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notesMasterIdLst>
    <p:notesMasterId r:id="rId44"/>
  </p:notesMasterIdLst>
  <p:handoutMasterIdLst>
    <p:handoutMasterId r:id="rId45"/>
  </p:handoutMasterIdLst>
  <p:sldIdLst>
    <p:sldId id="256" r:id="rId2"/>
    <p:sldId id="257" r:id="rId3"/>
    <p:sldId id="333" r:id="rId4"/>
    <p:sldId id="332" r:id="rId5"/>
    <p:sldId id="264" r:id="rId6"/>
    <p:sldId id="326" r:id="rId7"/>
    <p:sldId id="281" r:id="rId8"/>
    <p:sldId id="265" r:id="rId9"/>
    <p:sldId id="260" r:id="rId10"/>
    <p:sldId id="263" r:id="rId11"/>
    <p:sldId id="314" r:id="rId12"/>
    <p:sldId id="269" r:id="rId13"/>
    <p:sldId id="306" r:id="rId14"/>
    <p:sldId id="271" r:id="rId15"/>
    <p:sldId id="266" r:id="rId16"/>
    <p:sldId id="273" r:id="rId17"/>
    <p:sldId id="268" r:id="rId18"/>
    <p:sldId id="267" r:id="rId19"/>
    <p:sldId id="313" r:id="rId20"/>
    <p:sldId id="276" r:id="rId21"/>
    <p:sldId id="275" r:id="rId22"/>
    <p:sldId id="318" r:id="rId23"/>
    <p:sldId id="286" r:id="rId24"/>
    <p:sldId id="329" r:id="rId25"/>
    <p:sldId id="279" r:id="rId26"/>
    <p:sldId id="324" r:id="rId27"/>
    <p:sldId id="331" r:id="rId28"/>
    <p:sldId id="327" r:id="rId29"/>
    <p:sldId id="287" r:id="rId30"/>
    <p:sldId id="319" r:id="rId31"/>
    <p:sldId id="315" r:id="rId32"/>
    <p:sldId id="328" r:id="rId33"/>
    <p:sldId id="311" r:id="rId34"/>
    <p:sldId id="277" r:id="rId35"/>
    <p:sldId id="299" r:id="rId36"/>
    <p:sldId id="323" r:id="rId37"/>
    <p:sldId id="321" r:id="rId38"/>
    <p:sldId id="322" r:id="rId39"/>
    <p:sldId id="335" r:id="rId40"/>
    <p:sldId id="302" r:id="rId41"/>
    <p:sldId id="325" r:id="rId42"/>
    <p:sldId id="304" r:id="rId43"/>
  </p:sldIdLst>
  <p:sldSz cx="9144000" cy="6858000" type="screen4x3"/>
  <p:notesSz cx="6954838" cy="9240838"/>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11">
          <p15:clr>
            <a:srgbClr val="A4A3A4"/>
          </p15:clr>
        </p15:guide>
        <p15:guide id="2" pos="219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inimized">
    <p:restoredLeft sz="0" autoAdjust="0"/>
    <p:restoredTop sz="0" autoAdjust="0"/>
  </p:normalViewPr>
  <p:slideViewPr>
    <p:cSldViewPr>
      <p:cViewPr varScale="1">
        <p:scale>
          <a:sx n="27" d="100"/>
          <a:sy n="27" d="100"/>
        </p:scale>
        <p:origin x="4710" y="4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008"/>
    </p:cViewPr>
  </p:sorterViewPr>
  <p:notesViewPr>
    <p:cSldViewPr>
      <p:cViewPr varScale="1">
        <p:scale>
          <a:sx n="74" d="100"/>
          <a:sy n="74" d="100"/>
        </p:scale>
        <p:origin x="-2124" y="-108"/>
      </p:cViewPr>
      <p:guideLst>
        <p:guide orient="horz" pos="2911"/>
        <p:guide pos="2191"/>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075" cy="461963"/>
          </a:xfrm>
          <a:prstGeom prst="rect">
            <a:avLst/>
          </a:prstGeom>
        </p:spPr>
        <p:txBody>
          <a:bodyPr vert="horz" lIns="91440" tIns="45720" rIns="91440" bIns="45720" rtlCol="0"/>
          <a:lstStyle>
            <a:lvl1pPr algn="l">
              <a:defRPr sz="1200">
                <a:latin typeface="Arial" charset="0"/>
              </a:defRPr>
            </a:lvl1pPr>
          </a:lstStyle>
          <a:p>
            <a:pPr>
              <a:defRPr/>
            </a:pPr>
            <a:endParaRPr lang="en-US"/>
          </a:p>
        </p:txBody>
      </p:sp>
      <p:sp>
        <p:nvSpPr>
          <p:cNvPr id="3" name="Date Placeholder 2"/>
          <p:cNvSpPr>
            <a:spLocks noGrp="1"/>
          </p:cNvSpPr>
          <p:nvPr>
            <p:ph type="dt" sz="quarter" idx="1"/>
          </p:nvPr>
        </p:nvSpPr>
        <p:spPr>
          <a:xfrm>
            <a:off x="3940175" y="0"/>
            <a:ext cx="3013075" cy="461963"/>
          </a:xfrm>
          <a:prstGeom prst="rect">
            <a:avLst/>
          </a:prstGeom>
        </p:spPr>
        <p:txBody>
          <a:bodyPr vert="horz" lIns="91440" tIns="45720" rIns="91440" bIns="45720" rtlCol="0"/>
          <a:lstStyle>
            <a:lvl1pPr algn="r">
              <a:defRPr sz="1200">
                <a:latin typeface="Arial" charset="0"/>
              </a:defRPr>
            </a:lvl1pPr>
          </a:lstStyle>
          <a:p>
            <a:pPr>
              <a:defRPr/>
            </a:pPr>
            <a:fld id="{E1705606-66A7-44CD-9329-9F548186FBA8}" type="datetimeFigureOut">
              <a:rPr lang="en-US"/>
              <a:pPr>
                <a:defRPr/>
              </a:pPr>
              <a:t>5/31/2017</a:t>
            </a:fld>
            <a:endParaRPr lang="en-US" dirty="0"/>
          </a:p>
        </p:txBody>
      </p:sp>
      <p:sp>
        <p:nvSpPr>
          <p:cNvPr id="4" name="Footer Placeholder 3"/>
          <p:cNvSpPr>
            <a:spLocks noGrp="1"/>
          </p:cNvSpPr>
          <p:nvPr>
            <p:ph type="ftr" sz="quarter" idx="2"/>
          </p:nvPr>
        </p:nvSpPr>
        <p:spPr>
          <a:xfrm>
            <a:off x="0" y="8777288"/>
            <a:ext cx="3013075" cy="461962"/>
          </a:xfrm>
          <a:prstGeom prst="rect">
            <a:avLst/>
          </a:prstGeom>
        </p:spPr>
        <p:txBody>
          <a:bodyPr vert="horz" lIns="91440" tIns="45720" rIns="91440" bIns="45720" rtlCol="0" anchor="b"/>
          <a:lstStyle>
            <a:lvl1pPr algn="l">
              <a:defRPr sz="1200">
                <a:latin typeface="Arial" charset="0"/>
              </a:defRPr>
            </a:lvl1pPr>
          </a:lstStyle>
          <a:p>
            <a:pPr>
              <a:defRPr/>
            </a:pPr>
            <a:endParaRPr lang="en-US"/>
          </a:p>
        </p:txBody>
      </p:sp>
      <p:sp>
        <p:nvSpPr>
          <p:cNvPr id="5" name="Slide Number Placeholder 4"/>
          <p:cNvSpPr>
            <a:spLocks noGrp="1"/>
          </p:cNvSpPr>
          <p:nvPr>
            <p:ph type="sldNum" sz="quarter" idx="3"/>
          </p:nvPr>
        </p:nvSpPr>
        <p:spPr>
          <a:xfrm>
            <a:off x="3940175" y="8777288"/>
            <a:ext cx="3013075" cy="461962"/>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A5928F92-7C5E-47F5-B880-65863431C720}" type="slidenum">
              <a:rPr lang="en-US" altLang="en-US"/>
              <a:pPr/>
              <a:t>‹#›</a:t>
            </a:fld>
            <a:endParaRPr lang="en-US" altLang="en-US"/>
          </a:p>
        </p:txBody>
      </p:sp>
    </p:spTree>
    <p:extLst>
      <p:ext uri="{BB962C8B-B14F-4D97-AF65-F5344CB8AC3E}">
        <p14:creationId xmlns:p14="http://schemas.microsoft.com/office/powerpoint/2010/main" val="124169711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075" cy="461963"/>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940175" y="0"/>
            <a:ext cx="3013075" cy="461963"/>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87229472-7ADD-4462-B570-0C6BDDD57847}" type="datetimeFigureOut">
              <a:rPr lang="en-US"/>
              <a:pPr>
                <a:defRPr/>
              </a:pPr>
              <a:t>5/31/2017</a:t>
            </a:fld>
            <a:endParaRPr lang="en-US" dirty="0"/>
          </a:p>
        </p:txBody>
      </p:sp>
      <p:sp>
        <p:nvSpPr>
          <p:cNvPr id="4" name="Slide Image Placeholder 3"/>
          <p:cNvSpPr>
            <a:spLocks noGrp="1" noRot="1" noChangeAspect="1"/>
          </p:cNvSpPr>
          <p:nvPr>
            <p:ph type="sldImg" idx="2"/>
          </p:nvPr>
        </p:nvSpPr>
        <p:spPr>
          <a:xfrm>
            <a:off x="1166813" y="692150"/>
            <a:ext cx="4621212" cy="3465513"/>
          </a:xfrm>
          <a:prstGeom prst="rect">
            <a:avLst/>
          </a:prstGeom>
          <a:noFill/>
          <a:ln w="12700">
            <a:solidFill>
              <a:prstClr val="black"/>
            </a:solidFill>
          </a:ln>
        </p:spPr>
        <p:txBody>
          <a:bodyPr vert="horz" lIns="91440" tIns="45720" rIns="91440" bIns="45720" rtlCol="0" anchor="ctr"/>
          <a:lstStyle/>
          <a:p>
            <a:pPr lvl="0"/>
            <a:endParaRPr lang="en-US" noProof="0" dirty="0" smtClean="0"/>
          </a:p>
        </p:txBody>
      </p:sp>
      <p:sp>
        <p:nvSpPr>
          <p:cNvPr id="5" name="Notes Placeholder 4"/>
          <p:cNvSpPr>
            <a:spLocks noGrp="1"/>
          </p:cNvSpPr>
          <p:nvPr>
            <p:ph type="body" sz="quarter" idx="3"/>
          </p:nvPr>
        </p:nvSpPr>
        <p:spPr>
          <a:xfrm>
            <a:off x="695325" y="4389438"/>
            <a:ext cx="5564188" cy="415925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777288"/>
            <a:ext cx="3013075" cy="461962"/>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940175" y="8777288"/>
            <a:ext cx="3013075" cy="461962"/>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4CB4CD90-1783-4809-ADF4-4BDF4B20B3E6}" type="slidenum">
              <a:rPr lang="en-US" altLang="en-US"/>
              <a:pPr/>
              <a:t>‹#›</a:t>
            </a:fld>
            <a:endParaRPr lang="en-US" altLang="en-US"/>
          </a:p>
        </p:txBody>
      </p:sp>
    </p:spTree>
    <p:extLst>
      <p:ext uri="{BB962C8B-B14F-4D97-AF65-F5344CB8AC3E}">
        <p14:creationId xmlns:p14="http://schemas.microsoft.com/office/powerpoint/2010/main" val="3920263601"/>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2FA37F0-7933-4332-B78B-22E49570FF14}" type="slidenum">
              <a:rPr lang="en-US" altLang="en-US">
                <a:latin typeface="Calibri" panose="020F0502020204030204" pitchFamily="34" charset="0"/>
              </a:rPr>
              <a:pPr eaLnBrk="1" hangingPunct="1"/>
              <a:t>1</a:t>
            </a:fld>
            <a:endParaRPr lang="en-US" altLang="en-US">
              <a:latin typeface="Calibri" panose="020F0502020204030204" pitchFamily="34" charset="0"/>
            </a:endParaRPr>
          </a:p>
        </p:txBody>
      </p:sp>
    </p:spTree>
    <p:extLst>
      <p:ext uri="{BB962C8B-B14F-4D97-AF65-F5344CB8AC3E}">
        <p14:creationId xmlns:p14="http://schemas.microsoft.com/office/powerpoint/2010/main" val="28808390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A heating oil container for your residence does not need to be included…..however the tank that is used to heat your </a:t>
            </a:r>
            <a:r>
              <a:rPr lang="en-US" altLang="en-US" b="1" smtClean="0"/>
              <a:t>shop DOES.  </a:t>
            </a:r>
            <a:r>
              <a:rPr lang="en-US" altLang="en-US" smtClean="0"/>
              <a:t>If it is not your residence you must include it. This applies to containers that are above ground only.</a:t>
            </a:r>
          </a:p>
          <a:p>
            <a:pPr eaLnBrk="1" hangingPunct="1">
              <a:spcBef>
                <a:spcPct val="0"/>
              </a:spcBef>
            </a:pPr>
            <a:endParaRPr lang="en-US" altLang="en-US" smtClean="0"/>
          </a:p>
          <a:p>
            <a:pPr eaLnBrk="1" hangingPunct="1">
              <a:spcBef>
                <a:spcPct val="0"/>
              </a:spcBef>
            </a:pPr>
            <a:r>
              <a:rPr lang="en-US" altLang="en-US" smtClean="0"/>
              <a:t>Motive power containers are any onboard bulk storage container used primarily to power the movement of a motor vehicle, or ancillary onboard oil-filled operational equipment. This </a:t>
            </a:r>
            <a:r>
              <a:rPr lang="en-US" altLang="en-US" b="1" smtClean="0"/>
              <a:t>includes trucks, automobiles, bulldozers, and self-propelled equipment.</a:t>
            </a:r>
          </a:p>
          <a:p>
            <a:pPr eaLnBrk="1" hangingPunct="1">
              <a:spcBef>
                <a:spcPct val="0"/>
              </a:spcBef>
            </a:pPr>
            <a:endParaRPr lang="en-US" altLang="en-US" smtClean="0"/>
          </a:p>
        </p:txBody>
      </p:sp>
      <p:sp>
        <p:nvSpPr>
          <p:cNvPr id="3482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23CEE15-9522-4DC1-B5FD-7544EAA59388}" type="slidenum">
              <a:rPr lang="en-US" altLang="en-US">
                <a:latin typeface="Calibri" panose="020F0502020204030204" pitchFamily="34" charset="0"/>
              </a:rPr>
              <a:pPr eaLnBrk="1" hangingPunct="1"/>
              <a:t>10</a:t>
            </a:fld>
            <a:endParaRPr lang="en-US" altLang="en-US">
              <a:latin typeface="Calibri" panose="020F0502020204030204" pitchFamily="34" charset="0"/>
            </a:endParaRPr>
          </a:p>
        </p:txBody>
      </p:sp>
    </p:spTree>
    <p:extLst>
      <p:ext uri="{BB962C8B-B14F-4D97-AF65-F5344CB8AC3E}">
        <p14:creationId xmlns:p14="http://schemas.microsoft.com/office/powerpoint/2010/main" val="41248846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EPA is finalizing a definition  Loading racks are typically not seen on farms. Any loading or unloading need to have general secondary containment</a:t>
            </a:r>
            <a:r>
              <a:rPr lang="en-US" altLang="en-US" b="1" smtClean="0"/>
              <a:t>…..with a focus on the most likely spill. The farmer is responsible for any spill when filling from a bulk dealer.  He should address this by using overfill gauges, having spill kits available and documenting monitoring while filling.</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12FCC05-F8F8-44A3-9DA1-84E66AF2410F}" type="slidenum">
              <a:rPr lang="en-US" altLang="en-US">
                <a:latin typeface="Calibri" panose="020F0502020204030204" pitchFamily="34" charset="0"/>
              </a:rPr>
              <a:pPr eaLnBrk="1" hangingPunct="1"/>
              <a:t>11</a:t>
            </a:fld>
            <a:endParaRPr lang="en-US" altLang="en-US">
              <a:latin typeface="Calibri" panose="020F0502020204030204" pitchFamily="34" charset="0"/>
            </a:endParaRPr>
          </a:p>
        </p:txBody>
      </p:sp>
    </p:spTree>
    <p:extLst>
      <p:ext uri="{BB962C8B-B14F-4D97-AF65-F5344CB8AC3E}">
        <p14:creationId xmlns:p14="http://schemas.microsoft.com/office/powerpoint/2010/main" val="33135092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When should a plan be prepared?  Now.</a:t>
            </a:r>
          </a:p>
          <a:p>
            <a:pPr eaLnBrk="1" hangingPunct="1">
              <a:spcBef>
                <a:spcPct val="0"/>
              </a:spcBef>
            </a:pPr>
            <a:endParaRPr lang="en-US" altLang="en-US" smtClean="0"/>
          </a:p>
          <a:p>
            <a:pPr eaLnBrk="1" hangingPunct="1">
              <a:spcBef>
                <a:spcPct val="0"/>
              </a:spcBef>
            </a:pPr>
            <a:r>
              <a:rPr lang="en-US" altLang="en-US" smtClean="0"/>
              <a:t>This is not a new ruling…..farms did not consider themselves a “facility” but EPA always has and therefore if you farmed prior to 2002 you are expected to have this plan in place now.   Only changes in the 2008 rules need to be updated on your present plan.</a:t>
            </a:r>
          </a:p>
          <a:p>
            <a:pPr eaLnBrk="1" hangingPunct="1">
              <a:spcBef>
                <a:spcPct val="0"/>
              </a:spcBef>
            </a:pPr>
            <a:r>
              <a:rPr lang="en-US" altLang="en-US" smtClean="0"/>
              <a:t> </a:t>
            </a:r>
          </a:p>
          <a:p>
            <a:pPr eaLnBrk="1" hangingPunct="1">
              <a:spcBef>
                <a:spcPct val="0"/>
              </a:spcBef>
            </a:pPr>
            <a:r>
              <a:rPr lang="en-US" altLang="en-US" smtClean="0"/>
              <a:t>For those who began farming after August 16, 2002 you have until the 2013 to complete your plan. </a:t>
            </a:r>
          </a:p>
        </p:txBody>
      </p:sp>
      <p:sp>
        <p:nvSpPr>
          <p:cNvPr id="3584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A579778-215E-4A4D-AC5A-66BE89580EF0}" type="slidenum">
              <a:rPr lang="en-US" altLang="en-US">
                <a:latin typeface="Calibri" panose="020F0502020204030204" pitchFamily="34" charset="0"/>
              </a:rPr>
              <a:pPr eaLnBrk="1" hangingPunct="1"/>
              <a:t>12</a:t>
            </a:fld>
            <a:endParaRPr lang="en-US" altLang="en-US">
              <a:latin typeface="Calibri" panose="020F0502020204030204" pitchFamily="34" charset="0"/>
            </a:endParaRPr>
          </a:p>
        </p:txBody>
      </p:sp>
    </p:spTree>
    <p:extLst>
      <p:ext uri="{BB962C8B-B14F-4D97-AF65-F5344CB8AC3E}">
        <p14:creationId xmlns:p14="http://schemas.microsoft.com/office/powerpoint/2010/main" val="27465923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How do you prepare for this?  You prepare and implement a plan. </a:t>
            </a:r>
          </a:p>
          <a:p>
            <a:r>
              <a:rPr lang="en-US" altLang="en-US" smtClean="0"/>
              <a:t>If you have a plan you must maintain it.</a:t>
            </a:r>
          </a:p>
          <a:p>
            <a:r>
              <a:rPr lang="en-US" altLang="en-US" smtClean="0"/>
              <a:t>If you do not have a plan you must prepare and implement one.</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07BDA78-0640-45B6-AF96-C93E035754E6}" type="slidenum">
              <a:rPr lang="en-US" altLang="en-US">
                <a:latin typeface="Calibri" panose="020F0502020204030204" pitchFamily="34" charset="0"/>
              </a:rPr>
              <a:pPr eaLnBrk="1" hangingPunct="1"/>
              <a:t>13</a:t>
            </a:fld>
            <a:endParaRPr lang="en-US" altLang="en-US">
              <a:latin typeface="Calibri" panose="020F0502020204030204" pitchFamily="34" charset="0"/>
            </a:endParaRPr>
          </a:p>
        </p:txBody>
      </p:sp>
    </p:spTree>
    <p:extLst>
      <p:ext uri="{BB962C8B-B14F-4D97-AF65-F5344CB8AC3E}">
        <p14:creationId xmlns:p14="http://schemas.microsoft.com/office/powerpoint/2010/main" val="18992084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If you have over 1,320 gallons of oil storage at your farm you must then decide where you fit….Tier I, II, or III.</a:t>
            </a:r>
          </a:p>
          <a:p>
            <a:pPr eaLnBrk="1" hangingPunct="1">
              <a:spcBef>
                <a:spcPct val="0"/>
              </a:spcBef>
            </a:pPr>
            <a:endParaRPr lang="en-US" altLang="en-US" smtClean="0"/>
          </a:p>
          <a:p>
            <a:pPr eaLnBrk="1" hangingPunct="1">
              <a:spcBef>
                <a:spcPct val="0"/>
              </a:spcBef>
            </a:pPr>
            <a:r>
              <a:rPr lang="en-US" altLang="en-US" b="1" smtClean="0"/>
              <a:t>I will review each of these but understand that all of these must be written with full approval of management to fund and implement. </a:t>
            </a:r>
          </a:p>
        </p:txBody>
      </p:sp>
      <p:sp>
        <p:nvSpPr>
          <p:cNvPr id="36868"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027ABA2-F21B-4044-BCC3-7E28700D44C5}" type="slidenum">
              <a:rPr lang="en-US" altLang="en-US">
                <a:latin typeface="Calibri" panose="020F0502020204030204" pitchFamily="34" charset="0"/>
              </a:rPr>
              <a:pPr eaLnBrk="1" hangingPunct="1"/>
              <a:t>14</a:t>
            </a:fld>
            <a:endParaRPr lang="en-US" altLang="en-US">
              <a:latin typeface="Calibri" panose="020F0502020204030204" pitchFamily="34" charset="0"/>
            </a:endParaRPr>
          </a:p>
        </p:txBody>
      </p:sp>
    </p:spTree>
    <p:extLst>
      <p:ext uri="{BB962C8B-B14F-4D97-AF65-F5344CB8AC3E}">
        <p14:creationId xmlns:p14="http://schemas.microsoft.com/office/powerpoint/2010/main" val="17961779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“Tier I” qualified facilities have less complicated operations and farm characteristics such as a few low capacity oil containers and some mobile/portable containers, few oil transfers,  and little to no piping. You can self-certify by filling out a form that is available on the EPA website.</a:t>
            </a:r>
          </a:p>
          <a:p>
            <a:pPr eaLnBrk="1" hangingPunct="1">
              <a:spcBef>
                <a:spcPct val="0"/>
              </a:spcBef>
            </a:pPr>
            <a:endParaRPr lang="en-US" altLang="en-US" smtClean="0"/>
          </a:p>
          <a:p>
            <a:pPr eaLnBrk="1" hangingPunct="1">
              <a:spcBef>
                <a:spcPct val="0"/>
              </a:spcBef>
            </a:pPr>
            <a:r>
              <a:rPr lang="en-US" altLang="en-US" smtClean="0"/>
              <a:t>To meet the 2006 qualified facility eligibility criteria you must have 10,000 gallons or less in total aboveground oil storage capacity.  Remember that storage capacity is the shell capacity. It does not matter that you may only fill the tank half full. A three thousand gallon tank must be included as a three thousand gallon tank.</a:t>
            </a:r>
          </a:p>
          <a:p>
            <a:pPr eaLnBrk="1" hangingPunct="1">
              <a:spcBef>
                <a:spcPct val="0"/>
              </a:spcBef>
            </a:pPr>
            <a:endParaRPr lang="en-US" altLang="en-US" smtClean="0"/>
          </a:p>
          <a:p>
            <a:pPr eaLnBrk="1" hangingPunct="1">
              <a:spcBef>
                <a:spcPct val="0"/>
              </a:spcBef>
            </a:pPr>
            <a:r>
              <a:rPr lang="en-US" altLang="en-US" smtClean="0"/>
              <a:t>You cannot have a container that is over 5,000 gallons and</a:t>
            </a:r>
          </a:p>
          <a:p>
            <a:pPr eaLnBrk="1" hangingPunct="1">
              <a:spcBef>
                <a:spcPct val="0"/>
              </a:spcBef>
            </a:pPr>
            <a:endParaRPr lang="en-US" altLang="en-US" smtClean="0"/>
          </a:p>
          <a:p>
            <a:pPr eaLnBrk="1" hangingPunct="1">
              <a:spcBef>
                <a:spcPct val="0"/>
              </a:spcBef>
            </a:pPr>
            <a:r>
              <a:rPr lang="en-US" altLang="en-US" smtClean="0"/>
              <a:t>You cannot have had a spill in the 3 years prior to the plan certification, or since becoming subject to the rule. So if you have operated for less than 3 years, the facility must not have had a single discharge of oil to navigable water exceeding 1,000 US gallons, or 2 discharges of oil to navigable waters each exceeding 42 US gallons within any 12-month period.</a:t>
            </a:r>
          </a:p>
          <a:p>
            <a:pPr eaLnBrk="1" hangingPunct="1">
              <a:spcBef>
                <a:spcPct val="0"/>
              </a:spcBef>
            </a:pPr>
            <a:endParaRPr lang="en-US" altLang="en-US" smtClean="0"/>
          </a:p>
          <a:p>
            <a:pPr eaLnBrk="1" hangingPunct="1">
              <a:spcBef>
                <a:spcPct val="0"/>
              </a:spcBef>
            </a:pPr>
            <a:r>
              <a:rPr lang="en-US" altLang="en-US" b="1" smtClean="0"/>
              <a:t>When you self-certify you are saying that you are certifying the information is correct. Does not involve an engineer.</a:t>
            </a:r>
          </a:p>
          <a:p>
            <a:pPr eaLnBrk="1" hangingPunct="1">
              <a:spcBef>
                <a:spcPct val="0"/>
              </a:spcBef>
            </a:pPr>
            <a:endParaRPr lang="en-US" altLang="en-US" smtClean="0"/>
          </a:p>
        </p:txBody>
      </p:sp>
      <p:sp>
        <p:nvSpPr>
          <p:cNvPr id="3789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F641305-FE49-4511-B714-BBC252461287}" type="slidenum">
              <a:rPr lang="en-US" altLang="en-US">
                <a:latin typeface="Calibri" panose="020F0502020204030204" pitchFamily="34" charset="0"/>
              </a:rPr>
              <a:pPr eaLnBrk="1" hangingPunct="1"/>
              <a:t>15</a:t>
            </a:fld>
            <a:endParaRPr lang="en-US" altLang="en-US">
              <a:latin typeface="Calibri" panose="020F0502020204030204" pitchFamily="34" charset="0"/>
            </a:endParaRPr>
          </a:p>
        </p:txBody>
      </p:sp>
    </p:spTree>
    <p:extLst>
      <p:ext uri="{BB962C8B-B14F-4D97-AF65-F5344CB8AC3E}">
        <p14:creationId xmlns:p14="http://schemas.microsoft.com/office/powerpoint/2010/main" val="22517185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For those of you who fall under Tier I you can self certify using the template on this EPA website. They offer it in pdf or word format.</a:t>
            </a:r>
          </a:p>
          <a:p>
            <a:pPr eaLnBrk="1" hangingPunct="1">
              <a:spcBef>
                <a:spcPct val="0"/>
              </a:spcBef>
            </a:pPr>
            <a:r>
              <a:rPr lang="en-US" altLang="en-US" smtClean="0"/>
              <a:t>Fill this form out and keep it handy so if you are inspected you can produce this document.  If you have changes you must document those changes to this document.</a:t>
            </a:r>
          </a:p>
        </p:txBody>
      </p:sp>
      <p:sp>
        <p:nvSpPr>
          <p:cNvPr id="38916"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C1F93A0-ED2F-4D44-BA04-37DF9B1EF323}" type="slidenum">
              <a:rPr lang="en-US" altLang="en-US">
                <a:latin typeface="Calibri" panose="020F0502020204030204" pitchFamily="34" charset="0"/>
              </a:rPr>
              <a:pPr eaLnBrk="1" hangingPunct="1"/>
              <a:t>16</a:t>
            </a:fld>
            <a:endParaRPr lang="en-US" altLang="en-US">
              <a:latin typeface="Calibri" panose="020F0502020204030204" pitchFamily="34" charset="0"/>
            </a:endParaRPr>
          </a:p>
        </p:txBody>
      </p:sp>
    </p:spTree>
    <p:extLst>
      <p:ext uri="{BB962C8B-B14F-4D97-AF65-F5344CB8AC3E}">
        <p14:creationId xmlns:p14="http://schemas.microsoft.com/office/powerpoint/2010/main" val="16873836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p:txBody>
          <a:bodyPr wrap="square" numCol="1" anchor="t" anchorCtr="0" compatLnSpc="1">
            <a:prstTxWarp prst="textNoShape">
              <a:avLst/>
            </a:prstTxWarp>
          </a:bodyPr>
          <a:lstStyle/>
          <a:p>
            <a:pPr eaLnBrk="1" hangingPunct="1">
              <a:spcBef>
                <a:spcPct val="0"/>
              </a:spcBef>
              <a:defRPr/>
            </a:pPr>
            <a:r>
              <a:rPr lang="en-US" dirty="0" smtClean="0"/>
              <a:t>To use Tier II you must have less than 10,000 gallons but may have a tank over 5,001 gallons. </a:t>
            </a:r>
          </a:p>
          <a:p>
            <a:pPr>
              <a:defRPr/>
            </a:pPr>
            <a:endParaRPr lang="en-US" dirty="0" smtClean="0"/>
          </a:p>
          <a:p>
            <a:pPr>
              <a:defRPr/>
            </a:pPr>
            <a:r>
              <a:rPr lang="en-US" dirty="0" smtClean="0"/>
              <a:t>The environmental equivalence provision, contained in §112.7(a)(2), allows for deviations from specific requirements of the SPCC rule, as long as the alternative measures provide equivalent environmental protection.  It must achieve the same desired outcome, though not necessarily through the same mode of operation.</a:t>
            </a:r>
          </a:p>
          <a:p>
            <a:pPr>
              <a:defRPr/>
            </a:pPr>
            <a:endParaRPr lang="en-US" dirty="0" smtClean="0"/>
          </a:p>
          <a:p>
            <a:pPr>
              <a:defRPr/>
            </a:pPr>
            <a:r>
              <a:rPr lang="en-US" dirty="0" smtClean="0"/>
              <a:t>Examples:</a:t>
            </a:r>
          </a:p>
          <a:p>
            <a:pPr marL="228600" indent="-228600">
              <a:buFontTx/>
              <a:buAutoNum type="arabicPeriod"/>
              <a:defRPr/>
            </a:pPr>
            <a:r>
              <a:rPr lang="en-US" dirty="0" smtClean="0"/>
              <a:t>Rather than posting signs or giving verbal warnings you would protect the equipment from the possibility of a collision by installing fencing, barriers, curbing or other physical obstacles to provide equivalent environmental protection.</a:t>
            </a:r>
          </a:p>
          <a:p>
            <a:pPr marL="228600" indent="-228600">
              <a:buFontTx/>
              <a:buAutoNum type="arabicPeriod"/>
              <a:defRPr/>
            </a:pPr>
            <a:r>
              <a:rPr lang="en-US" dirty="0" smtClean="0"/>
              <a:t>Using preventive measures such as a predetermined, written filling procedure rather than an audible/visual alarm for overspill protection.</a:t>
            </a:r>
          </a:p>
          <a:p>
            <a:pPr marL="228600" indent="-228600">
              <a:buFontTx/>
              <a:buAutoNum type="arabicPeriod"/>
              <a:defRPr/>
            </a:pPr>
            <a:r>
              <a:rPr lang="en-US" dirty="0" smtClean="0"/>
              <a:t>Using alternative technologies specifically engineered to prevent oil from escaping the facility containment and drainage control system, while normally allowing drainage of uncontaminated water. This would be used rather than a manual open-and closed-design. </a:t>
            </a:r>
          </a:p>
          <a:p>
            <a:pPr>
              <a:defRPr/>
            </a:pPr>
            <a:endParaRPr lang="en-US" dirty="0" smtClean="0"/>
          </a:p>
          <a:p>
            <a:pPr eaLnBrk="1" hangingPunct="1">
              <a:spcBef>
                <a:spcPct val="0"/>
              </a:spcBef>
              <a:defRPr/>
            </a:pPr>
            <a:r>
              <a:rPr lang="en-US" dirty="0" smtClean="0"/>
              <a:t>Can be based on various considerations, such as:</a:t>
            </a:r>
          </a:p>
          <a:p>
            <a:pPr eaLnBrk="1" hangingPunct="1">
              <a:spcBef>
                <a:spcPct val="0"/>
              </a:spcBef>
              <a:defRPr/>
            </a:pPr>
            <a:r>
              <a:rPr lang="en-US" dirty="0" smtClean="0"/>
              <a:t>Safety</a:t>
            </a:r>
          </a:p>
          <a:p>
            <a:pPr eaLnBrk="1" hangingPunct="1">
              <a:spcBef>
                <a:spcPct val="0"/>
              </a:spcBef>
              <a:defRPr/>
            </a:pPr>
            <a:r>
              <a:rPr lang="en-US" dirty="0" smtClean="0"/>
              <a:t>Cost</a:t>
            </a:r>
          </a:p>
          <a:p>
            <a:pPr eaLnBrk="1" hangingPunct="1">
              <a:spcBef>
                <a:spcPct val="0"/>
              </a:spcBef>
              <a:defRPr/>
            </a:pPr>
            <a:r>
              <a:rPr lang="en-US" dirty="0" smtClean="0"/>
              <a:t>Geographical constraints</a:t>
            </a:r>
          </a:p>
          <a:p>
            <a:pPr eaLnBrk="1" hangingPunct="1">
              <a:spcBef>
                <a:spcPct val="0"/>
              </a:spcBef>
              <a:defRPr/>
            </a:pPr>
            <a:r>
              <a:rPr lang="en-US" dirty="0" smtClean="0"/>
              <a:t>Appropriateness of a particular requirement based on site-specific considerations</a:t>
            </a:r>
          </a:p>
          <a:p>
            <a:pPr eaLnBrk="1" hangingPunct="1">
              <a:spcBef>
                <a:spcPct val="0"/>
              </a:spcBef>
              <a:defRPr/>
            </a:pPr>
            <a:r>
              <a:rPr lang="en-US" dirty="0" smtClean="0"/>
              <a:t>Other factors consistent with engineering principles</a:t>
            </a:r>
          </a:p>
        </p:txBody>
      </p:sp>
      <p:sp>
        <p:nvSpPr>
          <p:cNvPr id="3994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7981767-0C8A-473E-9136-5971990832F2}" type="slidenum">
              <a:rPr lang="en-US" altLang="en-US">
                <a:latin typeface="Calibri" panose="020F0502020204030204" pitchFamily="34" charset="0"/>
              </a:rPr>
              <a:pPr eaLnBrk="1" hangingPunct="1"/>
              <a:t>17</a:t>
            </a:fld>
            <a:endParaRPr lang="en-US" altLang="en-US">
              <a:latin typeface="Calibri" panose="020F0502020204030204" pitchFamily="34" charset="0"/>
            </a:endParaRPr>
          </a:p>
        </p:txBody>
      </p:sp>
    </p:spTree>
    <p:extLst>
      <p:ext uri="{BB962C8B-B14F-4D97-AF65-F5344CB8AC3E}">
        <p14:creationId xmlns:p14="http://schemas.microsoft.com/office/powerpoint/2010/main" val="27261541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This is for anyone with over 10,000 gallons. Your plan must be certified by a professional engineer. </a:t>
            </a:r>
          </a:p>
        </p:txBody>
      </p:sp>
      <p:sp>
        <p:nvSpPr>
          <p:cNvPr id="4096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92E2E36-6B9F-4D9B-892F-291262FC154C}" type="slidenum">
              <a:rPr lang="en-US" altLang="en-US">
                <a:latin typeface="Calibri" panose="020F0502020204030204" pitchFamily="34" charset="0"/>
              </a:rPr>
              <a:pPr eaLnBrk="1" hangingPunct="1"/>
              <a:t>18</a:t>
            </a:fld>
            <a:endParaRPr lang="en-US" altLang="en-US">
              <a:latin typeface="Calibri" panose="020F0502020204030204" pitchFamily="34" charset="0"/>
            </a:endParaRPr>
          </a:p>
        </p:txBody>
      </p:sp>
    </p:spTree>
    <p:extLst>
      <p:ext uri="{BB962C8B-B14F-4D97-AF65-F5344CB8AC3E}">
        <p14:creationId xmlns:p14="http://schemas.microsoft.com/office/powerpoint/2010/main" val="1926349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115A088-DFA9-42CB-913B-072BB0CAE769}" type="slidenum">
              <a:rPr lang="en-US" altLang="en-US">
                <a:latin typeface="Calibri" panose="020F0502020204030204" pitchFamily="34" charset="0"/>
              </a:rPr>
              <a:pPr eaLnBrk="1" hangingPunct="1"/>
              <a:t>19</a:t>
            </a:fld>
            <a:endParaRPr lang="en-US" altLang="en-US">
              <a:latin typeface="Calibri" panose="020F0502020204030204" pitchFamily="34" charset="0"/>
            </a:endParaRPr>
          </a:p>
        </p:txBody>
      </p:sp>
    </p:spTree>
    <p:extLst>
      <p:ext uri="{BB962C8B-B14F-4D97-AF65-F5344CB8AC3E}">
        <p14:creationId xmlns:p14="http://schemas.microsoft.com/office/powerpoint/2010/main" val="22634779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The 2008 amendment changed the language to “farms” rather than “facility.”  This change defined what a farm is….anyone who earns more than $1,000 from agricultural products during a year.</a:t>
            </a:r>
          </a:p>
          <a:p>
            <a:pPr eaLnBrk="1" hangingPunct="1">
              <a:spcBef>
                <a:spcPct val="0"/>
              </a:spcBef>
            </a:pPr>
            <a:endParaRPr lang="en-US" altLang="en-US" smtClean="0"/>
          </a:p>
          <a:p>
            <a:pPr eaLnBrk="1" hangingPunct="1">
              <a:spcBef>
                <a:spcPct val="0"/>
              </a:spcBef>
            </a:pPr>
            <a:r>
              <a:rPr lang="en-US" altLang="en-US" smtClean="0"/>
              <a:t>The owner has discretion in determining which contiguous or non-contiguous buildings, properties, parcels, leases, structures, installations, pipes, or pipelines make up the facility.</a:t>
            </a:r>
          </a:p>
          <a:p>
            <a:pPr eaLnBrk="1" hangingPunct="1">
              <a:spcBef>
                <a:spcPct val="0"/>
              </a:spcBef>
            </a:pPr>
            <a:r>
              <a:rPr lang="en-US" altLang="en-US" smtClean="0"/>
              <a:t>------------------------------------------------------------------------------------------------------------------------------------------------------------------------------------------------</a:t>
            </a:r>
          </a:p>
          <a:p>
            <a:pPr eaLnBrk="1" hangingPunct="1">
              <a:spcBef>
                <a:spcPct val="0"/>
              </a:spcBef>
            </a:pPr>
            <a:endParaRPr lang="en-US" altLang="en-US" smtClean="0"/>
          </a:p>
          <a:p>
            <a:pPr eaLnBrk="1" hangingPunct="1">
              <a:spcBef>
                <a:spcPct val="0"/>
              </a:spcBef>
            </a:pPr>
            <a:r>
              <a:rPr lang="en-US" altLang="en-US" smtClean="0"/>
              <a:t>So what is SPCC or Spill Prevention Control and Countermeasure?  It is a regulation of the Environmental Protection Agency to prevent oil spills into waters of the United States and adjoining shorelines. </a:t>
            </a:r>
          </a:p>
          <a:p>
            <a:pPr eaLnBrk="1" hangingPunct="1">
              <a:spcBef>
                <a:spcPct val="0"/>
              </a:spcBef>
            </a:pPr>
            <a:endParaRPr lang="en-US" altLang="en-US" smtClean="0"/>
          </a:p>
          <a:p>
            <a:pPr eaLnBrk="1" hangingPunct="1">
              <a:spcBef>
                <a:spcPct val="0"/>
              </a:spcBef>
            </a:pPr>
            <a:r>
              <a:rPr lang="en-US" altLang="en-US" smtClean="0"/>
              <a:t>Key elements include a plan of how you will identify, prevent, control, and manage a spill. </a:t>
            </a:r>
          </a:p>
          <a:p>
            <a:pPr eaLnBrk="1" hangingPunct="1">
              <a:spcBef>
                <a:spcPct val="0"/>
              </a:spcBef>
            </a:pPr>
            <a:endParaRPr lang="en-US" altLang="en-US" smtClean="0"/>
          </a:p>
          <a:p>
            <a:pPr eaLnBrk="1" hangingPunct="1">
              <a:spcBef>
                <a:spcPct val="0"/>
              </a:spcBef>
            </a:pPr>
            <a:r>
              <a:rPr lang="en-US" altLang="en-US" smtClean="0"/>
              <a:t>The plan is to be written up and kept on-site. What you have written in the plan is to be implemented on your farm.</a:t>
            </a:r>
          </a:p>
          <a:p>
            <a:pPr eaLnBrk="1" hangingPunct="1">
              <a:spcBef>
                <a:spcPct val="0"/>
              </a:spcBef>
            </a:pPr>
            <a:endParaRPr lang="en-US" altLang="en-US" smtClean="0"/>
          </a:p>
        </p:txBody>
      </p:sp>
      <p:sp>
        <p:nvSpPr>
          <p:cNvPr id="26628"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B3317F9-DB19-415B-99D7-C7A61AA7A0A5}" type="slidenum">
              <a:rPr lang="en-US" altLang="en-US">
                <a:latin typeface="Calibri" panose="020F0502020204030204" pitchFamily="34" charset="0"/>
              </a:rPr>
              <a:pPr eaLnBrk="1" hangingPunct="1"/>
              <a:t>2</a:t>
            </a:fld>
            <a:endParaRPr lang="en-US" altLang="en-US">
              <a:latin typeface="Calibri" panose="020F0502020204030204" pitchFamily="34" charset="0"/>
            </a:endParaRPr>
          </a:p>
        </p:txBody>
      </p:sp>
    </p:spTree>
    <p:extLst>
      <p:ext uri="{BB962C8B-B14F-4D97-AF65-F5344CB8AC3E}">
        <p14:creationId xmlns:p14="http://schemas.microsoft.com/office/powerpoint/2010/main" val="31379987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dirty="0" smtClean="0"/>
              <a:t>Note: A diagram is not required for a Tier I plan but I would include one because it is a great way to assist recovery personnel if you should have a spill on your farm.</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The facility diagram can be a </a:t>
            </a:r>
            <a:r>
              <a:rPr lang="en-US" b="1" dirty="0" smtClean="0"/>
              <a:t>hand-drawn map </a:t>
            </a:r>
            <a:r>
              <a:rPr lang="en-US" dirty="0" smtClean="0"/>
              <a:t>but must have </a:t>
            </a:r>
            <a:r>
              <a:rPr lang="en-US" b="1" dirty="0" smtClean="0"/>
              <a:t>sufficient detail for responders</a:t>
            </a:r>
            <a:r>
              <a:rPr lang="en-US" dirty="0" smtClean="0"/>
              <a:t> to take effective measures in the event of a spill, or EPA to carry out an </a:t>
            </a:r>
            <a:r>
              <a:rPr lang="en-US" b="1" dirty="0" smtClean="0"/>
              <a:t>inspection</a:t>
            </a:r>
            <a:r>
              <a:rPr lang="en-US" dirty="0" smtClean="0"/>
              <a:t>. It must include where the tanks are, what is in them, their size, and direction of flow if there was a spill and any underground tanks.</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For mobile or portable containers, the diagram must show</a:t>
            </a:r>
          </a:p>
          <a:p>
            <a:pPr marL="228600" indent="-228600" eaLnBrk="1" fontAlgn="auto" hangingPunct="1">
              <a:spcBef>
                <a:spcPts val="0"/>
              </a:spcBef>
              <a:spcAft>
                <a:spcPts val="0"/>
              </a:spcAft>
              <a:buFontTx/>
              <a:buAutoNum type="arabicPeriod"/>
              <a:defRPr/>
            </a:pPr>
            <a:r>
              <a:rPr lang="en-US" dirty="0" smtClean="0"/>
              <a:t>The location where you store the containers…where are they parked?</a:t>
            </a:r>
          </a:p>
          <a:p>
            <a:pPr marL="228600" indent="-228600" eaLnBrk="1" fontAlgn="auto" hangingPunct="1">
              <a:spcBef>
                <a:spcPts val="0"/>
              </a:spcBef>
              <a:spcAft>
                <a:spcPts val="0"/>
              </a:spcAft>
              <a:buFontTx/>
              <a:buAutoNum type="arabicPeriod"/>
              <a:defRPr/>
            </a:pPr>
            <a:r>
              <a:rPr lang="en-US" dirty="0" smtClean="0"/>
              <a:t>The number of containers, the contents, and capacity of each container.</a:t>
            </a:r>
          </a:p>
          <a:p>
            <a:pPr marL="228600" indent="-228600" eaLnBrk="1" fontAlgn="auto" hangingPunct="1">
              <a:spcBef>
                <a:spcPts val="0"/>
              </a:spcBef>
              <a:spcAft>
                <a:spcPts val="0"/>
              </a:spcAft>
              <a:buFontTx/>
              <a:buAutoNum type="arabicPeriod"/>
              <a:defRPr/>
            </a:pPr>
            <a:endParaRPr lang="en-US" dirty="0" smtClean="0"/>
          </a:p>
          <a:p>
            <a:pPr marL="228600" indent="-228600" eaLnBrk="1" fontAlgn="auto" hangingPunct="1">
              <a:spcBef>
                <a:spcPts val="0"/>
              </a:spcBef>
              <a:spcAft>
                <a:spcPts val="0"/>
              </a:spcAft>
              <a:buFontTx/>
              <a:buAutoNum type="arabicPeriod"/>
              <a:defRPr/>
            </a:pPr>
            <a:endParaRPr lang="en-US" dirty="0" smtClean="0"/>
          </a:p>
          <a:p>
            <a:pPr marL="228600" indent="-228600" eaLnBrk="1" fontAlgn="auto" hangingPunct="1">
              <a:spcBef>
                <a:spcPts val="0"/>
              </a:spcBef>
              <a:spcAft>
                <a:spcPts val="0"/>
              </a:spcAft>
              <a:defRPr/>
            </a:pPr>
            <a:endParaRPr lang="en-US" dirty="0" smtClean="0"/>
          </a:p>
        </p:txBody>
      </p:sp>
      <p:sp>
        <p:nvSpPr>
          <p:cNvPr id="4301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B20679C-B5F7-4D26-82DA-BE438F99F7F4}" type="slidenum">
              <a:rPr lang="en-US" altLang="en-US">
                <a:latin typeface="Calibri" panose="020F0502020204030204" pitchFamily="34" charset="0"/>
              </a:rPr>
              <a:pPr eaLnBrk="1" hangingPunct="1"/>
              <a:t>20</a:t>
            </a:fld>
            <a:endParaRPr lang="en-US" altLang="en-US">
              <a:latin typeface="Calibri" panose="020F0502020204030204" pitchFamily="34" charset="0"/>
            </a:endParaRPr>
          </a:p>
        </p:txBody>
      </p:sp>
    </p:spTree>
    <p:extLst>
      <p:ext uri="{BB962C8B-B14F-4D97-AF65-F5344CB8AC3E}">
        <p14:creationId xmlns:p14="http://schemas.microsoft.com/office/powerpoint/2010/main" val="15483603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D124E77-3DCD-45C4-8130-E9B7111EE366}" type="slidenum">
              <a:rPr lang="en-US" altLang="en-US">
                <a:latin typeface="Calibri" panose="020F0502020204030204" pitchFamily="34" charset="0"/>
              </a:rPr>
              <a:pPr eaLnBrk="1" hangingPunct="1"/>
              <a:t>21</a:t>
            </a:fld>
            <a:endParaRPr lang="en-US" altLang="en-US">
              <a:latin typeface="Calibri" panose="020F0502020204030204" pitchFamily="34" charset="0"/>
            </a:endParaRPr>
          </a:p>
        </p:txBody>
      </p:sp>
    </p:spTree>
    <p:extLst>
      <p:ext uri="{BB962C8B-B14F-4D97-AF65-F5344CB8AC3E}">
        <p14:creationId xmlns:p14="http://schemas.microsoft.com/office/powerpoint/2010/main" val="8081731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1913E39-A0F3-4568-9B7F-240AD6173E27}" type="slidenum">
              <a:rPr lang="en-US" altLang="en-US">
                <a:latin typeface="Calibri" panose="020F0502020204030204" pitchFamily="34" charset="0"/>
              </a:rPr>
              <a:pPr eaLnBrk="1" hangingPunct="1"/>
              <a:t>22</a:t>
            </a:fld>
            <a:endParaRPr lang="en-US" altLang="en-US">
              <a:latin typeface="Calibri" panose="020F0502020204030204" pitchFamily="34" charset="0"/>
            </a:endParaRPr>
          </a:p>
        </p:txBody>
      </p:sp>
    </p:spTree>
    <p:extLst>
      <p:ext uri="{BB962C8B-B14F-4D97-AF65-F5344CB8AC3E}">
        <p14:creationId xmlns:p14="http://schemas.microsoft.com/office/powerpoint/2010/main" val="29681246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This slide shows you what the Steel Tank Institute requires for inspections. </a:t>
            </a:r>
          </a:p>
          <a:p>
            <a:endParaRPr lang="en-US" altLang="en-US" smtClean="0"/>
          </a:p>
          <a:p>
            <a:r>
              <a:rPr lang="en-US" altLang="en-US" smtClean="0"/>
              <a:t>By Kenneth J. Hellevang, Professor and PE, NDSU Agricultural and Biosystems Engineering</a:t>
            </a:r>
          </a:p>
          <a:p>
            <a:r>
              <a:rPr lang="en-US" altLang="en-US" smtClean="0"/>
              <a:t> Tank inspections, including the length of time between inspections and the type of inspections, are determined by many factors. These include whether the fuel tank is elevated (so all sides of the tank can be inspected), if it is sitting on the ground, whether an impervious membrane is between the tank and the earth (with the earth sloped so leaks will be observed on the low end), and the type of secondary containment (earthen berm, concrete, liner, etc.). The cost of a system requires evaluating both the cost of the containment structure and the cost of inspections. A typically cited standard for steel tank inspections divides the containment structure into Category 1 and Category 2. </a:t>
            </a:r>
          </a:p>
          <a:p>
            <a:r>
              <a:rPr lang="en-US" altLang="en-US" smtClean="0"/>
              <a:t>Category 1 – Includes secondary containment with a continuous release detection system (CRDS) where releases are visually detected. A CRDS includes methods that do not require sensors or power to operate, such as a liquid containment barrier that is sufficiently impervious to the liquid being stored (for example steel, concrete, and elastomeric liners) that is installed under the above ground storage tank. The liquid containment barrier diverts leaks toward the perimeter of the tank so they can be easily detected and prevents liquid from contaminating the environment until clean-up occurs. </a:t>
            </a:r>
          </a:p>
          <a:p>
            <a:r>
              <a:rPr lang="en-US" altLang="en-US" smtClean="0"/>
              <a:t>Also included in Category 1 are elevated tanks, where all sides of the tank can be observed for leaks. It also requires a liner or a low permeability soil such as clay with a deep water table to minimize the risk of contamination of the environment until clean-up occurs. </a:t>
            </a:r>
          </a:p>
          <a:p>
            <a:r>
              <a:rPr lang="en-US" altLang="en-US" smtClean="0"/>
              <a:t>Category 2 – Includes secondary containment such as an earth berm or dike without the release detection system, such as fuel tanks sitting on the </a:t>
            </a:r>
          </a:p>
          <a:p>
            <a:r>
              <a:rPr lang="en-US" altLang="en-US" smtClean="0"/>
              <a:t>soil or a gravel layer, without an impervious material under the tank. Leaks cannot be visually observed in Category 2. </a:t>
            </a:r>
          </a:p>
          <a:p>
            <a:r>
              <a:rPr lang="en-US" altLang="en-US" smtClean="0"/>
              <a:t>The entire secondary containment system, including walls and floor, must be capable of containing oil so that any discharge from a tank or pipe will not escape the containment system before cleanup occurs. Diked areas must be sufficiently impervious to prevent oil from reaching water before the spill is cleaned up. </a:t>
            </a:r>
          </a:p>
          <a:p>
            <a:r>
              <a:rPr lang="en-US" altLang="en-US" smtClean="0"/>
              <a:t>Clay or other low permeability soil (at least 35% clay) should be used for earth berms or dikes. Normally, at least a width to height ratio of 3 to 1 is required for the berm to develop the dike strength and durability needed. Top soil should be removed and the clay compacted to form a stable berm. Earth berms or dikes will require more area for secondary containment than if vertical walls are used. The floor of an earth berm containment should consist of a low permeability soil such as clay. </a:t>
            </a:r>
          </a:p>
          <a:p>
            <a:r>
              <a:rPr lang="en-US" altLang="en-US" smtClean="0"/>
              <a:t>Any synthetic or elastomeric liners need to be installed according to manufacturer’s recommendations. Frequently a layer of sand is required above and below the liner to minimize the potential for punctures in the liner. Concrete containment will need to be appropriately designed to carry the load of the fuel tanks and to seal joints or other openings. </a:t>
            </a:r>
          </a:p>
          <a:p>
            <a:r>
              <a:rPr lang="en-US" altLang="en-US" smtClean="0"/>
              <a:t>If the secondary containment is impervious to water, water will need to be removed by pumps; however, you must manually activate these pumps and must inspect the condition of the accumulation before starting, to ensure no oil will be discharged. Pipes through the wall may be used to drain the rainwater, but sealing around the pipe may be difficult and the pipe must have a manually operated value that is normally closed. </a:t>
            </a:r>
          </a:p>
          <a:p>
            <a:r>
              <a:rPr lang="en-US" altLang="en-US" smtClean="0"/>
              <a:t>Secondary containment must hold fuel from the largest tank and rain from a 25-year 24-hour rainfall event. A 25-year 24-hour rainfall event ranges from 3.5 inches in western North Dakota to 4.2 inches in the southeast corner of the state. The volume of the largest tank is its maximum capacity. The volume displaced by other storage containers within the containment area must be considered when calculating containment volume required. </a:t>
            </a:r>
          </a:p>
          <a:p>
            <a:r>
              <a:rPr lang="en-US" altLang="en-US" smtClean="0"/>
              <a:t>Fuel tanks must be 10 ft. from property lines, 5 ft. from occupied buildings, and the tanks must be separated by at least 3 ft., according to North Dakota Guidelines included in “Farm Fuel Tank Safety Guide” from the North Dakota Department of Emergency Services. http://www.nd.gov/des/uploads%5Cresources%5C510%5Cfarmfueltanksafetyguide.pdf </a:t>
            </a:r>
          </a:p>
          <a:p>
            <a:r>
              <a:rPr lang="en-US" altLang="en-US" smtClean="0"/>
              <a:t>It is also recommended that there be three feet between the tank and containment wall to permit movement for inspection or working with the tanks. </a:t>
            </a:r>
          </a:p>
          <a:p>
            <a:r>
              <a:rPr lang="en-US" altLang="en-US" smtClean="0"/>
              <a:t>Helpful information on planning secondary containment including tables for tank volumes is included in chapter 7 of MWPS-37 “Designing Facilities for Pesticide and Fertilizer Containment.” </a:t>
            </a:r>
          </a:p>
          <a:p>
            <a:r>
              <a:rPr lang="en-US" altLang="en-US" smtClean="0"/>
              <a:t>Calculations of volumes can be simplified by assuming a circular or rectangular shape for all tanks and containment structures. </a:t>
            </a:r>
          </a:p>
          <a:p>
            <a:r>
              <a:rPr lang="en-US" altLang="en-US" smtClean="0"/>
              <a:t>Rectangle Volume (cu. ft.) = length (ft.) x width (ft.) x height (ft.) </a:t>
            </a:r>
          </a:p>
          <a:p>
            <a:r>
              <a:rPr lang="en-US" altLang="en-US" smtClean="0"/>
              <a:t>Rectangular Area (sq. ft.) = length (ft.) x width (ft.) </a:t>
            </a:r>
          </a:p>
          <a:p>
            <a:r>
              <a:rPr lang="en-US" altLang="en-US" smtClean="0"/>
              <a:t>Circular Volume (cu. ft.) = 0.785 x diameter (ft.) x diameter (ft.) x height </a:t>
            </a:r>
          </a:p>
          <a:p>
            <a:r>
              <a:rPr lang="en-US" altLang="en-US" smtClean="0"/>
              <a:t>Circular Area (sq. ft.) = 0.785 x diameter (ft.) x diameter (ft.) </a:t>
            </a:r>
          </a:p>
          <a:p>
            <a:r>
              <a:rPr lang="fr-FR" altLang="en-US" smtClean="0"/>
              <a:t>Conversions: 1 cu. ft. = 7.48 gallons </a:t>
            </a:r>
          </a:p>
          <a:p>
            <a:r>
              <a:rPr lang="en-US" altLang="en-US" smtClean="0"/>
              <a:t>Example: </a:t>
            </a:r>
          </a:p>
          <a:p>
            <a:r>
              <a:rPr lang="en-US" altLang="en-US" smtClean="0"/>
              <a:t>Design earthen secondary containment to hold a 5,000 gallon 8 ft. diameter vertical tank and a 3,000 gallon 8 ft. diameter and 8 ft. long horizontal tank in central North Dakota. </a:t>
            </a:r>
          </a:p>
          <a:p>
            <a:r>
              <a:rPr lang="en-US" altLang="en-US" smtClean="0"/>
              <a:t>The containment must hold the fuel from the largest tank, so must contain 5,000 gallons of fuel. </a:t>
            </a:r>
          </a:p>
          <a:p>
            <a:r>
              <a:rPr lang="en-US" altLang="en-US" smtClean="0"/>
              <a:t>It must also hold rainwater from a 24-hour 25-year event, which for this example will be 4 inches. The volume required for the 5,000 gallons of fuel is 5,000 / 7.48 gal per cu. ft. = 669 cu. ft. The required area with a 2 ft. containment wall would be 669 / 2 = 334 sq. ft. </a:t>
            </a:r>
          </a:p>
          <a:p>
            <a:r>
              <a:rPr lang="en-US" altLang="en-US" smtClean="0"/>
              <a:t>The additional volume required for the rainfall is 334 sq. ft. plus the area of the two tanks. </a:t>
            </a:r>
          </a:p>
          <a:p>
            <a:r>
              <a:rPr lang="en-US" altLang="en-US" smtClean="0"/>
              <a:t>Area of the vertical tank is A = 0.785 x 8 x 8 = 50 sq. ft. Area of horizontal tank is A= 8 x 8 = 64 sq. ft. The volume for rainfall is (334+50+64) x (4 inch rain /12 inches per foot) = 149 cu ft. For a two-foot wall this increases the required area by 149 / 2 = 75 sq. ft. </a:t>
            </a:r>
          </a:p>
          <a:p>
            <a:r>
              <a:rPr lang="en-US" altLang="en-US" smtClean="0"/>
              <a:t>To simplify the calculation for the displacement of the horizontal tank, a rectangular area 8 ft. by 8 ft. is assumed. This would be an area of 8 x 8 = 64 sq. ft. This over estimates the volume required. Referring to Table 7 on page 29 of MWPS-29 shows that the displaced volume is 79 cu. ft. The volume using the 64 sq. ft. area with a two foot depth is 128 cu. ft. The calculations of displaced volume of a round horizontal tank are cumbersome, so refer to a table or use the simple calculations knowing it will over estimate the value. (79 cu. ft. from table for horizontal tank vs. 128 cu. ft. from rectangle.) </a:t>
            </a:r>
          </a:p>
          <a:p>
            <a:r>
              <a:rPr lang="en-US" altLang="en-US" smtClean="0"/>
              <a:t>The total area required is 334 + 75 + 64 = 473 sq. ft. This might be an area 25 ft. x 19 ft. </a:t>
            </a:r>
          </a:p>
          <a:p>
            <a:r>
              <a:rPr lang="en-US" altLang="en-US" smtClean="0"/>
              <a:t>The earthen dike requires a height to width ratio of 3 to 1, so it would be 2 ft. tall and with a base at least 6 ft. wide. To permit some freeboard, the secondary containment area would be within the base of the dike. The dike and containment floor would be constructed of clay, with top soil removed from the containment area to minimize permeability. </a:t>
            </a:r>
          </a:p>
          <a:p>
            <a:r>
              <a:rPr lang="en-US" altLang="en-US" smtClean="0"/>
              <a:t>Rainwater would soak into the containment area, so a means of removing water from within the containment area would not be required. </a:t>
            </a:r>
          </a:p>
          <a:p>
            <a:r>
              <a:rPr lang="en-US" altLang="en-US" smtClean="0"/>
              <a:t>This would be classified as a Category 2 containment because the tank sits on the ground, so inspection by a certified inspector would be required every ten years. </a:t>
            </a:r>
          </a:p>
          <a:p>
            <a:endParaRPr lang="en-US" altLang="en-US" smtClean="0"/>
          </a:p>
          <a:p>
            <a:endParaRPr lang="en-US" altLang="en-US"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AB38F81-E65D-4BEA-A6E4-A56DD60D1C98}" type="slidenum">
              <a:rPr lang="en-US" altLang="en-US">
                <a:latin typeface="Calibri" panose="020F0502020204030204" pitchFamily="34" charset="0"/>
              </a:rPr>
              <a:pPr eaLnBrk="1" hangingPunct="1"/>
              <a:t>23</a:t>
            </a:fld>
            <a:endParaRPr lang="en-US" altLang="en-US">
              <a:latin typeface="Calibri" panose="020F0502020204030204" pitchFamily="34" charset="0"/>
            </a:endParaRPr>
          </a:p>
        </p:txBody>
      </p:sp>
    </p:spTree>
    <p:extLst>
      <p:ext uri="{BB962C8B-B14F-4D97-AF65-F5344CB8AC3E}">
        <p14:creationId xmlns:p14="http://schemas.microsoft.com/office/powerpoint/2010/main" val="17080203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Do not elevate your tank if the tank is not built for it!</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B1019FF-E5CA-471A-A620-468C664E0976}" type="slidenum">
              <a:rPr lang="en-US" altLang="en-US">
                <a:latin typeface="Calibri" panose="020F0502020204030204" pitchFamily="34" charset="0"/>
              </a:rPr>
              <a:pPr eaLnBrk="1" hangingPunct="1"/>
              <a:t>24</a:t>
            </a:fld>
            <a:endParaRPr lang="en-US" altLang="en-US">
              <a:latin typeface="Calibri" panose="020F0502020204030204" pitchFamily="34" charset="0"/>
            </a:endParaRPr>
          </a:p>
        </p:txBody>
      </p:sp>
    </p:spTree>
    <p:extLst>
      <p:ext uri="{BB962C8B-B14F-4D97-AF65-F5344CB8AC3E}">
        <p14:creationId xmlns:p14="http://schemas.microsoft.com/office/powerpoint/2010/main" val="33599720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a:bodyPr>
          <a:lstStyle/>
          <a:p>
            <a:pPr eaLnBrk="1" hangingPunct="1">
              <a:spcBef>
                <a:spcPct val="0"/>
              </a:spcBef>
              <a:defRPr/>
            </a:pPr>
            <a:r>
              <a:rPr lang="en-US" b="1" dirty="0" smtClean="0"/>
              <a:t>Secondary containment addresses the most likely discharge. </a:t>
            </a:r>
          </a:p>
          <a:p>
            <a:pPr eaLnBrk="1" hangingPunct="1">
              <a:spcBef>
                <a:spcPct val="0"/>
              </a:spcBef>
              <a:defRPr/>
            </a:pPr>
            <a:endParaRPr lang="en-US" dirty="0" smtClean="0"/>
          </a:p>
          <a:p>
            <a:pPr eaLnBrk="1" hangingPunct="1">
              <a:spcBef>
                <a:spcPct val="0"/>
              </a:spcBef>
              <a:defRPr/>
            </a:pPr>
            <a:r>
              <a:rPr lang="en-US" dirty="0" smtClean="0"/>
              <a:t>There are 2 types of secondary containment.  They are active or passive.</a:t>
            </a:r>
          </a:p>
          <a:p>
            <a:pPr eaLnBrk="1" hangingPunct="1">
              <a:spcBef>
                <a:spcPct val="0"/>
              </a:spcBef>
              <a:defRPr/>
            </a:pPr>
            <a:endParaRPr lang="en-US" dirty="0" smtClean="0"/>
          </a:p>
          <a:p>
            <a:pPr eaLnBrk="1" hangingPunct="1">
              <a:spcBef>
                <a:spcPct val="0"/>
              </a:spcBef>
              <a:defRPr/>
            </a:pPr>
            <a:r>
              <a:rPr lang="en-US" b="1" dirty="0" smtClean="0"/>
              <a:t>Active</a:t>
            </a:r>
            <a:r>
              <a:rPr lang="en-US" dirty="0" smtClean="0"/>
              <a:t> containment is </a:t>
            </a:r>
            <a:r>
              <a:rPr lang="en-US" b="1" dirty="0" smtClean="0"/>
              <a:t>put in place prior to, or immediately upon discovery, of a spill. </a:t>
            </a:r>
            <a:r>
              <a:rPr lang="en-US" dirty="0" smtClean="0"/>
              <a:t>This will </a:t>
            </a:r>
            <a:r>
              <a:rPr lang="en-US" u="sng" dirty="0" smtClean="0"/>
              <a:t>stop the spill </a:t>
            </a:r>
            <a:r>
              <a:rPr lang="en-US" dirty="0" smtClean="0"/>
              <a:t>from reaching a navigable water. Examples are covering a storm drain prior to transfer activity or before a spill reaches the drain. Using spill kits or a spill response team if you have a spill would also fall under the active secondary containment. Make sure you can follow through with any of these prior to putting them in your plan. </a:t>
            </a:r>
          </a:p>
          <a:p>
            <a:pPr eaLnBrk="1" hangingPunct="1">
              <a:spcBef>
                <a:spcPct val="0"/>
              </a:spcBef>
              <a:defRPr/>
            </a:pPr>
            <a:endParaRPr lang="en-US" dirty="0" smtClean="0"/>
          </a:p>
          <a:p>
            <a:pPr eaLnBrk="1" hangingPunct="1">
              <a:spcBef>
                <a:spcPct val="0"/>
              </a:spcBef>
              <a:defRPr/>
            </a:pPr>
            <a:r>
              <a:rPr lang="en-US" b="1" dirty="0" smtClean="0"/>
              <a:t>Passive</a:t>
            </a:r>
            <a:r>
              <a:rPr lang="en-US" dirty="0" smtClean="0"/>
              <a:t> secondary containment would be anything that is in place whether you are there or not, such as a </a:t>
            </a:r>
            <a:r>
              <a:rPr lang="en-US" b="1" dirty="0" smtClean="0"/>
              <a:t>berm or alarm system.</a:t>
            </a:r>
          </a:p>
          <a:p>
            <a:pPr eaLnBrk="1" hangingPunct="1">
              <a:spcBef>
                <a:spcPct val="0"/>
              </a:spcBef>
              <a:defRPr/>
            </a:pPr>
            <a:endParaRPr lang="en-US" dirty="0" smtClean="0"/>
          </a:p>
          <a:p>
            <a:pPr eaLnBrk="1" hangingPunct="1">
              <a:spcBef>
                <a:spcPct val="0"/>
              </a:spcBef>
              <a:defRPr/>
            </a:pPr>
            <a:r>
              <a:rPr lang="en-US" dirty="0" smtClean="0"/>
              <a:t>NOTE: EPA personnel say </a:t>
            </a:r>
            <a:r>
              <a:rPr lang="en-US" b="1" dirty="0" smtClean="0"/>
              <a:t>do not “over-engineer</a:t>
            </a:r>
            <a:r>
              <a:rPr lang="en-US" dirty="0" smtClean="0"/>
              <a:t>” these! Look at your soils. You may want to check with a soil scientist at NRCS to see if your soils are tight enough to hold a spill until you can clean it up.  Look at the lay of your farmstead. The berm does not have to be directly around the tanks. The idea is to keep it from entering a ditch or stream…. keeping it from getting to the water.</a:t>
            </a:r>
          </a:p>
          <a:p>
            <a:pPr eaLnBrk="1" hangingPunct="1">
              <a:spcBef>
                <a:spcPct val="0"/>
              </a:spcBef>
              <a:defRPr/>
            </a:pPr>
            <a:endParaRPr lang="en-US" dirty="0" smtClean="0"/>
          </a:p>
          <a:p>
            <a:pPr eaLnBrk="1" hangingPunct="1">
              <a:spcBef>
                <a:spcPct val="0"/>
              </a:spcBef>
              <a:defRPr/>
            </a:pPr>
            <a:r>
              <a:rPr lang="en-US" b="1" dirty="0" smtClean="0"/>
              <a:t>Your shop can be a secondary containment</a:t>
            </a:r>
            <a:r>
              <a:rPr lang="en-US" dirty="0" smtClean="0"/>
              <a:t>.  If your building slopes to the center and that is where the oil stays, then it is contained and should be written up as such in your plan. If it can run out of the building you will have to take measures to seal up the outer walls so it stays contained. This may meaning adding a lip across doorways so it cannot leave through a door.</a:t>
            </a:r>
          </a:p>
        </p:txBody>
      </p:sp>
      <p:sp>
        <p:nvSpPr>
          <p:cNvPr id="44036"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DA28A0C-26C5-489D-959D-6B818F409157}" type="slidenum">
              <a:rPr lang="en-US" altLang="en-US">
                <a:latin typeface="Calibri" panose="020F0502020204030204" pitchFamily="34" charset="0"/>
              </a:rPr>
              <a:pPr eaLnBrk="1" hangingPunct="1"/>
              <a:t>25</a:t>
            </a:fld>
            <a:endParaRPr lang="en-US" altLang="en-US">
              <a:latin typeface="Calibri" panose="020F0502020204030204" pitchFamily="34" charset="0"/>
            </a:endParaRPr>
          </a:p>
        </p:txBody>
      </p:sp>
    </p:spTree>
    <p:extLst>
      <p:ext uri="{BB962C8B-B14F-4D97-AF65-F5344CB8AC3E}">
        <p14:creationId xmlns:p14="http://schemas.microsoft.com/office/powerpoint/2010/main" val="32271166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NOTE: EPA personnel say </a:t>
            </a:r>
            <a:r>
              <a:rPr lang="en-US" altLang="en-US" b="1" smtClean="0"/>
              <a:t>do not “over-engineer</a:t>
            </a:r>
            <a:r>
              <a:rPr lang="en-US" altLang="en-US" smtClean="0"/>
              <a:t>” these! Look at your soils. You may want to check with a soil scientist at NRCS to see if your soils are tight enough to hold a spill until you can clean it up.  Look at the lay of your farmstead. The berm does not have to be directly around the tanks. The idea is to keep it from entering a ditch or stream…. keeping it from getting to the water.</a:t>
            </a:r>
          </a:p>
          <a:p>
            <a:pPr eaLnBrk="1" hangingPunct="1">
              <a:spcBef>
                <a:spcPct val="0"/>
              </a:spcBef>
            </a:pPr>
            <a:endParaRPr lang="en-US" altLang="en-US" smtClean="0"/>
          </a:p>
          <a:p>
            <a:pPr eaLnBrk="1" hangingPunct="1">
              <a:spcBef>
                <a:spcPct val="0"/>
              </a:spcBef>
            </a:pPr>
            <a:r>
              <a:rPr lang="en-US" altLang="en-US" b="1" smtClean="0"/>
              <a:t>Your shop can be a secondary containment</a:t>
            </a:r>
            <a:r>
              <a:rPr lang="en-US" altLang="en-US" smtClean="0"/>
              <a:t>.  If your building slopes to the center and that is where the oil stays, then it is contained and should be written up as such in your plan. If it can run out of the building you will have to take measures to seal up the outer walls so it stays contained. This may meaning adding a lip across doorways so it cannot leave through a door.</a:t>
            </a:r>
          </a:p>
        </p:txBody>
      </p:sp>
      <p:sp>
        <p:nvSpPr>
          <p:cNvPr id="44036"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8FEBA01-4A3C-466B-B25D-2FADB6A9C22C}" type="slidenum">
              <a:rPr lang="en-US" altLang="en-US">
                <a:latin typeface="Calibri" panose="020F0502020204030204" pitchFamily="34" charset="0"/>
              </a:rPr>
              <a:pPr eaLnBrk="1" hangingPunct="1"/>
              <a:t>26</a:t>
            </a:fld>
            <a:endParaRPr lang="en-US" altLang="en-US">
              <a:latin typeface="Calibri" panose="020F0502020204030204" pitchFamily="34" charset="0"/>
            </a:endParaRPr>
          </a:p>
        </p:txBody>
      </p:sp>
    </p:spTree>
    <p:extLst>
      <p:ext uri="{BB962C8B-B14F-4D97-AF65-F5344CB8AC3E}">
        <p14:creationId xmlns:p14="http://schemas.microsoft.com/office/powerpoint/2010/main" val="42543436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b="1" smtClean="0"/>
              <a:t>Mobile Refuelers or tanks in the back of your pickup.</a:t>
            </a:r>
          </a:p>
          <a:p>
            <a:pPr eaLnBrk="1" hangingPunct="1"/>
            <a:endParaRPr lang="en-US" altLang="en-US" smtClean="0"/>
          </a:p>
          <a:p>
            <a:pPr eaLnBrk="1" hangingPunct="1"/>
            <a:r>
              <a:rPr lang="en-US" altLang="en-US" smtClean="0"/>
              <a:t>Do not need to be in a bermed area but do need to be addressed. What is the most likely oil loss, how much, and how will you clean it up.</a:t>
            </a:r>
          </a:p>
          <a:p>
            <a:endParaRPr lang="en-US" altLang="en-US" smtClean="0"/>
          </a:p>
          <a:p>
            <a:endParaRPr lang="en-US" altLang="en-US" smtClean="0"/>
          </a:p>
          <a:p>
            <a:pPr eaLnBrk="1" hangingPunct="1"/>
            <a:endParaRPr lang="en-US" altLang="en-US" b="1"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661B85C-BE46-4055-AD0F-074D1AD83792}" type="slidenum">
              <a:rPr lang="en-US" altLang="en-US">
                <a:latin typeface="Calibri" panose="020F0502020204030204" pitchFamily="34" charset="0"/>
              </a:rPr>
              <a:pPr eaLnBrk="1" hangingPunct="1"/>
              <a:t>27</a:t>
            </a:fld>
            <a:endParaRPr lang="en-US" altLang="en-US">
              <a:latin typeface="Calibri" panose="020F0502020204030204" pitchFamily="34" charset="0"/>
            </a:endParaRPr>
          </a:p>
        </p:txBody>
      </p:sp>
    </p:spTree>
    <p:extLst>
      <p:ext uri="{BB962C8B-B14F-4D97-AF65-F5344CB8AC3E}">
        <p14:creationId xmlns:p14="http://schemas.microsoft.com/office/powerpoint/2010/main" val="18092584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These are examples of secondary containment. They include steel siding, concrete, and double walled tanks.</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0F6F547-355B-40BA-BBB8-81B8DBFE18BA}" type="slidenum">
              <a:rPr lang="en-US" altLang="en-US">
                <a:latin typeface="Calibri" panose="020F0502020204030204" pitchFamily="34" charset="0"/>
              </a:rPr>
              <a:pPr eaLnBrk="1" hangingPunct="1"/>
              <a:t>28</a:t>
            </a:fld>
            <a:endParaRPr lang="en-US" altLang="en-US">
              <a:latin typeface="Calibri" panose="020F0502020204030204" pitchFamily="34" charset="0"/>
            </a:endParaRPr>
          </a:p>
        </p:txBody>
      </p:sp>
    </p:spTree>
    <p:extLst>
      <p:ext uri="{BB962C8B-B14F-4D97-AF65-F5344CB8AC3E}">
        <p14:creationId xmlns:p14="http://schemas.microsoft.com/office/powerpoint/2010/main" val="32390851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Figuring the size of the container has to include the volume of the largest tank + a 25-year,  24-hour rainfall event + displacement of the tanks.  Rainfall amounts are shown on this map. A handout has been developed by Ken Hellevang, a PE in the Ag &amp; Biosystems Engineering Department at NDSU, to explain how to calculate sizing your secondary containment. This is available at www.ndsu.edu/waterquality and is also in the notes of slide # 23.</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3E38645-0D04-4B16-86A6-EE657622ADA1}" type="slidenum">
              <a:rPr lang="en-US" altLang="en-US">
                <a:latin typeface="Calibri" panose="020F0502020204030204" pitchFamily="34" charset="0"/>
              </a:rPr>
              <a:pPr eaLnBrk="1" hangingPunct="1"/>
              <a:t>29</a:t>
            </a:fld>
            <a:endParaRPr lang="en-US" altLang="en-US">
              <a:latin typeface="Calibri" panose="020F0502020204030204" pitchFamily="34" charset="0"/>
            </a:endParaRPr>
          </a:p>
        </p:txBody>
      </p:sp>
    </p:spTree>
    <p:extLst>
      <p:ext uri="{BB962C8B-B14F-4D97-AF65-F5344CB8AC3E}">
        <p14:creationId xmlns:p14="http://schemas.microsoft.com/office/powerpoint/2010/main" val="30116585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52C9A42-5891-48E8-BD49-77EA67671F88}" type="slidenum">
              <a:rPr lang="en-US" altLang="en-US">
                <a:latin typeface="Calibri" panose="020F0502020204030204" pitchFamily="34" charset="0"/>
              </a:rPr>
              <a:pPr eaLnBrk="1" hangingPunct="1"/>
              <a:t>3</a:t>
            </a:fld>
            <a:endParaRPr lang="en-US" altLang="en-US">
              <a:latin typeface="Calibri" panose="020F0502020204030204" pitchFamily="34" charset="0"/>
            </a:endParaRPr>
          </a:p>
        </p:txBody>
      </p:sp>
    </p:spTree>
    <p:extLst>
      <p:ext uri="{BB962C8B-B14F-4D97-AF65-F5344CB8AC3E}">
        <p14:creationId xmlns:p14="http://schemas.microsoft.com/office/powerpoint/2010/main" val="2987753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Manmade structures refer to using your shop as a containment unit.  The SPCC plan can consider using the building walls and or the drainage system of your shop as a secondary container. Most shops drain to the center whether there is a drain or not and this could be defined as your secondary containment in some instances.</a:t>
            </a:r>
          </a:p>
          <a:p>
            <a:endParaRPr lang="en-US" altLang="en-US" smtClean="0"/>
          </a:p>
          <a:p>
            <a:r>
              <a:rPr lang="en-US" altLang="en-US" smtClean="0"/>
              <a:t>If your containers are indoor you do not need to add freeboard for precipitation. </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0148C10-903E-4D24-877E-2EA86C5435A0}" type="slidenum">
              <a:rPr lang="en-US" altLang="en-US">
                <a:latin typeface="Calibri" panose="020F0502020204030204" pitchFamily="34" charset="0"/>
              </a:rPr>
              <a:pPr eaLnBrk="1" hangingPunct="1"/>
              <a:t>30</a:t>
            </a:fld>
            <a:endParaRPr lang="en-US" altLang="en-US">
              <a:latin typeface="Calibri" panose="020F0502020204030204" pitchFamily="34" charset="0"/>
            </a:endParaRPr>
          </a:p>
        </p:txBody>
      </p:sp>
    </p:spTree>
    <p:extLst>
      <p:ext uri="{BB962C8B-B14F-4D97-AF65-F5344CB8AC3E}">
        <p14:creationId xmlns:p14="http://schemas.microsoft.com/office/powerpoint/2010/main" val="491537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Site Security – </a:t>
            </a:r>
            <a:r>
              <a:rPr lang="en-US" altLang="en-US" b="1" smtClean="0"/>
              <a:t>This is an important part of the plan.</a:t>
            </a:r>
          </a:p>
          <a:p>
            <a:endParaRPr lang="en-US" altLang="en-US" smtClean="0"/>
          </a:p>
          <a:p>
            <a:r>
              <a:rPr lang="en-US" altLang="en-US" smtClean="0"/>
              <a:t>The 2002 Amendment changed wording from should to must have, but it also said you could tailor the security to suit your site specific location. </a:t>
            </a:r>
          </a:p>
          <a:p>
            <a:endParaRPr lang="en-US" altLang="en-US" smtClean="0"/>
          </a:p>
          <a:p>
            <a:r>
              <a:rPr lang="en-US" altLang="en-US" b="1" smtClean="0"/>
              <a:t>The plan use to say you had to have fencing but now if you live at the site, that is your security. You should install locks on gas pumps and doors to the shop that holds your oil.  This should all be documented in your plan.</a:t>
            </a:r>
          </a:p>
          <a:p>
            <a:endParaRPr lang="en-US" altLang="en-US" smtClean="0"/>
          </a:p>
          <a:p>
            <a:r>
              <a:rPr lang="en-US" altLang="en-US" smtClean="0"/>
              <a:t>You must also include in your plan how you will </a:t>
            </a:r>
            <a:r>
              <a:rPr lang="en-US" altLang="en-US" b="1" smtClean="0"/>
              <a:t>secure and control access to the master flow and drain valve, starter controls on oil pumps. Lighting is suggested to prevent vandalism and assist with discovery of a spill.</a:t>
            </a:r>
          </a:p>
          <a:p>
            <a:endParaRPr lang="en-US" altLang="en-US"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86DC3DB-E402-4244-BE13-DFE7D3DC624D}" type="slidenum">
              <a:rPr lang="en-US" altLang="en-US">
                <a:latin typeface="Calibri" panose="020F0502020204030204" pitchFamily="34" charset="0"/>
              </a:rPr>
              <a:pPr eaLnBrk="1" hangingPunct="1"/>
              <a:t>31</a:t>
            </a:fld>
            <a:endParaRPr lang="en-US" altLang="en-US">
              <a:latin typeface="Calibri" panose="020F0502020204030204" pitchFamily="34" charset="0"/>
            </a:endParaRPr>
          </a:p>
        </p:txBody>
      </p:sp>
    </p:spTree>
    <p:extLst>
      <p:ext uri="{BB962C8B-B14F-4D97-AF65-F5344CB8AC3E}">
        <p14:creationId xmlns:p14="http://schemas.microsoft.com/office/powerpoint/2010/main" val="34495889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If you live on the site, you are the security for your farm. You need to say in your plan how you will turn off the power to the pumps and how the general public are denied access to the controls.</a:t>
            </a:r>
          </a:p>
          <a:p>
            <a:endParaRPr lang="en-US" altLang="en-US" b="1" smtClean="0"/>
          </a:p>
          <a:p>
            <a:r>
              <a:rPr lang="en-US" altLang="en-US" b="1" smtClean="0"/>
              <a:t>YOUR FARM: I LIVE THERE AND HAVE LIGHTING TO OBSERVE SPILLS. I HAVE A BERM AROUND THE TANKS TO CONTROL A SPILL.</a:t>
            </a:r>
          </a:p>
          <a:p>
            <a:r>
              <a:rPr lang="en-US" altLang="en-US" b="1" smtClean="0"/>
              <a:t>OFFSITE LOCATION: I USE MY HEADLIGHTS TO OBSERVE A SPILL. I LOCK ALL TANKS AND HAVE A BERM AROUND THE TANK TO CONTROL A SPILL.</a:t>
            </a:r>
          </a:p>
          <a:p>
            <a:endParaRPr lang="en-US" altLang="en-US"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0EFE6A6-A7F1-4861-B9E0-82CF76D362EB}" type="slidenum">
              <a:rPr lang="en-US" altLang="en-US">
                <a:latin typeface="Calibri" panose="020F0502020204030204" pitchFamily="34" charset="0"/>
              </a:rPr>
              <a:pPr eaLnBrk="1" hangingPunct="1"/>
              <a:t>32</a:t>
            </a:fld>
            <a:endParaRPr lang="en-US" altLang="en-US">
              <a:latin typeface="Calibri" panose="020F0502020204030204" pitchFamily="34" charset="0"/>
            </a:endParaRPr>
          </a:p>
        </p:txBody>
      </p:sp>
    </p:spTree>
    <p:extLst>
      <p:ext uri="{BB962C8B-B14F-4D97-AF65-F5344CB8AC3E}">
        <p14:creationId xmlns:p14="http://schemas.microsoft.com/office/powerpoint/2010/main" val="8167753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D7DA150-CE83-4807-9333-D32B701E80F9}" type="slidenum">
              <a:rPr lang="en-US" altLang="en-US">
                <a:latin typeface="Calibri" panose="020F0502020204030204" pitchFamily="34" charset="0"/>
              </a:rPr>
              <a:pPr eaLnBrk="1" hangingPunct="1"/>
              <a:t>33</a:t>
            </a:fld>
            <a:endParaRPr lang="en-US" altLang="en-US">
              <a:latin typeface="Calibri" panose="020F0502020204030204" pitchFamily="34" charset="0"/>
            </a:endParaRPr>
          </a:p>
        </p:txBody>
      </p:sp>
    </p:spTree>
    <p:extLst>
      <p:ext uri="{BB962C8B-B14F-4D97-AF65-F5344CB8AC3E}">
        <p14:creationId xmlns:p14="http://schemas.microsoft.com/office/powerpoint/2010/main" val="7630433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85000" lnSpcReduction="20000"/>
          </a:bodyPr>
          <a:lstStyle/>
          <a:p>
            <a:pPr eaLnBrk="1" hangingPunct="1">
              <a:defRPr/>
            </a:pPr>
            <a:r>
              <a:rPr lang="en-US" smtClean="0"/>
              <a:t>What will you do if you have a spill?   </a:t>
            </a:r>
          </a:p>
          <a:p>
            <a:pPr eaLnBrk="1" hangingPunct="1">
              <a:defRPr/>
            </a:pPr>
            <a:endParaRPr lang="en-US" smtClean="0"/>
          </a:p>
          <a:p>
            <a:pPr eaLnBrk="1" hangingPunct="1">
              <a:defRPr/>
            </a:pPr>
            <a:r>
              <a:rPr lang="en-US" smtClean="0"/>
              <a:t>Whoever your plan has designated as being in charge of this will make sure the following happens:</a:t>
            </a:r>
          </a:p>
          <a:p>
            <a:pPr eaLnBrk="1" hangingPunct="1">
              <a:defRPr/>
            </a:pPr>
            <a:endParaRPr lang="en-US" b="1" smtClean="0"/>
          </a:p>
          <a:p>
            <a:pPr eaLnBrk="1" hangingPunct="1">
              <a:defRPr/>
            </a:pPr>
            <a:r>
              <a:rPr lang="en-US" smtClean="0"/>
              <a:t>1. </a:t>
            </a:r>
            <a:r>
              <a:rPr lang="en-US" b="1" smtClean="0"/>
              <a:t>Shut off all valves</a:t>
            </a:r>
            <a:r>
              <a:rPr lang="en-US" smtClean="0"/>
              <a:t>. </a:t>
            </a:r>
            <a:r>
              <a:rPr lang="en-US" b="1" smtClean="0"/>
              <a:t>Stop flow </a:t>
            </a:r>
            <a:r>
              <a:rPr lang="en-US" smtClean="0"/>
              <a:t>from reaching water if out of containment area..</a:t>
            </a:r>
          </a:p>
          <a:p>
            <a:pPr eaLnBrk="1" hangingPunct="1">
              <a:defRPr/>
            </a:pPr>
            <a:endParaRPr lang="en-US" smtClean="0"/>
          </a:p>
          <a:p>
            <a:pPr eaLnBrk="1" hangingPunct="1">
              <a:defRPr/>
            </a:pPr>
            <a:r>
              <a:rPr lang="en-US" smtClean="0"/>
              <a:t>2. Contact the </a:t>
            </a:r>
            <a:r>
              <a:rPr lang="en-US" b="1" smtClean="0"/>
              <a:t>ND Dept. of Emergency Services Duty Officer </a:t>
            </a:r>
            <a:r>
              <a:rPr lang="en-US" smtClean="0"/>
              <a:t>at this number or email the information using a form I will show you how to get.  </a:t>
            </a:r>
          </a:p>
          <a:p>
            <a:pPr eaLnBrk="1" hangingPunct="1">
              <a:defRPr/>
            </a:pPr>
            <a:endParaRPr lang="en-US" smtClean="0"/>
          </a:p>
          <a:p>
            <a:pPr eaLnBrk="1" hangingPunct="1">
              <a:defRPr/>
            </a:pPr>
            <a:r>
              <a:rPr lang="en-US" smtClean="0"/>
              <a:t>Either way you contact them, they will contact the Health Department.</a:t>
            </a:r>
          </a:p>
          <a:p>
            <a:pPr eaLnBrk="1" hangingPunct="1">
              <a:defRPr/>
            </a:pPr>
            <a:endParaRPr lang="en-US" smtClean="0"/>
          </a:p>
          <a:p>
            <a:pPr eaLnBrk="1" hangingPunct="1">
              <a:defRPr/>
            </a:pPr>
            <a:r>
              <a:rPr lang="en-US" smtClean="0"/>
              <a:t>If you have a spill you will need to call the number posted here. You also need the following information:</a:t>
            </a:r>
          </a:p>
          <a:p>
            <a:pPr eaLnBrk="1" hangingPunct="1">
              <a:defRPr/>
            </a:pPr>
            <a:r>
              <a:rPr lang="en-US" smtClean="0"/>
              <a:t>	</a:t>
            </a:r>
          </a:p>
          <a:p>
            <a:pPr eaLnBrk="1" hangingPunct="1">
              <a:defRPr/>
            </a:pPr>
            <a:r>
              <a:rPr lang="en-US" smtClean="0"/>
              <a:t>Name or type of substance</a:t>
            </a:r>
          </a:p>
          <a:p>
            <a:pPr eaLnBrk="1" hangingPunct="1">
              <a:defRPr/>
            </a:pPr>
            <a:r>
              <a:rPr lang="en-US" smtClean="0"/>
              <a:t>	Actions taken to contain the spill/leak</a:t>
            </a:r>
          </a:p>
          <a:p>
            <a:pPr eaLnBrk="1" hangingPunct="1">
              <a:defRPr/>
            </a:pPr>
            <a:r>
              <a:rPr lang="en-US" smtClean="0"/>
              <a:t>	Estimated quantity released</a:t>
            </a:r>
          </a:p>
          <a:p>
            <a:pPr eaLnBrk="1" hangingPunct="1">
              <a:defRPr/>
            </a:pPr>
            <a:r>
              <a:rPr lang="en-US" smtClean="0"/>
              <a:t>	Time and duration of release</a:t>
            </a:r>
          </a:p>
          <a:p>
            <a:pPr eaLnBrk="1" hangingPunct="1">
              <a:defRPr/>
            </a:pPr>
            <a:r>
              <a:rPr lang="en-US" smtClean="0"/>
              <a:t>	Area affected. Ground, water, wetlands, river, etc.</a:t>
            </a:r>
          </a:p>
          <a:p>
            <a:pPr eaLnBrk="1" hangingPunct="1">
              <a:defRPr/>
            </a:pPr>
            <a:r>
              <a:rPr lang="en-US" smtClean="0"/>
              <a:t>	Noticeable health effects as a result of the spill/leak</a:t>
            </a:r>
          </a:p>
          <a:p>
            <a:pPr eaLnBrk="1" hangingPunct="1">
              <a:defRPr/>
            </a:pPr>
            <a:r>
              <a:rPr lang="en-US" smtClean="0"/>
              <a:t>	Your name and contact information</a:t>
            </a:r>
          </a:p>
          <a:p>
            <a:pPr eaLnBrk="1" hangingPunct="1">
              <a:defRPr/>
            </a:pPr>
            <a:r>
              <a:rPr lang="en-US" smtClean="0"/>
              <a:t>	</a:t>
            </a:r>
          </a:p>
          <a:p>
            <a:pPr marL="0" lvl="1" eaLnBrk="1" hangingPunct="1">
              <a:defRPr/>
            </a:pPr>
            <a:r>
              <a:rPr lang="en-US" smtClean="0"/>
              <a:t>If the spill </a:t>
            </a:r>
            <a:r>
              <a:rPr lang="en-US" b="1" smtClean="0"/>
              <a:t>reaches water </a:t>
            </a:r>
            <a:r>
              <a:rPr lang="en-US" smtClean="0"/>
              <a:t>you must call the </a:t>
            </a:r>
            <a:r>
              <a:rPr lang="en-US" b="1" smtClean="0"/>
              <a:t>National Response Center </a:t>
            </a:r>
            <a:r>
              <a:rPr lang="en-US" smtClean="0"/>
              <a:t>(NRC) at 1-800-424-8802 or 202-426-2675.  </a:t>
            </a:r>
          </a:p>
          <a:p>
            <a:pPr eaLnBrk="1" hangingPunct="1">
              <a:defRPr/>
            </a:pPr>
            <a:endParaRPr lang="en-US"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2BF4804-CD4A-4079-AC1E-A2227B0786F8}" type="slidenum">
              <a:rPr lang="en-US" altLang="en-US">
                <a:latin typeface="Calibri" panose="020F0502020204030204" pitchFamily="34" charset="0"/>
              </a:rPr>
              <a:pPr eaLnBrk="1" hangingPunct="1"/>
              <a:t>34</a:t>
            </a:fld>
            <a:endParaRPr lang="en-US" altLang="en-US">
              <a:latin typeface="Calibri" panose="020F0502020204030204" pitchFamily="34" charset="0"/>
            </a:endParaRPr>
          </a:p>
        </p:txBody>
      </p:sp>
    </p:spTree>
    <p:extLst>
      <p:ext uri="{BB962C8B-B14F-4D97-AF65-F5344CB8AC3E}">
        <p14:creationId xmlns:p14="http://schemas.microsoft.com/office/powerpoint/2010/main" val="22454988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smtClean="0"/>
              <a:t>Removal and Cleanup Actions.</a:t>
            </a:r>
          </a:p>
          <a:p>
            <a:r>
              <a:rPr lang="en-US" altLang="en-US" smtClean="0"/>
              <a:t>The required cleanup is determined on a case-by-case basis depending on the type of chemical</a:t>
            </a:r>
          </a:p>
          <a:p>
            <a:r>
              <a:rPr lang="en-US" altLang="en-US" smtClean="0"/>
              <a:t>spilled, quantity of chemical spilled, location of the spill, geology/hydrology of the area, and any</a:t>
            </a:r>
          </a:p>
          <a:p>
            <a:r>
              <a:rPr lang="en-US" altLang="en-US" smtClean="0"/>
              <a:t>other factors such as climatic conditions. This could be as simple as removing a few shovels of soil</a:t>
            </a:r>
          </a:p>
          <a:p>
            <a:r>
              <a:rPr lang="en-US" altLang="en-US" smtClean="0"/>
              <a:t>and spreading it thinly, to hiring an emergency response contractor for an extensive cleanup.</a:t>
            </a:r>
          </a:p>
          <a:p>
            <a:r>
              <a:rPr lang="en-US" altLang="en-US" smtClean="0"/>
              <a:t>The Department should be contacted for guidance on appropriate remediation which address the</a:t>
            </a:r>
          </a:p>
          <a:p>
            <a:r>
              <a:rPr lang="en-US" altLang="en-US" smtClean="0"/>
              <a:t>protection of public health and the environment and compliance with state laws and rules.</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FEFEE63-C3CD-4C58-B42C-71E039F3C66D}" type="slidenum">
              <a:rPr lang="en-US" altLang="en-US">
                <a:latin typeface="Calibri" panose="020F0502020204030204" pitchFamily="34" charset="0"/>
              </a:rPr>
              <a:pPr eaLnBrk="1" hangingPunct="1"/>
              <a:t>35</a:t>
            </a:fld>
            <a:endParaRPr lang="en-US" altLang="en-US">
              <a:latin typeface="Calibri" panose="020F0502020204030204" pitchFamily="34" charset="0"/>
            </a:endParaRPr>
          </a:p>
        </p:txBody>
      </p:sp>
    </p:spTree>
    <p:extLst>
      <p:ext uri="{BB962C8B-B14F-4D97-AF65-F5344CB8AC3E}">
        <p14:creationId xmlns:p14="http://schemas.microsoft.com/office/powerpoint/2010/main" val="14569593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The Department of Emergency Services Duty Officer will contact the Waste Management Division. </a:t>
            </a:r>
          </a:p>
          <a:p>
            <a:r>
              <a:rPr lang="en-US" altLang="en-US" smtClean="0"/>
              <a:t>This website has very important information. It includes (next slide)</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5194DBD-1DAC-4DD3-A147-7FB6CA9ECFC5}" type="slidenum">
              <a:rPr lang="en-US" altLang="en-US">
                <a:latin typeface="Calibri" panose="020F0502020204030204" pitchFamily="34" charset="0"/>
              </a:rPr>
              <a:pPr eaLnBrk="1" hangingPunct="1"/>
              <a:t>36</a:t>
            </a:fld>
            <a:endParaRPr lang="en-US" altLang="en-US">
              <a:latin typeface="Calibri" panose="020F0502020204030204" pitchFamily="34" charset="0"/>
            </a:endParaRPr>
          </a:p>
        </p:txBody>
      </p:sp>
    </p:spTree>
    <p:extLst>
      <p:ext uri="{BB962C8B-B14F-4D97-AF65-F5344CB8AC3E}">
        <p14:creationId xmlns:p14="http://schemas.microsoft.com/office/powerpoint/2010/main" val="22893735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Financial Assistance is available through EQIP during fiscal year 2011 to provide assistance for both the SPCC Conservation Activity Plan (CAP) and the supporting implementation practice. Approximately $1 million will be made available to States to support development of the SPCC CAP and approximately $2 million will be made available for the Agricultural Secondary Containment Facility (710) interim practice to be made available in the Conservation Practice Standards (CPS) database.</a:t>
            </a:r>
          </a:p>
          <a:p>
            <a:r>
              <a:rPr lang="en-US" altLang="en-US" smtClean="0"/>
              <a:t>An initial allocation of $150,000 per State will be distributed to each State piloting this effort. The agency has established that the maximum amount paid for the development of the SPCC CAP will be $2,500. Moreover, the agency has established a maximum payment of $10,000 for the interim practice 710 to be applied at the time of payment in ProTracts</a:t>
            </a:r>
          </a:p>
          <a:p>
            <a:endParaRPr lang="en-US" altLang="en-US"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C862201-CB25-419C-A7C0-A33B2B87641E}" type="slidenum">
              <a:rPr lang="en-US" altLang="en-US">
                <a:latin typeface="Calibri" panose="020F0502020204030204" pitchFamily="34" charset="0"/>
              </a:rPr>
              <a:pPr eaLnBrk="1" hangingPunct="1"/>
              <a:t>37</a:t>
            </a:fld>
            <a:endParaRPr lang="en-US" altLang="en-US">
              <a:latin typeface="Calibri" panose="020F0502020204030204" pitchFamily="34" charset="0"/>
            </a:endParaRPr>
          </a:p>
        </p:txBody>
      </p:sp>
    </p:spTree>
    <p:extLst>
      <p:ext uri="{BB962C8B-B14F-4D97-AF65-F5344CB8AC3E}">
        <p14:creationId xmlns:p14="http://schemas.microsoft.com/office/powerpoint/2010/main" val="20926651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Financial Assistance is available through EQIP during fiscal year 2011 to provide assistance for both the SPCC Conservation Activity Plan (CAP) and the supporting implementation practice. Approximately $1 million will be made available to States to support development of the SPCC CAP and approximately $2 million will be made available for the Agricultural Secondary Containment Facility (710) interim practice to be made available in the Conservation Practice Standards (CPS) database.</a:t>
            </a:r>
          </a:p>
          <a:p>
            <a:r>
              <a:rPr lang="en-US" altLang="en-US" smtClean="0"/>
              <a:t>An initial allocation of $150,000 per State will be distributed to each State piloting this effort. The agency has established that the maximum amount paid for the development of the SPCC CAP will be $2,500. Moreover, the agency has established a maximum payment of $10,000 for the interim practice 710 to be applied at the time of payment in ProTracts</a:t>
            </a:r>
          </a:p>
          <a:p>
            <a:endParaRPr lang="en-US" altLang="en-US"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FFF2F4F-B952-4B77-8641-238AACA9F831}" type="slidenum">
              <a:rPr lang="en-US" altLang="en-US">
                <a:latin typeface="Calibri" panose="020F0502020204030204" pitchFamily="34" charset="0"/>
              </a:rPr>
              <a:pPr eaLnBrk="1" hangingPunct="1"/>
              <a:t>38</a:t>
            </a:fld>
            <a:endParaRPr lang="en-US" altLang="en-US">
              <a:latin typeface="Calibri" panose="020F0502020204030204" pitchFamily="34" charset="0"/>
            </a:endParaRPr>
          </a:p>
        </p:txBody>
      </p:sp>
    </p:spTree>
    <p:extLst>
      <p:ext uri="{BB962C8B-B14F-4D97-AF65-F5344CB8AC3E}">
        <p14:creationId xmlns:p14="http://schemas.microsoft.com/office/powerpoint/2010/main" val="18721492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2C46843-B8C7-43BB-BF74-566C9EF04900}" type="slidenum">
              <a:rPr lang="en-US" altLang="en-US">
                <a:latin typeface="Calibri" panose="020F0502020204030204" pitchFamily="34" charset="0"/>
              </a:rPr>
              <a:pPr eaLnBrk="1" hangingPunct="1"/>
              <a:t>39</a:t>
            </a:fld>
            <a:endParaRPr lang="en-US" altLang="en-US">
              <a:latin typeface="Calibri" panose="020F0502020204030204" pitchFamily="34" charset="0"/>
            </a:endParaRPr>
          </a:p>
        </p:txBody>
      </p:sp>
    </p:spTree>
    <p:extLst>
      <p:ext uri="{BB962C8B-B14F-4D97-AF65-F5344CB8AC3E}">
        <p14:creationId xmlns:p14="http://schemas.microsoft.com/office/powerpoint/2010/main" val="15665141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8212197-65BD-4788-8EC6-5887397BFADE}" type="slidenum">
              <a:rPr lang="en-US" altLang="en-US">
                <a:latin typeface="Calibri" panose="020F0502020204030204" pitchFamily="34" charset="0"/>
              </a:rPr>
              <a:pPr eaLnBrk="1" hangingPunct="1"/>
              <a:t>4</a:t>
            </a:fld>
            <a:endParaRPr lang="en-US" altLang="en-US">
              <a:latin typeface="Calibri" panose="020F0502020204030204" pitchFamily="34" charset="0"/>
            </a:endParaRPr>
          </a:p>
        </p:txBody>
      </p:sp>
    </p:spTree>
    <p:extLst>
      <p:ext uri="{BB962C8B-B14F-4D97-AF65-F5344CB8AC3E}">
        <p14:creationId xmlns:p14="http://schemas.microsoft.com/office/powerpoint/2010/main" val="18509421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7B9A7AD-00BC-4641-B3C8-56E27F88F588}" type="slidenum">
              <a:rPr lang="en-US" altLang="en-US">
                <a:latin typeface="Calibri" panose="020F0502020204030204" pitchFamily="34" charset="0"/>
              </a:rPr>
              <a:pPr eaLnBrk="1" hangingPunct="1"/>
              <a:t>40</a:t>
            </a:fld>
            <a:endParaRPr lang="en-US" altLang="en-US">
              <a:latin typeface="Calibri" panose="020F0502020204030204" pitchFamily="34" charset="0"/>
            </a:endParaRPr>
          </a:p>
        </p:txBody>
      </p:sp>
    </p:spTree>
    <p:extLst>
      <p:ext uri="{BB962C8B-B14F-4D97-AF65-F5344CB8AC3E}">
        <p14:creationId xmlns:p14="http://schemas.microsoft.com/office/powerpoint/2010/main" val="24432029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82343B3-23B1-4EF8-8430-74D5B00E2A3C}" type="slidenum">
              <a:rPr lang="en-US" altLang="en-US">
                <a:latin typeface="Calibri" panose="020F0502020204030204" pitchFamily="34" charset="0"/>
              </a:rPr>
              <a:pPr eaLnBrk="1" hangingPunct="1"/>
              <a:t>41</a:t>
            </a:fld>
            <a:endParaRPr lang="en-US" altLang="en-US">
              <a:latin typeface="Calibri" panose="020F0502020204030204" pitchFamily="34" charset="0"/>
            </a:endParaRPr>
          </a:p>
        </p:txBody>
      </p:sp>
    </p:spTree>
    <p:extLst>
      <p:ext uri="{BB962C8B-B14F-4D97-AF65-F5344CB8AC3E}">
        <p14:creationId xmlns:p14="http://schemas.microsoft.com/office/powerpoint/2010/main" val="23826925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D390A0F-4893-4290-91E3-F97FD305EFEC}" type="slidenum">
              <a:rPr lang="en-US" altLang="en-US">
                <a:latin typeface="Calibri" panose="020F0502020204030204" pitchFamily="34" charset="0"/>
              </a:rPr>
              <a:pPr eaLnBrk="1" hangingPunct="1"/>
              <a:t>42</a:t>
            </a:fld>
            <a:endParaRPr lang="en-US" altLang="en-US">
              <a:latin typeface="Calibri" panose="020F0502020204030204" pitchFamily="34" charset="0"/>
            </a:endParaRPr>
          </a:p>
        </p:txBody>
      </p:sp>
    </p:spTree>
    <p:extLst>
      <p:ext uri="{BB962C8B-B14F-4D97-AF65-F5344CB8AC3E}">
        <p14:creationId xmlns:p14="http://schemas.microsoft.com/office/powerpoint/2010/main" val="28561231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85000" lnSpcReduction="10000"/>
          </a:bodyPr>
          <a:lstStyle/>
          <a:p>
            <a:pPr eaLnBrk="1" fontAlgn="auto" hangingPunct="1">
              <a:spcBef>
                <a:spcPts val="0"/>
              </a:spcBef>
              <a:spcAft>
                <a:spcPts val="0"/>
              </a:spcAft>
              <a:defRPr/>
            </a:pPr>
            <a:r>
              <a:rPr lang="en-US" dirty="0" smtClean="0"/>
              <a:t>SPCC applies to farms which:</a:t>
            </a:r>
          </a:p>
          <a:p>
            <a:pPr marL="228600" indent="-228600" eaLnBrk="1" fontAlgn="auto" hangingPunct="1">
              <a:spcBef>
                <a:spcPts val="0"/>
              </a:spcBef>
              <a:spcAft>
                <a:spcPts val="0"/>
              </a:spcAft>
              <a:buFontTx/>
              <a:buAutoNum type="arabicPeriod"/>
              <a:defRPr/>
            </a:pPr>
            <a:r>
              <a:rPr lang="en-US" dirty="0" smtClean="0"/>
              <a:t>Store, transfers, uses, or consumes oil or oil products….</a:t>
            </a:r>
            <a:r>
              <a:rPr lang="en-US" u="sng" dirty="0" smtClean="0"/>
              <a:t>this includes diesel fuel, gasoline, lube oil, hydraulic oil, adjuvant oil, crop oil, vegetable oil, or animal fat. Oil can be liquid or semi-solid such as DDGs (dried distiller grains)…bottom line is oil of any kind and in any form.</a:t>
            </a:r>
          </a:p>
          <a:p>
            <a:pPr marL="228600" indent="-228600" eaLnBrk="1" fontAlgn="auto" hangingPunct="1">
              <a:spcBef>
                <a:spcPts val="0"/>
              </a:spcBef>
              <a:spcAft>
                <a:spcPts val="0"/>
              </a:spcAft>
              <a:buFontTx/>
              <a:buAutoNum type="arabicPeriod"/>
              <a:defRPr/>
            </a:pPr>
            <a:endParaRPr lang="en-US" dirty="0" smtClean="0"/>
          </a:p>
          <a:p>
            <a:pPr marL="228600" indent="-228600" eaLnBrk="1" fontAlgn="auto" hangingPunct="1">
              <a:spcBef>
                <a:spcPts val="0"/>
              </a:spcBef>
              <a:spcAft>
                <a:spcPts val="0"/>
              </a:spcAft>
              <a:buFontTx/>
              <a:buAutoNum type="arabicPeriod"/>
              <a:defRPr/>
            </a:pPr>
            <a:r>
              <a:rPr lang="en-US" dirty="0" smtClean="0"/>
              <a:t>If you have over 1,320 US gallons storage aboveground or 42,000 US gallons buried. This is shell capacity…they are not interested that you only fill a tank half full. </a:t>
            </a:r>
            <a:r>
              <a:rPr lang="en-US" u="sng" dirty="0" smtClean="0"/>
              <a:t>Count all containers that have 55 gallon capacity or more.</a:t>
            </a:r>
          </a:p>
          <a:p>
            <a:pPr marL="228600" indent="-228600" eaLnBrk="1" fontAlgn="auto" hangingPunct="1">
              <a:spcBef>
                <a:spcPts val="0"/>
              </a:spcBef>
              <a:spcAft>
                <a:spcPts val="0"/>
              </a:spcAft>
              <a:buFontTx/>
              <a:buAutoNum type="arabicPeriod"/>
              <a:defRPr/>
            </a:pPr>
            <a:endParaRPr lang="en-US" b="1" u="sng" dirty="0" smtClean="0"/>
          </a:p>
          <a:p>
            <a:pPr marL="228600" indent="-228600" eaLnBrk="1" fontAlgn="auto" hangingPunct="1">
              <a:spcBef>
                <a:spcPts val="0"/>
              </a:spcBef>
              <a:spcAft>
                <a:spcPts val="0"/>
              </a:spcAft>
              <a:buFontTx/>
              <a:buAutoNum type="arabicPeriod"/>
              <a:defRPr/>
            </a:pPr>
            <a:r>
              <a:rPr lang="en-US" b="1" dirty="0" smtClean="0"/>
              <a:t>This next line is very controversial.  </a:t>
            </a:r>
            <a:r>
              <a:rPr lang="en-US" dirty="0" smtClean="0"/>
              <a:t>It says, “Could reasonably be expected to discharge oil to waters of the US or adjoining shorelines.”  EPA  recommends that adverse weather conditions be considered in this determination. This means that in a </a:t>
            </a:r>
            <a:r>
              <a:rPr lang="en-US" b="1" dirty="0" smtClean="0"/>
              <a:t>worse case scenario</a:t>
            </a:r>
            <a:r>
              <a:rPr lang="en-US" dirty="0" smtClean="0"/>
              <a:t>, the spill could go from a ditch into a stream and into a river. This is </a:t>
            </a:r>
            <a:r>
              <a:rPr lang="en-US" b="1" dirty="0" smtClean="0"/>
              <a:t>not based on a quantity </a:t>
            </a:r>
            <a:r>
              <a:rPr lang="en-US" dirty="0" smtClean="0"/>
              <a:t>of oil discharged. EPA looks at the </a:t>
            </a:r>
            <a:r>
              <a:rPr lang="en-US" b="1" dirty="0" smtClean="0"/>
              <a:t>“Sheen Rule” </a:t>
            </a:r>
            <a:r>
              <a:rPr lang="en-US" dirty="0" smtClean="0"/>
              <a:t>… if it causes a film or sheen on the water’s surface or leaves sludge or emulsion beneath the surface it violates state water quality standards.</a:t>
            </a:r>
          </a:p>
          <a:p>
            <a:pPr marL="228600" indent="-228600" eaLnBrk="1" fontAlgn="auto" hangingPunct="1">
              <a:spcBef>
                <a:spcPts val="0"/>
              </a:spcBef>
              <a:spcAft>
                <a:spcPts val="0"/>
              </a:spcAft>
              <a:defRPr/>
            </a:pPr>
            <a:endParaRPr lang="en-US" dirty="0" smtClean="0"/>
          </a:p>
          <a:p>
            <a:pPr marL="228600" indent="-228600" eaLnBrk="1" fontAlgn="auto" hangingPunct="1">
              <a:spcBef>
                <a:spcPts val="0"/>
              </a:spcBef>
              <a:spcAft>
                <a:spcPts val="0"/>
              </a:spcAft>
              <a:defRPr/>
            </a:pPr>
            <a:r>
              <a:rPr lang="en-US" b="1" dirty="0" smtClean="0"/>
              <a:t>If your farm meets all of these, you need to have a plan and secondary containment.</a:t>
            </a:r>
          </a:p>
          <a:p>
            <a:pPr marL="228600" indent="-228600" eaLnBrk="1" fontAlgn="auto" hangingPunct="1">
              <a:spcBef>
                <a:spcPts val="0"/>
              </a:spcBef>
              <a:spcAft>
                <a:spcPts val="0"/>
              </a:spcAft>
              <a:defRPr/>
            </a:pPr>
            <a:endParaRPr lang="en-US" b="1" dirty="0" smtClean="0"/>
          </a:p>
          <a:p>
            <a:pPr marL="228600" indent="-228600" eaLnBrk="1" fontAlgn="auto" hangingPunct="1">
              <a:spcBef>
                <a:spcPts val="0"/>
              </a:spcBef>
              <a:spcAft>
                <a:spcPts val="0"/>
              </a:spcAft>
              <a:defRPr/>
            </a:pPr>
            <a:r>
              <a:rPr lang="en-US" dirty="0" smtClean="0"/>
              <a:t>LEADERS: More information from the EPA: To determine if you could impact water quality you must consider the geography and location of your facility relative to nearby navigable waters (such as streams, creeks and other waterways). Additionally, you should determine if ditches, gullies, storm sewers or other drainage systems may transport an oil spill to nearby streams. Estimate the volume of oil that could be spilled in an incident and how that oil might drain or flow from your facility and the soil conditions or geographic features that might affect the flow toward waterways. Also you may want to consider whether precipitation runoff could transport oil into navigable waters or adjoining shorelines. </a:t>
            </a:r>
          </a:p>
        </p:txBody>
      </p:sp>
      <p:sp>
        <p:nvSpPr>
          <p:cNvPr id="3072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64AAEDC-E0EB-434F-9C06-3DC75EC39759}" type="slidenum">
              <a:rPr lang="en-US" altLang="en-US">
                <a:latin typeface="Calibri" panose="020F0502020204030204" pitchFamily="34" charset="0"/>
              </a:rPr>
              <a:pPr eaLnBrk="1" hangingPunct="1"/>
              <a:t>5</a:t>
            </a:fld>
            <a:endParaRPr lang="en-US" altLang="en-US">
              <a:latin typeface="Calibri" panose="020F0502020204030204" pitchFamily="34" charset="0"/>
            </a:endParaRPr>
          </a:p>
        </p:txBody>
      </p:sp>
    </p:spTree>
    <p:extLst>
      <p:ext uri="{BB962C8B-B14F-4D97-AF65-F5344CB8AC3E}">
        <p14:creationId xmlns:p14="http://schemas.microsoft.com/office/powerpoint/2010/main" val="39006974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b="1" smtClean="0"/>
              <a:t>What you do need to count in the total.</a:t>
            </a:r>
          </a:p>
          <a:p>
            <a:pPr eaLnBrk="1" hangingPunct="1"/>
            <a:r>
              <a:rPr lang="en-US" altLang="en-US" b="1" smtClean="0"/>
              <a:t>PMO is the pasteurized milk order…………. Most dairies fall under this regulation and therefore don’t have to include this in the SPCC total.</a:t>
            </a:r>
          </a:p>
          <a:p>
            <a:pPr eaLnBrk="1" hangingPunct="1"/>
            <a:r>
              <a:rPr lang="en-US" altLang="en-US" b="1" smtClean="0"/>
              <a:t>However, raw milk containers don’t fall under PMO so must be included in SPCC total.</a:t>
            </a:r>
          </a:p>
          <a:p>
            <a:pPr eaLnBrk="1" hangingPunct="1"/>
            <a:endParaRPr lang="en-US" altLang="en-US" smtClean="0"/>
          </a:p>
          <a:p>
            <a:endParaRPr lang="en-US" altLang="en-US" smtClean="0"/>
          </a:p>
          <a:p>
            <a:endParaRPr lang="en-US" altLang="en-US" smtClean="0"/>
          </a:p>
          <a:p>
            <a:pPr eaLnBrk="1" hangingPunct="1"/>
            <a:endParaRPr lang="en-US" altLang="en-US" b="1"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3CCEE18-BDE9-481F-98CC-27E83667934F}" type="slidenum">
              <a:rPr lang="en-US" altLang="en-US">
                <a:latin typeface="Calibri" panose="020F0502020204030204" pitchFamily="34" charset="0"/>
              </a:rPr>
              <a:pPr eaLnBrk="1" hangingPunct="1"/>
              <a:t>6</a:t>
            </a:fld>
            <a:endParaRPr lang="en-US" altLang="en-US">
              <a:latin typeface="Calibri" panose="020F0502020204030204" pitchFamily="34" charset="0"/>
            </a:endParaRPr>
          </a:p>
        </p:txBody>
      </p:sp>
    </p:spTree>
    <p:extLst>
      <p:ext uri="{BB962C8B-B14F-4D97-AF65-F5344CB8AC3E}">
        <p14:creationId xmlns:p14="http://schemas.microsoft.com/office/powerpoint/2010/main" val="10994299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b="1" smtClean="0"/>
              <a:t>What you do need to count in the total.</a:t>
            </a:r>
          </a:p>
          <a:p>
            <a:pPr eaLnBrk="1" hangingPunct="1"/>
            <a:endParaRPr lang="en-US" altLang="en-US" smtClean="0"/>
          </a:p>
          <a:p>
            <a:pPr eaLnBrk="1" hangingPunct="1"/>
            <a:r>
              <a:rPr lang="en-US" altLang="en-US" smtClean="0"/>
              <a:t>This relates to </a:t>
            </a:r>
            <a:r>
              <a:rPr lang="en-US" altLang="en-US" b="1" smtClean="0"/>
              <a:t>transporting fuel</a:t>
            </a:r>
            <a:r>
              <a:rPr lang="en-US" altLang="en-US" smtClean="0"/>
              <a:t>, using a truck or a nurse tank.  You will need to include this in your total but they no longer have to have </a:t>
            </a:r>
            <a:r>
              <a:rPr lang="en-US" altLang="en-US" u="sng" smtClean="0"/>
              <a:t>sized</a:t>
            </a:r>
            <a:r>
              <a:rPr lang="en-US" altLang="en-US" smtClean="0"/>
              <a:t> secondary containment….this means they don’t need to stay inside a berm. This includes mobile tanks that are parked and not used for transporting.</a:t>
            </a:r>
          </a:p>
          <a:p>
            <a:pPr eaLnBrk="1" hangingPunct="1"/>
            <a:endParaRPr lang="en-US" altLang="en-US" smtClean="0"/>
          </a:p>
          <a:p>
            <a:pPr eaLnBrk="1" hangingPunct="1"/>
            <a:endParaRPr lang="en-US" altLang="en-US" smtClean="0"/>
          </a:p>
          <a:p>
            <a:pPr eaLnBrk="1" hangingPunct="1"/>
            <a:r>
              <a:rPr lang="en-US" altLang="en-US" smtClean="0"/>
              <a:t>They must have some form of </a:t>
            </a:r>
            <a:r>
              <a:rPr lang="en-US" altLang="en-US" b="1" smtClean="0"/>
              <a:t>secondary containment such as a spill kit or drip pan, and a plan </a:t>
            </a:r>
            <a:r>
              <a:rPr lang="en-US" altLang="en-US" smtClean="0"/>
              <a:t>of what you will do to contain the spill if that should happen. You will need to specify </a:t>
            </a:r>
            <a:r>
              <a:rPr lang="en-US" altLang="en-US" b="1" smtClean="0"/>
              <a:t>where these tanks are parked  </a:t>
            </a:r>
            <a:r>
              <a:rPr lang="en-US" altLang="en-US" smtClean="0"/>
              <a:t>and where the sorbent materials are, if that is what your plan states you will do.</a:t>
            </a:r>
          </a:p>
          <a:p>
            <a:pPr eaLnBrk="1" hangingPunct="1"/>
            <a:endParaRPr lang="en-US" altLang="en-US" b="1" smtClean="0"/>
          </a:p>
          <a:p>
            <a:pPr eaLnBrk="1" hangingPunct="1"/>
            <a:endParaRPr lang="en-US" altLang="en-US" smtClean="0"/>
          </a:p>
          <a:p>
            <a:pPr eaLnBrk="1" hangingPunct="1"/>
            <a:r>
              <a:rPr lang="en-US" altLang="en-US" b="1" smtClean="0"/>
              <a:t>Tanks in the back of your pickup. </a:t>
            </a:r>
            <a:r>
              <a:rPr lang="en-US" altLang="en-US" smtClean="0"/>
              <a:t>This has been a very controversial area as some people believe that although the pickup has a fuel tank in the back, it also is the same pickup that you drive to the grocery store or to get parts. It is not designed or used </a:t>
            </a:r>
            <a:r>
              <a:rPr lang="en-US" altLang="en-US" b="1" u="sng" smtClean="0">
                <a:solidFill>
                  <a:srgbClr val="C00000"/>
                </a:solidFill>
              </a:rPr>
              <a:t>solely to store or transport fuel </a:t>
            </a:r>
            <a:r>
              <a:rPr lang="en-US" altLang="en-US" smtClean="0">
                <a:solidFill>
                  <a:srgbClr val="C00000"/>
                </a:solidFill>
              </a:rPr>
              <a:t>f</a:t>
            </a:r>
            <a:r>
              <a:rPr lang="en-US" altLang="en-US" smtClean="0"/>
              <a:t>or transfer. To be on the safe-side include it in your total. Include a spill kit in the pickup to use as an active secondary containment.</a:t>
            </a:r>
          </a:p>
          <a:p>
            <a:pPr eaLnBrk="1" hangingPunct="1"/>
            <a:endParaRPr lang="en-US" altLang="en-US" smtClean="0"/>
          </a:p>
          <a:p>
            <a:endParaRPr lang="en-US" altLang="en-US" smtClean="0"/>
          </a:p>
          <a:p>
            <a:endParaRPr lang="en-US" altLang="en-US" smtClean="0"/>
          </a:p>
          <a:p>
            <a:pPr eaLnBrk="1" hangingPunct="1"/>
            <a:endParaRPr lang="en-US" altLang="en-US" b="1"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545A01C-4CAE-43A5-AD59-6B4EEB45B3CF}" type="slidenum">
              <a:rPr lang="en-US" altLang="en-US">
                <a:latin typeface="Calibri" panose="020F0502020204030204" pitchFamily="34" charset="0"/>
              </a:rPr>
              <a:pPr eaLnBrk="1" hangingPunct="1"/>
              <a:t>7</a:t>
            </a:fld>
            <a:endParaRPr lang="en-US" altLang="en-US">
              <a:latin typeface="Calibri" panose="020F0502020204030204" pitchFamily="34" charset="0"/>
            </a:endParaRPr>
          </a:p>
        </p:txBody>
      </p:sp>
    </p:spTree>
    <p:extLst>
      <p:ext uri="{BB962C8B-B14F-4D97-AF65-F5344CB8AC3E}">
        <p14:creationId xmlns:p14="http://schemas.microsoft.com/office/powerpoint/2010/main" val="19704513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Exemptions include pesticide application equipment. This includes the containers you mix in and does not matter who owns them or where they are located.</a:t>
            </a:r>
          </a:p>
          <a:p>
            <a:pPr eaLnBrk="1" hangingPunct="1">
              <a:spcBef>
                <a:spcPct val="0"/>
              </a:spcBef>
            </a:pPr>
            <a:endParaRPr lang="en-US" altLang="en-US" smtClean="0"/>
          </a:p>
        </p:txBody>
      </p:sp>
      <p:sp>
        <p:nvSpPr>
          <p:cNvPr id="33796"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DD7CE4F-761A-4049-9E4E-52E2B1B4ED08}" type="slidenum">
              <a:rPr lang="en-US" altLang="en-US">
                <a:latin typeface="Calibri" panose="020F0502020204030204" pitchFamily="34" charset="0"/>
              </a:rPr>
              <a:pPr eaLnBrk="1" hangingPunct="1"/>
              <a:t>8</a:t>
            </a:fld>
            <a:endParaRPr lang="en-US" altLang="en-US">
              <a:latin typeface="Calibri" panose="020F0502020204030204" pitchFamily="34" charset="0"/>
            </a:endParaRPr>
          </a:p>
        </p:txBody>
      </p:sp>
    </p:spTree>
    <p:extLst>
      <p:ext uri="{BB962C8B-B14F-4D97-AF65-F5344CB8AC3E}">
        <p14:creationId xmlns:p14="http://schemas.microsoft.com/office/powerpoint/2010/main" val="4040638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Exemptions include buried tanks that must follow UST (Underground Storage Tank) rules. They must be completely buried or they need to be included in SPCC totals. </a:t>
            </a:r>
          </a:p>
          <a:p>
            <a:pPr eaLnBrk="1" hangingPunct="1">
              <a:spcBef>
                <a:spcPct val="0"/>
              </a:spcBef>
            </a:pPr>
            <a:endParaRPr lang="en-US" altLang="en-US" smtClean="0"/>
          </a:p>
          <a:p>
            <a:pPr eaLnBrk="1" hangingPunct="1">
              <a:spcBef>
                <a:spcPct val="0"/>
              </a:spcBef>
            </a:pPr>
            <a:endParaRPr lang="en-US" altLang="en-US" smtClean="0"/>
          </a:p>
          <a:p>
            <a:pPr eaLnBrk="1" hangingPunct="1">
              <a:spcBef>
                <a:spcPct val="0"/>
              </a:spcBef>
            </a:pPr>
            <a:r>
              <a:rPr lang="en-US" altLang="en-US" smtClean="0"/>
              <a:t>If you have a tank that you are not using you can permanently close it and not have it count in your total. </a:t>
            </a:r>
            <a:r>
              <a:rPr lang="en-US" altLang="en-US" b="1" smtClean="0"/>
              <a:t>All liquid and sludge must be removed </a:t>
            </a:r>
            <a:r>
              <a:rPr lang="en-US" altLang="en-US" smtClean="0"/>
              <a:t>and all </a:t>
            </a:r>
            <a:r>
              <a:rPr lang="en-US" altLang="en-US" b="1" smtClean="0"/>
              <a:t>connecting lines closed and blanked off</a:t>
            </a:r>
            <a:r>
              <a:rPr lang="en-US" altLang="en-US" smtClean="0"/>
              <a:t>. </a:t>
            </a:r>
            <a:r>
              <a:rPr lang="en-US" altLang="en-US" b="1" smtClean="0"/>
              <a:t>All valves, with the exception of ventilation valves, must be closed off and locked</a:t>
            </a:r>
            <a:r>
              <a:rPr lang="en-US" altLang="en-US" smtClean="0"/>
              <a:t>.  And finally, a </a:t>
            </a:r>
            <a:r>
              <a:rPr lang="en-US" altLang="en-US" b="1" smtClean="0"/>
              <a:t>conspicuous sign </a:t>
            </a:r>
            <a:r>
              <a:rPr lang="en-US" altLang="en-US" smtClean="0"/>
              <a:t>must posted on each container stating that it is a permanently closed container and noting the date of closure. It does not need to be removed from the site.</a:t>
            </a:r>
          </a:p>
          <a:p>
            <a:pPr eaLnBrk="1" hangingPunct="1">
              <a:spcBef>
                <a:spcPct val="0"/>
              </a:spcBef>
            </a:pPr>
            <a:endParaRPr lang="en-US" altLang="en-US" smtClean="0"/>
          </a:p>
          <a:p>
            <a:pPr eaLnBrk="1" hangingPunct="1">
              <a:spcBef>
                <a:spcPct val="0"/>
              </a:spcBef>
            </a:pPr>
            <a:r>
              <a:rPr lang="en-US" altLang="en-US" smtClean="0"/>
              <a:t>You may bring a permanently closed container back into use as needed but it will then need to be added to the total storage number.</a:t>
            </a:r>
          </a:p>
        </p:txBody>
      </p:sp>
      <p:sp>
        <p:nvSpPr>
          <p:cNvPr id="31748"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E3666C4-249A-484F-8CD6-00200BA1CE2E}" type="slidenum">
              <a:rPr lang="en-US" altLang="en-US">
                <a:latin typeface="Calibri" panose="020F0502020204030204" pitchFamily="34" charset="0"/>
              </a:rPr>
              <a:pPr eaLnBrk="1" hangingPunct="1"/>
              <a:t>9</a:t>
            </a:fld>
            <a:endParaRPr lang="en-US" altLang="en-US">
              <a:latin typeface="Calibri" panose="020F0502020204030204" pitchFamily="34" charset="0"/>
            </a:endParaRPr>
          </a:p>
        </p:txBody>
      </p:sp>
    </p:spTree>
    <p:extLst>
      <p:ext uri="{BB962C8B-B14F-4D97-AF65-F5344CB8AC3E}">
        <p14:creationId xmlns:p14="http://schemas.microsoft.com/office/powerpoint/2010/main" val="20294826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hemeOverride" Target="../theme/themeOverride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ight Triangle 3"/>
          <p:cNvSpPr/>
          <p:nvPr/>
        </p:nvSpPr>
        <p:spPr>
          <a:xfrm>
            <a:off x="0" y="4664075"/>
            <a:ext cx="915035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grpSp>
        <p:nvGrpSpPr>
          <p:cNvPr id="5" name="Group 15"/>
          <p:cNvGrpSpPr>
            <a:grpSpLocks/>
          </p:cNvGrpSpPr>
          <p:nvPr/>
        </p:nvGrpSpPr>
        <p:grpSpPr bwMode="auto">
          <a:xfrm>
            <a:off x="-3175" y="4953000"/>
            <a:ext cx="9147175" cy="1911350"/>
            <a:chOff x="-3765" y="4832896"/>
            <a:chExt cx="9147765" cy="2032192"/>
          </a:xfrm>
        </p:grpSpPr>
        <p:sp>
          <p:nvSpPr>
            <p:cNvPr id="6" name="Freeform 5"/>
            <p:cNvSpPr>
              <a:spLocks/>
            </p:cNvSpPr>
            <p:nvPr/>
          </p:nvSpPr>
          <p:spPr bwMode="auto">
            <a:xfrm>
              <a:off x="1687032" y="4832896"/>
              <a:ext cx="7456968" cy="51817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a:defRPr/>
              </a:pPr>
              <a:endParaRPr lang="en-US" dirty="0">
                <a:latin typeface="Arial" charset="0"/>
              </a:endParaRPr>
            </a:p>
          </p:txBody>
        </p:sp>
        <p:sp>
          <p:nvSpPr>
            <p:cNvPr id="7" name="Freeform 18"/>
            <p:cNvSpPr>
              <a:spLocks/>
            </p:cNvSpPr>
            <p:nvPr/>
          </p:nvSpPr>
          <p:spPr bwMode="auto">
            <a:xfrm>
              <a:off x="35926" y="5135025"/>
              <a:ext cx="9108074" cy="838869"/>
            </a:xfrm>
            <a:custGeom>
              <a:avLst/>
              <a:gdLst>
                <a:gd name="T0" fmla="*/ 0 w 5760"/>
                <a:gd name="T1" fmla="*/ 0 h 528"/>
                <a:gd name="T2" fmla="*/ 2147483647 w 5760"/>
                <a:gd name="T3" fmla="*/ 0 h 528"/>
                <a:gd name="T4" fmla="*/ 2147483647 w 5760"/>
                <a:gd name="T5" fmla="*/ 2147483647 h 528"/>
                <a:gd name="T6" fmla="*/ 2147483647 w 5760"/>
                <a:gd name="T7" fmla="*/ 0 h 528"/>
                <a:gd name="T8" fmla="*/ 0 60000 65536"/>
                <a:gd name="T9" fmla="*/ 0 60000 65536"/>
                <a:gd name="T10" fmla="*/ 0 60000 65536"/>
                <a:gd name="T11" fmla="*/ 0 60000 65536"/>
                <a:gd name="T12" fmla="*/ 0 w 5760"/>
                <a:gd name="T13" fmla="*/ 0 h 528"/>
                <a:gd name="T14" fmla="*/ 5760 w 5760"/>
                <a:gd name="T15" fmla="*/ 528 h 528"/>
              </a:gdLst>
              <a:ahLst/>
              <a:cxnLst>
                <a:cxn ang="T8">
                  <a:pos x="T0" y="T1"/>
                </a:cxn>
                <a:cxn ang="T9">
                  <a:pos x="T2" y="T3"/>
                </a:cxn>
                <a:cxn ang="T10">
                  <a:pos x="T4" y="T5"/>
                </a:cxn>
                <a:cxn ang="T11">
                  <a:pos x="T6" y="T7"/>
                </a:cxn>
              </a:cxnLst>
              <a:rect l="T12" t="T13" r="T14" b="T15"/>
              <a:pathLst>
                <a:path w="5760" h="528">
                  <a:moveTo>
                    <a:pt x="0" y="0"/>
                  </a:moveTo>
                  <a:lnTo>
                    <a:pt x="5760" y="0"/>
                  </a:lnTo>
                  <a:lnTo>
                    <a:pt x="5760" y="528"/>
                  </a:lnTo>
                  <a:lnTo>
                    <a:pt x="48" y="0"/>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 name="Freeform 7"/>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cxnSp>
          <p:nvCxnSpPr>
            <p:cNvPr id="10" name="Straight Connector 9"/>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9" name="Title 8"/>
          <p:cNvSpPr>
            <a:spLocks noGrp="1"/>
          </p:cNvSpPr>
          <p:nvPr>
            <p:ph type="ctrTitle"/>
          </p:nvPr>
        </p:nvSpPr>
        <p:spPr>
          <a:xfrm>
            <a:off x="685800" y="1752601"/>
            <a:ext cx="7772400" cy="1829761"/>
          </a:xfrm>
        </p:spPr>
        <p:txBody>
          <a:bodyPr anchor="b"/>
          <a:lstStyle>
            <a:lvl1pPr algn="r">
              <a:defRPr sz="4800" b="1">
                <a:solidFill>
                  <a:schemeClr val="tx2"/>
                </a:solidFill>
                <a:effectLst>
                  <a:outerShdw blurRad="31750" dist="25400" dir="5400000" algn="tl" rotWithShape="0">
                    <a:srgbClr val="000000">
                      <a:alpha val="25000"/>
                    </a:srgbClr>
                  </a:outerShdw>
                </a:effectLst>
              </a:defRPr>
            </a:lvl1pPr>
            <a:extLst/>
          </a:lstStyle>
          <a:p>
            <a:r>
              <a:rPr lang="en-US" smtClean="0"/>
              <a:t>Click to edit Master title style</a:t>
            </a:r>
            <a:endParaRPr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11" name="Date Placeholder 29"/>
          <p:cNvSpPr>
            <a:spLocks noGrp="1"/>
          </p:cNvSpPr>
          <p:nvPr>
            <p:ph type="dt" sz="half" idx="10"/>
          </p:nvPr>
        </p:nvSpPr>
        <p:spPr/>
        <p:txBody>
          <a:bodyPr/>
          <a:lstStyle>
            <a:lvl1pPr>
              <a:defRPr>
                <a:solidFill>
                  <a:srgbClr val="FFFFFF"/>
                </a:solidFill>
              </a:defRPr>
            </a:lvl1pPr>
            <a:extLst/>
          </a:lstStyle>
          <a:p>
            <a:pPr>
              <a:defRPr/>
            </a:pPr>
            <a:fld id="{82341CF4-35C7-443F-8D70-3799F5A1C49C}" type="datetime1">
              <a:rPr lang="en-US"/>
              <a:pPr>
                <a:defRPr/>
              </a:pPr>
              <a:t>5/31/2017</a:t>
            </a:fld>
            <a:endParaRPr lang="en-US" dirty="0"/>
          </a:p>
        </p:txBody>
      </p:sp>
      <p:sp>
        <p:nvSpPr>
          <p:cNvPr id="12" name="Footer Placeholder 18"/>
          <p:cNvSpPr>
            <a:spLocks noGrp="1"/>
          </p:cNvSpPr>
          <p:nvPr>
            <p:ph type="ftr" sz="quarter" idx="11"/>
          </p:nvPr>
        </p:nvSpPr>
        <p:spPr/>
        <p:txBody>
          <a:bodyPr/>
          <a:lstStyle>
            <a:lvl1pPr>
              <a:defRPr>
                <a:solidFill>
                  <a:schemeClr val="accent1">
                    <a:tint val="20000"/>
                  </a:schemeClr>
                </a:solidFill>
              </a:defRPr>
            </a:lvl1pPr>
            <a:extLst/>
          </a:lstStyle>
          <a:p>
            <a:pPr>
              <a:defRPr/>
            </a:pPr>
            <a:endParaRPr lang="en-US"/>
          </a:p>
        </p:txBody>
      </p:sp>
      <p:sp>
        <p:nvSpPr>
          <p:cNvPr id="13" name="Slide Number Placeholder 26"/>
          <p:cNvSpPr>
            <a:spLocks noGrp="1"/>
          </p:cNvSpPr>
          <p:nvPr>
            <p:ph type="sldNum" sz="quarter" idx="12"/>
          </p:nvPr>
        </p:nvSpPr>
        <p:spPr/>
        <p:txBody>
          <a:bodyPr/>
          <a:lstStyle>
            <a:lvl1pPr>
              <a:defRPr>
                <a:solidFill>
                  <a:srgbClr val="FFFFFF"/>
                </a:solidFill>
              </a:defRPr>
            </a:lvl1pPr>
          </a:lstStyle>
          <a:p>
            <a:fld id="{7A12009C-6B15-433F-8E6D-E83528B8E665}" type="slidenum">
              <a:rPr lang="en-US" altLang="en-US"/>
              <a:pPr/>
              <a:t>‹#›</a:t>
            </a:fld>
            <a:endParaRPr lang="en-US" altLang="en-US"/>
          </a:p>
        </p:txBody>
      </p:sp>
    </p:spTree>
    <p:extLst>
      <p:ext uri="{BB962C8B-B14F-4D97-AF65-F5344CB8AC3E}">
        <p14:creationId xmlns:p14="http://schemas.microsoft.com/office/powerpoint/2010/main" val="22959574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7A8BBF4E-4F11-4D62-9869-E5E1DCCDD9AF}" type="datetime1">
              <a:rPr lang="en-US"/>
              <a:pPr>
                <a:defRPr/>
              </a:pPr>
              <a:t>5/31/2017</a:t>
            </a:fld>
            <a:endParaRPr lang="en-US" dirty="0"/>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fld id="{99152E54-588F-4DA4-8062-BB4FFEEB0CE6}" type="slidenum">
              <a:rPr lang="en-US" altLang="en-US"/>
              <a:pPr/>
              <a:t>‹#›</a:t>
            </a:fld>
            <a:endParaRPr lang="en-US" altLang="en-US"/>
          </a:p>
        </p:txBody>
      </p:sp>
    </p:spTree>
    <p:extLst>
      <p:ext uri="{BB962C8B-B14F-4D97-AF65-F5344CB8AC3E}">
        <p14:creationId xmlns:p14="http://schemas.microsoft.com/office/powerpoint/2010/main" val="35530840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0167ADE3-135B-4E18-870B-B8FD6C4C89B9}" type="datetime1">
              <a:rPr lang="en-US"/>
              <a:pPr>
                <a:defRPr/>
              </a:pPr>
              <a:t>5/31/2017</a:t>
            </a:fld>
            <a:endParaRPr lang="en-US" dirty="0"/>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fld id="{A1395054-417D-4433-AFAC-AAD112E7FC68}" type="slidenum">
              <a:rPr lang="en-US" altLang="en-US"/>
              <a:pPr/>
              <a:t>‹#›</a:t>
            </a:fld>
            <a:endParaRPr lang="en-US" altLang="en-US"/>
          </a:p>
        </p:txBody>
      </p:sp>
    </p:spTree>
    <p:extLst>
      <p:ext uri="{BB962C8B-B14F-4D97-AF65-F5344CB8AC3E}">
        <p14:creationId xmlns:p14="http://schemas.microsoft.com/office/powerpoint/2010/main" val="4175026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rtlCol="0"/>
          <a:lstStyle>
            <a:extLst/>
          </a:lstStyle>
          <a:p>
            <a:r>
              <a:rPr lang="en-US" smtClean="0"/>
              <a:t>Click to edit Master title style</a:t>
            </a:r>
            <a:endParaRPr lang="en-US"/>
          </a:p>
        </p:txBody>
      </p:sp>
      <p:sp>
        <p:nvSpPr>
          <p:cNvPr id="4" name="Date Placeholder 9"/>
          <p:cNvSpPr>
            <a:spLocks noGrp="1"/>
          </p:cNvSpPr>
          <p:nvPr>
            <p:ph type="dt" sz="half" idx="10"/>
          </p:nvPr>
        </p:nvSpPr>
        <p:spPr/>
        <p:txBody>
          <a:bodyPr/>
          <a:lstStyle>
            <a:lvl1pPr>
              <a:defRPr/>
            </a:lvl1pPr>
          </a:lstStyle>
          <a:p>
            <a:pPr>
              <a:defRPr/>
            </a:pPr>
            <a:fld id="{6AC90D1F-BF6F-42B0-B7D8-36167D1C9144}" type="datetime1">
              <a:rPr lang="en-US"/>
              <a:pPr>
                <a:defRPr/>
              </a:pPr>
              <a:t>5/31/2017</a:t>
            </a:fld>
            <a:endParaRPr lang="en-US" dirty="0"/>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fld id="{752CC2B7-80D4-4752-BFD8-F9E181401A7A}" type="slidenum">
              <a:rPr lang="en-US" altLang="en-US"/>
              <a:pPr/>
              <a:t>‹#›</a:t>
            </a:fld>
            <a:endParaRPr lang="en-US" altLang="en-US"/>
          </a:p>
        </p:txBody>
      </p:sp>
    </p:spTree>
    <p:extLst>
      <p:ext uri="{BB962C8B-B14F-4D97-AF65-F5344CB8AC3E}">
        <p14:creationId xmlns:p14="http://schemas.microsoft.com/office/powerpoint/2010/main" val="18254514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Chevron 3"/>
          <p:cNvSpPr/>
          <p:nvPr/>
        </p:nvSpPr>
        <p:spPr>
          <a:xfrm>
            <a:off x="3636963" y="3005138"/>
            <a:ext cx="182562"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defRPr/>
            </a:pPr>
            <a:endParaRPr lang="en-US" dirty="0"/>
          </a:p>
        </p:txBody>
      </p:sp>
      <p:sp>
        <p:nvSpPr>
          <p:cNvPr id="5" name="Chevron 4"/>
          <p:cNvSpPr/>
          <p:nvPr/>
        </p:nvSpPr>
        <p:spPr>
          <a:xfrm>
            <a:off x="3449638" y="3005138"/>
            <a:ext cx="18415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defRPr/>
            </a:pPr>
            <a:endParaRPr lang="en-US" dirty="0"/>
          </a:p>
        </p:txBody>
      </p:sp>
      <p:sp>
        <p:nvSpPr>
          <p:cNvPr id="2" name="Title 1"/>
          <p:cNvSpPr>
            <a:spLocks noGrp="1"/>
          </p:cNvSpPr>
          <p:nvPr>
            <p:ph type="title"/>
          </p:nvPr>
        </p:nvSpPr>
        <p:spPr>
          <a:xfrm>
            <a:off x="722376" y="1059712"/>
            <a:ext cx="7772400" cy="1828800"/>
          </a:xfrm>
        </p:spPr>
        <p:txBody>
          <a:bodyPr anchor="b"/>
          <a:lstStyle>
            <a:lvl1pPr algn="r">
              <a:buNone/>
              <a:defRPr sz="4800" b="1" cap="none" baseline="0">
                <a:effectLst>
                  <a:outerShdw blurRad="31750" dist="25400" dir="5400000" algn="tl" rotWithShape="0">
                    <a:srgbClr val="000000">
                      <a:alpha val="25000"/>
                    </a:srgbClr>
                  </a:outerShdw>
                </a:effectLst>
              </a:defRPr>
            </a:lvl1pPr>
            <a:extLst/>
          </a:lstStyle>
          <a:p>
            <a:r>
              <a:rPr lang="en-US" smtClean="0"/>
              <a:t>Click to edit Master title style</a:t>
            </a:r>
            <a:endParaRPr lang="en-US"/>
          </a:p>
        </p:txBody>
      </p:sp>
      <p:sp>
        <p:nvSpPr>
          <p:cNvPr id="3" name="Text Placeholder 2"/>
          <p:cNvSpPr>
            <a:spLocks noGrp="1"/>
          </p:cNvSpPr>
          <p:nvPr>
            <p:ph type="body" idx="1"/>
          </p:nvPr>
        </p:nvSpPr>
        <p:spPr>
          <a:xfrm>
            <a:off x="3922713" y="2931712"/>
            <a:ext cx="4572000" cy="1454888"/>
          </a:xfrm>
        </p:spPr>
        <p:txBody>
          <a:bodyPr/>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6" name="Date Placeholder 3"/>
          <p:cNvSpPr>
            <a:spLocks noGrp="1"/>
          </p:cNvSpPr>
          <p:nvPr>
            <p:ph type="dt" sz="half" idx="10"/>
          </p:nvPr>
        </p:nvSpPr>
        <p:spPr/>
        <p:txBody>
          <a:bodyPr/>
          <a:lstStyle>
            <a:lvl1pPr>
              <a:defRPr/>
            </a:lvl1pPr>
            <a:extLst/>
          </a:lstStyle>
          <a:p>
            <a:pPr>
              <a:defRPr/>
            </a:pPr>
            <a:fld id="{BD614228-FE6A-4698-97A0-2CE8418254AF}" type="datetime1">
              <a:rPr lang="en-US"/>
              <a:pPr>
                <a:defRPr/>
              </a:pPr>
              <a:t>5/31/2017</a:t>
            </a:fld>
            <a:endParaRPr lang="en-US" dirty="0"/>
          </a:p>
        </p:txBody>
      </p:sp>
      <p:sp>
        <p:nvSpPr>
          <p:cNvPr id="7" name="Footer Placeholder 4"/>
          <p:cNvSpPr>
            <a:spLocks noGrp="1"/>
          </p:cNvSpPr>
          <p:nvPr>
            <p:ph type="ftr" sz="quarter" idx="11"/>
          </p:nvPr>
        </p:nvSpPr>
        <p:spPr/>
        <p:txBody>
          <a:bodyPr/>
          <a:lstStyle>
            <a:lvl1pPr>
              <a:defRPr/>
            </a:lvl1pPr>
            <a:extLst/>
          </a:lstStyle>
          <a:p>
            <a:pPr>
              <a:defRPr/>
            </a:pPr>
            <a:endParaRPr lang="en-US"/>
          </a:p>
        </p:txBody>
      </p:sp>
      <p:sp>
        <p:nvSpPr>
          <p:cNvPr id="8" name="Slide Number Placeholder 5"/>
          <p:cNvSpPr>
            <a:spLocks noGrp="1"/>
          </p:cNvSpPr>
          <p:nvPr>
            <p:ph type="sldNum" sz="quarter" idx="12"/>
          </p:nvPr>
        </p:nvSpPr>
        <p:spPr/>
        <p:txBody>
          <a:bodyPr/>
          <a:lstStyle>
            <a:lvl1pPr>
              <a:defRPr/>
            </a:lvl1pPr>
          </a:lstStyle>
          <a:p>
            <a:fld id="{8BEB94EE-6BD5-4FFC-827E-7A4B21D90B73}" type="slidenum">
              <a:rPr lang="en-US" altLang="en-US"/>
              <a:pPr/>
              <a:t>‹#›</a:t>
            </a:fld>
            <a:endParaRPr lang="en-US" altLang="en-US"/>
          </a:p>
        </p:txBody>
      </p:sp>
    </p:spTree>
    <p:extLst>
      <p:ext uri="{BB962C8B-B14F-4D97-AF65-F5344CB8AC3E}">
        <p14:creationId xmlns:p14="http://schemas.microsoft.com/office/powerpoint/2010/main" val="2359691788"/>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itle 7"/>
          <p:cNvSpPr>
            <a:spLocks noGrp="1"/>
          </p:cNvSpPr>
          <p:nvPr>
            <p:ph type="title"/>
          </p:nvPr>
        </p:nvSpPr>
        <p:spPr/>
        <p:txBody>
          <a:bodyPr rtlCol="0"/>
          <a:lstStyle>
            <a:extLst/>
          </a:lstStyle>
          <a:p>
            <a:r>
              <a:rPr lang="en-US" smtClean="0"/>
              <a:t>Click to edit Master title style</a:t>
            </a:r>
            <a:endParaRPr lang="en-US"/>
          </a:p>
        </p:txBody>
      </p:sp>
      <p:sp>
        <p:nvSpPr>
          <p:cNvPr id="5" name="Date Placeholder 4"/>
          <p:cNvSpPr>
            <a:spLocks noGrp="1"/>
          </p:cNvSpPr>
          <p:nvPr>
            <p:ph type="dt" sz="half" idx="10"/>
          </p:nvPr>
        </p:nvSpPr>
        <p:spPr/>
        <p:txBody>
          <a:bodyPr/>
          <a:lstStyle>
            <a:lvl1pPr>
              <a:defRPr/>
            </a:lvl1pPr>
            <a:extLst/>
          </a:lstStyle>
          <a:p>
            <a:pPr>
              <a:defRPr/>
            </a:pPr>
            <a:fld id="{EE7087E1-F7C3-47DF-B53D-58533E6ACA26}" type="datetime1">
              <a:rPr lang="en-US"/>
              <a:pPr>
                <a:defRPr/>
              </a:pPr>
              <a:t>5/31/2017</a:t>
            </a:fld>
            <a:endParaRPr lang="en-US" dirty="0"/>
          </a:p>
        </p:txBody>
      </p:sp>
      <p:sp>
        <p:nvSpPr>
          <p:cNvPr id="6" name="Footer Placeholder 5"/>
          <p:cNvSpPr>
            <a:spLocks noGrp="1"/>
          </p:cNvSpPr>
          <p:nvPr>
            <p:ph type="ftr" sz="quarter" idx="11"/>
          </p:nvPr>
        </p:nvSpPr>
        <p:spPr/>
        <p:txBody>
          <a:bodyPr/>
          <a:lstStyle>
            <a:lvl1pPr>
              <a:defRPr/>
            </a:lvl1pPr>
            <a:extLst/>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4849CF89-303C-4B41-89E9-7DAC4866B48A}" type="slidenum">
              <a:rPr lang="en-US" altLang="en-US"/>
              <a:pPr/>
              <a:t>‹#›</a:t>
            </a:fld>
            <a:endParaRPr lang="en-US" altLang="en-US"/>
          </a:p>
        </p:txBody>
      </p:sp>
    </p:spTree>
    <p:extLst>
      <p:ext uri="{BB962C8B-B14F-4D97-AF65-F5344CB8AC3E}">
        <p14:creationId xmlns:p14="http://schemas.microsoft.com/office/powerpoint/2010/main" val="3678937519"/>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extLst/>
          </a:lstStyle>
          <a:p>
            <a:r>
              <a:rPr lang="en-US" smtClean="0"/>
              <a:t>Click to edit Master title style</a:t>
            </a:r>
            <a:endParaRPr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extLst/>
          </a:lstStyle>
          <a:p>
            <a:pPr>
              <a:defRPr/>
            </a:pPr>
            <a:fld id="{FC8CD311-E8B8-40C1-954A-896521008AD2}" type="datetime1">
              <a:rPr lang="en-US"/>
              <a:pPr>
                <a:defRPr/>
              </a:pPr>
              <a:t>5/31/2017</a:t>
            </a:fld>
            <a:endParaRPr lang="en-US" dirty="0"/>
          </a:p>
        </p:txBody>
      </p:sp>
      <p:sp>
        <p:nvSpPr>
          <p:cNvPr id="8" name="Footer Placeholder 7"/>
          <p:cNvSpPr>
            <a:spLocks noGrp="1"/>
          </p:cNvSpPr>
          <p:nvPr>
            <p:ph type="ftr" sz="quarter" idx="11"/>
          </p:nvPr>
        </p:nvSpPr>
        <p:spPr/>
        <p:txBody>
          <a:bodyPr/>
          <a:lstStyle>
            <a:lvl1pPr>
              <a:defRPr/>
            </a:lvl1pPr>
            <a:extLst/>
          </a:lstStyle>
          <a:p>
            <a:pPr>
              <a:defRPr/>
            </a:pPr>
            <a:endParaRPr lang="en-US"/>
          </a:p>
        </p:txBody>
      </p:sp>
      <p:sp>
        <p:nvSpPr>
          <p:cNvPr id="9" name="Slide Number Placeholder 8"/>
          <p:cNvSpPr>
            <a:spLocks noGrp="1"/>
          </p:cNvSpPr>
          <p:nvPr>
            <p:ph type="sldNum" sz="quarter" idx="12"/>
          </p:nvPr>
        </p:nvSpPr>
        <p:spPr/>
        <p:txBody>
          <a:bodyPr/>
          <a:lstStyle>
            <a:lvl1pPr>
              <a:defRPr/>
            </a:lvl1pPr>
          </a:lstStyle>
          <a:p>
            <a:fld id="{FFD5973D-4450-4D42-8DC7-2177C7F746E2}" type="slidenum">
              <a:rPr lang="en-US" altLang="en-US"/>
              <a:pPr/>
              <a:t>‹#›</a:t>
            </a:fld>
            <a:endParaRPr lang="en-US" altLang="en-US"/>
          </a:p>
        </p:txBody>
      </p:sp>
    </p:spTree>
    <p:extLst>
      <p:ext uri="{BB962C8B-B14F-4D97-AF65-F5344CB8AC3E}">
        <p14:creationId xmlns:p14="http://schemas.microsoft.com/office/powerpoint/2010/main" val="3363481798"/>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rtlCol="0"/>
          <a:lstStyle>
            <a:extLst/>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extLst/>
          </a:lstStyle>
          <a:p>
            <a:pPr>
              <a:defRPr/>
            </a:pPr>
            <a:fld id="{89C9C75A-04C1-44C5-B94B-E869C854FCFA}" type="datetime1">
              <a:rPr lang="en-US"/>
              <a:pPr>
                <a:defRPr/>
              </a:pPr>
              <a:t>5/31/2017</a:t>
            </a:fld>
            <a:endParaRPr lang="en-US" dirty="0"/>
          </a:p>
        </p:txBody>
      </p:sp>
      <p:sp>
        <p:nvSpPr>
          <p:cNvPr id="4" name="Footer Placeholder 3"/>
          <p:cNvSpPr>
            <a:spLocks noGrp="1"/>
          </p:cNvSpPr>
          <p:nvPr>
            <p:ph type="ftr" sz="quarter" idx="11"/>
          </p:nvPr>
        </p:nvSpPr>
        <p:spPr/>
        <p:txBody>
          <a:bodyPr/>
          <a:lstStyle>
            <a:lvl1pPr>
              <a:defRPr/>
            </a:lvl1pPr>
            <a:extLst/>
          </a:lstStyle>
          <a:p>
            <a:pPr>
              <a:defRPr/>
            </a:pPr>
            <a:endParaRPr lang="en-US"/>
          </a:p>
        </p:txBody>
      </p:sp>
      <p:sp>
        <p:nvSpPr>
          <p:cNvPr id="5" name="Slide Number Placeholder 4"/>
          <p:cNvSpPr>
            <a:spLocks noGrp="1"/>
          </p:cNvSpPr>
          <p:nvPr>
            <p:ph type="sldNum" sz="quarter" idx="12"/>
          </p:nvPr>
        </p:nvSpPr>
        <p:spPr/>
        <p:txBody>
          <a:bodyPr/>
          <a:lstStyle>
            <a:lvl1pPr>
              <a:defRPr/>
            </a:lvl1pPr>
          </a:lstStyle>
          <a:p>
            <a:fld id="{C056F9A6-AC9F-49F4-AFC4-FCA9346758BE}" type="slidenum">
              <a:rPr lang="en-US" altLang="en-US"/>
              <a:pPr/>
              <a:t>‹#›</a:t>
            </a:fld>
            <a:endParaRPr lang="en-US" altLang="en-US"/>
          </a:p>
        </p:txBody>
      </p:sp>
    </p:spTree>
    <p:extLst>
      <p:ext uri="{BB962C8B-B14F-4D97-AF65-F5344CB8AC3E}">
        <p14:creationId xmlns:p14="http://schemas.microsoft.com/office/powerpoint/2010/main" val="3227984000"/>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61D386D0-903C-4A60-8CD5-43D8636981E3}" type="datetime1">
              <a:rPr lang="en-US"/>
              <a:pPr>
                <a:defRPr/>
              </a:pPr>
              <a:t>5/31/2017</a:t>
            </a:fld>
            <a:endParaRPr lang="en-US" dirty="0"/>
          </a:p>
        </p:txBody>
      </p:sp>
      <p:sp>
        <p:nvSpPr>
          <p:cNvPr id="3" name="Footer Placeholder 21"/>
          <p:cNvSpPr>
            <a:spLocks noGrp="1"/>
          </p:cNvSpPr>
          <p:nvPr>
            <p:ph type="ftr" sz="quarter" idx="11"/>
          </p:nvPr>
        </p:nvSpPr>
        <p:spPr/>
        <p:txBody>
          <a:bodyPr/>
          <a:lstStyle>
            <a:lvl1pPr>
              <a:defRPr/>
            </a:lvl1pPr>
          </a:lstStyle>
          <a:p>
            <a:pPr>
              <a:defRPr/>
            </a:pPr>
            <a:endParaRPr lang="en-US"/>
          </a:p>
        </p:txBody>
      </p:sp>
      <p:sp>
        <p:nvSpPr>
          <p:cNvPr id="4" name="Slide Number Placeholder 17"/>
          <p:cNvSpPr>
            <a:spLocks noGrp="1"/>
          </p:cNvSpPr>
          <p:nvPr>
            <p:ph type="sldNum" sz="quarter" idx="12"/>
          </p:nvPr>
        </p:nvSpPr>
        <p:spPr/>
        <p:txBody>
          <a:bodyPr/>
          <a:lstStyle>
            <a:lvl1pPr>
              <a:defRPr/>
            </a:lvl1pPr>
          </a:lstStyle>
          <a:p>
            <a:fld id="{9752D2F9-6BD9-40A7-9F97-B45C43150DE5}" type="slidenum">
              <a:rPr lang="en-US" altLang="en-US"/>
              <a:pPr/>
              <a:t>‹#›</a:t>
            </a:fld>
            <a:endParaRPr lang="en-US" altLang="en-US"/>
          </a:p>
        </p:txBody>
      </p:sp>
    </p:spTree>
    <p:extLst>
      <p:ext uri="{BB962C8B-B14F-4D97-AF65-F5344CB8AC3E}">
        <p14:creationId xmlns:p14="http://schemas.microsoft.com/office/powerpoint/2010/main" val="41662203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anchor="t">
            <a:noAutofit/>
            <a:sp3d prstMaterial="softEdge">
              <a:bevelT w="0" h="0"/>
            </a:sp3d>
          </a:bodyPr>
          <a:lstStyle>
            <a:lvl1pPr algn="r">
              <a:buNone/>
              <a:defRPr sz="2500" b="0">
                <a:solidFill>
                  <a:schemeClr val="accent1"/>
                </a:solidFill>
                <a:effectLst/>
              </a:defRPr>
            </a:lvl1pPr>
            <a:extLst/>
          </a:lstStyle>
          <a:p>
            <a:r>
              <a:rPr lang="en-US" smtClean="0"/>
              <a:t>Click to edit Master title style</a:t>
            </a:r>
            <a:endParaRPr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extLst/>
          </a:lstStyle>
          <a:p>
            <a:pPr>
              <a:defRPr/>
            </a:pPr>
            <a:fld id="{53E3AF52-14EB-4730-AD51-65ACB14B2F4B}" type="datetime1">
              <a:rPr lang="en-US"/>
              <a:pPr>
                <a:defRPr/>
              </a:pPr>
              <a:t>5/31/2017</a:t>
            </a:fld>
            <a:endParaRPr lang="en-US" dirty="0"/>
          </a:p>
        </p:txBody>
      </p:sp>
      <p:sp>
        <p:nvSpPr>
          <p:cNvPr id="6" name="Footer Placeholder 5"/>
          <p:cNvSpPr>
            <a:spLocks noGrp="1"/>
          </p:cNvSpPr>
          <p:nvPr>
            <p:ph type="ftr" sz="quarter" idx="11"/>
          </p:nvPr>
        </p:nvSpPr>
        <p:spPr/>
        <p:txBody>
          <a:bodyPr/>
          <a:lstStyle>
            <a:lvl1pPr>
              <a:defRPr/>
            </a:lvl1pPr>
            <a:extLst/>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FF555865-EA5A-4AB5-8138-5A3F5BF780BF}" type="slidenum">
              <a:rPr lang="en-US" altLang="en-US"/>
              <a:pPr/>
              <a:t>‹#›</a:t>
            </a:fld>
            <a:endParaRPr lang="en-US" altLang="en-US"/>
          </a:p>
        </p:txBody>
      </p:sp>
    </p:spTree>
    <p:extLst>
      <p:ext uri="{BB962C8B-B14F-4D97-AF65-F5344CB8AC3E}">
        <p14:creationId xmlns:p14="http://schemas.microsoft.com/office/powerpoint/2010/main" val="2659431030"/>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Freeform 4"/>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a:defRPr/>
            </a:pPr>
            <a:endParaRPr lang="en-US" dirty="0">
              <a:latin typeface="Arial" charset="0"/>
            </a:endParaRPr>
          </a:p>
        </p:txBody>
      </p:sp>
      <p:sp>
        <p:nvSpPr>
          <p:cNvPr id="6" name="Freeform 15"/>
          <p:cNvSpPr>
            <a:spLocks/>
          </p:cNvSpPr>
          <p:nvPr/>
        </p:nvSpPr>
        <p:spPr bwMode="auto">
          <a:xfrm>
            <a:off x="485775" y="5938838"/>
            <a:ext cx="3690938" cy="933450"/>
          </a:xfrm>
          <a:custGeom>
            <a:avLst/>
            <a:gdLst>
              <a:gd name="T0" fmla="*/ 0 w 5591"/>
              <a:gd name="T1" fmla="*/ 0 h 588"/>
              <a:gd name="T2" fmla="*/ 2147483647 w 5591"/>
              <a:gd name="T3" fmla="*/ 0 h 588"/>
              <a:gd name="T4" fmla="*/ 2147483647 w 5591"/>
              <a:gd name="T5" fmla="*/ 2147483647 h 588"/>
              <a:gd name="T6" fmla="*/ 2147483647 w 5591"/>
              <a:gd name="T7" fmla="*/ 0 h 588"/>
              <a:gd name="T8" fmla="*/ 0 60000 65536"/>
              <a:gd name="T9" fmla="*/ 0 60000 65536"/>
              <a:gd name="T10" fmla="*/ 0 60000 65536"/>
              <a:gd name="T11" fmla="*/ 0 60000 65536"/>
              <a:gd name="T12" fmla="*/ 0 w 5591"/>
              <a:gd name="T13" fmla="*/ 0 h 588"/>
              <a:gd name="T14" fmla="*/ 5591 w 5591"/>
              <a:gd name="T15" fmla="*/ 588 h 588"/>
            </a:gdLst>
            <a:ahLst/>
            <a:cxnLst>
              <a:cxn ang="T8">
                <a:pos x="T0" y="T1"/>
              </a:cxn>
              <a:cxn ang="T9">
                <a:pos x="T2" y="T3"/>
              </a:cxn>
              <a:cxn ang="T10">
                <a:pos x="T4" y="T5"/>
              </a:cxn>
              <a:cxn ang="T11">
                <a:pos x="T6" y="T7"/>
              </a:cxn>
            </a:cxnLst>
            <a:rect l="T12" t="T13" r="T14" b="T15"/>
            <a:pathLst>
              <a:path w="5591" h="588">
                <a:moveTo>
                  <a:pt x="0" y="0"/>
                </a:moveTo>
                <a:lnTo>
                  <a:pt x="5591" y="585"/>
                </a:lnTo>
                <a:lnTo>
                  <a:pt x="4415" y="588"/>
                </a:lnTo>
                <a:lnTo>
                  <a:pt x="12" y="4"/>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 name="Right Triangle 6"/>
          <p:cNvSpPr>
            <a:spLocks/>
          </p:cNvSpPr>
          <p:nvPr/>
        </p:nvSpPr>
        <p:spPr bwMode="auto">
          <a:xfrm>
            <a:off x="-6042" y="5791253"/>
            <a:ext cx="3402314" cy="1080868"/>
          </a:xfrm>
          <a:prstGeom prst="rtTriangle">
            <a:avLst/>
          </a:prstGeom>
          <a:blipFill>
            <a:blip r:embed="rId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cxnSp>
        <p:nvCxnSpPr>
          <p:cNvPr id="8" name="Straight Connector 7"/>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Chevron 8"/>
          <p:cNvSpPr/>
          <p:nvPr/>
        </p:nvSpPr>
        <p:spPr>
          <a:xfrm>
            <a:off x="8664575"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defRPr/>
            </a:pPr>
            <a:endParaRPr lang="en-US" dirty="0"/>
          </a:p>
        </p:txBody>
      </p:sp>
      <p:sp>
        <p:nvSpPr>
          <p:cNvPr id="10" name="Chevron 9"/>
          <p:cNvSpPr/>
          <p:nvPr/>
        </p:nvSpPr>
        <p:spPr>
          <a:xfrm>
            <a:off x="8477250"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defRPr/>
            </a:pPr>
            <a:endParaRPr lang="en-US" dirty="0"/>
          </a:p>
        </p:txBody>
      </p:sp>
      <p:sp>
        <p:nvSpPr>
          <p:cNvPr id="4" name="Text Placeholder 3"/>
          <p:cNvSpPr>
            <a:spLocks noGrp="1"/>
          </p:cNvSpPr>
          <p:nvPr>
            <p:ph type="body" sz="half" idx="2"/>
          </p:nvPr>
        </p:nvSpPr>
        <p:spPr>
          <a:xfrm>
            <a:off x="1141232" y="5443402"/>
            <a:ext cx="7162800" cy="648232"/>
          </a:xfrm>
          <a:noFill/>
        </p:spPr>
        <p:txBody>
          <a:bodyPr tIns="0"/>
          <a:lstStyle>
            <a:lvl1pPr marL="0" marR="18288" indent="0" algn="r">
              <a:buNone/>
              <a:defRPr sz="1400"/>
            </a:lvl1pPr>
            <a:lvl2pPr>
              <a:defRPr sz="1200"/>
            </a:lvl2pPr>
            <a:lvl3pPr>
              <a:defRPr sz="1000"/>
            </a:lvl3pPr>
            <a:lvl4pPr>
              <a:defRPr sz="900"/>
            </a:lvl4pPr>
            <a:lvl5pPr>
              <a:defRPr sz="900"/>
            </a:lvl5pPr>
            <a:extLst/>
          </a:lstStyle>
          <a:p>
            <a:pPr lvl="0"/>
            <a:r>
              <a:rPr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normAutofit/>
          </a:bodyPr>
          <a:lstStyle>
            <a:lvl1pPr marL="0" indent="0">
              <a:buNone/>
              <a:defRPr sz="3200"/>
            </a:lvl1pPr>
            <a:extLst/>
          </a:lstStyle>
          <a:p>
            <a:pPr lvl="0"/>
            <a:r>
              <a:rPr lang="en-US" noProof="0" dirty="0" smtClean="0"/>
              <a:t>Click icon to add picture</a:t>
            </a:r>
            <a:endParaRPr lang="en-US" noProof="0" dirty="0"/>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lang="en-US" smtClean="0"/>
              <a:t>Click to edit Master title style</a:t>
            </a:r>
            <a:endParaRPr lang="en-US"/>
          </a:p>
        </p:txBody>
      </p:sp>
      <p:sp>
        <p:nvSpPr>
          <p:cNvPr id="11" name="Date Placeholder 4"/>
          <p:cNvSpPr>
            <a:spLocks noGrp="1"/>
          </p:cNvSpPr>
          <p:nvPr>
            <p:ph type="dt" sz="half" idx="10"/>
          </p:nvPr>
        </p:nvSpPr>
        <p:spPr/>
        <p:txBody>
          <a:bodyPr/>
          <a:lstStyle>
            <a:lvl1pPr>
              <a:defRPr>
                <a:solidFill>
                  <a:schemeClr val="tx1"/>
                </a:solidFill>
              </a:defRPr>
            </a:lvl1pPr>
            <a:extLst/>
          </a:lstStyle>
          <a:p>
            <a:pPr>
              <a:defRPr/>
            </a:pPr>
            <a:fld id="{ADFD6F86-1581-490B-838F-974642C15CE4}" type="datetime1">
              <a:rPr lang="en-US"/>
              <a:pPr>
                <a:defRPr/>
              </a:pPr>
              <a:t>5/31/2017</a:t>
            </a:fld>
            <a:endParaRPr lang="en-US" dirty="0"/>
          </a:p>
        </p:txBody>
      </p:sp>
      <p:sp>
        <p:nvSpPr>
          <p:cNvPr id="12" name="Footer Placeholder 5"/>
          <p:cNvSpPr>
            <a:spLocks noGrp="1"/>
          </p:cNvSpPr>
          <p:nvPr>
            <p:ph type="ftr" sz="quarter" idx="11"/>
          </p:nvPr>
        </p:nvSpPr>
        <p:spPr/>
        <p:txBody>
          <a:bodyPr/>
          <a:lstStyle>
            <a:lvl1pPr>
              <a:defRPr>
                <a:solidFill>
                  <a:schemeClr val="tx1"/>
                </a:solidFill>
              </a:defRPr>
            </a:lvl1pPr>
            <a:extLst/>
          </a:lstStyle>
          <a:p>
            <a:pPr>
              <a:defRPr/>
            </a:pPr>
            <a:endParaRPr lang="en-US"/>
          </a:p>
        </p:txBody>
      </p:sp>
      <p:sp>
        <p:nvSpPr>
          <p:cNvPr id="13" name="Slide Number Placeholder 6"/>
          <p:cNvSpPr>
            <a:spLocks noGrp="1"/>
          </p:cNvSpPr>
          <p:nvPr>
            <p:ph type="sldNum" sz="quarter" idx="12"/>
          </p:nvPr>
        </p:nvSpPr>
        <p:spPr/>
        <p:txBody>
          <a:bodyPr/>
          <a:lstStyle>
            <a:lvl1pPr>
              <a:defRPr/>
            </a:lvl1pPr>
          </a:lstStyle>
          <a:p>
            <a:fld id="{7E5187FA-CA93-40FE-B489-E9F44F54DD4A}" type="slidenum">
              <a:rPr lang="en-US" altLang="en-US"/>
              <a:pPr/>
              <a:t>‹#›</a:t>
            </a:fld>
            <a:endParaRPr lang="en-US" altLang="en-US"/>
          </a:p>
        </p:txBody>
      </p:sp>
    </p:spTree>
    <p:extLst>
      <p:ext uri="{BB962C8B-B14F-4D97-AF65-F5344CB8AC3E}">
        <p14:creationId xmlns:p14="http://schemas.microsoft.com/office/powerpoint/2010/main" val="1986195524"/>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91CFE8"/>
            </a:gs>
            <a:gs pos="50000">
              <a:srgbClr val="BDE0EF"/>
            </a:gs>
            <a:gs pos="100000">
              <a:srgbClr val="DFEFF6"/>
            </a:gs>
          </a:gsLst>
          <a:lin ang="5400000"/>
        </a:gra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a:defRPr/>
            </a:pPr>
            <a:endParaRPr lang="en-US" dirty="0">
              <a:latin typeface="Arial" charset="0"/>
            </a:endParaRPr>
          </a:p>
        </p:txBody>
      </p:sp>
      <p:sp>
        <p:nvSpPr>
          <p:cNvPr id="1027" name="Freeform 11"/>
          <p:cNvSpPr>
            <a:spLocks/>
          </p:cNvSpPr>
          <p:nvPr/>
        </p:nvSpPr>
        <p:spPr bwMode="auto">
          <a:xfrm>
            <a:off x="485775" y="5938838"/>
            <a:ext cx="3690938" cy="933450"/>
          </a:xfrm>
          <a:custGeom>
            <a:avLst/>
            <a:gdLst>
              <a:gd name="T0" fmla="*/ 0 w 5591"/>
              <a:gd name="T1" fmla="*/ 0 h 588"/>
              <a:gd name="T2" fmla="*/ 2147483647 w 5591"/>
              <a:gd name="T3" fmla="*/ 0 h 588"/>
              <a:gd name="T4" fmla="*/ 2147483647 w 5591"/>
              <a:gd name="T5" fmla="*/ 2147483647 h 588"/>
              <a:gd name="T6" fmla="*/ 2147483647 w 5591"/>
              <a:gd name="T7" fmla="*/ 0 h 588"/>
              <a:gd name="T8" fmla="*/ 0 60000 65536"/>
              <a:gd name="T9" fmla="*/ 0 60000 65536"/>
              <a:gd name="T10" fmla="*/ 0 60000 65536"/>
              <a:gd name="T11" fmla="*/ 0 60000 65536"/>
              <a:gd name="T12" fmla="*/ 0 w 5591"/>
              <a:gd name="T13" fmla="*/ 0 h 588"/>
              <a:gd name="T14" fmla="*/ 5591 w 5591"/>
              <a:gd name="T15" fmla="*/ 588 h 588"/>
            </a:gdLst>
            <a:ahLst/>
            <a:cxnLst>
              <a:cxn ang="T8">
                <a:pos x="T0" y="T1"/>
              </a:cxn>
              <a:cxn ang="T9">
                <a:pos x="T2" y="T3"/>
              </a:cxn>
              <a:cxn ang="T10">
                <a:pos x="T4" y="T5"/>
              </a:cxn>
              <a:cxn ang="T11">
                <a:pos x="T6" y="T7"/>
              </a:cxn>
            </a:cxnLst>
            <a:rect l="T12" t="T13" r="T14" b="T15"/>
            <a:pathLst>
              <a:path w="5591" h="588">
                <a:moveTo>
                  <a:pt x="0" y="0"/>
                </a:moveTo>
                <a:lnTo>
                  <a:pt x="5591" y="585"/>
                </a:lnTo>
                <a:lnTo>
                  <a:pt x="4415" y="588"/>
                </a:lnTo>
                <a:lnTo>
                  <a:pt x="12" y="4"/>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Right Triangle 13"/>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lang="en-US" smtClean="0"/>
              <a:t>Click to edit Master title style</a:t>
            </a:r>
            <a:endParaRPr lang="en-US"/>
          </a:p>
        </p:txBody>
      </p:sp>
      <p:sp>
        <p:nvSpPr>
          <p:cNvPr id="1033" name="Text Placeholder 29"/>
          <p:cNvSpPr>
            <a:spLocks noGrp="1"/>
          </p:cNvSpPr>
          <p:nvPr>
            <p:ph type="body" idx="1"/>
          </p:nvPr>
        </p:nvSpPr>
        <p:spPr bwMode="auto">
          <a:xfrm>
            <a:off x="457200" y="14811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latinLnBrk="0" hangingPunct="1">
              <a:defRPr kumimoji="0" sz="1000">
                <a:solidFill>
                  <a:schemeClr val="tx1"/>
                </a:solidFill>
                <a:latin typeface="Arial" charset="0"/>
              </a:defRPr>
            </a:lvl1pPr>
            <a:extLst/>
          </a:lstStyle>
          <a:p>
            <a:pPr>
              <a:defRPr/>
            </a:pPr>
            <a:fld id="{F3089F3A-9316-4C06-9183-A5A83D02D5C8}" type="datetime1">
              <a:rPr lang="en-US"/>
              <a:pPr>
                <a:defRPr/>
              </a:pPr>
              <a:t>5/31/2017</a:t>
            </a:fld>
            <a:endParaRPr lang="en-US" dirty="0"/>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latinLnBrk="0" hangingPunct="1">
              <a:defRPr kumimoji="0" sz="1000">
                <a:solidFill>
                  <a:schemeClr val="tx1"/>
                </a:solidFill>
                <a:latin typeface="Arial" charset="0"/>
              </a:defRPr>
            </a:lvl1pPr>
            <a:extLst/>
          </a:lstStyle>
          <a:p>
            <a:pPr>
              <a:defRPr/>
            </a:pPr>
            <a:endParaRPr lang="en-US"/>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wrap="square" lIns="91440" tIns="45720" rIns="91440" bIns="45720" numCol="1" anchor="b" anchorCtr="0" compatLnSpc="1">
            <a:prstTxWarp prst="textNoShape">
              <a:avLst/>
            </a:prstTxWarp>
          </a:bodyPr>
          <a:lstStyle>
            <a:lvl1pPr algn="r">
              <a:defRPr sz="1000"/>
            </a:lvl1pPr>
          </a:lstStyle>
          <a:p>
            <a:fld id="{0FA7FCEA-0D24-41F8-A3C0-F5290FDC892D}"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355" r:id="rId1"/>
    <p:sldLayoutId id="2147484351" r:id="rId2"/>
    <p:sldLayoutId id="2147484356" r:id="rId3"/>
    <p:sldLayoutId id="2147484357" r:id="rId4"/>
    <p:sldLayoutId id="2147484358" r:id="rId5"/>
    <p:sldLayoutId id="2147484359" r:id="rId6"/>
    <p:sldLayoutId id="2147484352" r:id="rId7"/>
    <p:sldLayoutId id="2147484360" r:id="rId8"/>
    <p:sldLayoutId id="2147484361" r:id="rId9"/>
    <p:sldLayoutId id="2147484353" r:id="rId10"/>
    <p:sldLayoutId id="2147484354" r:id="rId11"/>
  </p:sldLayoutIdLst>
  <p:hf hdr="0" ftr="0" dt="0"/>
  <p:txStyles>
    <p:titleStyle>
      <a:lvl1pPr algn="l" rtl="0" eaLnBrk="0" fontAlgn="base" hangingPunct="0">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chemeClr val="tx2"/>
          </a:solidFill>
          <a:latin typeface="Lucida Sans Unicode" pitchFamily="34" charset="0"/>
        </a:defRPr>
      </a:lvl2pPr>
      <a:lvl3pPr algn="l" rtl="0" eaLnBrk="0" fontAlgn="base" hangingPunct="0">
        <a:spcBef>
          <a:spcPct val="0"/>
        </a:spcBef>
        <a:spcAft>
          <a:spcPct val="0"/>
        </a:spcAft>
        <a:defRPr sz="4100" b="1">
          <a:solidFill>
            <a:schemeClr val="tx2"/>
          </a:solidFill>
          <a:latin typeface="Lucida Sans Unicode" pitchFamily="34" charset="0"/>
        </a:defRPr>
      </a:lvl3pPr>
      <a:lvl4pPr algn="l" rtl="0" eaLnBrk="0" fontAlgn="base" hangingPunct="0">
        <a:spcBef>
          <a:spcPct val="0"/>
        </a:spcBef>
        <a:spcAft>
          <a:spcPct val="0"/>
        </a:spcAft>
        <a:defRPr sz="4100" b="1">
          <a:solidFill>
            <a:schemeClr val="tx2"/>
          </a:solidFill>
          <a:latin typeface="Lucida Sans Unicode" pitchFamily="34" charset="0"/>
        </a:defRPr>
      </a:lvl4pPr>
      <a:lvl5pPr algn="l" rtl="0" eaLnBrk="0" fontAlgn="base" hangingPunct="0">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a:extLst/>
    </p:titleStyle>
    <p:bodyStyle>
      <a:lvl1pPr marL="365125" indent="-255588" algn="l" rtl="0" eaLnBrk="0" fontAlgn="base" hangingPunct="0">
        <a:spcBef>
          <a:spcPts val="400"/>
        </a:spcBef>
        <a:spcAft>
          <a:spcPct val="0"/>
        </a:spcAft>
        <a:buClr>
          <a:schemeClr val="accent1"/>
        </a:buClr>
        <a:buSzPct val="68000"/>
        <a:buFont typeface="Wingdings 3" panose="05040102010807070707" pitchFamily="18" charset="2"/>
        <a:buChar char=""/>
        <a:defRPr sz="2700" kern="1200">
          <a:solidFill>
            <a:schemeClr val="tx1"/>
          </a:solidFill>
          <a:latin typeface="+mn-lt"/>
          <a:ea typeface="+mn-ea"/>
          <a:cs typeface="+mn-cs"/>
        </a:defRPr>
      </a:lvl1pPr>
      <a:lvl2pPr marL="620713" indent="-228600" algn="l" rtl="0" eaLnBrk="0" fontAlgn="base" hangingPunct="0">
        <a:spcBef>
          <a:spcPts val="325"/>
        </a:spcBef>
        <a:spcAft>
          <a:spcPct val="0"/>
        </a:spcAft>
        <a:buClr>
          <a:schemeClr val="accent1"/>
        </a:buClr>
        <a:buFont typeface="Verdana" panose="020B0604030504040204" pitchFamily="34" charset="0"/>
        <a:buChar char="◦"/>
        <a:defRPr sz="2300" kern="1200">
          <a:solidFill>
            <a:schemeClr val="tx1"/>
          </a:solidFill>
          <a:latin typeface="+mn-lt"/>
          <a:ea typeface="+mn-ea"/>
          <a:cs typeface="+mn-cs"/>
        </a:defRPr>
      </a:lvl2pPr>
      <a:lvl3pPr marL="858838" indent="-228600" algn="l" rtl="0" eaLnBrk="0" fontAlgn="base" hangingPunct="0">
        <a:spcBef>
          <a:spcPts val="350"/>
        </a:spcBef>
        <a:spcAft>
          <a:spcPct val="0"/>
        </a:spcAft>
        <a:buClr>
          <a:schemeClr val="accent2"/>
        </a:buClr>
        <a:buSzPct val="100000"/>
        <a:buFont typeface="Wingdings 2" panose="05020102010507070707" pitchFamily="18" charset="2"/>
        <a:buChar char=""/>
        <a:defRPr sz="2100" kern="1200">
          <a:solidFill>
            <a:schemeClr val="tx1"/>
          </a:solidFill>
          <a:latin typeface="+mn-lt"/>
          <a:ea typeface="+mn-ea"/>
          <a:cs typeface="+mn-cs"/>
        </a:defRPr>
      </a:lvl3pPr>
      <a:lvl4pPr marL="1143000" indent="-228600" algn="l" rtl="0" eaLnBrk="0" fontAlgn="base" hangingPunct="0">
        <a:spcBef>
          <a:spcPts val="350"/>
        </a:spcBef>
        <a:spcAft>
          <a:spcPct val="0"/>
        </a:spcAft>
        <a:buClr>
          <a:schemeClr val="accent2"/>
        </a:buClr>
        <a:buFont typeface="Wingdings 2" panose="05020102010507070707" pitchFamily="18" charset="2"/>
        <a:buChar char=""/>
        <a:defRPr sz="1900" kern="1200">
          <a:solidFill>
            <a:schemeClr val="tx1"/>
          </a:solidFill>
          <a:latin typeface="+mn-lt"/>
          <a:ea typeface="+mn-ea"/>
          <a:cs typeface="+mn-cs"/>
        </a:defRPr>
      </a:lvl4pPr>
      <a:lvl5pPr marL="1371600" indent="-228600" algn="l" rtl="0" eaLnBrk="0" fontAlgn="base" hangingPunct="0">
        <a:spcBef>
          <a:spcPts val="350"/>
        </a:spcBef>
        <a:spcAft>
          <a:spcPct val="0"/>
        </a:spcAft>
        <a:buClr>
          <a:schemeClr val="accent2"/>
        </a:buClr>
        <a:buFont typeface="Wingdings 2" panose="05020102010507070707" pitchFamily="18" charset="2"/>
        <a:buChar char=""/>
        <a:defRPr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hyperlink" Target="http://www.epa.gov/ceppo/web/programs.htm" TargetMode="External"/><Relationship Id="rId13" Type="http://schemas.openxmlformats.org/officeDocument/2006/relationships/hyperlink" Target="http://www.epa.gov/ceppo/web/content/cameo/index.htm" TargetMode="External"/><Relationship Id="rId18" Type="http://schemas.openxmlformats.org/officeDocument/2006/relationships/hyperlink" Target="http://www.epa.gov/ceppo/web/content/epcra/epcra_plan.htm#LEPC" TargetMode="External"/><Relationship Id="rId26" Type="http://schemas.openxmlformats.org/officeDocument/2006/relationships/hyperlink" Target="http://www.epa.gov/ceppo/web/content/rmp/rmp_esubmit.htm" TargetMode="External"/><Relationship Id="rId39" Type="http://schemas.openxmlformats.org/officeDocument/2006/relationships/hyperlink" Target="http://www.epa.gov/ceppo/web/lawsregs.htm" TargetMode="External"/><Relationship Id="rId3" Type="http://schemas.openxmlformats.org/officeDocument/2006/relationships/image" Target="../media/image17.png"/><Relationship Id="rId21" Type="http://schemas.openxmlformats.org/officeDocument/2006/relationships/hyperlink" Target="http://www.epa.gov/ceppo/web/content/nrs/index.htm" TargetMode="External"/><Relationship Id="rId34" Type="http://schemas.openxmlformats.org/officeDocument/2006/relationships/hyperlink" Target="http://www.epa.gov/ceppo/web/docs/oil/spcc/tier1template.wpd" TargetMode="External"/><Relationship Id="rId42" Type="http://schemas.openxmlformats.org/officeDocument/2006/relationships/hyperlink" Target="http://www.epa.gov/ceppo/web/tools.htm" TargetMode="External"/><Relationship Id="rId7" Type="http://schemas.openxmlformats.org/officeDocument/2006/relationships/hyperlink" Target="http://www.epa.gov/ceppo/web/content/spcc/index.htm" TargetMode="External"/><Relationship Id="rId12" Type="http://schemas.openxmlformats.org/officeDocument/2006/relationships/hyperlink" Target="http://www.epa.gov/ceppo/web/content/border.htm" TargetMode="External"/><Relationship Id="rId17" Type="http://schemas.openxmlformats.org/officeDocument/2006/relationships/hyperlink" Target="http://www.epa.gov/hurricane/" TargetMode="External"/><Relationship Id="rId25" Type="http://schemas.openxmlformats.org/officeDocument/2006/relationships/hyperlink" Target="http://www.epa.gov/ceppo/web/content/rmp/index.htm" TargetMode="External"/><Relationship Id="rId33" Type="http://schemas.openxmlformats.org/officeDocument/2006/relationships/hyperlink" Target="http://www.epa.gov/ceppo/web/docs/oil/spcc/tier1template_edit.doc" TargetMode="External"/><Relationship Id="rId38" Type="http://schemas.openxmlformats.org/officeDocument/2006/relationships/hyperlink" Target="http://www.epa.gov/ceppo/web/newsroom.htm" TargetMode="External"/><Relationship Id="rId2" Type="http://schemas.openxmlformats.org/officeDocument/2006/relationships/notesSlide" Target="../notesSlides/notesSlide16.xml"/><Relationship Id="rId16" Type="http://schemas.openxmlformats.org/officeDocument/2006/relationships/hyperlink" Target="http://www.epa.gov/ceppo/web/content/fss/index.htm" TargetMode="External"/><Relationship Id="rId20" Type="http://schemas.openxmlformats.org/officeDocument/2006/relationships/hyperlink" Target="http://www.epa.gov/ceppo/web/content/lgr/index.htm" TargetMode="External"/><Relationship Id="rId29" Type="http://schemas.openxmlformats.org/officeDocument/2006/relationships/hyperlink" Target="http://www.epa.gov/ceppo/web/topics.htm" TargetMode="External"/><Relationship Id="rId41" Type="http://schemas.openxmlformats.org/officeDocument/2006/relationships/hyperlink" Target="http://www.epa.gov/ceppo/web/publications.htm" TargetMode="External"/><Relationship Id="rId1" Type="http://schemas.openxmlformats.org/officeDocument/2006/relationships/slideLayout" Target="../slideLayouts/slideLayout2.xml"/><Relationship Id="rId6" Type="http://schemas.openxmlformats.org/officeDocument/2006/relationships/hyperlink" Target="http://www.epa.gov/ceppo/web/index.htm" TargetMode="External"/><Relationship Id="rId11" Type="http://schemas.openxmlformats.org/officeDocument/2006/relationships/hyperlink" Target="http://www.epa.gov/epahome/emergenc.htm" TargetMode="External"/><Relationship Id="rId24" Type="http://schemas.openxmlformats.org/officeDocument/2006/relationships/hyperlink" Target="http://www.epa.gov/ceppo/web/content/regional.htm" TargetMode="External"/><Relationship Id="rId32" Type="http://schemas.openxmlformats.org/officeDocument/2006/relationships/hyperlink" Target="http://www.epa.gov/ceppo/web/docs/oil/spcc/tier1template.doc" TargetMode="External"/><Relationship Id="rId37" Type="http://schemas.openxmlformats.org/officeDocument/2006/relationships/hyperlink" Target="http://www.epa.gov/ceppo/web/about.htm" TargetMode="External"/><Relationship Id="rId40" Type="http://schemas.openxmlformats.org/officeDocument/2006/relationships/hyperlink" Target="http://www.epa.gov/ceppo/web/guidance.htm" TargetMode="External"/><Relationship Id="rId5" Type="http://schemas.openxmlformats.org/officeDocument/2006/relationships/hyperlink" Target="http://www.epa.gov/ceppo/web/contact_us.htm" TargetMode="External"/><Relationship Id="rId15" Type="http://schemas.openxmlformats.org/officeDocument/2006/relationships/hyperlink" Target="http://www.epa.gov/ceppo/web/content/frps/index.htm" TargetMode="External"/><Relationship Id="rId23" Type="http://schemas.openxmlformats.org/officeDocument/2006/relationships/hyperlink" Target="http://www.epa.gov/naturalevents/" TargetMode="External"/><Relationship Id="rId28" Type="http://schemas.openxmlformats.org/officeDocument/2006/relationships/hyperlink" Target="http://www.epa.gov/ceppo/web/content/epcra/tier2.htm" TargetMode="External"/><Relationship Id="rId36" Type="http://schemas.openxmlformats.org/officeDocument/2006/relationships/hyperlink" Target="http://www.epa.gov/ceppo/web/where_you_live.htm" TargetMode="External"/><Relationship Id="rId10" Type="http://schemas.openxmlformats.org/officeDocument/2006/relationships/hyperlink" Target="http://www.epa.gov/ceppo/web/information.htm" TargetMode="External"/><Relationship Id="rId19" Type="http://schemas.openxmlformats.org/officeDocument/2006/relationships/hyperlink" Target="http://www.epa.gov/ceppo/web/tools.htm#lol" TargetMode="External"/><Relationship Id="rId31" Type="http://schemas.openxmlformats.org/officeDocument/2006/relationships/hyperlink" Target="http://www.epa.gov/epahome/pdf.html" TargetMode="External"/><Relationship Id="rId44" Type="http://schemas.openxmlformats.org/officeDocument/2006/relationships/hyperlink" Target="&#22649;&#62593;&#7483;&#18559;&#11439;&#23938;&#34244;&#25383;" TargetMode="External"/><Relationship Id="rId4" Type="http://schemas.openxmlformats.org/officeDocument/2006/relationships/hyperlink" Target="http://www.epa.gov/" TargetMode="External"/><Relationship Id="rId9" Type="http://schemas.openxmlformats.org/officeDocument/2006/relationships/hyperlink" Target="http://www.epa.gov/ceppo/web/partners.htm" TargetMode="External"/><Relationship Id="rId14" Type="http://schemas.openxmlformats.org/officeDocument/2006/relationships/hyperlink" Target="http://www.epa.gov/ceppo/web/content/epcra/index.htm" TargetMode="External"/><Relationship Id="rId22" Type="http://schemas.openxmlformats.org/officeDocument/2006/relationships/hyperlink" Target="http://www.epa.gov/ceppo/web/content/ncp/index.htm" TargetMode="External"/><Relationship Id="rId27" Type="http://schemas.openxmlformats.org/officeDocument/2006/relationships/hyperlink" Target="http://www.epa.gov/ceppo/web/content/epcra/serc_contacts.htm" TargetMode="External"/><Relationship Id="rId30" Type="http://schemas.openxmlformats.org/officeDocument/2006/relationships/hyperlink" Target="http://www.epa.gov/ceppo/web/docs/oil/spcc/tier1template.pdf" TargetMode="External"/><Relationship Id="rId35" Type="http://schemas.openxmlformats.org/officeDocument/2006/relationships/hyperlink" Target="http://www.epa.gov/ceppo/web/info.htm" TargetMode="External"/><Relationship Id="rId43" Type="http://schemas.openxmlformats.org/officeDocument/2006/relationships/hyperlink" Target="http://www.epa.gov/ceppo/web/sitemap.htm"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32.jpeg"/><Relationship Id="rId4" Type="http://schemas.openxmlformats.org/officeDocument/2006/relationships/image" Target="../media/image31.jpe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34.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7.emf"/><Relationship Id="rId4" Type="http://schemas.openxmlformats.org/officeDocument/2006/relationships/image" Target="../media/image36.emf"/></Relationships>
</file>

<file path=ppt/slides/_rels/slide31.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39.emf"/></Relationships>
</file>

<file path=ppt/slides/_rels/slide32.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1.emf"/></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png"/><Relationship Id="rId4" Type="http://schemas.openxmlformats.org/officeDocument/2006/relationships/image" Target="../media/image44.png"/></Relationships>
</file>

<file path=ppt/slides/_rels/slide37.x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www.epa.gov/"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hyperlink" Target="http://www.ndsu.edu/waterquality" TargetMode="External"/><Relationship Id="rId5" Type="http://schemas.openxmlformats.org/officeDocument/2006/relationships/hyperlink" Target="http://www.ndhealth.gov/wm/publications" TargetMode="External"/><Relationship Id="rId4" Type="http://schemas.openxmlformats.org/officeDocument/2006/relationships/hyperlink" Target="http://www.epa.gov/osweroe1/content/spcc"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mailto:inman.donnak@epa.gov"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hyperlink" Target="mailto:payan.melissa@epa.gov"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886200"/>
            <a:ext cx="9144000" cy="1089025"/>
          </a:xfrm>
        </p:spPr>
        <p:txBody>
          <a:bodyPr rtlCol="0">
            <a:normAutofit fontScale="90000"/>
          </a:bodyPr>
          <a:lstStyle/>
          <a:p>
            <a:pPr algn="ctr" eaLnBrk="1" fontAlgn="auto" hangingPunct="1">
              <a:spcAft>
                <a:spcPts val="0"/>
              </a:spcAft>
              <a:defRPr/>
            </a:pPr>
            <a:r>
              <a:rPr lang="en-US" sz="8900" dirty="0" smtClean="0"/>
              <a:t/>
            </a:r>
            <a:br>
              <a:rPr lang="en-US" sz="8900" dirty="0" smtClean="0"/>
            </a:br>
            <a:r>
              <a:rPr lang="en-US" sz="8900" dirty="0"/>
              <a:t/>
            </a:r>
            <a:br>
              <a:rPr lang="en-US" sz="8900" dirty="0"/>
            </a:br>
            <a:r>
              <a:rPr lang="en-US" sz="8900" dirty="0" smtClean="0"/>
              <a:t>              </a:t>
            </a:r>
            <a:br>
              <a:rPr lang="en-US" sz="8900" dirty="0" smtClean="0"/>
            </a:br>
            <a:r>
              <a:rPr lang="en-US" sz="8900" dirty="0"/>
              <a:t/>
            </a:r>
            <a:br>
              <a:rPr lang="en-US" sz="8900" dirty="0"/>
            </a:br>
            <a:r>
              <a:rPr lang="en-US" sz="8900" dirty="0" smtClean="0"/>
              <a:t/>
            </a:r>
            <a:br>
              <a:rPr lang="en-US" sz="8900" dirty="0" smtClean="0"/>
            </a:br>
            <a:r>
              <a:rPr lang="en-US" sz="8900" dirty="0" smtClean="0"/>
              <a:t>SPCC</a:t>
            </a:r>
            <a:r>
              <a:rPr lang="en-US" dirty="0" smtClean="0"/>
              <a:t/>
            </a:r>
            <a:br>
              <a:rPr lang="en-US" dirty="0" smtClean="0"/>
            </a:br>
            <a:r>
              <a:rPr lang="en-US" sz="3100" dirty="0" smtClean="0"/>
              <a:t>Spill Prevention, Control, </a:t>
            </a:r>
            <a:br>
              <a:rPr lang="en-US" sz="3100" dirty="0" smtClean="0"/>
            </a:br>
            <a:r>
              <a:rPr lang="en-US" sz="3100" dirty="0" smtClean="0"/>
              <a:t>and Countermeasure</a:t>
            </a:r>
            <a:r>
              <a:rPr lang="en-US" dirty="0" smtClean="0"/>
              <a:t/>
            </a:r>
            <a:br>
              <a:rPr lang="en-US" dirty="0" smtClean="0"/>
            </a:br>
            <a:r>
              <a:rPr lang="en-US" dirty="0" smtClean="0"/>
              <a:t/>
            </a:r>
            <a:br>
              <a:rPr lang="en-US" dirty="0" smtClean="0"/>
            </a:br>
            <a:r>
              <a:rPr lang="en-US" dirty="0" smtClean="0"/>
              <a:t>How This Rule May Affect You</a:t>
            </a:r>
            <a:br>
              <a:rPr lang="en-US" dirty="0" smtClean="0"/>
            </a:br>
            <a:r>
              <a:rPr lang="en-US" dirty="0" smtClean="0"/>
              <a:t/>
            </a:r>
            <a:br>
              <a:rPr lang="en-US" dirty="0" smtClean="0"/>
            </a:br>
            <a:endParaRPr lang="en-US" sz="2700" dirty="0" smtClean="0"/>
          </a:p>
        </p:txBody>
      </p:sp>
      <p:sp>
        <p:nvSpPr>
          <p:cNvPr id="9219" name="Subtitle 2"/>
          <p:cNvSpPr>
            <a:spLocks noGrp="1"/>
          </p:cNvSpPr>
          <p:nvPr>
            <p:ph type="subTitle" idx="1"/>
          </p:nvPr>
        </p:nvSpPr>
        <p:spPr>
          <a:xfrm>
            <a:off x="533400" y="4191000"/>
            <a:ext cx="7848600" cy="1143000"/>
          </a:xfrm>
        </p:spPr>
        <p:txBody>
          <a:bodyPr/>
          <a:lstStyle/>
          <a:p>
            <a:pPr marR="0" algn="ctr" eaLnBrk="1" hangingPunct="1">
              <a:buFont typeface="Arial" panose="020B0604020202020204" pitchFamily="34" charset="0"/>
              <a:buNone/>
            </a:pPr>
            <a:r>
              <a:rPr lang="en-US" altLang="en-US" smtClean="0">
                <a:solidFill>
                  <a:schemeClr val="tx1"/>
                </a:solidFill>
              </a:rPr>
              <a:t>Roxanne Johnson</a:t>
            </a:r>
          </a:p>
          <a:p>
            <a:pPr marR="0" algn="ctr" eaLnBrk="1" hangingPunct="1">
              <a:buFont typeface="Arial" panose="020B0604020202020204" pitchFamily="34" charset="0"/>
              <a:buNone/>
            </a:pPr>
            <a:r>
              <a:rPr lang="en-US" altLang="en-US" sz="2600" smtClean="0">
                <a:solidFill>
                  <a:schemeClr val="tx1"/>
                </a:solidFill>
              </a:rPr>
              <a:t>NDSU Extension Water Quality Associate</a:t>
            </a:r>
          </a:p>
        </p:txBody>
      </p:sp>
      <p:sp>
        <p:nvSpPr>
          <p:cNvPr id="922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E022EA1-5D37-443B-BC7E-EF3E64513A7B}" type="slidenum">
              <a:rPr lang="en-US" altLang="en-US">
                <a:solidFill>
                  <a:srgbClr val="FFFFFF"/>
                </a:solidFill>
              </a:rPr>
              <a:pPr eaLnBrk="1" hangingPunct="1"/>
              <a:t>1</a:t>
            </a:fld>
            <a:endParaRPr lang="en-US" altLang="en-US">
              <a:solidFill>
                <a:srgbClr val="FFFFFF"/>
              </a:solidFill>
            </a:endParaRPr>
          </a:p>
        </p:txBody>
      </p:sp>
      <p:pic>
        <p:nvPicPr>
          <p:cNvPr id="922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9475" y="5776913"/>
            <a:ext cx="6969125" cy="1004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Content Placeholder 2"/>
          <p:cNvSpPr>
            <a:spLocks noGrp="1"/>
          </p:cNvSpPr>
          <p:nvPr>
            <p:ph idx="1"/>
          </p:nvPr>
        </p:nvSpPr>
        <p:spPr/>
        <p:txBody>
          <a:bodyPr/>
          <a:lstStyle/>
          <a:p>
            <a:pPr eaLnBrk="1" hangingPunct="1"/>
            <a:r>
              <a:rPr lang="en-US" altLang="en-US" smtClean="0"/>
              <a:t>Residential heating oil containers at single-family residences </a:t>
            </a:r>
          </a:p>
          <a:p>
            <a:pPr eaLnBrk="1" hangingPunct="1"/>
            <a:endParaRPr lang="en-US" altLang="en-US" smtClean="0"/>
          </a:p>
          <a:p>
            <a:pPr eaLnBrk="1" hangingPunct="1"/>
            <a:r>
              <a:rPr lang="en-US" altLang="en-US" smtClean="0"/>
              <a:t>Motive power containers</a:t>
            </a:r>
          </a:p>
          <a:p>
            <a:pPr eaLnBrk="1" hangingPunct="1"/>
            <a:endParaRPr lang="en-US" altLang="en-US" smtClean="0"/>
          </a:p>
        </p:txBody>
      </p:sp>
      <p:sp>
        <p:nvSpPr>
          <p:cNvPr id="18435"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880C760-5298-4366-BE50-ACE03781FB14}" type="slidenum">
              <a:rPr lang="en-US" altLang="en-US"/>
              <a:pPr eaLnBrk="1" hangingPunct="1"/>
              <a:t>10</a:t>
            </a:fld>
            <a:endParaRPr lang="en-US" altLang="en-US"/>
          </a:p>
        </p:txBody>
      </p:sp>
      <p:sp>
        <p:nvSpPr>
          <p:cNvPr id="9218" name="Title 1"/>
          <p:cNvSpPr>
            <a:spLocks noGrp="1"/>
          </p:cNvSpPr>
          <p:nvPr>
            <p:ph type="title"/>
          </p:nvPr>
        </p:nvSpPr>
        <p:spPr/>
        <p:txBody>
          <a:bodyPr/>
          <a:lstStyle/>
          <a:p>
            <a:pPr eaLnBrk="1" fontAlgn="auto" hangingPunct="1">
              <a:spcAft>
                <a:spcPts val="0"/>
              </a:spcAft>
              <a:defRPr/>
            </a:pPr>
            <a:r>
              <a:rPr lang="en-US" dirty="0" smtClean="0"/>
              <a:t>Exemptions to the Rule</a:t>
            </a:r>
          </a:p>
        </p:txBody>
      </p:sp>
      <p:pic>
        <p:nvPicPr>
          <p:cNvPr id="1843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2438400"/>
            <a:ext cx="2665413" cy="2085975"/>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8438" name="Picture 9" descr="corn harves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3962400"/>
            <a:ext cx="3352800" cy="2187575"/>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8439" name="Rectangle 1"/>
          <p:cNvSpPr>
            <a:spLocks noChangeArrowheads="1"/>
          </p:cNvSpPr>
          <p:nvPr/>
        </p:nvSpPr>
        <p:spPr bwMode="auto">
          <a:xfrm>
            <a:off x="4964113" y="6473825"/>
            <a:ext cx="386238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200"/>
              <a:t>Source: http://www.epa.gov/osweroe1/content/spcc</a:t>
            </a:r>
          </a:p>
        </p:txBody>
      </p:sp>
      <p:pic>
        <p:nvPicPr>
          <p:cNvPr id="1844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5600" y="5327650"/>
            <a:ext cx="18288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3263900"/>
            <a:ext cx="2209800" cy="3141663"/>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9459" name="Content Placeholder 1"/>
          <p:cNvSpPr>
            <a:spLocks noGrp="1"/>
          </p:cNvSpPr>
          <p:nvPr>
            <p:ph idx="1"/>
          </p:nvPr>
        </p:nvSpPr>
        <p:spPr>
          <a:xfrm>
            <a:off x="152400" y="1447800"/>
            <a:ext cx="8229600" cy="4525963"/>
          </a:xfrm>
        </p:spPr>
        <p:txBody>
          <a:bodyPr/>
          <a:lstStyle/>
          <a:p>
            <a:pPr>
              <a:defRPr/>
            </a:pPr>
            <a:r>
              <a:rPr lang="en-US" sz="2800" dirty="0" smtClean="0"/>
              <a:t>Loading Rack Requirement</a:t>
            </a:r>
          </a:p>
          <a:p>
            <a:pPr lvl="1">
              <a:defRPr/>
            </a:pPr>
            <a:endParaRPr lang="en-US" sz="2400" dirty="0" smtClean="0"/>
          </a:p>
          <a:p>
            <a:pPr lvl="1">
              <a:defRPr/>
            </a:pPr>
            <a:r>
              <a:rPr lang="en-US" sz="2400" dirty="0" smtClean="0"/>
              <a:t>Loading racks must comply with requirement</a:t>
            </a:r>
          </a:p>
          <a:p>
            <a:pPr lvl="2">
              <a:defRPr/>
            </a:pPr>
            <a:r>
              <a:rPr lang="en-US" sz="2400" dirty="0" smtClean="0"/>
              <a:t>Generally not seen on farms</a:t>
            </a:r>
          </a:p>
          <a:p>
            <a:pPr lvl="2">
              <a:defRPr/>
            </a:pPr>
            <a:r>
              <a:rPr lang="en-US" sz="2400" dirty="0" smtClean="0"/>
              <a:t>Any loading/unloading area</a:t>
            </a:r>
          </a:p>
          <a:p>
            <a:pPr marL="630238" lvl="2" indent="0">
              <a:buFont typeface="Wingdings 2" panose="05020102010507070707" pitchFamily="18" charset="2"/>
              <a:buNone/>
              <a:defRPr/>
            </a:pPr>
            <a:r>
              <a:rPr lang="en-US" sz="2400" dirty="0" smtClean="0"/>
              <a:t>  needs to meet the general </a:t>
            </a:r>
          </a:p>
          <a:p>
            <a:pPr marL="630238" lvl="2" indent="0">
              <a:buFont typeface="Wingdings 2" panose="05020102010507070707" pitchFamily="18" charset="2"/>
              <a:buNone/>
              <a:defRPr/>
            </a:pPr>
            <a:r>
              <a:rPr lang="en-US" sz="2400" dirty="0"/>
              <a:t> </a:t>
            </a:r>
            <a:r>
              <a:rPr lang="en-US" sz="2400" dirty="0" smtClean="0"/>
              <a:t> secondary containment requirements</a:t>
            </a:r>
          </a:p>
          <a:p>
            <a:pPr lvl="1">
              <a:defRPr/>
            </a:pPr>
            <a:endParaRPr lang="en-US" sz="2400" dirty="0" smtClean="0"/>
          </a:p>
        </p:txBody>
      </p:sp>
      <p:sp>
        <p:nvSpPr>
          <p:cNvPr id="3" name="Title 2"/>
          <p:cNvSpPr>
            <a:spLocks noGrp="1"/>
          </p:cNvSpPr>
          <p:nvPr>
            <p:ph type="title"/>
          </p:nvPr>
        </p:nvSpPr>
        <p:spPr/>
        <p:txBody>
          <a:bodyPr/>
          <a:lstStyle/>
          <a:p>
            <a:pPr>
              <a:defRPr/>
            </a:pPr>
            <a:r>
              <a:rPr lang="en-US" dirty="0" smtClean="0"/>
              <a:t>Exemptions to the Rule</a:t>
            </a:r>
            <a:endParaRPr lang="en-US" dirty="0"/>
          </a:p>
        </p:txBody>
      </p:sp>
      <p:sp>
        <p:nvSpPr>
          <p:cNvPr id="1946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5D1D24E-D92B-45DE-BAE1-06181119B6A6}" type="slidenum">
              <a:rPr lang="en-US" altLang="en-US"/>
              <a:pPr eaLnBrk="1" hangingPunct="1"/>
              <a:t>11</a:t>
            </a:fld>
            <a:endParaRPr lang="en-US" altLang="en-US"/>
          </a:p>
        </p:txBody>
      </p:sp>
      <p:pic>
        <p:nvPicPr>
          <p:cNvPr id="1946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5662613"/>
            <a:ext cx="18288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457200" y="1481138"/>
          <a:ext cx="8229600" cy="2924175"/>
        </p:xfrm>
        <a:graphic>
          <a:graphicData uri="http://schemas.openxmlformats.org/drawingml/2006/table">
            <a:tbl>
              <a:tblPr firstRow="1" bandRow="1">
                <a:tableStyleId>{22838BEF-8BB2-4498-84A7-C5851F593DF1}</a:tableStyleId>
              </a:tblPr>
              <a:tblGrid>
                <a:gridCol w="4114800"/>
                <a:gridCol w="4114800"/>
              </a:tblGrid>
              <a:tr h="371014">
                <a:tc>
                  <a:txBody>
                    <a:bodyPr/>
                    <a:lstStyle/>
                    <a:p>
                      <a:r>
                        <a:rPr lang="en-US" sz="1800" dirty="0" smtClean="0"/>
                        <a:t>A facility starting operation...</a:t>
                      </a:r>
                      <a:endParaRPr lang="en-US" sz="1800" dirty="0"/>
                    </a:p>
                  </a:txBody>
                  <a:tcPr marL="91441" marR="91441" marT="45741" marB="45741"/>
                </a:tc>
                <a:tc>
                  <a:txBody>
                    <a:bodyPr/>
                    <a:lstStyle/>
                    <a:p>
                      <a:r>
                        <a:rPr lang="en-US" sz="1800" dirty="0" smtClean="0"/>
                        <a:t>Must…</a:t>
                      </a:r>
                      <a:endParaRPr lang="en-US" sz="1800" dirty="0"/>
                    </a:p>
                  </a:txBody>
                  <a:tcPr marL="91441" marR="91441" marT="45741" marB="45741"/>
                </a:tc>
              </a:tr>
              <a:tr h="1272402">
                <a:tc>
                  <a:txBody>
                    <a:bodyPr/>
                    <a:lstStyle/>
                    <a:p>
                      <a:r>
                        <a:rPr lang="en-US" sz="1800" dirty="0" smtClean="0"/>
                        <a:t>On or before August 16, 2002</a:t>
                      </a:r>
                      <a:endParaRPr lang="en-US" sz="1800" dirty="0"/>
                    </a:p>
                  </a:txBody>
                  <a:tcPr marL="91441" marR="91441" marT="45741" marB="45741"/>
                </a:tc>
                <a:tc>
                  <a:txBody>
                    <a:bodyPr/>
                    <a:lstStyle/>
                    <a:p>
                      <a:pPr>
                        <a:buFont typeface="Arial" pitchFamily="34" charset="0"/>
                        <a:buChar char="•"/>
                      </a:pPr>
                      <a:r>
                        <a:rPr lang="en-US" sz="1800" dirty="0" smtClean="0"/>
                        <a:t>  Maintain its existing SPCC Plan</a:t>
                      </a:r>
                    </a:p>
                    <a:p>
                      <a:pPr>
                        <a:buFont typeface="Arial" pitchFamily="34" charset="0"/>
                        <a:buChar char="•"/>
                      </a:pPr>
                      <a:r>
                        <a:rPr lang="en-US" sz="1800" dirty="0" smtClean="0"/>
                        <a:t>  Amend and implement the amendments to the SPCC Plan no later </a:t>
                      </a:r>
                      <a:r>
                        <a:rPr lang="en-US" sz="1800" b="1" dirty="0" smtClean="0"/>
                        <a:t>than May 10, 2013</a:t>
                      </a:r>
                      <a:endParaRPr lang="en-US" sz="1800" b="1" dirty="0"/>
                    </a:p>
                  </a:txBody>
                  <a:tcPr marL="91441" marR="91441" marT="45741" marB="45741"/>
                </a:tc>
              </a:tr>
              <a:tr h="640380">
                <a:tc>
                  <a:txBody>
                    <a:bodyPr/>
                    <a:lstStyle/>
                    <a:p>
                      <a:r>
                        <a:rPr lang="en-US" sz="1800" dirty="0" smtClean="0"/>
                        <a:t>After August 16, 2002 </a:t>
                      </a:r>
                    </a:p>
                    <a:p>
                      <a:r>
                        <a:rPr lang="en-US" sz="1800" dirty="0" smtClean="0"/>
                        <a:t>through </a:t>
                      </a:r>
                      <a:r>
                        <a:rPr lang="en-US" sz="1800" b="1" dirty="0" smtClean="0"/>
                        <a:t>Nov. 10, 2011</a:t>
                      </a:r>
                      <a:endParaRPr lang="en-US" sz="1800" b="1" dirty="0"/>
                    </a:p>
                  </a:txBody>
                  <a:tcPr marL="91441" marR="91441" marT="45741" marB="45741"/>
                </a:tc>
                <a:tc>
                  <a:txBody>
                    <a:bodyPr/>
                    <a:lstStyle/>
                    <a:p>
                      <a:pPr>
                        <a:buFont typeface="Arial" pitchFamily="34" charset="0"/>
                        <a:buChar char="•"/>
                      </a:pPr>
                      <a:r>
                        <a:rPr lang="en-US" sz="1800" dirty="0" smtClean="0"/>
                        <a:t>  Prepare and implement the SPCC Plan no later than May 10, 2013</a:t>
                      </a:r>
                      <a:endParaRPr lang="en-US" sz="1800" dirty="0"/>
                    </a:p>
                  </a:txBody>
                  <a:tcPr marL="91441" marR="91441" marT="45741" marB="45741"/>
                </a:tc>
              </a:tr>
              <a:tr h="640380">
                <a:tc>
                  <a:txBody>
                    <a:bodyPr/>
                    <a:lstStyle/>
                    <a:p>
                      <a:r>
                        <a:rPr lang="en-US" sz="1800" dirty="0" smtClean="0"/>
                        <a:t>After </a:t>
                      </a:r>
                      <a:r>
                        <a:rPr lang="en-US" sz="1800" b="1" dirty="0" smtClean="0"/>
                        <a:t>Nov. 10, 2011</a:t>
                      </a:r>
                      <a:endParaRPr lang="en-US" sz="1800" b="1" dirty="0"/>
                    </a:p>
                  </a:txBody>
                  <a:tcPr marL="91441" marR="91441" marT="45741" marB="45741"/>
                </a:tc>
                <a:tc>
                  <a:txBody>
                    <a:bodyPr/>
                    <a:lstStyle/>
                    <a:p>
                      <a:pPr>
                        <a:buFont typeface="Arial" pitchFamily="34" charset="0"/>
                        <a:buChar char="•"/>
                      </a:pPr>
                      <a:r>
                        <a:rPr lang="en-US" sz="1800" dirty="0" smtClean="0"/>
                        <a:t>  Prepare and implement a SPCC Plan </a:t>
                      </a:r>
                      <a:r>
                        <a:rPr lang="en-US" sz="1800" b="1" dirty="0" smtClean="0"/>
                        <a:t>before</a:t>
                      </a:r>
                      <a:r>
                        <a:rPr lang="en-US" sz="1800" b="1" baseline="0" dirty="0" smtClean="0"/>
                        <a:t> beginning operations</a:t>
                      </a:r>
                      <a:endParaRPr lang="en-US" sz="1800" b="1" dirty="0"/>
                    </a:p>
                  </a:txBody>
                  <a:tcPr marL="91441" marR="91441" marT="45741" marB="45741"/>
                </a:tc>
              </a:tr>
            </a:tbl>
          </a:graphicData>
        </a:graphic>
      </p:graphicFrame>
      <p:sp>
        <p:nvSpPr>
          <p:cNvPr id="20499"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A00B463-87E0-435F-BAB2-2A9C1AF3D8E8}" type="slidenum">
              <a:rPr lang="en-US" altLang="en-US"/>
              <a:pPr eaLnBrk="1" hangingPunct="1"/>
              <a:t>12</a:t>
            </a:fld>
            <a:endParaRPr lang="en-US" altLang="en-US"/>
          </a:p>
        </p:txBody>
      </p:sp>
      <p:sp>
        <p:nvSpPr>
          <p:cNvPr id="14338" name="Title 1"/>
          <p:cNvSpPr>
            <a:spLocks noGrp="1"/>
          </p:cNvSpPr>
          <p:nvPr>
            <p:ph type="title"/>
          </p:nvPr>
        </p:nvSpPr>
        <p:spPr/>
        <p:txBody>
          <a:bodyPr/>
          <a:lstStyle/>
          <a:p>
            <a:pPr eaLnBrk="1" fontAlgn="auto" hangingPunct="1">
              <a:spcAft>
                <a:spcPts val="0"/>
              </a:spcAft>
              <a:defRPr/>
            </a:pPr>
            <a:r>
              <a:rPr lang="en-US" dirty="0" smtClean="0"/>
              <a:t>When Should I Prepare A Plan?</a:t>
            </a:r>
          </a:p>
        </p:txBody>
      </p:sp>
      <p:sp>
        <p:nvSpPr>
          <p:cNvPr id="20501" name="Rectangle 5"/>
          <p:cNvSpPr>
            <a:spLocks noChangeArrowheads="1"/>
          </p:cNvSpPr>
          <p:nvPr/>
        </p:nvSpPr>
        <p:spPr bwMode="auto">
          <a:xfrm>
            <a:off x="4964113" y="6473825"/>
            <a:ext cx="386238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200"/>
              <a:t>Source: http://www.epa.gov/osweroe1/content/spcc</a:t>
            </a:r>
          </a:p>
        </p:txBody>
      </p:sp>
      <p:sp>
        <p:nvSpPr>
          <p:cNvPr id="2" name="TextBox 1"/>
          <p:cNvSpPr txBox="1"/>
          <p:nvPr/>
        </p:nvSpPr>
        <p:spPr>
          <a:xfrm>
            <a:off x="457200" y="4876800"/>
            <a:ext cx="8369300" cy="954088"/>
          </a:xfrm>
          <a:prstGeom prst="rect">
            <a:avLst/>
          </a:prstGeom>
          <a:solidFill>
            <a:schemeClr val="accent1">
              <a:lumMod val="75000"/>
            </a:schemeClr>
          </a:solidFill>
        </p:spPr>
        <p:txBody>
          <a:bodyPr>
            <a:spAutoFit/>
          </a:bodyPr>
          <a:lstStyle/>
          <a:p>
            <a:pPr algn="ctr">
              <a:defRPr/>
            </a:pPr>
            <a:r>
              <a:rPr lang="en-US" sz="2800" dirty="0">
                <a:solidFill>
                  <a:schemeClr val="bg1"/>
                </a:solidFill>
                <a:latin typeface="Arial" charset="0"/>
              </a:rPr>
              <a:t>Extensions only apply to farms that had a SPCC  Plan in place prior to the 2002 SPCC Rule.</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1371600"/>
            <a:ext cx="3550670" cy="4550926"/>
          </a:xfrm>
          <a:prstGeom prst="rect">
            <a:avLst/>
          </a:prstGeom>
          <a:noFill/>
          <a:ln>
            <a:noFill/>
          </a:ln>
          <a:effectLst>
            <a:glow>
              <a:schemeClr val="accent1">
                <a:alpha val="20000"/>
              </a:schemeClr>
            </a:glow>
            <a:softEdge rad="165100"/>
          </a:effectLst>
          <a:scene3d>
            <a:camera prst="orthographicFront">
              <a:rot lat="21301143" lon="21298860" rev="26213"/>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Content Placeholder 1"/>
          <p:cNvSpPr>
            <a:spLocks noGrp="1"/>
          </p:cNvSpPr>
          <p:nvPr>
            <p:ph idx="1"/>
          </p:nvPr>
        </p:nvSpPr>
        <p:spPr>
          <a:xfrm>
            <a:off x="457200" y="1481138"/>
            <a:ext cx="5257800" cy="4081462"/>
          </a:xfrm>
        </p:spPr>
        <p:txBody>
          <a:bodyPr/>
          <a:lstStyle/>
          <a:p>
            <a:pPr>
              <a:defRPr/>
            </a:pPr>
            <a:r>
              <a:rPr lang="en-US" dirty="0" smtClean="0"/>
              <a:t>Prepare and Implement a SPCC Plan</a:t>
            </a:r>
          </a:p>
          <a:p>
            <a:pPr lvl="1">
              <a:defRPr/>
            </a:pPr>
            <a:r>
              <a:rPr lang="en-US" dirty="0" smtClean="0"/>
              <a:t>If you have a Plan, you must maintain it.</a:t>
            </a:r>
          </a:p>
          <a:p>
            <a:pPr lvl="1">
              <a:defRPr/>
            </a:pPr>
            <a:r>
              <a:rPr lang="en-US" dirty="0" smtClean="0"/>
              <a:t>If you do not have a Plan, you must prepare and implement one.</a:t>
            </a:r>
          </a:p>
          <a:p>
            <a:pPr lvl="1">
              <a:defRPr/>
            </a:pPr>
            <a:endParaRPr lang="en-US" dirty="0" smtClean="0"/>
          </a:p>
          <a:p>
            <a:pPr lvl="1">
              <a:defRPr/>
            </a:pPr>
            <a:endParaRPr lang="en-US" dirty="0" smtClean="0"/>
          </a:p>
          <a:p>
            <a:pPr>
              <a:defRPr/>
            </a:pPr>
            <a:r>
              <a:rPr lang="en-US" dirty="0" smtClean="0"/>
              <a:t>Can I Have More Than </a:t>
            </a:r>
          </a:p>
          <a:p>
            <a:pPr marL="109537" indent="0">
              <a:buFont typeface="Wingdings 3" panose="05040102010807070707" pitchFamily="18" charset="2"/>
              <a:buNone/>
              <a:defRPr/>
            </a:pPr>
            <a:r>
              <a:rPr lang="en-US" dirty="0"/>
              <a:t> </a:t>
            </a:r>
            <a:r>
              <a:rPr lang="en-US" dirty="0" smtClean="0"/>
              <a:t>        One Plan?</a:t>
            </a:r>
          </a:p>
          <a:p>
            <a:pPr lvl="1">
              <a:defRPr/>
            </a:pPr>
            <a:r>
              <a:rPr lang="en-US" dirty="0" smtClean="0"/>
              <a:t>                           Yes</a:t>
            </a:r>
          </a:p>
          <a:p>
            <a:pPr lvl="1">
              <a:defRPr/>
            </a:pPr>
            <a:endParaRPr lang="en-US" dirty="0" smtClean="0"/>
          </a:p>
        </p:txBody>
      </p:sp>
      <p:sp>
        <p:nvSpPr>
          <p:cNvPr id="3" name="Title 2"/>
          <p:cNvSpPr>
            <a:spLocks noGrp="1"/>
          </p:cNvSpPr>
          <p:nvPr>
            <p:ph type="title"/>
          </p:nvPr>
        </p:nvSpPr>
        <p:spPr/>
        <p:txBody>
          <a:bodyPr/>
          <a:lstStyle/>
          <a:p>
            <a:pPr>
              <a:defRPr/>
            </a:pPr>
            <a:r>
              <a:rPr lang="en-US" dirty="0" smtClean="0"/>
              <a:t>What Do I Do Next?</a:t>
            </a:r>
            <a:endParaRPr lang="en-US" dirty="0"/>
          </a:p>
        </p:txBody>
      </p:sp>
      <p:sp>
        <p:nvSpPr>
          <p:cNvPr id="2150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6A951C6-5930-4BAC-975C-53B5ABC7EEC2}" type="slidenum">
              <a:rPr lang="en-US" altLang="en-US"/>
              <a:pPr eaLnBrk="1" hangingPunct="1"/>
              <a:t>13</a:t>
            </a:fld>
            <a:endParaRPr lang="en-US" alt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905000"/>
            <a:ext cx="8229600" cy="4267200"/>
          </a:xfrm>
        </p:spPr>
        <p:txBody>
          <a:bodyPr rtlCol="0">
            <a:normAutofit lnSpcReduction="10000"/>
          </a:bodyPr>
          <a:lstStyle/>
          <a:p>
            <a:pPr marL="365760" indent="-256032" algn="ctr" eaLnBrk="1" fontAlgn="auto" hangingPunct="1">
              <a:spcAft>
                <a:spcPts val="0"/>
              </a:spcAft>
              <a:buFont typeface="Arial" pitchFamily="34" charset="0"/>
              <a:buNone/>
              <a:defRPr/>
            </a:pPr>
            <a:r>
              <a:rPr lang="en-US" sz="5400" dirty="0" smtClean="0"/>
              <a:t>Tier I</a:t>
            </a:r>
          </a:p>
          <a:p>
            <a:pPr marL="365760" indent="-256032" algn="ctr" eaLnBrk="1" fontAlgn="auto" hangingPunct="1">
              <a:spcAft>
                <a:spcPts val="0"/>
              </a:spcAft>
              <a:buFont typeface="Arial" pitchFamily="34" charset="0"/>
              <a:buNone/>
              <a:defRPr/>
            </a:pPr>
            <a:r>
              <a:rPr lang="en-US" sz="5400" dirty="0" smtClean="0"/>
              <a:t>Tier II</a:t>
            </a:r>
          </a:p>
          <a:p>
            <a:pPr marL="365760" indent="-256032" algn="ctr" eaLnBrk="1" fontAlgn="auto" hangingPunct="1">
              <a:spcAft>
                <a:spcPts val="0"/>
              </a:spcAft>
              <a:buFont typeface="Arial" pitchFamily="34" charset="0"/>
              <a:buNone/>
              <a:defRPr/>
            </a:pPr>
            <a:r>
              <a:rPr lang="en-US" sz="5400" dirty="0" smtClean="0"/>
              <a:t>Tier III</a:t>
            </a:r>
          </a:p>
          <a:p>
            <a:pPr marL="365760" indent="-256032" algn="ctr" eaLnBrk="1" fontAlgn="auto" hangingPunct="1">
              <a:spcAft>
                <a:spcPts val="0"/>
              </a:spcAft>
              <a:buFont typeface="Arial" pitchFamily="34" charset="0"/>
              <a:buNone/>
              <a:defRPr/>
            </a:pPr>
            <a:endParaRPr lang="en-US" sz="5400" dirty="0" smtClean="0"/>
          </a:p>
          <a:p>
            <a:pPr marL="365760" indent="-256032" algn="ctr" eaLnBrk="1" fontAlgn="auto" hangingPunct="1">
              <a:spcAft>
                <a:spcPts val="0"/>
              </a:spcAft>
              <a:buFont typeface="Arial" pitchFamily="34" charset="0"/>
              <a:buNone/>
              <a:defRPr/>
            </a:pPr>
            <a:r>
              <a:rPr lang="en-US" sz="3000" b="1" dirty="0" smtClean="0"/>
              <a:t>Must have management approval </a:t>
            </a:r>
          </a:p>
          <a:p>
            <a:pPr marL="365760" indent="-256032" algn="ctr" eaLnBrk="1" fontAlgn="auto" hangingPunct="1">
              <a:spcAft>
                <a:spcPts val="0"/>
              </a:spcAft>
              <a:buFont typeface="Arial" pitchFamily="34" charset="0"/>
              <a:buNone/>
              <a:defRPr/>
            </a:pPr>
            <a:r>
              <a:rPr lang="en-US" sz="3000" b="1" dirty="0" smtClean="0"/>
              <a:t>to implement </a:t>
            </a:r>
          </a:p>
        </p:txBody>
      </p:sp>
      <p:sp>
        <p:nvSpPr>
          <p:cNvPr id="2253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1620016-7DBB-418E-A9A5-C3F75B403DBC}" type="slidenum">
              <a:rPr lang="en-US" altLang="en-US"/>
              <a:pPr eaLnBrk="1" hangingPunct="1"/>
              <a:t>14</a:t>
            </a:fld>
            <a:endParaRPr lang="en-US" altLang="en-US"/>
          </a:p>
        </p:txBody>
      </p:sp>
      <p:sp>
        <p:nvSpPr>
          <p:cNvPr id="16386" name="Title 1"/>
          <p:cNvSpPr>
            <a:spLocks noGrp="1"/>
          </p:cNvSpPr>
          <p:nvPr>
            <p:ph type="title"/>
          </p:nvPr>
        </p:nvSpPr>
        <p:spPr/>
        <p:txBody>
          <a:bodyPr/>
          <a:lstStyle/>
          <a:p>
            <a:pPr eaLnBrk="1" fontAlgn="auto" hangingPunct="1">
              <a:spcAft>
                <a:spcPts val="0"/>
              </a:spcAft>
              <a:defRPr/>
            </a:pPr>
            <a:r>
              <a:rPr lang="en-US" dirty="0" smtClean="0"/>
              <a:t>General Requirements</a:t>
            </a:r>
          </a:p>
        </p:txBody>
      </p:sp>
      <p:sp>
        <p:nvSpPr>
          <p:cNvPr id="22533" name="Rectangle 4"/>
          <p:cNvSpPr>
            <a:spLocks noChangeArrowheads="1"/>
          </p:cNvSpPr>
          <p:nvPr/>
        </p:nvSpPr>
        <p:spPr bwMode="auto">
          <a:xfrm>
            <a:off x="4964113" y="6473825"/>
            <a:ext cx="386238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200"/>
              <a:t>Source: http://www.epa.gov/osweroe1/content/spcc</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Content Placeholder 2"/>
          <p:cNvSpPr>
            <a:spLocks noGrp="1"/>
          </p:cNvSpPr>
          <p:nvPr>
            <p:ph idx="1"/>
          </p:nvPr>
        </p:nvSpPr>
        <p:spPr>
          <a:xfrm>
            <a:off x="457200" y="1447800"/>
            <a:ext cx="8229600" cy="4525963"/>
          </a:xfrm>
        </p:spPr>
        <p:txBody>
          <a:bodyPr/>
          <a:lstStyle/>
          <a:p>
            <a:pPr marL="392113" lvl="1" indent="0" eaLnBrk="1" hangingPunct="1">
              <a:buFont typeface="Verdana" panose="020B0604030504040204" pitchFamily="34" charset="0"/>
              <a:buNone/>
              <a:defRPr/>
            </a:pPr>
            <a:r>
              <a:rPr lang="en-US" dirty="0" smtClean="0"/>
              <a:t>- 10,000 U.S. gallons or less - aggregate </a:t>
            </a:r>
          </a:p>
          <a:p>
            <a:pPr marL="392113" lvl="1" indent="0" eaLnBrk="1" hangingPunct="1">
              <a:buFont typeface="Verdana" panose="020B0604030504040204" pitchFamily="34" charset="0"/>
              <a:buNone/>
              <a:defRPr/>
            </a:pPr>
            <a:r>
              <a:rPr lang="en-US" dirty="0" smtClean="0"/>
              <a:t>- No container with a capacity of more than 5,000     </a:t>
            </a:r>
          </a:p>
          <a:p>
            <a:pPr marL="392113" lvl="1" indent="0" eaLnBrk="1" hangingPunct="1">
              <a:buFont typeface="Verdana" panose="020B0604030504040204" pitchFamily="34" charset="0"/>
              <a:buNone/>
              <a:defRPr/>
            </a:pPr>
            <a:r>
              <a:rPr lang="en-US" dirty="0" smtClean="0"/>
              <a:t>   U.S. gallons (55 to 5,000 gallons)</a:t>
            </a:r>
          </a:p>
          <a:p>
            <a:pPr lvl="1" eaLnBrk="1" hangingPunct="1">
              <a:buFontTx/>
              <a:buChar char="-"/>
              <a:defRPr/>
            </a:pPr>
            <a:r>
              <a:rPr lang="en-US" dirty="0" smtClean="0"/>
              <a:t>In the 3 year period prior to self-certification has       </a:t>
            </a:r>
          </a:p>
          <a:p>
            <a:pPr marL="392113" lvl="1" indent="0" eaLnBrk="1" hangingPunct="1">
              <a:buFont typeface="Verdana" panose="020B0604030504040204" pitchFamily="34" charset="0"/>
              <a:buNone/>
              <a:defRPr/>
            </a:pPr>
            <a:r>
              <a:rPr lang="en-US" dirty="0" smtClean="0"/>
              <a:t>   not had    </a:t>
            </a:r>
          </a:p>
          <a:p>
            <a:pPr lvl="2" eaLnBrk="1" hangingPunct="1">
              <a:defRPr/>
            </a:pPr>
            <a:r>
              <a:rPr lang="en-US" dirty="0" smtClean="0"/>
              <a:t>one spill of more than 1,000 U.S. gallons; or</a:t>
            </a:r>
          </a:p>
          <a:p>
            <a:pPr lvl="2" eaLnBrk="1" hangingPunct="1">
              <a:defRPr/>
            </a:pPr>
            <a:r>
              <a:rPr lang="en-US" dirty="0" smtClean="0"/>
              <a:t>two spills, each exceeding 42 U.S. gallons, within any 12-month period</a:t>
            </a:r>
          </a:p>
          <a:p>
            <a:pPr lvl="2" eaLnBrk="1" hangingPunct="1">
              <a:defRPr/>
            </a:pPr>
            <a:endParaRPr lang="en-US" dirty="0"/>
          </a:p>
          <a:p>
            <a:pPr marL="630238" lvl="2" indent="0" eaLnBrk="1" hangingPunct="1">
              <a:buFont typeface="Wingdings 2" panose="05020102010507070707" pitchFamily="18" charset="2"/>
              <a:buNone/>
              <a:defRPr/>
            </a:pPr>
            <a:r>
              <a:rPr lang="en-US" sz="2400" b="1" dirty="0" smtClean="0"/>
              <a:t>Does not need to be certified by an engineer</a:t>
            </a:r>
          </a:p>
          <a:p>
            <a:pPr marL="630238" lvl="2" indent="0" eaLnBrk="1" hangingPunct="1">
              <a:buFont typeface="Wingdings 2" panose="05020102010507070707" pitchFamily="18" charset="2"/>
              <a:buNone/>
              <a:defRPr/>
            </a:pPr>
            <a:r>
              <a:rPr lang="en-US" sz="1800" b="1" dirty="0"/>
              <a:t>http://www.epa.gov/osweroe1/content/spcc/tier1temp.htm</a:t>
            </a:r>
            <a:endParaRPr lang="en-US" sz="1800" dirty="0" smtClean="0"/>
          </a:p>
        </p:txBody>
      </p:sp>
      <p:sp>
        <p:nvSpPr>
          <p:cNvPr id="2355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392EEE5-DAF2-408D-8643-554DDFDB7676}" type="slidenum">
              <a:rPr lang="en-US" altLang="en-US"/>
              <a:pPr eaLnBrk="1" hangingPunct="1"/>
              <a:t>15</a:t>
            </a:fld>
            <a:endParaRPr lang="en-US" altLang="en-US"/>
          </a:p>
        </p:txBody>
      </p:sp>
      <p:sp>
        <p:nvSpPr>
          <p:cNvPr id="17410" name="Title 1"/>
          <p:cNvSpPr>
            <a:spLocks noGrp="1"/>
          </p:cNvSpPr>
          <p:nvPr>
            <p:ph type="title"/>
          </p:nvPr>
        </p:nvSpPr>
        <p:spPr/>
        <p:txBody>
          <a:bodyPr/>
          <a:lstStyle/>
          <a:p>
            <a:pPr eaLnBrk="1" fontAlgn="auto" hangingPunct="1">
              <a:spcAft>
                <a:spcPts val="0"/>
              </a:spcAft>
              <a:defRPr/>
            </a:pPr>
            <a:r>
              <a:rPr lang="en-US" dirty="0" smtClean="0"/>
              <a:t>Tier I – Self Certify</a:t>
            </a:r>
          </a:p>
        </p:txBody>
      </p:sp>
      <p:sp>
        <p:nvSpPr>
          <p:cNvPr id="23557" name="Rectangle 4"/>
          <p:cNvSpPr>
            <a:spLocks noChangeArrowheads="1"/>
          </p:cNvSpPr>
          <p:nvPr/>
        </p:nvSpPr>
        <p:spPr bwMode="auto">
          <a:xfrm>
            <a:off x="4964113" y="6473825"/>
            <a:ext cx="386238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200"/>
              <a:t>Source: http://www.epa.gov/osweroe1/content/spcc</a:t>
            </a:r>
          </a:p>
        </p:txBody>
      </p:sp>
      <p:pic>
        <p:nvPicPr>
          <p:cNvPr id="2355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5789613"/>
            <a:ext cx="18288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8" name="Group 2"/>
          <p:cNvGrpSpPr>
            <a:grpSpLocks noGrp="1" noChangeAspect="1"/>
          </p:cNvGrpSpPr>
          <p:nvPr/>
        </p:nvGrpSpPr>
        <p:grpSpPr bwMode="auto">
          <a:xfrm>
            <a:off x="1397000" y="1752600"/>
            <a:ext cx="5938838" cy="3267075"/>
            <a:chOff x="0" y="0"/>
            <a:chExt cx="1261" cy="947"/>
          </a:xfrm>
        </p:grpSpPr>
        <p:pic>
          <p:nvPicPr>
            <p:cNvPr id="245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61" cy="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4" name="Rectangle 4">
              <a:hlinkClick r:id="rId4" tooltip="US EPA home page"/>
            </p:cNvPr>
            <p:cNvSpPr>
              <a:spLocks noChangeAspect="1" noChangeArrowheads="1"/>
            </p:cNvSpPr>
            <p:nvPr/>
          </p:nvSpPr>
          <p:spPr bwMode="auto">
            <a:xfrm>
              <a:off x="24" y="130"/>
              <a:ext cx="100" cy="112"/>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latin typeface="Calibri" panose="020F0502020204030204" pitchFamily="34" charset="0"/>
              </a:endParaRPr>
            </a:p>
          </p:txBody>
        </p:sp>
        <p:sp>
          <p:nvSpPr>
            <p:cNvPr id="24585" name="Rectangle 5">
              <a:hlinkClick r:id="rId5" tooltip="Contact Us"/>
            </p:cNvPr>
            <p:cNvSpPr>
              <a:spLocks noChangeAspect="1" noChangeArrowheads="1"/>
            </p:cNvSpPr>
            <p:nvPr/>
          </p:nvSpPr>
          <p:spPr bwMode="auto">
            <a:xfrm>
              <a:off x="153" y="181"/>
              <a:ext cx="60" cy="12"/>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latin typeface="Calibri" panose="020F0502020204030204" pitchFamily="34" charset="0"/>
              </a:endParaRPr>
            </a:p>
          </p:txBody>
        </p:sp>
        <p:sp>
          <p:nvSpPr>
            <p:cNvPr id="24586" name="Rectangle 6">
              <a:hlinkClick r:id="rId4" tooltip="EPA Home"/>
            </p:cNvPr>
            <p:cNvSpPr>
              <a:spLocks noChangeAspect="1" noChangeArrowheads="1"/>
            </p:cNvSpPr>
            <p:nvPr/>
          </p:nvSpPr>
          <p:spPr bwMode="auto">
            <a:xfrm>
              <a:off x="234" y="199"/>
              <a:ext cx="57" cy="12"/>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latin typeface="Calibri" panose="020F0502020204030204" pitchFamily="34" charset="0"/>
              </a:endParaRPr>
            </a:p>
          </p:txBody>
        </p:sp>
        <p:sp>
          <p:nvSpPr>
            <p:cNvPr id="24587" name="Rectangle 7">
              <a:hlinkClick r:id="rId6" tooltip="Emergency Management"/>
            </p:cNvPr>
            <p:cNvSpPr>
              <a:spLocks noChangeAspect="1" noChangeArrowheads="1"/>
            </p:cNvSpPr>
            <p:nvPr/>
          </p:nvSpPr>
          <p:spPr bwMode="auto">
            <a:xfrm>
              <a:off x="309" y="199"/>
              <a:ext cx="137" cy="12"/>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latin typeface="Calibri" panose="020F0502020204030204" pitchFamily="34" charset="0"/>
              </a:endParaRPr>
            </a:p>
          </p:txBody>
        </p:sp>
        <p:sp>
          <p:nvSpPr>
            <p:cNvPr id="24588" name="Rectangle 8">
              <a:hlinkClick r:id="rId7" tooltip="Spill Prevention, Control, and Countermeasure Rule"/>
            </p:cNvPr>
            <p:cNvSpPr>
              <a:spLocks noChangeAspect="1" noChangeArrowheads="1"/>
            </p:cNvSpPr>
            <p:nvPr/>
          </p:nvSpPr>
          <p:spPr bwMode="auto">
            <a:xfrm>
              <a:off x="464" y="199"/>
              <a:ext cx="289" cy="12"/>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latin typeface="Calibri" panose="020F0502020204030204" pitchFamily="34" charset="0"/>
              </a:endParaRPr>
            </a:p>
          </p:txBody>
        </p:sp>
        <p:sp>
          <p:nvSpPr>
            <p:cNvPr id="24589" name="Rectangle 9">
              <a:hlinkClick r:id="rId6" tooltip="Home&#10; "/>
            </p:cNvPr>
            <p:cNvSpPr>
              <a:spLocks noChangeAspect="1" noChangeArrowheads="1"/>
            </p:cNvSpPr>
            <p:nvPr/>
          </p:nvSpPr>
          <p:spPr bwMode="auto">
            <a:xfrm>
              <a:off x="180" y="247"/>
              <a:ext cx="122" cy="33"/>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latin typeface="Calibri" panose="020F0502020204030204" pitchFamily="34" charset="0"/>
              </a:endParaRPr>
            </a:p>
          </p:txBody>
        </p:sp>
        <p:sp>
          <p:nvSpPr>
            <p:cNvPr id="24590" name="Rectangle 10">
              <a:hlinkClick r:id="rId8" tooltip="Our &#10;Programs"/>
            </p:cNvPr>
            <p:cNvSpPr>
              <a:spLocks noChangeAspect="1" noChangeArrowheads="1"/>
            </p:cNvSpPr>
            <p:nvPr/>
          </p:nvSpPr>
          <p:spPr bwMode="auto">
            <a:xfrm>
              <a:off x="306" y="247"/>
              <a:ext cx="122" cy="33"/>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latin typeface="Calibri" panose="020F0502020204030204" pitchFamily="34" charset="0"/>
              </a:endParaRPr>
            </a:p>
          </p:txBody>
        </p:sp>
        <p:sp>
          <p:nvSpPr>
            <p:cNvPr id="24591" name="Rectangle 11">
              <a:hlinkClick r:id="rId9" tooltip="Our &#10;Partners"/>
            </p:cNvPr>
            <p:cNvSpPr>
              <a:spLocks noChangeAspect="1" noChangeArrowheads="1"/>
            </p:cNvSpPr>
            <p:nvPr/>
          </p:nvSpPr>
          <p:spPr bwMode="auto">
            <a:xfrm>
              <a:off x="433" y="247"/>
              <a:ext cx="122" cy="33"/>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latin typeface="Calibri" panose="020F0502020204030204" pitchFamily="34" charset="0"/>
              </a:endParaRPr>
            </a:p>
          </p:txBody>
        </p:sp>
        <p:sp>
          <p:nvSpPr>
            <p:cNvPr id="24592" name="Rectangle 12">
              <a:hlinkClick r:id="rId10" tooltip="Information&#10;Sources"/>
            </p:cNvPr>
            <p:cNvSpPr>
              <a:spLocks noChangeAspect="1" noChangeArrowheads="1"/>
            </p:cNvSpPr>
            <p:nvPr/>
          </p:nvSpPr>
          <p:spPr bwMode="auto">
            <a:xfrm>
              <a:off x="559" y="247"/>
              <a:ext cx="122" cy="33"/>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latin typeface="Calibri" panose="020F0502020204030204" pitchFamily="34" charset="0"/>
              </a:endParaRPr>
            </a:p>
          </p:txBody>
        </p:sp>
        <p:sp>
          <p:nvSpPr>
            <p:cNvPr id="24593" name="Rectangle 13">
              <a:hlinkClick r:id="rId11"/>
            </p:cNvPr>
            <p:cNvSpPr>
              <a:spLocks noChangeAspect="1" noChangeArrowheads="1"/>
            </p:cNvSpPr>
            <p:nvPr/>
          </p:nvSpPr>
          <p:spPr bwMode="auto">
            <a:xfrm>
              <a:off x="1092" y="361"/>
              <a:ext cx="94" cy="81"/>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latin typeface="Calibri" panose="020F0502020204030204" pitchFamily="34" charset="0"/>
              </a:endParaRPr>
            </a:p>
          </p:txBody>
        </p:sp>
        <p:sp>
          <p:nvSpPr>
            <p:cNvPr id="24594" name="Rectangle 14">
              <a:hlinkClick r:id="rId12" tooltip="Border Programs"/>
            </p:cNvPr>
            <p:cNvSpPr>
              <a:spLocks noChangeAspect="1" noChangeArrowheads="1"/>
            </p:cNvSpPr>
            <p:nvPr/>
          </p:nvSpPr>
          <p:spPr bwMode="auto">
            <a:xfrm>
              <a:off x="1027" y="491"/>
              <a:ext cx="98" cy="13"/>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latin typeface="Calibri" panose="020F0502020204030204" pitchFamily="34" charset="0"/>
              </a:endParaRPr>
            </a:p>
          </p:txBody>
        </p:sp>
        <p:sp>
          <p:nvSpPr>
            <p:cNvPr id="24595" name="Rectangle 15">
              <a:hlinkClick r:id="rId13" tooltip="CAMEO"/>
            </p:cNvPr>
            <p:cNvSpPr>
              <a:spLocks noChangeAspect="1" noChangeArrowheads="1"/>
            </p:cNvSpPr>
            <p:nvPr/>
          </p:nvSpPr>
          <p:spPr bwMode="auto">
            <a:xfrm>
              <a:off x="1027" y="505"/>
              <a:ext cx="42" cy="13"/>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latin typeface="Calibri" panose="020F0502020204030204" pitchFamily="34" charset="0"/>
              </a:endParaRPr>
            </a:p>
          </p:txBody>
        </p:sp>
        <p:sp>
          <p:nvSpPr>
            <p:cNvPr id="24596" name="Rectangle 16">
              <a:hlinkClick r:id="rId14" tooltip="EPCRA"/>
            </p:cNvPr>
            <p:cNvSpPr>
              <a:spLocks noChangeAspect="1" noChangeArrowheads="1"/>
            </p:cNvSpPr>
            <p:nvPr/>
          </p:nvSpPr>
          <p:spPr bwMode="auto">
            <a:xfrm>
              <a:off x="1027" y="519"/>
              <a:ext cx="39" cy="13"/>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latin typeface="Calibri" panose="020F0502020204030204" pitchFamily="34" charset="0"/>
              </a:endParaRPr>
            </a:p>
          </p:txBody>
        </p:sp>
        <p:sp>
          <p:nvSpPr>
            <p:cNvPr id="24597" name="Rectangle 17">
              <a:hlinkClick r:id="rId15" tooltip="Facility Response Plan"/>
            </p:cNvPr>
            <p:cNvSpPr>
              <a:spLocks noChangeAspect="1" noChangeArrowheads="1"/>
            </p:cNvSpPr>
            <p:nvPr/>
          </p:nvSpPr>
          <p:spPr bwMode="auto">
            <a:xfrm>
              <a:off x="1027" y="533"/>
              <a:ext cx="126" cy="13"/>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latin typeface="Calibri" panose="020F0502020204030204" pitchFamily="34" charset="0"/>
              </a:endParaRPr>
            </a:p>
          </p:txBody>
        </p:sp>
        <p:sp>
          <p:nvSpPr>
            <p:cNvPr id="24598" name="Rectangle 18">
              <a:hlinkClick r:id="rId16" tooltip="Freshwater Spills Symposia"/>
            </p:cNvPr>
            <p:cNvSpPr>
              <a:spLocks noChangeAspect="1" noChangeArrowheads="1"/>
            </p:cNvSpPr>
            <p:nvPr/>
          </p:nvSpPr>
          <p:spPr bwMode="auto">
            <a:xfrm>
              <a:off x="1027" y="547"/>
              <a:ext cx="157" cy="13"/>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latin typeface="Calibri" panose="020F0502020204030204" pitchFamily="34" charset="0"/>
              </a:endParaRPr>
            </a:p>
          </p:txBody>
        </p:sp>
        <p:sp>
          <p:nvSpPr>
            <p:cNvPr id="24599" name="Rectangle 19">
              <a:hlinkClick r:id="rId17" tooltip="Hurricanes"/>
            </p:cNvPr>
            <p:cNvSpPr>
              <a:spLocks noChangeAspect="1" noChangeArrowheads="1"/>
            </p:cNvSpPr>
            <p:nvPr/>
          </p:nvSpPr>
          <p:spPr bwMode="auto">
            <a:xfrm>
              <a:off x="1027" y="561"/>
              <a:ext cx="61" cy="13"/>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latin typeface="Calibri" panose="020F0502020204030204" pitchFamily="34" charset="0"/>
              </a:endParaRPr>
            </a:p>
          </p:txBody>
        </p:sp>
        <p:sp>
          <p:nvSpPr>
            <p:cNvPr id="24600" name="Rectangle 20">
              <a:hlinkClick r:id="rId18" tooltip="LEPCs"/>
            </p:cNvPr>
            <p:cNvSpPr>
              <a:spLocks noChangeAspect="1" noChangeArrowheads="1"/>
            </p:cNvSpPr>
            <p:nvPr/>
          </p:nvSpPr>
          <p:spPr bwMode="auto">
            <a:xfrm>
              <a:off x="1027" y="575"/>
              <a:ext cx="35" cy="13"/>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latin typeface="Calibri" panose="020F0502020204030204" pitchFamily="34" charset="0"/>
              </a:endParaRPr>
            </a:p>
          </p:txBody>
        </p:sp>
        <p:sp>
          <p:nvSpPr>
            <p:cNvPr id="24601" name="Rectangle 21">
              <a:hlinkClick r:id="rId19" tooltip="List of Lists"/>
            </p:cNvPr>
            <p:cNvSpPr>
              <a:spLocks noChangeAspect="1" noChangeArrowheads="1"/>
            </p:cNvSpPr>
            <p:nvPr/>
          </p:nvSpPr>
          <p:spPr bwMode="auto">
            <a:xfrm>
              <a:off x="1027" y="589"/>
              <a:ext cx="63" cy="13"/>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latin typeface="Calibri" panose="020F0502020204030204" pitchFamily="34" charset="0"/>
              </a:endParaRPr>
            </a:p>
          </p:txBody>
        </p:sp>
        <p:sp>
          <p:nvSpPr>
            <p:cNvPr id="24602" name="Rectangle 22">
              <a:hlinkClick r:id="rId20" tooltip="Local Governments Reimbursement"/>
            </p:cNvPr>
            <p:cNvSpPr>
              <a:spLocks noChangeAspect="1" noChangeArrowheads="1"/>
            </p:cNvSpPr>
            <p:nvPr/>
          </p:nvSpPr>
          <p:spPr bwMode="auto">
            <a:xfrm>
              <a:off x="1025" y="601"/>
              <a:ext cx="110" cy="13"/>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latin typeface="Calibri" panose="020F0502020204030204" pitchFamily="34" charset="0"/>
              </a:endParaRPr>
            </a:p>
          </p:txBody>
        </p:sp>
        <p:sp>
          <p:nvSpPr>
            <p:cNvPr id="24603" name="Rectangle 23">
              <a:hlinkClick r:id="rId20" tooltip="Local Governments Reimbursement"/>
            </p:cNvPr>
            <p:cNvSpPr>
              <a:spLocks noChangeAspect="1" noChangeArrowheads="1"/>
            </p:cNvSpPr>
            <p:nvPr/>
          </p:nvSpPr>
          <p:spPr bwMode="auto">
            <a:xfrm>
              <a:off x="1025" y="615"/>
              <a:ext cx="90" cy="13"/>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latin typeface="Calibri" panose="020F0502020204030204" pitchFamily="34" charset="0"/>
              </a:endParaRPr>
            </a:p>
          </p:txBody>
        </p:sp>
        <p:sp>
          <p:nvSpPr>
            <p:cNvPr id="24604" name="Rectangle 24">
              <a:hlinkClick r:id="rId21" tooltip="National Response System"/>
            </p:cNvPr>
            <p:cNvSpPr>
              <a:spLocks noChangeAspect="1" noChangeArrowheads="1"/>
            </p:cNvSpPr>
            <p:nvPr/>
          </p:nvSpPr>
          <p:spPr bwMode="auto">
            <a:xfrm>
              <a:off x="1027" y="631"/>
              <a:ext cx="152" cy="13"/>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latin typeface="Calibri" panose="020F0502020204030204" pitchFamily="34" charset="0"/>
              </a:endParaRPr>
            </a:p>
          </p:txBody>
        </p:sp>
        <p:sp>
          <p:nvSpPr>
            <p:cNvPr id="24605" name="Rectangle 25">
              <a:hlinkClick r:id="rId22" tooltip="NCP Product Schedule"/>
            </p:cNvPr>
            <p:cNvSpPr>
              <a:spLocks noChangeAspect="1" noChangeArrowheads="1"/>
            </p:cNvSpPr>
            <p:nvPr/>
          </p:nvSpPr>
          <p:spPr bwMode="auto">
            <a:xfrm>
              <a:off x="1027" y="645"/>
              <a:ext cx="127" cy="13"/>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latin typeface="Calibri" panose="020F0502020204030204" pitchFamily="34" charset="0"/>
              </a:endParaRPr>
            </a:p>
          </p:txBody>
        </p:sp>
        <p:sp>
          <p:nvSpPr>
            <p:cNvPr id="24606" name="Rectangle 26">
              <a:hlinkClick r:id="rId23" tooltip="Natural Disasters"/>
            </p:cNvPr>
            <p:cNvSpPr>
              <a:spLocks noChangeAspect="1" noChangeArrowheads="1"/>
            </p:cNvSpPr>
            <p:nvPr/>
          </p:nvSpPr>
          <p:spPr bwMode="auto">
            <a:xfrm>
              <a:off x="1027" y="659"/>
              <a:ext cx="98" cy="13"/>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latin typeface="Calibri" panose="020F0502020204030204" pitchFamily="34" charset="0"/>
              </a:endParaRPr>
            </a:p>
          </p:txBody>
        </p:sp>
        <p:sp>
          <p:nvSpPr>
            <p:cNvPr id="24607" name="Rectangle 27">
              <a:hlinkClick r:id="rId24" tooltip="Regional Contacts"/>
            </p:cNvPr>
            <p:cNvSpPr>
              <a:spLocks noChangeAspect="1" noChangeArrowheads="1"/>
            </p:cNvSpPr>
            <p:nvPr/>
          </p:nvSpPr>
          <p:spPr bwMode="auto">
            <a:xfrm>
              <a:off x="1027" y="674"/>
              <a:ext cx="103" cy="13"/>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latin typeface="Calibri" panose="020F0502020204030204" pitchFamily="34" charset="0"/>
              </a:endParaRPr>
            </a:p>
          </p:txBody>
        </p:sp>
        <p:sp>
          <p:nvSpPr>
            <p:cNvPr id="24608" name="Rectangle 28">
              <a:hlinkClick r:id="rId25" tooltip="Risk Management Plan"/>
            </p:cNvPr>
            <p:cNvSpPr>
              <a:spLocks noChangeAspect="1" noChangeArrowheads="1"/>
            </p:cNvSpPr>
            <p:nvPr/>
          </p:nvSpPr>
          <p:spPr bwMode="auto">
            <a:xfrm>
              <a:off x="1027" y="688"/>
              <a:ext cx="129" cy="13"/>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latin typeface="Calibri" panose="020F0502020204030204" pitchFamily="34" charset="0"/>
              </a:endParaRPr>
            </a:p>
          </p:txBody>
        </p:sp>
        <p:sp>
          <p:nvSpPr>
            <p:cNvPr id="24609" name="Rectangle 29">
              <a:hlinkClick r:id="rId26" tooltip="RMP*eSubmit"/>
            </p:cNvPr>
            <p:cNvSpPr>
              <a:spLocks noChangeAspect="1" noChangeArrowheads="1"/>
            </p:cNvSpPr>
            <p:nvPr/>
          </p:nvSpPr>
          <p:spPr bwMode="auto">
            <a:xfrm>
              <a:off x="1027" y="702"/>
              <a:ext cx="78" cy="13"/>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latin typeface="Calibri" panose="020F0502020204030204" pitchFamily="34" charset="0"/>
              </a:endParaRPr>
            </a:p>
          </p:txBody>
        </p:sp>
        <p:sp>
          <p:nvSpPr>
            <p:cNvPr id="24610" name="Rectangle 30">
              <a:hlinkClick r:id="rId27" tooltip="SERCs"/>
            </p:cNvPr>
            <p:cNvSpPr>
              <a:spLocks noChangeAspect="1" noChangeArrowheads="1"/>
            </p:cNvSpPr>
            <p:nvPr/>
          </p:nvSpPr>
          <p:spPr bwMode="auto">
            <a:xfrm>
              <a:off x="1027" y="716"/>
              <a:ext cx="38" cy="13"/>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latin typeface="Calibri" panose="020F0502020204030204" pitchFamily="34" charset="0"/>
              </a:endParaRPr>
            </a:p>
          </p:txBody>
        </p:sp>
        <p:sp>
          <p:nvSpPr>
            <p:cNvPr id="24611" name="Rectangle 31">
              <a:hlinkClick r:id="rId7" tooltip="SPCC Rule"/>
            </p:cNvPr>
            <p:cNvSpPr>
              <a:spLocks noChangeAspect="1" noChangeArrowheads="1"/>
            </p:cNvSpPr>
            <p:nvPr/>
          </p:nvSpPr>
          <p:spPr bwMode="auto">
            <a:xfrm>
              <a:off x="1027" y="730"/>
              <a:ext cx="62" cy="13"/>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latin typeface="Calibri" panose="020F0502020204030204" pitchFamily="34" charset="0"/>
              </a:endParaRPr>
            </a:p>
          </p:txBody>
        </p:sp>
        <p:sp>
          <p:nvSpPr>
            <p:cNvPr id="24612" name="Rectangle 32">
              <a:hlinkClick r:id="rId28" tooltip="Tier2 Submit"/>
            </p:cNvPr>
            <p:cNvSpPr>
              <a:spLocks noChangeAspect="1" noChangeArrowheads="1"/>
            </p:cNvSpPr>
            <p:nvPr/>
          </p:nvSpPr>
          <p:spPr bwMode="auto">
            <a:xfrm>
              <a:off x="1027" y="744"/>
              <a:ext cx="73" cy="13"/>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latin typeface="Calibri" panose="020F0502020204030204" pitchFamily="34" charset="0"/>
              </a:endParaRPr>
            </a:p>
          </p:txBody>
        </p:sp>
        <p:sp>
          <p:nvSpPr>
            <p:cNvPr id="24613" name="Rectangle 33">
              <a:hlinkClick r:id="rId29" tooltip="More..."/>
            </p:cNvPr>
            <p:cNvSpPr>
              <a:spLocks noChangeAspect="1" noChangeArrowheads="1"/>
            </p:cNvSpPr>
            <p:nvPr/>
          </p:nvSpPr>
          <p:spPr bwMode="auto">
            <a:xfrm>
              <a:off x="1027" y="758"/>
              <a:ext cx="40" cy="13"/>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latin typeface="Calibri" panose="020F0502020204030204" pitchFamily="34" charset="0"/>
              </a:endParaRPr>
            </a:p>
          </p:txBody>
        </p:sp>
        <p:sp>
          <p:nvSpPr>
            <p:cNvPr id="24614" name="Rectangle 34">
              <a:hlinkClick r:id="rId30" tooltip="Tier I Qualified Facility SPCC Plan Template (PDF)"/>
            </p:cNvPr>
            <p:cNvSpPr>
              <a:spLocks noChangeAspect="1" noChangeArrowheads="1"/>
            </p:cNvSpPr>
            <p:nvPr/>
          </p:nvSpPr>
          <p:spPr bwMode="auto">
            <a:xfrm>
              <a:off x="215" y="534"/>
              <a:ext cx="306" cy="14"/>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latin typeface="Calibri" panose="020F0502020204030204" pitchFamily="34" charset="0"/>
              </a:endParaRPr>
            </a:p>
          </p:txBody>
        </p:sp>
        <p:sp>
          <p:nvSpPr>
            <p:cNvPr id="24615" name="Rectangle 35">
              <a:hlinkClick r:id="rId31" tooltip="about PDF"/>
            </p:cNvPr>
            <p:cNvSpPr>
              <a:spLocks noChangeAspect="1" noChangeArrowheads="1"/>
            </p:cNvSpPr>
            <p:nvPr/>
          </p:nvSpPr>
          <p:spPr bwMode="auto">
            <a:xfrm>
              <a:off x="606" y="536"/>
              <a:ext cx="57" cy="12"/>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latin typeface="Calibri" panose="020F0502020204030204" pitchFamily="34" charset="0"/>
              </a:endParaRPr>
            </a:p>
          </p:txBody>
        </p:sp>
        <p:sp>
          <p:nvSpPr>
            <p:cNvPr id="24616" name="Rectangle 36">
              <a:hlinkClick r:id="rId32" tooltip="Tier I Qualified Facility SPCC Plan Template (Word)"/>
            </p:cNvPr>
            <p:cNvSpPr>
              <a:spLocks noChangeAspect="1" noChangeArrowheads="1"/>
            </p:cNvSpPr>
            <p:nvPr/>
          </p:nvSpPr>
          <p:spPr bwMode="auto">
            <a:xfrm>
              <a:off x="215" y="549"/>
              <a:ext cx="316" cy="14"/>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latin typeface="Calibri" panose="020F0502020204030204" pitchFamily="34" charset="0"/>
              </a:endParaRPr>
            </a:p>
          </p:txBody>
        </p:sp>
        <p:sp>
          <p:nvSpPr>
            <p:cNvPr id="24617" name="Rectangle 37">
              <a:hlinkClick r:id="rId33" tooltip="Tier I Qualified Facility SPCC Plan Template (Word - editable version)"/>
            </p:cNvPr>
            <p:cNvSpPr>
              <a:spLocks noChangeAspect="1" noChangeArrowheads="1"/>
            </p:cNvSpPr>
            <p:nvPr/>
          </p:nvSpPr>
          <p:spPr bwMode="auto">
            <a:xfrm>
              <a:off x="215" y="565"/>
              <a:ext cx="430" cy="14"/>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latin typeface="Calibri" panose="020F0502020204030204" pitchFamily="34" charset="0"/>
              </a:endParaRPr>
            </a:p>
          </p:txBody>
        </p:sp>
        <p:sp>
          <p:nvSpPr>
            <p:cNvPr id="24618" name="Rectangle 38">
              <a:hlinkClick r:id="rId34" tooltip="Tier I Qualified Facility SPCC Plan Template (Word Perfect)"/>
            </p:cNvPr>
            <p:cNvSpPr>
              <a:spLocks noChangeAspect="1" noChangeArrowheads="1"/>
            </p:cNvSpPr>
            <p:nvPr/>
          </p:nvSpPr>
          <p:spPr bwMode="auto">
            <a:xfrm>
              <a:off x="215" y="580"/>
              <a:ext cx="364" cy="14"/>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latin typeface="Calibri" panose="020F0502020204030204" pitchFamily="34" charset="0"/>
              </a:endParaRPr>
            </a:p>
          </p:txBody>
        </p:sp>
        <p:sp>
          <p:nvSpPr>
            <p:cNvPr id="24619" name="Rectangle 39">
              <a:hlinkClick r:id="rId6" tooltip="Emergency Management Home"/>
            </p:cNvPr>
            <p:cNvSpPr>
              <a:spLocks noChangeAspect="1" noChangeArrowheads="1"/>
            </p:cNvSpPr>
            <p:nvPr/>
          </p:nvSpPr>
          <p:spPr bwMode="auto">
            <a:xfrm>
              <a:off x="13" y="254"/>
              <a:ext cx="126" cy="29"/>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latin typeface="Calibri" panose="020F0502020204030204" pitchFamily="34" charset="0"/>
              </a:endParaRPr>
            </a:p>
          </p:txBody>
        </p:sp>
        <p:sp>
          <p:nvSpPr>
            <p:cNvPr id="24620" name="Rectangle 40">
              <a:hlinkClick r:id="rId35" tooltip="Basic Information"/>
            </p:cNvPr>
            <p:cNvSpPr>
              <a:spLocks noChangeAspect="1" noChangeArrowheads="1"/>
            </p:cNvSpPr>
            <p:nvPr/>
          </p:nvSpPr>
          <p:spPr bwMode="auto">
            <a:xfrm>
              <a:off x="13" y="292"/>
              <a:ext cx="126" cy="14"/>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latin typeface="Calibri" panose="020F0502020204030204" pitchFamily="34" charset="0"/>
              </a:endParaRPr>
            </a:p>
          </p:txBody>
        </p:sp>
        <p:sp>
          <p:nvSpPr>
            <p:cNvPr id="24621" name="Rectangle 41">
              <a:hlinkClick r:id="rId36" tooltip="Where You Live"/>
            </p:cNvPr>
            <p:cNvSpPr>
              <a:spLocks noChangeAspect="1" noChangeArrowheads="1"/>
            </p:cNvSpPr>
            <p:nvPr/>
          </p:nvSpPr>
          <p:spPr bwMode="auto">
            <a:xfrm>
              <a:off x="13" y="315"/>
              <a:ext cx="126" cy="15"/>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latin typeface="Calibri" panose="020F0502020204030204" pitchFamily="34" charset="0"/>
              </a:endParaRPr>
            </a:p>
          </p:txBody>
        </p:sp>
        <p:sp>
          <p:nvSpPr>
            <p:cNvPr id="24622" name="Rectangle 42">
              <a:hlinkClick r:id="rId37" tooltip="About Us"/>
            </p:cNvPr>
            <p:cNvSpPr>
              <a:spLocks noChangeAspect="1" noChangeArrowheads="1"/>
            </p:cNvSpPr>
            <p:nvPr/>
          </p:nvSpPr>
          <p:spPr bwMode="auto">
            <a:xfrm>
              <a:off x="13" y="339"/>
              <a:ext cx="126" cy="14"/>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latin typeface="Calibri" panose="020F0502020204030204" pitchFamily="34" charset="0"/>
              </a:endParaRPr>
            </a:p>
          </p:txBody>
        </p:sp>
        <p:sp>
          <p:nvSpPr>
            <p:cNvPr id="24623" name="Rectangle 43">
              <a:hlinkClick r:id="rId38" tooltip="Newsroom"/>
            </p:cNvPr>
            <p:cNvSpPr>
              <a:spLocks noChangeAspect="1" noChangeArrowheads="1"/>
            </p:cNvSpPr>
            <p:nvPr/>
          </p:nvSpPr>
          <p:spPr bwMode="auto">
            <a:xfrm>
              <a:off x="13" y="362"/>
              <a:ext cx="126" cy="14"/>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latin typeface="Calibri" panose="020F0502020204030204" pitchFamily="34" charset="0"/>
              </a:endParaRPr>
            </a:p>
          </p:txBody>
        </p:sp>
        <p:sp>
          <p:nvSpPr>
            <p:cNvPr id="24624" name="Rectangle 44">
              <a:hlinkClick r:id="rId39" tooltip="Laws &amp; Regulations"/>
            </p:cNvPr>
            <p:cNvSpPr>
              <a:spLocks noChangeAspect="1" noChangeArrowheads="1"/>
            </p:cNvSpPr>
            <p:nvPr/>
          </p:nvSpPr>
          <p:spPr bwMode="auto">
            <a:xfrm>
              <a:off x="13" y="385"/>
              <a:ext cx="126" cy="15"/>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latin typeface="Calibri" panose="020F0502020204030204" pitchFamily="34" charset="0"/>
              </a:endParaRPr>
            </a:p>
          </p:txBody>
        </p:sp>
        <p:sp>
          <p:nvSpPr>
            <p:cNvPr id="24625" name="Rectangle 45">
              <a:hlinkClick r:id="rId40" tooltip="Policy &amp; Guidance"/>
            </p:cNvPr>
            <p:cNvSpPr>
              <a:spLocks noChangeAspect="1" noChangeArrowheads="1"/>
            </p:cNvSpPr>
            <p:nvPr/>
          </p:nvSpPr>
          <p:spPr bwMode="auto">
            <a:xfrm>
              <a:off x="13" y="409"/>
              <a:ext cx="126" cy="14"/>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latin typeface="Calibri" panose="020F0502020204030204" pitchFamily="34" charset="0"/>
              </a:endParaRPr>
            </a:p>
          </p:txBody>
        </p:sp>
        <p:sp>
          <p:nvSpPr>
            <p:cNvPr id="24626" name="Rectangle 46">
              <a:hlinkClick r:id="rId41" tooltip="Publications"/>
            </p:cNvPr>
            <p:cNvSpPr>
              <a:spLocks noChangeAspect="1" noChangeArrowheads="1"/>
            </p:cNvSpPr>
            <p:nvPr/>
          </p:nvSpPr>
          <p:spPr bwMode="auto">
            <a:xfrm>
              <a:off x="13" y="432"/>
              <a:ext cx="126" cy="15"/>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latin typeface="Calibri" panose="020F0502020204030204" pitchFamily="34" charset="0"/>
              </a:endParaRPr>
            </a:p>
          </p:txBody>
        </p:sp>
        <p:sp>
          <p:nvSpPr>
            <p:cNvPr id="24627" name="Rectangle 47">
              <a:hlinkClick r:id="rId42" tooltip="Databases &amp; Tools"/>
            </p:cNvPr>
            <p:cNvSpPr>
              <a:spLocks noChangeAspect="1" noChangeArrowheads="1"/>
            </p:cNvSpPr>
            <p:nvPr/>
          </p:nvSpPr>
          <p:spPr bwMode="auto">
            <a:xfrm>
              <a:off x="13" y="456"/>
              <a:ext cx="126" cy="14"/>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latin typeface="Calibri" panose="020F0502020204030204" pitchFamily="34" charset="0"/>
              </a:endParaRPr>
            </a:p>
          </p:txBody>
        </p:sp>
        <p:sp>
          <p:nvSpPr>
            <p:cNvPr id="24628" name="Rectangle 48">
              <a:hlinkClick r:id="rId43" tooltip="Site Map"/>
            </p:cNvPr>
            <p:cNvSpPr>
              <a:spLocks noChangeAspect="1" noChangeArrowheads="1"/>
            </p:cNvSpPr>
            <p:nvPr/>
          </p:nvSpPr>
          <p:spPr bwMode="auto">
            <a:xfrm>
              <a:off x="13" y="479"/>
              <a:ext cx="126" cy="14"/>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latin typeface="Calibri" panose="020F0502020204030204" pitchFamily="34" charset="0"/>
              </a:endParaRPr>
            </a:p>
          </p:txBody>
        </p:sp>
        <p:sp>
          <p:nvSpPr>
            <p:cNvPr id="24629" name="Rectangle 49">
              <a:hlinkClick r:id="rId44" tooltip="Share"/>
            </p:cNvPr>
            <p:cNvSpPr>
              <a:spLocks noChangeAspect="1" noChangeArrowheads="1"/>
            </p:cNvSpPr>
            <p:nvPr/>
          </p:nvSpPr>
          <p:spPr bwMode="auto">
            <a:xfrm>
              <a:off x="1121" y="152"/>
              <a:ext cx="48" cy="17"/>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latin typeface="Calibri" panose="020F0502020204030204" pitchFamily="34" charset="0"/>
              </a:endParaRPr>
            </a:p>
          </p:txBody>
        </p:sp>
      </p:grpSp>
      <p:sp>
        <p:nvSpPr>
          <p:cNvPr id="24579" name="Slide Number Placeholder 50"/>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949EC6C-84BB-454C-9C35-8ED3CDCBEE24}" type="slidenum">
              <a:rPr lang="en-US" altLang="en-US"/>
              <a:pPr eaLnBrk="1" hangingPunct="1"/>
              <a:t>16</a:t>
            </a:fld>
            <a:endParaRPr lang="en-US" altLang="en-US"/>
          </a:p>
        </p:txBody>
      </p:sp>
      <p:sp>
        <p:nvSpPr>
          <p:cNvPr id="18434" name="Title 1"/>
          <p:cNvSpPr>
            <a:spLocks noGrp="1"/>
          </p:cNvSpPr>
          <p:nvPr>
            <p:ph type="title"/>
          </p:nvPr>
        </p:nvSpPr>
        <p:spPr>
          <a:xfrm>
            <a:off x="457200" y="228600"/>
            <a:ext cx="8229600" cy="1143000"/>
          </a:xfrm>
        </p:spPr>
        <p:txBody>
          <a:bodyPr>
            <a:normAutofit fontScale="90000"/>
          </a:bodyPr>
          <a:lstStyle/>
          <a:p>
            <a:pPr eaLnBrk="1" fontAlgn="auto" hangingPunct="1">
              <a:spcAft>
                <a:spcPts val="0"/>
              </a:spcAft>
              <a:defRPr/>
            </a:pPr>
            <a:r>
              <a:rPr lang="en-US" dirty="0" smtClean="0"/>
              <a:t>Self Certify </a:t>
            </a:r>
            <a:br>
              <a:rPr lang="en-US" dirty="0" smtClean="0"/>
            </a:br>
            <a:r>
              <a:rPr lang="en-US" sz="2200" dirty="0" smtClean="0"/>
              <a:t>http://www.epa.gov/ceppo/web/content/spcc/tier1temp.htm</a:t>
            </a:r>
            <a:endParaRPr lang="en-US" dirty="0" smtClean="0"/>
          </a:p>
        </p:txBody>
      </p:sp>
      <p:sp>
        <p:nvSpPr>
          <p:cNvPr id="24581" name="Rectangle 51"/>
          <p:cNvSpPr>
            <a:spLocks noChangeArrowheads="1"/>
          </p:cNvSpPr>
          <p:nvPr/>
        </p:nvSpPr>
        <p:spPr bwMode="auto">
          <a:xfrm>
            <a:off x="4964113" y="6473825"/>
            <a:ext cx="386238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200"/>
              <a:t>Source: http://www.epa.gov/osweroe1/content/spcc</a:t>
            </a:r>
          </a:p>
        </p:txBody>
      </p:sp>
      <p:sp>
        <p:nvSpPr>
          <p:cNvPr id="24582" name="Rectangle 1"/>
          <p:cNvSpPr>
            <a:spLocks noChangeArrowheads="1"/>
          </p:cNvSpPr>
          <p:nvPr/>
        </p:nvSpPr>
        <p:spPr bwMode="auto">
          <a:xfrm>
            <a:off x="1509713" y="5257800"/>
            <a:ext cx="7543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t>Sample of completed Tier I Template</a:t>
            </a:r>
          </a:p>
          <a:p>
            <a:pPr eaLnBrk="1" hangingPunct="1"/>
            <a:r>
              <a:rPr lang="en-US" altLang="en-US" sz="2400" b="1"/>
              <a:t>http://www.ndsu.edu/waterquality</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rtlCol="0">
            <a:normAutofit/>
          </a:bodyPr>
          <a:lstStyle/>
          <a:p>
            <a:pPr marL="621792" lvl="1" eaLnBrk="1" fontAlgn="auto" hangingPunct="1">
              <a:spcBef>
                <a:spcPts val="324"/>
              </a:spcBef>
              <a:spcAft>
                <a:spcPts val="0"/>
              </a:spcAft>
              <a:buFont typeface="Arial" pitchFamily="34" charset="0"/>
              <a:buNone/>
              <a:defRPr/>
            </a:pPr>
            <a:r>
              <a:rPr lang="en-US" dirty="0" smtClean="0"/>
              <a:t>-10,000 gallons or less total oil storage</a:t>
            </a:r>
          </a:p>
          <a:p>
            <a:pPr marL="621792" lvl="1" eaLnBrk="1" fontAlgn="auto" hangingPunct="1">
              <a:spcBef>
                <a:spcPts val="324"/>
              </a:spcBef>
              <a:spcAft>
                <a:spcPts val="0"/>
              </a:spcAft>
              <a:buFont typeface="Arial" pitchFamily="34" charset="0"/>
              <a:buNone/>
              <a:defRPr/>
            </a:pPr>
            <a:r>
              <a:rPr lang="en-US" dirty="0" smtClean="0"/>
              <a:t>- Individual tank 5,001 gallons or more</a:t>
            </a:r>
          </a:p>
          <a:p>
            <a:pPr marL="621792" lvl="1" eaLnBrk="1" fontAlgn="auto" hangingPunct="1">
              <a:spcBef>
                <a:spcPts val="324"/>
              </a:spcBef>
              <a:spcAft>
                <a:spcPts val="0"/>
              </a:spcAft>
              <a:buFont typeface="Arial" pitchFamily="34" charset="0"/>
              <a:buNone/>
              <a:defRPr/>
            </a:pPr>
            <a:r>
              <a:rPr lang="en-US" dirty="0" smtClean="0"/>
              <a:t>- Must follow the Federal Register design</a:t>
            </a:r>
          </a:p>
          <a:p>
            <a:pPr marL="621792" lvl="1" eaLnBrk="1" fontAlgn="auto" hangingPunct="1">
              <a:spcBef>
                <a:spcPts val="324"/>
              </a:spcBef>
              <a:spcAft>
                <a:spcPts val="0"/>
              </a:spcAft>
              <a:buFont typeface="Arial" pitchFamily="34" charset="0"/>
              <a:buNone/>
              <a:defRPr/>
            </a:pPr>
            <a:r>
              <a:rPr lang="en-US" dirty="0" smtClean="0"/>
              <a:t>		</a:t>
            </a:r>
            <a:r>
              <a:rPr lang="en-US" sz="2200" dirty="0" smtClean="0"/>
              <a:t>(Cannot use environmental equivalents without PE certification)</a:t>
            </a:r>
            <a:endParaRPr lang="en-US" dirty="0" smtClean="0"/>
          </a:p>
          <a:p>
            <a:pPr marL="621792" lvl="1" eaLnBrk="1" fontAlgn="auto" hangingPunct="1">
              <a:spcBef>
                <a:spcPts val="324"/>
              </a:spcBef>
              <a:spcAft>
                <a:spcPts val="0"/>
              </a:spcAft>
              <a:buFont typeface="Arial" pitchFamily="34" charset="0"/>
              <a:buNone/>
              <a:defRPr/>
            </a:pPr>
            <a:endParaRPr lang="en-US" dirty="0" smtClean="0"/>
          </a:p>
          <a:p>
            <a:pPr marL="631317" lvl="2" indent="0" eaLnBrk="1" fontAlgn="auto" hangingPunct="1">
              <a:spcBef>
                <a:spcPts val="324"/>
              </a:spcBef>
              <a:spcAft>
                <a:spcPts val="0"/>
              </a:spcAft>
              <a:buFont typeface="Wingdings 2" panose="05020102010507070707" pitchFamily="18" charset="2"/>
              <a:buNone/>
              <a:defRPr/>
            </a:pPr>
            <a:r>
              <a:rPr lang="en-US" dirty="0" smtClean="0"/>
              <a:t>- In the 3 year period prior to self-certification has not had    </a:t>
            </a:r>
          </a:p>
          <a:p>
            <a:pPr marL="859536" lvl="2" eaLnBrk="1" fontAlgn="auto" hangingPunct="1">
              <a:spcAft>
                <a:spcPts val="0"/>
              </a:spcAft>
              <a:buFont typeface="Arial" pitchFamily="34" charset="0"/>
              <a:buChar char="•"/>
              <a:defRPr/>
            </a:pPr>
            <a:r>
              <a:rPr lang="en-US" dirty="0" smtClean="0"/>
              <a:t>one spill of more than 1,000 gallons; or</a:t>
            </a:r>
          </a:p>
          <a:p>
            <a:pPr marL="859536" lvl="2" eaLnBrk="1" fontAlgn="auto" hangingPunct="1">
              <a:spcAft>
                <a:spcPts val="0"/>
              </a:spcAft>
              <a:buFont typeface="Arial" pitchFamily="34" charset="0"/>
              <a:buChar char="•"/>
              <a:defRPr/>
            </a:pPr>
            <a:r>
              <a:rPr lang="en-US" dirty="0" smtClean="0"/>
              <a:t>two spills, each exceeding 42 gallons, within any 12-month period</a:t>
            </a:r>
          </a:p>
          <a:p>
            <a:pPr marL="621792" lvl="1" eaLnBrk="1" fontAlgn="auto" hangingPunct="1">
              <a:spcBef>
                <a:spcPts val="324"/>
              </a:spcBef>
              <a:spcAft>
                <a:spcPts val="0"/>
              </a:spcAft>
              <a:buFont typeface="Arial" pitchFamily="34" charset="0"/>
              <a:buNone/>
              <a:defRPr/>
            </a:pPr>
            <a:endParaRPr lang="en-US" dirty="0" smtClean="0"/>
          </a:p>
        </p:txBody>
      </p:sp>
      <p:sp>
        <p:nvSpPr>
          <p:cNvPr id="2560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1750931-F55E-4154-BF21-75F800D786A0}" type="slidenum">
              <a:rPr lang="en-US" altLang="en-US"/>
              <a:pPr eaLnBrk="1" hangingPunct="1"/>
              <a:t>17</a:t>
            </a:fld>
            <a:endParaRPr lang="en-US" altLang="en-US"/>
          </a:p>
        </p:txBody>
      </p:sp>
      <p:sp>
        <p:nvSpPr>
          <p:cNvPr id="19458" name="Title 1"/>
          <p:cNvSpPr>
            <a:spLocks noGrp="1"/>
          </p:cNvSpPr>
          <p:nvPr>
            <p:ph type="title"/>
          </p:nvPr>
        </p:nvSpPr>
        <p:spPr/>
        <p:txBody>
          <a:bodyPr/>
          <a:lstStyle/>
          <a:p>
            <a:pPr eaLnBrk="1" fontAlgn="auto" hangingPunct="1">
              <a:spcAft>
                <a:spcPts val="0"/>
              </a:spcAft>
              <a:defRPr/>
            </a:pPr>
            <a:r>
              <a:rPr lang="en-US" dirty="0" smtClean="0"/>
              <a:t>Tier II </a:t>
            </a:r>
          </a:p>
        </p:txBody>
      </p:sp>
      <p:sp>
        <p:nvSpPr>
          <p:cNvPr id="25605" name="Rectangle 4"/>
          <p:cNvSpPr>
            <a:spLocks noChangeArrowheads="1"/>
          </p:cNvSpPr>
          <p:nvPr/>
        </p:nvSpPr>
        <p:spPr bwMode="auto">
          <a:xfrm>
            <a:off x="4964113" y="6473825"/>
            <a:ext cx="386238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200"/>
              <a:t>Source: http://www.epa.gov/osweroe1/content/spcc</a:t>
            </a:r>
          </a:p>
        </p:txBody>
      </p:sp>
      <p:pic>
        <p:nvPicPr>
          <p:cNvPr id="2560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4513" y="304800"/>
            <a:ext cx="1828800" cy="817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Content Placeholder 2"/>
          <p:cNvSpPr>
            <a:spLocks noGrp="1"/>
          </p:cNvSpPr>
          <p:nvPr>
            <p:ph idx="1"/>
          </p:nvPr>
        </p:nvSpPr>
        <p:spPr/>
        <p:txBody>
          <a:bodyPr/>
          <a:lstStyle/>
          <a:p>
            <a:pPr marL="109537" indent="0" eaLnBrk="1" hangingPunct="1">
              <a:buFont typeface="Wingdings 3" panose="05040102010807070707" pitchFamily="18" charset="2"/>
              <a:buNone/>
              <a:defRPr/>
            </a:pPr>
            <a:r>
              <a:rPr lang="en-US" dirty="0" smtClean="0"/>
              <a:t>- Over 10,000 U.S. gallons</a:t>
            </a:r>
          </a:p>
          <a:p>
            <a:pPr marL="109537" indent="0" eaLnBrk="1" hangingPunct="1">
              <a:buFont typeface="Wingdings 3" panose="05040102010807070707" pitchFamily="18" charset="2"/>
              <a:buNone/>
              <a:defRPr/>
            </a:pPr>
            <a:r>
              <a:rPr lang="en-US" dirty="0" smtClean="0"/>
              <a:t>- Must be certified by a professional engineer</a:t>
            </a:r>
          </a:p>
          <a:p>
            <a:pPr lvl="1" eaLnBrk="1" hangingPunct="1">
              <a:defRPr/>
            </a:pPr>
            <a:r>
              <a:rPr lang="en-US" dirty="0" smtClean="0"/>
              <a:t>Licensed in any state</a:t>
            </a:r>
          </a:p>
          <a:p>
            <a:pPr lvl="1" eaLnBrk="1" hangingPunct="1">
              <a:defRPr/>
            </a:pPr>
            <a:r>
              <a:rPr lang="en-US" dirty="0" smtClean="0"/>
              <a:t>Be familiar with 40 CFR Part 112</a:t>
            </a:r>
          </a:p>
          <a:p>
            <a:pPr lvl="1" eaLnBrk="1" hangingPunct="1">
              <a:defRPr/>
            </a:pPr>
            <a:r>
              <a:rPr lang="en-US" dirty="0" smtClean="0"/>
              <a:t>PE or agent visited site</a:t>
            </a:r>
          </a:p>
          <a:p>
            <a:pPr eaLnBrk="1" hangingPunct="1">
              <a:defRPr/>
            </a:pPr>
            <a:endParaRPr lang="en-US" dirty="0" smtClean="0"/>
          </a:p>
        </p:txBody>
      </p:sp>
      <p:sp>
        <p:nvSpPr>
          <p:cNvPr id="2662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EC23F4C-FE53-45CE-8139-F7B26C2139CC}" type="slidenum">
              <a:rPr lang="en-US" altLang="en-US"/>
              <a:pPr eaLnBrk="1" hangingPunct="1"/>
              <a:t>18</a:t>
            </a:fld>
            <a:endParaRPr lang="en-US" altLang="en-US"/>
          </a:p>
        </p:txBody>
      </p:sp>
      <p:sp>
        <p:nvSpPr>
          <p:cNvPr id="20482" name="Title 1"/>
          <p:cNvSpPr>
            <a:spLocks noGrp="1"/>
          </p:cNvSpPr>
          <p:nvPr>
            <p:ph type="title"/>
          </p:nvPr>
        </p:nvSpPr>
        <p:spPr/>
        <p:txBody>
          <a:bodyPr/>
          <a:lstStyle/>
          <a:p>
            <a:pPr eaLnBrk="1" fontAlgn="auto" hangingPunct="1">
              <a:spcAft>
                <a:spcPts val="0"/>
              </a:spcAft>
              <a:defRPr/>
            </a:pPr>
            <a:r>
              <a:rPr lang="en-US" dirty="0" smtClean="0"/>
              <a:t>Tier III</a:t>
            </a:r>
          </a:p>
        </p:txBody>
      </p:sp>
      <p:sp>
        <p:nvSpPr>
          <p:cNvPr id="26629" name="Rectangle 4"/>
          <p:cNvSpPr>
            <a:spLocks noChangeArrowheads="1"/>
          </p:cNvSpPr>
          <p:nvPr/>
        </p:nvSpPr>
        <p:spPr bwMode="auto">
          <a:xfrm>
            <a:off x="4964113" y="6473825"/>
            <a:ext cx="386238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200"/>
              <a:t>Source: http://www.epa.gov/osweroe1/content/spcc</a:t>
            </a:r>
          </a:p>
        </p:txBody>
      </p:sp>
      <p:pic>
        <p:nvPicPr>
          <p:cNvPr id="266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5902325"/>
            <a:ext cx="1581150"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1"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3352800"/>
            <a:ext cx="3652838" cy="274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2087562"/>
          </a:xfrm>
        </p:spPr>
        <p:txBody>
          <a:bodyPr/>
          <a:lstStyle/>
          <a:p>
            <a:pPr>
              <a:defRPr/>
            </a:pPr>
            <a:r>
              <a:rPr lang="en-US" dirty="0" smtClean="0"/>
              <a:t>SPCC PLAN</a:t>
            </a:r>
            <a:br>
              <a:rPr lang="en-US" dirty="0" smtClean="0"/>
            </a:br>
            <a:r>
              <a:rPr lang="en-US" dirty="0" smtClean="0"/>
              <a:t>KEY ELEMENTS</a:t>
            </a:r>
            <a:endParaRPr lang="en-US" dirty="0"/>
          </a:p>
        </p:txBody>
      </p:sp>
      <p:sp>
        <p:nvSpPr>
          <p:cNvPr id="2765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3929988-68F6-43B2-B51F-DA60040BFF27}" type="slidenum">
              <a:rPr lang="en-US" altLang="en-US"/>
              <a:pPr eaLnBrk="1" hangingPunct="1"/>
              <a:t>19</a:t>
            </a:fld>
            <a:endParaRPr lang="en-US" altLang="en-US"/>
          </a:p>
        </p:txBody>
      </p:sp>
      <p:pic>
        <p:nvPicPr>
          <p:cNvPr id="2765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111500" y="2576513"/>
            <a:ext cx="4306888" cy="3443287"/>
          </a:xfrm>
        </p:spPr>
      </p:pic>
      <p:pic>
        <p:nvPicPr>
          <p:cNvPr id="276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5867400"/>
            <a:ext cx="1828800" cy="817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Content Placeholder 2"/>
          <p:cNvSpPr>
            <a:spLocks noGrp="1"/>
          </p:cNvSpPr>
          <p:nvPr>
            <p:ph idx="1"/>
          </p:nvPr>
        </p:nvSpPr>
        <p:spPr>
          <a:xfrm>
            <a:off x="457200" y="1447800"/>
            <a:ext cx="8229600" cy="4297363"/>
          </a:xfrm>
        </p:spPr>
        <p:txBody>
          <a:bodyPr/>
          <a:lstStyle/>
          <a:p>
            <a:pPr eaLnBrk="1" hangingPunct="1">
              <a:defRPr/>
            </a:pPr>
            <a:r>
              <a:rPr lang="en-US" sz="2800" dirty="0"/>
              <a:t>Farms vs. Facility: </a:t>
            </a:r>
            <a:endParaRPr lang="en-US" sz="2800" dirty="0" smtClean="0"/>
          </a:p>
          <a:p>
            <a:pPr marL="630238" lvl="2" indent="0" eaLnBrk="1" hangingPunct="1">
              <a:buFont typeface="Wingdings 2" panose="05020102010507070707" pitchFamily="18" charset="2"/>
              <a:buNone/>
              <a:defRPr/>
            </a:pPr>
            <a:r>
              <a:rPr lang="en-US" sz="2200" dirty="0"/>
              <a:t>	</a:t>
            </a:r>
            <a:r>
              <a:rPr lang="en-US" sz="2200" dirty="0" smtClean="0"/>
              <a:t>	</a:t>
            </a:r>
            <a:r>
              <a:rPr lang="en-US" sz="2800" dirty="0" smtClean="0"/>
              <a:t>Farms defined since </a:t>
            </a:r>
            <a:r>
              <a:rPr lang="en-US" sz="2800" dirty="0"/>
              <a:t>2008</a:t>
            </a:r>
            <a:r>
              <a:rPr lang="en-US" sz="2800" dirty="0" smtClean="0"/>
              <a:t>!</a:t>
            </a:r>
          </a:p>
          <a:p>
            <a:pPr marL="630238" lvl="2" indent="0" eaLnBrk="1" hangingPunct="1">
              <a:buFont typeface="Wingdings 2" panose="05020102010507070707" pitchFamily="18" charset="2"/>
              <a:buNone/>
              <a:defRPr/>
            </a:pPr>
            <a:endParaRPr lang="en-US" sz="3600" dirty="0" smtClean="0"/>
          </a:p>
          <a:p>
            <a:pPr eaLnBrk="1" hangingPunct="1">
              <a:defRPr/>
            </a:pPr>
            <a:r>
              <a:rPr lang="en-US" sz="3600" dirty="0" smtClean="0"/>
              <a:t>Clean Water Act 1972</a:t>
            </a:r>
          </a:p>
          <a:p>
            <a:pPr eaLnBrk="1" hangingPunct="1">
              <a:defRPr/>
            </a:pPr>
            <a:r>
              <a:rPr lang="en-US" sz="3600" dirty="0" smtClean="0"/>
              <a:t>SPCC starts 1974</a:t>
            </a:r>
          </a:p>
          <a:p>
            <a:pPr eaLnBrk="1" hangingPunct="1">
              <a:defRPr/>
            </a:pPr>
            <a:r>
              <a:rPr lang="en-US" sz="3600" dirty="0" smtClean="0"/>
              <a:t>Goal of EPA</a:t>
            </a:r>
          </a:p>
          <a:p>
            <a:pPr lvl="1" eaLnBrk="1" hangingPunct="1">
              <a:defRPr/>
            </a:pPr>
            <a:r>
              <a:rPr lang="en-US" dirty="0" smtClean="0"/>
              <a:t>Prevent oil spills into waters </a:t>
            </a:r>
          </a:p>
          <a:p>
            <a:pPr marL="392113" lvl="1" indent="0" eaLnBrk="1" hangingPunct="1">
              <a:buFont typeface="Verdana" panose="020B0604030504040204" pitchFamily="34" charset="0"/>
              <a:buNone/>
              <a:defRPr/>
            </a:pPr>
            <a:r>
              <a:rPr lang="en-US" dirty="0" smtClean="0"/>
              <a:t>   of the United States and </a:t>
            </a:r>
          </a:p>
          <a:p>
            <a:pPr marL="392113" lvl="1" indent="0" eaLnBrk="1" hangingPunct="1">
              <a:buFont typeface="Verdana" panose="020B0604030504040204" pitchFamily="34" charset="0"/>
              <a:buNone/>
              <a:defRPr/>
            </a:pPr>
            <a:r>
              <a:rPr lang="en-US" dirty="0"/>
              <a:t> </a:t>
            </a:r>
            <a:r>
              <a:rPr lang="en-US" dirty="0" smtClean="0"/>
              <a:t>  adjoining shorelines.</a:t>
            </a:r>
          </a:p>
          <a:p>
            <a:pPr marL="630238" lvl="2" indent="0" eaLnBrk="1" hangingPunct="1">
              <a:buFont typeface="Wingdings 2" panose="05020102010507070707" pitchFamily="18" charset="2"/>
              <a:buNone/>
              <a:defRPr/>
            </a:pPr>
            <a:endParaRPr lang="en-US" dirty="0" smtClean="0"/>
          </a:p>
        </p:txBody>
      </p:sp>
      <p:sp>
        <p:nvSpPr>
          <p:cNvPr id="1024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6F48961-FC1C-455D-AA62-967A65ED8064}" type="slidenum">
              <a:rPr lang="en-US" altLang="en-US"/>
              <a:pPr eaLnBrk="1" hangingPunct="1"/>
              <a:t>2</a:t>
            </a:fld>
            <a:endParaRPr lang="en-US" altLang="en-US"/>
          </a:p>
        </p:txBody>
      </p:sp>
      <p:sp>
        <p:nvSpPr>
          <p:cNvPr id="4098" name="Title 1"/>
          <p:cNvSpPr>
            <a:spLocks noGrp="1"/>
          </p:cNvSpPr>
          <p:nvPr>
            <p:ph type="title"/>
          </p:nvPr>
        </p:nvSpPr>
        <p:spPr>
          <a:xfrm>
            <a:off x="0" y="381000"/>
            <a:ext cx="9144000" cy="1066800"/>
          </a:xfrm>
        </p:spPr>
        <p:txBody>
          <a:bodyPr>
            <a:normAutofit fontScale="90000"/>
          </a:bodyPr>
          <a:lstStyle/>
          <a:p>
            <a:pPr eaLnBrk="1" fontAlgn="auto" hangingPunct="1">
              <a:spcAft>
                <a:spcPts val="0"/>
              </a:spcAft>
              <a:defRPr/>
            </a:pPr>
            <a:r>
              <a:rPr lang="en-US" dirty="0"/>
              <a:t/>
            </a:r>
            <a:br>
              <a:rPr lang="en-US" dirty="0"/>
            </a:br>
            <a:r>
              <a:rPr lang="en-US" dirty="0"/>
              <a:t>What’s Changed? </a:t>
            </a:r>
            <a:r>
              <a:rPr lang="en-US" dirty="0">
                <a:solidFill>
                  <a:srgbClr val="464646"/>
                </a:solidFill>
              </a:rPr>
              <a:t/>
            </a:r>
            <a:br>
              <a:rPr lang="en-US" dirty="0">
                <a:solidFill>
                  <a:srgbClr val="464646"/>
                </a:solidFill>
              </a:rPr>
            </a:br>
            <a:endParaRPr lang="en-US" dirty="0" smtClean="0"/>
          </a:p>
        </p:txBody>
      </p:sp>
      <p:sp>
        <p:nvSpPr>
          <p:cNvPr id="10245" name="Rectangle 4"/>
          <p:cNvSpPr>
            <a:spLocks noChangeArrowheads="1"/>
          </p:cNvSpPr>
          <p:nvPr/>
        </p:nvSpPr>
        <p:spPr bwMode="auto">
          <a:xfrm>
            <a:off x="4964113" y="6473825"/>
            <a:ext cx="386238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200"/>
              <a:t>Source: http://www.epa.gov/osweroe1/content/spcc</a:t>
            </a:r>
          </a:p>
        </p:txBody>
      </p:sp>
      <p:pic>
        <p:nvPicPr>
          <p:cNvPr id="1024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4038600"/>
            <a:ext cx="2565400" cy="198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Content Placeholder 2"/>
          <p:cNvSpPr>
            <a:spLocks noGrp="1"/>
          </p:cNvSpPr>
          <p:nvPr>
            <p:ph idx="1"/>
          </p:nvPr>
        </p:nvSpPr>
        <p:spPr/>
        <p:txBody>
          <a:bodyPr/>
          <a:lstStyle/>
          <a:p>
            <a:pPr eaLnBrk="1" hangingPunct="1"/>
            <a:r>
              <a:rPr lang="en-US" altLang="en-US" smtClean="0"/>
              <a:t>Description of the physical layout of the facility … include a diagram…TIER III only</a:t>
            </a:r>
          </a:p>
          <a:p>
            <a:pPr lvl="1" eaLnBrk="1" hangingPunct="1"/>
            <a:r>
              <a:rPr lang="en-US" altLang="en-US" smtClean="0"/>
              <a:t>Location of storage tanks</a:t>
            </a:r>
          </a:p>
          <a:p>
            <a:pPr lvl="1" eaLnBrk="1" hangingPunct="1"/>
            <a:r>
              <a:rPr lang="en-US" altLang="en-US" smtClean="0"/>
              <a:t>Size and contents of storage tanks</a:t>
            </a:r>
          </a:p>
          <a:p>
            <a:pPr lvl="1" eaLnBrk="1" hangingPunct="1"/>
            <a:r>
              <a:rPr lang="en-US" altLang="en-US" smtClean="0"/>
              <a:t>Completely buried tanks that are otherwise exempted from the SPCC regulation</a:t>
            </a:r>
          </a:p>
          <a:p>
            <a:pPr lvl="1" eaLnBrk="1" hangingPunct="1"/>
            <a:r>
              <a:rPr lang="en-US" altLang="en-US" smtClean="0"/>
              <a:t>Flow expected if spill occurs</a:t>
            </a:r>
          </a:p>
          <a:p>
            <a:pPr lvl="1" eaLnBrk="1" hangingPunct="1"/>
            <a:r>
              <a:rPr lang="en-US" altLang="en-US" smtClean="0"/>
              <a:t>Mobile and portable containers</a:t>
            </a:r>
          </a:p>
          <a:p>
            <a:pPr lvl="2" eaLnBrk="1" hangingPunct="1"/>
            <a:r>
              <a:rPr lang="en-US" altLang="en-US" smtClean="0"/>
              <a:t>Show the </a:t>
            </a:r>
            <a:r>
              <a:rPr lang="en-US" altLang="en-US" b="1" smtClean="0"/>
              <a:t>area</a:t>
            </a:r>
            <a:r>
              <a:rPr lang="en-US" altLang="en-US" smtClean="0"/>
              <a:t> where these are parked</a:t>
            </a:r>
          </a:p>
          <a:p>
            <a:pPr lvl="2" eaLnBrk="1" hangingPunct="1"/>
            <a:endParaRPr lang="en-US" altLang="en-US" smtClean="0"/>
          </a:p>
          <a:p>
            <a:pPr lvl="1" eaLnBrk="1" hangingPunct="1"/>
            <a:endParaRPr lang="en-US" altLang="en-US" smtClean="0"/>
          </a:p>
        </p:txBody>
      </p:sp>
      <p:sp>
        <p:nvSpPr>
          <p:cNvPr id="2867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AF74258-4C47-4B9C-A030-2333BF318806}" type="slidenum">
              <a:rPr lang="en-US" altLang="en-US"/>
              <a:pPr eaLnBrk="1" hangingPunct="1"/>
              <a:t>20</a:t>
            </a:fld>
            <a:endParaRPr lang="en-US" altLang="en-US"/>
          </a:p>
        </p:txBody>
      </p:sp>
      <p:sp>
        <p:nvSpPr>
          <p:cNvPr id="22530" name="Title 1"/>
          <p:cNvSpPr>
            <a:spLocks noGrp="1"/>
          </p:cNvSpPr>
          <p:nvPr>
            <p:ph type="title"/>
          </p:nvPr>
        </p:nvSpPr>
        <p:spPr/>
        <p:txBody>
          <a:bodyPr/>
          <a:lstStyle/>
          <a:p>
            <a:pPr eaLnBrk="1" fontAlgn="auto" hangingPunct="1">
              <a:spcAft>
                <a:spcPts val="0"/>
              </a:spcAft>
              <a:defRPr/>
            </a:pPr>
            <a:r>
              <a:rPr lang="en-US" dirty="0" smtClean="0"/>
              <a:t>Facility Diagram Requirements</a:t>
            </a:r>
          </a:p>
        </p:txBody>
      </p:sp>
      <p:sp>
        <p:nvSpPr>
          <p:cNvPr id="28677" name="Rectangle 4"/>
          <p:cNvSpPr>
            <a:spLocks noChangeArrowheads="1"/>
          </p:cNvSpPr>
          <p:nvPr/>
        </p:nvSpPr>
        <p:spPr bwMode="auto">
          <a:xfrm>
            <a:off x="4964113" y="6473825"/>
            <a:ext cx="386238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200"/>
              <a:t>Source: http://www.epa.gov/osweroe1/content/spcc</a:t>
            </a:r>
          </a:p>
        </p:txBody>
      </p:sp>
      <p:pic>
        <p:nvPicPr>
          <p:cNvPr id="28678"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77000" y="3505200"/>
            <a:ext cx="2216150" cy="2865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679" name="TextBox 1"/>
          <p:cNvSpPr txBox="1">
            <a:spLocks noChangeArrowheads="1"/>
          </p:cNvSpPr>
          <p:nvPr/>
        </p:nvSpPr>
        <p:spPr bwMode="auto">
          <a:xfrm>
            <a:off x="838200" y="5334000"/>
            <a:ext cx="4267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Not required for Tier I</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Content Placeholder 2"/>
          <p:cNvSpPr>
            <a:spLocks noGrp="1"/>
          </p:cNvSpPr>
          <p:nvPr>
            <p:ph idx="1"/>
          </p:nvPr>
        </p:nvSpPr>
        <p:spPr>
          <a:xfrm>
            <a:off x="406400" y="1371600"/>
            <a:ext cx="8229600" cy="4559300"/>
          </a:xfrm>
        </p:spPr>
        <p:txBody>
          <a:bodyPr/>
          <a:lstStyle/>
          <a:p>
            <a:pPr eaLnBrk="1" hangingPunct="1"/>
            <a:r>
              <a:rPr lang="en-US" altLang="en-US" smtClean="0"/>
              <a:t>Follow your plan</a:t>
            </a:r>
          </a:p>
          <a:p>
            <a:pPr lvl="1" eaLnBrk="1" hangingPunct="1"/>
            <a:r>
              <a:rPr lang="en-US" altLang="en-US" smtClean="0"/>
              <a:t>Five-year review</a:t>
            </a:r>
          </a:p>
          <a:p>
            <a:pPr eaLnBrk="1" hangingPunct="1"/>
            <a:r>
              <a:rPr lang="en-US" altLang="en-US" smtClean="0"/>
              <a:t>Have a training program annually for oil handlers</a:t>
            </a:r>
          </a:p>
          <a:p>
            <a:pPr eaLnBrk="1" hangingPunct="1"/>
            <a:r>
              <a:rPr lang="en-US" altLang="en-US" smtClean="0"/>
              <a:t>Inspection of Tanks</a:t>
            </a:r>
          </a:p>
          <a:p>
            <a:pPr lvl="1" eaLnBrk="1" hangingPunct="1"/>
            <a:r>
              <a:rPr lang="en-US" altLang="en-US" smtClean="0"/>
              <a:t>Inspections are dictated by the size of tank and your secondary containment</a:t>
            </a:r>
          </a:p>
          <a:p>
            <a:pPr eaLnBrk="1" hangingPunct="1"/>
            <a:r>
              <a:rPr lang="en-US" altLang="en-US" smtClean="0"/>
              <a:t>Document training and inspections</a:t>
            </a:r>
          </a:p>
          <a:p>
            <a:pPr eaLnBrk="1" hangingPunct="1"/>
            <a:r>
              <a:rPr lang="en-US" altLang="en-US" smtClean="0"/>
              <a:t>Designate Leadership</a:t>
            </a:r>
          </a:p>
          <a:p>
            <a:pPr eaLnBrk="1" hangingPunct="1"/>
            <a:r>
              <a:rPr lang="en-US" altLang="en-US" smtClean="0"/>
              <a:t>Management Approval</a:t>
            </a:r>
          </a:p>
          <a:p>
            <a:pPr eaLnBrk="1" hangingPunct="1"/>
            <a:endParaRPr lang="en-US" altLang="en-US" smtClean="0"/>
          </a:p>
        </p:txBody>
      </p:sp>
      <p:sp>
        <p:nvSpPr>
          <p:cNvPr id="2969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D88BEFC-512E-4A53-BA39-7957B9CAD7C3}" type="slidenum">
              <a:rPr lang="en-US" altLang="en-US"/>
              <a:pPr eaLnBrk="1" hangingPunct="1"/>
              <a:t>21</a:t>
            </a:fld>
            <a:endParaRPr lang="en-US" altLang="en-US"/>
          </a:p>
        </p:txBody>
      </p:sp>
      <p:sp>
        <p:nvSpPr>
          <p:cNvPr id="25602" name="Title 1"/>
          <p:cNvSpPr>
            <a:spLocks noGrp="1"/>
          </p:cNvSpPr>
          <p:nvPr>
            <p:ph type="title"/>
          </p:nvPr>
        </p:nvSpPr>
        <p:spPr/>
        <p:txBody>
          <a:bodyPr>
            <a:normAutofit fontScale="90000"/>
          </a:bodyPr>
          <a:lstStyle/>
          <a:p>
            <a:pPr eaLnBrk="1" fontAlgn="auto" hangingPunct="1">
              <a:spcAft>
                <a:spcPts val="0"/>
              </a:spcAft>
              <a:defRPr/>
            </a:pPr>
            <a:r>
              <a:rPr lang="en-US" dirty="0" smtClean="0"/>
              <a:t>Training, Inspections, and Records</a:t>
            </a:r>
          </a:p>
        </p:txBody>
      </p:sp>
      <p:sp>
        <p:nvSpPr>
          <p:cNvPr id="29701" name="Rectangle 4"/>
          <p:cNvSpPr>
            <a:spLocks noChangeArrowheads="1"/>
          </p:cNvSpPr>
          <p:nvPr/>
        </p:nvSpPr>
        <p:spPr bwMode="auto">
          <a:xfrm>
            <a:off x="5867400" y="6473825"/>
            <a:ext cx="27305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200"/>
              <a:t>Source: American Petroleum Institute</a:t>
            </a:r>
          </a:p>
        </p:txBody>
      </p:sp>
      <p:pic>
        <p:nvPicPr>
          <p:cNvPr id="2970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8250" y="5257800"/>
            <a:ext cx="18288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Content Placeholder 1"/>
          <p:cNvSpPr>
            <a:spLocks noGrp="1"/>
          </p:cNvSpPr>
          <p:nvPr>
            <p:ph idx="1"/>
          </p:nvPr>
        </p:nvSpPr>
        <p:spPr>
          <a:xfrm>
            <a:off x="457200" y="1600200"/>
            <a:ext cx="8229600" cy="4406900"/>
          </a:xfrm>
        </p:spPr>
        <p:txBody>
          <a:bodyPr/>
          <a:lstStyle/>
          <a:p>
            <a:r>
              <a:rPr lang="en-US" altLang="en-US" smtClean="0"/>
              <a:t>Use containers suitable for the product that is stored in the container</a:t>
            </a:r>
          </a:p>
          <a:p>
            <a:r>
              <a:rPr lang="en-US" altLang="en-US" smtClean="0"/>
              <a:t>Provide overfill protection for your storage containers</a:t>
            </a:r>
          </a:p>
          <a:p>
            <a:endParaRPr lang="en-US" altLang="en-US" smtClean="0"/>
          </a:p>
          <a:p>
            <a:endParaRPr lang="en-US" altLang="en-US" smtClean="0"/>
          </a:p>
          <a:p>
            <a:endParaRPr lang="en-US" altLang="en-US" smtClean="0"/>
          </a:p>
        </p:txBody>
      </p:sp>
      <p:sp>
        <p:nvSpPr>
          <p:cNvPr id="3" name="Title 2"/>
          <p:cNvSpPr>
            <a:spLocks noGrp="1"/>
          </p:cNvSpPr>
          <p:nvPr>
            <p:ph type="title"/>
          </p:nvPr>
        </p:nvSpPr>
        <p:spPr/>
        <p:txBody>
          <a:bodyPr/>
          <a:lstStyle/>
          <a:p>
            <a:pPr>
              <a:defRPr/>
            </a:pPr>
            <a:r>
              <a:rPr lang="en-US" dirty="0" smtClean="0"/>
              <a:t>Storage Containers</a:t>
            </a:r>
            <a:endParaRPr lang="en-US" dirty="0"/>
          </a:p>
        </p:txBody>
      </p:sp>
      <p:sp>
        <p:nvSpPr>
          <p:cNvPr id="3072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6EF4D58-AB68-4DD8-9670-943B6AE8F91A}" type="slidenum">
              <a:rPr lang="en-US" altLang="en-US"/>
              <a:pPr eaLnBrk="1" hangingPunct="1"/>
              <a:t>22</a:t>
            </a:fld>
            <a:endParaRPr lang="en-US" altLang="en-US"/>
          </a:p>
        </p:txBody>
      </p:sp>
      <p:pic>
        <p:nvPicPr>
          <p:cNvPr id="3072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325" y="3581400"/>
            <a:ext cx="1905000" cy="1558925"/>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072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124200"/>
            <a:ext cx="3648075" cy="3124200"/>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0727"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438400" y="4686300"/>
            <a:ext cx="1778000" cy="1524000"/>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533400" y="2286000"/>
          <a:ext cx="8064500" cy="3670300"/>
        </p:xfrm>
        <a:graphic>
          <a:graphicData uri="http://schemas.openxmlformats.org/drawingml/2006/table">
            <a:tbl>
              <a:tblPr firstRow="1" bandRow="1">
                <a:tableStyleId>{7DF18680-E054-41AD-8BC1-D1AEF772440D}</a:tableStyleId>
              </a:tblPr>
              <a:tblGrid>
                <a:gridCol w="2688167"/>
                <a:gridCol w="2688167"/>
                <a:gridCol w="2688167"/>
              </a:tblGrid>
              <a:tr h="1615270">
                <a:tc>
                  <a:txBody>
                    <a:bodyPr/>
                    <a:lstStyle/>
                    <a:p>
                      <a:r>
                        <a:rPr lang="en-US" sz="1800" baseline="0" dirty="0" smtClean="0"/>
                        <a:t>Above Ground Storage Tank Size </a:t>
                      </a:r>
                      <a:r>
                        <a:rPr lang="en-US" sz="1400" baseline="0" dirty="0" smtClean="0"/>
                        <a:t>(US gallons)</a:t>
                      </a:r>
                      <a:endParaRPr lang="en-US" sz="1800" dirty="0"/>
                    </a:p>
                  </a:txBody>
                  <a:tcPr marT="45699" marB="45699"/>
                </a:tc>
                <a:tc>
                  <a:txBody>
                    <a:bodyPr/>
                    <a:lstStyle/>
                    <a:p>
                      <a:r>
                        <a:rPr lang="en-US" sz="1800" dirty="0" smtClean="0"/>
                        <a:t>Category I </a:t>
                      </a:r>
                    </a:p>
                    <a:p>
                      <a:r>
                        <a:rPr lang="en-US" sz="2000" dirty="0" smtClean="0"/>
                        <a:t>(</a:t>
                      </a:r>
                      <a:r>
                        <a:rPr lang="en-US" sz="1400" dirty="0" smtClean="0"/>
                        <a:t>Elevated tanks with </a:t>
                      </a:r>
                    </a:p>
                    <a:p>
                      <a:r>
                        <a:rPr lang="en-US" sz="1400" dirty="0" smtClean="0"/>
                        <a:t>CRDS* and those with an impermeable barrier such </a:t>
                      </a:r>
                    </a:p>
                    <a:p>
                      <a:r>
                        <a:rPr lang="en-US" sz="1400" dirty="0" smtClean="0"/>
                        <a:t>as concrete, steel,</a:t>
                      </a:r>
                      <a:r>
                        <a:rPr lang="en-US" sz="1400" baseline="0" dirty="0" smtClean="0"/>
                        <a:t> or synthetic liner</a:t>
                      </a:r>
                      <a:r>
                        <a:rPr lang="en-US" sz="2000" dirty="0" smtClean="0"/>
                        <a:t>)</a:t>
                      </a:r>
                      <a:endParaRPr lang="en-US" sz="2000" dirty="0"/>
                    </a:p>
                  </a:txBody>
                  <a:tcPr marT="45699" marB="45699"/>
                </a:tc>
                <a:tc>
                  <a:txBody>
                    <a:bodyPr/>
                    <a:lstStyle/>
                    <a:p>
                      <a:r>
                        <a:rPr lang="en-US" sz="1800" dirty="0" smtClean="0"/>
                        <a:t>Category 2 </a:t>
                      </a:r>
                    </a:p>
                    <a:p>
                      <a:r>
                        <a:rPr lang="en-US" sz="1400" dirty="0" smtClean="0"/>
                        <a:t>(Tanks sit on the ground without impermeable layer)</a:t>
                      </a:r>
                      <a:endParaRPr lang="en-US" sz="1400" dirty="0"/>
                    </a:p>
                  </a:txBody>
                  <a:tcPr marT="45699" marB="45699"/>
                </a:tc>
              </a:tr>
              <a:tr h="378287">
                <a:tc>
                  <a:txBody>
                    <a:bodyPr/>
                    <a:lstStyle/>
                    <a:p>
                      <a:r>
                        <a:rPr lang="en-US" sz="1800" dirty="0" smtClean="0"/>
                        <a:t>0 – 1,100</a:t>
                      </a:r>
                      <a:endParaRPr lang="en-US" sz="1800" dirty="0"/>
                    </a:p>
                  </a:txBody>
                  <a:tcPr marT="45699" marB="45699"/>
                </a:tc>
                <a:tc>
                  <a:txBody>
                    <a:bodyPr/>
                    <a:lstStyle/>
                    <a:p>
                      <a:r>
                        <a:rPr lang="en-US" sz="1800" dirty="0" smtClean="0"/>
                        <a:t>P</a:t>
                      </a:r>
                      <a:endParaRPr lang="en-US" sz="1800" dirty="0"/>
                    </a:p>
                  </a:txBody>
                  <a:tcPr marT="45699" marB="45699"/>
                </a:tc>
                <a:tc>
                  <a:txBody>
                    <a:bodyPr/>
                    <a:lstStyle/>
                    <a:p>
                      <a:r>
                        <a:rPr lang="en-US" sz="1800" dirty="0" smtClean="0"/>
                        <a:t>P</a:t>
                      </a:r>
                      <a:endParaRPr lang="en-US" sz="1800" dirty="0"/>
                    </a:p>
                  </a:txBody>
                  <a:tcPr marT="45699" marB="45699"/>
                </a:tc>
              </a:tr>
              <a:tr h="365695">
                <a:tc>
                  <a:txBody>
                    <a:bodyPr/>
                    <a:lstStyle/>
                    <a:p>
                      <a:r>
                        <a:rPr lang="en-US" sz="1800" dirty="0" smtClean="0"/>
                        <a:t>1,101 - 5,000</a:t>
                      </a:r>
                      <a:endParaRPr lang="en-US" sz="1800" dirty="0"/>
                    </a:p>
                  </a:txBody>
                  <a:tcPr marT="45699" marB="45699"/>
                </a:tc>
                <a:tc>
                  <a:txBody>
                    <a:bodyPr/>
                    <a:lstStyle/>
                    <a:p>
                      <a:r>
                        <a:rPr lang="en-US" sz="1800" dirty="0" smtClean="0"/>
                        <a:t>P</a:t>
                      </a:r>
                      <a:endParaRPr lang="en-US" sz="1800" dirty="0"/>
                    </a:p>
                  </a:txBody>
                  <a:tcPr marT="45699" marB="45699"/>
                </a:tc>
                <a:tc>
                  <a:txBody>
                    <a:bodyPr/>
                    <a:lstStyle/>
                    <a:p>
                      <a:r>
                        <a:rPr lang="en-US" sz="1800" dirty="0" smtClean="0"/>
                        <a:t>P, E (10), L</a:t>
                      </a:r>
                      <a:r>
                        <a:rPr lang="en-US" sz="1800" baseline="0" dirty="0" smtClean="0"/>
                        <a:t>(10)</a:t>
                      </a:r>
                      <a:endParaRPr lang="en-US" sz="1800" dirty="0"/>
                    </a:p>
                  </a:txBody>
                  <a:tcPr marT="45699" marB="45699"/>
                </a:tc>
              </a:tr>
              <a:tr h="932761">
                <a:tc>
                  <a:txBody>
                    <a:bodyPr/>
                    <a:lstStyle/>
                    <a:p>
                      <a:r>
                        <a:rPr lang="en-US" sz="1800" dirty="0" smtClean="0"/>
                        <a:t>5,100 – 30,000</a:t>
                      </a:r>
                      <a:endParaRPr lang="en-US" sz="1800" dirty="0"/>
                    </a:p>
                  </a:txBody>
                  <a:tcPr marT="45699" marB="45699"/>
                </a:tc>
                <a:tc>
                  <a:txBody>
                    <a:bodyPr/>
                    <a:lstStyle/>
                    <a:p>
                      <a:r>
                        <a:rPr lang="en-US" sz="1800" dirty="0" smtClean="0"/>
                        <a:t>P,</a:t>
                      </a:r>
                      <a:r>
                        <a:rPr lang="en-US" sz="1800" baseline="0" dirty="0" smtClean="0"/>
                        <a:t> E (20)</a:t>
                      </a:r>
                      <a:endParaRPr lang="en-US" sz="1800" dirty="0"/>
                    </a:p>
                  </a:txBody>
                  <a:tcPr marT="45699" marB="45699"/>
                </a:tc>
                <a:tc>
                  <a:txBody>
                    <a:bodyPr/>
                    <a:lstStyle/>
                    <a:p>
                      <a:r>
                        <a:rPr lang="en-US" sz="1800" dirty="0" smtClean="0"/>
                        <a:t>P, E(10), I(20)</a:t>
                      </a:r>
                    </a:p>
                    <a:p>
                      <a:r>
                        <a:rPr lang="en-US" sz="1800" dirty="0" smtClean="0"/>
                        <a:t>Or</a:t>
                      </a:r>
                    </a:p>
                    <a:p>
                      <a:r>
                        <a:rPr lang="en-US" sz="1800" dirty="0" smtClean="0"/>
                        <a:t>P, E(5),</a:t>
                      </a:r>
                      <a:r>
                        <a:rPr lang="en-US" sz="1800" baseline="0" dirty="0" smtClean="0"/>
                        <a:t> L(10)</a:t>
                      </a:r>
                      <a:endParaRPr lang="en-US" sz="1800" dirty="0"/>
                    </a:p>
                  </a:txBody>
                  <a:tcPr marT="45699" marB="45699"/>
                </a:tc>
              </a:tr>
              <a:tr h="378287">
                <a:tc>
                  <a:txBody>
                    <a:bodyPr/>
                    <a:lstStyle/>
                    <a:p>
                      <a:r>
                        <a:rPr lang="en-US" sz="1800" dirty="0" smtClean="0"/>
                        <a:t>30,100 – 50,000</a:t>
                      </a:r>
                      <a:endParaRPr lang="en-US" sz="1800" dirty="0"/>
                    </a:p>
                  </a:txBody>
                  <a:tcPr marT="45699" marB="45699"/>
                </a:tc>
                <a:tc>
                  <a:txBody>
                    <a:bodyPr/>
                    <a:lstStyle/>
                    <a:p>
                      <a:r>
                        <a:rPr lang="en-US" sz="1800" dirty="0" smtClean="0"/>
                        <a:t>P, E(20)</a:t>
                      </a:r>
                      <a:endParaRPr lang="en-US" sz="1800" dirty="0"/>
                    </a:p>
                  </a:txBody>
                  <a:tcPr marT="45699" marB="45699"/>
                </a:tc>
                <a:tc>
                  <a:txBody>
                    <a:bodyPr/>
                    <a:lstStyle/>
                    <a:p>
                      <a:r>
                        <a:rPr lang="en-US" sz="1800" dirty="0" smtClean="0"/>
                        <a:t>P, E (5) &amp; L(5)</a:t>
                      </a:r>
                      <a:endParaRPr lang="en-US" sz="1800" dirty="0"/>
                    </a:p>
                  </a:txBody>
                  <a:tcPr marT="45699" marB="45699"/>
                </a:tc>
              </a:tr>
            </a:tbl>
          </a:graphicData>
        </a:graphic>
      </p:graphicFrame>
      <p:sp>
        <p:nvSpPr>
          <p:cNvPr id="31772"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F0DD44F-B0E2-41F0-A1D7-7EEA4F5DF7C1}" type="slidenum">
              <a:rPr lang="en-US" altLang="en-US"/>
              <a:pPr eaLnBrk="1" hangingPunct="1"/>
              <a:t>23</a:t>
            </a:fld>
            <a:endParaRPr lang="en-US" altLang="en-US"/>
          </a:p>
        </p:txBody>
      </p:sp>
      <p:sp>
        <p:nvSpPr>
          <p:cNvPr id="27650" name="Title 1"/>
          <p:cNvSpPr>
            <a:spLocks noGrp="1"/>
          </p:cNvSpPr>
          <p:nvPr>
            <p:ph type="title"/>
          </p:nvPr>
        </p:nvSpPr>
        <p:spPr>
          <a:xfrm>
            <a:off x="368300" y="0"/>
            <a:ext cx="8229600" cy="1143000"/>
          </a:xfrm>
        </p:spPr>
        <p:txBody>
          <a:bodyPr/>
          <a:lstStyle/>
          <a:p>
            <a:pPr algn="ctr" eaLnBrk="1" fontAlgn="auto" hangingPunct="1">
              <a:spcAft>
                <a:spcPts val="0"/>
              </a:spcAft>
              <a:defRPr/>
            </a:pPr>
            <a:r>
              <a:rPr lang="en-US" dirty="0" smtClean="0"/>
              <a:t>Inspection Schedules</a:t>
            </a:r>
          </a:p>
        </p:txBody>
      </p:sp>
      <p:sp>
        <p:nvSpPr>
          <p:cNvPr id="31774" name="Rectangle 4"/>
          <p:cNvSpPr>
            <a:spLocks noChangeArrowheads="1"/>
          </p:cNvSpPr>
          <p:nvPr/>
        </p:nvSpPr>
        <p:spPr bwMode="auto">
          <a:xfrm>
            <a:off x="1730375" y="931863"/>
            <a:ext cx="7391400" cy="135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1" eaLnBrk="1" hangingPunct="1"/>
            <a:r>
              <a:rPr lang="en-US" altLang="en-US" sz="1600"/>
              <a:t>P - Periodic Inspections by owner</a:t>
            </a:r>
          </a:p>
          <a:p>
            <a:pPr lvl="1" eaLnBrk="1" hangingPunct="1"/>
            <a:r>
              <a:rPr lang="en-US" altLang="en-US" sz="1600"/>
              <a:t>E - Formal external inspection by certified inspector</a:t>
            </a:r>
          </a:p>
          <a:p>
            <a:pPr lvl="1" eaLnBrk="1" hangingPunct="1"/>
            <a:r>
              <a:rPr lang="en-US" altLang="en-US" sz="1600"/>
              <a:t>I - Formal interior inspection by certified inspector</a:t>
            </a:r>
          </a:p>
          <a:p>
            <a:pPr lvl="1" eaLnBrk="1" hangingPunct="1"/>
            <a:r>
              <a:rPr lang="en-US" altLang="en-US" sz="1600"/>
              <a:t>L - Leak test</a:t>
            </a:r>
          </a:p>
          <a:p>
            <a:pPr lvl="1" eaLnBrk="1" hangingPunct="1"/>
            <a:r>
              <a:rPr lang="en-US" altLang="en-US" sz="1600"/>
              <a:t> (frequency of inspection in years)</a:t>
            </a:r>
          </a:p>
        </p:txBody>
      </p:sp>
      <p:sp>
        <p:nvSpPr>
          <p:cNvPr id="31775" name="Rectangle 5"/>
          <p:cNvSpPr>
            <a:spLocks noChangeArrowheads="1"/>
          </p:cNvSpPr>
          <p:nvPr/>
        </p:nvSpPr>
        <p:spPr bwMode="auto">
          <a:xfrm>
            <a:off x="5867400" y="6473825"/>
            <a:ext cx="27305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200"/>
              <a:t>Source: American Petroleum Institute</a:t>
            </a:r>
          </a:p>
        </p:txBody>
      </p:sp>
      <p:sp>
        <p:nvSpPr>
          <p:cNvPr id="31776" name="TextBox 1"/>
          <p:cNvSpPr txBox="1">
            <a:spLocks noChangeArrowheads="1"/>
          </p:cNvSpPr>
          <p:nvPr/>
        </p:nvSpPr>
        <p:spPr bwMode="auto">
          <a:xfrm>
            <a:off x="1828800" y="5943600"/>
            <a:ext cx="5791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t>*CRDS – Continuous Release Detection System</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defRPr/>
            </a:pPr>
            <a:r>
              <a:rPr lang="en-US" dirty="0" smtClean="0"/>
              <a:t>Elevated Tanks</a:t>
            </a:r>
            <a:endParaRPr lang="en-US" dirty="0"/>
          </a:p>
        </p:txBody>
      </p:sp>
      <p:sp>
        <p:nvSpPr>
          <p:cNvPr id="3277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5F94847-AF65-4F5E-8592-E9DA4D215067}" type="slidenum">
              <a:rPr lang="en-US" altLang="en-US"/>
              <a:pPr eaLnBrk="1" hangingPunct="1"/>
              <a:t>24</a:t>
            </a:fld>
            <a:endParaRPr lang="en-US" altLang="en-US"/>
          </a:p>
        </p:txBody>
      </p:sp>
      <p:pic>
        <p:nvPicPr>
          <p:cNvPr id="3277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558925" y="1238250"/>
            <a:ext cx="6670675" cy="5010150"/>
          </a:xfr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Content Placeholder 2"/>
          <p:cNvSpPr>
            <a:spLocks noGrp="1"/>
          </p:cNvSpPr>
          <p:nvPr>
            <p:ph idx="1"/>
          </p:nvPr>
        </p:nvSpPr>
        <p:spPr>
          <a:xfrm>
            <a:off x="381000" y="2379663"/>
            <a:ext cx="8229600" cy="4992687"/>
          </a:xfrm>
        </p:spPr>
        <p:txBody>
          <a:bodyPr/>
          <a:lstStyle/>
          <a:p>
            <a:pPr eaLnBrk="1" hangingPunct="1"/>
            <a:r>
              <a:rPr lang="en-US" altLang="en-US" sz="3600" b="1" smtClean="0">
                <a:solidFill>
                  <a:srgbClr val="FF0000"/>
                </a:solidFill>
              </a:rPr>
              <a:t>Intended to address the most likely oil discharge from any part of a facility</a:t>
            </a:r>
          </a:p>
          <a:p>
            <a:pPr eaLnBrk="1" hangingPunct="1"/>
            <a:endParaRPr lang="en-US" altLang="en-US" smtClean="0"/>
          </a:p>
          <a:p>
            <a:pPr lvl="4" eaLnBrk="1" hangingPunct="1"/>
            <a:r>
              <a:rPr lang="en-US" altLang="en-US" sz="4100" smtClean="0"/>
              <a:t>Active </a:t>
            </a:r>
          </a:p>
          <a:p>
            <a:pPr lvl="4" eaLnBrk="1" hangingPunct="1"/>
            <a:r>
              <a:rPr lang="en-US" altLang="en-US" sz="4100" smtClean="0"/>
              <a:t>Passive</a:t>
            </a:r>
          </a:p>
        </p:txBody>
      </p:sp>
      <p:sp>
        <p:nvSpPr>
          <p:cNvPr id="3379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BD4BB97-B85E-4EC9-A81F-147059B4729C}" type="slidenum">
              <a:rPr lang="en-US" altLang="en-US"/>
              <a:pPr eaLnBrk="1" hangingPunct="1"/>
              <a:t>25</a:t>
            </a:fld>
            <a:endParaRPr lang="en-US" altLang="en-US"/>
          </a:p>
        </p:txBody>
      </p:sp>
      <p:sp>
        <p:nvSpPr>
          <p:cNvPr id="23554" name="Title 1"/>
          <p:cNvSpPr>
            <a:spLocks noGrp="1"/>
          </p:cNvSpPr>
          <p:nvPr>
            <p:ph type="title"/>
          </p:nvPr>
        </p:nvSpPr>
        <p:spPr>
          <a:xfrm>
            <a:off x="457200" y="762000"/>
            <a:ext cx="8229600" cy="1143000"/>
          </a:xfrm>
        </p:spPr>
        <p:txBody>
          <a:bodyPr>
            <a:normAutofit fontScale="90000"/>
          </a:bodyPr>
          <a:lstStyle/>
          <a:p>
            <a:pPr eaLnBrk="1" fontAlgn="auto" hangingPunct="1">
              <a:spcAft>
                <a:spcPts val="0"/>
              </a:spcAft>
              <a:defRPr/>
            </a:pPr>
            <a:r>
              <a:rPr lang="en-US" dirty="0" smtClean="0"/>
              <a:t>General </a:t>
            </a:r>
            <a:br>
              <a:rPr lang="en-US" dirty="0" smtClean="0"/>
            </a:br>
            <a:r>
              <a:rPr lang="en-US" dirty="0" smtClean="0"/>
              <a:t>Secondary Containment Requirements</a:t>
            </a:r>
          </a:p>
        </p:txBody>
      </p:sp>
      <p:sp>
        <p:nvSpPr>
          <p:cNvPr id="33797" name="Rectangle 4"/>
          <p:cNvSpPr>
            <a:spLocks noChangeArrowheads="1"/>
          </p:cNvSpPr>
          <p:nvPr/>
        </p:nvSpPr>
        <p:spPr bwMode="auto">
          <a:xfrm>
            <a:off x="4964113" y="6473825"/>
            <a:ext cx="386238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200"/>
              <a:t>Source: http://www.epa.gov/osweroe1/content/spcc</a:t>
            </a:r>
          </a:p>
        </p:txBody>
      </p:sp>
      <p:pic>
        <p:nvPicPr>
          <p:cNvPr id="3379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3886200"/>
            <a:ext cx="4146550" cy="2268538"/>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Content Placeholder 2"/>
          <p:cNvSpPr>
            <a:spLocks noGrp="1"/>
          </p:cNvSpPr>
          <p:nvPr>
            <p:ph idx="1"/>
          </p:nvPr>
        </p:nvSpPr>
        <p:spPr>
          <a:xfrm>
            <a:off x="396875" y="1481138"/>
            <a:ext cx="8229600" cy="4992687"/>
          </a:xfrm>
        </p:spPr>
        <p:txBody>
          <a:bodyPr/>
          <a:lstStyle/>
          <a:p>
            <a:pPr eaLnBrk="1" hangingPunct="1"/>
            <a:r>
              <a:rPr lang="en-US" altLang="en-US" smtClean="0"/>
              <a:t>Use any of these or its equivalent:</a:t>
            </a:r>
          </a:p>
          <a:p>
            <a:pPr lvl="1" eaLnBrk="1" hangingPunct="1"/>
            <a:r>
              <a:rPr lang="en-US" altLang="en-US" sz="1800" smtClean="0"/>
              <a:t>Dikes, berms or retaining walls sufficiently impervious to contain oil;</a:t>
            </a:r>
          </a:p>
          <a:p>
            <a:pPr lvl="1" eaLnBrk="1" hangingPunct="1"/>
            <a:r>
              <a:rPr lang="en-US" altLang="en-US" sz="1800" smtClean="0"/>
              <a:t>Curbing or drip pans;   </a:t>
            </a:r>
          </a:p>
          <a:p>
            <a:pPr lvl="1" eaLnBrk="1" hangingPunct="1"/>
            <a:r>
              <a:rPr lang="en-US" altLang="en-US" sz="1800" smtClean="0"/>
              <a:t>Sump or collection systems;</a:t>
            </a:r>
          </a:p>
          <a:p>
            <a:pPr lvl="1" eaLnBrk="1" hangingPunct="1"/>
            <a:r>
              <a:rPr lang="en-US" altLang="en-US" sz="1800" smtClean="0"/>
              <a:t>Culverts, gutters or other drainage systems;  </a:t>
            </a:r>
          </a:p>
          <a:p>
            <a:pPr lvl="1" eaLnBrk="1" hangingPunct="1"/>
            <a:r>
              <a:rPr lang="en-US" altLang="en-US" sz="1800" smtClean="0"/>
              <a:t>Weirs, booms, or other barriers;</a:t>
            </a:r>
          </a:p>
          <a:p>
            <a:pPr lvl="1" eaLnBrk="1" hangingPunct="1"/>
            <a:r>
              <a:rPr lang="en-US" altLang="en-US" sz="1800" smtClean="0"/>
              <a:t>Spill diversion ponds;        </a:t>
            </a:r>
          </a:p>
          <a:p>
            <a:pPr lvl="1" eaLnBrk="1" hangingPunct="1"/>
            <a:r>
              <a:rPr lang="en-US" altLang="en-US" sz="1800" smtClean="0"/>
              <a:t>Retention ponds; or </a:t>
            </a:r>
          </a:p>
          <a:p>
            <a:pPr lvl="1" eaLnBrk="1" hangingPunct="1"/>
            <a:r>
              <a:rPr lang="en-US" altLang="en-US" sz="1800" smtClean="0"/>
              <a:t>Sorbent materials (spill kits, floor dry, cat litter)</a:t>
            </a:r>
          </a:p>
          <a:p>
            <a:pPr lvl="1" eaLnBrk="1" hangingPunct="1"/>
            <a:endParaRPr lang="en-US" altLang="en-US" smtClean="0"/>
          </a:p>
        </p:txBody>
      </p:sp>
      <p:sp>
        <p:nvSpPr>
          <p:cNvPr id="3481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33EAC9A-B664-4DE8-BD27-AADA6D01D5B7}" type="slidenum">
              <a:rPr lang="en-US" altLang="en-US"/>
              <a:pPr eaLnBrk="1" hangingPunct="1"/>
              <a:t>26</a:t>
            </a:fld>
            <a:endParaRPr lang="en-US" altLang="en-US"/>
          </a:p>
        </p:txBody>
      </p:sp>
      <p:sp>
        <p:nvSpPr>
          <p:cNvPr id="23554" name="Title 1"/>
          <p:cNvSpPr>
            <a:spLocks noGrp="1"/>
          </p:cNvSpPr>
          <p:nvPr>
            <p:ph type="title"/>
          </p:nvPr>
        </p:nvSpPr>
        <p:spPr/>
        <p:txBody>
          <a:bodyPr>
            <a:normAutofit fontScale="90000"/>
          </a:bodyPr>
          <a:lstStyle/>
          <a:p>
            <a:pPr eaLnBrk="1" fontAlgn="auto" hangingPunct="1">
              <a:spcAft>
                <a:spcPts val="0"/>
              </a:spcAft>
              <a:defRPr/>
            </a:pPr>
            <a:r>
              <a:rPr lang="en-US" dirty="0" smtClean="0"/>
              <a:t>General Secondary Containment Requirements</a:t>
            </a:r>
          </a:p>
        </p:txBody>
      </p:sp>
      <p:sp>
        <p:nvSpPr>
          <p:cNvPr id="34821" name="Rectangle 4"/>
          <p:cNvSpPr>
            <a:spLocks noChangeArrowheads="1"/>
          </p:cNvSpPr>
          <p:nvPr/>
        </p:nvSpPr>
        <p:spPr bwMode="auto">
          <a:xfrm>
            <a:off x="4964113" y="6473825"/>
            <a:ext cx="386238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200"/>
              <a:t>Source: http://www.epa.gov/osweroe1/content/spcc</a:t>
            </a:r>
          </a:p>
        </p:txBody>
      </p:sp>
      <p:pic>
        <p:nvPicPr>
          <p:cNvPr id="3482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3035300"/>
            <a:ext cx="1920875" cy="32131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482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5716588"/>
            <a:ext cx="18288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Content Placeholder 2"/>
          <p:cNvSpPr>
            <a:spLocks noGrp="1"/>
          </p:cNvSpPr>
          <p:nvPr>
            <p:ph idx="1"/>
          </p:nvPr>
        </p:nvSpPr>
        <p:spPr>
          <a:xfrm>
            <a:off x="166688" y="1371600"/>
            <a:ext cx="7102475" cy="3121025"/>
          </a:xfrm>
        </p:spPr>
        <p:txBody>
          <a:bodyPr>
            <a:normAutofit/>
          </a:bodyPr>
          <a:lstStyle/>
          <a:p>
            <a:pPr marL="109728" indent="0" eaLnBrk="1" fontAlgn="auto" hangingPunct="1">
              <a:spcAft>
                <a:spcPts val="0"/>
              </a:spcAft>
              <a:buFont typeface="Wingdings 3" panose="05040102010807070707" pitchFamily="18" charset="2"/>
              <a:buNone/>
              <a:defRPr/>
            </a:pPr>
            <a:endParaRPr lang="en-US" dirty="0" smtClean="0"/>
          </a:p>
          <a:p>
            <a:pPr marL="621792" lvl="1" eaLnBrk="1" fontAlgn="auto" hangingPunct="1">
              <a:spcBef>
                <a:spcPts val="324"/>
              </a:spcBef>
              <a:spcAft>
                <a:spcPts val="0"/>
              </a:spcAft>
              <a:buFont typeface="Verdana"/>
              <a:buChar char="◦"/>
              <a:defRPr/>
            </a:pPr>
            <a:endParaRPr lang="en-US" dirty="0"/>
          </a:p>
          <a:p>
            <a:pPr marL="621792" lvl="1" eaLnBrk="1" fontAlgn="auto" hangingPunct="1">
              <a:spcBef>
                <a:spcPts val="324"/>
              </a:spcBef>
              <a:spcAft>
                <a:spcPts val="0"/>
              </a:spcAft>
              <a:buFont typeface="Verdana"/>
              <a:buChar char="◦"/>
              <a:defRPr/>
            </a:pPr>
            <a:endParaRPr lang="en-US" dirty="0" smtClean="0"/>
          </a:p>
          <a:p>
            <a:pPr marL="393192" lvl="1" indent="0" eaLnBrk="1" fontAlgn="auto" hangingPunct="1">
              <a:spcBef>
                <a:spcPts val="324"/>
              </a:spcBef>
              <a:spcAft>
                <a:spcPts val="0"/>
              </a:spcAft>
              <a:buFont typeface="Verdana" panose="020B0604030504040204" pitchFamily="34" charset="0"/>
              <a:buNone/>
              <a:defRPr/>
            </a:pPr>
            <a:endParaRPr lang="en-US" dirty="0" smtClean="0"/>
          </a:p>
          <a:p>
            <a:pPr marL="630936" lvl="2" indent="0" eaLnBrk="1" fontAlgn="auto" hangingPunct="1">
              <a:spcAft>
                <a:spcPts val="0"/>
              </a:spcAft>
              <a:buFont typeface="Wingdings 2"/>
              <a:buNone/>
              <a:defRPr/>
            </a:pPr>
            <a:endParaRPr lang="en-US" dirty="0" smtClean="0"/>
          </a:p>
          <a:p>
            <a:pPr marL="621792" lvl="1" eaLnBrk="1" fontAlgn="auto" hangingPunct="1">
              <a:spcBef>
                <a:spcPts val="324"/>
              </a:spcBef>
              <a:spcAft>
                <a:spcPts val="0"/>
              </a:spcAft>
              <a:buFont typeface="Verdana"/>
              <a:buChar char="◦"/>
              <a:defRPr/>
            </a:pPr>
            <a:endParaRPr lang="en-US" dirty="0" smtClean="0"/>
          </a:p>
        </p:txBody>
      </p:sp>
      <p:sp>
        <p:nvSpPr>
          <p:cNvPr id="35843"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6290F8D-A688-4ACC-A7D8-3657E572B932}" type="slidenum">
              <a:rPr lang="en-US" altLang="en-US"/>
              <a:pPr eaLnBrk="1" hangingPunct="1"/>
              <a:t>27</a:t>
            </a:fld>
            <a:endParaRPr lang="en-US" altLang="en-US"/>
          </a:p>
        </p:txBody>
      </p:sp>
      <p:sp>
        <p:nvSpPr>
          <p:cNvPr id="11268" name="Title 1"/>
          <p:cNvSpPr>
            <a:spLocks noGrp="1"/>
          </p:cNvSpPr>
          <p:nvPr>
            <p:ph type="title"/>
          </p:nvPr>
        </p:nvSpPr>
        <p:spPr/>
        <p:txBody>
          <a:bodyPr/>
          <a:lstStyle/>
          <a:p>
            <a:pPr eaLnBrk="1" fontAlgn="auto" hangingPunct="1">
              <a:spcAft>
                <a:spcPts val="0"/>
              </a:spcAft>
              <a:defRPr/>
            </a:pPr>
            <a:r>
              <a:rPr lang="en-US" dirty="0" smtClean="0"/>
              <a:t>Mobile </a:t>
            </a:r>
            <a:r>
              <a:rPr lang="en-US" dirty="0" err="1" smtClean="0"/>
              <a:t>Refuelers</a:t>
            </a:r>
            <a:endParaRPr lang="en-US" dirty="0" smtClean="0"/>
          </a:p>
        </p:txBody>
      </p:sp>
      <p:sp>
        <p:nvSpPr>
          <p:cNvPr id="35845" name="TextBox 1"/>
          <p:cNvSpPr txBox="1">
            <a:spLocks noChangeArrowheads="1"/>
          </p:cNvSpPr>
          <p:nvPr/>
        </p:nvSpPr>
        <p:spPr bwMode="auto">
          <a:xfrm>
            <a:off x="3810000" y="5867400"/>
            <a:ext cx="4953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600"/>
              <a:t>Source: http://www.epa.gov/osweroe1/content/spcc</a:t>
            </a:r>
            <a:r>
              <a:rPr lang="en-US" altLang="en-US"/>
              <a:t>/</a:t>
            </a:r>
          </a:p>
        </p:txBody>
      </p:sp>
      <p:pic>
        <p:nvPicPr>
          <p:cNvPr id="3584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3163" y="2427288"/>
            <a:ext cx="1808162" cy="2803525"/>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847" name="Rectangle 2"/>
          <p:cNvSpPr>
            <a:spLocks noChangeArrowheads="1"/>
          </p:cNvSpPr>
          <p:nvPr/>
        </p:nvSpPr>
        <p:spPr bwMode="auto">
          <a:xfrm>
            <a:off x="457200" y="4125913"/>
            <a:ext cx="5519738"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a:t>Do not need sized secondary containment (berm)</a:t>
            </a:r>
          </a:p>
          <a:p>
            <a:pPr eaLnBrk="1" hangingPunct="1"/>
            <a:endParaRPr lang="en-US" altLang="en-US" sz="2400"/>
          </a:p>
          <a:p>
            <a:pPr eaLnBrk="1" hangingPunct="1"/>
            <a:r>
              <a:rPr lang="en-US" altLang="en-US" sz="2400"/>
              <a:t>Remain subject to secondary containment (spill kit)</a:t>
            </a:r>
          </a:p>
        </p:txBody>
      </p:sp>
      <p:pic>
        <p:nvPicPr>
          <p:cNvPr id="35848"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1375" y="1371600"/>
            <a:ext cx="3249613" cy="245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143000" y="1370013"/>
            <a:ext cx="3170238" cy="2376487"/>
          </a:xfrm>
          <a:ln w="25400">
            <a:solidFill>
              <a:schemeClr val="tx1"/>
            </a:solidFill>
            <a:miter lim="800000"/>
            <a:headEnd/>
            <a:tailEnd/>
          </a:ln>
        </p:spPr>
      </p:pic>
      <p:sp>
        <p:nvSpPr>
          <p:cNvPr id="3" name="Title 2"/>
          <p:cNvSpPr>
            <a:spLocks noGrp="1"/>
          </p:cNvSpPr>
          <p:nvPr>
            <p:ph type="title"/>
          </p:nvPr>
        </p:nvSpPr>
        <p:spPr/>
        <p:txBody>
          <a:bodyPr/>
          <a:lstStyle/>
          <a:p>
            <a:pPr>
              <a:defRPr/>
            </a:pPr>
            <a:r>
              <a:rPr lang="en-US" dirty="0" smtClean="0"/>
              <a:t>Secondary Containment</a:t>
            </a:r>
            <a:endParaRPr lang="en-US" dirty="0"/>
          </a:p>
        </p:txBody>
      </p:sp>
      <p:sp>
        <p:nvSpPr>
          <p:cNvPr id="3686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CC6025D-54EE-4FFC-AFBA-8DEB86E3FC4E}" type="slidenum">
              <a:rPr lang="en-US" altLang="en-US"/>
              <a:pPr eaLnBrk="1" hangingPunct="1"/>
              <a:t>28</a:t>
            </a:fld>
            <a:endParaRPr lang="en-US" altLang="en-US"/>
          </a:p>
        </p:txBody>
      </p:sp>
      <p:pic>
        <p:nvPicPr>
          <p:cNvPr id="36869"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1346200"/>
            <a:ext cx="3200400" cy="24003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6870"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4038600"/>
            <a:ext cx="3149600" cy="2519363"/>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6871"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859338" y="4056063"/>
            <a:ext cx="3217862" cy="25019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191000" y="3352800"/>
            <a:ext cx="4495800" cy="3148013"/>
          </a:xfrm>
        </p:spPr>
      </p:pic>
      <p:sp>
        <p:nvSpPr>
          <p:cNvPr id="37891" name="Slide Number Placeholder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8222BC5-09F6-41A9-AEF5-0DD6D9BBC4B2}" type="slidenum">
              <a:rPr lang="en-US" altLang="en-US"/>
              <a:pPr eaLnBrk="1" hangingPunct="1"/>
              <a:t>29</a:t>
            </a:fld>
            <a:endParaRPr lang="en-US" altLang="en-US"/>
          </a:p>
        </p:txBody>
      </p:sp>
      <p:pic>
        <p:nvPicPr>
          <p:cNvPr id="37892"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04800"/>
            <a:ext cx="5003800" cy="262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TextBox 1"/>
          <p:cNvSpPr txBox="1">
            <a:spLocks noChangeArrowheads="1"/>
          </p:cNvSpPr>
          <p:nvPr/>
        </p:nvSpPr>
        <p:spPr bwMode="auto">
          <a:xfrm>
            <a:off x="457200" y="4114800"/>
            <a:ext cx="3429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www.ndsu.edu/waterquality</a:t>
            </a:r>
          </a:p>
        </p:txBody>
      </p:sp>
      <p:sp>
        <p:nvSpPr>
          <p:cNvPr id="37894" name="TextBox 1"/>
          <p:cNvSpPr txBox="1">
            <a:spLocks noChangeArrowheads="1"/>
          </p:cNvSpPr>
          <p:nvPr/>
        </p:nvSpPr>
        <p:spPr bwMode="auto">
          <a:xfrm>
            <a:off x="5715000" y="304800"/>
            <a:ext cx="312420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600"/>
              <a:t>Calculating Your Secondary Containment Area</a:t>
            </a:r>
          </a:p>
        </p:txBody>
      </p:sp>
      <p:pic>
        <p:nvPicPr>
          <p:cNvPr id="3789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313" y="5715000"/>
            <a:ext cx="18288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Content Placeholder 1"/>
          <p:cNvSpPr>
            <a:spLocks noGrp="1"/>
          </p:cNvSpPr>
          <p:nvPr>
            <p:ph idx="1"/>
          </p:nvPr>
        </p:nvSpPr>
        <p:spPr/>
        <p:txBody>
          <a:bodyPr/>
          <a:lstStyle/>
          <a:p>
            <a:endParaRPr lang="en-US" altLang="en-US" smtClean="0"/>
          </a:p>
        </p:txBody>
      </p:sp>
      <p:sp>
        <p:nvSpPr>
          <p:cNvPr id="3" name="Title 2"/>
          <p:cNvSpPr>
            <a:spLocks noGrp="1"/>
          </p:cNvSpPr>
          <p:nvPr>
            <p:ph type="title"/>
          </p:nvPr>
        </p:nvSpPr>
        <p:spPr/>
        <p:txBody>
          <a:bodyPr/>
          <a:lstStyle/>
          <a:p>
            <a:pPr>
              <a:defRPr/>
            </a:pPr>
            <a:endParaRPr lang="en-US"/>
          </a:p>
        </p:txBody>
      </p:sp>
      <p:sp>
        <p:nvSpPr>
          <p:cNvPr id="1126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C8862CC-1846-4B75-9E1D-99D7E952EE6C}" type="slidenum">
              <a:rPr lang="en-US" altLang="en-US"/>
              <a:pPr eaLnBrk="1" hangingPunct="1"/>
              <a:t>3</a:t>
            </a:fld>
            <a:endParaRPr lang="en-US" altLang="en-US"/>
          </a:p>
        </p:txBody>
      </p:sp>
      <p:pic>
        <p:nvPicPr>
          <p:cNvPr id="1126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Content Placeholder 1"/>
          <p:cNvSpPr>
            <a:spLocks noGrp="1"/>
          </p:cNvSpPr>
          <p:nvPr>
            <p:ph idx="1"/>
          </p:nvPr>
        </p:nvSpPr>
        <p:spPr>
          <a:xfrm>
            <a:off x="457200" y="1143000"/>
            <a:ext cx="8229600" cy="4864100"/>
          </a:xfrm>
        </p:spPr>
        <p:txBody>
          <a:bodyPr/>
          <a:lstStyle/>
          <a:p>
            <a:r>
              <a:rPr lang="en-US" altLang="en-US" smtClean="0"/>
              <a:t>Certain manmade features may be used to comply with SPCC requirements.</a:t>
            </a:r>
          </a:p>
          <a:p>
            <a:pPr marL="630238" lvl="2" indent="0">
              <a:buFont typeface="Wingdings 2" panose="05020102010507070707" pitchFamily="18" charset="2"/>
              <a:buNone/>
            </a:pPr>
            <a:endParaRPr lang="en-US" altLang="en-US" smtClean="0"/>
          </a:p>
          <a:p>
            <a:pPr marL="630238" lvl="2" indent="0">
              <a:buFont typeface="Wingdings 2" panose="05020102010507070707" pitchFamily="18" charset="2"/>
              <a:buNone/>
            </a:pPr>
            <a:endParaRPr lang="en-US" altLang="en-US" smtClean="0"/>
          </a:p>
          <a:p>
            <a:endParaRPr lang="en-US" altLang="en-US" smtClean="0"/>
          </a:p>
        </p:txBody>
      </p:sp>
      <p:sp>
        <p:nvSpPr>
          <p:cNvPr id="3" name="Title 2"/>
          <p:cNvSpPr>
            <a:spLocks noGrp="1"/>
          </p:cNvSpPr>
          <p:nvPr>
            <p:ph type="title"/>
          </p:nvPr>
        </p:nvSpPr>
        <p:spPr/>
        <p:txBody>
          <a:bodyPr/>
          <a:lstStyle/>
          <a:p>
            <a:pPr>
              <a:defRPr/>
            </a:pPr>
            <a:r>
              <a:rPr lang="en-US" dirty="0" smtClean="0"/>
              <a:t>Manmade Structures</a:t>
            </a:r>
            <a:endParaRPr lang="en-US" dirty="0"/>
          </a:p>
        </p:txBody>
      </p:sp>
      <p:sp>
        <p:nvSpPr>
          <p:cNvPr id="3891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1E83F42-E5A5-4EBC-A294-125C87BC9C3F}" type="slidenum">
              <a:rPr lang="en-US" altLang="en-US"/>
              <a:pPr eaLnBrk="1" hangingPunct="1"/>
              <a:t>30</a:t>
            </a:fld>
            <a:endParaRPr lang="en-US" altLang="en-US"/>
          </a:p>
        </p:txBody>
      </p:sp>
      <p:sp>
        <p:nvSpPr>
          <p:cNvPr id="38917" name="TextBox 3"/>
          <p:cNvSpPr txBox="1">
            <a:spLocks noChangeArrowheads="1"/>
          </p:cNvSpPr>
          <p:nvPr/>
        </p:nvSpPr>
        <p:spPr bwMode="auto">
          <a:xfrm>
            <a:off x="4343400" y="6242050"/>
            <a:ext cx="457676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000"/>
              <a:t>Source: http://www.mortonbuildings.com/gallery-of-photos-farm_shop.aspx</a:t>
            </a:r>
          </a:p>
        </p:txBody>
      </p:sp>
      <p:pic>
        <p:nvPicPr>
          <p:cNvPr id="3891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2057400"/>
            <a:ext cx="4124325" cy="1752600"/>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8919"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1950" y="3646488"/>
            <a:ext cx="3676650" cy="2449512"/>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2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3581400"/>
            <a:ext cx="4194175" cy="2470150"/>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Content Placeholder 1"/>
          <p:cNvSpPr>
            <a:spLocks noGrp="1"/>
          </p:cNvSpPr>
          <p:nvPr>
            <p:ph idx="1"/>
          </p:nvPr>
        </p:nvSpPr>
        <p:spPr/>
        <p:txBody>
          <a:bodyPr/>
          <a:lstStyle/>
          <a:p>
            <a:pPr>
              <a:defRPr/>
            </a:pPr>
            <a:r>
              <a:rPr lang="en-US" dirty="0" smtClean="0"/>
              <a:t>2002 Amendment</a:t>
            </a:r>
          </a:p>
          <a:p>
            <a:pPr lvl="1">
              <a:defRPr/>
            </a:pPr>
            <a:r>
              <a:rPr lang="en-US" dirty="0" smtClean="0"/>
              <a:t>Changed from “should” to “must” have</a:t>
            </a:r>
          </a:p>
          <a:p>
            <a:pPr lvl="1">
              <a:defRPr/>
            </a:pPr>
            <a:endParaRPr lang="en-US" dirty="0" smtClean="0"/>
          </a:p>
          <a:p>
            <a:pPr>
              <a:defRPr/>
            </a:pPr>
            <a:r>
              <a:rPr lang="en-US" dirty="0" smtClean="0"/>
              <a:t>FLEXIBILITY……Tailored to the facility’s specific characteristics and location</a:t>
            </a:r>
          </a:p>
          <a:p>
            <a:pPr marL="109537" indent="0">
              <a:buFont typeface="Wingdings 3" panose="05040102010807070707" pitchFamily="18" charset="2"/>
              <a:buNone/>
              <a:defRPr/>
            </a:pPr>
            <a:endParaRPr lang="en-US" dirty="0" smtClean="0"/>
          </a:p>
        </p:txBody>
      </p:sp>
      <p:sp>
        <p:nvSpPr>
          <p:cNvPr id="3" name="Title 2"/>
          <p:cNvSpPr>
            <a:spLocks noGrp="1"/>
          </p:cNvSpPr>
          <p:nvPr>
            <p:ph type="title"/>
          </p:nvPr>
        </p:nvSpPr>
        <p:spPr/>
        <p:txBody>
          <a:bodyPr/>
          <a:lstStyle/>
          <a:p>
            <a:pPr>
              <a:defRPr/>
            </a:pPr>
            <a:r>
              <a:rPr lang="en-US" dirty="0" smtClean="0"/>
              <a:t>Site Security</a:t>
            </a:r>
            <a:endParaRPr lang="en-US" dirty="0"/>
          </a:p>
        </p:txBody>
      </p:sp>
      <p:sp>
        <p:nvSpPr>
          <p:cNvPr id="3994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2222B62-BA5E-48A6-B966-9081A1DE998D}" type="slidenum">
              <a:rPr lang="en-US" altLang="en-US"/>
              <a:pPr eaLnBrk="1" hangingPunct="1"/>
              <a:t>31</a:t>
            </a:fld>
            <a:endParaRPr lang="en-US" altLang="en-US"/>
          </a:p>
        </p:txBody>
      </p:sp>
      <p:pic>
        <p:nvPicPr>
          <p:cNvPr id="39941"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57650" y="3868738"/>
            <a:ext cx="3714750" cy="2474912"/>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942" name="TextBox 1"/>
          <p:cNvSpPr txBox="1">
            <a:spLocks noChangeArrowheads="1"/>
          </p:cNvSpPr>
          <p:nvPr/>
        </p:nvSpPr>
        <p:spPr bwMode="auto">
          <a:xfrm>
            <a:off x="457200" y="6475413"/>
            <a:ext cx="1981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solidFill>
                  <a:schemeClr val="bg1"/>
                </a:solidFill>
              </a:rPr>
              <a:t>Photos: EPA</a:t>
            </a:r>
          </a:p>
        </p:txBody>
      </p:sp>
      <p:pic>
        <p:nvPicPr>
          <p:cNvPr id="39943" name="Picture 6"/>
          <p:cNvPicPr>
            <a:picLocks noChangeAspect="1" noChangeArrowheads="1"/>
          </p:cNvPicPr>
          <p:nvPr/>
        </p:nvPicPr>
        <p:blipFill>
          <a:blip r:embed="rId4">
            <a:extLst>
              <a:ext uri="{28A0092B-C50C-407E-A947-70E740481C1C}">
                <a14:useLocalDpi xmlns:a14="http://schemas.microsoft.com/office/drawing/2010/main" val="0"/>
              </a:ext>
            </a:extLst>
          </a:blip>
          <a:srcRect l="15489" r="27197"/>
          <a:stretch>
            <a:fillRect/>
          </a:stretch>
        </p:blipFill>
        <p:spPr bwMode="auto">
          <a:xfrm>
            <a:off x="990600" y="3886200"/>
            <a:ext cx="2147888" cy="2497138"/>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44"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0" y="457200"/>
            <a:ext cx="18288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Content Placeholder 1"/>
          <p:cNvSpPr>
            <a:spLocks noGrp="1"/>
          </p:cNvSpPr>
          <p:nvPr>
            <p:ph idx="1"/>
          </p:nvPr>
        </p:nvSpPr>
        <p:spPr/>
        <p:txBody>
          <a:bodyPr/>
          <a:lstStyle/>
          <a:p>
            <a:r>
              <a:rPr lang="en-US" altLang="en-US" smtClean="0"/>
              <a:t>Must include:</a:t>
            </a:r>
          </a:p>
          <a:p>
            <a:pPr lvl="1"/>
            <a:r>
              <a:rPr lang="en-US" altLang="en-US" b="1" smtClean="0"/>
              <a:t>How you will secure and control </a:t>
            </a:r>
            <a:r>
              <a:rPr lang="en-US" altLang="en-US" b="1" u="sng" smtClean="0"/>
              <a:t>access</a:t>
            </a:r>
          </a:p>
          <a:p>
            <a:pPr lvl="2"/>
            <a:r>
              <a:rPr lang="en-US" altLang="en-US" smtClean="0"/>
              <a:t>Locks – YES, I LOCK ALL TANKS</a:t>
            </a:r>
          </a:p>
          <a:p>
            <a:pPr lvl="2"/>
            <a:r>
              <a:rPr lang="en-US" altLang="en-US" smtClean="0"/>
              <a:t>Lighting – NOT REQUIRED ON REMOTE LOCATIONS</a:t>
            </a:r>
          </a:p>
          <a:p>
            <a:pPr lvl="2"/>
            <a:r>
              <a:rPr lang="en-US" altLang="en-US" smtClean="0"/>
              <a:t>Fencing – NOT REQUIRED</a:t>
            </a:r>
          </a:p>
        </p:txBody>
      </p:sp>
      <p:sp>
        <p:nvSpPr>
          <p:cNvPr id="3" name="Title 2"/>
          <p:cNvSpPr>
            <a:spLocks noGrp="1"/>
          </p:cNvSpPr>
          <p:nvPr>
            <p:ph type="title"/>
          </p:nvPr>
        </p:nvSpPr>
        <p:spPr/>
        <p:txBody>
          <a:bodyPr/>
          <a:lstStyle/>
          <a:p>
            <a:pPr>
              <a:defRPr/>
            </a:pPr>
            <a:r>
              <a:rPr lang="en-US" dirty="0" smtClean="0"/>
              <a:t>Site Security</a:t>
            </a:r>
            <a:endParaRPr lang="en-US" dirty="0"/>
          </a:p>
        </p:txBody>
      </p:sp>
      <p:sp>
        <p:nvSpPr>
          <p:cNvPr id="4096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58678E0-6D1A-4B70-BA68-92EB1B9F5632}" type="slidenum">
              <a:rPr lang="en-US" altLang="en-US"/>
              <a:pPr eaLnBrk="1" hangingPunct="1"/>
              <a:t>32</a:t>
            </a:fld>
            <a:endParaRPr lang="en-US" altLang="en-US"/>
          </a:p>
        </p:txBody>
      </p:sp>
      <p:pic>
        <p:nvPicPr>
          <p:cNvPr id="4096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0850" y="3556000"/>
            <a:ext cx="4324350" cy="2881313"/>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966" name="TextBox 1"/>
          <p:cNvSpPr txBox="1">
            <a:spLocks noChangeArrowheads="1"/>
          </p:cNvSpPr>
          <p:nvPr/>
        </p:nvSpPr>
        <p:spPr bwMode="auto">
          <a:xfrm>
            <a:off x="6556375" y="6067425"/>
            <a:ext cx="1752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solidFill>
                  <a:schemeClr val="bg1"/>
                </a:solidFill>
              </a:rPr>
              <a:t>Photos: EPA</a:t>
            </a:r>
          </a:p>
        </p:txBody>
      </p:sp>
      <p:pic>
        <p:nvPicPr>
          <p:cNvPr id="40967" name="Picture 3"/>
          <p:cNvPicPr>
            <a:picLocks noChangeAspect="1" noChangeArrowheads="1"/>
          </p:cNvPicPr>
          <p:nvPr/>
        </p:nvPicPr>
        <p:blipFill>
          <a:blip r:embed="rId4">
            <a:extLst>
              <a:ext uri="{28A0092B-C50C-407E-A947-70E740481C1C}">
                <a14:useLocalDpi xmlns:a14="http://schemas.microsoft.com/office/drawing/2010/main" val="0"/>
              </a:ext>
            </a:extLst>
          </a:blip>
          <a:srcRect l="25294" r="31013"/>
          <a:stretch>
            <a:fillRect/>
          </a:stretch>
        </p:blipFill>
        <p:spPr bwMode="auto">
          <a:xfrm>
            <a:off x="685800" y="3733800"/>
            <a:ext cx="1752600" cy="2665413"/>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Content Placeholder 1"/>
          <p:cNvSpPr>
            <a:spLocks noGrp="1"/>
          </p:cNvSpPr>
          <p:nvPr>
            <p:ph idx="1"/>
          </p:nvPr>
        </p:nvSpPr>
        <p:spPr/>
        <p:txBody>
          <a:bodyPr/>
          <a:lstStyle/>
          <a:p>
            <a:r>
              <a:rPr lang="en-US" altLang="en-US" smtClean="0"/>
              <a:t>Amend and update your SPCC Plan whenever changes are made to your farm tank system.</a:t>
            </a:r>
          </a:p>
          <a:p>
            <a:r>
              <a:rPr lang="en-US" altLang="en-US" smtClean="0"/>
              <a:t>Plans must be amended within 60 days of the change.</a:t>
            </a:r>
          </a:p>
          <a:p>
            <a:r>
              <a:rPr lang="en-US" altLang="en-US" smtClean="0"/>
              <a:t>Plans must be reviewed every 5 years to insure no changes have been made to the facility.</a:t>
            </a:r>
          </a:p>
        </p:txBody>
      </p:sp>
      <p:sp>
        <p:nvSpPr>
          <p:cNvPr id="3" name="Title 2"/>
          <p:cNvSpPr>
            <a:spLocks noGrp="1"/>
          </p:cNvSpPr>
          <p:nvPr>
            <p:ph type="title"/>
          </p:nvPr>
        </p:nvSpPr>
        <p:spPr/>
        <p:txBody>
          <a:bodyPr/>
          <a:lstStyle/>
          <a:p>
            <a:pPr>
              <a:defRPr/>
            </a:pPr>
            <a:r>
              <a:rPr lang="en-US" dirty="0" smtClean="0"/>
              <a:t>Maintaining Your Plan</a:t>
            </a:r>
            <a:endParaRPr lang="en-US" dirty="0"/>
          </a:p>
        </p:txBody>
      </p:sp>
      <p:sp>
        <p:nvSpPr>
          <p:cNvPr id="4198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926BB70-68B1-49EE-A384-8BAEA62345A0}" type="slidenum">
              <a:rPr lang="en-US" altLang="en-US"/>
              <a:pPr eaLnBrk="1" hangingPunct="1"/>
              <a:t>33</a:t>
            </a:fld>
            <a:endParaRPr lang="en-US" altLang="en-US"/>
          </a:p>
        </p:txBody>
      </p:sp>
      <p:pic>
        <p:nvPicPr>
          <p:cNvPr id="4198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5486400"/>
            <a:ext cx="18288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Content Placeholder 2"/>
          <p:cNvSpPr>
            <a:spLocks noGrp="1"/>
          </p:cNvSpPr>
          <p:nvPr>
            <p:ph idx="1"/>
          </p:nvPr>
        </p:nvSpPr>
        <p:spPr>
          <a:xfrm>
            <a:off x="385763" y="1277938"/>
            <a:ext cx="8229600" cy="5257800"/>
          </a:xfrm>
        </p:spPr>
        <p:txBody>
          <a:bodyPr/>
          <a:lstStyle/>
          <a:p>
            <a:pPr eaLnBrk="1" hangingPunct="1"/>
            <a:r>
              <a:rPr lang="en-US" altLang="en-US" b="1" smtClean="0"/>
              <a:t>List who is in charge at your facility</a:t>
            </a:r>
          </a:p>
          <a:p>
            <a:pPr eaLnBrk="1" hangingPunct="1"/>
            <a:r>
              <a:rPr lang="en-US" altLang="en-US" b="1" smtClean="0"/>
              <a:t>What will you do first?</a:t>
            </a:r>
          </a:p>
          <a:p>
            <a:pPr lvl="1" eaLnBrk="1" hangingPunct="1"/>
            <a:r>
              <a:rPr lang="en-US" altLang="en-US" b="1" smtClean="0"/>
              <a:t>Shut off valves </a:t>
            </a:r>
          </a:p>
          <a:p>
            <a:pPr lvl="1" eaLnBrk="1" hangingPunct="1"/>
            <a:r>
              <a:rPr lang="en-US" altLang="en-US" b="1" smtClean="0"/>
              <a:t>Contain spill</a:t>
            </a:r>
          </a:p>
          <a:p>
            <a:pPr eaLnBrk="1" hangingPunct="1"/>
            <a:r>
              <a:rPr lang="en-US" altLang="en-US" b="1" smtClean="0"/>
              <a:t>Who to Contact</a:t>
            </a:r>
          </a:p>
          <a:p>
            <a:pPr lvl="1" eaLnBrk="1" hangingPunct="1"/>
            <a:r>
              <a:rPr lang="en-US" altLang="en-US" smtClean="0"/>
              <a:t>Appropriate Federal, State, and local agencies</a:t>
            </a:r>
          </a:p>
          <a:p>
            <a:pPr lvl="2" eaLnBrk="1" hangingPunct="1"/>
            <a:r>
              <a:rPr lang="en-US" altLang="en-US" smtClean="0"/>
              <a:t>Call ND Dept of Emergency Services Duty Officer</a:t>
            </a:r>
          </a:p>
          <a:p>
            <a:pPr lvl="2" eaLnBrk="1" hangingPunct="1">
              <a:buFont typeface="Arial" panose="020B0604020202020204" pitchFamily="34" charset="0"/>
              <a:buNone/>
            </a:pPr>
            <a:r>
              <a:rPr lang="en-US" altLang="en-US" smtClean="0"/>
              <a:t>	</a:t>
            </a:r>
            <a:r>
              <a:rPr lang="en-US" altLang="en-US" smtClean="0">
                <a:solidFill>
                  <a:schemeClr val="accent2"/>
                </a:solidFill>
              </a:rPr>
              <a:t>1-800-472-2121</a:t>
            </a:r>
            <a:r>
              <a:rPr lang="en-US" altLang="en-US" smtClean="0"/>
              <a:t> (they will contact the Health Dept.)</a:t>
            </a:r>
          </a:p>
          <a:p>
            <a:pPr lvl="2" eaLnBrk="1" hangingPunct="1"/>
            <a:r>
              <a:rPr lang="en-US" altLang="en-US" smtClean="0">
                <a:solidFill>
                  <a:srgbClr val="C00000"/>
                </a:solidFill>
              </a:rPr>
              <a:t>Email </a:t>
            </a:r>
            <a:r>
              <a:rPr lang="en-US" altLang="en-US" smtClean="0"/>
              <a:t>– Incident Report to Health Department</a:t>
            </a:r>
          </a:p>
          <a:p>
            <a:pPr lvl="2" eaLnBrk="1" hangingPunct="1"/>
            <a:r>
              <a:rPr lang="en-US" altLang="en-US" smtClean="0"/>
              <a:t>IF spill reaches water call </a:t>
            </a:r>
            <a:r>
              <a:rPr lang="en-US" altLang="en-US" smtClean="0">
                <a:solidFill>
                  <a:srgbClr val="FF0000"/>
                </a:solidFill>
              </a:rPr>
              <a:t>National Response Center (</a:t>
            </a:r>
            <a:r>
              <a:rPr lang="en-US" altLang="en-US" smtClean="0">
                <a:solidFill>
                  <a:schemeClr val="accent2"/>
                </a:solidFill>
              </a:rPr>
              <a:t>NRC) at 1-800-424-8802 or 202-426-2675</a:t>
            </a:r>
          </a:p>
          <a:p>
            <a:pPr lvl="1" eaLnBrk="1" hangingPunct="1"/>
            <a:r>
              <a:rPr lang="en-US" altLang="en-US" smtClean="0"/>
              <a:t>Local Emergency Responders </a:t>
            </a:r>
          </a:p>
          <a:p>
            <a:pPr lvl="1" eaLnBrk="1" hangingPunct="1"/>
            <a:r>
              <a:rPr lang="en-US" altLang="en-US" smtClean="0"/>
              <a:t>            </a:t>
            </a:r>
          </a:p>
        </p:txBody>
      </p:sp>
      <p:sp>
        <p:nvSpPr>
          <p:cNvPr id="4301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0CCB9A9-C2A9-4A41-A748-D500C3334727}" type="slidenum">
              <a:rPr lang="en-US" altLang="en-US"/>
              <a:pPr eaLnBrk="1" hangingPunct="1"/>
              <a:t>34</a:t>
            </a:fld>
            <a:endParaRPr lang="en-US" altLang="en-US"/>
          </a:p>
        </p:txBody>
      </p:sp>
      <p:sp>
        <p:nvSpPr>
          <p:cNvPr id="28674" name="Title 1"/>
          <p:cNvSpPr>
            <a:spLocks noGrp="1"/>
          </p:cNvSpPr>
          <p:nvPr>
            <p:ph type="title"/>
          </p:nvPr>
        </p:nvSpPr>
        <p:spPr/>
        <p:txBody>
          <a:bodyPr/>
          <a:lstStyle/>
          <a:p>
            <a:pPr eaLnBrk="1" fontAlgn="auto" hangingPunct="1">
              <a:spcAft>
                <a:spcPts val="0"/>
              </a:spcAft>
              <a:defRPr/>
            </a:pPr>
            <a:r>
              <a:rPr lang="en-US" dirty="0" smtClean="0"/>
              <a:t>Spill Response</a:t>
            </a:r>
          </a:p>
        </p:txBody>
      </p:sp>
      <p:sp>
        <p:nvSpPr>
          <p:cNvPr id="43013" name="Rectangle 1"/>
          <p:cNvSpPr>
            <a:spLocks noChangeArrowheads="1"/>
          </p:cNvSpPr>
          <p:nvPr/>
        </p:nvSpPr>
        <p:spPr bwMode="auto">
          <a:xfrm>
            <a:off x="5362575" y="6348413"/>
            <a:ext cx="31908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200"/>
              <a:t>Source: http://www.ndhealth.gov/wm</a:t>
            </a:r>
            <a:r>
              <a:rPr lang="en-US" altLang="en-US"/>
              <a:t>/</a:t>
            </a:r>
          </a:p>
        </p:txBody>
      </p:sp>
      <p:pic>
        <p:nvPicPr>
          <p:cNvPr id="4301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2133600"/>
            <a:ext cx="81915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Content Placeholder 2"/>
          <p:cNvSpPr>
            <a:spLocks noGrp="1"/>
          </p:cNvSpPr>
          <p:nvPr>
            <p:ph idx="1"/>
          </p:nvPr>
        </p:nvSpPr>
        <p:spPr>
          <a:xfrm>
            <a:off x="533400" y="1676400"/>
            <a:ext cx="8229600" cy="3035300"/>
          </a:xfrm>
        </p:spPr>
        <p:txBody>
          <a:bodyPr/>
          <a:lstStyle/>
          <a:p>
            <a:pPr eaLnBrk="1" hangingPunct="1"/>
            <a:r>
              <a:rPr lang="en-US" altLang="en-US" sz="3200" smtClean="0"/>
              <a:t>Case-by-case basis</a:t>
            </a:r>
          </a:p>
          <a:p>
            <a:pPr lvl="1" eaLnBrk="1" hangingPunct="1"/>
            <a:r>
              <a:rPr lang="en-US" altLang="en-US" sz="2800" smtClean="0"/>
              <a:t>Chemical</a:t>
            </a:r>
          </a:p>
          <a:p>
            <a:pPr lvl="1" eaLnBrk="1" hangingPunct="1"/>
            <a:r>
              <a:rPr lang="en-US" altLang="en-US" sz="2800" smtClean="0"/>
              <a:t>Quantity</a:t>
            </a:r>
          </a:p>
          <a:p>
            <a:pPr lvl="1" eaLnBrk="1" hangingPunct="1"/>
            <a:r>
              <a:rPr lang="en-US" altLang="en-US" sz="2800" smtClean="0"/>
              <a:t>Location</a:t>
            </a:r>
          </a:p>
          <a:p>
            <a:pPr lvl="1" eaLnBrk="1" hangingPunct="1"/>
            <a:r>
              <a:rPr lang="en-US" altLang="en-US" sz="2800" smtClean="0"/>
              <a:t>Geology/Hydrology</a:t>
            </a:r>
          </a:p>
          <a:p>
            <a:pPr lvl="1" eaLnBrk="1" hangingPunct="1"/>
            <a:r>
              <a:rPr lang="en-US" altLang="en-US" sz="2800" smtClean="0"/>
              <a:t>Climatic conditions</a:t>
            </a:r>
          </a:p>
          <a:p>
            <a:pPr eaLnBrk="1" hangingPunct="1"/>
            <a:endParaRPr lang="en-US" altLang="en-US" smtClean="0"/>
          </a:p>
        </p:txBody>
      </p:sp>
      <p:sp>
        <p:nvSpPr>
          <p:cNvPr id="4403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AAA64BB-5CA8-4805-A41E-461DC7D454D0}" type="slidenum">
              <a:rPr lang="en-US" altLang="en-US"/>
              <a:pPr eaLnBrk="1" hangingPunct="1"/>
              <a:t>35</a:t>
            </a:fld>
            <a:endParaRPr lang="en-US" altLang="en-US"/>
          </a:p>
        </p:txBody>
      </p:sp>
      <p:sp>
        <p:nvSpPr>
          <p:cNvPr id="32770" name="Title 1"/>
          <p:cNvSpPr>
            <a:spLocks noGrp="1"/>
          </p:cNvSpPr>
          <p:nvPr>
            <p:ph type="title"/>
          </p:nvPr>
        </p:nvSpPr>
        <p:spPr/>
        <p:txBody>
          <a:bodyPr/>
          <a:lstStyle/>
          <a:p>
            <a:pPr eaLnBrk="1" fontAlgn="auto" hangingPunct="1">
              <a:spcAft>
                <a:spcPts val="0"/>
              </a:spcAft>
              <a:defRPr/>
            </a:pPr>
            <a:r>
              <a:rPr lang="en-US" dirty="0" smtClean="0"/>
              <a:t>Removal and Cleanup</a:t>
            </a:r>
          </a:p>
        </p:txBody>
      </p:sp>
      <p:sp>
        <p:nvSpPr>
          <p:cNvPr id="44037" name="Rectangle 1"/>
          <p:cNvSpPr>
            <a:spLocks noChangeArrowheads="1"/>
          </p:cNvSpPr>
          <p:nvPr/>
        </p:nvSpPr>
        <p:spPr bwMode="auto">
          <a:xfrm>
            <a:off x="5907088" y="6400800"/>
            <a:ext cx="26685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200">
                <a:solidFill>
                  <a:srgbClr val="000000"/>
                </a:solidFill>
              </a:rPr>
              <a:t>Source: http://www.ndhealth.gov/wm</a:t>
            </a:r>
          </a:p>
        </p:txBody>
      </p:sp>
      <p:pic>
        <p:nvPicPr>
          <p:cNvPr id="4403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6875" y="5257800"/>
            <a:ext cx="18288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Number Placeholder 10"/>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BED53A4-748D-4DEB-AA9A-626D52209759}" type="slidenum">
              <a:rPr lang="en-US" altLang="en-US"/>
              <a:pPr eaLnBrk="1" hangingPunct="1"/>
              <a:t>36</a:t>
            </a:fld>
            <a:endParaRPr lang="en-US" altLang="en-US"/>
          </a:p>
        </p:txBody>
      </p:sp>
      <p:sp>
        <p:nvSpPr>
          <p:cNvPr id="29698" name="Title 1"/>
          <p:cNvSpPr>
            <a:spLocks noGrp="1"/>
          </p:cNvSpPr>
          <p:nvPr>
            <p:ph type="title"/>
          </p:nvPr>
        </p:nvSpPr>
        <p:spPr/>
        <p:txBody>
          <a:bodyPr/>
          <a:lstStyle/>
          <a:p>
            <a:pPr eaLnBrk="1" fontAlgn="auto" hangingPunct="1">
              <a:spcAft>
                <a:spcPts val="0"/>
              </a:spcAft>
              <a:defRPr/>
            </a:pPr>
            <a:r>
              <a:rPr lang="en-US" sz="3600" dirty="0" smtClean="0"/>
              <a:t>North Dakota Department of Health</a:t>
            </a:r>
          </a:p>
        </p:txBody>
      </p:sp>
      <p:sp>
        <p:nvSpPr>
          <p:cNvPr id="45060" name="Rectangle 1"/>
          <p:cNvSpPr>
            <a:spLocks noChangeArrowheads="1"/>
          </p:cNvSpPr>
          <p:nvPr/>
        </p:nvSpPr>
        <p:spPr bwMode="auto">
          <a:xfrm>
            <a:off x="5970588" y="6240463"/>
            <a:ext cx="26685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200"/>
              <a:t>Source: http://www.ndhealth.gov/wm</a:t>
            </a:r>
          </a:p>
        </p:txBody>
      </p:sp>
      <p:pic>
        <p:nvPicPr>
          <p:cNvPr id="45061"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176213" y="1257300"/>
            <a:ext cx="2551112" cy="1978025"/>
          </a:xfrm>
        </p:spPr>
      </p:pic>
      <p:pic>
        <p:nvPicPr>
          <p:cNvPr id="4506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68500" y="1908175"/>
            <a:ext cx="2755900"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46538" y="2847975"/>
            <a:ext cx="2770187"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4" name="Content Placeholder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76950" y="4006850"/>
            <a:ext cx="2632075"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5" name="TextBox 2"/>
          <p:cNvSpPr txBox="1">
            <a:spLocks noChangeArrowheads="1"/>
          </p:cNvSpPr>
          <p:nvPr/>
        </p:nvSpPr>
        <p:spPr bwMode="auto">
          <a:xfrm>
            <a:off x="574675" y="609600"/>
            <a:ext cx="8299450" cy="369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b="1"/>
          </a:p>
          <a:p>
            <a:pPr eaLnBrk="1" hangingPunct="1"/>
            <a:endParaRPr lang="en-US" altLang="en-US"/>
          </a:p>
          <a:p>
            <a:pPr eaLnBrk="1" hangingPunct="1"/>
            <a:r>
              <a:rPr lang="en-US" altLang="en-US"/>
              <a:t>                                   Guideline 7 – Land Treatment of Petroleum Contaminated                  </a:t>
            </a:r>
          </a:p>
          <a:p>
            <a:pPr eaLnBrk="1" hangingPunct="1"/>
            <a:r>
              <a:rPr lang="en-US" altLang="en-US"/>
              <a:t>                                      Soil: Single Application </a:t>
            </a:r>
          </a:p>
          <a:p>
            <a:pPr eaLnBrk="1" hangingPunct="1"/>
            <a:r>
              <a:rPr lang="en-US" altLang="en-US"/>
              <a:t>                                                         </a:t>
            </a:r>
          </a:p>
          <a:p>
            <a:pPr eaLnBrk="1" hangingPunct="1"/>
            <a:r>
              <a:rPr lang="en-US" altLang="en-US"/>
              <a:t>                                                                      Sites Solid Waste Facilities for            </a:t>
            </a:r>
          </a:p>
          <a:p>
            <a:pPr eaLnBrk="1" hangingPunct="1"/>
            <a:r>
              <a:rPr lang="en-US" altLang="en-US"/>
              <a:t>                                                                       Treatment/Disposal of Petroleum                        </a:t>
            </a:r>
          </a:p>
          <a:p>
            <a:pPr eaLnBrk="1" hangingPunct="1"/>
            <a:r>
              <a:rPr lang="en-US" altLang="en-US"/>
              <a:t>                                                                                                Contaminated Soils</a:t>
            </a:r>
          </a:p>
          <a:p>
            <a:pPr eaLnBrk="1" hangingPunct="1"/>
            <a:r>
              <a:rPr lang="en-US" altLang="en-US"/>
              <a:t>                                                                          </a:t>
            </a:r>
          </a:p>
          <a:p>
            <a:pPr eaLnBrk="1" hangingPunct="1"/>
            <a:r>
              <a:rPr lang="en-US" altLang="en-US"/>
              <a:t>                                                                                                        Emergency </a:t>
            </a:r>
          </a:p>
          <a:p>
            <a:pPr eaLnBrk="1" hangingPunct="1"/>
            <a:r>
              <a:rPr lang="en-US" altLang="en-US"/>
              <a:t>                                                                                                        Response               </a:t>
            </a:r>
          </a:p>
          <a:p>
            <a:pPr eaLnBrk="1" hangingPunct="1"/>
            <a:r>
              <a:rPr lang="en-US" altLang="en-US"/>
              <a:t>                                                                                                        Contractors</a:t>
            </a:r>
          </a:p>
          <a:p>
            <a:pPr eaLnBrk="1" hangingPunct="1"/>
            <a:endParaRPr lang="en-US" altLang="en-US"/>
          </a:p>
        </p:txBody>
      </p:sp>
      <p:sp>
        <p:nvSpPr>
          <p:cNvPr id="45066" name="TextBox 3"/>
          <p:cNvSpPr txBox="1">
            <a:spLocks noChangeArrowheads="1"/>
          </p:cNvSpPr>
          <p:nvPr/>
        </p:nvSpPr>
        <p:spPr bwMode="auto">
          <a:xfrm>
            <a:off x="152400" y="3300413"/>
            <a:ext cx="5051425"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Environmental </a:t>
            </a:r>
          </a:p>
          <a:p>
            <a:pPr eaLnBrk="1" hangingPunct="1"/>
            <a:r>
              <a:rPr lang="en-US" altLang="en-US"/>
              <a:t>Incident Report</a:t>
            </a:r>
          </a:p>
          <a:p>
            <a:pPr eaLnBrk="1" hangingPunct="1"/>
            <a:endParaRPr lang="en-US" altLang="en-US"/>
          </a:p>
          <a:p>
            <a:pPr eaLnBrk="1" hangingPunct="1"/>
            <a:r>
              <a:rPr lang="en-US" altLang="en-US"/>
              <a:t>Land Treatment Variance Application</a:t>
            </a:r>
          </a:p>
          <a:p>
            <a:pPr eaLnBrk="1" hangingPunct="1"/>
            <a:endParaRPr lang="en-US" altLang="en-US"/>
          </a:p>
          <a:p>
            <a:pPr eaLnBrk="1" hangingPunct="1"/>
            <a:r>
              <a:rPr lang="en-US" altLang="en-US"/>
              <a:t>Hazardous Waste Disposal Sites</a:t>
            </a:r>
          </a:p>
        </p:txBody>
      </p:sp>
      <p:pic>
        <p:nvPicPr>
          <p:cNvPr id="45067"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0" y="5281613"/>
            <a:ext cx="4478338" cy="1339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Content Placeholder 1"/>
          <p:cNvSpPr>
            <a:spLocks noGrp="1"/>
          </p:cNvSpPr>
          <p:nvPr>
            <p:ph idx="1"/>
          </p:nvPr>
        </p:nvSpPr>
        <p:spPr>
          <a:xfrm>
            <a:off x="457200" y="1524000"/>
            <a:ext cx="8229600" cy="5059363"/>
          </a:xfrm>
        </p:spPr>
        <p:txBody>
          <a:bodyPr/>
          <a:lstStyle/>
          <a:p>
            <a:pPr marL="107950" indent="0" algn="ctr">
              <a:buFont typeface="Wingdings 3" panose="05040102010807070707" pitchFamily="18" charset="2"/>
              <a:buNone/>
              <a:defRPr/>
            </a:pPr>
            <a:r>
              <a:rPr lang="en-US" dirty="0" smtClean="0"/>
              <a:t>Conservation Protection Activity (CAP) </a:t>
            </a:r>
          </a:p>
          <a:p>
            <a:pPr marL="107950" indent="0" algn="ctr">
              <a:buFont typeface="Wingdings 3" panose="05040102010807070707" pitchFamily="18" charset="2"/>
              <a:buNone/>
              <a:defRPr/>
            </a:pPr>
            <a:r>
              <a:rPr lang="en-US" sz="1600" dirty="0" smtClean="0"/>
              <a:t>Environmental Quality Incentives Program (EQIP)</a:t>
            </a:r>
          </a:p>
          <a:p>
            <a:pPr lvl="1">
              <a:defRPr/>
            </a:pPr>
            <a:endParaRPr lang="en-US" dirty="0" smtClean="0"/>
          </a:p>
          <a:p>
            <a:pPr lvl="1">
              <a:defRPr/>
            </a:pPr>
            <a:r>
              <a:rPr lang="en-US" dirty="0" smtClean="0"/>
              <a:t>Batching periods end Jan. 28</a:t>
            </a:r>
            <a:r>
              <a:rPr lang="en-US" baseline="30000" dirty="0" smtClean="0"/>
              <a:t>th</a:t>
            </a:r>
            <a:r>
              <a:rPr lang="en-US" dirty="0" smtClean="0"/>
              <a:t> and June 3</a:t>
            </a:r>
            <a:r>
              <a:rPr lang="en-US" baseline="30000" dirty="0" smtClean="0"/>
              <a:t>rd</a:t>
            </a:r>
            <a:r>
              <a:rPr lang="en-US" dirty="0" smtClean="0"/>
              <a:t> 2011</a:t>
            </a:r>
          </a:p>
          <a:p>
            <a:pPr lvl="1">
              <a:defRPr/>
            </a:pPr>
            <a:r>
              <a:rPr lang="en-US" dirty="0" smtClean="0"/>
              <a:t>Ranking and funding determined as money is available</a:t>
            </a:r>
          </a:p>
          <a:p>
            <a:pPr lvl="1">
              <a:defRPr/>
            </a:pPr>
            <a:r>
              <a:rPr lang="en-US" dirty="0" smtClean="0"/>
              <a:t>First round of contracts to be approved in March 2011 </a:t>
            </a:r>
          </a:p>
          <a:p>
            <a:pPr lvl="1">
              <a:defRPr/>
            </a:pPr>
            <a:r>
              <a:rPr lang="en-US" dirty="0" smtClean="0"/>
              <a:t>450/550 signed up for first batching period</a:t>
            </a:r>
          </a:p>
          <a:p>
            <a:pPr lvl="1">
              <a:defRPr/>
            </a:pPr>
            <a:endParaRPr lang="en-US" dirty="0"/>
          </a:p>
          <a:p>
            <a:pPr lvl="1">
              <a:defRPr/>
            </a:pPr>
            <a:r>
              <a:rPr lang="en-US" dirty="0" smtClean="0"/>
              <a:t>CHECK WITH YOUR NRCS OFFICE TO </a:t>
            </a:r>
          </a:p>
          <a:p>
            <a:pPr marL="392113" lvl="1" indent="0">
              <a:buFont typeface="Verdana" panose="020B0604030504040204" pitchFamily="34" charset="0"/>
              <a:buNone/>
              <a:defRPr/>
            </a:pPr>
            <a:r>
              <a:rPr lang="en-US" dirty="0" smtClean="0"/>
              <a:t>SEE IF ANOTHER FUNDING PERIOD </a:t>
            </a:r>
          </a:p>
          <a:p>
            <a:pPr marL="392113" lvl="1" indent="0">
              <a:buFont typeface="Verdana" panose="020B0604030504040204" pitchFamily="34" charset="0"/>
              <a:buNone/>
              <a:defRPr/>
            </a:pPr>
            <a:r>
              <a:rPr lang="en-US" dirty="0" smtClean="0"/>
              <a:t>WAS INITIATED.</a:t>
            </a:r>
          </a:p>
        </p:txBody>
      </p:sp>
      <p:sp>
        <p:nvSpPr>
          <p:cNvPr id="3" name="Title 2"/>
          <p:cNvSpPr>
            <a:spLocks noGrp="1"/>
          </p:cNvSpPr>
          <p:nvPr>
            <p:ph type="title"/>
          </p:nvPr>
        </p:nvSpPr>
        <p:spPr/>
        <p:txBody>
          <a:bodyPr/>
          <a:lstStyle/>
          <a:p>
            <a:pPr>
              <a:defRPr/>
            </a:pPr>
            <a:r>
              <a:rPr lang="en-US" dirty="0" smtClean="0"/>
              <a:t>Financial Assistance - NRCS</a:t>
            </a:r>
            <a:endParaRPr lang="en-US" dirty="0"/>
          </a:p>
        </p:txBody>
      </p:sp>
      <p:sp>
        <p:nvSpPr>
          <p:cNvPr id="4608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84F847B-6E58-4024-B608-7286617037EA}" type="slidenum">
              <a:rPr lang="en-US" altLang="en-US"/>
              <a:pPr eaLnBrk="1" hangingPunct="1"/>
              <a:t>37</a:t>
            </a:fld>
            <a:endParaRPr lang="en-US" altLang="en-US"/>
          </a:p>
        </p:txBody>
      </p:sp>
      <p:pic>
        <p:nvPicPr>
          <p:cNvPr id="46085" name="Picture 2" descr="C:\Documents and Settings\Roxanne.M.Johnson\Local Settings\Temporary Internet Files\Content.IE5\0L4L1W0U\MC900058945[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7400" y="4953000"/>
            <a:ext cx="2146300" cy="169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defRPr/>
            </a:pPr>
            <a:r>
              <a:rPr lang="en-US" dirty="0" smtClean="0"/>
              <a:t>Waivers </a:t>
            </a:r>
          </a:p>
          <a:p>
            <a:pPr marL="109537" indent="0">
              <a:buFont typeface="Wingdings 3" panose="05040102010807070707" pitchFamily="18" charset="2"/>
              <a:buNone/>
              <a:defRPr/>
            </a:pPr>
            <a:endParaRPr lang="en-US" dirty="0" smtClean="0"/>
          </a:p>
          <a:p>
            <a:pPr lvl="1">
              <a:defRPr/>
            </a:pPr>
            <a:r>
              <a:rPr lang="en-US" dirty="0" smtClean="0"/>
              <a:t>Does not guarantee financial assistance but would honor the application if approved.</a:t>
            </a:r>
          </a:p>
          <a:p>
            <a:pPr lvl="1">
              <a:defRPr/>
            </a:pPr>
            <a:endParaRPr lang="en-US" dirty="0" smtClean="0"/>
          </a:p>
          <a:p>
            <a:pPr lvl="1">
              <a:defRPr/>
            </a:pPr>
            <a:r>
              <a:rPr lang="en-US" dirty="0" smtClean="0"/>
              <a:t>Sign up now.</a:t>
            </a:r>
          </a:p>
          <a:p>
            <a:pPr lvl="1">
              <a:defRPr/>
            </a:pPr>
            <a:endParaRPr lang="en-US" dirty="0"/>
          </a:p>
          <a:p>
            <a:pPr lvl="1">
              <a:defRPr/>
            </a:pPr>
            <a:r>
              <a:rPr lang="en-US" dirty="0" smtClean="0"/>
              <a:t>Must have the request in writing. </a:t>
            </a:r>
          </a:p>
          <a:p>
            <a:pPr lvl="1">
              <a:defRPr/>
            </a:pPr>
            <a:endParaRPr lang="en-US" dirty="0"/>
          </a:p>
          <a:p>
            <a:pPr lvl="1">
              <a:defRPr/>
            </a:pPr>
            <a:r>
              <a:rPr lang="en-US" dirty="0" smtClean="0"/>
              <a:t>Based </a:t>
            </a:r>
            <a:r>
              <a:rPr lang="en-US" dirty="0"/>
              <a:t>on the merit </a:t>
            </a:r>
            <a:r>
              <a:rPr lang="en-US" dirty="0" smtClean="0"/>
              <a:t>of </a:t>
            </a:r>
            <a:r>
              <a:rPr lang="en-US" dirty="0"/>
              <a:t>the </a:t>
            </a:r>
            <a:r>
              <a:rPr lang="en-US" dirty="0" smtClean="0"/>
              <a:t>request.</a:t>
            </a:r>
          </a:p>
        </p:txBody>
      </p:sp>
      <p:sp>
        <p:nvSpPr>
          <p:cNvPr id="3" name="Title 2"/>
          <p:cNvSpPr>
            <a:spLocks noGrp="1"/>
          </p:cNvSpPr>
          <p:nvPr>
            <p:ph type="title"/>
          </p:nvPr>
        </p:nvSpPr>
        <p:spPr/>
        <p:txBody>
          <a:bodyPr/>
          <a:lstStyle/>
          <a:p>
            <a:pPr>
              <a:defRPr/>
            </a:pPr>
            <a:r>
              <a:rPr lang="en-US" dirty="0" smtClean="0"/>
              <a:t>Financial Assistance - NRCS</a:t>
            </a:r>
            <a:endParaRPr lang="en-US" dirty="0"/>
          </a:p>
        </p:txBody>
      </p:sp>
      <p:sp>
        <p:nvSpPr>
          <p:cNvPr id="4710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33CEF6A-06C9-4D88-935A-40244F1DFE05}" type="slidenum">
              <a:rPr lang="en-US" altLang="en-US"/>
              <a:pPr eaLnBrk="1" hangingPunct="1"/>
              <a:t>38</a:t>
            </a:fld>
            <a:endParaRPr lang="en-US" altLang="en-US"/>
          </a:p>
        </p:txBody>
      </p:sp>
      <p:pic>
        <p:nvPicPr>
          <p:cNvPr id="47109" name="Picture 2" descr="C:\Documents and Settings\Roxanne.M.Johnson\Local Settings\Temporary Internet Files\Content.IE5\UH17Y42H\MC900197584[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72200" y="3429000"/>
            <a:ext cx="1766888" cy="187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defRPr/>
            </a:pPr>
            <a:r>
              <a:rPr lang="en-US" dirty="0" smtClean="0"/>
              <a:t>Resources Online</a:t>
            </a:r>
            <a:endParaRPr lang="en-US" dirty="0"/>
          </a:p>
        </p:txBody>
      </p:sp>
      <p:sp>
        <p:nvSpPr>
          <p:cNvPr id="4813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A12BAB2-B65F-47CB-AC9B-18222C122926}" type="slidenum">
              <a:rPr lang="en-US" altLang="en-US"/>
              <a:pPr eaLnBrk="1" hangingPunct="1"/>
              <a:t>39</a:t>
            </a:fld>
            <a:endParaRPr lang="en-US" altLang="en-US"/>
          </a:p>
        </p:txBody>
      </p:sp>
      <p:pic>
        <p:nvPicPr>
          <p:cNvPr id="4813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2100" y="1295400"/>
            <a:ext cx="64389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133" name="TextBox 5"/>
          <p:cNvSpPr txBox="1">
            <a:spLocks noChangeArrowheads="1"/>
          </p:cNvSpPr>
          <p:nvPr/>
        </p:nvSpPr>
        <p:spPr bwMode="auto">
          <a:xfrm>
            <a:off x="1981200" y="6080125"/>
            <a:ext cx="5257800" cy="523875"/>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b="1"/>
              <a:t>www.ndsu.edu/waterquality</a:t>
            </a:r>
            <a:endParaRPr lang="en-US" alt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defRPr/>
            </a:pPr>
            <a:r>
              <a:rPr lang="en-US" sz="2400" dirty="0"/>
              <a:t>Interstate waters</a:t>
            </a:r>
          </a:p>
          <a:p>
            <a:pPr>
              <a:defRPr/>
            </a:pPr>
            <a:r>
              <a:rPr lang="en-US" sz="2400" dirty="0"/>
              <a:t>Intrastate lakes, rivers, streams related to interstate commerce </a:t>
            </a:r>
          </a:p>
          <a:p>
            <a:pPr lvl="1">
              <a:defRPr/>
            </a:pPr>
            <a:r>
              <a:rPr lang="en-US" sz="2000" dirty="0"/>
              <a:t>Interstate travelers for recreational or other purposes;</a:t>
            </a:r>
          </a:p>
          <a:p>
            <a:pPr lvl="1">
              <a:defRPr/>
            </a:pPr>
            <a:r>
              <a:rPr lang="en-US" sz="2000" dirty="0"/>
              <a:t>From which fish is sold in interstate commerce;</a:t>
            </a:r>
          </a:p>
          <a:p>
            <a:pPr lvl="1">
              <a:defRPr/>
            </a:pPr>
            <a:r>
              <a:rPr lang="en-US" sz="2000" dirty="0"/>
              <a:t>Used for industrial purposes by industries in interstate commerce;</a:t>
            </a:r>
          </a:p>
          <a:p>
            <a:pPr>
              <a:defRPr/>
            </a:pPr>
            <a:r>
              <a:rPr lang="en-US" sz="2400" dirty="0"/>
              <a:t>Tributaries of these waters</a:t>
            </a:r>
          </a:p>
          <a:p>
            <a:pPr>
              <a:defRPr/>
            </a:pPr>
            <a:r>
              <a:rPr lang="en-US" sz="2400" dirty="0"/>
              <a:t>That may affect natural resources under the exclusive management authority of the United States</a:t>
            </a:r>
          </a:p>
          <a:p>
            <a:pPr marL="109537" indent="0">
              <a:buFont typeface="Wingdings 3" panose="05040102010807070707" pitchFamily="18" charset="2"/>
              <a:buNone/>
              <a:defRPr/>
            </a:pPr>
            <a:r>
              <a:rPr lang="en-US" dirty="0" smtClean="0"/>
              <a:t>	</a:t>
            </a:r>
            <a:endParaRPr lang="en-US" dirty="0"/>
          </a:p>
        </p:txBody>
      </p:sp>
      <p:sp>
        <p:nvSpPr>
          <p:cNvPr id="3" name="Title 2"/>
          <p:cNvSpPr>
            <a:spLocks noGrp="1"/>
          </p:cNvSpPr>
          <p:nvPr>
            <p:ph type="title"/>
          </p:nvPr>
        </p:nvSpPr>
        <p:spPr/>
        <p:txBody>
          <a:bodyPr/>
          <a:lstStyle/>
          <a:p>
            <a:pPr>
              <a:defRPr/>
            </a:pPr>
            <a:r>
              <a:rPr lang="en-US" dirty="0" smtClean="0"/>
              <a:t>Navigable waters?</a:t>
            </a:r>
            <a:endParaRPr lang="en-US" dirty="0"/>
          </a:p>
        </p:txBody>
      </p:sp>
      <p:sp>
        <p:nvSpPr>
          <p:cNvPr id="1229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0AD726A-81AD-45BF-94C6-64613177BCE5}" type="slidenum">
              <a:rPr lang="en-US" altLang="en-US"/>
              <a:pPr eaLnBrk="1" hangingPunct="1"/>
              <a:t>4</a:t>
            </a:fld>
            <a:endParaRPr lang="en-US" altLang="en-US"/>
          </a:p>
        </p:txBody>
      </p:sp>
      <p:pic>
        <p:nvPicPr>
          <p:cNvPr id="1229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5715000"/>
            <a:ext cx="16573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Content Placeholder 3"/>
          <p:cNvSpPr>
            <a:spLocks noGrp="1"/>
          </p:cNvSpPr>
          <p:nvPr>
            <p:ph idx="1"/>
          </p:nvPr>
        </p:nvSpPr>
        <p:spPr>
          <a:xfrm>
            <a:off x="457200" y="1481138"/>
            <a:ext cx="8686800" cy="4525962"/>
          </a:xfrm>
        </p:spPr>
        <p:txBody>
          <a:bodyPr/>
          <a:lstStyle/>
          <a:p>
            <a:pPr eaLnBrk="1" hangingPunct="1"/>
            <a:r>
              <a:rPr lang="en-US" altLang="en-US" smtClean="0"/>
              <a:t>Environmental Protection Agency   </a:t>
            </a:r>
            <a:r>
              <a:rPr lang="en-US" altLang="en-US" smtClean="0">
                <a:hlinkClick r:id="rId3"/>
              </a:rPr>
              <a:t>www.epa.gov</a:t>
            </a:r>
            <a:endParaRPr lang="en-US" altLang="en-US" smtClean="0"/>
          </a:p>
          <a:p>
            <a:pPr lvl="1" eaLnBrk="1" hangingPunct="1"/>
            <a:r>
              <a:rPr lang="en-US" altLang="en-US" smtClean="0"/>
              <a:t>SPCC – </a:t>
            </a:r>
            <a:r>
              <a:rPr lang="en-US" altLang="en-US" smtClean="0">
                <a:hlinkClick r:id="rId4"/>
              </a:rPr>
              <a:t>http://www.epa.gov/osweroe1/content/spcc</a:t>
            </a:r>
            <a:r>
              <a:rPr lang="en-US" altLang="en-US" smtClean="0"/>
              <a:t>  </a:t>
            </a:r>
          </a:p>
          <a:p>
            <a:pPr eaLnBrk="1" hangingPunct="1"/>
            <a:endParaRPr lang="en-US" altLang="en-US" smtClean="0"/>
          </a:p>
          <a:p>
            <a:pPr eaLnBrk="1" hangingPunct="1"/>
            <a:r>
              <a:rPr lang="en-US" altLang="en-US" smtClean="0"/>
              <a:t>North Dakota Department of Health</a:t>
            </a:r>
          </a:p>
          <a:p>
            <a:pPr lvl="1" eaLnBrk="1" hangingPunct="1"/>
            <a:r>
              <a:rPr lang="en-US" altLang="en-US" smtClean="0">
                <a:hlinkClick r:id="rId5"/>
              </a:rPr>
              <a:t>www.ndhealth.gov/wm/publications</a:t>
            </a:r>
            <a:r>
              <a:rPr lang="en-US" altLang="en-US" smtClean="0"/>
              <a:t> </a:t>
            </a:r>
          </a:p>
          <a:p>
            <a:pPr eaLnBrk="1" hangingPunct="1"/>
            <a:endParaRPr lang="en-US" altLang="en-US" smtClean="0"/>
          </a:p>
          <a:p>
            <a:pPr eaLnBrk="1" hangingPunct="1"/>
            <a:r>
              <a:rPr lang="en-US" altLang="en-US" smtClean="0"/>
              <a:t>NDSU</a:t>
            </a:r>
          </a:p>
          <a:p>
            <a:pPr lvl="1" eaLnBrk="1" hangingPunct="1"/>
            <a:r>
              <a:rPr lang="en-US" altLang="en-US" sz="3200" smtClean="0">
                <a:hlinkClick r:id="rId6"/>
              </a:rPr>
              <a:t>www.ndsu.edu/waterquality</a:t>
            </a:r>
            <a:r>
              <a:rPr lang="en-US" altLang="en-US" sz="3200" smtClean="0"/>
              <a:t>  </a:t>
            </a:r>
          </a:p>
          <a:p>
            <a:pPr lvl="1" eaLnBrk="1" hangingPunct="1"/>
            <a:r>
              <a:rPr lang="en-US" altLang="en-US" sz="3200" smtClean="0"/>
              <a:t>701-429-3756</a:t>
            </a:r>
          </a:p>
          <a:p>
            <a:pPr lvl="1" eaLnBrk="1" hangingPunct="1"/>
            <a:r>
              <a:rPr lang="en-US" altLang="en-US" sz="3200" smtClean="0"/>
              <a:t>Roxanne Johnson</a:t>
            </a:r>
          </a:p>
        </p:txBody>
      </p:sp>
      <p:sp>
        <p:nvSpPr>
          <p:cNvPr id="3" name="Title 2"/>
          <p:cNvSpPr>
            <a:spLocks noGrp="1"/>
          </p:cNvSpPr>
          <p:nvPr>
            <p:ph type="title"/>
          </p:nvPr>
        </p:nvSpPr>
        <p:spPr/>
        <p:txBody>
          <a:bodyPr/>
          <a:lstStyle/>
          <a:p>
            <a:pPr eaLnBrk="1" hangingPunct="1">
              <a:defRPr/>
            </a:pPr>
            <a:r>
              <a:rPr lang="en-US" dirty="0" smtClean="0"/>
              <a:t>More Information</a:t>
            </a:r>
            <a:endParaRPr lang="en-US" dirty="0"/>
          </a:p>
        </p:txBody>
      </p:sp>
      <p:sp>
        <p:nvSpPr>
          <p:cNvPr id="49156"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ADAC419-76D9-4CA6-A9B0-27502FB5BFDE}" type="slidenum">
              <a:rPr lang="en-US" altLang="en-US"/>
              <a:pPr eaLnBrk="1" hangingPunct="1"/>
              <a:t>40</a:t>
            </a:fld>
            <a:endParaRPr lang="en-US" altLang="en-US"/>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Content Placeholder 1"/>
          <p:cNvSpPr>
            <a:spLocks noGrp="1"/>
          </p:cNvSpPr>
          <p:nvPr>
            <p:ph idx="1"/>
          </p:nvPr>
        </p:nvSpPr>
        <p:spPr>
          <a:xfrm>
            <a:off x="609600" y="2133600"/>
            <a:ext cx="8229600" cy="4525963"/>
          </a:xfrm>
        </p:spPr>
        <p:txBody>
          <a:bodyPr/>
          <a:lstStyle/>
          <a:p>
            <a:r>
              <a:rPr lang="en-US" altLang="en-US" smtClean="0"/>
              <a:t>Donna Inman</a:t>
            </a:r>
          </a:p>
          <a:p>
            <a:pPr lvl="3">
              <a:buFontTx/>
              <a:buChar char="-"/>
            </a:pPr>
            <a:r>
              <a:rPr lang="en-US" altLang="en-US" smtClean="0"/>
              <a:t>303-312-6201</a:t>
            </a:r>
          </a:p>
          <a:p>
            <a:pPr lvl="3">
              <a:buFontTx/>
              <a:buChar char="-"/>
            </a:pPr>
            <a:r>
              <a:rPr lang="en-US" altLang="en-US" smtClean="0">
                <a:hlinkClick r:id="rId3"/>
              </a:rPr>
              <a:t>inman.donnak@epa.gov</a:t>
            </a:r>
            <a:endParaRPr lang="en-US" altLang="en-US" smtClean="0"/>
          </a:p>
          <a:p>
            <a:r>
              <a:rPr lang="en-US" altLang="en-US" smtClean="0"/>
              <a:t>Melissa Payan</a:t>
            </a:r>
          </a:p>
          <a:p>
            <a:pPr marL="630238" lvl="2" indent="0">
              <a:buFont typeface="Wingdings 2" panose="05020102010507070707" pitchFamily="18" charset="2"/>
              <a:buNone/>
            </a:pPr>
            <a:r>
              <a:rPr lang="en-US" altLang="en-US" smtClean="0"/>
              <a:t>	- 303-312-6511</a:t>
            </a:r>
          </a:p>
          <a:p>
            <a:pPr marL="630238" lvl="2" indent="0">
              <a:buFont typeface="Wingdings 2" panose="05020102010507070707" pitchFamily="18" charset="2"/>
              <a:buNone/>
            </a:pPr>
            <a:r>
              <a:rPr lang="en-US" altLang="en-US" smtClean="0"/>
              <a:t>	- </a:t>
            </a:r>
            <a:r>
              <a:rPr lang="en-US" altLang="en-US" smtClean="0">
                <a:hlinkClick r:id="rId4"/>
              </a:rPr>
              <a:t>payan.melissa@epa.gov</a:t>
            </a:r>
            <a:r>
              <a:rPr lang="en-US" altLang="en-US" smtClean="0"/>
              <a:t> </a:t>
            </a:r>
          </a:p>
          <a:p>
            <a:pPr lvl="3">
              <a:buFontTx/>
              <a:buChar char="-"/>
            </a:pPr>
            <a:endParaRPr lang="en-US" altLang="en-US" smtClean="0"/>
          </a:p>
          <a:p>
            <a:pPr lvl="3">
              <a:buFontTx/>
              <a:buChar char="-"/>
            </a:pPr>
            <a:endParaRPr lang="en-US" altLang="en-US" b="1" smtClean="0"/>
          </a:p>
        </p:txBody>
      </p:sp>
      <p:sp>
        <p:nvSpPr>
          <p:cNvPr id="3" name="Title 2"/>
          <p:cNvSpPr>
            <a:spLocks noGrp="1"/>
          </p:cNvSpPr>
          <p:nvPr>
            <p:ph type="title"/>
          </p:nvPr>
        </p:nvSpPr>
        <p:spPr/>
        <p:txBody>
          <a:bodyPr/>
          <a:lstStyle/>
          <a:p>
            <a:pPr>
              <a:defRPr/>
            </a:pPr>
            <a:r>
              <a:rPr lang="en-US" dirty="0" smtClean="0"/>
              <a:t>Region 8 Contacts</a:t>
            </a:r>
            <a:endParaRPr lang="en-US" dirty="0"/>
          </a:p>
        </p:txBody>
      </p:sp>
      <p:sp>
        <p:nvSpPr>
          <p:cNvPr id="5018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FADF98C-7601-4662-801F-914C077BEAAD}" type="slidenum">
              <a:rPr lang="en-US" altLang="en-US"/>
              <a:pPr eaLnBrk="1" hangingPunct="1"/>
              <a:t>41</a:t>
            </a:fld>
            <a:endParaRPr lang="en-US" altLang="en-US"/>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Content Placeholder 1"/>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554163" y="1481138"/>
            <a:ext cx="6035675" cy="4525962"/>
          </a:xfrm>
        </p:spPr>
      </p:pic>
      <p:sp>
        <p:nvSpPr>
          <p:cNvPr id="3" name="Title 2"/>
          <p:cNvSpPr>
            <a:spLocks noGrp="1"/>
          </p:cNvSpPr>
          <p:nvPr>
            <p:ph type="title"/>
          </p:nvPr>
        </p:nvSpPr>
        <p:spPr/>
        <p:txBody>
          <a:bodyPr/>
          <a:lstStyle/>
          <a:p>
            <a:pPr eaLnBrk="1" hangingPunct="1">
              <a:defRPr/>
            </a:pPr>
            <a:r>
              <a:rPr lang="en-US" dirty="0" smtClean="0"/>
              <a:t>Questions?</a:t>
            </a:r>
            <a:endParaRPr lang="en-US" dirty="0"/>
          </a:p>
        </p:txBody>
      </p:sp>
      <p:sp>
        <p:nvSpPr>
          <p:cNvPr id="5120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3BAFAB2-DCFB-4EDE-92A4-1EF939F84EB8}" type="slidenum">
              <a:rPr lang="en-US" altLang="en-US"/>
              <a:pPr eaLnBrk="1" hangingPunct="1"/>
              <a:t>42</a:t>
            </a:fld>
            <a:endParaRPr lang="en-US" altLang="en-US"/>
          </a:p>
        </p:txBody>
      </p:sp>
      <p:pic>
        <p:nvPicPr>
          <p:cNvPr id="5120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5767388"/>
            <a:ext cx="1828800" cy="82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6" name="Rectangle 1"/>
          <p:cNvSpPr>
            <a:spLocks noChangeArrowheads="1"/>
          </p:cNvSpPr>
          <p:nvPr/>
        </p:nvSpPr>
        <p:spPr bwMode="auto">
          <a:xfrm>
            <a:off x="1600200" y="5284788"/>
            <a:ext cx="6019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a:solidFill>
                  <a:schemeClr val="bg1"/>
                </a:solidFill>
              </a:rPr>
              <a:t>www.ndsu.edu/waterquality</a:t>
            </a:r>
            <a:endParaRPr lang="en-US" altLang="en-US" sz="2400">
              <a:solidFill>
                <a:schemeClr val="bg1"/>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Content Placeholder 2"/>
          <p:cNvSpPr>
            <a:spLocks noGrp="1"/>
          </p:cNvSpPr>
          <p:nvPr>
            <p:ph idx="1"/>
          </p:nvPr>
        </p:nvSpPr>
        <p:spPr/>
        <p:txBody>
          <a:bodyPr>
            <a:normAutofit fontScale="92500" lnSpcReduction="10000"/>
          </a:bodyPr>
          <a:lstStyle/>
          <a:p>
            <a:pPr marL="715962" indent="-514350" eaLnBrk="1" fontAlgn="auto" hangingPunct="1">
              <a:spcBef>
                <a:spcPts val="324"/>
              </a:spcBef>
              <a:spcAft>
                <a:spcPts val="0"/>
              </a:spcAft>
              <a:buFont typeface="Verdana"/>
              <a:buChar char="◦"/>
              <a:defRPr/>
            </a:pPr>
            <a:r>
              <a:rPr lang="en-US" sz="3500" dirty="0" smtClean="0"/>
              <a:t>Store, transfer, use, or consume oil or oil products; and</a:t>
            </a:r>
          </a:p>
          <a:p>
            <a:pPr marL="971550" lvl="1" indent="-514350" eaLnBrk="1" fontAlgn="auto" hangingPunct="1">
              <a:spcBef>
                <a:spcPts val="324"/>
              </a:spcBef>
              <a:spcAft>
                <a:spcPts val="0"/>
              </a:spcAft>
              <a:buFont typeface="Verdana"/>
              <a:buChar char="◦"/>
              <a:defRPr/>
            </a:pPr>
            <a:endParaRPr lang="en-US" dirty="0" smtClean="0"/>
          </a:p>
          <a:p>
            <a:pPr marL="715962" indent="-514350" eaLnBrk="1" fontAlgn="auto" hangingPunct="1">
              <a:spcBef>
                <a:spcPts val="324"/>
              </a:spcBef>
              <a:spcAft>
                <a:spcPts val="0"/>
              </a:spcAft>
              <a:buFont typeface="Verdana"/>
              <a:buChar char="◦"/>
              <a:defRPr/>
            </a:pPr>
            <a:r>
              <a:rPr lang="en-US" dirty="0" smtClean="0"/>
              <a:t>&gt; 1,320 U.S. gallons in aboveground containers or more than 42,000 U.S. gallons buried; and</a:t>
            </a:r>
          </a:p>
          <a:p>
            <a:pPr marL="971550" lvl="1" indent="-514350" eaLnBrk="1" fontAlgn="auto" hangingPunct="1">
              <a:spcBef>
                <a:spcPts val="324"/>
              </a:spcBef>
              <a:spcAft>
                <a:spcPts val="0"/>
              </a:spcAft>
              <a:buFont typeface="Verdana"/>
              <a:buChar char="◦"/>
              <a:defRPr/>
            </a:pPr>
            <a:endParaRPr lang="en-US" dirty="0" smtClean="0"/>
          </a:p>
          <a:p>
            <a:pPr marL="715962" indent="-514350" eaLnBrk="1" fontAlgn="auto" hangingPunct="1">
              <a:spcBef>
                <a:spcPts val="324"/>
              </a:spcBef>
              <a:spcAft>
                <a:spcPts val="0"/>
              </a:spcAft>
              <a:buFont typeface="Verdana"/>
              <a:buChar char="◦"/>
              <a:defRPr/>
            </a:pPr>
            <a:r>
              <a:rPr lang="en-US" b="1" dirty="0" smtClean="0"/>
              <a:t>And due to its location could reasonably be expected to discharge oil to waters of the U.S. </a:t>
            </a:r>
          </a:p>
          <a:p>
            <a:pPr marL="457200" lvl="1" indent="0" eaLnBrk="1" fontAlgn="auto" hangingPunct="1">
              <a:spcBef>
                <a:spcPts val="324"/>
              </a:spcBef>
              <a:spcAft>
                <a:spcPts val="0"/>
              </a:spcAft>
              <a:buFont typeface="Verdana"/>
              <a:buNone/>
              <a:defRPr/>
            </a:pPr>
            <a:endParaRPr lang="en-US" b="1" dirty="0"/>
          </a:p>
          <a:p>
            <a:pPr marL="457200" lvl="1" indent="0" algn="ctr" eaLnBrk="1" fontAlgn="auto" hangingPunct="1">
              <a:spcBef>
                <a:spcPts val="324"/>
              </a:spcBef>
              <a:spcAft>
                <a:spcPts val="0"/>
              </a:spcAft>
              <a:buFont typeface="Verdana"/>
              <a:buNone/>
              <a:defRPr/>
            </a:pPr>
            <a:r>
              <a:rPr lang="en-US" b="1" dirty="0" smtClean="0"/>
              <a:t>If your farm meets all of these, </a:t>
            </a:r>
          </a:p>
          <a:p>
            <a:pPr marL="457200" lvl="1" indent="0" algn="ctr" eaLnBrk="1" fontAlgn="auto" hangingPunct="1">
              <a:spcBef>
                <a:spcPts val="324"/>
              </a:spcBef>
              <a:spcAft>
                <a:spcPts val="0"/>
              </a:spcAft>
              <a:buFont typeface="Verdana"/>
              <a:buNone/>
              <a:defRPr/>
            </a:pPr>
            <a:r>
              <a:rPr lang="en-US" b="1" dirty="0" smtClean="0"/>
              <a:t>then your farm is covered by SPCC</a:t>
            </a:r>
          </a:p>
          <a:p>
            <a:pPr marL="971550" lvl="1" indent="-514350" eaLnBrk="1" fontAlgn="auto" hangingPunct="1">
              <a:spcBef>
                <a:spcPts val="324"/>
              </a:spcBef>
              <a:spcAft>
                <a:spcPts val="0"/>
              </a:spcAft>
              <a:buFont typeface="Arial" charset="0"/>
              <a:buAutoNum type="arabicPeriod"/>
              <a:defRPr/>
            </a:pPr>
            <a:endParaRPr lang="en-US" dirty="0" smtClean="0"/>
          </a:p>
        </p:txBody>
      </p:sp>
      <p:sp>
        <p:nvSpPr>
          <p:cNvPr id="13315"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3A0C01E-1E62-4C60-97F0-9A7A8660E356}" type="slidenum">
              <a:rPr lang="en-US" altLang="en-US"/>
              <a:pPr eaLnBrk="1" hangingPunct="1"/>
              <a:t>5</a:t>
            </a:fld>
            <a:endParaRPr lang="en-US" altLang="en-US"/>
          </a:p>
        </p:txBody>
      </p:sp>
      <p:sp>
        <p:nvSpPr>
          <p:cNvPr id="7170" name="Title 1"/>
          <p:cNvSpPr>
            <a:spLocks noGrp="1"/>
          </p:cNvSpPr>
          <p:nvPr>
            <p:ph type="title"/>
          </p:nvPr>
        </p:nvSpPr>
        <p:spPr/>
        <p:txBody>
          <a:bodyPr/>
          <a:lstStyle/>
          <a:p>
            <a:pPr eaLnBrk="1" fontAlgn="auto" hangingPunct="1">
              <a:spcAft>
                <a:spcPts val="0"/>
              </a:spcAft>
              <a:defRPr/>
            </a:pPr>
            <a:r>
              <a:rPr lang="en-US" dirty="0" smtClean="0"/>
              <a:t>SPCC applies to farms that:</a:t>
            </a:r>
          </a:p>
        </p:txBody>
      </p:sp>
      <p:sp>
        <p:nvSpPr>
          <p:cNvPr id="13317" name="Rectangle 5"/>
          <p:cNvSpPr>
            <a:spLocks noChangeArrowheads="1"/>
          </p:cNvSpPr>
          <p:nvPr/>
        </p:nvSpPr>
        <p:spPr bwMode="auto">
          <a:xfrm>
            <a:off x="4964113" y="6473825"/>
            <a:ext cx="386238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200"/>
              <a:t>Source: http://www.epa.gov/osweroe1/content/spcc</a:t>
            </a: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Content Placeholder 2"/>
          <p:cNvSpPr>
            <a:spLocks noGrp="1"/>
          </p:cNvSpPr>
          <p:nvPr>
            <p:ph idx="1"/>
          </p:nvPr>
        </p:nvSpPr>
        <p:spPr>
          <a:xfrm>
            <a:off x="644525" y="2262188"/>
            <a:ext cx="8194675" cy="4525962"/>
          </a:xfrm>
        </p:spPr>
        <p:txBody>
          <a:bodyPr>
            <a:normAutofit/>
          </a:bodyPr>
          <a:lstStyle/>
          <a:p>
            <a:pPr marL="365760" indent="-256032" eaLnBrk="1" fontAlgn="auto" hangingPunct="1">
              <a:spcAft>
                <a:spcPts val="0"/>
              </a:spcAft>
              <a:buFont typeface="Wingdings 3"/>
              <a:buChar char=""/>
              <a:defRPr/>
            </a:pPr>
            <a:r>
              <a:rPr lang="en-US" dirty="0" smtClean="0"/>
              <a:t>Gas tanks</a:t>
            </a:r>
          </a:p>
          <a:p>
            <a:pPr marL="365760" indent="-256032" eaLnBrk="1" fontAlgn="auto" hangingPunct="1">
              <a:spcAft>
                <a:spcPts val="0"/>
              </a:spcAft>
              <a:buFont typeface="Wingdings 3"/>
              <a:buChar char=""/>
              <a:defRPr/>
            </a:pPr>
            <a:r>
              <a:rPr lang="en-US" dirty="0" smtClean="0"/>
              <a:t>Diesel tanks</a:t>
            </a:r>
          </a:p>
          <a:p>
            <a:pPr marL="365760" indent="-256032" eaLnBrk="1" fontAlgn="auto" hangingPunct="1">
              <a:spcAft>
                <a:spcPts val="0"/>
              </a:spcAft>
              <a:buFont typeface="Wingdings 3"/>
              <a:buChar char=""/>
              <a:defRPr/>
            </a:pPr>
            <a:r>
              <a:rPr lang="en-US" dirty="0" smtClean="0"/>
              <a:t>Oil Drums</a:t>
            </a:r>
          </a:p>
          <a:p>
            <a:pPr marL="365760" indent="-256032" eaLnBrk="1" fontAlgn="auto" hangingPunct="1">
              <a:spcAft>
                <a:spcPts val="0"/>
              </a:spcAft>
              <a:buFont typeface="Wingdings 3"/>
              <a:buChar char=""/>
              <a:defRPr/>
            </a:pPr>
            <a:r>
              <a:rPr lang="en-US" dirty="0" smtClean="0"/>
              <a:t>Milk – if not regulated under PMO </a:t>
            </a:r>
          </a:p>
          <a:p>
            <a:pPr marL="365760" indent="-256032" eaLnBrk="1" fontAlgn="auto" hangingPunct="1">
              <a:spcAft>
                <a:spcPts val="0"/>
              </a:spcAft>
              <a:buFont typeface="Wingdings 3"/>
              <a:buChar char=""/>
              <a:defRPr/>
            </a:pPr>
            <a:endParaRPr lang="en-US" dirty="0"/>
          </a:p>
          <a:p>
            <a:pPr marL="109728" indent="0" eaLnBrk="1" fontAlgn="auto" hangingPunct="1">
              <a:spcAft>
                <a:spcPts val="0"/>
              </a:spcAft>
              <a:buFont typeface="Wingdings 3" panose="05040102010807070707" pitchFamily="18" charset="2"/>
              <a:buNone/>
              <a:defRPr/>
            </a:pPr>
            <a:r>
              <a:rPr lang="en-US" dirty="0" smtClean="0"/>
              <a:t>Anything 55 gallons and greater…</a:t>
            </a:r>
          </a:p>
          <a:p>
            <a:pPr marL="887603" lvl="3" indent="0" eaLnBrk="1" fontAlgn="auto" hangingPunct="1">
              <a:spcAft>
                <a:spcPts val="0"/>
              </a:spcAft>
              <a:buFont typeface="Wingdings 2" panose="05020102010507070707" pitchFamily="18" charset="2"/>
              <a:buNone/>
              <a:defRPr/>
            </a:pPr>
            <a:r>
              <a:rPr lang="en-US" sz="2800" dirty="0" smtClean="0"/>
              <a:t>      Anything that will leave a sheen</a:t>
            </a:r>
          </a:p>
          <a:p>
            <a:pPr marL="365760" indent="-256032" eaLnBrk="1" fontAlgn="auto" hangingPunct="1">
              <a:spcAft>
                <a:spcPts val="0"/>
              </a:spcAft>
              <a:buFont typeface="Wingdings 3"/>
              <a:buChar char=""/>
              <a:defRPr/>
            </a:pPr>
            <a:endParaRPr lang="en-US" sz="3600" dirty="0" smtClean="0"/>
          </a:p>
          <a:p>
            <a:pPr marL="630936" lvl="2" indent="0" eaLnBrk="1" fontAlgn="auto" hangingPunct="1">
              <a:spcAft>
                <a:spcPts val="0"/>
              </a:spcAft>
              <a:buFont typeface="Wingdings 2"/>
              <a:buNone/>
              <a:defRPr/>
            </a:pPr>
            <a:endParaRPr lang="en-US" dirty="0" smtClean="0"/>
          </a:p>
          <a:p>
            <a:pPr marL="621792" lvl="1" eaLnBrk="1" fontAlgn="auto" hangingPunct="1">
              <a:spcBef>
                <a:spcPts val="324"/>
              </a:spcBef>
              <a:spcAft>
                <a:spcPts val="0"/>
              </a:spcAft>
              <a:buFont typeface="Verdana"/>
              <a:buChar char="◦"/>
              <a:defRPr/>
            </a:pPr>
            <a:endParaRPr lang="en-US" dirty="0" smtClean="0"/>
          </a:p>
        </p:txBody>
      </p:sp>
      <p:sp>
        <p:nvSpPr>
          <p:cNvPr id="14339"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FA8733B-E1D5-47C0-8904-862A0C487EE5}" type="slidenum">
              <a:rPr lang="en-US" altLang="en-US"/>
              <a:pPr eaLnBrk="1" hangingPunct="1"/>
              <a:t>6</a:t>
            </a:fld>
            <a:endParaRPr lang="en-US" altLang="en-US"/>
          </a:p>
        </p:txBody>
      </p:sp>
      <p:sp>
        <p:nvSpPr>
          <p:cNvPr id="11268" name="Title 1"/>
          <p:cNvSpPr>
            <a:spLocks noGrp="1"/>
          </p:cNvSpPr>
          <p:nvPr>
            <p:ph type="title"/>
          </p:nvPr>
        </p:nvSpPr>
        <p:spPr/>
        <p:txBody>
          <a:bodyPr/>
          <a:lstStyle/>
          <a:p>
            <a:pPr eaLnBrk="1" fontAlgn="auto" hangingPunct="1">
              <a:spcAft>
                <a:spcPts val="0"/>
              </a:spcAft>
              <a:defRPr/>
            </a:pPr>
            <a:r>
              <a:rPr lang="en-US" dirty="0" smtClean="0"/>
              <a:t>Total Gallons Include:</a:t>
            </a:r>
          </a:p>
        </p:txBody>
      </p:sp>
      <p:sp>
        <p:nvSpPr>
          <p:cNvPr id="14341" name="TextBox 1"/>
          <p:cNvSpPr txBox="1">
            <a:spLocks noChangeArrowheads="1"/>
          </p:cNvSpPr>
          <p:nvPr/>
        </p:nvSpPr>
        <p:spPr bwMode="auto">
          <a:xfrm>
            <a:off x="3886200" y="6213475"/>
            <a:ext cx="4953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600"/>
              <a:t>Source: http://www.epa.gov/osweroe1/content/spcc</a:t>
            </a:r>
            <a:r>
              <a:rPr lang="en-US" altLang="en-US"/>
              <a:t>/</a:t>
            </a:r>
          </a:p>
        </p:txBody>
      </p:sp>
      <p:pic>
        <p:nvPicPr>
          <p:cNvPr id="14342" name="Picture 8" descr="C:\Documents and Settings\Roxanne.M.Johnson\Local Settings\Temporary Internet Files\Content.IE5\UH17Y42H\MC900014757[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81800" y="733425"/>
            <a:ext cx="1905000" cy="273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Arrow Connector 2"/>
          <p:cNvCxnSpPr/>
          <p:nvPr/>
        </p:nvCxnSpPr>
        <p:spPr>
          <a:xfrm flipV="1">
            <a:off x="5791200" y="2489200"/>
            <a:ext cx="762000" cy="165100"/>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sp>
        <p:nvSpPr>
          <p:cNvPr id="4" name="Oval 3"/>
          <p:cNvSpPr/>
          <p:nvPr/>
        </p:nvSpPr>
        <p:spPr>
          <a:xfrm>
            <a:off x="3886200" y="2216150"/>
            <a:ext cx="1633538" cy="12065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345" name="TextBox 5"/>
          <p:cNvSpPr txBox="1">
            <a:spLocks noChangeArrowheads="1"/>
          </p:cNvSpPr>
          <p:nvPr/>
        </p:nvSpPr>
        <p:spPr bwMode="auto">
          <a:xfrm>
            <a:off x="4024313" y="2349500"/>
            <a:ext cx="14954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t>Shell capacity</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Cab Model 4451 DL-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3675063"/>
            <a:ext cx="3200400" cy="2192337"/>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1269" name="Content Placeholder 2"/>
          <p:cNvSpPr>
            <a:spLocks noGrp="1"/>
          </p:cNvSpPr>
          <p:nvPr>
            <p:ph idx="1"/>
          </p:nvPr>
        </p:nvSpPr>
        <p:spPr>
          <a:xfrm>
            <a:off x="304800" y="1527175"/>
            <a:ext cx="8194675" cy="2587625"/>
          </a:xfrm>
        </p:spPr>
        <p:txBody>
          <a:bodyPr>
            <a:normAutofit/>
          </a:bodyPr>
          <a:lstStyle/>
          <a:p>
            <a:pPr marL="365760" indent="-256032" eaLnBrk="1" fontAlgn="auto" hangingPunct="1">
              <a:spcAft>
                <a:spcPts val="0"/>
              </a:spcAft>
              <a:buFont typeface="Wingdings 3"/>
              <a:buChar char=""/>
              <a:defRPr/>
            </a:pPr>
            <a:r>
              <a:rPr lang="en-US" dirty="0" smtClean="0"/>
              <a:t>Farm Nurse Tank – Mobile Refuelers</a:t>
            </a:r>
          </a:p>
          <a:p>
            <a:pPr marL="393192" lvl="1" indent="0" eaLnBrk="1" fontAlgn="auto" hangingPunct="1">
              <a:spcBef>
                <a:spcPts val="324"/>
              </a:spcBef>
              <a:spcAft>
                <a:spcPts val="0"/>
              </a:spcAft>
              <a:buFont typeface="Verdana"/>
              <a:buNone/>
              <a:defRPr/>
            </a:pPr>
            <a:r>
              <a:rPr lang="en-US" dirty="0" smtClean="0"/>
              <a:t>Mobile/portable containers to store &amp; transport fuel</a:t>
            </a:r>
          </a:p>
          <a:p>
            <a:pPr marL="393192" lvl="1" indent="0" eaLnBrk="1" fontAlgn="auto" hangingPunct="1">
              <a:spcBef>
                <a:spcPts val="324"/>
              </a:spcBef>
              <a:spcAft>
                <a:spcPts val="0"/>
              </a:spcAft>
              <a:buFont typeface="Verdana"/>
              <a:buNone/>
              <a:defRPr/>
            </a:pPr>
            <a:r>
              <a:rPr lang="en-US" dirty="0" smtClean="0"/>
              <a:t>	- to and from farm equipment</a:t>
            </a:r>
          </a:p>
          <a:p>
            <a:pPr marL="393192" lvl="1" indent="0" eaLnBrk="1" fontAlgn="auto" hangingPunct="1">
              <a:spcBef>
                <a:spcPts val="324"/>
              </a:spcBef>
              <a:spcAft>
                <a:spcPts val="0"/>
              </a:spcAft>
              <a:buFont typeface="Verdana"/>
              <a:buNone/>
              <a:defRPr/>
            </a:pPr>
            <a:r>
              <a:rPr lang="en-US" dirty="0" smtClean="0"/>
              <a:t>	- to and from other bulk storage containers</a:t>
            </a:r>
          </a:p>
          <a:p>
            <a:pPr marL="621792" lvl="1" eaLnBrk="1" fontAlgn="auto" hangingPunct="1">
              <a:spcBef>
                <a:spcPts val="324"/>
              </a:spcBef>
              <a:spcAft>
                <a:spcPts val="0"/>
              </a:spcAft>
              <a:buFont typeface="Verdana"/>
              <a:buChar char="◦"/>
              <a:defRPr/>
            </a:pPr>
            <a:r>
              <a:rPr lang="en-US" b="1" i="1" dirty="0" smtClean="0"/>
              <a:t>Used only for transfer of fuel</a:t>
            </a:r>
          </a:p>
          <a:p>
            <a:pPr marL="393192" lvl="1" indent="0" eaLnBrk="1" fontAlgn="auto" hangingPunct="1">
              <a:spcBef>
                <a:spcPts val="324"/>
              </a:spcBef>
              <a:spcAft>
                <a:spcPts val="0"/>
              </a:spcAft>
              <a:buFont typeface="Verdana" panose="020B0604030504040204" pitchFamily="34" charset="0"/>
              <a:buNone/>
              <a:defRPr/>
            </a:pPr>
            <a:endParaRPr lang="en-US" dirty="0" smtClean="0"/>
          </a:p>
          <a:p>
            <a:pPr marL="393192" lvl="1" indent="0" eaLnBrk="1" fontAlgn="auto" hangingPunct="1">
              <a:spcBef>
                <a:spcPts val="324"/>
              </a:spcBef>
              <a:spcAft>
                <a:spcPts val="0"/>
              </a:spcAft>
              <a:buFont typeface="Verdana" panose="020B0604030504040204" pitchFamily="34" charset="0"/>
              <a:buNone/>
              <a:defRPr/>
            </a:pPr>
            <a:endParaRPr lang="en-US" dirty="0" smtClean="0"/>
          </a:p>
          <a:p>
            <a:pPr marL="630936" lvl="2" indent="0" eaLnBrk="1" fontAlgn="auto" hangingPunct="1">
              <a:spcAft>
                <a:spcPts val="0"/>
              </a:spcAft>
              <a:buFont typeface="Wingdings 2"/>
              <a:buNone/>
              <a:defRPr/>
            </a:pPr>
            <a:endParaRPr lang="en-US" dirty="0" smtClean="0"/>
          </a:p>
          <a:p>
            <a:pPr marL="621792" lvl="1" eaLnBrk="1" fontAlgn="auto" hangingPunct="1">
              <a:spcBef>
                <a:spcPts val="324"/>
              </a:spcBef>
              <a:spcAft>
                <a:spcPts val="0"/>
              </a:spcAft>
              <a:buFont typeface="Verdana"/>
              <a:buChar char="◦"/>
              <a:defRPr/>
            </a:pPr>
            <a:endParaRPr lang="en-US" dirty="0" smtClean="0"/>
          </a:p>
        </p:txBody>
      </p:sp>
      <p:sp>
        <p:nvSpPr>
          <p:cNvPr id="15364"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9C781F8-323F-4280-84EC-04DC8FDEDD0C}" type="slidenum">
              <a:rPr lang="en-US" altLang="en-US"/>
              <a:pPr eaLnBrk="1" hangingPunct="1"/>
              <a:t>7</a:t>
            </a:fld>
            <a:endParaRPr lang="en-US" altLang="en-US"/>
          </a:p>
        </p:txBody>
      </p:sp>
      <p:sp>
        <p:nvSpPr>
          <p:cNvPr id="11268" name="Title 1"/>
          <p:cNvSpPr>
            <a:spLocks noGrp="1"/>
          </p:cNvSpPr>
          <p:nvPr>
            <p:ph type="title"/>
          </p:nvPr>
        </p:nvSpPr>
        <p:spPr/>
        <p:txBody>
          <a:bodyPr/>
          <a:lstStyle/>
          <a:p>
            <a:pPr eaLnBrk="1" fontAlgn="auto" hangingPunct="1">
              <a:spcAft>
                <a:spcPts val="0"/>
              </a:spcAft>
              <a:defRPr/>
            </a:pPr>
            <a:r>
              <a:rPr lang="en-US" dirty="0" smtClean="0"/>
              <a:t>Total Gallons Include:</a:t>
            </a:r>
          </a:p>
        </p:txBody>
      </p:sp>
      <p:sp>
        <p:nvSpPr>
          <p:cNvPr id="15366" name="TextBox 1"/>
          <p:cNvSpPr txBox="1">
            <a:spLocks noChangeArrowheads="1"/>
          </p:cNvSpPr>
          <p:nvPr/>
        </p:nvSpPr>
        <p:spPr bwMode="auto">
          <a:xfrm>
            <a:off x="4648200" y="5937250"/>
            <a:ext cx="4953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a:t>Source: http://www.epa.gov/osweroe1/content/spcc</a:t>
            </a:r>
            <a:r>
              <a:rPr lang="en-US" altLang="en-US"/>
              <a:t>/</a:t>
            </a:r>
          </a:p>
        </p:txBody>
      </p:sp>
      <p:pic>
        <p:nvPicPr>
          <p:cNvPr id="1536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3670300"/>
            <a:ext cx="3200400" cy="2406650"/>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8" name="TextBox 4"/>
          <p:cNvSpPr txBox="1">
            <a:spLocks noChangeArrowheads="1"/>
          </p:cNvSpPr>
          <p:nvPr/>
        </p:nvSpPr>
        <p:spPr bwMode="auto">
          <a:xfrm>
            <a:off x="330200" y="6303963"/>
            <a:ext cx="375920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100"/>
              <a:t>Photo Credit: http://www.aerotanks.com/veh/diamondplates.htm</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0" descr="farm spray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9200" y="1371600"/>
            <a:ext cx="2616200" cy="1962150"/>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7411" name="Content Placeholder 2"/>
          <p:cNvSpPr>
            <a:spLocks noGrp="1"/>
          </p:cNvSpPr>
          <p:nvPr>
            <p:ph idx="1"/>
          </p:nvPr>
        </p:nvSpPr>
        <p:spPr>
          <a:xfrm>
            <a:off x="228600" y="1371600"/>
            <a:ext cx="8229600" cy="4691063"/>
          </a:xfrm>
        </p:spPr>
        <p:txBody>
          <a:bodyPr/>
          <a:lstStyle/>
          <a:p>
            <a:pPr eaLnBrk="1" hangingPunct="1">
              <a:defRPr/>
            </a:pPr>
            <a:r>
              <a:rPr lang="en-US" dirty="0" smtClean="0"/>
              <a:t>Pesticide Application Equipment</a:t>
            </a:r>
          </a:p>
          <a:p>
            <a:pPr lvl="1" eaLnBrk="1" hangingPunct="1">
              <a:defRPr/>
            </a:pPr>
            <a:r>
              <a:rPr lang="en-US" dirty="0" smtClean="0"/>
              <a:t>Includes</a:t>
            </a:r>
          </a:p>
          <a:p>
            <a:pPr lvl="2" eaLnBrk="1" hangingPunct="1">
              <a:defRPr/>
            </a:pPr>
            <a:r>
              <a:rPr lang="en-US" dirty="0" smtClean="0"/>
              <a:t>Ground boom applicators</a:t>
            </a:r>
          </a:p>
          <a:p>
            <a:pPr lvl="2" eaLnBrk="1" hangingPunct="1">
              <a:defRPr/>
            </a:pPr>
            <a:r>
              <a:rPr lang="en-US" dirty="0" err="1" smtClean="0"/>
              <a:t>Airblast</a:t>
            </a:r>
            <a:r>
              <a:rPr lang="en-US" dirty="0" smtClean="0"/>
              <a:t> sprayers</a:t>
            </a:r>
          </a:p>
          <a:p>
            <a:pPr lvl="2" eaLnBrk="1" hangingPunct="1">
              <a:defRPr/>
            </a:pPr>
            <a:r>
              <a:rPr lang="en-US" dirty="0" smtClean="0"/>
              <a:t>Specialty aircraft that apply </a:t>
            </a:r>
          </a:p>
          <a:p>
            <a:pPr marL="630238" lvl="2" indent="0" eaLnBrk="1" hangingPunct="1">
              <a:buFont typeface="Wingdings 2" panose="05020102010507070707" pitchFamily="18" charset="2"/>
              <a:buNone/>
              <a:defRPr/>
            </a:pPr>
            <a:r>
              <a:rPr lang="en-US" dirty="0"/>
              <a:t> </a:t>
            </a:r>
            <a:r>
              <a:rPr lang="en-US" dirty="0" smtClean="0"/>
              <a:t>  measured amounts of pesticides to crops and/or soils</a:t>
            </a:r>
          </a:p>
          <a:p>
            <a:pPr lvl="2" eaLnBrk="1" hangingPunct="1">
              <a:defRPr/>
            </a:pPr>
            <a:r>
              <a:rPr lang="en-US" dirty="0" smtClean="0"/>
              <a:t>Related mix containers</a:t>
            </a:r>
          </a:p>
          <a:p>
            <a:pPr lvl="2" eaLnBrk="1" hangingPunct="1">
              <a:defRPr/>
            </a:pPr>
            <a:endParaRPr lang="en-US" dirty="0" smtClean="0"/>
          </a:p>
          <a:p>
            <a:pPr eaLnBrk="1" hangingPunct="1">
              <a:defRPr/>
            </a:pPr>
            <a:r>
              <a:rPr lang="en-US" dirty="0" smtClean="0"/>
              <a:t>Distillers grains</a:t>
            </a:r>
            <a:endParaRPr lang="en-US" dirty="0"/>
          </a:p>
          <a:p>
            <a:pPr lvl="2" eaLnBrk="1" hangingPunct="1">
              <a:defRPr/>
            </a:pPr>
            <a:endParaRPr lang="en-US" dirty="0" smtClean="0"/>
          </a:p>
          <a:p>
            <a:pPr lvl="2" eaLnBrk="1" hangingPunct="1">
              <a:defRPr/>
            </a:pPr>
            <a:endParaRPr lang="en-US" dirty="0" smtClean="0"/>
          </a:p>
          <a:p>
            <a:pPr lvl="2" eaLnBrk="1" hangingPunct="1">
              <a:defRPr/>
            </a:pPr>
            <a:endParaRPr lang="en-US" dirty="0" smtClean="0"/>
          </a:p>
          <a:p>
            <a:pPr lvl="2" eaLnBrk="1" hangingPunct="1">
              <a:defRPr/>
            </a:pPr>
            <a:endParaRPr lang="en-US" dirty="0" smtClean="0"/>
          </a:p>
          <a:p>
            <a:pPr eaLnBrk="1" hangingPunct="1">
              <a:defRPr/>
            </a:pPr>
            <a:endParaRPr lang="en-US" dirty="0" smtClean="0"/>
          </a:p>
        </p:txBody>
      </p:sp>
      <p:sp>
        <p:nvSpPr>
          <p:cNvPr id="16388"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0A9C0F0-379A-41DE-9420-0277A9D65CEE}" type="slidenum">
              <a:rPr lang="en-US" altLang="en-US"/>
              <a:pPr eaLnBrk="1" hangingPunct="1"/>
              <a:t>8</a:t>
            </a:fld>
            <a:endParaRPr lang="en-US" altLang="en-US"/>
          </a:p>
        </p:txBody>
      </p:sp>
      <p:sp>
        <p:nvSpPr>
          <p:cNvPr id="10242" name="Title 1"/>
          <p:cNvSpPr>
            <a:spLocks noGrp="1"/>
          </p:cNvSpPr>
          <p:nvPr>
            <p:ph type="title"/>
          </p:nvPr>
        </p:nvSpPr>
        <p:spPr/>
        <p:txBody>
          <a:bodyPr/>
          <a:lstStyle/>
          <a:p>
            <a:pPr eaLnBrk="1" fontAlgn="auto" hangingPunct="1">
              <a:spcAft>
                <a:spcPts val="0"/>
              </a:spcAft>
              <a:defRPr/>
            </a:pPr>
            <a:r>
              <a:rPr lang="en-US" dirty="0" smtClean="0"/>
              <a:t>Exemptions to the Rule</a:t>
            </a:r>
          </a:p>
        </p:txBody>
      </p:sp>
      <p:sp>
        <p:nvSpPr>
          <p:cNvPr id="16390" name="Rectangle 5"/>
          <p:cNvSpPr>
            <a:spLocks noChangeArrowheads="1"/>
          </p:cNvSpPr>
          <p:nvPr/>
        </p:nvSpPr>
        <p:spPr bwMode="auto">
          <a:xfrm>
            <a:off x="4964113" y="6473825"/>
            <a:ext cx="386238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200"/>
              <a:t>Source: http://www.epa.gov/osweroe1/content/spcc</a:t>
            </a:r>
          </a:p>
        </p:txBody>
      </p:sp>
      <p:pic>
        <p:nvPicPr>
          <p:cNvPr id="1639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5651500"/>
            <a:ext cx="18288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2" name="Picture 8" descr="C:\Users\Roxanne.M.Johnson\AppData\Local\Microsoft\Windows\Temporary Internet Files\Content.Outlook\89Z4USFZ\pic23705 (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6200" y="4424363"/>
            <a:ext cx="3276600" cy="16383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3" name="Picture 2" descr="Fig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8729" y="685800"/>
            <a:ext cx="4876800" cy="36576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7411" name="Content Placeholder 2"/>
          <p:cNvSpPr>
            <a:spLocks noGrp="1"/>
          </p:cNvSpPr>
          <p:nvPr>
            <p:ph idx="1"/>
          </p:nvPr>
        </p:nvSpPr>
        <p:spPr>
          <a:xfrm>
            <a:off x="0" y="2133600"/>
            <a:ext cx="8229600" cy="3568700"/>
          </a:xfrm>
        </p:spPr>
        <p:txBody>
          <a:bodyPr/>
          <a:lstStyle/>
          <a:p>
            <a:pPr lvl="1" eaLnBrk="1" hangingPunct="1">
              <a:buFont typeface="Arial" panose="020B0604020202020204" pitchFamily="34" charset="0"/>
              <a:buNone/>
            </a:pPr>
            <a:r>
              <a:rPr lang="en-US" altLang="en-US" sz="2800" smtClean="0"/>
              <a:t>Buried Tanks</a:t>
            </a:r>
          </a:p>
          <a:p>
            <a:pPr lvl="1" eaLnBrk="1" hangingPunct="1">
              <a:buFont typeface="Arial" panose="020B0604020202020204" pitchFamily="34" charset="0"/>
              <a:buNone/>
            </a:pPr>
            <a:r>
              <a:rPr lang="en-US" altLang="en-US" sz="2800" smtClean="0"/>
              <a:t>	State regs for &gt;1,320 gallons</a:t>
            </a:r>
          </a:p>
          <a:p>
            <a:pPr lvl="1" eaLnBrk="1" hangingPunct="1">
              <a:buFont typeface="Arial" panose="020B0604020202020204" pitchFamily="34" charset="0"/>
              <a:buNone/>
            </a:pPr>
            <a:r>
              <a:rPr lang="en-US" altLang="en-US" sz="2800" smtClean="0"/>
              <a:t>Permanently Closed</a:t>
            </a:r>
          </a:p>
          <a:p>
            <a:pPr lvl="1" eaLnBrk="1" hangingPunct="1"/>
            <a:r>
              <a:rPr lang="en-US" altLang="en-US" sz="2800" smtClean="0"/>
              <a:t>Remove all liquid &amp; sludge</a:t>
            </a:r>
          </a:p>
          <a:p>
            <a:pPr lvl="1" eaLnBrk="1" hangingPunct="1"/>
            <a:r>
              <a:rPr lang="en-US" altLang="en-US" sz="2800" smtClean="0"/>
              <a:t>Disconnect all connecting lines &amp; piping</a:t>
            </a:r>
          </a:p>
          <a:p>
            <a:pPr lvl="1" eaLnBrk="1" hangingPunct="1"/>
            <a:r>
              <a:rPr lang="en-US" altLang="en-US" sz="2800" smtClean="0"/>
              <a:t>Close &amp; lock all valves </a:t>
            </a:r>
            <a:r>
              <a:rPr lang="en-US" altLang="en-US" sz="1800" smtClean="0"/>
              <a:t>(except ventilation valves)</a:t>
            </a:r>
          </a:p>
          <a:p>
            <a:pPr lvl="1" eaLnBrk="1" hangingPunct="1"/>
            <a:r>
              <a:rPr lang="en-US" altLang="en-US" sz="2800" smtClean="0"/>
              <a:t>Conspicuous signage</a:t>
            </a:r>
          </a:p>
          <a:p>
            <a:pPr lvl="1" eaLnBrk="1" hangingPunct="1"/>
            <a:endParaRPr lang="en-US" altLang="en-US" sz="1800" smtClean="0"/>
          </a:p>
          <a:p>
            <a:pPr lvl="1" eaLnBrk="1" hangingPunct="1"/>
            <a:endParaRPr lang="en-US" altLang="en-US" sz="2800" smtClean="0"/>
          </a:p>
        </p:txBody>
      </p:sp>
      <p:sp>
        <p:nvSpPr>
          <p:cNvPr id="17412"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1E9C7E6-BDAE-42D2-8B7B-B3EE41F625F9}" type="slidenum">
              <a:rPr lang="en-US" altLang="en-US"/>
              <a:pPr eaLnBrk="1" hangingPunct="1"/>
              <a:t>9</a:t>
            </a:fld>
            <a:endParaRPr lang="en-US" altLang="en-US"/>
          </a:p>
        </p:txBody>
      </p:sp>
      <p:sp>
        <p:nvSpPr>
          <p:cNvPr id="8194" name="Title 1"/>
          <p:cNvSpPr>
            <a:spLocks noGrp="1"/>
          </p:cNvSpPr>
          <p:nvPr>
            <p:ph type="title"/>
          </p:nvPr>
        </p:nvSpPr>
        <p:spPr/>
        <p:txBody>
          <a:bodyPr/>
          <a:lstStyle/>
          <a:p>
            <a:pPr eaLnBrk="1" fontAlgn="auto" hangingPunct="1">
              <a:spcAft>
                <a:spcPts val="0"/>
              </a:spcAft>
              <a:defRPr/>
            </a:pPr>
            <a:r>
              <a:rPr lang="en-US" dirty="0" smtClean="0"/>
              <a:t>Exemptions to the Rule</a:t>
            </a:r>
          </a:p>
        </p:txBody>
      </p:sp>
      <p:sp>
        <p:nvSpPr>
          <p:cNvPr id="17414" name="Rectangle 5"/>
          <p:cNvSpPr>
            <a:spLocks noChangeArrowheads="1"/>
          </p:cNvSpPr>
          <p:nvPr/>
        </p:nvSpPr>
        <p:spPr bwMode="auto">
          <a:xfrm>
            <a:off x="4964113" y="6473825"/>
            <a:ext cx="386238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200"/>
              <a:t>Source: http://www.epa.gov/osweroe1/content/spcc</a:t>
            </a:r>
          </a:p>
        </p:txBody>
      </p:sp>
      <p:pic>
        <p:nvPicPr>
          <p:cNvPr id="1741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5710238"/>
            <a:ext cx="18288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2.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3.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4.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docProps/app.xml><?xml version="1.0" encoding="utf-8"?>
<Properties xmlns="http://schemas.openxmlformats.org/officeDocument/2006/extended-properties" xmlns:vt="http://schemas.openxmlformats.org/officeDocument/2006/docPropsVTypes">
  <Template>Elemental</Template>
  <TotalTime>12224</TotalTime>
  <Words>6393</Words>
  <Application>Microsoft Office PowerPoint</Application>
  <PresentationFormat>On-screen Show (4:3)</PresentationFormat>
  <Paragraphs>624</Paragraphs>
  <Slides>42</Slides>
  <Notes>42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42</vt:i4>
      </vt:variant>
    </vt:vector>
  </HeadingPairs>
  <TitlesOfParts>
    <vt:vector size="49" baseType="lpstr">
      <vt:lpstr>Arial</vt:lpstr>
      <vt:lpstr>Lucida Sans Unicode</vt:lpstr>
      <vt:lpstr>Wingdings 3</vt:lpstr>
      <vt:lpstr>Verdana</vt:lpstr>
      <vt:lpstr>Wingdings 2</vt:lpstr>
      <vt:lpstr>Calibri</vt:lpstr>
      <vt:lpstr>Concourse</vt:lpstr>
      <vt:lpstr>                   SPCC Spill Prevention, Control,  and Countermeasure  How This Rule May Affect You  </vt:lpstr>
      <vt:lpstr> What’s Changed?  </vt:lpstr>
      <vt:lpstr>PowerPoint Presentation</vt:lpstr>
      <vt:lpstr>Navigable waters?</vt:lpstr>
      <vt:lpstr>SPCC applies to farms that:</vt:lpstr>
      <vt:lpstr>Total Gallons Include:</vt:lpstr>
      <vt:lpstr>Total Gallons Include:</vt:lpstr>
      <vt:lpstr>Exemptions to the Rule</vt:lpstr>
      <vt:lpstr>Exemptions to the Rule</vt:lpstr>
      <vt:lpstr>Exemptions to the Rule</vt:lpstr>
      <vt:lpstr>Exemptions to the Rule</vt:lpstr>
      <vt:lpstr>When Should I Prepare A Plan?</vt:lpstr>
      <vt:lpstr>What Do I Do Next?</vt:lpstr>
      <vt:lpstr>General Requirements</vt:lpstr>
      <vt:lpstr>Tier I – Self Certify</vt:lpstr>
      <vt:lpstr>Self Certify  http://www.epa.gov/ceppo/web/content/spcc/tier1temp.htm</vt:lpstr>
      <vt:lpstr>Tier II </vt:lpstr>
      <vt:lpstr>Tier III</vt:lpstr>
      <vt:lpstr>SPCC PLAN KEY ELEMENTS</vt:lpstr>
      <vt:lpstr>Facility Diagram Requirements</vt:lpstr>
      <vt:lpstr>Training, Inspections, and Records</vt:lpstr>
      <vt:lpstr>Storage Containers</vt:lpstr>
      <vt:lpstr>Inspection Schedules</vt:lpstr>
      <vt:lpstr>Elevated Tanks</vt:lpstr>
      <vt:lpstr>General  Secondary Containment Requirements</vt:lpstr>
      <vt:lpstr>General Secondary Containment Requirements</vt:lpstr>
      <vt:lpstr>Mobile Refuelers</vt:lpstr>
      <vt:lpstr>Secondary Containment</vt:lpstr>
      <vt:lpstr>PowerPoint Presentation</vt:lpstr>
      <vt:lpstr>Manmade Structures</vt:lpstr>
      <vt:lpstr>Site Security</vt:lpstr>
      <vt:lpstr>Site Security</vt:lpstr>
      <vt:lpstr>Maintaining Your Plan</vt:lpstr>
      <vt:lpstr>Spill Response</vt:lpstr>
      <vt:lpstr>Removal and Cleanup</vt:lpstr>
      <vt:lpstr>North Dakota Department of Health</vt:lpstr>
      <vt:lpstr>Financial Assistance - NRCS</vt:lpstr>
      <vt:lpstr>Financial Assistance - NRCS</vt:lpstr>
      <vt:lpstr>Resources Online</vt:lpstr>
      <vt:lpstr>More Information</vt:lpstr>
      <vt:lpstr>Region 8 Contacts</vt:lpstr>
      <vt:lpstr>Questions?</vt:lpstr>
    </vt:vector>
  </TitlesOfParts>
  <Company>North Dakota State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SPCC Spill Protection, Control,  and Countermeasure How It Affects You</dc:title>
  <dc:creator>Roxanne.M.Johnson</dc:creator>
  <cp:lastModifiedBy>Robert Bertsch</cp:lastModifiedBy>
  <cp:revision>165</cp:revision>
  <cp:lastPrinted>2011-04-08T19:51:36Z</cp:lastPrinted>
  <dcterms:created xsi:type="dcterms:W3CDTF">2010-08-16T18:55:20Z</dcterms:created>
  <dcterms:modified xsi:type="dcterms:W3CDTF">2017-05-31T18:54:28Z</dcterms:modified>
</cp:coreProperties>
</file>