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sldIdLst>
    <p:sldId id="256" r:id="rId2"/>
    <p:sldId id="257" r:id="rId3"/>
    <p:sldId id="272" r:id="rId4"/>
    <p:sldId id="266" r:id="rId5"/>
    <p:sldId id="267" r:id="rId6"/>
    <p:sldId id="268" r:id="rId7"/>
    <p:sldId id="269" r:id="rId8"/>
    <p:sldId id="270" r:id="rId9"/>
    <p:sldId id="259" r:id="rId10"/>
    <p:sldId id="261" r:id="rId11"/>
    <p:sldId id="260" r:id="rId12"/>
    <p:sldId id="263" r:id="rId13"/>
    <p:sldId id="262" r:id="rId14"/>
    <p:sldId id="264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409"/>
    <a:srgbClr val="FAA523"/>
    <a:srgbClr val="FFC830"/>
    <a:srgbClr val="FFCF01"/>
    <a:srgbClr val="005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bins\Documents\Andy\Andy's%20stuff\Job%20Applications\NDSU%20Potato%20Agronomist\ND%20and%20MN%20potato%20statist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bins\Documents\Andy\Andy's%20stuff\Job%20Applications\NDSU%20Potato%20Agronomist\ND%20and%20MN%20potato%20statistic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probins\Documents\Andy\Andy's%20stuff\Job%20Applications\NDSU%20Potato%20Agronomist\ND%20and%20MN%20potato%20statist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ND irrigated</c:v>
          </c:tx>
          <c:spPr>
            <a:ln w="19050">
              <a:solidFill>
                <a:schemeClr val="tx1"/>
              </a:solidFill>
            </a:ln>
          </c:spPr>
          <c:marker>
            <c:spPr>
              <a:ln w="19050"/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3.5787182852143481E-2"/>
                  <c:y val="0.1294604841061534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/>
                      <a:t>y = 137x - 241,297
R² = 0.02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'ND vs MN'!$B$4:$B$19</c:f>
              <c:numCache>
                <c:formatCode>General</c:formatCode>
                <c:ptCount val="16"/>
                <c:pt idx="0">
                  <c:v>2009</c:v>
                </c:pt>
                <c:pt idx="1">
                  <c:v>2008</c:v>
                </c:pt>
                <c:pt idx="2">
                  <c:v>2007</c:v>
                </c:pt>
                <c:pt idx="3">
                  <c:v>2006</c:v>
                </c:pt>
                <c:pt idx="4">
                  <c:v>2005</c:v>
                </c:pt>
                <c:pt idx="5">
                  <c:v>2004</c:v>
                </c:pt>
                <c:pt idx="6">
                  <c:v>2003</c:v>
                </c:pt>
                <c:pt idx="7">
                  <c:v>2002</c:v>
                </c:pt>
                <c:pt idx="8">
                  <c:v>2001</c:v>
                </c:pt>
                <c:pt idx="9">
                  <c:v>2000</c:v>
                </c:pt>
                <c:pt idx="10">
                  <c:v>1999</c:v>
                </c:pt>
                <c:pt idx="11">
                  <c:v>1998</c:v>
                </c:pt>
                <c:pt idx="12">
                  <c:v>1997</c:v>
                </c:pt>
                <c:pt idx="13">
                  <c:v>1996</c:v>
                </c:pt>
                <c:pt idx="14">
                  <c:v>1995</c:v>
                </c:pt>
                <c:pt idx="15">
                  <c:v>1994</c:v>
                </c:pt>
              </c:numCache>
            </c:numRef>
          </c:xVal>
          <c:yVal>
            <c:numRef>
              <c:f>'ND vs MN'!$I$4:$I$19</c:f>
              <c:numCache>
                <c:formatCode>#,##0</c:formatCode>
                <c:ptCount val="16"/>
                <c:pt idx="0">
                  <c:v>26500</c:v>
                </c:pt>
                <c:pt idx="1">
                  <c:v>28000</c:v>
                </c:pt>
                <c:pt idx="2">
                  <c:v>33500</c:v>
                </c:pt>
                <c:pt idx="3">
                  <c:v>34000</c:v>
                </c:pt>
                <c:pt idx="4">
                  <c:v>31500</c:v>
                </c:pt>
                <c:pt idx="5">
                  <c:v>34500</c:v>
                </c:pt>
                <c:pt idx="6">
                  <c:v>37500</c:v>
                </c:pt>
                <c:pt idx="7">
                  <c:v>36000</c:v>
                </c:pt>
                <c:pt idx="8">
                  <c:v>37500</c:v>
                </c:pt>
                <c:pt idx="9">
                  <c:v>39000</c:v>
                </c:pt>
                <c:pt idx="10">
                  <c:v>33500</c:v>
                </c:pt>
                <c:pt idx="11">
                  <c:v>35500</c:v>
                </c:pt>
                <c:pt idx="12">
                  <c:v>32000</c:v>
                </c:pt>
                <c:pt idx="13">
                  <c:v>31000</c:v>
                </c:pt>
                <c:pt idx="14">
                  <c:v>25000</c:v>
                </c:pt>
                <c:pt idx="15">
                  <c:v>24000</c:v>
                </c:pt>
              </c:numCache>
            </c:numRef>
          </c:yVal>
          <c:smooth val="0"/>
        </c:ser>
        <c:ser>
          <c:idx val="1"/>
          <c:order val="1"/>
          <c:tx>
            <c:v>ND non irrigated</c:v>
          </c:tx>
          <c:spPr>
            <a:ln w="19050">
              <a:solidFill>
                <a:schemeClr val="tx1"/>
              </a:solidFill>
            </a:ln>
          </c:spPr>
          <c:marker>
            <c:spPr>
              <a:ln w="19050"/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2.6902887139107611E-2"/>
                  <c:y val="-0.2195100612423447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/>
                      <a:t>y = -3490x + 7E+06
R² = 0.96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'ND vs MN'!$B$4:$B$19</c:f>
              <c:numCache>
                <c:formatCode>General</c:formatCode>
                <c:ptCount val="16"/>
                <c:pt idx="0">
                  <c:v>2009</c:v>
                </c:pt>
                <c:pt idx="1">
                  <c:v>2008</c:v>
                </c:pt>
                <c:pt idx="2">
                  <c:v>2007</c:v>
                </c:pt>
                <c:pt idx="3">
                  <c:v>2006</c:v>
                </c:pt>
                <c:pt idx="4">
                  <c:v>2005</c:v>
                </c:pt>
                <c:pt idx="5">
                  <c:v>2004</c:v>
                </c:pt>
                <c:pt idx="6">
                  <c:v>2003</c:v>
                </c:pt>
                <c:pt idx="7">
                  <c:v>2002</c:v>
                </c:pt>
                <c:pt idx="8">
                  <c:v>2001</c:v>
                </c:pt>
                <c:pt idx="9">
                  <c:v>2000</c:v>
                </c:pt>
                <c:pt idx="10">
                  <c:v>1999</c:v>
                </c:pt>
                <c:pt idx="11">
                  <c:v>1998</c:v>
                </c:pt>
                <c:pt idx="12">
                  <c:v>1997</c:v>
                </c:pt>
                <c:pt idx="13">
                  <c:v>1996</c:v>
                </c:pt>
                <c:pt idx="14">
                  <c:v>1995</c:v>
                </c:pt>
                <c:pt idx="15">
                  <c:v>1994</c:v>
                </c:pt>
              </c:numCache>
            </c:numRef>
          </c:xVal>
          <c:yVal>
            <c:numRef>
              <c:f>'ND vs MN'!$K$4:$K$19</c:f>
              <c:numCache>
                <c:formatCode>#,##0</c:formatCode>
                <c:ptCount val="16"/>
                <c:pt idx="0">
                  <c:v>56500</c:v>
                </c:pt>
                <c:pt idx="1">
                  <c:v>54000</c:v>
                </c:pt>
                <c:pt idx="2">
                  <c:v>63500</c:v>
                </c:pt>
                <c:pt idx="3">
                  <c:v>66000</c:v>
                </c:pt>
                <c:pt idx="4">
                  <c:v>60500</c:v>
                </c:pt>
                <c:pt idx="5">
                  <c:v>70500</c:v>
                </c:pt>
                <c:pt idx="6">
                  <c:v>79500</c:v>
                </c:pt>
                <c:pt idx="7">
                  <c:v>82000</c:v>
                </c:pt>
                <c:pt idx="8">
                  <c:v>80500</c:v>
                </c:pt>
                <c:pt idx="9">
                  <c:v>85000</c:v>
                </c:pt>
                <c:pt idx="10">
                  <c:v>87500</c:v>
                </c:pt>
                <c:pt idx="11">
                  <c:v>90500</c:v>
                </c:pt>
                <c:pt idx="12">
                  <c:v>93000</c:v>
                </c:pt>
                <c:pt idx="13">
                  <c:v>103000</c:v>
                </c:pt>
                <c:pt idx="14">
                  <c:v>100000</c:v>
                </c:pt>
                <c:pt idx="15">
                  <c:v>109000</c:v>
                </c:pt>
              </c:numCache>
            </c:numRef>
          </c:yVal>
          <c:smooth val="0"/>
        </c:ser>
        <c:ser>
          <c:idx val="2"/>
          <c:order val="2"/>
          <c:tx>
            <c:v>MN</c:v>
          </c:tx>
          <c:spPr>
            <a:ln w="19050">
              <a:solidFill>
                <a:schemeClr val="tx1"/>
              </a:solidFill>
            </a:ln>
          </c:spPr>
          <c:marker>
            <c:spPr>
              <a:ln w="19050"/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34546828798298945"/>
                  <c:y val="-0.1062460461673060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/>
                      <a:t>y = -2777x + 6E+06
R² = 0.89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'ND vs MN'!$B$4:$B$19</c:f>
              <c:numCache>
                <c:formatCode>General</c:formatCode>
                <c:ptCount val="16"/>
                <c:pt idx="0">
                  <c:v>2009</c:v>
                </c:pt>
                <c:pt idx="1">
                  <c:v>2008</c:v>
                </c:pt>
                <c:pt idx="2">
                  <c:v>2007</c:v>
                </c:pt>
                <c:pt idx="3">
                  <c:v>2006</c:v>
                </c:pt>
                <c:pt idx="4">
                  <c:v>2005</c:v>
                </c:pt>
                <c:pt idx="5">
                  <c:v>2004</c:v>
                </c:pt>
                <c:pt idx="6">
                  <c:v>2003</c:v>
                </c:pt>
                <c:pt idx="7">
                  <c:v>2002</c:v>
                </c:pt>
                <c:pt idx="8">
                  <c:v>2001</c:v>
                </c:pt>
                <c:pt idx="9">
                  <c:v>2000</c:v>
                </c:pt>
                <c:pt idx="10">
                  <c:v>1999</c:v>
                </c:pt>
                <c:pt idx="11">
                  <c:v>1998</c:v>
                </c:pt>
                <c:pt idx="12">
                  <c:v>1997</c:v>
                </c:pt>
                <c:pt idx="13">
                  <c:v>1996</c:v>
                </c:pt>
                <c:pt idx="14">
                  <c:v>1995</c:v>
                </c:pt>
                <c:pt idx="15">
                  <c:v>1994</c:v>
                </c:pt>
              </c:numCache>
            </c:numRef>
          </c:xVal>
          <c:yVal>
            <c:numRef>
              <c:f>'ND vs MN'!$N$4:$N$19</c:f>
              <c:numCache>
                <c:formatCode>#,##0</c:formatCode>
                <c:ptCount val="16"/>
                <c:pt idx="0">
                  <c:v>47000</c:v>
                </c:pt>
                <c:pt idx="1">
                  <c:v>50000</c:v>
                </c:pt>
                <c:pt idx="2">
                  <c:v>52000</c:v>
                </c:pt>
                <c:pt idx="3">
                  <c:v>53000</c:v>
                </c:pt>
                <c:pt idx="4">
                  <c:v>48000</c:v>
                </c:pt>
                <c:pt idx="5">
                  <c:v>48000</c:v>
                </c:pt>
                <c:pt idx="6">
                  <c:v>61000</c:v>
                </c:pt>
                <c:pt idx="7">
                  <c:v>62000</c:v>
                </c:pt>
                <c:pt idx="8">
                  <c:v>59000</c:v>
                </c:pt>
                <c:pt idx="9">
                  <c:v>66000</c:v>
                </c:pt>
                <c:pt idx="10">
                  <c:v>70000</c:v>
                </c:pt>
                <c:pt idx="11">
                  <c:v>82000</c:v>
                </c:pt>
                <c:pt idx="12">
                  <c:v>77000</c:v>
                </c:pt>
                <c:pt idx="13">
                  <c:v>85000</c:v>
                </c:pt>
                <c:pt idx="14">
                  <c:v>83000</c:v>
                </c:pt>
                <c:pt idx="15">
                  <c:v>81700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945216"/>
        <c:axId val="49967872"/>
      </c:scatterChart>
      <c:valAx>
        <c:axId val="49945216"/>
        <c:scaling>
          <c:orientation val="minMax"/>
          <c:max val="2010"/>
          <c:min val="199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9967872"/>
        <c:crosses val="autoZero"/>
        <c:crossBetween val="midCat"/>
        <c:majorUnit val="3"/>
      </c:valAx>
      <c:valAx>
        <c:axId val="499678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Acres 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49945216"/>
        <c:crosses val="autoZero"/>
        <c:crossBetween val="midCat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ND irrigated</c:v>
          </c:tx>
          <c:spPr>
            <a:ln w="19050">
              <a:solidFill>
                <a:schemeClr val="tx1"/>
              </a:solidFill>
            </a:ln>
          </c:spPr>
          <c:marker>
            <c:spPr>
              <a:ln w="19050"/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0.21120791966221614"/>
                  <c:y val="2.218295156287282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/>
                      <a:t>y = 4.87x - 9388
R² = 0.48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'ND vs MN'!$B$4:$B$19</c:f>
              <c:numCache>
                <c:formatCode>General</c:formatCode>
                <c:ptCount val="16"/>
                <c:pt idx="0">
                  <c:v>2009</c:v>
                </c:pt>
                <c:pt idx="1">
                  <c:v>2008</c:v>
                </c:pt>
                <c:pt idx="2">
                  <c:v>2007</c:v>
                </c:pt>
                <c:pt idx="3">
                  <c:v>2006</c:v>
                </c:pt>
                <c:pt idx="4">
                  <c:v>2005</c:v>
                </c:pt>
                <c:pt idx="5">
                  <c:v>2004</c:v>
                </c:pt>
                <c:pt idx="6">
                  <c:v>2003</c:v>
                </c:pt>
                <c:pt idx="7">
                  <c:v>2002</c:v>
                </c:pt>
                <c:pt idx="8">
                  <c:v>2001</c:v>
                </c:pt>
                <c:pt idx="9">
                  <c:v>2000</c:v>
                </c:pt>
                <c:pt idx="10">
                  <c:v>1999</c:v>
                </c:pt>
                <c:pt idx="11">
                  <c:v>1998</c:v>
                </c:pt>
                <c:pt idx="12">
                  <c:v>1997</c:v>
                </c:pt>
                <c:pt idx="13">
                  <c:v>1996</c:v>
                </c:pt>
                <c:pt idx="14">
                  <c:v>1995</c:v>
                </c:pt>
                <c:pt idx="15">
                  <c:v>1994</c:v>
                </c:pt>
              </c:numCache>
            </c:numRef>
          </c:xVal>
          <c:yVal>
            <c:numRef>
              <c:f>'ND vs MN'!$H$4:$H$19</c:f>
              <c:numCache>
                <c:formatCode>General</c:formatCode>
                <c:ptCount val="16"/>
                <c:pt idx="0">
                  <c:v>400</c:v>
                </c:pt>
                <c:pt idx="1">
                  <c:v>405</c:v>
                </c:pt>
                <c:pt idx="2">
                  <c:v>400</c:v>
                </c:pt>
                <c:pt idx="3">
                  <c:v>400</c:v>
                </c:pt>
                <c:pt idx="4">
                  <c:v>385</c:v>
                </c:pt>
                <c:pt idx="5">
                  <c:v>380</c:v>
                </c:pt>
                <c:pt idx="6">
                  <c:v>363</c:v>
                </c:pt>
                <c:pt idx="7">
                  <c:v>300</c:v>
                </c:pt>
                <c:pt idx="8">
                  <c:v>375</c:v>
                </c:pt>
                <c:pt idx="9">
                  <c:v>375</c:v>
                </c:pt>
                <c:pt idx="10">
                  <c:v>370</c:v>
                </c:pt>
                <c:pt idx="11">
                  <c:v>365</c:v>
                </c:pt>
                <c:pt idx="12">
                  <c:v>345</c:v>
                </c:pt>
                <c:pt idx="13">
                  <c:v>355</c:v>
                </c:pt>
                <c:pt idx="14">
                  <c:v>290</c:v>
                </c:pt>
                <c:pt idx="15">
                  <c:v>350</c:v>
                </c:pt>
              </c:numCache>
            </c:numRef>
          </c:yVal>
          <c:smooth val="0"/>
        </c:ser>
        <c:ser>
          <c:idx val="1"/>
          <c:order val="1"/>
          <c:tx>
            <c:v>ND non irrigated</c:v>
          </c:tx>
          <c:spPr>
            <a:ln w="19050">
              <a:solidFill>
                <a:schemeClr val="tx1"/>
              </a:solidFill>
            </a:ln>
          </c:spPr>
          <c:marker>
            <c:spPr>
              <a:ln w="19050"/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2.5217581497964929E-2"/>
                  <c:y val="0.1035164638511095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/>
                      <a:t>y = 0.65x - 1112
R² = 0.03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'ND vs MN'!$B$4:$B$19</c:f>
              <c:numCache>
                <c:formatCode>General</c:formatCode>
                <c:ptCount val="16"/>
                <c:pt idx="0">
                  <c:v>2009</c:v>
                </c:pt>
                <c:pt idx="1">
                  <c:v>2008</c:v>
                </c:pt>
                <c:pt idx="2">
                  <c:v>2007</c:v>
                </c:pt>
                <c:pt idx="3">
                  <c:v>2006</c:v>
                </c:pt>
                <c:pt idx="4">
                  <c:v>2005</c:v>
                </c:pt>
                <c:pt idx="5">
                  <c:v>2004</c:v>
                </c:pt>
                <c:pt idx="6">
                  <c:v>2003</c:v>
                </c:pt>
                <c:pt idx="7">
                  <c:v>2002</c:v>
                </c:pt>
                <c:pt idx="8">
                  <c:v>2001</c:v>
                </c:pt>
                <c:pt idx="9">
                  <c:v>2000</c:v>
                </c:pt>
                <c:pt idx="10">
                  <c:v>1999</c:v>
                </c:pt>
                <c:pt idx="11">
                  <c:v>1998</c:v>
                </c:pt>
                <c:pt idx="12">
                  <c:v>1997</c:v>
                </c:pt>
                <c:pt idx="13">
                  <c:v>1996</c:v>
                </c:pt>
                <c:pt idx="14">
                  <c:v>1995</c:v>
                </c:pt>
                <c:pt idx="15">
                  <c:v>1994</c:v>
                </c:pt>
              </c:numCache>
            </c:numRef>
          </c:xVal>
          <c:yVal>
            <c:numRef>
              <c:f>'ND vs MN'!$J$4:$J$19</c:f>
              <c:numCache>
                <c:formatCode>General</c:formatCode>
                <c:ptCount val="16"/>
                <c:pt idx="0">
                  <c:v>185</c:v>
                </c:pt>
                <c:pt idx="1">
                  <c:v>215</c:v>
                </c:pt>
                <c:pt idx="2">
                  <c:v>180</c:v>
                </c:pt>
                <c:pt idx="3">
                  <c:v>187</c:v>
                </c:pt>
                <c:pt idx="4">
                  <c:v>170</c:v>
                </c:pt>
                <c:pt idx="5">
                  <c:v>208</c:v>
                </c:pt>
                <c:pt idx="6">
                  <c:v>187</c:v>
                </c:pt>
                <c:pt idx="7">
                  <c:v>194</c:v>
                </c:pt>
                <c:pt idx="8">
                  <c:v>177</c:v>
                </c:pt>
                <c:pt idx="9">
                  <c:v>184</c:v>
                </c:pt>
                <c:pt idx="10">
                  <c:v>186</c:v>
                </c:pt>
                <c:pt idx="11">
                  <c:v>183</c:v>
                </c:pt>
                <c:pt idx="12">
                  <c:v>142</c:v>
                </c:pt>
                <c:pt idx="13">
                  <c:v>179</c:v>
                </c:pt>
                <c:pt idx="14">
                  <c:v>190</c:v>
                </c:pt>
                <c:pt idx="15">
                  <c:v>208</c:v>
                </c:pt>
              </c:numCache>
            </c:numRef>
          </c:yVal>
          <c:smooth val="0"/>
        </c:ser>
        <c:ser>
          <c:idx val="2"/>
          <c:order val="2"/>
          <c:tx>
            <c:v>MN</c:v>
          </c:tx>
          <c:spPr>
            <a:ln w="19050">
              <a:solidFill>
                <a:schemeClr val="tx1"/>
              </a:solidFill>
            </a:ln>
          </c:spPr>
          <c:marker>
            <c:spPr>
              <a:ln w="19050"/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0.24414279736772035"/>
                  <c:y val="-1.932772607969458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/>
                      <a:t>y = 13.36x - 26,381
R² = 0.92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'ND vs MN'!$B$4:$B$19</c:f>
              <c:numCache>
                <c:formatCode>General</c:formatCode>
                <c:ptCount val="16"/>
                <c:pt idx="0">
                  <c:v>2009</c:v>
                </c:pt>
                <c:pt idx="1">
                  <c:v>2008</c:v>
                </c:pt>
                <c:pt idx="2">
                  <c:v>2007</c:v>
                </c:pt>
                <c:pt idx="3">
                  <c:v>2006</c:v>
                </c:pt>
                <c:pt idx="4">
                  <c:v>2005</c:v>
                </c:pt>
                <c:pt idx="5">
                  <c:v>2004</c:v>
                </c:pt>
                <c:pt idx="6">
                  <c:v>2003</c:v>
                </c:pt>
                <c:pt idx="7">
                  <c:v>2002</c:v>
                </c:pt>
                <c:pt idx="8">
                  <c:v>2001</c:v>
                </c:pt>
                <c:pt idx="9">
                  <c:v>2000</c:v>
                </c:pt>
                <c:pt idx="10">
                  <c:v>1999</c:v>
                </c:pt>
                <c:pt idx="11">
                  <c:v>1998</c:v>
                </c:pt>
                <c:pt idx="12">
                  <c:v>1997</c:v>
                </c:pt>
                <c:pt idx="13">
                  <c:v>1996</c:v>
                </c:pt>
                <c:pt idx="14">
                  <c:v>1995</c:v>
                </c:pt>
                <c:pt idx="15">
                  <c:v>1994</c:v>
                </c:pt>
              </c:numCache>
            </c:numRef>
          </c:xVal>
          <c:yVal>
            <c:numRef>
              <c:f>'ND vs MN'!$M$4:$M$19</c:f>
              <c:numCache>
                <c:formatCode>General</c:formatCode>
                <c:ptCount val="16"/>
                <c:pt idx="0">
                  <c:v>460</c:v>
                </c:pt>
                <c:pt idx="1">
                  <c:v>425</c:v>
                </c:pt>
                <c:pt idx="2">
                  <c:v>440</c:v>
                </c:pt>
                <c:pt idx="3">
                  <c:v>425</c:v>
                </c:pt>
                <c:pt idx="4">
                  <c:v>410</c:v>
                </c:pt>
                <c:pt idx="5">
                  <c:v>430</c:v>
                </c:pt>
                <c:pt idx="6">
                  <c:v>385</c:v>
                </c:pt>
                <c:pt idx="7">
                  <c:v>330</c:v>
                </c:pt>
                <c:pt idx="8">
                  <c:v>335</c:v>
                </c:pt>
                <c:pt idx="9">
                  <c:v>360</c:v>
                </c:pt>
                <c:pt idx="10">
                  <c:v>340</c:v>
                </c:pt>
                <c:pt idx="11">
                  <c:v>290</c:v>
                </c:pt>
                <c:pt idx="12">
                  <c:v>280</c:v>
                </c:pt>
                <c:pt idx="13">
                  <c:v>300</c:v>
                </c:pt>
                <c:pt idx="14">
                  <c:v>270</c:v>
                </c:pt>
                <c:pt idx="15">
                  <c:v>269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49824"/>
        <c:axId val="50751744"/>
      </c:scatterChart>
      <c:valAx>
        <c:axId val="50749824"/>
        <c:scaling>
          <c:orientation val="minMax"/>
          <c:max val="2010"/>
          <c:min val="199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751744"/>
        <c:crosses val="autoZero"/>
        <c:crossBetween val="midCat"/>
        <c:majorUnit val="3"/>
      </c:valAx>
      <c:valAx>
        <c:axId val="507517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Yield (cwt/acre)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749824"/>
        <c:crosses val="autoZero"/>
        <c:crossBetween val="midCat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ND irrigated</c:v>
          </c:tx>
          <c:spPr>
            <a:ln w="19050">
              <a:solidFill>
                <a:schemeClr val="tx1"/>
              </a:solidFill>
            </a:ln>
          </c:spPr>
          <c:marker>
            <c:spPr>
              <a:ln w="19050"/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19060822702026561"/>
                  <c:y val="0.1498282720268920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/>
                      <a:t>y = 186,794x - 4E+08
R² = 0.19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'ND vs MN'!$B$4:$B$19</c:f>
              <c:numCache>
                <c:formatCode>General</c:formatCode>
                <c:ptCount val="16"/>
                <c:pt idx="0">
                  <c:v>2009</c:v>
                </c:pt>
                <c:pt idx="1">
                  <c:v>2008</c:v>
                </c:pt>
                <c:pt idx="2">
                  <c:v>2007</c:v>
                </c:pt>
                <c:pt idx="3">
                  <c:v>2006</c:v>
                </c:pt>
                <c:pt idx="4">
                  <c:v>2005</c:v>
                </c:pt>
                <c:pt idx="5">
                  <c:v>2004</c:v>
                </c:pt>
                <c:pt idx="6">
                  <c:v>2003</c:v>
                </c:pt>
                <c:pt idx="7">
                  <c:v>2002</c:v>
                </c:pt>
                <c:pt idx="8">
                  <c:v>2001</c:v>
                </c:pt>
                <c:pt idx="9">
                  <c:v>2000</c:v>
                </c:pt>
                <c:pt idx="10">
                  <c:v>1999</c:v>
                </c:pt>
                <c:pt idx="11">
                  <c:v>1998</c:v>
                </c:pt>
                <c:pt idx="12">
                  <c:v>1997</c:v>
                </c:pt>
                <c:pt idx="13">
                  <c:v>1996</c:v>
                </c:pt>
                <c:pt idx="14">
                  <c:v>1995</c:v>
                </c:pt>
                <c:pt idx="15">
                  <c:v>1994</c:v>
                </c:pt>
              </c:numCache>
            </c:numRef>
          </c:xVal>
          <c:yVal>
            <c:numRef>
              <c:f>'ND vs MN'!$K$4:$K$19</c:f>
              <c:numCache>
                <c:formatCode>#,##0</c:formatCode>
                <c:ptCount val="16"/>
                <c:pt idx="0">
                  <c:v>10600000</c:v>
                </c:pt>
                <c:pt idx="1">
                  <c:v>11340000</c:v>
                </c:pt>
                <c:pt idx="2">
                  <c:v>13400000</c:v>
                </c:pt>
                <c:pt idx="3">
                  <c:v>13600000</c:v>
                </c:pt>
                <c:pt idx="4">
                  <c:v>12127500</c:v>
                </c:pt>
                <c:pt idx="5">
                  <c:v>13110000</c:v>
                </c:pt>
                <c:pt idx="6">
                  <c:v>13612500</c:v>
                </c:pt>
                <c:pt idx="7">
                  <c:v>10800000</c:v>
                </c:pt>
                <c:pt idx="8">
                  <c:v>14062500</c:v>
                </c:pt>
                <c:pt idx="9">
                  <c:v>14625000</c:v>
                </c:pt>
                <c:pt idx="10">
                  <c:v>12395000</c:v>
                </c:pt>
                <c:pt idx="11">
                  <c:v>12957500</c:v>
                </c:pt>
                <c:pt idx="12">
                  <c:v>11040000</c:v>
                </c:pt>
                <c:pt idx="13">
                  <c:v>11005000</c:v>
                </c:pt>
                <c:pt idx="14">
                  <c:v>7250000</c:v>
                </c:pt>
                <c:pt idx="15">
                  <c:v>8400000</c:v>
                </c:pt>
              </c:numCache>
            </c:numRef>
          </c:yVal>
          <c:smooth val="0"/>
        </c:ser>
        <c:ser>
          <c:idx val="1"/>
          <c:order val="1"/>
          <c:tx>
            <c:v>ND non-irrigated</c:v>
          </c:tx>
          <c:spPr>
            <a:ln w="19050">
              <a:solidFill>
                <a:schemeClr val="tx1"/>
              </a:solidFill>
            </a:ln>
          </c:spPr>
          <c:marker>
            <c:spPr>
              <a:ln w="19050"/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2.3774455478195958E-2"/>
                  <c:y val="-0.167967753177683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-613,040x + 1E+09
R² = 0.75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xVal>
            <c:numRef>
              <c:f>'ND vs MN'!$B$4:$B$19</c:f>
              <c:numCache>
                <c:formatCode>General</c:formatCode>
                <c:ptCount val="16"/>
                <c:pt idx="0">
                  <c:v>2009</c:v>
                </c:pt>
                <c:pt idx="1">
                  <c:v>2008</c:v>
                </c:pt>
                <c:pt idx="2">
                  <c:v>2007</c:v>
                </c:pt>
                <c:pt idx="3">
                  <c:v>2006</c:v>
                </c:pt>
                <c:pt idx="4">
                  <c:v>2005</c:v>
                </c:pt>
                <c:pt idx="5">
                  <c:v>2004</c:v>
                </c:pt>
                <c:pt idx="6">
                  <c:v>2003</c:v>
                </c:pt>
                <c:pt idx="7">
                  <c:v>2002</c:v>
                </c:pt>
                <c:pt idx="8">
                  <c:v>2001</c:v>
                </c:pt>
                <c:pt idx="9">
                  <c:v>2000</c:v>
                </c:pt>
                <c:pt idx="10">
                  <c:v>1999</c:v>
                </c:pt>
                <c:pt idx="11">
                  <c:v>1998</c:v>
                </c:pt>
                <c:pt idx="12">
                  <c:v>1997</c:v>
                </c:pt>
                <c:pt idx="13">
                  <c:v>1996</c:v>
                </c:pt>
                <c:pt idx="14">
                  <c:v>1995</c:v>
                </c:pt>
                <c:pt idx="15">
                  <c:v>1994</c:v>
                </c:pt>
              </c:numCache>
            </c:numRef>
          </c:xVal>
          <c:yVal>
            <c:numRef>
              <c:f>'ND vs MN'!$N$4:$N$19</c:f>
              <c:numCache>
                <c:formatCode>#,##0</c:formatCode>
                <c:ptCount val="16"/>
                <c:pt idx="0">
                  <c:v>10452500</c:v>
                </c:pt>
                <c:pt idx="1">
                  <c:v>11610000</c:v>
                </c:pt>
                <c:pt idx="2">
                  <c:v>11430000</c:v>
                </c:pt>
                <c:pt idx="3">
                  <c:v>12342000</c:v>
                </c:pt>
                <c:pt idx="4">
                  <c:v>10285000</c:v>
                </c:pt>
                <c:pt idx="5">
                  <c:v>14664000</c:v>
                </c:pt>
                <c:pt idx="6">
                  <c:v>14866500</c:v>
                </c:pt>
                <c:pt idx="7">
                  <c:v>15908000</c:v>
                </c:pt>
                <c:pt idx="8">
                  <c:v>14248500</c:v>
                </c:pt>
                <c:pt idx="9">
                  <c:v>15640000</c:v>
                </c:pt>
                <c:pt idx="10">
                  <c:v>16275000</c:v>
                </c:pt>
                <c:pt idx="11">
                  <c:v>16561500</c:v>
                </c:pt>
                <c:pt idx="12">
                  <c:v>13206000</c:v>
                </c:pt>
                <c:pt idx="13">
                  <c:v>18437000</c:v>
                </c:pt>
                <c:pt idx="14">
                  <c:v>19000000</c:v>
                </c:pt>
                <c:pt idx="15">
                  <c:v>22672000</c:v>
                </c:pt>
              </c:numCache>
            </c:numRef>
          </c:yVal>
          <c:smooth val="0"/>
        </c:ser>
        <c:ser>
          <c:idx val="2"/>
          <c:order val="2"/>
          <c:tx>
            <c:v>MN</c:v>
          </c:tx>
          <c:spPr>
            <a:ln w="19050">
              <a:solidFill>
                <a:schemeClr val="tx1"/>
              </a:solidFill>
            </a:ln>
          </c:spPr>
          <c:marker>
            <c:spPr>
              <a:ln w="19050"/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16328002382456899"/>
                  <c:y val="-0.1565271593428995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/>
                      <a:t>y = -125,301x + 3E+08
R² = 0.13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'ND vs MN'!$B$4:$B$19</c:f>
              <c:numCache>
                <c:formatCode>General</c:formatCode>
                <c:ptCount val="16"/>
                <c:pt idx="0">
                  <c:v>2009</c:v>
                </c:pt>
                <c:pt idx="1">
                  <c:v>2008</c:v>
                </c:pt>
                <c:pt idx="2">
                  <c:v>2007</c:v>
                </c:pt>
                <c:pt idx="3">
                  <c:v>2006</c:v>
                </c:pt>
                <c:pt idx="4">
                  <c:v>2005</c:v>
                </c:pt>
                <c:pt idx="5">
                  <c:v>2004</c:v>
                </c:pt>
                <c:pt idx="6">
                  <c:v>2003</c:v>
                </c:pt>
                <c:pt idx="7">
                  <c:v>2002</c:v>
                </c:pt>
                <c:pt idx="8">
                  <c:v>2001</c:v>
                </c:pt>
                <c:pt idx="9">
                  <c:v>2000</c:v>
                </c:pt>
                <c:pt idx="10">
                  <c:v>1999</c:v>
                </c:pt>
                <c:pt idx="11">
                  <c:v>1998</c:v>
                </c:pt>
                <c:pt idx="12">
                  <c:v>1997</c:v>
                </c:pt>
                <c:pt idx="13">
                  <c:v>1996</c:v>
                </c:pt>
                <c:pt idx="14">
                  <c:v>1995</c:v>
                </c:pt>
                <c:pt idx="15">
                  <c:v>1994</c:v>
                </c:pt>
              </c:numCache>
            </c:numRef>
          </c:xVal>
          <c:yVal>
            <c:numRef>
              <c:f>'ND vs MN'!$T$4:$T$19</c:f>
              <c:numCache>
                <c:formatCode>#,##0</c:formatCode>
                <c:ptCount val="16"/>
                <c:pt idx="0">
                  <c:v>21620000</c:v>
                </c:pt>
                <c:pt idx="1">
                  <c:v>21250000</c:v>
                </c:pt>
                <c:pt idx="2">
                  <c:v>22880000</c:v>
                </c:pt>
                <c:pt idx="3">
                  <c:v>22525000</c:v>
                </c:pt>
                <c:pt idx="4">
                  <c:v>19680000</c:v>
                </c:pt>
                <c:pt idx="5">
                  <c:v>20640000</c:v>
                </c:pt>
                <c:pt idx="6">
                  <c:v>23485000</c:v>
                </c:pt>
                <c:pt idx="7">
                  <c:v>20460000</c:v>
                </c:pt>
                <c:pt idx="8">
                  <c:v>19765000</c:v>
                </c:pt>
                <c:pt idx="9">
                  <c:v>23760000</c:v>
                </c:pt>
                <c:pt idx="10">
                  <c:v>23800000</c:v>
                </c:pt>
                <c:pt idx="11">
                  <c:v>23780000</c:v>
                </c:pt>
                <c:pt idx="12">
                  <c:v>21560000</c:v>
                </c:pt>
                <c:pt idx="13">
                  <c:v>25500000</c:v>
                </c:pt>
                <c:pt idx="14">
                  <c:v>22410000</c:v>
                </c:pt>
                <c:pt idx="15">
                  <c:v>21977300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878336"/>
        <c:axId val="50888704"/>
      </c:scatterChart>
      <c:valAx>
        <c:axId val="50878336"/>
        <c:scaling>
          <c:orientation val="minMax"/>
          <c:max val="2010"/>
          <c:min val="199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888704"/>
        <c:crosses val="autoZero"/>
        <c:crossBetween val="midCat"/>
        <c:majorUnit val="3"/>
      </c:valAx>
      <c:valAx>
        <c:axId val="508887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Production (cwt)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50878336"/>
        <c:crosses val="autoZero"/>
        <c:crossBetween val="midCat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reen.template_graphics3.wmf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883275"/>
            <a:ext cx="73660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gree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21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DF318-EDFA-7545-AA0C-B742D6F8451A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7DD67-09E4-4A4E-8635-706CD60A51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7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71487-FD7D-F546-9669-23B82F148789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12048-ABDE-C440-9CD5-655763C23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6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4883B-C46C-DB48-8FF3-026E9274BA02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E2C35-48D8-3F4A-AF73-29C0F8AE4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79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green.template_graphics2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2732088"/>
            <a:ext cx="7366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green.template_graphics3.wmf"/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883275"/>
            <a:ext cx="73660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67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93F04-C62D-A949-891A-AAEF08C5244D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DBF24-05AF-3946-9C76-2B1126B88E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8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89B51-951B-ED4B-87B7-755AC7E0ABF7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DF40B-BA2B-F040-A424-AF49250C1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20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F5488-3A81-8B44-B84A-D400B8CF68BE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332C0-1DE8-F749-A535-F300EF687E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40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48150-947A-1044-99EB-F1ACB17BE725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93B66-2457-7F4F-B36B-0874F7290B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A64E4-D83E-C041-8AE1-393A3736C4F0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6DA5C-5659-494B-BF94-9C66B13234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4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727E5-B888-C74B-923C-251873C000AC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B1E9E-5AA9-A14E-B9A3-F8F3F3EE7C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6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1B34C-8FE5-6B47-88A8-172DD3F98B72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50CD-8392-E04C-8C58-FB3AF61CB9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3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E4507-A64A-A344-B346-996B00B53467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D26BA-5D4F-A944-9C24-F36A54C92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5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96B2974-96BE-6B40-A275-2AF5276A692B}" type="datetime1">
              <a:rPr lang="en-US"/>
              <a:pPr>
                <a:defRPr/>
              </a:pPr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CBD4B03-4A5F-7742-A0EA-BD06787DD3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FLGRU_white slide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438"/>
            <a:ext cx="914400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7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5643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5643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5643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5643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5643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Andrew.p.robinson@ndsu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dy\Documents\Pictures\Randy Schmidt\Possible glyphosate damage, 27 Jun 12\IMG_41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21128" r="17185" b="7512"/>
          <a:stretch/>
        </p:blipFill>
        <p:spPr bwMode="auto">
          <a:xfrm>
            <a:off x="34937" y="-284083"/>
            <a:ext cx="9082434" cy="74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2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ndy\Documents\Pictures\Randy Schmidt\Possible glyphosate damage, 27 Jun 12\Samples sent to SGS\IMG_42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924"/>
          <a:stretch/>
        </p:blipFill>
        <p:spPr bwMode="auto">
          <a:xfrm>
            <a:off x="0" y="0"/>
            <a:ext cx="9007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ndy\Documents\Pictures\Rick Engelmann, glphosate carryover or phostrol\18 Jun 12\Rick Englemann 18 Jun 12 (2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0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817343"/>
              </p:ext>
            </p:extLst>
          </p:nvPr>
        </p:nvGraphicFramePr>
        <p:xfrm>
          <a:off x="1461856" y="2524464"/>
          <a:ext cx="6119674" cy="1651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29919"/>
                <a:gridCol w="1529919"/>
                <a:gridCol w="1396236"/>
                <a:gridCol w="1663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Tuber (no.)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Weight per tuber</a:t>
                      </a:r>
                      <a:r>
                        <a:rPr lang="en-US" baseline="0" dirty="0" smtClean="0"/>
                        <a:t> (g)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Hill weight (g)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 glyphosate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Glyphosate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514689"/>
            <a:ext cx="7772400" cy="1470025"/>
          </a:xfrm>
        </p:spPr>
        <p:txBody>
          <a:bodyPr/>
          <a:lstStyle/>
          <a:p>
            <a:r>
              <a:rPr lang="en-US" b="1" dirty="0" smtClean="0"/>
              <a:t>Glyphosate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41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ndy\Documents\Pictures\Potatoes, Carl Rosen, Becker, MN 11 Jun 12\IMG_3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2897" y="275200"/>
            <a:ext cx="320483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Questions?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326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30043"/>
            <a:ext cx="7772400" cy="1470025"/>
          </a:xfrm>
        </p:spPr>
        <p:txBody>
          <a:bodyPr/>
          <a:lstStyle/>
          <a:p>
            <a:r>
              <a:rPr lang="en-US" dirty="0" smtClean="0"/>
              <a:t>Potato Production in North Dakota and Minnesota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63378"/>
            <a:ext cx="6400800" cy="1752600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Andy Robinson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Extension Potato Agronomist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NDSU &amp; U of M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hlinkClick r:id="rId2"/>
              </a:rPr>
              <a:t>Andrew.p.robinson@ndsu.edu</a:t>
            </a:r>
            <a:endParaRPr lang="en-US" sz="2000" dirty="0" smtClean="0"/>
          </a:p>
          <a:p>
            <a:r>
              <a:rPr lang="en-US" sz="2000" dirty="0" smtClean="0">
                <a:solidFill>
                  <a:schemeClr val="tx1"/>
                </a:solidFill>
              </a:rPr>
              <a:t>701.231.8732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Andy\Documents\Pictures\Logo\US potato board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611" y="3806497"/>
            <a:ext cx="2207573" cy="155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www.nppga.org/retail/index_27_397157227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41685"/>
            <a:ext cx="1579280" cy="128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3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the Tri-State A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93442"/>
            <a:ext cx="6585012" cy="444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762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 dirty="0" smtClean="0">
                <a:ln w="6350" cap="rnd" cmpd="sng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US Potato Acres 2011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457200" y="1006230"/>
            <a:ext cx="8229600" cy="0"/>
          </a:xfrm>
          <a:prstGeom prst="line">
            <a:avLst/>
          </a:prstGeom>
          <a:noFill/>
          <a:ln w="19050" cap="sq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996355" y="1066800"/>
            <a:ext cx="2667000" cy="0"/>
          </a:xfrm>
          <a:prstGeom prst="line">
            <a:avLst/>
          </a:prstGeom>
          <a:ln w="63500" cap="sq" cmpd="sng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/>
          <p:cNvSpPr txBox="1">
            <a:spLocks/>
          </p:cNvSpPr>
          <p:nvPr/>
        </p:nvSpPr>
        <p:spPr>
          <a:xfrm>
            <a:off x="457200" y="5208234"/>
            <a:ext cx="8382000" cy="1066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463550" lvl="0" indent="-4635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400" dirty="0" smtClean="0">
                <a:latin typeface="Arial" pitchFamily="34" charset="0"/>
                <a:cs typeface="Arial" pitchFamily="34" charset="0"/>
              </a:rPr>
              <a:t>ND and MN planted 133,000 acres of potatoes in 2011.</a:t>
            </a:r>
            <a:endParaRPr lang="en-US" sz="3600" dirty="0" smtClean="0">
              <a:solidFill>
                <a:srgbClr val="28282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594531"/>
              </p:ext>
            </p:extLst>
          </p:nvPr>
        </p:nvGraphicFramePr>
        <p:xfrm>
          <a:off x="1399032" y="1295400"/>
          <a:ext cx="5822474" cy="3478369"/>
        </p:xfrm>
        <a:graphic>
          <a:graphicData uri="http://schemas.openxmlformats.org/drawingml/2006/table">
            <a:tbl>
              <a:tblPr firstRow="1" firstCol="1" bandRow="1"/>
              <a:tblGrid>
                <a:gridCol w="1336991"/>
                <a:gridCol w="2199483"/>
                <a:gridCol w="2286000"/>
              </a:tblGrid>
              <a:tr h="69885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Ranking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State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Acres planted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0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Idaho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320,000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70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Washington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160,000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70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North Dakota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84,000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70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Wisconsin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63,000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70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Colorado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58,500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70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Maine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57,000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70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Minnesota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49,000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72200" y="6409739"/>
            <a:ext cx="2063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quickstats.nass.usda.gov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762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 dirty="0" smtClean="0">
                <a:ln w="6350" cap="rnd" cmpd="sng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US Potato Production 2011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457200" y="1006230"/>
            <a:ext cx="8229600" cy="0"/>
          </a:xfrm>
          <a:prstGeom prst="line">
            <a:avLst/>
          </a:prstGeom>
          <a:noFill/>
          <a:ln w="19050" cap="sq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996355" y="1066800"/>
            <a:ext cx="2667000" cy="0"/>
          </a:xfrm>
          <a:prstGeom prst="line">
            <a:avLst/>
          </a:prstGeom>
          <a:ln w="63500" cap="sq" cmpd="sng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98388"/>
              </p:ext>
            </p:extLst>
          </p:nvPr>
        </p:nvGraphicFramePr>
        <p:xfrm>
          <a:off x="1396285" y="1371600"/>
          <a:ext cx="6324599" cy="3429000"/>
        </p:xfrm>
        <a:graphic>
          <a:graphicData uri="http://schemas.openxmlformats.org/drawingml/2006/table">
            <a:tbl>
              <a:tblPr firstRow="1" firstCol="1" bandRow="1"/>
              <a:tblGrid>
                <a:gridCol w="1339326"/>
                <a:gridCol w="1964346"/>
                <a:gridCol w="3020927"/>
              </a:tblGrid>
              <a:tr h="42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Ranking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State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Production (CWT)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Idaho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127,070,000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Washington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98,400,000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Wisconsin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25,000,000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Oregon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23,342,000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Colorado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22,919,000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North Dakota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18,865,000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Minnesota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16,685,000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Subtitle 2"/>
          <p:cNvSpPr txBox="1">
            <a:spLocks/>
          </p:cNvSpPr>
          <p:nvPr/>
        </p:nvSpPr>
        <p:spPr>
          <a:xfrm>
            <a:off x="457199" y="5257800"/>
            <a:ext cx="8206155" cy="1167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463550" lvl="0" indent="-4635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ND and MN produced 35,550,000 CWT</a:t>
            </a:r>
          </a:p>
          <a:p>
            <a:pPr lvl="0">
              <a:spcBef>
                <a:spcPts val="600"/>
              </a:spcBef>
              <a:spcAft>
                <a:spcPts val="1200"/>
              </a:spcAft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4488" lvl="0" indent="-344488">
              <a:spcBef>
                <a:spcPts val="600"/>
              </a:spcBef>
              <a:spcAft>
                <a:spcPts val="1200"/>
              </a:spcAft>
              <a:buClr>
                <a:srgbClr val="272F78"/>
              </a:buClr>
              <a:buFont typeface="Wingdings" pitchFamily="2" charset="2"/>
              <a:buChar char="§"/>
            </a:pPr>
            <a:endParaRPr lang="en-US" sz="2800" dirty="0" smtClean="0">
              <a:solidFill>
                <a:srgbClr val="28282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6409739"/>
            <a:ext cx="2063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quickstats.nass.usda.gov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6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762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dirty="0" smtClean="0">
                <a:ln w="6350" cap="rnd" cmpd="sng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ND and MN Potato Acres Planted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457200" y="1006230"/>
            <a:ext cx="8229600" cy="0"/>
          </a:xfrm>
          <a:prstGeom prst="line">
            <a:avLst/>
          </a:prstGeom>
          <a:noFill/>
          <a:ln w="19050" cap="sq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996355" y="1066800"/>
            <a:ext cx="2667000" cy="0"/>
          </a:xfrm>
          <a:prstGeom prst="line">
            <a:avLst/>
          </a:prstGeom>
          <a:ln w="63500" cap="sq" cmpd="sng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/>
          <p:cNvSpPr txBox="1">
            <a:spLocks/>
          </p:cNvSpPr>
          <p:nvPr/>
        </p:nvSpPr>
        <p:spPr>
          <a:xfrm>
            <a:off x="457200" y="4446234"/>
            <a:ext cx="8382000" cy="1828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463550" lvl="0" indent="-4635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400" dirty="0" smtClean="0">
                <a:latin typeface="Arial" pitchFamily="34" charset="0"/>
                <a:cs typeface="Arial" pitchFamily="34" charset="0"/>
              </a:rPr>
              <a:t>Potato acres are decreasing by 2,777 and 3,490 acres/year for MN and ND non-irrigated potatoes, respectively. </a:t>
            </a:r>
          </a:p>
          <a:p>
            <a:pPr marL="463550" lvl="0" indent="-4635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sz="3600" dirty="0" smtClean="0">
              <a:solidFill>
                <a:srgbClr val="28282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018198"/>
              </p:ext>
            </p:extLst>
          </p:nvPr>
        </p:nvGraphicFramePr>
        <p:xfrm>
          <a:off x="1562100" y="1295400"/>
          <a:ext cx="6019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72200" y="6409739"/>
            <a:ext cx="2063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quickstats.nass.usda.gov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762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dirty="0" smtClean="0">
                <a:ln w="6350" cap="rnd" cmpd="sng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ND and MN Potato Yield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457200" y="1006230"/>
            <a:ext cx="8229600" cy="0"/>
          </a:xfrm>
          <a:prstGeom prst="line">
            <a:avLst/>
          </a:prstGeom>
          <a:noFill/>
          <a:ln w="19050" cap="sq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996355" y="1066800"/>
            <a:ext cx="2667000" cy="0"/>
          </a:xfrm>
          <a:prstGeom prst="line">
            <a:avLst/>
          </a:prstGeom>
          <a:ln w="63500" cap="sq" cmpd="sng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/>
          <p:cNvSpPr txBox="1">
            <a:spLocks/>
          </p:cNvSpPr>
          <p:nvPr/>
        </p:nvSpPr>
        <p:spPr>
          <a:xfrm>
            <a:off x="457200" y="4759912"/>
            <a:ext cx="8382000" cy="152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463550" lvl="0" indent="-4635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400" dirty="0" smtClean="0">
                <a:latin typeface="Arial" pitchFamily="34" charset="0"/>
                <a:cs typeface="Arial" pitchFamily="34" charset="0"/>
              </a:rPr>
              <a:t>Potato yield has increasing steadily for MN and irrigated fields in ND.</a:t>
            </a:r>
          </a:p>
          <a:p>
            <a:pPr marL="463550" lvl="0" indent="-4635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sz="3600" dirty="0" smtClean="0">
              <a:solidFill>
                <a:srgbClr val="28282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4808752"/>
              </p:ext>
            </p:extLst>
          </p:nvPr>
        </p:nvGraphicFramePr>
        <p:xfrm>
          <a:off x="1943100" y="1219200"/>
          <a:ext cx="52578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72200" y="6409739"/>
            <a:ext cx="2063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quickstats.nass.usda.gov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762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 dirty="0" smtClean="0">
                <a:ln w="6350" cap="rnd" cmpd="sng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Potato Production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457200" y="1006230"/>
            <a:ext cx="8229600" cy="0"/>
          </a:xfrm>
          <a:prstGeom prst="line">
            <a:avLst/>
          </a:prstGeom>
          <a:noFill/>
          <a:ln w="19050" cap="sq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996355" y="1066800"/>
            <a:ext cx="2667000" cy="0"/>
          </a:xfrm>
          <a:prstGeom prst="line">
            <a:avLst/>
          </a:prstGeom>
          <a:ln w="63500" cap="sq" cmpd="sng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72200" y="6409739"/>
            <a:ext cx="2063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quickstats.nass.usda.gov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4358409"/>
              </p:ext>
            </p:extLst>
          </p:nvPr>
        </p:nvGraphicFramePr>
        <p:xfrm>
          <a:off x="1762493" y="1447800"/>
          <a:ext cx="5567362" cy="3107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Subtitle 2"/>
          <p:cNvSpPr txBox="1">
            <a:spLocks/>
          </p:cNvSpPr>
          <p:nvPr/>
        </p:nvSpPr>
        <p:spPr>
          <a:xfrm>
            <a:off x="457200" y="4768790"/>
            <a:ext cx="8382000" cy="152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463550" lvl="0" indent="-4635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400" dirty="0" smtClean="0">
                <a:latin typeface="Arial" pitchFamily="34" charset="0"/>
                <a:cs typeface="Arial" pitchFamily="34" charset="0"/>
              </a:rPr>
              <a:t>Potato yield is decreasing in MN and in non-irrigated fields in ND.</a:t>
            </a:r>
          </a:p>
          <a:p>
            <a:pPr marL="463550" lvl="0" indent="-4635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sz="3600" dirty="0" smtClean="0">
              <a:solidFill>
                <a:srgbClr val="28282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4689"/>
            <a:ext cx="7772400" cy="1470025"/>
          </a:xfrm>
        </p:spPr>
        <p:txBody>
          <a:bodyPr/>
          <a:lstStyle/>
          <a:p>
            <a:r>
              <a:rPr lang="en-US" b="1" dirty="0" smtClean="0"/>
              <a:t>Glyphosate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1662"/>
            <a:ext cx="6400800" cy="3437138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Drift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Misapplications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Sprayer contamination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Aerial malfunctions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dsu-template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ndsu-template6</Template>
  <TotalTime>402</TotalTime>
  <Words>217</Words>
  <Application>Microsoft Office PowerPoint</Application>
  <PresentationFormat>On-screen Show (4:3)</PresentationFormat>
  <Paragraphs>94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ndsu-template6</vt:lpstr>
      <vt:lpstr>PowerPoint Presentation</vt:lpstr>
      <vt:lpstr>Potato Production in North Dakota and Minnesota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Glyphosate</vt:lpstr>
      <vt:lpstr>PowerPoint Presentation</vt:lpstr>
      <vt:lpstr>PowerPoint Presentation</vt:lpstr>
      <vt:lpstr>PowerPoint Presentation</vt:lpstr>
      <vt:lpstr>Glyphosate</vt:lpstr>
      <vt:lpstr>PowerPoint Presentation</vt:lpstr>
    </vt:vector>
  </TitlesOfParts>
  <Company>North Dakota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Robinson</dc:creator>
  <cp:lastModifiedBy>Andy Robinson</cp:lastModifiedBy>
  <cp:revision>11</cp:revision>
  <dcterms:created xsi:type="dcterms:W3CDTF">2012-08-20T14:54:00Z</dcterms:created>
  <dcterms:modified xsi:type="dcterms:W3CDTF">2012-11-30T22:08:15Z</dcterms:modified>
</cp:coreProperties>
</file>