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81"/>
  </p:notesMasterIdLst>
  <p:sldIdLst>
    <p:sldId id="265" r:id="rId2"/>
    <p:sldId id="372" r:id="rId3"/>
    <p:sldId id="282" r:id="rId4"/>
    <p:sldId id="283" r:id="rId5"/>
    <p:sldId id="259" r:id="rId6"/>
    <p:sldId id="260" r:id="rId7"/>
    <p:sldId id="266" r:id="rId8"/>
    <p:sldId id="261" r:id="rId9"/>
    <p:sldId id="373" r:id="rId10"/>
    <p:sldId id="374" r:id="rId11"/>
    <p:sldId id="375" r:id="rId12"/>
    <p:sldId id="262" r:id="rId13"/>
    <p:sldId id="338" r:id="rId14"/>
    <p:sldId id="339" r:id="rId15"/>
    <p:sldId id="361" r:id="rId16"/>
    <p:sldId id="268" r:id="rId17"/>
    <p:sldId id="277" r:id="rId18"/>
    <p:sldId id="275" r:id="rId19"/>
    <p:sldId id="278" r:id="rId20"/>
    <p:sldId id="280" r:id="rId21"/>
    <p:sldId id="333" r:id="rId22"/>
    <p:sldId id="334" r:id="rId23"/>
    <p:sldId id="336" r:id="rId24"/>
    <p:sldId id="285" r:id="rId25"/>
    <p:sldId id="325" r:id="rId26"/>
    <p:sldId id="326" r:id="rId27"/>
    <p:sldId id="360" r:id="rId28"/>
    <p:sldId id="273" r:id="rId29"/>
    <p:sldId id="327" r:id="rId30"/>
    <p:sldId id="340" r:id="rId31"/>
    <p:sldId id="331" r:id="rId32"/>
    <p:sldId id="335" r:id="rId33"/>
    <p:sldId id="368" r:id="rId34"/>
    <p:sldId id="351" r:id="rId35"/>
    <p:sldId id="341" r:id="rId36"/>
    <p:sldId id="342" r:id="rId37"/>
    <p:sldId id="352" r:id="rId38"/>
    <p:sldId id="370" r:id="rId39"/>
    <p:sldId id="369" r:id="rId40"/>
    <p:sldId id="371" r:id="rId41"/>
    <p:sldId id="324" r:id="rId42"/>
    <p:sldId id="362" r:id="rId43"/>
    <p:sldId id="363" r:id="rId44"/>
    <p:sldId id="323" r:id="rId45"/>
    <p:sldId id="365" r:id="rId46"/>
    <p:sldId id="366" r:id="rId47"/>
    <p:sldId id="332" r:id="rId48"/>
    <p:sldId id="329" r:id="rId49"/>
    <p:sldId id="330" r:id="rId50"/>
    <p:sldId id="364" r:id="rId51"/>
    <p:sldId id="367"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53" r:id="rId76"/>
    <p:sldId id="354" r:id="rId77"/>
    <p:sldId id="355" r:id="rId78"/>
    <p:sldId id="356" r:id="rId79"/>
    <p:sldId id="357" r:id="rId8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523"/>
    <a:srgbClr val="001409"/>
    <a:srgbClr val="005643"/>
    <a:srgbClr val="FFC830"/>
    <a:srgbClr val="FFCF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9" autoAdjust="0"/>
    <p:restoredTop sz="94660"/>
  </p:normalViewPr>
  <p:slideViewPr>
    <p:cSldViewPr snapToGrid="0" snapToObjects="1">
      <p:cViewPr varScale="1">
        <p:scale>
          <a:sx n="107" d="100"/>
          <a:sy n="107" d="100"/>
        </p:scale>
        <p:origin x="-169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A58E37-716D-4B16-AEC4-841D39DA657B}" type="datetimeFigureOut">
              <a:rPr lang="en-US" smtClean="0"/>
              <a:t>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C6EC7E-3FD3-441D-8B47-53D1D7D9D1F2}" type="slidenum">
              <a:rPr lang="en-US" smtClean="0"/>
              <a:t>‹#›</a:t>
            </a:fld>
            <a:endParaRPr lang="en-US"/>
          </a:p>
        </p:txBody>
      </p:sp>
    </p:spTree>
    <p:extLst>
      <p:ext uri="{BB962C8B-B14F-4D97-AF65-F5344CB8AC3E}">
        <p14:creationId xmlns:p14="http://schemas.microsoft.com/office/powerpoint/2010/main" val="796203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C6EC7E-3FD3-441D-8B47-53D1D7D9D1F2}" type="slidenum">
              <a:rPr lang="en-US" smtClean="0"/>
              <a:t>3</a:t>
            </a:fld>
            <a:endParaRPr lang="en-US"/>
          </a:p>
        </p:txBody>
      </p:sp>
    </p:spTree>
    <p:extLst>
      <p:ext uri="{BB962C8B-B14F-4D97-AF65-F5344CB8AC3E}">
        <p14:creationId xmlns:p14="http://schemas.microsoft.com/office/powerpoint/2010/main" val="427223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A3FDD3-008D-4056-BBD8-2C90C95EFB48}" type="slidenum">
              <a:rPr lang="en-US" smtClean="0"/>
              <a:t>6</a:t>
            </a:fld>
            <a:endParaRPr lang="en-US"/>
          </a:p>
        </p:txBody>
      </p:sp>
    </p:spTree>
    <p:extLst>
      <p:ext uri="{BB962C8B-B14F-4D97-AF65-F5344CB8AC3E}">
        <p14:creationId xmlns:p14="http://schemas.microsoft.com/office/powerpoint/2010/main" val="3135640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69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70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71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72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73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74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58E5BE-C34D-4F58-9602-955BB7667F05}"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58E5BE-C34D-4F58-9602-955BB7667F05}"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Convert rates to </a:t>
            </a:r>
            <a:r>
              <a:rPr lang="en-US" dirty="0" err="1" smtClean="0"/>
              <a:t>lbs</a:t>
            </a:r>
            <a:r>
              <a:rPr lang="en-US" dirty="0" smtClean="0"/>
              <a:t> </a:t>
            </a:r>
            <a:r>
              <a:rPr lang="en-US" dirty="0" err="1" smtClean="0"/>
              <a:t>ae</a:t>
            </a:r>
            <a:r>
              <a:rPr lang="en-US" dirty="0" smtClean="0"/>
              <a:t>/acre for my notes to I can talk</a:t>
            </a:r>
            <a:r>
              <a:rPr lang="en-US" baseline="0" dirty="0" smtClean="0"/>
              <a:t> both </a:t>
            </a:r>
            <a:endParaRPr lang="en-US" dirty="0"/>
          </a:p>
        </p:txBody>
      </p:sp>
      <p:sp>
        <p:nvSpPr>
          <p:cNvPr id="4" name="Slide Number Placeholder 3"/>
          <p:cNvSpPr>
            <a:spLocks noGrp="1"/>
          </p:cNvSpPr>
          <p:nvPr>
            <p:ph type="sldNum" sz="quarter" idx="10"/>
          </p:nvPr>
        </p:nvSpPr>
        <p:spPr/>
        <p:txBody>
          <a:bodyPr/>
          <a:lstStyle/>
          <a:p>
            <a:fld id="{51C6EC7E-3FD3-441D-8B47-53D1D7D9D1F2}" type="slidenum">
              <a:rPr lang="en-US" smtClean="0"/>
              <a:t>42</a:t>
            </a:fld>
            <a:endParaRPr lang="en-US"/>
          </a:p>
        </p:txBody>
      </p:sp>
    </p:spTree>
    <p:extLst>
      <p:ext uri="{BB962C8B-B14F-4D97-AF65-F5344CB8AC3E}">
        <p14:creationId xmlns:p14="http://schemas.microsoft.com/office/powerpoint/2010/main" val="4096845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14 DAT</a:t>
            </a:r>
            <a:r>
              <a:rPr lang="en-US" baseline="0" dirty="0" smtClean="0"/>
              <a:t> V5</a:t>
            </a:r>
            <a:endParaRPr lang="en-US" dirty="0"/>
          </a:p>
        </p:txBody>
      </p:sp>
      <p:sp>
        <p:nvSpPr>
          <p:cNvPr id="4" name="Slide Number Placeholder 3"/>
          <p:cNvSpPr>
            <a:spLocks noGrp="1"/>
          </p:cNvSpPr>
          <p:nvPr>
            <p:ph type="sldNum" sz="quarter" idx="10"/>
          </p:nvPr>
        </p:nvSpPr>
        <p:spPr/>
        <p:txBody>
          <a:bodyPr/>
          <a:lstStyle/>
          <a:p>
            <a:fld id="{8C58E5BE-C34D-4F58-9602-955BB7667F05}" type="slidenum">
              <a:rPr lang="en-US" smtClean="0"/>
              <a:pPr/>
              <a:t>45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4945" indent="-234945">
              <a:spcBef>
                <a:spcPts val="600"/>
              </a:spcBef>
              <a:spcAft>
                <a:spcPts val="2400"/>
              </a:spcAft>
              <a:buClr>
                <a:schemeClr val="bg1">
                  <a:lumMod val="50000"/>
                </a:schemeClr>
              </a:buClr>
            </a:pPr>
            <a:endParaRPr lang="en-US" dirty="0">
              <a:solidFill>
                <a:srgbClr val="282828"/>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C025369-E4A2-4908-A261-C9DE865A0442}" type="slidenum">
              <a:rPr lang="en-US" smtClean="0"/>
              <a:pPr/>
              <a:t>54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pening slide">
    <p:spTree>
      <p:nvGrpSpPr>
        <p:cNvPr id="1" name=""/>
        <p:cNvGrpSpPr/>
        <p:nvPr/>
      </p:nvGrpSpPr>
      <p:grpSpPr>
        <a:xfrm>
          <a:off x="0" y="0"/>
          <a:ext cx="0" cy="0"/>
          <a:chOff x="0" y="0"/>
          <a:chExt cx="0" cy="0"/>
        </a:xfrm>
      </p:grpSpPr>
      <p:pic>
        <p:nvPicPr>
          <p:cNvPr id="2" name="Picture 8" descr="green.template_graphics3.wmf"/>
          <p:cNvPicPr>
            <a:picLocks noChangeAspect="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889000" y="5883275"/>
            <a:ext cx="7366000" cy="163513"/>
          </a:xfrm>
          <a:prstGeom prst="rect">
            <a:avLst/>
          </a:prstGeom>
          <a:noFill/>
          <a:ln>
            <a:noFill/>
          </a:ln>
          <a:extLst>
            <a:ext uri="{909E8E84-426E-40DD-AFC4-6F175D3DCCD1}">
              <a14:hiddenFill xmlns:a14="http://schemas.microsoft.com/office/drawing/2010/main">
                <a:solidFill>
                  <a:srgbClr val="FFFFFF">
                    <a:alpha val="3098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green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00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863572-D47A-B948-9532-A9EBA5A0FDD0}" type="datetime1">
              <a:rPr lang="en-US"/>
              <a:pPr>
                <a:defRPr/>
              </a:pPr>
              <a:t>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B3AA59-61F4-BF42-8D4B-678D2BC86ED2}" type="slidenum">
              <a:rPr lang="en-US"/>
              <a:pPr>
                <a:defRPr/>
              </a:pPr>
              <a:t>‹#›</a:t>
            </a:fld>
            <a:endParaRPr lang="en-US" dirty="0"/>
          </a:p>
        </p:txBody>
      </p:sp>
    </p:spTree>
    <p:extLst>
      <p:ext uri="{BB962C8B-B14F-4D97-AF65-F5344CB8AC3E}">
        <p14:creationId xmlns:p14="http://schemas.microsoft.com/office/powerpoint/2010/main" val="1594052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marL="0" indent="0">
              <a:buFont typeface="Arial" pitchFamily="34" charset="0"/>
              <a:buNone/>
              <a:defRPr>
                <a:solidFill>
                  <a:schemeClr val="tx1"/>
                </a:solidFill>
              </a:defRPr>
            </a:lvl1pPr>
            <a:lvl2pPr marL="457200" indent="0">
              <a:buFont typeface="Arial" pitchFamily="34" charset="0"/>
              <a:buNone/>
              <a:defRPr/>
            </a:lvl2pPr>
            <a:lvl3pPr marL="914400" indent="0">
              <a:buFont typeface="Arial" pitchFamily="34" charset="0"/>
              <a:buNone/>
              <a:defRPr/>
            </a:lvl3pPr>
            <a:lvl4pPr marL="1371600" indent="0">
              <a:buFont typeface="Arial" pitchFamily="34" charset="0"/>
              <a:buNone/>
              <a:defRPr/>
            </a:lvl4pPr>
            <a:lvl5pPr marL="1828800" indent="0">
              <a:buFont typeface="Arial" pitchFamily="34" charset="0"/>
              <a:buNone/>
              <a:defRPr/>
            </a:lvl5pPr>
          </a:lstStyle>
          <a:p>
            <a:pPr lvl="0"/>
            <a:endParaRPr lang="en-US" dirty="0" smtClean="0"/>
          </a:p>
        </p:txBody>
      </p:sp>
      <p:sp>
        <p:nvSpPr>
          <p:cNvPr id="4" name="Date Placeholder 3"/>
          <p:cNvSpPr>
            <a:spLocks noGrp="1"/>
          </p:cNvSpPr>
          <p:nvPr>
            <p:ph type="dt" sz="half" idx="10"/>
          </p:nvPr>
        </p:nvSpPr>
        <p:spPr/>
        <p:txBody>
          <a:bodyPr/>
          <a:lstStyle>
            <a:lvl1pPr>
              <a:defRPr/>
            </a:lvl1pPr>
          </a:lstStyle>
          <a:p>
            <a:pPr>
              <a:defRPr/>
            </a:pPr>
            <a:fld id="{F9A56B30-DD1A-414B-BF4F-F98FEDC524A0}" type="datetime1">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327770-A543-0248-864D-1066C895BE2C}" type="slidenum">
              <a:rPr lang="en-US"/>
              <a:pPr>
                <a:defRPr/>
              </a:pPr>
              <a:t>‹#›</a:t>
            </a:fld>
            <a:endParaRPr lang="en-US" dirty="0"/>
          </a:p>
        </p:txBody>
      </p:sp>
    </p:spTree>
    <p:extLst>
      <p:ext uri="{BB962C8B-B14F-4D97-AF65-F5344CB8AC3E}">
        <p14:creationId xmlns:p14="http://schemas.microsoft.com/office/powerpoint/2010/main" val="1436445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Opening slide">
    <p:spTree>
      <p:nvGrpSpPr>
        <p:cNvPr id="1" name=""/>
        <p:cNvGrpSpPr/>
        <p:nvPr/>
      </p:nvGrpSpPr>
      <p:grpSpPr>
        <a:xfrm>
          <a:off x="0" y="0"/>
          <a:ext cx="0" cy="0"/>
          <a:chOff x="0" y="0"/>
          <a:chExt cx="0" cy="0"/>
        </a:xfrm>
      </p:grpSpPr>
      <p:pic>
        <p:nvPicPr>
          <p:cNvPr id="2" name="Picture 7" descr="green.template_graphics2.w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2732088"/>
            <a:ext cx="7366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green.template_graphics3.wmf"/>
          <p:cNvPicPr>
            <a:picLocks noChangeAspect="1"/>
          </p:cNvPicPr>
          <p:nvPr/>
        </p:nvPicPr>
        <p:blipFill>
          <a:blip r:embed="rId3">
            <a:alphaModFix amt="31000"/>
            <a:extLst>
              <a:ext uri="{28A0092B-C50C-407E-A947-70E740481C1C}">
                <a14:useLocalDpi xmlns:a14="http://schemas.microsoft.com/office/drawing/2010/main" val="0"/>
              </a:ext>
            </a:extLst>
          </a:blip>
          <a:srcRect/>
          <a:stretch>
            <a:fillRect/>
          </a:stretch>
        </p:blipFill>
        <p:spPr bwMode="auto">
          <a:xfrm>
            <a:off x="889000" y="5883275"/>
            <a:ext cx="7366000" cy="163513"/>
          </a:xfrm>
          <a:prstGeom prst="rect">
            <a:avLst/>
          </a:prstGeom>
          <a:noFill/>
          <a:ln>
            <a:noFill/>
          </a:ln>
          <a:extLst>
            <a:ext uri="{909E8E84-426E-40DD-AFC4-6F175D3DCCD1}">
              <a14:hiddenFill xmlns:a14="http://schemas.microsoft.com/office/drawing/2010/main">
                <a:solidFill>
                  <a:srgbClr val="FFFFFF">
                    <a:alpha val="3098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044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A1D5CA51-7C9E-2B4A-B1B4-F269E8CCC834}" type="datetime1">
              <a:rPr lang="en-US" smtClean="0"/>
              <a:pPr>
                <a:defRPr/>
              </a:pPr>
              <a:t>2/4/2013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2D5E307-B1CA-E040-9297-9C23FCD0F8FA}" type="slidenum">
              <a:rPr lang="en-US" smtClean="0"/>
              <a:pPr>
                <a:defRPr/>
              </a:pPr>
              <a:t>‹#›</a:t>
            </a:fld>
            <a:endParaRPr lang="en-US" dirty="0"/>
          </a:p>
        </p:txBody>
      </p:sp>
    </p:spTree>
    <p:extLst>
      <p:ext uri="{BB962C8B-B14F-4D97-AF65-F5344CB8AC3E}">
        <p14:creationId xmlns:p14="http://schemas.microsoft.com/office/powerpoint/2010/main" val="197609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514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23012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838E3AE-0742-9F48-B67D-AF6BBB5DD93C}" type="datetime1">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B0DC0F-CA37-8B4B-9614-6754108EA641}" type="slidenum">
              <a:rPr lang="en-US"/>
              <a:pPr>
                <a:defRPr/>
              </a:pPr>
              <a:t>‹#›</a:t>
            </a:fld>
            <a:endParaRPr lang="en-US" dirty="0"/>
          </a:p>
        </p:txBody>
      </p:sp>
    </p:spTree>
    <p:extLst>
      <p:ext uri="{BB962C8B-B14F-4D97-AF65-F5344CB8AC3E}">
        <p14:creationId xmlns:p14="http://schemas.microsoft.com/office/powerpoint/2010/main" val="88163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buFont typeface="Arial" pitchFamily="34" charset="0"/>
              <a:buChar char="•"/>
              <a:defRPr>
                <a:solidFill>
                  <a:schemeClr val="tx1"/>
                </a:solidFill>
              </a:defRPr>
            </a:lvl1pPr>
          </a:lstStyle>
          <a:p>
            <a:pPr lvl="0"/>
            <a:r>
              <a:rPr lang="en-US" smtClean="0"/>
              <a:t>Click </a:t>
            </a:r>
            <a:r>
              <a:rPr lang="en-US" dirty="0" smtClean="0"/>
              <a:t>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D63029-B9C8-6645-8DFE-B9101264DDEA}" type="datetime1">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9817FE-FADC-DD43-B305-F0AD66032B70}" type="slidenum">
              <a:rPr lang="en-US"/>
              <a:pPr>
                <a:defRPr/>
              </a:pPr>
              <a:t>‹#›</a:t>
            </a:fld>
            <a:endParaRPr lang="en-US" dirty="0"/>
          </a:p>
        </p:txBody>
      </p:sp>
    </p:spTree>
    <p:extLst>
      <p:ext uri="{BB962C8B-B14F-4D97-AF65-F5344CB8AC3E}">
        <p14:creationId xmlns:p14="http://schemas.microsoft.com/office/powerpoint/2010/main" val="35869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8FBB282-3507-EF45-92F6-C260C190250D}" type="datetime1">
              <a:rPr lang="en-US"/>
              <a:pPr>
                <a:defRPr/>
              </a:pPr>
              <a:t>2/4/2013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4FB3D-74D4-2D41-8CAD-A66577C467B8}" type="slidenum">
              <a:rPr lang="en-US"/>
              <a:pPr>
                <a:defRPr/>
              </a:pPr>
              <a:t>‹#›</a:t>
            </a:fld>
            <a:endParaRPr lang="en-US" dirty="0"/>
          </a:p>
        </p:txBody>
      </p:sp>
    </p:spTree>
    <p:extLst>
      <p:ext uri="{BB962C8B-B14F-4D97-AF65-F5344CB8AC3E}">
        <p14:creationId xmlns:p14="http://schemas.microsoft.com/office/powerpoint/2010/main" val="4207354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7E8523E-9C4E-634D-84D5-05AF431ADC04}" type="datetime1">
              <a:rPr lang="en-US"/>
              <a:pPr>
                <a:defRPr/>
              </a:pPr>
              <a:t>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940CD-94FF-3A45-B07F-7BBE0A431082}" type="slidenum">
              <a:rPr lang="en-US"/>
              <a:pPr>
                <a:defRPr/>
              </a:pPr>
              <a:t>‹#›</a:t>
            </a:fld>
            <a:endParaRPr lang="en-US" dirty="0"/>
          </a:p>
        </p:txBody>
      </p:sp>
    </p:spTree>
    <p:extLst>
      <p:ext uri="{BB962C8B-B14F-4D97-AF65-F5344CB8AC3E}">
        <p14:creationId xmlns:p14="http://schemas.microsoft.com/office/powerpoint/2010/main" val="707582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C07B670-8D6D-8240-AF48-50F8B9B86FB0}" type="datetime1">
              <a:rPr lang="en-US"/>
              <a:pPr>
                <a:defRPr/>
              </a:pPr>
              <a:t>2/4/2013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D90F9B-118B-3A44-9FBB-6525D0E9C245}" type="slidenum">
              <a:rPr lang="en-US"/>
              <a:pPr>
                <a:defRPr/>
              </a:pPr>
              <a:t>‹#›</a:t>
            </a:fld>
            <a:endParaRPr lang="en-US" dirty="0"/>
          </a:p>
        </p:txBody>
      </p:sp>
    </p:spTree>
    <p:extLst>
      <p:ext uri="{BB962C8B-B14F-4D97-AF65-F5344CB8AC3E}">
        <p14:creationId xmlns:p14="http://schemas.microsoft.com/office/powerpoint/2010/main" val="50500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C623FED-E7F0-374A-8945-498088DB323B}" type="datetime1">
              <a:rPr lang="en-US"/>
              <a:pPr>
                <a:defRPr/>
              </a:pPr>
              <a:t>2/4/2013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CAD3B8-17B2-5140-99FC-BBB7B5DC9F2C}" type="slidenum">
              <a:rPr lang="en-US"/>
              <a:pPr>
                <a:defRPr/>
              </a:pPr>
              <a:t>‹#›</a:t>
            </a:fld>
            <a:endParaRPr lang="en-US" dirty="0"/>
          </a:p>
        </p:txBody>
      </p:sp>
    </p:spTree>
    <p:extLst>
      <p:ext uri="{BB962C8B-B14F-4D97-AF65-F5344CB8AC3E}">
        <p14:creationId xmlns:p14="http://schemas.microsoft.com/office/powerpoint/2010/main" val="2337796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FA894A-A85E-5A45-9059-F525828AAFBC}" type="datetime1">
              <a:rPr lang="en-US"/>
              <a:pPr>
                <a:defRPr/>
              </a:pPr>
              <a:t>2/4/2013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2EFB420-7864-4749-AE65-8B8EC645F78E}" type="slidenum">
              <a:rPr lang="en-US"/>
              <a:pPr>
                <a:defRPr/>
              </a:pPr>
              <a:t>‹#›</a:t>
            </a:fld>
            <a:endParaRPr lang="en-US" dirty="0"/>
          </a:p>
        </p:txBody>
      </p:sp>
    </p:spTree>
    <p:extLst>
      <p:ext uri="{BB962C8B-B14F-4D97-AF65-F5344CB8AC3E}">
        <p14:creationId xmlns:p14="http://schemas.microsoft.com/office/powerpoint/2010/main" val="113514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7CF4E6-576B-2143-A417-8561E038C444}" type="datetime1">
              <a:rPr lang="en-US"/>
              <a:pPr>
                <a:defRPr/>
              </a:pPr>
              <a:t>2/4/2013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0E21D5-6CE2-834A-BAFE-C9D34525BE1E}" type="slidenum">
              <a:rPr lang="en-US"/>
              <a:pPr>
                <a:defRPr/>
              </a:pPr>
              <a:t>‹#›</a:t>
            </a:fld>
            <a:endParaRPr lang="en-US" dirty="0"/>
          </a:p>
        </p:txBody>
      </p:sp>
    </p:spTree>
    <p:extLst>
      <p:ext uri="{BB962C8B-B14F-4D97-AF65-F5344CB8AC3E}">
        <p14:creationId xmlns:p14="http://schemas.microsoft.com/office/powerpoint/2010/main" val="1486894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A1D5CA51-7C9E-2B4A-B1B4-F269E8CCC834}" type="datetime1">
              <a:rPr lang="en-US"/>
              <a:pPr>
                <a:defRPr/>
              </a:pPr>
              <a:t>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82D5E307-B1CA-E040-9297-9C23FCD0F8FA}" type="slidenum">
              <a:rPr lang="en-US"/>
              <a:pPr>
                <a:defRPr/>
              </a:pPr>
              <a:t>‹#›</a:t>
            </a:fld>
            <a:endParaRPr lang="en-US" dirty="0"/>
          </a:p>
        </p:txBody>
      </p:sp>
      <p:pic>
        <p:nvPicPr>
          <p:cNvPr id="4103" name="Picture 6" descr="white.slide.wm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08000" y="6135688"/>
            <a:ext cx="2514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7" r:id="rId12"/>
    <p:sldLayoutId id="2147483728" r:id="rId13"/>
  </p:sldLayoutIdLst>
  <p:txStyles>
    <p:titleStyle>
      <a:lvl1pPr algn="ctr" defTabSz="457200" rtl="0" eaLnBrk="1" fontAlgn="base" hangingPunct="1">
        <a:spcBef>
          <a:spcPct val="0"/>
        </a:spcBef>
        <a:spcAft>
          <a:spcPct val="0"/>
        </a:spcAft>
        <a:defRPr sz="4400" kern="1200">
          <a:solidFill>
            <a:srgbClr val="005643"/>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bg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ag.ndsu.edu/potatoextension"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weedscience.or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9.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ag.ndsu.edu/pubs/plantsci/weeds/wc751.pdf"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5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5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5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5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6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7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6.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7.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68.wmf"/></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49447" y="177737"/>
            <a:ext cx="8229600" cy="1643313"/>
          </a:xfrm>
          <a:prstGeom prst="rect">
            <a:avLst/>
          </a:prstGeom>
          <a:solidFill>
            <a:schemeClr val="bg1"/>
          </a:solidFill>
          <a:ln>
            <a:noFill/>
          </a:ln>
        </p:spPr>
        <p:txBody>
          <a:bodyPr/>
          <a:lstStyle>
            <a:lvl1pPr algn="ctr" defTabSz="457200" rtl="0" eaLnBrk="1" fontAlgn="base" hangingPunct="1">
              <a:spcBef>
                <a:spcPct val="0"/>
              </a:spcBef>
              <a:spcAft>
                <a:spcPct val="0"/>
              </a:spcAft>
              <a:defRPr sz="4400" kern="1200">
                <a:solidFill>
                  <a:srgbClr val="005643"/>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smtClean="0"/>
              <a:t> </a:t>
            </a:r>
            <a:r>
              <a:rPr lang="en-US" sz="3600" b="1" dirty="0"/>
              <a:t>Reducing Spray Drift and Its </a:t>
            </a:r>
            <a:r>
              <a:rPr lang="en-US" sz="3600" b="1" dirty="0" smtClean="0"/>
              <a:t>Effects</a:t>
            </a:r>
            <a:r>
              <a:rPr lang="en-US" sz="3400" b="1" dirty="0" smtClean="0"/>
              <a:t/>
            </a:r>
            <a:br>
              <a:rPr lang="en-US" sz="3400" b="1" dirty="0" smtClean="0"/>
            </a:br>
            <a:r>
              <a:rPr lang="en-US" sz="2400" dirty="0" smtClean="0">
                <a:solidFill>
                  <a:schemeClr val="tx1"/>
                </a:solidFill>
              </a:rPr>
              <a:t>Andy Robinson NDSU &amp; U of M</a:t>
            </a:r>
          </a:p>
          <a:p>
            <a:r>
              <a:rPr lang="en-US" sz="2800" dirty="0" smtClean="0">
                <a:solidFill>
                  <a:schemeClr val="tx1"/>
                </a:solidFill>
                <a:hlinkClick r:id="rId2"/>
              </a:rPr>
              <a:t>www.ag.ndsu.edu/potatoextension</a:t>
            </a:r>
            <a:r>
              <a:rPr lang="en-US" sz="2800" dirty="0" smtClean="0">
                <a:solidFill>
                  <a:schemeClr val="tx1"/>
                </a:solidFill>
              </a:rPr>
              <a:t> </a:t>
            </a:r>
          </a:p>
          <a:p>
            <a:pPr>
              <a:spcBef>
                <a:spcPts val="0"/>
              </a:spcBef>
            </a:pPr>
            <a:r>
              <a:rPr lang="en-US" sz="2800" dirty="0" smtClean="0">
                <a:solidFill>
                  <a:schemeClr val="tx1"/>
                </a:solidFill>
              </a:rPr>
              <a:t> </a:t>
            </a:r>
            <a:endParaRPr lang="en-US" sz="3400" dirty="0"/>
          </a:p>
        </p:txBody>
      </p:sp>
      <p:pic>
        <p:nvPicPr>
          <p:cNvPr id="3075" name="Picture 3" descr="C:\Users\Andy\Desktop\Pics\Dicamba drift\IMG_5015.JPG"/>
          <p:cNvPicPr>
            <a:picLocks noChangeAspect="1" noChangeArrowheads="1"/>
          </p:cNvPicPr>
          <p:nvPr/>
        </p:nvPicPr>
        <p:blipFill rotWithShape="1">
          <a:blip r:embed="rId3">
            <a:extLst>
              <a:ext uri="{28A0092B-C50C-407E-A947-70E740481C1C}">
                <a14:useLocalDpi xmlns:a14="http://schemas.microsoft.com/office/drawing/2010/main" val="0"/>
              </a:ext>
            </a:extLst>
          </a:blip>
          <a:srcRect l="8613" r="2469"/>
          <a:stretch/>
        </p:blipFill>
        <p:spPr bwMode="auto">
          <a:xfrm>
            <a:off x="-7753" y="1627326"/>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88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wilger.net/Drop%20cat%20drop%20sizes.jpg"/>
          <p:cNvPicPr>
            <a:picLocks noChangeAspect="1" noChangeArrowheads="1"/>
          </p:cNvPicPr>
          <p:nvPr/>
        </p:nvPicPr>
        <p:blipFill rotWithShape="1">
          <a:blip r:embed="rId2">
            <a:extLst>
              <a:ext uri="{28A0092B-C50C-407E-A947-70E740481C1C}">
                <a14:useLocalDpi xmlns:a14="http://schemas.microsoft.com/office/drawing/2010/main" val="0"/>
              </a:ext>
            </a:extLst>
          </a:blip>
          <a:srcRect l="10460" t="21641" r="10981" b="7903"/>
          <a:stretch/>
        </p:blipFill>
        <p:spPr bwMode="auto">
          <a:xfrm>
            <a:off x="532356" y="1189827"/>
            <a:ext cx="8047971" cy="5570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4430"/>
            <a:ext cx="8229600" cy="1143000"/>
          </a:xfrm>
        </p:spPr>
        <p:txBody>
          <a:bodyPr/>
          <a:lstStyle/>
          <a:p>
            <a:r>
              <a:rPr lang="en-US" dirty="0" smtClean="0"/>
              <a:t>Coverage of Droplets</a:t>
            </a:r>
            <a:endParaRPr lang="en-US" dirty="0"/>
          </a:p>
        </p:txBody>
      </p:sp>
      <p:sp>
        <p:nvSpPr>
          <p:cNvPr id="4" name="TextBox 3"/>
          <p:cNvSpPr txBox="1"/>
          <p:nvPr/>
        </p:nvSpPr>
        <p:spPr>
          <a:xfrm>
            <a:off x="0" y="6539084"/>
            <a:ext cx="3057247" cy="230832"/>
          </a:xfrm>
          <a:prstGeom prst="rect">
            <a:avLst/>
          </a:prstGeom>
          <a:noFill/>
        </p:spPr>
        <p:txBody>
          <a:bodyPr wrap="none" rtlCol="0">
            <a:spAutoFit/>
          </a:bodyPr>
          <a:lstStyle/>
          <a:p>
            <a:r>
              <a:rPr lang="en-US" sz="900" dirty="0" smtClean="0"/>
              <a:t>http://www.wilger.net/Drop%20cat%20drop%20sizes.jpg</a:t>
            </a:r>
            <a:endParaRPr lang="en-US" sz="900" dirty="0"/>
          </a:p>
        </p:txBody>
      </p:sp>
    </p:spTree>
    <p:extLst>
      <p:ext uri="{BB962C8B-B14F-4D97-AF65-F5344CB8AC3E}">
        <p14:creationId xmlns:p14="http://schemas.microsoft.com/office/powerpoint/2010/main" val="3691355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142621981"/>
              </p:ext>
            </p:extLst>
          </p:nvPr>
        </p:nvGraphicFramePr>
        <p:xfrm>
          <a:off x="457199" y="363752"/>
          <a:ext cx="8229600" cy="10651050"/>
        </p:xfrm>
        <a:graphic>
          <a:graphicData uri="http://schemas.openxmlformats.org/presentationml/2006/ole">
            <mc:AlternateContent xmlns:mc="http://schemas.openxmlformats.org/markup-compatibility/2006">
              <mc:Choice xmlns:v="urn:schemas-microsoft-com:vml" Requires="v">
                <p:oleObj spid="_x0000_s21509" name="Acrobat Document" r:id="rId3" imgW="5829199" imgH="7543800" progId="AcroExch.Document.7">
                  <p:embed/>
                </p:oleObj>
              </mc:Choice>
              <mc:Fallback>
                <p:oleObj name="Acrobat Document" r:id="rId3" imgW="5829199" imgH="7543800" progId="AcroExch.Document.7">
                  <p:embed/>
                  <p:pic>
                    <p:nvPicPr>
                      <p:cNvPr id="0" name=""/>
                      <p:cNvPicPr/>
                      <p:nvPr/>
                    </p:nvPicPr>
                    <p:blipFill>
                      <a:blip r:embed="rId4"/>
                      <a:stretch>
                        <a:fillRect/>
                      </a:stretch>
                    </p:blipFill>
                    <p:spPr>
                      <a:xfrm>
                        <a:off x="457199" y="363752"/>
                        <a:ext cx="8229600" cy="1065105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What’s the Trade-Off?</a:t>
            </a:r>
            <a:endParaRPr lang="en-US" dirty="0"/>
          </a:p>
        </p:txBody>
      </p:sp>
    </p:spTree>
    <p:extLst>
      <p:ext uri="{BB962C8B-B14F-4D97-AF65-F5344CB8AC3E}">
        <p14:creationId xmlns:p14="http://schemas.microsoft.com/office/powerpoint/2010/main" val="900889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ndy\Desktop\Pics\Dicamba drift\IMG_5089.JPG"/>
          <p:cNvPicPr>
            <a:picLocks noChangeAspect="1" noChangeArrowheads="1"/>
          </p:cNvPicPr>
          <p:nvPr/>
        </p:nvPicPr>
        <p:blipFill rotWithShape="1">
          <a:blip r:embed="rId2">
            <a:extLst>
              <a:ext uri="{28A0092B-C50C-407E-A947-70E740481C1C}">
                <a14:useLocalDpi xmlns:a14="http://schemas.microsoft.com/office/drawing/2010/main" val="0"/>
              </a:ext>
            </a:extLst>
          </a:blip>
          <a:srcRect r="11083"/>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200025" y="1571325"/>
            <a:ext cx="6753225" cy="2624773"/>
          </a:xfrm>
          <a:custGeom>
            <a:avLst/>
            <a:gdLst>
              <a:gd name="connsiteX0" fmla="*/ 0 w 6515100"/>
              <a:gd name="connsiteY0" fmla="*/ 381300 h 2624773"/>
              <a:gd name="connsiteX1" fmla="*/ 1038225 w 6515100"/>
              <a:gd name="connsiteY1" fmla="*/ 143175 h 2624773"/>
              <a:gd name="connsiteX2" fmla="*/ 3867150 w 6515100"/>
              <a:gd name="connsiteY2" fmla="*/ 2305350 h 2624773"/>
              <a:gd name="connsiteX3" fmla="*/ 6515100 w 6515100"/>
              <a:gd name="connsiteY3" fmla="*/ 2572050 h 2624773"/>
            </a:gdLst>
            <a:ahLst/>
            <a:cxnLst>
              <a:cxn ang="0">
                <a:pos x="connsiteX0" y="connsiteY0"/>
              </a:cxn>
              <a:cxn ang="0">
                <a:pos x="connsiteX1" y="connsiteY1"/>
              </a:cxn>
              <a:cxn ang="0">
                <a:pos x="connsiteX2" y="connsiteY2"/>
              </a:cxn>
              <a:cxn ang="0">
                <a:pos x="connsiteX3" y="connsiteY3"/>
              </a:cxn>
            </a:cxnLst>
            <a:rect l="l" t="t" r="r" b="b"/>
            <a:pathLst>
              <a:path w="6515100" h="2624773">
                <a:moveTo>
                  <a:pt x="0" y="381300"/>
                </a:moveTo>
                <a:cubicBezTo>
                  <a:pt x="196850" y="101900"/>
                  <a:pt x="393700" y="-177500"/>
                  <a:pt x="1038225" y="143175"/>
                </a:cubicBezTo>
                <a:cubicBezTo>
                  <a:pt x="1682750" y="463850"/>
                  <a:pt x="2954337" y="1900537"/>
                  <a:pt x="3867150" y="2305350"/>
                </a:cubicBezTo>
                <a:cubicBezTo>
                  <a:pt x="4779963" y="2710163"/>
                  <a:pt x="5647531" y="2641106"/>
                  <a:pt x="6515100" y="2572050"/>
                </a:cubicBezTo>
              </a:path>
            </a:pathLst>
          </a:custGeom>
          <a:noFill/>
          <a:ln w="38100">
            <a:solidFill>
              <a:srgbClr val="C0000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200" y="160338"/>
            <a:ext cx="8229600" cy="1143000"/>
          </a:xfrm>
          <a:prstGeom prst="rect">
            <a:avLst/>
          </a:prstGeom>
        </p:spPr>
        <p:txBody>
          <a:bodyPr/>
          <a:lstStyle>
            <a:lvl1pPr algn="ctr" defTabSz="457200" rtl="0" eaLnBrk="1" fontAlgn="base" hangingPunct="1">
              <a:spcBef>
                <a:spcPct val="0"/>
              </a:spcBef>
              <a:spcAft>
                <a:spcPct val="0"/>
              </a:spcAft>
              <a:defRPr sz="4400" kern="1200">
                <a:solidFill>
                  <a:srgbClr val="005643"/>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005643"/>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a:t>Herbicide Volatilization</a:t>
            </a:r>
          </a:p>
        </p:txBody>
      </p:sp>
    </p:spTree>
    <p:extLst>
      <p:ext uri="{BB962C8B-B14F-4D97-AF65-F5344CB8AC3E}">
        <p14:creationId xmlns:p14="http://schemas.microsoft.com/office/powerpoint/2010/main" val="401538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lstStyle/>
          <a:p>
            <a:r>
              <a:rPr lang="en-US" b="1" dirty="0" smtClean="0"/>
              <a:t>Tank Contamination</a:t>
            </a:r>
            <a:endParaRPr lang="en-US" b="1" dirty="0"/>
          </a:p>
        </p:txBody>
      </p:sp>
      <p:sp>
        <p:nvSpPr>
          <p:cNvPr id="3" name="Content Placeholder 2"/>
          <p:cNvSpPr>
            <a:spLocks noGrp="1"/>
          </p:cNvSpPr>
          <p:nvPr>
            <p:ph idx="1"/>
          </p:nvPr>
        </p:nvSpPr>
        <p:spPr>
          <a:xfrm>
            <a:off x="457200" y="1257300"/>
            <a:ext cx="8229600" cy="4525963"/>
          </a:xfrm>
        </p:spPr>
        <p:txBody>
          <a:bodyPr/>
          <a:lstStyle/>
          <a:p>
            <a:pPr>
              <a:spcBef>
                <a:spcPts val="600"/>
              </a:spcBef>
              <a:spcAft>
                <a:spcPts val="300"/>
              </a:spcAft>
            </a:pPr>
            <a:r>
              <a:rPr lang="en-US" sz="2800" dirty="0" smtClean="0"/>
              <a:t>Tank Contamination </a:t>
            </a:r>
          </a:p>
          <a:p>
            <a:pPr lvl="1">
              <a:spcBef>
                <a:spcPts val="600"/>
              </a:spcBef>
              <a:spcAft>
                <a:spcPts val="300"/>
              </a:spcAft>
            </a:pPr>
            <a:r>
              <a:rPr lang="en-US" sz="2400" dirty="0" smtClean="0">
                <a:solidFill>
                  <a:schemeClr val="tx1"/>
                </a:solidFill>
              </a:rPr>
              <a:t>Soybean injury can occur from 0.01% of 8 </a:t>
            </a:r>
            <a:r>
              <a:rPr lang="en-US" sz="2400" dirty="0" err="1" smtClean="0">
                <a:solidFill>
                  <a:schemeClr val="tx1"/>
                </a:solidFill>
              </a:rPr>
              <a:t>fl</a:t>
            </a:r>
            <a:r>
              <a:rPr lang="en-US" sz="2400" dirty="0" smtClean="0">
                <a:solidFill>
                  <a:schemeClr val="tx1"/>
                </a:solidFill>
              </a:rPr>
              <a:t> </a:t>
            </a:r>
            <a:r>
              <a:rPr lang="en-US" sz="2400" dirty="0" err="1" smtClean="0">
                <a:solidFill>
                  <a:schemeClr val="tx1"/>
                </a:solidFill>
              </a:rPr>
              <a:t>oz</a:t>
            </a:r>
            <a:r>
              <a:rPr lang="en-US" sz="2400" dirty="0" smtClean="0">
                <a:solidFill>
                  <a:schemeClr val="tx1"/>
                </a:solidFill>
              </a:rPr>
              <a:t>/A dicamba</a:t>
            </a:r>
          </a:p>
          <a:p>
            <a:pPr>
              <a:spcBef>
                <a:spcPts val="600"/>
              </a:spcBef>
              <a:spcAft>
                <a:spcPts val="300"/>
              </a:spcAft>
            </a:pPr>
            <a:r>
              <a:rPr lang="en-US" sz="2800" dirty="0" smtClean="0"/>
              <a:t>Incomplete clean-out</a:t>
            </a:r>
          </a:p>
          <a:p>
            <a:pPr lvl="1">
              <a:spcBef>
                <a:spcPts val="600"/>
              </a:spcBef>
              <a:spcAft>
                <a:spcPts val="300"/>
              </a:spcAft>
            </a:pPr>
            <a:r>
              <a:rPr lang="en-US" sz="2400" dirty="0" smtClean="0">
                <a:solidFill>
                  <a:schemeClr val="tx1"/>
                </a:solidFill>
              </a:rPr>
              <a:t>0.01% = 6.4 </a:t>
            </a:r>
            <a:r>
              <a:rPr lang="en-US" sz="2400" dirty="0" err="1" smtClean="0">
                <a:solidFill>
                  <a:schemeClr val="tx1"/>
                </a:solidFill>
              </a:rPr>
              <a:t>oz</a:t>
            </a:r>
            <a:r>
              <a:rPr lang="en-US" sz="2400" dirty="0" smtClean="0">
                <a:solidFill>
                  <a:schemeClr val="tx1"/>
                </a:solidFill>
              </a:rPr>
              <a:t> left after 16 </a:t>
            </a:r>
            <a:r>
              <a:rPr lang="en-US" sz="2400" dirty="0" err="1" smtClean="0">
                <a:solidFill>
                  <a:schemeClr val="tx1"/>
                </a:solidFill>
              </a:rPr>
              <a:t>fl</a:t>
            </a:r>
            <a:r>
              <a:rPr lang="en-US" sz="2400" dirty="0" smtClean="0">
                <a:solidFill>
                  <a:schemeClr val="tx1"/>
                </a:solidFill>
              </a:rPr>
              <a:t> </a:t>
            </a:r>
            <a:r>
              <a:rPr lang="en-US" sz="2400" dirty="0" err="1" smtClean="0">
                <a:solidFill>
                  <a:schemeClr val="tx1"/>
                </a:solidFill>
              </a:rPr>
              <a:t>oz</a:t>
            </a:r>
            <a:r>
              <a:rPr lang="en-US" sz="2400" dirty="0" smtClean="0">
                <a:solidFill>
                  <a:schemeClr val="tx1"/>
                </a:solidFill>
              </a:rPr>
              <a:t>/A Clarity in 500 gallon spray tank</a:t>
            </a:r>
          </a:p>
          <a:p>
            <a:pPr lvl="1">
              <a:spcBef>
                <a:spcPts val="600"/>
              </a:spcBef>
              <a:spcAft>
                <a:spcPts val="300"/>
              </a:spcAft>
            </a:pPr>
            <a:r>
              <a:rPr lang="en-US" sz="2400" dirty="0" smtClean="0">
                <a:solidFill>
                  <a:schemeClr val="tx1"/>
                </a:solidFill>
              </a:rPr>
              <a:t>0.1% = 2 quarts left after 16 </a:t>
            </a:r>
            <a:r>
              <a:rPr lang="en-US" sz="2400" dirty="0" err="1" smtClean="0">
                <a:solidFill>
                  <a:schemeClr val="tx1"/>
                </a:solidFill>
              </a:rPr>
              <a:t>fl</a:t>
            </a:r>
            <a:r>
              <a:rPr lang="en-US" sz="2400" dirty="0" smtClean="0">
                <a:solidFill>
                  <a:schemeClr val="tx1"/>
                </a:solidFill>
              </a:rPr>
              <a:t> </a:t>
            </a:r>
            <a:r>
              <a:rPr lang="en-US" sz="2400" dirty="0" err="1" smtClean="0">
                <a:solidFill>
                  <a:schemeClr val="tx1"/>
                </a:solidFill>
              </a:rPr>
              <a:t>oz</a:t>
            </a:r>
            <a:r>
              <a:rPr lang="en-US" sz="2400" dirty="0" smtClean="0">
                <a:solidFill>
                  <a:schemeClr val="tx1"/>
                </a:solidFill>
              </a:rPr>
              <a:t>/A Clarity in 500 gallon spray tank</a:t>
            </a:r>
          </a:p>
          <a:p>
            <a:pPr>
              <a:spcBef>
                <a:spcPts val="600"/>
              </a:spcBef>
              <a:spcAft>
                <a:spcPts val="300"/>
              </a:spcAft>
            </a:pPr>
            <a:r>
              <a:rPr lang="en-US" sz="2800" dirty="0" smtClean="0"/>
              <a:t>Contaminated jugs or equipment</a:t>
            </a:r>
          </a:p>
          <a:p>
            <a:pPr lvl="1">
              <a:spcBef>
                <a:spcPts val="600"/>
              </a:spcBef>
              <a:spcAft>
                <a:spcPts val="300"/>
              </a:spcAft>
            </a:pPr>
            <a:r>
              <a:rPr lang="en-US" sz="2400" dirty="0" smtClean="0">
                <a:solidFill>
                  <a:schemeClr val="tx1"/>
                </a:solidFill>
              </a:rPr>
              <a:t>0.01% = 0.05 </a:t>
            </a:r>
            <a:r>
              <a:rPr lang="en-US" sz="2400" dirty="0" err="1" smtClean="0">
                <a:solidFill>
                  <a:schemeClr val="tx1"/>
                </a:solidFill>
              </a:rPr>
              <a:t>oz</a:t>
            </a:r>
            <a:r>
              <a:rPr lang="en-US" sz="2400" dirty="0" smtClean="0">
                <a:solidFill>
                  <a:schemeClr val="tx1"/>
                </a:solidFill>
              </a:rPr>
              <a:t> or 1.5 mL Clarity in 500-gallon load</a:t>
            </a:r>
            <a:endParaRPr lang="en-US" sz="2400" dirty="0">
              <a:solidFill>
                <a:schemeClr val="tx1"/>
              </a:solidFill>
            </a:endParaRPr>
          </a:p>
        </p:txBody>
      </p:sp>
    </p:spTree>
    <p:extLst>
      <p:ext uri="{BB962C8B-B14F-4D97-AF65-F5344CB8AC3E}">
        <p14:creationId xmlns:p14="http://schemas.microsoft.com/office/powerpoint/2010/main" val="2422894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Tank Residue Case Study</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4030734"/>
              </p:ext>
            </p:extLst>
          </p:nvPr>
        </p:nvGraphicFramePr>
        <p:xfrm>
          <a:off x="457200" y="1600200"/>
          <a:ext cx="8229600" cy="3792972"/>
        </p:xfrm>
        <a:graphic>
          <a:graphicData uri="http://schemas.openxmlformats.org/drawingml/2006/table">
            <a:tbl>
              <a:tblPr firstRow="1" bandRow="1">
                <a:tableStyleId>{2D5ABB26-0587-4C30-8999-92F81FD0307C}</a:tableStyleId>
              </a:tblPr>
              <a:tblGrid>
                <a:gridCol w="2743200"/>
                <a:gridCol w="2743200"/>
                <a:gridCol w="2743200"/>
              </a:tblGrid>
              <a:tr h="606283">
                <a:tc>
                  <a:txBody>
                    <a:bodyPr/>
                    <a:lstStyle/>
                    <a:p>
                      <a:r>
                        <a:rPr lang="en-US" sz="2400" dirty="0" smtClean="0"/>
                        <a:t>Water source</a:t>
                      </a:r>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t>Dicamba (ppb)</a:t>
                      </a:r>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t>Use</a:t>
                      </a:r>
                      <a:r>
                        <a:rPr lang="en-US" sz="2400" baseline="0" dirty="0" smtClean="0"/>
                        <a:t> rate (%)</a:t>
                      </a:r>
                      <a:endParaRPr lang="en-US" sz="2400" dirty="0"/>
                    </a:p>
                  </a:txBody>
                  <a:tcPr>
                    <a:lnB w="12700" cap="flat" cmpd="sng" algn="ctr">
                      <a:solidFill>
                        <a:schemeClr val="tx1"/>
                      </a:solidFill>
                      <a:prstDash val="solid"/>
                      <a:round/>
                      <a:headEnd type="none" w="med" len="med"/>
                      <a:tailEnd type="none" w="med" len="med"/>
                    </a:lnB>
                  </a:tcPr>
                </a:tc>
              </a:tr>
              <a:tr h="606283">
                <a:tc>
                  <a:txBody>
                    <a:bodyPr/>
                    <a:lstStyle/>
                    <a:p>
                      <a:r>
                        <a:rPr lang="en-US" sz="2400" dirty="0" smtClean="0"/>
                        <a:t>Spray</a:t>
                      </a:r>
                      <a:r>
                        <a:rPr lang="en-US" sz="2400" baseline="0" dirty="0" smtClean="0"/>
                        <a:t> tank</a:t>
                      </a:r>
                      <a:endParaRPr lang="en-US" sz="2400" dirty="0"/>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t>945</a:t>
                      </a:r>
                      <a:endParaRPr lang="en-US" sz="2400" dirty="0"/>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t>0.024%</a:t>
                      </a:r>
                      <a:endParaRPr lang="en-US" sz="2400" dirty="0"/>
                    </a:p>
                  </a:txBody>
                  <a:tcPr>
                    <a:lnT w="12700" cap="flat" cmpd="sng" algn="ctr">
                      <a:solidFill>
                        <a:schemeClr val="tx1"/>
                      </a:solidFill>
                      <a:prstDash val="solid"/>
                      <a:round/>
                      <a:headEnd type="none" w="med" len="med"/>
                      <a:tailEnd type="none" w="med" len="med"/>
                    </a:lnT>
                  </a:tcPr>
                </a:tc>
              </a:tr>
              <a:tr h="1046461">
                <a:tc>
                  <a:txBody>
                    <a:bodyPr/>
                    <a:lstStyle/>
                    <a:p>
                      <a:r>
                        <a:rPr lang="en-US" sz="2400" dirty="0" smtClean="0"/>
                        <a:t>Spray tank after overnight</a:t>
                      </a:r>
                      <a:endParaRPr lang="en-US" sz="2400" dirty="0"/>
                    </a:p>
                  </a:txBody>
                  <a:tcPr/>
                </a:tc>
                <a:tc>
                  <a:txBody>
                    <a:bodyPr/>
                    <a:lstStyle/>
                    <a:p>
                      <a:pPr algn="ctr"/>
                      <a:r>
                        <a:rPr lang="en-US" sz="2400" dirty="0" smtClean="0"/>
                        <a:t>822</a:t>
                      </a:r>
                      <a:endParaRPr lang="en-US" sz="2400" dirty="0"/>
                    </a:p>
                  </a:txBody>
                  <a:tcPr/>
                </a:tc>
                <a:tc>
                  <a:txBody>
                    <a:bodyPr/>
                    <a:lstStyle/>
                    <a:p>
                      <a:pPr algn="ctr"/>
                      <a:r>
                        <a:rPr lang="en-US" sz="2400" dirty="0" smtClean="0"/>
                        <a:t>0.021%</a:t>
                      </a:r>
                      <a:endParaRPr lang="en-US" sz="2400" dirty="0"/>
                    </a:p>
                  </a:txBody>
                  <a:tcPr/>
                </a:tc>
              </a:tr>
              <a:tr h="606283">
                <a:tc>
                  <a:txBody>
                    <a:bodyPr/>
                    <a:lstStyle/>
                    <a:p>
                      <a:r>
                        <a:rPr lang="en-US" sz="2400" dirty="0" smtClean="0"/>
                        <a:t>Spray boom</a:t>
                      </a:r>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t>24,800</a:t>
                      </a:r>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t>0.63%</a:t>
                      </a:r>
                      <a:endParaRPr lang="en-US" sz="2400" dirty="0"/>
                    </a:p>
                  </a:txBody>
                  <a:tcPr>
                    <a:lnB w="12700" cap="flat" cmpd="sng" algn="ctr">
                      <a:solidFill>
                        <a:schemeClr val="tx1"/>
                      </a:solidFill>
                      <a:prstDash val="solid"/>
                      <a:round/>
                      <a:headEnd type="none" w="med" len="med"/>
                      <a:tailEnd type="none" w="med" len="med"/>
                    </a:lnB>
                  </a:tcPr>
                </a:tc>
              </a:tr>
              <a:tr h="927662">
                <a:tc gridSpan="3">
                  <a:txBody>
                    <a:bodyPr/>
                    <a:lstStyle/>
                    <a:p>
                      <a:r>
                        <a:rPr lang="en-US" sz="2400" dirty="0" smtClean="0"/>
                        <a:t>Based on 1 </a:t>
                      </a:r>
                      <a:r>
                        <a:rPr lang="en-US" sz="2400" dirty="0" err="1" smtClean="0"/>
                        <a:t>pt</a:t>
                      </a:r>
                      <a:r>
                        <a:rPr lang="en-US" sz="2400" dirty="0" smtClean="0"/>
                        <a:t>/A</a:t>
                      </a:r>
                      <a:r>
                        <a:rPr lang="en-US" sz="2400" baseline="0" dirty="0" smtClean="0"/>
                        <a:t> Clarity applied in 15 gal/A.</a:t>
                      </a:r>
                    </a:p>
                    <a:p>
                      <a:r>
                        <a:rPr lang="en-US" sz="2400" baseline="0" dirty="0" smtClean="0"/>
                        <a:t>Spray tank cleaned out prior to test.</a:t>
                      </a:r>
                      <a:endParaRPr lang="en-US" sz="2400" dirty="0"/>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dirty="0"/>
                    </a:p>
                  </a:txBody>
                  <a:tcPr/>
                </a:tc>
              </a:tr>
            </a:tbl>
          </a:graphicData>
        </a:graphic>
      </p:graphicFrame>
      <p:sp>
        <p:nvSpPr>
          <p:cNvPr id="5" name="TextBox 4"/>
          <p:cNvSpPr txBox="1"/>
          <p:nvPr/>
        </p:nvSpPr>
        <p:spPr>
          <a:xfrm>
            <a:off x="6642651" y="5677136"/>
            <a:ext cx="2044149" cy="369332"/>
          </a:xfrm>
          <a:prstGeom prst="rect">
            <a:avLst/>
          </a:prstGeom>
          <a:noFill/>
        </p:spPr>
        <p:txBody>
          <a:bodyPr wrap="none" rtlCol="0">
            <a:spAutoFit/>
          </a:bodyPr>
          <a:lstStyle/>
          <a:p>
            <a:r>
              <a:rPr lang="en-US" dirty="0" smtClean="0"/>
              <a:t>(Boerboom, 2004)</a:t>
            </a:r>
            <a:endParaRPr lang="en-US" dirty="0"/>
          </a:p>
        </p:txBody>
      </p:sp>
    </p:spTree>
    <p:extLst>
      <p:ext uri="{BB962C8B-B14F-4D97-AF65-F5344CB8AC3E}">
        <p14:creationId xmlns:p14="http://schemas.microsoft.com/office/powerpoint/2010/main" val="1305890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8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600" cy="1935162"/>
          </a:xfrm>
          <a:solidFill>
            <a:schemeClr val="bg1"/>
          </a:solidFill>
          <a:ln>
            <a:solidFill>
              <a:schemeClr val="tx1"/>
            </a:solidFill>
          </a:ln>
        </p:spPr>
        <p:txBody>
          <a:bodyPr>
            <a:normAutofit/>
          </a:bodyPr>
          <a:lstStyle/>
          <a:p>
            <a:r>
              <a:rPr lang="en-US" b="1" dirty="0" smtClean="0">
                <a:latin typeface="Arial" pitchFamily="34" charset="0"/>
                <a:cs typeface="Arial" pitchFamily="34" charset="0"/>
              </a:rPr>
              <a:t>Response of Glyphosate-resistant Soybean to 2,4-D</a:t>
            </a:r>
          </a:p>
        </p:txBody>
      </p:sp>
    </p:spTree>
    <p:extLst>
      <p:ext uri="{BB962C8B-B14F-4D97-AF65-F5344CB8AC3E}">
        <p14:creationId xmlns:p14="http://schemas.microsoft.com/office/powerpoint/2010/main" val="3616884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Soybean Injury from 2,4-D at 14 DAT</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803188395"/>
              </p:ext>
            </p:extLst>
          </p:nvPr>
        </p:nvGraphicFramePr>
        <p:xfrm>
          <a:off x="4876800" y="1764029"/>
          <a:ext cx="3766820" cy="2802793"/>
        </p:xfrm>
        <a:graphic>
          <a:graphicData uri="http://schemas.openxmlformats.org/drawingml/2006/table">
            <a:tbl>
              <a:tblPr/>
              <a:tblGrid>
                <a:gridCol w="759363"/>
                <a:gridCol w="1008477"/>
                <a:gridCol w="1066800"/>
                <a:gridCol w="932180"/>
              </a:tblGrid>
              <a:tr h="726198">
                <a:tc gridSpan="4">
                  <a:txBody>
                    <a:bodyPr/>
                    <a:lstStyle/>
                    <a:p>
                      <a:pPr marL="0" marR="0">
                        <a:lnSpc>
                          <a:spcPct val="115000"/>
                        </a:lnSpc>
                        <a:spcBef>
                          <a:spcPts val="0"/>
                        </a:spcBef>
                        <a:spcAft>
                          <a:spcPts val="0"/>
                        </a:spcAft>
                      </a:pPr>
                      <a:r>
                        <a:rPr lang="en-US" sz="1600" dirty="0">
                          <a:latin typeface="Arial" pitchFamily="34" charset="0"/>
                          <a:ea typeface="Calibri"/>
                          <a:cs typeface="Arial" pitchFamily="34" charset="0"/>
                        </a:rPr>
                        <a:t>Estimated 2,4-D </a:t>
                      </a:r>
                      <a:r>
                        <a:rPr lang="en-US" sz="1600" dirty="0" smtClean="0">
                          <a:latin typeface="Arial" pitchFamily="34" charset="0"/>
                          <a:ea typeface="Calibri"/>
                          <a:cs typeface="Arial" pitchFamily="34" charset="0"/>
                        </a:rPr>
                        <a:t>dose that caused soybean injury (ED) </a:t>
                      </a:r>
                      <a:r>
                        <a:rPr lang="en-US" sz="1600" dirty="0">
                          <a:latin typeface="Arial" pitchFamily="34" charset="0"/>
                          <a:ea typeface="Calibri"/>
                          <a:cs typeface="Arial" pitchFamily="34" charset="0"/>
                        </a:rPr>
                        <a:t>at </a:t>
                      </a:r>
                      <a:r>
                        <a:rPr lang="en-US" sz="1600" dirty="0" smtClean="0">
                          <a:latin typeface="Arial" pitchFamily="34" charset="0"/>
                          <a:ea typeface="Calibri"/>
                          <a:cs typeface="Arial" pitchFamily="34" charset="0"/>
                        </a:rPr>
                        <a:t>14 DAT.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2149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V5</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R2</a:t>
                      </a:r>
                      <a:endParaRPr lang="en-US" dirty="0">
                        <a:latin typeface="Arial" pitchFamily="34" charset="0"/>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dirty="0" smtClean="0">
                          <a:latin typeface="Arial" pitchFamily="34" charset="0"/>
                          <a:ea typeface="Calibri"/>
                          <a:cs typeface="Arial" pitchFamily="34" charset="0"/>
                        </a:rPr>
                        <a:t>/A </a:t>
                      </a:r>
                      <a:r>
                        <a:rPr lang="en-US" sz="1600" dirty="0">
                          <a:latin typeface="Arial" pitchFamily="34" charset="0"/>
                          <a:ea typeface="Calibri"/>
                          <a:cs typeface="Arial" pitchFamily="34" charset="0"/>
                        </a:rPr>
                        <a:t>------------- </a:t>
                      </a: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533295">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2.19</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0.84</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3.11</a:t>
                      </a:r>
                    </a:p>
                  </a:txBody>
                  <a:tcPr marL="68580" marR="68580" marT="0" marB="0" anchor="ctr">
                    <a:lnL>
                      <a:noFill/>
                    </a:lnL>
                    <a:lnR>
                      <a:noFill/>
                    </a:lnR>
                    <a:lnT>
                      <a:noFill/>
                    </a:lnT>
                    <a:lnB>
                      <a:noFill/>
                    </a:lnB>
                  </a:tcPr>
                </a:tc>
              </a:tr>
              <a:tr h="450524">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50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9.02</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5.97</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18.8</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Subtitle 2"/>
          <p:cNvSpPr txBox="1">
            <a:spLocks/>
          </p:cNvSpPr>
          <p:nvPr/>
        </p:nvSpPr>
        <p:spPr>
          <a:xfrm>
            <a:off x="4667250" y="5219699"/>
            <a:ext cx="4038599" cy="1209675"/>
          </a:xfrm>
          <a:prstGeom prst="rect">
            <a:avLst/>
          </a:prstGeom>
        </p:spPr>
        <p:txBody>
          <a:bodyPr vert="horz" lIns="91440" tIns="45720" rIns="91440" bIns="45720" rtlCol="0">
            <a:normAutofit/>
          </a:bodyPr>
          <a:lstStyle/>
          <a:p>
            <a:pPr marL="457200" indent="-457200">
              <a:spcBef>
                <a:spcPts val="600"/>
              </a:spcBef>
              <a:spcAft>
                <a:spcPts val="1200"/>
              </a:spcAft>
              <a:buFont typeface="Wingdings" pitchFamily="2" charset="2"/>
              <a:buChar char="§"/>
            </a:pPr>
            <a:r>
              <a:rPr lang="en-US" sz="2000" dirty="0">
                <a:solidFill>
                  <a:srgbClr val="001409"/>
                </a:solidFill>
                <a:latin typeface="Arial" pitchFamily="34" charset="0"/>
                <a:cs typeface="Arial" pitchFamily="34" charset="0"/>
              </a:rPr>
              <a:t>Soybean injury of 20% would need 3</a:t>
            </a:r>
            <a:r>
              <a:rPr lang="en-US" sz="2000" dirty="0" smtClean="0">
                <a:solidFill>
                  <a:srgbClr val="001409"/>
                </a:solidFill>
                <a:latin typeface="Arial" pitchFamily="34" charset="0"/>
                <a:cs typeface="Arial" pitchFamily="34" charset="0"/>
              </a:rPr>
              <a:t> </a:t>
            </a:r>
            <a:r>
              <a:rPr lang="en-US" sz="2000" dirty="0">
                <a:solidFill>
                  <a:srgbClr val="001409"/>
                </a:solidFill>
                <a:latin typeface="Arial" pitchFamily="34" charset="0"/>
                <a:cs typeface="Arial" pitchFamily="34" charset="0"/>
              </a:rPr>
              <a:t>to </a:t>
            </a:r>
            <a:r>
              <a:rPr lang="en-US" sz="2000" dirty="0" smtClean="0">
                <a:solidFill>
                  <a:srgbClr val="001409"/>
                </a:solidFill>
                <a:latin typeface="Arial" pitchFamily="34" charset="0"/>
                <a:cs typeface="Arial" pitchFamily="34" charset="0"/>
              </a:rPr>
              <a:t>10% </a:t>
            </a:r>
            <a:r>
              <a:rPr lang="en-US" sz="2000" dirty="0">
                <a:solidFill>
                  <a:srgbClr val="001409"/>
                </a:solidFill>
                <a:latin typeface="Arial" pitchFamily="34" charset="0"/>
                <a:cs typeface="Arial" pitchFamily="34" charset="0"/>
              </a:rPr>
              <a:t>of </a:t>
            </a:r>
            <a:r>
              <a:rPr lang="en-US" sz="2000" dirty="0" smtClean="0">
                <a:solidFill>
                  <a:srgbClr val="001409"/>
                </a:solidFill>
                <a:latin typeface="Arial" pitchFamily="34" charset="0"/>
                <a:cs typeface="Arial" pitchFamily="34" charset="0"/>
              </a:rPr>
              <a:t>32 </a:t>
            </a:r>
            <a:r>
              <a:rPr lang="en-US" sz="2000" dirty="0" err="1" smtClean="0">
                <a:solidFill>
                  <a:srgbClr val="001409"/>
                </a:solidFill>
                <a:latin typeface="Arial" pitchFamily="34" charset="0"/>
                <a:cs typeface="Arial" pitchFamily="34" charset="0"/>
              </a:rPr>
              <a:t>fl</a:t>
            </a:r>
            <a:r>
              <a:rPr lang="en-US" sz="2000" dirty="0" smtClean="0">
                <a:solidFill>
                  <a:srgbClr val="001409"/>
                </a:solidFill>
                <a:latin typeface="Arial" pitchFamily="34" charset="0"/>
                <a:cs typeface="Arial" pitchFamily="34" charset="0"/>
              </a:rPr>
              <a:t> </a:t>
            </a:r>
            <a:r>
              <a:rPr lang="en-US" sz="2000" dirty="0" err="1" smtClean="0">
                <a:solidFill>
                  <a:srgbClr val="001409"/>
                </a:solidFill>
                <a:latin typeface="Arial" pitchFamily="34" charset="0"/>
                <a:cs typeface="Arial" pitchFamily="34" charset="0"/>
              </a:rPr>
              <a:t>oz</a:t>
            </a:r>
            <a:r>
              <a:rPr lang="en-US" sz="2000" dirty="0" smtClean="0">
                <a:solidFill>
                  <a:srgbClr val="001409"/>
                </a:solidFill>
                <a:latin typeface="Arial" pitchFamily="34" charset="0"/>
                <a:cs typeface="Arial" pitchFamily="34" charset="0"/>
              </a:rPr>
              <a:t>/A 2,4-D </a:t>
            </a:r>
            <a:r>
              <a:rPr lang="en-US" sz="2000" dirty="0">
                <a:solidFill>
                  <a:srgbClr val="001409"/>
                </a:solidFill>
                <a:latin typeface="Arial" pitchFamily="34" charset="0"/>
                <a:cs typeface="Arial" pitchFamily="34" charset="0"/>
              </a:rPr>
              <a:t>solution drifting.</a:t>
            </a:r>
          </a:p>
        </p:txBody>
      </p:sp>
      <p:pic>
        <p:nvPicPr>
          <p:cNvPr id="3076" name="Picture 4" descr="C:\Users\Andy\Documents\Extension\Presentations\2013\Wide World of Weeds Workshop\2,4-D CI 14 D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33548"/>
            <a:ext cx="411480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3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aprobins\Desktop\Collages 14 v2\10 July - FOW (14 DAT 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ctangle 2"/>
          <p:cNvSpPr/>
          <p:nvPr/>
        </p:nvSpPr>
        <p:spPr>
          <a:xfrm>
            <a:off x="701702"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1702"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5" name="Rectangle 4"/>
          <p:cNvSpPr/>
          <p:nvPr/>
        </p:nvSpPr>
        <p:spPr>
          <a:xfrm>
            <a:off x="3810000" y="1860604"/>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95607" y="1860604"/>
            <a:ext cx="1921789" cy="369332"/>
          </a:xfrm>
          <a:prstGeom prst="rect">
            <a:avLst/>
          </a:prstGeom>
          <a:noFill/>
        </p:spPr>
        <p:txBody>
          <a:bodyPr wrap="square" rtlCol="0">
            <a:spAutoFit/>
          </a:bodyPr>
          <a:lstStyle/>
          <a:p>
            <a:pPr algn="ctr"/>
            <a:r>
              <a:rPr lang="en-US" dirty="0" smtClean="0">
                <a:latin typeface="Arial" pitchFamily="34" charset="0"/>
                <a:cs typeface="Arial" pitchFamily="34" charset="0"/>
              </a:rPr>
              <a:t>0.003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7" name="Rectangle 6"/>
          <p:cNvSpPr/>
          <p:nvPr/>
        </p:nvSpPr>
        <p:spPr>
          <a:xfrm>
            <a:off x="6842098"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42098"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9" name="Rectangle 8"/>
          <p:cNvSpPr/>
          <p:nvPr/>
        </p:nvSpPr>
        <p:spPr>
          <a:xfrm>
            <a:off x="68580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2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1" name="Rectangle 10"/>
          <p:cNvSpPr/>
          <p:nvPr/>
        </p:nvSpPr>
        <p:spPr>
          <a:xfrm>
            <a:off x="37338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338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1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3" name="Rectangle 12"/>
          <p:cNvSpPr/>
          <p:nvPr/>
        </p:nvSpPr>
        <p:spPr>
          <a:xfrm>
            <a:off x="6934200" y="6408751"/>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934200" y="6408751"/>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16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5" name="Rectangle 14"/>
          <p:cNvSpPr/>
          <p:nvPr/>
        </p:nvSpPr>
        <p:spPr>
          <a:xfrm>
            <a:off x="3810000" y="6416702"/>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10000" y="6416702"/>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8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7" name="Rectangle 16"/>
          <p:cNvSpPr/>
          <p:nvPr/>
        </p:nvSpPr>
        <p:spPr>
          <a:xfrm>
            <a:off x="685800" y="6408549"/>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85800" y="6408549"/>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4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9" name="Rectangle 18"/>
          <p:cNvSpPr/>
          <p:nvPr/>
        </p:nvSpPr>
        <p:spPr>
          <a:xfrm>
            <a:off x="663843" y="4138047"/>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3843" y="4138047"/>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21" name="Rectangle 20"/>
          <p:cNvSpPr/>
          <p:nvPr/>
        </p:nvSpPr>
        <p:spPr>
          <a:xfrm>
            <a:off x="76200" y="76200"/>
            <a:ext cx="1524000" cy="381000"/>
          </a:xfrm>
          <a:prstGeom prst="rect">
            <a:avLst/>
          </a:prstGeom>
          <a:solidFill>
            <a:srgbClr val="A4EA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 y="76200"/>
            <a:ext cx="1524000" cy="369332"/>
          </a:xfrm>
          <a:prstGeom prst="rect">
            <a:avLst/>
          </a:prstGeom>
          <a:solidFill>
            <a:srgbClr val="A4EA88"/>
          </a:solidFill>
        </p:spPr>
        <p:txBody>
          <a:bodyPr wrap="square" rtlCol="0">
            <a:spAutoFit/>
          </a:bodyPr>
          <a:lstStyle/>
          <a:p>
            <a:pPr algn="ctr"/>
            <a:r>
              <a:rPr lang="en-US" b="1" dirty="0" smtClean="0">
                <a:latin typeface="Arial" pitchFamily="34" charset="0"/>
                <a:cs typeface="Arial" pitchFamily="34" charset="0"/>
              </a:rPr>
              <a:t>14 DAT V2</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3760013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ndy\Desktop\Pics\Dicamba drift\2,4-D drift (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6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2232"/>
            <a:ext cx="8229600" cy="1143000"/>
          </a:xfrm>
        </p:spPr>
        <p:txBody>
          <a:bodyPr/>
          <a:lstStyle/>
          <a:p>
            <a:r>
              <a:rPr lang="en-US" sz="3600" b="1" dirty="0" smtClean="0"/>
              <a:t>Reduction in Plant Height from 2,4-D</a:t>
            </a:r>
            <a:endParaRPr lang="en-US" sz="3600" dirty="0"/>
          </a:p>
        </p:txBody>
      </p:sp>
    </p:spTree>
    <p:extLst>
      <p:ext uri="{BB962C8B-B14F-4D97-AF65-F5344CB8AC3E}">
        <p14:creationId xmlns:p14="http://schemas.microsoft.com/office/powerpoint/2010/main" val="1913608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Yield Reduction</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2859610830"/>
              </p:ext>
            </p:extLst>
          </p:nvPr>
        </p:nvGraphicFramePr>
        <p:xfrm>
          <a:off x="4937760" y="1724025"/>
          <a:ext cx="3657600" cy="3034241"/>
        </p:xfrm>
        <a:graphic>
          <a:graphicData uri="http://schemas.openxmlformats.org/drawingml/2006/table">
            <a:tbl>
              <a:tblPr/>
              <a:tblGrid>
                <a:gridCol w="759363"/>
                <a:gridCol w="1541877"/>
                <a:gridCol w="1193800"/>
                <a:gridCol w="162560"/>
              </a:tblGrid>
              <a:tr h="727400">
                <a:tc gridSpan="4">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a:latin typeface="Arial" pitchFamily="34" charset="0"/>
                          <a:ea typeface="Calibri"/>
                          <a:cs typeface="Arial" pitchFamily="34" charset="0"/>
                        </a:rPr>
                        <a:t>Estimated 2,4-D </a:t>
                      </a:r>
                      <a:r>
                        <a:rPr lang="en-US" sz="1600" dirty="0" smtClean="0">
                          <a:latin typeface="Arial" pitchFamily="34" charset="0"/>
                          <a:ea typeface="Calibri"/>
                          <a:cs typeface="Arial" pitchFamily="34" charset="0"/>
                        </a:rPr>
                        <a:t>dose (ED) resulting in yield reduction. </a:t>
                      </a:r>
                    </a:p>
                  </a:txBody>
                  <a:tcPr marL="68580" marR="68580" marT="9525"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7585">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2219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 and R2</a:t>
                      </a:r>
                      <a:endParaRPr lang="en-US" sz="1600" dirty="0">
                        <a:latin typeface="Arial" pitchFamily="34" charset="0"/>
                        <a:ea typeface="Calibri"/>
                        <a:cs typeface="Arial" pitchFamily="34"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V5 </a:t>
                      </a: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600" dirty="0">
                        <a:latin typeface="Arial" pitchFamily="34" charset="0"/>
                        <a:cs typeface="Arial" pitchFamily="34"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585">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baseline="0" dirty="0" smtClean="0">
                          <a:latin typeface="Arial" pitchFamily="34" charset="0"/>
                          <a:ea typeface="Calibri"/>
                          <a:cs typeface="Arial" pitchFamily="34" charset="0"/>
                        </a:rPr>
                        <a:t>/A</a:t>
                      </a:r>
                      <a:r>
                        <a:rPr lang="en-US" sz="1600" dirty="0" smtClean="0">
                          <a:latin typeface="Arial" pitchFamily="34" charset="0"/>
                          <a:ea typeface="Calibri"/>
                          <a:cs typeface="Arial" pitchFamily="34" charset="0"/>
                        </a:rPr>
                        <a:t> </a:t>
                      </a:r>
                      <a:r>
                        <a:rPr lang="en-US" sz="1600" dirty="0">
                          <a:latin typeface="Arial" pitchFamily="34" charset="0"/>
                          <a:ea typeface="Calibri"/>
                          <a:cs typeface="Arial" pitchFamily="34" charset="0"/>
                        </a:rPr>
                        <a:t>------------- </a:t>
                      </a:r>
                    </a:p>
                  </a:txBody>
                  <a:tcPr marL="68580" marR="68580" marT="9525"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624738">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10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lnL>
                      <a:noFill/>
                    </a:lnL>
                    <a:lnR>
                      <a:noFill/>
                    </a:lnR>
                    <a:lnT>
                      <a:noFill/>
                    </a:lnT>
                    <a:lnB>
                      <a:noFill/>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5.8 </a:t>
                      </a:r>
                    </a:p>
                    <a:p>
                      <a:pPr marL="0" marR="0" algn="ctr">
                        <a:lnSpc>
                          <a:spcPct val="115000"/>
                        </a:lnSpc>
                        <a:spcBef>
                          <a:spcPts val="0"/>
                        </a:spcBef>
                        <a:spcAft>
                          <a:spcPts val="0"/>
                        </a:spcAft>
                      </a:pPr>
                      <a:r>
                        <a:rPr lang="en-US" sz="1600" dirty="0" smtClean="0">
                          <a:latin typeface="Arial" pitchFamily="34" charset="0"/>
                          <a:ea typeface="Calibri"/>
                          <a:cs typeface="Arial" pitchFamily="34" charset="0"/>
                        </a:rPr>
                        <a:t>(0.36</a:t>
                      </a:r>
                      <a:r>
                        <a:rPr lang="en-US" sz="1600" baseline="0" dirty="0" smtClean="0">
                          <a:latin typeface="Arial" pitchFamily="34" charset="0"/>
                          <a:ea typeface="Calibri"/>
                          <a:cs typeface="Arial" pitchFamily="34" charset="0"/>
                        </a:rPr>
                        <a:t> </a:t>
                      </a:r>
                      <a:r>
                        <a:rPr lang="en-US" sz="1600" baseline="0" dirty="0" err="1" smtClean="0">
                          <a:latin typeface="Arial" pitchFamily="34" charset="0"/>
                          <a:ea typeface="Calibri"/>
                          <a:cs typeface="Arial" pitchFamily="34" charset="0"/>
                        </a:rPr>
                        <a:t>pt</a:t>
                      </a:r>
                      <a:r>
                        <a:rPr lang="en-US" sz="1600" dirty="0" smtClean="0">
                          <a:latin typeface="Arial" pitchFamily="34" charset="0"/>
                          <a:ea typeface="Calibri"/>
                          <a:cs typeface="Arial" pitchFamily="34" charset="0"/>
                        </a:rPr>
                        <a:t>)</a:t>
                      </a:r>
                      <a:endParaRPr lang="en-US" sz="1600" dirty="0">
                        <a:latin typeface="Arial" pitchFamily="34" charset="0"/>
                        <a:ea typeface="Calibri"/>
                        <a:cs typeface="Arial" pitchFamily="34" charset="0"/>
                      </a:endParaRPr>
                    </a:p>
                  </a:txBody>
                  <a:tcPr marL="68580" marR="68580" marT="9525" marB="0">
                    <a:lnL>
                      <a:noFill/>
                    </a:lnL>
                    <a:lnR>
                      <a:noFill/>
                    </a:lnR>
                    <a:lnT>
                      <a:noFill/>
                    </a:lnT>
                    <a:lnB>
                      <a:noFill/>
                    </a:lnB>
                  </a:tcPr>
                </a:tc>
                <a:tc>
                  <a:txBody>
                    <a:bodyPr/>
                    <a:lstStyle/>
                    <a:p>
                      <a:pPr algn="ctr"/>
                      <a:r>
                        <a:rPr lang="en-US" sz="1600" dirty="0" smtClean="0">
                          <a:latin typeface="Arial" pitchFamily="34" charset="0"/>
                          <a:cs typeface="Arial" pitchFamily="34" charset="0"/>
                        </a:rPr>
                        <a:t>4.2 </a:t>
                      </a:r>
                    </a:p>
                    <a:p>
                      <a:pPr algn="ctr"/>
                      <a:r>
                        <a:rPr lang="en-US" sz="1600" dirty="0" smtClean="0">
                          <a:latin typeface="Arial" pitchFamily="34" charset="0"/>
                          <a:cs typeface="Arial" pitchFamily="34" charset="0"/>
                        </a:rPr>
                        <a:t>(0.26 </a:t>
                      </a:r>
                      <a:r>
                        <a:rPr lang="en-US" sz="1600" dirty="0" err="1" smtClean="0">
                          <a:latin typeface="Arial" pitchFamily="34" charset="0"/>
                          <a:cs typeface="Arial" pitchFamily="34" charset="0"/>
                        </a:rPr>
                        <a:t>pt</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a:txBody>
                  <a:tcPr marL="68580" marR="68580" marT="9525" marB="0">
                    <a:lnL>
                      <a:noFill/>
                    </a:lnL>
                    <a:lnR>
                      <a:noFill/>
                    </a:lnR>
                    <a:lnT>
                      <a:noFill/>
                    </a:lnT>
                    <a:lnB>
                      <a:noFill/>
                    </a:lnB>
                  </a:tcPr>
                </a:tc>
                <a:tc>
                  <a:txBody>
                    <a:bodyPr/>
                    <a:lstStyle/>
                    <a:p>
                      <a:endParaRPr lang="en-US" sz="1600" dirty="0">
                        <a:latin typeface="Arial" pitchFamily="34" charset="0"/>
                        <a:cs typeface="Arial" pitchFamily="34" charset="0"/>
                      </a:endParaRPr>
                    </a:p>
                  </a:txBody>
                  <a:tcPr marL="68580" marR="68580" marT="9525" marB="0">
                    <a:lnL>
                      <a:noFill/>
                    </a:lnL>
                    <a:lnR>
                      <a:noFill/>
                    </a:lnR>
                    <a:lnT>
                      <a:noFill/>
                    </a:lnT>
                    <a:lnB>
                      <a:noFill/>
                    </a:lnB>
                  </a:tcPr>
                </a:tc>
              </a:tr>
              <a:tr h="624738">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10.4 </a:t>
                      </a:r>
                    </a:p>
                    <a:p>
                      <a:pPr marL="0" marR="0" algn="ctr">
                        <a:lnSpc>
                          <a:spcPct val="115000"/>
                        </a:lnSpc>
                        <a:spcBef>
                          <a:spcPts val="0"/>
                        </a:spcBef>
                        <a:spcAft>
                          <a:spcPts val="0"/>
                        </a:spcAft>
                      </a:pPr>
                      <a:r>
                        <a:rPr lang="en-US" sz="1600" dirty="0" smtClean="0">
                          <a:latin typeface="Arial" pitchFamily="34" charset="0"/>
                          <a:ea typeface="Calibri"/>
                          <a:cs typeface="Arial" pitchFamily="34" charset="0"/>
                        </a:rPr>
                        <a:t>(0.65 </a:t>
                      </a:r>
                      <a:r>
                        <a:rPr lang="en-US" sz="1600" dirty="0" err="1" smtClean="0">
                          <a:latin typeface="Arial" pitchFamily="34" charset="0"/>
                          <a:ea typeface="Calibri"/>
                          <a:cs typeface="Arial" pitchFamily="34" charset="0"/>
                        </a:rPr>
                        <a:t>pt</a:t>
                      </a:r>
                      <a:r>
                        <a:rPr lang="en-US" sz="1600" dirty="0" smtClean="0">
                          <a:latin typeface="Arial" pitchFamily="34" charset="0"/>
                          <a:ea typeface="Calibri"/>
                          <a:cs typeface="Arial" pitchFamily="34" charset="0"/>
                        </a:rPr>
                        <a:t>)</a:t>
                      </a:r>
                      <a:endParaRPr lang="en-US" sz="1600" dirty="0">
                        <a:latin typeface="Arial" pitchFamily="34" charset="0"/>
                        <a:ea typeface="Calibri"/>
                        <a:cs typeface="Arial" pitchFamily="34" charset="0"/>
                      </a:endParaRPr>
                    </a:p>
                  </a:txBody>
                  <a:tcPr marL="68580" marR="68580"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7.4 </a:t>
                      </a:r>
                    </a:p>
                    <a:p>
                      <a:pPr algn="ctr"/>
                      <a:r>
                        <a:rPr lang="en-US" sz="1600" dirty="0" smtClean="0">
                          <a:latin typeface="Arial" pitchFamily="34" charset="0"/>
                          <a:cs typeface="Arial" pitchFamily="34" charset="0"/>
                        </a:rPr>
                        <a:t>(0.46</a:t>
                      </a:r>
                      <a:r>
                        <a:rPr lang="en-US" sz="1600" baseline="0" dirty="0" smtClean="0">
                          <a:latin typeface="Arial" pitchFamily="34" charset="0"/>
                          <a:cs typeface="Arial" pitchFamily="34" charset="0"/>
                        </a:rPr>
                        <a:t> </a:t>
                      </a:r>
                      <a:r>
                        <a:rPr lang="en-US" sz="1600" baseline="0" dirty="0" err="1" smtClean="0">
                          <a:latin typeface="Arial" pitchFamily="34" charset="0"/>
                          <a:cs typeface="Arial" pitchFamily="34" charset="0"/>
                        </a:rPr>
                        <a:t>pt</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a:txBody>
                  <a:tcPr marL="68580" marR="68580"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sz="1600" dirty="0">
                        <a:latin typeface="Arial" pitchFamily="34" charset="0"/>
                        <a:cs typeface="Arial" pitchFamily="34" charset="0"/>
                      </a:endParaRPr>
                    </a:p>
                  </a:txBody>
                  <a:tcPr marL="68580" marR="68580" marT="9525"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Subtitle 2"/>
          <p:cNvSpPr txBox="1">
            <a:spLocks/>
          </p:cNvSpPr>
          <p:nvPr/>
        </p:nvSpPr>
        <p:spPr>
          <a:xfrm>
            <a:off x="4667251" y="5219699"/>
            <a:ext cx="4019550" cy="1209675"/>
          </a:xfrm>
          <a:prstGeom prst="rect">
            <a:avLst/>
          </a:prstGeom>
        </p:spPr>
        <p:txBody>
          <a:bodyPr vert="horz" lIns="91440" tIns="45720" rIns="91440" bIns="45720" rtlCol="0">
            <a:normAutofit/>
          </a:bodyPr>
          <a:lstStyle/>
          <a:p>
            <a:pPr marL="347663" indent="-347663">
              <a:spcBef>
                <a:spcPts val="600"/>
              </a:spcBef>
              <a:spcAft>
                <a:spcPts val="1200"/>
              </a:spcAft>
              <a:buFont typeface="Wingdings" pitchFamily="2" charset="2"/>
              <a:buChar char="§"/>
            </a:pPr>
            <a:r>
              <a:rPr lang="en-US" sz="2000" dirty="0">
                <a:solidFill>
                  <a:srgbClr val="282828"/>
                </a:solidFill>
                <a:latin typeface="Arial" pitchFamily="34" charset="0"/>
                <a:cs typeface="Arial" pitchFamily="34" charset="0"/>
              </a:rPr>
              <a:t>A </a:t>
            </a:r>
            <a:r>
              <a:rPr lang="en-US" sz="2000" dirty="0" smtClean="0">
                <a:solidFill>
                  <a:srgbClr val="282828"/>
                </a:solidFill>
                <a:latin typeface="Arial" pitchFamily="34" charset="0"/>
                <a:cs typeface="Arial" pitchFamily="34" charset="0"/>
              </a:rPr>
              <a:t>10% </a:t>
            </a:r>
            <a:r>
              <a:rPr lang="en-US" sz="2000" dirty="0">
                <a:solidFill>
                  <a:srgbClr val="282828"/>
                </a:solidFill>
                <a:latin typeface="Arial" pitchFamily="34" charset="0"/>
                <a:cs typeface="Arial" pitchFamily="34" charset="0"/>
              </a:rPr>
              <a:t>reduction in seed yield would need </a:t>
            </a:r>
            <a:r>
              <a:rPr lang="en-US" sz="2000" dirty="0" smtClean="0">
                <a:solidFill>
                  <a:srgbClr val="282828"/>
                </a:solidFill>
                <a:latin typeface="Arial" pitchFamily="34" charset="0"/>
                <a:cs typeface="Arial" pitchFamily="34" charset="0"/>
              </a:rPr>
              <a:t>13 </a:t>
            </a:r>
            <a:r>
              <a:rPr lang="en-US" sz="2000" dirty="0">
                <a:solidFill>
                  <a:srgbClr val="282828"/>
                </a:solidFill>
                <a:latin typeface="Arial" pitchFamily="34" charset="0"/>
                <a:cs typeface="Arial" pitchFamily="34" charset="0"/>
              </a:rPr>
              <a:t>to </a:t>
            </a:r>
            <a:r>
              <a:rPr lang="en-US" sz="2000" dirty="0" smtClean="0">
                <a:solidFill>
                  <a:srgbClr val="282828"/>
                </a:solidFill>
                <a:latin typeface="Arial" pitchFamily="34" charset="0"/>
                <a:cs typeface="Arial" pitchFamily="34" charset="0"/>
              </a:rPr>
              <a:t>18% </a:t>
            </a:r>
            <a:r>
              <a:rPr lang="en-US" sz="2000" dirty="0">
                <a:solidFill>
                  <a:srgbClr val="282828"/>
                </a:solidFill>
                <a:latin typeface="Arial" pitchFamily="34" charset="0"/>
                <a:cs typeface="Arial" pitchFamily="34" charset="0"/>
              </a:rPr>
              <a:t>solution drift of </a:t>
            </a:r>
            <a:r>
              <a:rPr lang="en-US" sz="2000" dirty="0" smtClean="0">
                <a:solidFill>
                  <a:srgbClr val="282828"/>
                </a:solidFill>
                <a:latin typeface="Arial" pitchFamily="34" charset="0"/>
                <a:cs typeface="Arial" pitchFamily="34" charset="0"/>
              </a:rPr>
              <a:t>32 </a:t>
            </a:r>
            <a:r>
              <a:rPr lang="en-US" sz="2000" dirty="0" err="1" smtClean="0">
                <a:solidFill>
                  <a:srgbClr val="282828"/>
                </a:solidFill>
                <a:latin typeface="Arial" pitchFamily="34" charset="0"/>
                <a:cs typeface="Arial" pitchFamily="34" charset="0"/>
              </a:rPr>
              <a:t>fl</a:t>
            </a:r>
            <a:r>
              <a:rPr lang="en-US" sz="2000" dirty="0" smtClean="0">
                <a:solidFill>
                  <a:srgbClr val="282828"/>
                </a:solidFill>
                <a:latin typeface="Arial" pitchFamily="34" charset="0"/>
                <a:cs typeface="Arial" pitchFamily="34" charset="0"/>
              </a:rPr>
              <a:t> </a:t>
            </a:r>
            <a:r>
              <a:rPr lang="en-US" sz="2000" dirty="0" err="1" smtClean="0">
                <a:solidFill>
                  <a:srgbClr val="282828"/>
                </a:solidFill>
                <a:latin typeface="Arial" pitchFamily="34" charset="0"/>
                <a:cs typeface="Arial" pitchFamily="34" charset="0"/>
              </a:rPr>
              <a:t>oz</a:t>
            </a:r>
            <a:r>
              <a:rPr lang="en-US" sz="2000" dirty="0" smtClean="0">
                <a:solidFill>
                  <a:srgbClr val="282828"/>
                </a:solidFill>
                <a:latin typeface="Arial" pitchFamily="34" charset="0"/>
                <a:cs typeface="Arial" pitchFamily="34" charset="0"/>
              </a:rPr>
              <a:t>/A 2,4-D</a:t>
            </a:r>
            <a:r>
              <a:rPr lang="en-US" sz="2000" dirty="0">
                <a:solidFill>
                  <a:srgbClr val="282828"/>
                </a:solidFill>
                <a:latin typeface="Arial" pitchFamily="34" charset="0"/>
                <a:cs typeface="Arial" pitchFamily="34" charset="0"/>
              </a:rPr>
              <a:t>.</a:t>
            </a:r>
            <a:endParaRPr lang="en-US" sz="2000" baseline="30000" dirty="0">
              <a:solidFill>
                <a:srgbClr val="282828"/>
              </a:solidFill>
              <a:latin typeface="Arial" pitchFamily="34" charset="0"/>
              <a:cs typeface="Arial" pitchFamily="34" charset="0"/>
            </a:endParaRPr>
          </a:p>
        </p:txBody>
      </p:sp>
      <p:pic>
        <p:nvPicPr>
          <p:cNvPr id="5122" name="Picture 2" descr="C:\Users\Andy\Documents\Extension\Presentations\2013\Wide World of Weeds Workshop\2,4-D yield lo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4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Today’s Presentation</a:t>
            </a:r>
            <a:endParaRPr lang="en-US" b="1" dirty="0"/>
          </a:p>
        </p:txBody>
      </p:sp>
      <p:sp>
        <p:nvSpPr>
          <p:cNvPr id="3" name="Content Placeholder 2"/>
          <p:cNvSpPr>
            <a:spLocks noGrp="1"/>
          </p:cNvSpPr>
          <p:nvPr>
            <p:ph idx="1"/>
          </p:nvPr>
        </p:nvSpPr>
        <p:spPr/>
        <p:txBody>
          <a:bodyPr/>
          <a:lstStyle/>
          <a:p>
            <a:pPr>
              <a:spcAft>
                <a:spcPts val="1800"/>
              </a:spcAft>
            </a:pPr>
            <a:r>
              <a:rPr lang="en-US" dirty="0" smtClean="0"/>
              <a:t>New technology</a:t>
            </a:r>
          </a:p>
          <a:p>
            <a:pPr>
              <a:spcAft>
                <a:spcPts val="1800"/>
              </a:spcAft>
            </a:pPr>
            <a:r>
              <a:rPr lang="en-US" dirty="0" smtClean="0"/>
              <a:t>Off-site movement of herbicides</a:t>
            </a:r>
          </a:p>
          <a:p>
            <a:pPr>
              <a:spcAft>
                <a:spcPts val="1800"/>
              </a:spcAft>
            </a:pPr>
            <a:r>
              <a:rPr lang="en-US" dirty="0" smtClean="0"/>
              <a:t>Response of soybean to 2,4-D </a:t>
            </a:r>
          </a:p>
          <a:p>
            <a:pPr>
              <a:spcAft>
                <a:spcPts val="1800"/>
              </a:spcAft>
            </a:pPr>
            <a:r>
              <a:rPr lang="en-US" dirty="0" smtClean="0"/>
              <a:t>Response of soybean to Dicamba</a:t>
            </a:r>
          </a:p>
          <a:p>
            <a:pPr>
              <a:spcAft>
                <a:spcPts val="1800"/>
              </a:spcAft>
            </a:pPr>
            <a:r>
              <a:rPr lang="en-US" dirty="0" smtClean="0"/>
              <a:t>Effect of glyphosate on potatoes</a:t>
            </a:r>
            <a:endParaRPr lang="en-US" dirty="0"/>
          </a:p>
        </p:txBody>
      </p:sp>
    </p:spTree>
    <p:extLst>
      <p:ext uri="{BB962C8B-B14F-4D97-AF65-F5344CB8AC3E}">
        <p14:creationId xmlns:p14="http://schemas.microsoft.com/office/powerpoint/2010/main" val="2369728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Yield Reduction</a:t>
            </a:r>
            <a:endParaRPr lang="en-US" b="1" dirty="0"/>
          </a:p>
        </p:txBody>
      </p:sp>
      <p:sp>
        <p:nvSpPr>
          <p:cNvPr id="3" name="Content Placeholder 2"/>
          <p:cNvSpPr>
            <a:spLocks noGrp="1"/>
          </p:cNvSpPr>
          <p:nvPr>
            <p:ph idx="1"/>
          </p:nvPr>
        </p:nvSpPr>
        <p:spPr>
          <a:xfrm>
            <a:off x="457200" y="1600200"/>
            <a:ext cx="5867400" cy="4525963"/>
          </a:xfrm>
        </p:spPr>
        <p:txBody>
          <a:bodyPr/>
          <a:lstStyle/>
          <a:p>
            <a:pPr>
              <a:spcAft>
                <a:spcPts val="1200"/>
              </a:spcAft>
            </a:pPr>
            <a:r>
              <a:rPr lang="en-US" dirty="0" smtClean="0"/>
              <a:t>Reduction in the number of:</a:t>
            </a:r>
          </a:p>
          <a:p>
            <a:pPr lvl="1">
              <a:spcAft>
                <a:spcPts val="1200"/>
              </a:spcAft>
              <a:buFont typeface="Arial" pitchFamily="34" charset="0"/>
              <a:buChar char="•"/>
            </a:pPr>
            <a:r>
              <a:rPr lang="en-US" dirty="0" smtClean="0">
                <a:solidFill>
                  <a:schemeClr val="tx1"/>
                </a:solidFill>
              </a:rPr>
              <a:t>Main stem nodes</a:t>
            </a:r>
          </a:p>
          <a:p>
            <a:pPr lvl="1">
              <a:spcAft>
                <a:spcPts val="1200"/>
              </a:spcAft>
              <a:buFont typeface="Arial" pitchFamily="34" charset="0"/>
              <a:buChar char="•"/>
            </a:pPr>
            <a:r>
              <a:rPr lang="en-US" dirty="0" smtClean="0">
                <a:solidFill>
                  <a:schemeClr val="tx1"/>
                </a:solidFill>
              </a:rPr>
              <a:t>Reproductive nodes</a:t>
            </a:r>
          </a:p>
          <a:p>
            <a:pPr lvl="1">
              <a:spcAft>
                <a:spcPts val="1200"/>
              </a:spcAft>
              <a:buFont typeface="Arial" pitchFamily="34" charset="0"/>
              <a:buChar char="•"/>
            </a:pPr>
            <a:r>
              <a:rPr lang="en-US" dirty="0" smtClean="0">
                <a:solidFill>
                  <a:schemeClr val="tx1"/>
                </a:solidFill>
              </a:rPr>
              <a:t>Pods</a:t>
            </a:r>
          </a:p>
          <a:p>
            <a:pPr lvl="1">
              <a:spcAft>
                <a:spcPts val="1200"/>
              </a:spcAft>
              <a:buFont typeface="Arial" pitchFamily="34" charset="0"/>
              <a:buChar char="•"/>
            </a:pPr>
            <a:r>
              <a:rPr lang="en-US" dirty="0" smtClean="0">
                <a:solidFill>
                  <a:schemeClr val="tx1"/>
                </a:solidFill>
              </a:rPr>
              <a:t>Seeds</a:t>
            </a:r>
            <a:endParaRPr lang="en-US" dirty="0">
              <a:solidFill>
                <a:schemeClr val="tx1"/>
              </a:solidFill>
            </a:endParaRPr>
          </a:p>
        </p:txBody>
      </p:sp>
      <p:pic>
        <p:nvPicPr>
          <p:cNvPr id="4" name="Picture 2" descr="C:\Documents and Settings\aprobins\Andy\Pictures\Research\2009 Field Pictures\DHT YC\1 Oct 09 - TPAC R8 soybean\IMG_979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57975" y="1542185"/>
            <a:ext cx="2105025" cy="4401415"/>
          </a:xfrm>
          <a:prstGeom prst="rect">
            <a:avLst/>
          </a:prstGeom>
          <a:noFill/>
          <a:ln w="19050">
            <a:solidFill>
              <a:schemeClr val="tx1"/>
            </a:solidFill>
          </a:ln>
        </p:spPr>
      </p:pic>
      <p:pic>
        <p:nvPicPr>
          <p:cNvPr id="5" name="Picture 3" descr="C:\Documents and Settings\aprobins\Andy\Pictures\Research\2007 Field Pictures\Soybean grain\DSC007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1173" y="3915989"/>
            <a:ext cx="3054458" cy="185713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476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probins\Desktop\8 July 2010, 6 DAT V2\IMG_59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762000" y="76200"/>
            <a:ext cx="7620000" cy="1371600"/>
          </a:xfrm>
          <a:prstGeom prst="rect">
            <a:avLst/>
          </a:prstGeom>
          <a:solidFill>
            <a:schemeClr val="bg1"/>
          </a:solidFill>
          <a:ln w="25400">
            <a:solidFill>
              <a:schemeClr val="tx1"/>
            </a:solid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Can Yield Loss be Estimated from Injury Symptomology?</a:t>
            </a:r>
            <a:endParaRPr lang="en-US" sz="4000" b="1" dirty="0">
              <a:ln w="6350" cap="rnd" cmpd="sng">
                <a:solidFill>
                  <a:schemeClr val="tx1"/>
                </a:solidFill>
              </a:ln>
              <a:latin typeface="Arial" pitchFamily="34" charset="0"/>
              <a:cs typeface="Arial" pitchFamily="34" charset="0"/>
            </a:endParaRPr>
          </a:p>
        </p:txBody>
      </p:sp>
    </p:spTree>
    <p:extLst>
      <p:ext uri="{BB962C8B-B14F-4D97-AF65-F5344CB8AC3E}">
        <p14:creationId xmlns:p14="http://schemas.microsoft.com/office/powerpoint/2010/main" val="1565512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ndy\Documents\Extension\Presentations\2013\Wide World of Weeds Workshop\2,4-D CI Yield 14 DAT.PNG"/>
          <p:cNvPicPr>
            <a:picLocks noChangeAspect="1" noChangeArrowheads="1"/>
          </p:cNvPicPr>
          <p:nvPr/>
        </p:nvPicPr>
        <p:blipFill rotWithShape="1">
          <a:blip r:embed="rId2">
            <a:extLst>
              <a:ext uri="{28A0092B-C50C-407E-A947-70E740481C1C}">
                <a14:useLocalDpi xmlns:a14="http://schemas.microsoft.com/office/drawing/2010/main" val="0"/>
              </a:ext>
            </a:extLst>
          </a:blip>
          <a:srcRect l="11104" t="5286" r="6410" b="11967"/>
          <a:stretch/>
        </p:blipFill>
        <p:spPr bwMode="auto">
          <a:xfrm>
            <a:off x="457200" y="1324501"/>
            <a:ext cx="4897465" cy="42298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81501"/>
            <a:ext cx="8229600" cy="1143000"/>
          </a:xfrm>
        </p:spPr>
        <p:txBody>
          <a:bodyPr/>
          <a:lstStyle/>
          <a:p>
            <a:r>
              <a:rPr lang="en-US" sz="3300" b="1" dirty="0" smtClean="0"/>
              <a:t>Soybean Yield Loss and Injury</a:t>
            </a:r>
            <a:endParaRPr lang="en-US" sz="3300" b="1" dirty="0"/>
          </a:p>
        </p:txBody>
      </p:sp>
      <p:graphicFrame>
        <p:nvGraphicFramePr>
          <p:cNvPr id="4" name="Table 3"/>
          <p:cNvGraphicFramePr>
            <a:graphicFrameLocks noGrp="1"/>
          </p:cNvGraphicFramePr>
          <p:nvPr>
            <p:extLst>
              <p:ext uri="{D42A27DB-BD31-4B8C-83A1-F6EECF244321}">
                <p14:modId xmlns:p14="http://schemas.microsoft.com/office/powerpoint/2010/main" val="422732129"/>
              </p:ext>
            </p:extLst>
          </p:nvPr>
        </p:nvGraphicFramePr>
        <p:xfrm>
          <a:off x="5792892" y="1594690"/>
          <a:ext cx="2680547" cy="2812709"/>
        </p:xfrm>
        <a:graphic>
          <a:graphicData uri="http://schemas.openxmlformats.org/drawingml/2006/table">
            <a:tbl>
              <a:tblPr/>
              <a:tblGrid>
                <a:gridCol w="1159747"/>
                <a:gridCol w="1520800"/>
              </a:tblGrid>
              <a:tr h="856241">
                <a:tc gridSpan="2">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Soybean</a:t>
                      </a:r>
                      <a:r>
                        <a:rPr lang="en-US" sz="1600" baseline="0" dirty="0" smtClean="0">
                          <a:latin typeface="Arial" pitchFamily="34" charset="0"/>
                          <a:ea typeface="Calibri"/>
                          <a:cs typeface="Arial" pitchFamily="34" charset="0"/>
                        </a:rPr>
                        <a:t> injury from </a:t>
                      </a:r>
                      <a:r>
                        <a:rPr lang="en-US" sz="1600" dirty="0" smtClean="0">
                          <a:latin typeface="Arial" pitchFamily="34" charset="0"/>
                          <a:ea typeface="Calibri"/>
                          <a:cs typeface="Arial" pitchFamily="34" charset="0"/>
                        </a:rPr>
                        <a:t>2,4-D causing soybean yield loss  (YL).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567318">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33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YL%</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 V5, &amp; R2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3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 % injury</a:t>
                      </a:r>
                      <a:r>
                        <a:rPr lang="en-US" sz="1600" baseline="0" dirty="0" smtClean="0">
                          <a:latin typeface="Arial" pitchFamily="34" charset="0"/>
                          <a:ea typeface="Calibri"/>
                          <a:cs typeface="Arial" pitchFamily="34" charset="0"/>
                        </a:rPr>
                        <a:t> </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r>
              <a:tr h="327660">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YL</a:t>
                      </a:r>
                      <a:r>
                        <a:rPr lang="en-US" sz="1600" baseline="-25000" dirty="0" smtClean="0">
                          <a:latin typeface="Arial" pitchFamily="34" charset="0"/>
                          <a:ea typeface="Calibri"/>
                          <a:cs typeface="Arial" pitchFamily="34" charset="0"/>
                        </a:rPr>
                        <a:t>10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algn="ctr"/>
                      <a:r>
                        <a:rPr lang="en-US" sz="1500" dirty="0" smtClean="0"/>
                        <a:t>35</a:t>
                      </a:r>
                      <a:endParaRPr lang="en-US" sz="1500" dirty="0"/>
                    </a:p>
                  </a:txBody>
                  <a:tcPr marL="68580" marR="68580" marT="0" marB="0" anchor="ctr">
                    <a:lnL>
                      <a:noFill/>
                    </a:lnL>
                    <a:lnR>
                      <a:noFill/>
                    </a:lnR>
                    <a:lnT>
                      <a:noFill/>
                    </a:lnT>
                    <a:lnB>
                      <a:noFill/>
                    </a:lnB>
                  </a:tcPr>
                </a:tc>
              </a:tr>
              <a:tr h="365760">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YL</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500" dirty="0" smtClean="0"/>
                        <a:t>47</a:t>
                      </a:r>
                      <a:endParaRPr lang="en-US" sz="1500" dirty="0"/>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4242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5"/>
            <a:ext cx="8229600" cy="1143000"/>
          </a:xfrm>
        </p:spPr>
        <p:txBody>
          <a:bodyPr/>
          <a:lstStyle/>
          <a:p>
            <a:r>
              <a:rPr lang="en-US" b="1" dirty="0" smtClean="0"/>
              <a:t>Implications of 2,4-D Drift</a:t>
            </a:r>
            <a:endParaRPr lang="en-US" b="1" dirty="0"/>
          </a:p>
        </p:txBody>
      </p:sp>
      <p:sp>
        <p:nvSpPr>
          <p:cNvPr id="3" name="Content Placeholder 2"/>
          <p:cNvSpPr>
            <a:spLocks noGrp="1"/>
          </p:cNvSpPr>
          <p:nvPr>
            <p:ph idx="1"/>
          </p:nvPr>
        </p:nvSpPr>
        <p:spPr>
          <a:xfrm>
            <a:off x="457199" y="1217908"/>
            <a:ext cx="8043333" cy="4525963"/>
          </a:xfrm>
        </p:spPr>
        <p:txBody>
          <a:bodyPr/>
          <a:lstStyle/>
          <a:p>
            <a:pPr>
              <a:spcBef>
                <a:spcPts val="0"/>
              </a:spcBef>
              <a:spcAft>
                <a:spcPts val="1200"/>
              </a:spcAft>
              <a:buFont typeface="Wingdings" pitchFamily="2" charset="2"/>
              <a:buChar char="§"/>
            </a:pPr>
            <a:r>
              <a:rPr lang="en-US" sz="2300" dirty="0">
                <a:latin typeface="Arial" pitchFamily="34" charset="0"/>
                <a:cs typeface="Arial" pitchFamily="34" charset="0"/>
              </a:rPr>
              <a:t>Injury symptoms </a:t>
            </a:r>
            <a:r>
              <a:rPr lang="en-US" sz="2300" dirty="0" smtClean="0">
                <a:latin typeface="Arial" pitchFamily="34" charset="0"/>
                <a:cs typeface="Arial" pitchFamily="34" charset="0"/>
              </a:rPr>
              <a:t>can be difficult to detect. </a:t>
            </a:r>
          </a:p>
          <a:p>
            <a:pPr lvl="0">
              <a:spcBef>
                <a:spcPts val="0"/>
              </a:spcBef>
              <a:spcAft>
                <a:spcPts val="1200"/>
              </a:spcAft>
              <a:buFont typeface="Wingdings" pitchFamily="2" charset="2"/>
              <a:buChar char="§"/>
            </a:pPr>
            <a:r>
              <a:rPr lang="en-US" sz="2300" dirty="0" smtClean="0">
                <a:latin typeface="Arial" pitchFamily="34" charset="0"/>
                <a:cs typeface="Arial" pitchFamily="34" charset="0"/>
              </a:rPr>
              <a:t>Soybean was most sensitive to 2,4-D at the V5 growth stage.</a:t>
            </a:r>
          </a:p>
          <a:p>
            <a:pPr lvl="0">
              <a:spcBef>
                <a:spcPts val="0"/>
              </a:spcBef>
              <a:spcAft>
                <a:spcPts val="1200"/>
              </a:spcAft>
              <a:buFont typeface="Wingdings" pitchFamily="2" charset="2"/>
              <a:buChar char="§"/>
            </a:pPr>
            <a:r>
              <a:rPr lang="en-US" sz="2300" dirty="0" smtClean="0">
                <a:latin typeface="Arial" pitchFamily="34" charset="0"/>
                <a:cs typeface="Arial" pitchFamily="34" charset="0"/>
              </a:rPr>
              <a:t>Crop injury and yield loss take a fairly high amount of 2,4-D (13 to 18%) to cause yield loss.</a:t>
            </a:r>
            <a:endParaRPr lang="en-US" sz="2300" dirty="0">
              <a:latin typeface="Arial" pitchFamily="34" charset="0"/>
              <a:cs typeface="Arial" pitchFamily="34" charset="0"/>
            </a:endParaRPr>
          </a:p>
          <a:p>
            <a:pPr lvl="0">
              <a:spcBef>
                <a:spcPts val="600"/>
              </a:spcBef>
              <a:spcAft>
                <a:spcPts val="1800"/>
              </a:spcAft>
              <a:buFont typeface="Wingdings" pitchFamily="2" charset="2"/>
              <a:buChar char="§"/>
            </a:pPr>
            <a:r>
              <a:rPr lang="en-US" sz="2300" dirty="0" smtClean="0">
                <a:latin typeface="Arial" pitchFamily="34" charset="0"/>
                <a:cs typeface="Arial" pitchFamily="34" charset="0"/>
              </a:rPr>
              <a:t>Greatest injury from 2,4-D will likely occur as a result of misapplication or tank contamination, but cultivars may vary is sensitivity.  </a:t>
            </a:r>
          </a:p>
          <a:p>
            <a:pPr lvl="0">
              <a:spcBef>
                <a:spcPts val="600"/>
              </a:spcBef>
              <a:spcAft>
                <a:spcPts val="1800"/>
              </a:spcAft>
              <a:buFont typeface="Wingdings" pitchFamily="2" charset="2"/>
              <a:buChar char="§"/>
            </a:pPr>
            <a:r>
              <a:rPr lang="en-US" sz="2300" dirty="0" smtClean="0">
                <a:latin typeface="Arial" pitchFamily="34" charset="0"/>
                <a:cs typeface="Arial" pitchFamily="34" charset="0"/>
              </a:rPr>
              <a:t>Soybean injury can be used as a quick and easy method to estimate yield loss, </a:t>
            </a:r>
            <a:r>
              <a:rPr lang="en-US" sz="2300" dirty="0">
                <a:latin typeface="Arial" pitchFamily="34" charset="0"/>
                <a:cs typeface="Arial" pitchFamily="34" charset="0"/>
              </a:rPr>
              <a:t>but environment and human error can result in variable </a:t>
            </a:r>
            <a:r>
              <a:rPr lang="en-US" sz="2300" dirty="0" smtClean="0">
                <a:latin typeface="Arial" pitchFamily="34" charset="0"/>
                <a:cs typeface="Arial" pitchFamily="34" charset="0"/>
              </a:rPr>
              <a:t>estimates.</a:t>
            </a:r>
            <a:endParaRPr lang="en-US" sz="2300" dirty="0">
              <a:latin typeface="Arial" pitchFamily="34" charset="0"/>
              <a:cs typeface="Arial" pitchFamily="34" charset="0"/>
            </a:endParaRPr>
          </a:p>
        </p:txBody>
      </p:sp>
    </p:spTree>
    <p:extLst>
      <p:ext uri="{BB962C8B-B14F-4D97-AF65-F5344CB8AC3E}">
        <p14:creationId xmlns:p14="http://schemas.microsoft.com/office/powerpoint/2010/main" val="2143834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probins\Desktop\29 July 2010, 27 DAT V2; 15 DAT V5\IMG_668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itle 1"/>
          <p:cNvSpPr>
            <a:spLocks noGrp="1"/>
          </p:cNvSpPr>
          <p:nvPr>
            <p:ph type="title"/>
          </p:nvPr>
        </p:nvSpPr>
        <p:spPr/>
        <p:txBody>
          <a:bodyPr>
            <a:noAutofit/>
          </a:bodyPr>
          <a:lstStyle/>
          <a:p>
            <a:r>
              <a:rPr lang="en-US" sz="3600" b="1" dirty="0">
                <a:latin typeface="Arial" pitchFamily="34" charset="0"/>
                <a:cs typeface="Arial" pitchFamily="34" charset="0"/>
              </a:rPr>
              <a:t>Response of </a:t>
            </a:r>
            <a:r>
              <a:rPr lang="en-US" sz="3600" b="1" dirty="0" smtClean="0">
                <a:latin typeface="Arial" pitchFamily="34" charset="0"/>
                <a:cs typeface="Arial" pitchFamily="34" charset="0"/>
              </a:rPr>
              <a:t>Glyphosate-resistant Soybean to Dicamba Exposure</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1801018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b="1" dirty="0" smtClean="0"/>
              <a:t>Soybean Injury from Dicamba at 28 DAT</a:t>
            </a:r>
            <a:endParaRPr lang="en-US" sz="3300" b="1" dirty="0"/>
          </a:p>
        </p:txBody>
      </p:sp>
      <p:graphicFrame>
        <p:nvGraphicFramePr>
          <p:cNvPr id="4" name="Table 3"/>
          <p:cNvGraphicFramePr>
            <a:graphicFrameLocks noGrp="1"/>
          </p:cNvGraphicFramePr>
          <p:nvPr>
            <p:extLst>
              <p:ext uri="{D42A27DB-BD31-4B8C-83A1-F6EECF244321}">
                <p14:modId xmlns:p14="http://schemas.microsoft.com/office/powerpoint/2010/main" val="3452831012"/>
              </p:ext>
            </p:extLst>
          </p:nvPr>
        </p:nvGraphicFramePr>
        <p:xfrm>
          <a:off x="4876800" y="1764029"/>
          <a:ext cx="3766820" cy="2802793"/>
        </p:xfrm>
        <a:graphic>
          <a:graphicData uri="http://schemas.openxmlformats.org/drawingml/2006/table">
            <a:tbl>
              <a:tblPr/>
              <a:tblGrid>
                <a:gridCol w="759363"/>
                <a:gridCol w="1008477"/>
                <a:gridCol w="1066800"/>
                <a:gridCol w="932180"/>
              </a:tblGrid>
              <a:tr h="726198">
                <a:tc gridSpan="4">
                  <a:txBody>
                    <a:bodyPr/>
                    <a:lstStyle/>
                    <a:p>
                      <a:pPr marL="0" marR="0">
                        <a:lnSpc>
                          <a:spcPct val="115000"/>
                        </a:lnSpc>
                        <a:spcBef>
                          <a:spcPts val="0"/>
                        </a:spcBef>
                        <a:spcAft>
                          <a:spcPts val="0"/>
                        </a:spcAft>
                      </a:pPr>
                      <a:r>
                        <a:rPr lang="en-US" sz="1600" dirty="0">
                          <a:latin typeface="Arial" pitchFamily="34" charset="0"/>
                          <a:ea typeface="Calibri"/>
                          <a:cs typeface="Arial" pitchFamily="34" charset="0"/>
                        </a:rPr>
                        <a:t>Estimated </a:t>
                      </a:r>
                      <a:r>
                        <a:rPr lang="en-US" sz="1600" dirty="0" smtClean="0">
                          <a:latin typeface="Arial" pitchFamily="34" charset="0"/>
                          <a:ea typeface="Calibri"/>
                          <a:cs typeface="Arial" pitchFamily="34" charset="0"/>
                        </a:rPr>
                        <a:t>dicamba dose that caused soybean injury (ED) </a:t>
                      </a:r>
                      <a:r>
                        <a:rPr lang="en-US" sz="1600" dirty="0">
                          <a:latin typeface="Arial" pitchFamily="34" charset="0"/>
                          <a:ea typeface="Calibri"/>
                          <a:cs typeface="Arial" pitchFamily="34" charset="0"/>
                        </a:rPr>
                        <a:t>at </a:t>
                      </a:r>
                      <a:r>
                        <a:rPr lang="en-US" sz="1600" dirty="0" smtClean="0">
                          <a:latin typeface="Arial" pitchFamily="34" charset="0"/>
                          <a:ea typeface="Calibri"/>
                          <a:cs typeface="Arial" pitchFamily="34" charset="0"/>
                        </a:rPr>
                        <a:t>28 DAT in 2009.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2149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V5</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R2</a:t>
                      </a:r>
                      <a:endParaRPr lang="en-US" dirty="0">
                        <a:latin typeface="Arial" pitchFamily="34" charset="0"/>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dirty="0" smtClean="0">
                          <a:latin typeface="Arial" pitchFamily="34" charset="0"/>
                          <a:ea typeface="Calibri"/>
                          <a:cs typeface="Arial" pitchFamily="34" charset="0"/>
                        </a:rPr>
                        <a:t>/A </a:t>
                      </a:r>
                      <a:r>
                        <a:rPr lang="en-US" sz="1600" dirty="0">
                          <a:latin typeface="Arial" pitchFamily="34" charset="0"/>
                          <a:ea typeface="Calibri"/>
                          <a:cs typeface="Arial" pitchFamily="34" charset="0"/>
                        </a:rPr>
                        <a:t>------------- </a:t>
                      </a: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533295">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0.03</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0.01</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0.01</a:t>
                      </a:r>
                    </a:p>
                  </a:txBody>
                  <a:tcPr marL="68580" marR="68580" marT="0" marB="0" anchor="ctr">
                    <a:lnL>
                      <a:noFill/>
                    </a:lnL>
                    <a:lnR>
                      <a:noFill/>
                    </a:lnR>
                    <a:lnT>
                      <a:noFill/>
                    </a:lnT>
                    <a:lnB>
                      <a:noFill/>
                    </a:lnB>
                  </a:tcPr>
                </a:tc>
              </a:tr>
              <a:tr h="450524">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50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0.13</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0.04</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0.05</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Subtitle 2"/>
          <p:cNvSpPr txBox="1">
            <a:spLocks/>
          </p:cNvSpPr>
          <p:nvPr/>
        </p:nvSpPr>
        <p:spPr>
          <a:xfrm>
            <a:off x="4667250" y="5219699"/>
            <a:ext cx="4038599" cy="1209675"/>
          </a:xfrm>
          <a:prstGeom prst="rect">
            <a:avLst/>
          </a:prstGeom>
        </p:spPr>
        <p:txBody>
          <a:bodyPr vert="horz" lIns="91440" tIns="45720" rIns="91440" bIns="45720" rtlCol="0">
            <a:normAutofit/>
          </a:bodyPr>
          <a:lstStyle/>
          <a:p>
            <a:pPr marL="457200" indent="-457200">
              <a:spcBef>
                <a:spcPts val="600"/>
              </a:spcBef>
              <a:spcAft>
                <a:spcPts val="1200"/>
              </a:spcAft>
              <a:buFont typeface="Wingdings" pitchFamily="2" charset="2"/>
              <a:buChar char="§"/>
            </a:pPr>
            <a:r>
              <a:rPr lang="en-US" sz="2000" dirty="0">
                <a:solidFill>
                  <a:srgbClr val="001409"/>
                </a:solidFill>
                <a:latin typeface="Arial" pitchFamily="34" charset="0"/>
                <a:cs typeface="Arial" pitchFamily="34" charset="0"/>
              </a:rPr>
              <a:t>Soybean injury of 20% would need </a:t>
            </a:r>
            <a:r>
              <a:rPr lang="en-US" sz="2000" dirty="0" smtClean="0">
                <a:solidFill>
                  <a:srgbClr val="001409"/>
                </a:solidFill>
                <a:latin typeface="Arial" pitchFamily="34" charset="0"/>
                <a:cs typeface="Arial" pitchFamily="34" charset="0"/>
              </a:rPr>
              <a:t>0.06 </a:t>
            </a:r>
            <a:r>
              <a:rPr lang="en-US" sz="2000" dirty="0">
                <a:solidFill>
                  <a:srgbClr val="001409"/>
                </a:solidFill>
                <a:latin typeface="Arial" pitchFamily="34" charset="0"/>
                <a:cs typeface="Arial" pitchFamily="34" charset="0"/>
              </a:rPr>
              <a:t>to </a:t>
            </a:r>
            <a:r>
              <a:rPr lang="en-US" sz="2000" dirty="0" smtClean="0">
                <a:solidFill>
                  <a:srgbClr val="001409"/>
                </a:solidFill>
                <a:latin typeface="Arial" pitchFamily="34" charset="0"/>
                <a:cs typeface="Arial" pitchFamily="34" charset="0"/>
              </a:rPr>
              <a:t>0.2% </a:t>
            </a:r>
            <a:r>
              <a:rPr lang="en-US" sz="2000" dirty="0">
                <a:solidFill>
                  <a:srgbClr val="001409"/>
                </a:solidFill>
                <a:latin typeface="Arial" pitchFamily="34" charset="0"/>
                <a:cs typeface="Arial" pitchFamily="34" charset="0"/>
              </a:rPr>
              <a:t>of </a:t>
            </a:r>
            <a:r>
              <a:rPr lang="en-US" sz="2000" dirty="0" smtClean="0">
                <a:solidFill>
                  <a:srgbClr val="001409"/>
                </a:solidFill>
                <a:latin typeface="Arial" pitchFamily="34" charset="0"/>
                <a:cs typeface="Arial" pitchFamily="34" charset="0"/>
              </a:rPr>
              <a:t>16 </a:t>
            </a:r>
            <a:r>
              <a:rPr lang="en-US" sz="2000" dirty="0" err="1" smtClean="0">
                <a:solidFill>
                  <a:srgbClr val="001409"/>
                </a:solidFill>
                <a:latin typeface="Arial" pitchFamily="34" charset="0"/>
                <a:cs typeface="Arial" pitchFamily="34" charset="0"/>
              </a:rPr>
              <a:t>fl</a:t>
            </a:r>
            <a:r>
              <a:rPr lang="en-US" sz="2000" dirty="0" smtClean="0">
                <a:solidFill>
                  <a:srgbClr val="001409"/>
                </a:solidFill>
                <a:latin typeface="Arial" pitchFamily="34" charset="0"/>
                <a:cs typeface="Arial" pitchFamily="34" charset="0"/>
              </a:rPr>
              <a:t> </a:t>
            </a:r>
            <a:r>
              <a:rPr lang="en-US" sz="2000" dirty="0" err="1" smtClean="0">
                <a:solidFill>
                  <a:srgbClr val="001409"/>
                </a:solidFill>
                <a:latin typeface="Arial" pitchFamily="34" charset="0"/>
                <a:cs typeface="Arial" pitchFamily="34" charset="0"/>
              </a:rPr>
              <a:t>oz</a:t>
            </a:r>
            <a:r>
              <a:rPr lang="en-US" sz="2000" dirty="0" smtClean="0">
                <a:solidFill>
                  <a:srgbClr val="001409"/>
                </a:solidFill>
                <a:latin typeface="Arial" pitchFamily="34" charset="0"/>
                <a:cs typeface="Arial" pitchFamily="34" charset="0"/>
              </a:rPr>
              <a:t>/A dicamba </a:t>
            </a:r>
            <a:r>
              <a:rPr lang="en-US" sz="2000" dirty="0">
                <a:solidFill>
                  <a:srgbClr val="001409"/>
                </a:solidFill>
                <a:latin typeface="Arial" pitchFamily="34" charset="0"/>
                <a:cs typeface="Arial" pitchFamily="34" charset="0"/>
              </a:rPr>
              <a:t>solution drifting.</a:t>
            </a:r>
          </a:p>
        </p:txBody>
      </p:sp>
      <p:pic>
        <p:nvPicPr>
          <p:cNvPr id="7170" name="Picture 2" descr="C:\Users\Andy\Documents\Extension\Presentations\2013\Wide World of Weeds Workshop\dicamba 28 DAT MRC, TPAC 20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7" y="1535429"/>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b="1" dirty="0" smtClean="0"/>
              <a:t>Soybean Injury from Dicamba at 28 DAT</a:t>
            </a:r>
            <a:endParaRPr lang="en-US" sz="3300" b="1" dirty="0"/>
          </a:p>
        </p:txBody>
      </p:sp>
      <p:graphicFrame>
        <p:nvGraphicFramePr>
          <p:cNvPr id="4" name="Table 3"/>
          <p:cNvGraphicFramePr>
            <a:graphicFrameLocks noGrp="1"/>
          </p:cNvGraphicFramePr>
          <p:nvPr>
            <p:extLst>
              <p:ext uri="{D42A27DB-BD31-4B8C-83A1-F6EECF244321}">
                <p14:modId xmlns:p14="http://schemas.microsoft.com/office/powerpoint/2010/main" val="1037945087"/>
              </p:ext>
            </p:extLst>
          </p:nvPr>
        </p:nvGraphicFramePr>
        <p:xfrm>
          <a:off x="4876800" y="1764029"/>
          <a:ext cx="3766820" cy="2802793"/>
        </p:xfrm>
        <a:graphic>
          <a:graphicData uri="http://schemas.openxmlformats.org/drawingml/2006/table">
            <a:tbl>
              <a:tblPr/>
              <a:tblGrid>
                <a:gridCol w="759363"/>
                <a:gridCol w="1008477"/>
                <a:gridCol w="1066800"/>
                <a:gridCol w="932180"/>
              </a:tblGrid>
              <a:tr h="726198">
                <a:tc gridSpan="4">
                  <a:txBody>
                    <a:bodyPr/>
                    <a:lstStyle/>
                    <a:p>
                      <a:pPr marL="0" marR="0">
                        <a:lnSpc>
                          <a:spcPct val="115000"/>
                        </a:lnSpc>
                        <a:spcBef>
                          <a:spcPts val="0"/>
                        </a:spcBef>
                        <a:spcAft>
                          <a:spcPts val="0"/>
                        </a:spcAft>
                      </a:pPr>
                      <a:r>
                        <a:rPr lang="en-US" sz="1600" dirty="0">
                          <a:latin typeface="Arial" pitchFamily="34" charset="0"/>
                          <a:ea typeface="Calibri"/>
                          <a:cs typeface="Arial" pitchFamily="34" charset="0"/>
                        </a:rPr>
                        <a:t>Estimated </a:t>
                      </a:r>
                      <a:r>
                        <a:rPr lang="en-US" sz="1600" dirty="0" smtClean="0">
                          <a:latin typeface="Arial" pitchFamily="34" charset="0"/>
                          <a:ea typeface="Calibri"/>
                          <a:cs typeface="Arial" pitchFamily="34" charset="0"/>
                        </a:rPr>
                        <a:t>dicamba dose that caused soybean injury (ED) </a:t>
                      </a:r>
                      <a:r>
                        <a:rPr lang="en-US" sz="1600" dirty="0">
                          <a:latin typeface="Arial" pitchFamily="34" charset="0"/>
                          <a:ea typeface="Calibri"/>
                          <a:cs typeface="Arial" pitchFamily="34" charset="0"/>
                        </a:rPr>
                        <a:t>at </a:t>
                      </a:r>
                      <a:r>
                        <a:rPr lang="en-US" sz="1600" dirty="0" smtClean="0">
                          <a:latin typeface="Arial" pitchFamily="34" charset="0"/>
                          <a:ea typeface="Calibri"/>
                          <a:cs typeface="Arial" pitchFamily="34" charset="0"/>
                        </a:rPr>
                        <a:t>28 DAT in 2010.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2149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V5</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R2</a:t>
                      </a:r>
                      <a:endParaRPr lang="en-US" dirty="0">
                        <a:latin typeface="Arial" pitchFamily="34" charset="0"/>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dirty="0" smtClean="0">
                          <a:latin typeface="Arial" pitchFamily="34" charset="0"/>
                          <a:ea typeface="Calibri"/>
                          <a:cs typeface="Arial" pitchFamily="34" charset="0"/>
                        </a:rPr>
                        <a:t>/A </a:t>
                      </a:r>
                      <a:r>
                        <a:rPr lang="en-US" sz="1600" dirty="0">
                          <a:latin typeface="Arial" pitchFamily="34" charset="0"/>
                          <a:ea typeface="Calibri"/>
                          <a:cs typeface="Arial" pitchFamily="34" charset="0"/>
                        </a:rPr>
                        <a:t>------------- </a:t>
                      </a: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533295">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0.04</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0.02</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0.03</a:t>
                      </a:r>
                    </a:p>
                  </a:txBody>
                  <a:tcPr marL="68580" marR="68580" marT="0" marB="0" anchor="ctr">
                    <a:lnL>
                      <a:noFill/>
                    </a:lnL>
                    <a:lnR>
                      <a:noFill/>
                    </a:lnR>
                    <a:lnT>
                      <a:noFill/>
                    </a:lnT>
                    <a:lnB>
                      <a:noFill/>
                    </a:lnB>
                  </a:tcPr>
                </a:tc>
              </a:tr>
              <a:tr h="450524">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50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0.45</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0.13</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0.15</a:t>
                      </a:r>
                      <a:endParaRPr lang="en-US" sz="1600" dirty="0">
                        <a:effectLst/>
                        <a:latin typeface="Arial" pitchFamily="34" charset="0"/>
                        <a:ea typeface="Calibri"/>
                        <a:cs typeface="Arial"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Subtitle 2"/>
          <p:cNvSpPr txBox="1">
            <a:spLocks/>
          </p:cNvSpPr>
          <p:nvPr/>
        </p:nvSpPr>
        <p:spPr>
          <a:xfrm>
            <a:off x="4667250" y="5219699"/>
            <a:ext cx="4038599" cy="1209675"/>
          </a:xfrm>
          <a:prstGeom prst="rect">
            <a:avLst/>
          </a:prstGeom>
        </p:spPr>
        <p:txBody>
          <a:bodyPr vert="horz" lIns="91440" tIns="45720" rIns="91440" bIns="45720" rtlCol="0">
            <a:normAutofit/>
          </a:bodyPr>
          <a:lstStyle/>
          <a:p>
            <a:pPr marL="457200" indent="-457200">
              <a:spcBef>
                <a:spcPts val="600"/>
              </a:spcBef>
              <a:spcAft>
                <a:spcPts val="1200"/>
              </a:spcAft>
              <a:buFont typeface="Wingdings" pitchFamily="2" charset="2"/>
              <a:buChar char="§"/>
            </a:pPr>
            <a:r>
              <a:rPr lang="en-US" sz="2000" dirty="0">
                <a:solidFill>
                  <a:srgbClr val="001409"/>
                </a:solidFill>
                <a:latin typeface="Arial" pitchFamily="34" charset="0"/>
                <a:cs typeface="Arial" pitchFamily="34" charset="0"/>
              </a:rPr>
              <a:t>Soybean injury of 20% would need </a:t>
            </a:r>
            <a:r>
              <a:rPr lang="en-US" sz="2000" dirty="0" smtClean="0">
                <a:solidFill>
                  <a:srgbClr val="001409"/>
                </a:solidFill>
                <a:latin typeface="Arial" pitchFamily="34" charset="0"/>
                <a:cs typeface="Arial" pitchFamily="34" charset="0"/>
              </a:rPr>
              <a:t>0.1 </a:t>
            </a:r>
            <a:r>
              <a:rPr lang="en-US" sz="2000" dirty="0">
                <a:solidFill>
                  <a:srgbClr val="001409"/>
                </a:solidFill>
                <a:latin typeface="Arial" pitchFamily="34" charset="0"/>
                <a:cs typeface="Arial" pitchFamily="34" charset="0"/>
              </a:rPr>
              <a:t>to </a:t>
            </a:r>
            <a:r>
              <a:rPr lang="en-US" sz="2000" dirty="0" smtClean="0">
                <a:solidFill>
                  <a:srgbClr val="001409"/>
                </a:solidFill>
                <a:latin typeface="Arial" pitchFamily="34" charset="0"/>
                <a:cs typeface="Arial" pitchFamily="34" charset="0"/>
              </a:rPr>
              <a:t>0.3% </a:t>
            </a:r>
            <a:r>
              <a:rPr lang="en-US" sz="2000" dirty="0">
                <a:solidFill>
                  <a:srgbClr val="001409"/>
                </a:solidFill>
                <a:latin typeface="Arial" pitchFamily="34" charset="0"/>
                <a:cs typeface="Arial" pitchFamily="34" charset="0"/>
              </a:rPr>
              <a:t>of </a:t>
            </a:r>
            <a:r>
              <a:rPr lang="en-US" sz="2000" dirty="0" smtClean="0">
                <a:solidFill>
                  <a:srgbClr val="001409"/>
                </a:solidFill>
                <a:latin typeface="Arial" pitchFamily="34" charset="0"/>
                <a:cs typeface="Arial" pitchFamily="34" charset="0"/>
              </a:rPr>
              <a:t>16 </a:t>
            </a:r>
            <a:r>
              <a:rPr lang="en-US" sz="2000" dirty="0" err="1" smtClean="0">
                <a:solidFill>
                  <a:srgbClr val="001409"/>
                </a:solidFill>
                <a:latin typeface="Arial" pitchFamily="34" charset="0"/>
                <a:cs typeface="Arial" pitchFamily="34" charset="0"/>
              </a:rPr>
              <a:t>fl</a:t>
            </a:r>
            <a:r>
              <a:rPr lang="en-US" sz="2000" dirty="0" smtClean="0">
                <a:solidFill>
                  <a:srgbClr val="001409"/>
                </a:solidFill>
                <a:latin typeface="Arial" pitchFamily="34" charset="0"/>
                <a:cs typeface="Arial" pitchFamily="34" charset="0"/>
              </a:rPr>
              <a:t> </a:t>
            </a:r>
            <a:r>
              <a:rPr lang="en-US" sz="2000" dirty="0" err="1" smtClean="0">
                <a:solidFill>
                  <a:srgbClr val="001409"/>
                </a:solidFill>
                <a:latin typeface="Arial" pitchFamily="34" charset="0"/>
                <a:cs typeface="Arial" pitchFamily="34" charset="0"/>
              </a:rPr>
              <a:t>oz</a:t>
            </a:r>
            <a:r>
              <a:rPr lang="en-US" sz="2000" dirty="0" smtClean="0">
                <a:solidFill>
                  <a:srgbClr val="001409"/>
                </a:solidFill>
                <a:latin typeface="Arial" pitchFamily="34" charset="0"/>
                <a:cs typeface="Arial" pitchFamily="34" charset="0"/>
              </a:rPr>
              <a:t>/A dicamba solution </a:t>
            </a:r>
            <a:r>
              <a:rPr lang="en-US" sz="2000" dirty="0">
                <a:solidFill>
                  <a:srgbClr val="001409"/>
                </a:solidFill>
                <a:latin typeface="Arial" pitchFamily="34" charset="0"/>
                <a:cs typeface="Arial" pitchFamily="34" charset="0"/>
              </a:rPr>
              <a:t>drifting.</a:t>
            </a:r>
          </a:p>
        </p:txBody>
      </p:sp>
      <p:pic>
        <p:nvPicPr>
          <p:cNvPr id="8194" name="Picture 2" descr="C:\Users\Andy\Documents\Extension\Presentations\2013\Wide World of Weeds Workshop\dicamba 28 DAT TPAC 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4887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probins\Desktop\28 DAT V5\28 DAT V5 (dicamba 9 rates)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9" name="TextBox 8"/>
          <p:cNvSpPr txBox="1"/>
          <p:nvPr/>
        </p:nvSpPr>
        <p:spPr>
          <a:xfrm>
            <a:off x="990600" y="2743200"/>
            <a:ext cx="2606040" cy="646331"/>
          </a:xfrm>
          <a:prstGeom prst="rect">
            <a:avLst/>
          </a:prstGeom>
          <a:solidFill>
            <a:schemeClr val="bg1"/>
          </a:solidFill>
          <a:ln w="19050">
            <a:solidFill>
              <a:schemeClr val="tx1"/>
            </a:solidFill>
          </a:ln>
        </p:spPr>
        <p:txBody>
          <a:bodyPr wrap="none" rtlCol="0">
            <a:spAutoFit/>
          </a:bodyPr>
          <a:lstStyle/>
          <a:p>
            <a:pPr algn="ctr"/>
            <a:r>
              <a:rPr lang="en-US" sz="3600" dirty="0" smtClean="0">
                <a:latin typeface="Arial Black" pitchFamily="34" charset="0"/>
              </a:rPr>
              <a:t>0% drift</a:t>
            </a:r>
            <a:endParaRPr lang="en-US" sz="3600" dirty="0">
              <a:latin typeface="Arial Black" pitchFamily="34" charset="0"/>
            </a:endParaRPr>
          </a:p>
        </p:txBody>
      </p:sp>
      <p:sp>
        <p:nvSpPr>
          <p:cNvPr id="10" name="TextBox 9"/>
          <p:cNvSpPr txBox="1"/>
          <p:nvPr/>
        </p:nvSpPr>
        <p:spPr>
          <a:xfrm>
            <a:off x="914400" y="6163056"/>
            <a:ext cx="2606040" cy="646331"/>
          </a:xfrm>
          <a:prstGeom prst="rect">
            <a:avLst/>
          </a:prstGeom>
          <a:solidFill>
            <a:schemeClr val="bg1"/>
          </a:solidFill>
          <a:ln w="19050">
            <a:solidFill>
              <a:schemeClr val="tx1"/>
            </a:solidFill>
          </a:ln>
        </p:spPr>
        <p:txBody>
          <a:bodyPr wrap="none" rtlCol="0">
            <a:spAutoFit/>
          </a:bodyPr>
          <a:lstStyle/>
          <a:p>
            <a:pPr algn="ctr"/>
            <a:r>
              <a:rPr lang="en-US" sz="3600" dirty="0" smtClean="0">
                <a:latin typeface="Arial Black" pitchFamily="34" charset="0"/>
              </a:rPr>
              <a:t>0.2% drift</a:t>
            </a:r>
            <a:endParaRPr lang="en-US" sz="3600" dirty="0">
              <a:latin typeface="Arial Black" pitchFamily="34" charset="0"/>
            </a:endParaRPr>
          </a:p>
        </p:txBody>
      </p:sp>
      <p:sp>
        <p:nvSpPr>
          <p:cNvPr id="11" name="TextBox 10"/>
          <p:cNvSpPr txBox="1"/>
          <p:nvPr/>
        </p:nvSpPr>
        <p:spPr>
          <a:xfrm>
            <a:off x="5562600" y="6164497"/>
            <a:ext cx="2606040" cy="646331"/>
          </a:xfrm>
          <a:prstGeom prst="rect">
            <a:avLst/>
          </a:prstGeom>
          <a:solidFill>
            <a:schemeClr val="bg1"/>
          </a:solidFill>
          <a:ln w="19050">
            <a:solidFill>
              <a:schemeClr val="tx1"/>
            </a:solidFill>
          </a:ln>
        </p:spPr>
        <p:txBody>
          <a:bodyPr wrap="none" rtlCol="0">
            <a:spAutoFit/>
          </a:bodyPr>
          <a:lstStyle/>
          <a:p>
            <a:pPr algn="ctr"/>
            <a:r>
              <a:rPr lang="en-US" sz="3600" dirty="0" smtClean="0">
                <a:latin typeface="Arial Black" pitchFamily="34" charset="0"/>
              </a:rPr>
              <a:t>1.6% drift</a:t>
            </a:r>
            <a:endParaRPr lang="en-US" sz="3600" dirty="0">
              <a:latin typeface="Arial Black" pitchFamily="34" charset="0"/>
            </a:endParaRPr>
          </a:p>
        </p:txBody>
      </p:sp>
      <p:sp>
        <p:nvSpPr>
          <p:cNvPr id="12" name="TextBox 11"/>
          <p:cNvSpPr txBox="1"/>
          <p:nvPr/>
        </p:nvSpPr>
        <p:spPr>
          <a:xfrm>
            <a:off x="5559552" y="2746974"/>
            <a:ext cx="2606040" cy="646331"/>
          </a:xfrm>
          <a:prstGeom prst="rect">
            <a:avLst/>
          </a:prstGeom>
          <a:solidFill>
            <a:schemeClr val="bg1"/>
          </a:solidFill>
          <a:ln w="19050">
            <a:solidFill>
              <a:schemeClr val="tx1"/>
            </a:solidFill>
          </a:ln>
        </p:spPr>
        <p:txBody>
          <a:bodyPr wrap="none" rtlCol="0">
            <a:spAutoFit/>
          </a:bodyPr>
          <a:lstStyle/>
          <a:p>
            <a:pPr algn="ctr"/>
            <a:r>
              <a:rPr lang="en-US" sz="3600" dirty="0" smtClean="0">
                <a:latin typeface="Arial Black" pitchFamily="34" charset="0"/>
              </a:rPr>
              <a:t>0.1% drift</a:t>
            </a:r>
            <a:endParaRPr lang="en-US" sz="3600" dirty="0">
              <a:latin typeface="Arial Black" pitchFamily="34" charset="0"/>
            </a:endParaRPr>
          </a:p>
        </p:txBody>
      </p:sp>
    </p:spTree>
    <p:extLst>
      <p:ext uri="{BB962C8B-B14F-4D97-AF65-F5344CB8AC3E}">
        <p14:creationId xmlns:p14="http://schemas.microsoft.com/office/powerpoint/2010/main" val="38224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probins\Desktop\Collages\28 DAT V5 (dicamba 9 rates) plo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0" y="76200"/>
            <a:ext cx="1524000" cy="381000"/>
          </a:xfrm>
          <a:prstGeom prst="rect">
            <a:avLst/>
          </a:prstGeom>
          <a:solidFill>
            <a:srgbClr val="A4EA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57" name="TextBox 22"/>
          <p:cNvSpPr txBox="1">
            <a:spLocks noChangeArrowheads="1"/>
          </p:cNvSpPr>
          <p:nvPr/>
        </p:nvSpPr>
        <p:spPr bwMode="auto">
          <a:xfrm>
            <a:off x="76200" y="76200"/>
            <a:ext cx="1524000" cy="369888"/>
          </a:xfrm>
          <a:prstGeom prst="rect">
            <a:avLst/>
          </a:prstGeom>
          <a:solidFill>
            <a:srgbClr val="A4EA8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b="1">
                <a:latin typeface="Arial" charset="0"/>
              </a:rPr>
              <a:t>28 DAT V5</a:t>
            </a:r>
          </a:p>
        </p:txBody>
      </p:sp>
      <p:sp>
        <p:nvSpPr>
          <p:cNvPr id="23" name="Rectangle 22"/>
          <p:cNvSpPr/>
          <p:nvPr/>
        </p:nvSpPr>
        <p:spPr>
          <a:xfrm>
            <a:off x="701702"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01702"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25" name="Rectangle 24"/>
          <p:cNvSpPr/>
          <p:nvPr/>
        </p:nvSpPr>
        <p:spPr>
          <a:xfrm>
            <a:off x="3810000" y="1860604"/>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810000" y="1860604"/>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0.002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27" name="Rectangle 26"/>
          <p:cNvSpPr/>
          <p:nvPr/>
        </p:nvSpPr>
        <p:spPr>
          <a:xfrm>
            <a:off x="6842098"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842098"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0.007 </a:t>
            </a:r>
            <a:r>
              <a:rPr lang="en-US" dirty="0" err="1" smtClean="0">
                <a:latin typeface="Arial" pitchFamily="34" charset="0"/>
                <a:cs typeface="Arial" pitchFamily="34" charset="0"/>
              </a:rPr>
              <a:t>fl</a:t>
            </a:r>
            <a:r>
              <a:rPr lang="en-US" dirty="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29" name="Rectangle 28"/>
          <p:cNvSpPr/>
          <p:nvPr/>
        </p:nvSpPr>
        <p:spPr>
          <a:xfrm>
            <a:off x="68580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8580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0.07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31" name="Rectangle 30"/>
          <p:cNvSpPr/>
          <p:nvPr/>
        </p:nvSpPr>
        <p:spPr>
          <a:xfrm>
            <a:off x="37338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7338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33" name="Rectangle 32"/>
          <p:cNvSpPr/>
          <p:nvPr/>
        </p:nvSpPr>
        <p:spPr>
          <a:xfrm>
            <a:off x="6934200" y="6408751"/>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934200" y="6408751"/>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0.65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35" name="Rectangle 34"/>
          <p:cNvSpPr/>
          <p:nvPr/>
        </p:nvSpPr>
        <p:spPr>
          <a:xfrm>
            <a:off x="3810000" y="6416702"/>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10000" y="6416702"/>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0.26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37" name="Rectangle 36"/>
          <p:cNvSpPr/>
          <p:nvPr/>
        </p:nvSpPr>
        <p:spPr>
          <a:xfrm>
            <a:off x="685800" y="6408549"/>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85800" y="6408549"/>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0.13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39" name="Rectangle 38"/>
          <p:cNvSpPr/>
          <p:nvPr/>
        </p:nvSpPr>
        <p:spPr>
          <a:xfrm>
            <a:off x="663843" y="4138047"/>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63843" y="4138047"/>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0.02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Tree>
    <p:extLst>
      <p:ext uri="{BB962C8B-B14F-4D97-AF65-F5344CB8AC3E}">
        <p14:creationId xmlns:p14="http://schemas.microsoft.com/office/powerpoint/2010/main" val="3577256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ndy\Documents\Extension\Presentations\2013\Wide World of Weeds Workshop\dicamba yield lo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49" y="1569033"/>
            <a:ext cx="4114801"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300" b="1" dirty="0" smtClean="0"/>
              <a:t>Soybean Yield Loss from Dicamba</a:t>
            </a:r>
            <a:endParaRPr lang="en-US" sz="3300" b="1" dirty="0"/>
          </a:p>
        </p:txBody>
      </p:sp>
      <p:graphicFrame>
        <p:nvGraphicFramePr>
          <p:cNvPr id="4" name="Table 3"/>
          <p:cNvGraphicFramePr>
            <a:graphicFrameLocks noGrp="1"/>
          </p:cNvGraphicFramePr>
          <p:nvPr>
            <p:extLst>
              <p:ext uri="{D42A27DB-BD31-4B8C-83A1-F6EECF244321}">
                <p14:modId xmlns:p14="http://schemas.microsoft.com/office/powerpoint/2010/main" val="2517510501"/>
              </p:ext>
            </p:extLst>
          </p:nvPr>
        </p:nvGraphicFramePr>
        <p:xfrm>
          <a:off x="4741333" y="1594689"/>
          <a:ext cx="3399633" cy="3411701"/>
        </p:xfrm>
        <a:graphic>
          <a:graphicData uri="http://schemas.openxmlformats.org/drawingml/2006/table">
            <a:tbl>
              <a:tblPr/>
              <a:tblGrid>
                <a:gridCol w="719667"/>
                <a:gridCol w="598036"/>
                <a:gridCol w="519783"/>
                <a:gridCol w="623292"/>
                <a:gridCol w="938855"/>
              </a:tblGrid>
              <a:tr h="726198">
                <a:tc gridSpan="5">
                  <a:txBody>
                    <a:bodyPr/>
                    <a:lstStyle/>
                    <a:p>
                      <a:pPr marL="0" marR="0">
                        <a:lnSpc>
                          <a:spcPct val="115000"/>
                        </a:lnSpc>
                        <a:spcBef>
                          <a:spcPts val="0"/>
                        </a:spcBef>
                        <a:spcAft>
                          <a:spcPts val="0"/>
                        </a:spcAft>
                      </a:pPr>
                      <a:r>
                        <a:rPr lang="en-US" sz="1600" dirty="0">
                          <a:latin typeface="Arial" pitchFamily="34" charset="0"/>
                          <a:ea typeface="Calibri"/>
                          <a:cs typeface="Arial" pitchFamily="34" charset="0"/>
                        </a:rPr>
                        <a:t>Estimated </a:t>
                      </a:r>
                      <a:r>
                        <a:rPr lang="en-US" sz="1600" dirty="0" smtClean="0">
                          <a:latin typeface="Arial" pitchFamily="34" charset="0"/>
                          <a:ea typeface="Calibri"/>
                          <a:cs typeface="Arial" pitchFamily="34" charset="0"/>
                        </a:rPr>
                        <a:t>dicamba dose that caused soybean yield loss.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2149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no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MRC</a:t>
                      </a:r>
                      <a:r>
                        <a:rPr lang="en-US" sz="1600" baseline="0" dirty="0" smtClean="0">
                          <a:latin typeface="Arial" pitchFamily="34" charset="0"/>
                          <a:ea typeface="Calibri"/>
                          <a:cs typeface="Arial" pitchFamily="34" charset="0"/>
                        </a:rPr>
                        <a:t> 2009 &amp; TAPC 2010</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a:r>
                        <a:rPr lang="en-US" sz="1600" dirty="0" smtClean="0">
                          <a:latin typeface="Arial" pitchFamily="34" charset="0"/>
                          <a:cs typeface="Arial" pitchFamily="34" charset="0"/>
                        </a:rPr>
                        <a:t>TPAC</a:t>
                      </a:r>
                      <a:r>
                        <a:rPr lang="en-US" sz="1600" baseline="0" dirty="0" smtClean="0">
                          <a:latin typeface="Arial" pitchFamily="34" charset="0"/>
                          <a:cs typeface="Arial" pitchFamily="34" charset="0"/>
                        </a:rPr>
                        <a:t> 2009</a:t>
                      </a:r>
                      <a:endParaRPr lang="en-US" sz="1600" dirty="0">
                        <a:latin typeface="Arial" pitchFamily="34" charset="0"/>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149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V5</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R2</a:t>
                      </a:r>
                      <a:endParaRPr lang="en-US" dirty="0">
                        <a:latin typeface="Arial" pitchFamily="34" charset="0"/>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V2, V5, R2</a:t>
                      </a:r>
                      <a:endParaRPr lang="en-US" sz="1600" dirty="0">
                        <a:latin typeface="Arial" pitchFamily="34" charset="0"/>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7061">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dirty="0" smtClean="0">
                          <a:latin typeface="Arial" pitchFamily="34" charset="0"/>
                          <a:ea typeface="Calibri"/>
                          <a:cs typeface="Arial" pitchFamily="34" charset="0"/>
                        </a:rPr>
                        <a:t>/A </a:t>
                      </a:r>
                      <a:r>
                        <a:rPr lang="en-US" sz="1600" dirty="0">
                          <a:latin typeface="Arial" pitchFamily="34" charset="0"/>
                          <a:ea typeface="Calibri"/>
                          <a:cs typeface="Arial" pitchFamily="34" charset="0"/>
                        </a:rPr>
                        <a:t>------------- </a:t>
                      </a: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533295">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10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algn="ctr"/>
                      <a:r>
                        <a:rPr lang="en-US" sz="1500" dirty="0" smtClean="0"/>
                        <a:t>0.02</a:t>
                      </a:r>
                      <a:endParaRPr lang="en-US" sz="1500" dirty="0"/>
                    </a:p>
                  </a:txBody>
                  <a:tcPr marL="68580" marR="68580" marT="0" marB="0" anchor="ctr">
                    <a:lnL>
                      <a:noFill/>
                    </a:lnL>
                    <a:lnR>
                      <a:noFill/>
                    </a:lnR>
                    <a:lnT>
                      <a:noFill/>
                    </a:lnT>
                    <a:lnB>
                      <a:noFill/>
                    </a:lnB>
                  </a:tcPr>
                </a:tc>
                <a:tc>
                  <a:txBody>
                    <a:bodyPr/>
                    <a:lstStyle/>
                    <a:p>
                      <a:pPr algn="ctr"/>
                      <a:r>
                        <a:rPr lang="en-US" sz="1500" dirty="0" smtClean="0"/>
                        <a:t>0.31</a:t>
                      </a:r>
                      <a:endParaRPr lang="en-US" sz="1500" dirty="0"/>
                    </a:p>
                  </a:txBody>
                  <a:tcPr marL="68580" marR="68580" marT="0" marB="0" anchor="ctr">
                    <a:lnL>
                      <a:noFill/>
                    </a:lnL>
                    <a:lnR>
                      <a:noFill/>
                    </a:lnR>
                    <a:lnT>
                      <a:noFill/>
                    </a:lnT>
                    <a:lnB>
                      <a:noFill/>
                    </a:lnB>
                  </a:tcPr>
                </a:tc>
                <a:tc>
                  <a:txBody>
                    <a:bodyPr/>
                    <a:lstStyle/>
                    <a:p>
                      <a:pPr algn="ctr"/>
                      <a:r>
                        <a:rPr lang="en-US" sz="1500" dirty="0" smtClean="0"/>
                        <a:t>0.02</a:t>
                      </a:r>
                      <a:endParaRPr lang="en-US" sz="1500" dirty="0"/>
                    </a:p>
                  </a:txBody>
                  <a:tcPr marL="68580" marR="68580" marT="0" marB="0" anchor="ctr">
                    <a:lnL>
                      <a:noFill/>
                    </a:lnL>
                    <a:lnR>
                      <a:noFill/>
                    </a:lnR>
                    <a:lnT>
                      <a:noFill/>
                    </a:lnT>
                    <a:lnB>
                      <a:noFill/>
                    </a:lnB>
                  </a:tcPr>
                </a:tc>
                <a:tc>
                  <a:txBody>
                    <a:bodyPr/>
                    <a:lstStyle/>
                    <a:p>
                      <a:pPr algn="ctr"/>
                      <a:r>
                        <a:rPr lang="en-US" sz="1500" dirty="0" smtClean="0"/>
                        <a:t>0.005</a:t>
                      </a:r>
                      <a:endParaRPr lang="en-US" sz="1500" dirty="0"/>
                    </a:p>
                  </a:txBody>
                  <a:tcPr marL="68580" marR="68580" marT="0" marB="0" anchor="ctr">
                    <a:lnL>
                      <a:noFill/>
                    </a:lnL>
                    <a:lnR>
                      <a:noFill/>
                    </a:lnR>
                    <a:lnT>
                      <a:noFill/>
                    </a:lnT>
                    <a:lnB>
                      <a:noFill/>
                    </a:lnB>
                  </a:tcPr>
                </a:tc>
              </a:tr>
              <a:tr h="450524">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500" dirty="0" smtClean="0"/>
                        <a:t>-</a:t>
                      </a:r>
                      <a:endParaRPr lang="en-US" sz="1500" dirty="0"/>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500" dirty="0" smtClean="0"/>
                        <a:t>0.07</a:t>
                      </a:r>
                      <a:endParaRPr lang="en-US" sz="1500" dirty="0"/>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500" dirty="0" smtClean="0"/>
                        <a:t>0.03</a:t>
                      </a:r>
                      <a:endParaRPr lang="en-US" sz="1500" dirty="0"/>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500" dirty="0" smtClean="0"/>
                        <a:t>0.02</a:t>
                      </a:r>
                      <a:endParaRPr lang="en-US" sz="1500" dirty="0"/>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Subtitle 2"/>
          <p:cNvSpPr txBox="1">
            <a:spLocks/>
          </p:cNvSpPr>
          <p:nvPr/>
        </p:nvSpPr>
        <p:spPr>
          <a:xfrm>
            <a:off x="4667250" y="5219699"/>
            <a:ext cx="4038599" cy="1209675"/>
          </a:xfrm>
          <a:prstGeom prst="rect">
            <a:avLst/>
          </a:prstGeom>
        </p:spPr>
        <p:txBody>
          <a:bodyPr vert="horz" lIns="91440" tIns="45720" rIns="91440" bIns="45720" rtlCol="0">
            <a:normAutofit lnSpcReduction="10000"/>
          </a:bodyPr>
          <a:lstStyle/>
          <a:p>
            <a:pPr marL="457200" indent="-457200">
              <a:spcBef>
                <a:spcPts val="600"/>
              </a:spcBef>
              <a:spcAft>
                <a:spcPts val="1200"/>
              </a:spcAft>
              <a:buFont typeface="Wingdings" pitchFamily="2" charset="2"/>
              <a:buChar char="§"/>
            </a:pPr>
            <a:r>
              <a:rPr lang="en-US" sz="2000" dirty="0">
                <a:solidFill>
                  <a:srgbClr val="001409"/>
                </a:solidFill>
                <a:latin typeface="Arial" pitchFamily="34" charset="0"/>
                <a:cs typeface="Arial" pitchFamily="34" charset="0"/>
              </a:rPr>
              <a:t>Soybean </a:t>
            </a:r>
            <a:r>
              <a:rPr lang="en-US" sz="2000" dirty="0" smtClean="0">
                <a:solidFill>
                  <a:srgbClr val="001409"/>
                </a:solidFill>
                <a:latin typeface="Arial" pitchFamily="34" charset="0"/>
                <a:cs typeface="Arial" pitchFamily="34" charset="0"/>
              </a:rPr>
              <a:t>yield loss of 10</a:t>
            </a:r>
            <a:r>
              <a:rPr lang="en-US" sz="2000" dirty="0">
                <a:solidFill>
                  <a:srgbClr val="001409"/>
                </a:solidFill>
                <a:latin typeface="Arial" pitchFamily="34" charset="0"/>
                <a:cs typeface="Arial" pitchFamily="34" charset="0"/>
              </a:rPr>
              <a:t>% would need </a:t>
            </a:r>
            <a:r>
              <a:rPr lang="en-US" sz="2000" dirty="0" smtClean="0">
                <a:solidFill>
                  <a:srgbClr val="001409"/>
                </a:solidFill>
                <a:latin typeface="Arial" pitchFamily="34" charset="0"/>
                <a:cs typeface="Arial" pitchFamily="34" charset="0"/>
              </a:rPr>
              <a:t>0.03 to 1.9% </a:t>
            </a:r>
            <a:r>
              <a:rPr lang="en-US" sz="2000" dirty="0">
                <a:solidFill>
                  <a:srgbClr val="001409"/>
                </a:solidFill>
                <a:latin typeface="Arial" pitchFamily="34" charset="0"/>
                <a:cs typeface="Arial" pitchFamily="34" charset="0"/>
              </a:rPr>
              <a:t>of </a:t>
            </a:r>
            <a:r>
              <a:rPr lang="en-US" sz="2000" dirty="0" smtClean="0">
                <a:solidFill>
                  <a:srgbClr val="001409"/>
                </a:solidFill>
                <a:latin typeface="Arial" pitchFamily="34" charset="0"/>
                <a:cs typeface="Arial" pitchFamily="34" charset="0"/>
              </a:rPr>
              <a:t>16 </a:t>
            </a:r>
            <a:r>
              <a:rPr lang="en-US" sz="2000" dirty="0" err="1" smtClean="0">
                <a:solidFill>
                  <a:srgbClr val="001409"/>
                </a:solidFill>
                <a:latin typeface="Arial" pitchFamily="34" charset="0"/>
                <a:cs typeface="Arial" pitchFamily="34" charset="0"/>
              </a:rPr>
              <a:t>fl</a:t>
            </a:r>
            <a:r>
              <a:rPr lang="en-US" sz="2000" dirty="0" smtClean="0">
                <a:solidFill>
                  <a:srgbClr val="001409"/>
                </a:solidFill>
                <a:latin typeface="Arial" pitchFamily="34" charset="0"/>
                <a:cs typeface="Arial" pitchFamily="34" charset="0"/>
              </a:rPr>
              <a:t> </a:t>
            </a:r>
            <a:r>
              <a:rPr lang="en-US" sz="2000" dirty="0" err="1" smtClean="0">
                <a:solidFill>
                  <a:srgbClr val="001409"/>
                </a:solidFill>
                <a:latin typeface="Arial" pitchFamily="34" charset="0"/>
                <a:cs typeface="Arial" pitchFamily="34" charset="0"/>
              </a:rPr>
              <a:t>oz</a:t>
            </a:r>
            <a:r>
              <a:rPr lang="en-US" sz="2000" dirty="0" smtClean="0">
                <a:solidFill>
                  <a:srgbClr val="001409"/>
                </a:solidFill>
                <a:latin typeface="Arial" pitchFamily="34" charset="0"/>
                <a:cs typeface="Arial" pitchFamily="34" charset="0"/>
              </a:rPr>
              <a:t>/A dicamba solution </a:t>
            </a:r>
            <a:r>
              <a:rPr lang="en-US" sz="2000" dirty="0">
                <a:solidFill>
                  <a:srgbClr val="001409"/>
                </a:solidFill>
                <a:latin typeface="Arial" pitchFamily="34" charset="0"/>
                <a:cs typeface="Arial" pitchFamily="34" charset="0"/>
              </a:rPr>
              <a:t>drifting.</a:t>
            </a:r>
          </a:p>
        </p:txBody>
      </p:sp>
      <p:sp>
        <p:nvSpPr>
          <p:cNvPr id="3" name="TextBox 2"/>
          <p:cNvSpPr txBox="1"/>
          <p:nvPr/>
        </p:nvSpPr>
        <p:spPr>
          <a:xfrm>
            <a:off x="1024467" y="2217390"/>
            <a:ext cx="923651" cy="400110"/>
          </a:xfrm>
          <a:prstGeom prst="rect">
            <a:avLst/>
          </a:prstGeom>
          <a:noFill/>
        </p:spPr>
        <p:txBody>
          <a:bodyPr wrap="none" rtlCol="0">
            <a:spAutoFit/>
          </a:bodyPr>
          <a:lstStyle/>
          <a:p>
            <a:r>
              <a:rPr lang="en-US" sz="1000" b="1" dirty="0" smtClean="0"/>
              <a:t>MRC 2009 &amp;</a:t>
            </a:r>
          </a:p>
          <a:p>
            <a:r>
              <a:rPr lang="en-US" sz="1000" b="1" dirty="0" smtClean="0"/>
              <a:t> TPAC 2010</a:t>
            </a:r>
            <a:endParaRPr lang="en-US" sz="1000" b="1" dirty="0"/>
          </a:p>
        </p:txBody>
      </p:sp>
      <p:sp>
        <p:nvSpPr>
          <p:cNvPr id="8" name="TextBox 7"/>
          <p:cNvSpPr txBox="1"/>
          <p:nvPr/>
        </p:nvSpPr>
        <p:spPr>
          <a:xfrm>
            <a:off x="2006291" y="2371279"/>
            <a:ext cx="851515" cy="246221"/>
          </a:xfrm>
          <a:prstGeom prst="rect">
            <a:avLst/>
          </a:prstGeom>
          <a:noFill/>
        </p:spPr>
        <p:txBody>
          <a:bodyPr wrap="none" rtlCol="0">
            <a:spAutoFit/>
          </a:bodyPr>
          <a:lstStyle/>
          <a:p>
            <a:r>
              <a:rPr lang="en-US" sz="1000" b="1" dirty="0" smtClean="0"/>
              <a:t>TPAC 2009</a:t>
            </a:r>
            <a:endParaRPr lang="en-US" sz="1000" b="1" dirty="0"/>
          </a:p>
        </p:txBody>
      </p:sp>
    </p:spTree>
    <p:extLst>
      <p:ext uri="{BB962C8B-B14F-4D97-AF65-F5344CB8AC3E}">
        <p14:creationId xmlns:p14="http://schemas.microsoft.com/office/powerpoint/2010/main" val="17379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0"/>
            <a:ext cx="8229600" cy="1143000"/>
          </a:xfrm>
        </p:spPr>
        <p:txBody>
          <a:bodyPr/>
          <a:lstStyle/>
          <a:p>
            <a:r>
              <a:rPr lang="en-US" b="1" dirty="0" smtClean="0"/>
              <a:t>Glyphosate-Resistant Weeds</a:t>
            </a:r>
            <a:endParaRPr lang="en-US" b="1" dirty="0"/>
          </a:p>
        </p:txBody>
      </p:sp>
      <p:sp>
        <p:nvSpPr>
          <p:cNvPr id="3" name="Content Placeholder 2"/>
          <p:cNvSpPr>
            <a:spLocks noGrp="1"/>
          </p:cNvSpPr>
          <p:nvPr>
            <p:ph idx="1"/>
          </p:nvPr>
        </p:nvSpPr>
        <p:spPr>
          <a:xfrm>
            <a:off x="457200" y="1447794"/>
            <a:ext cx="8229600" cy="4525963"/>
          </a:xfrm>
        </p:spPr>
        <p:txBody>
          <a:bodyPr/>
          <a:lstStyle/>
          <a:p>
            <a:pPr>
              <a:spcBef>
                <a:spcPts val="0"/>
              </a:spcBef>
              <a:spcAft>
                <a:spcPts val="1800"/>
              </a:spcAft>
              <a:buFont typeface="Wingdings" pitchFamily="2" charset="2"/>
              <a:buChar char="§"/>
            </a:pPr>
            <a:r>
              <a:rPr lang="en-US" sz="2800" dirty="0" smtClean="0">
                <a:solidFill>
                  <a:srgbClr val="282828"/>
                </a:solidFill>
                <a:latin typeface="Arial" pitchFamily="34" charset="0"/>
                <a:cs typeface="Arial" pitchFamily="34" charset="0"/>
              </a:rPr>
              <a:t>Glyphosate-resistant </a:t>
            </a:r>
            <a:r>
              <a:rPr lang="en-US" sz="2800" dirty="0">
                <a:solidFill>
                  <a:srgbClr val="282828"/>
                </a:solidFill>
                <a:latin typeface="Arial" pitchFamily="34" charset="0"/>
                <a:cs typeface="Arial" pitchFamily="34" charset="0"/>
              </a:rPr>
              <a:t>soybean became commercially available in </a:t>
            </a:r>
            <a:r>
              <a:rPr lang="en-US" sz="2800" dirty="0" smtClean="0">
                <a:solidFill>
                  <a:srgbClr val="282828"/>
                </a:solidFill>
                <a:latin typeface="Arial" pitchFamily="34" charset="0"/>
                <a:cs typeface="Arial" pitchFamily="34" charset="0"/>
              </a:rPr>
              <a:t>1996</a:t>
            </a:r>
            <a:r>
              <a:rPr lang="en-US" sz="2800" dirty="0">
                <a:solidFill>
                  <a:srgbClr val="282828"/>
                </a:solidFill>
                <a:latin typeface="Arial" pitchFamily="34" charset="0"/>
                <a:cs typeface="Arial" pitchFamily="34" charset="0"/>
              </a:rPr>
              <a:t>. </a:t>
            </a:r>
            <a:endParaRPr lang="en-US" sz="2800" dirty="0" smtClean="0">
              <a:solidFill>
                <a:srgbClr val="282828"/>
              </a:solidFill>
              <a:latin typeface="Arial" pitchFamily="34" charset="0"/>
              <a:cs typeface="Arial" pitchFamily="34" charset="0"/>
            </a:endParaRPr>
          </a:p>
          <a:p>
            <a:pPr>
              <a:spcBef>
                <a:spcPts val="0"/>
              </a:spcBef>
              <a:spcAft>
                <a:spcPts val="1800"/>
              </a:spcAft>
              <a:buFont typeface="Wingdings" pitchFamily="2" charset="2"/>
              <a:buChar char="§"/>
            </a:pPr>
            <a:r>
              <a:rPr lang="en-US" sz="2800" dirty="0" smtClean="0">
                <a:solidFill>
                  <a:srgbClr val="282828"/>
                </a:solidFill>
                <a:latin typeface="Arial" pitchFamily="34" charset="0"/>
                <a:cs typeface="Arial" pitchFamily="34" charset="0"/>
              </a:rPr>
              <a:t>Since </a:t>
            </a:r>
            <a:r>
              <a:rPr lang="en-US" sz="2800" dirty="0">
                <a:solidFill>
                  <a:srgbClr val="282828"/>
                </a:solidFill>
                <a:latin typeface="Arial" pitchFamily="34" charset="0"/>
                <a:cs typeface="Arial" pitchFamily="34" charset="0"/>
              </a:rPr>
              <a:t>1996, </a:t>
            </a:r>
            <a:r>
              <a:rPr lang="en-US" sz="2800" dirty="0" smtClean="0">
                <a:solidFill>
                  <a:srgbClr val="282828"/>
                </a:solidFill>
                <a:latin typeface="Arial" pitchFamily="34" charset="0"/>
                <a:cs typeface="Arial" pitchFamily="34" charset="0"/>
              </a:rPr>
              <a:t>24 </a:t>
            </a:r>
            <a:r>
              <a:rPr lang="en-US" sz="2800" dirty="0">
                <a:solidFill>
                  <a:srgbClr val="282828"/>
                </a:solidFill>
                <a:latin typeface="Arial" pitchFamily="34" charset="0"/>
                <a:cs typeface="Arial" pitchFamily="34" charset="0"/>
              </a:rPr>
              <a:t>weeds have been documented to be glyphosate resistant (</a:t>
            </a:r>
            <a:r>
              <a:rPr lang="en-US" sz="2800" dirty="0">
                <a:solidFill>
                  <a:srgbClr val="282828"/>
                </a:solidFill>
                <a:latin typeface="Arial" pitchFamily="34" charset="0"/>
                <a:cs typeface="Arial" pitchFamily="34" charset="0"/>
                <a:hlinkClick r:id="rId3"/>
              </a:rPr>
              <a:t>www.weedscience.org</a:t>
            </a:r>
            <a:r>
              <a:rPr lang="en-US" sz="2800" dirty="0">
                <a:solidFill>
                  <a:srgbClr val="282828"/>
                </a:solidFill>
                <a:latin typeface="Arial" pitchFamily="34" charset="0"/>
                <a:cs typeface="Arial" pitchFamily="34" charset="0"/>
              </a:rPr>
              <a:t>).</a:t>
            </a:r>
          </a:p>
          <a:p>
            <a:pPr lvl="0">
              <a:spcAft>
                <a:spcPts val="3600"/>
              </a:spcAft>
              <a:buFont typeface="Wingdings" pitchFamily="2" charset="2"/>
              <a:buChar char="§"/>
            </a:pPr>
            <a:endParaRPr lang="en-US" sz="2800" dirty="0">
              <a:solidFill>
                <a:srgbClr val="282828"/>
              </a:solidFill>
              <a:latin typeface="Arial" pitchFamily="34" charset="0"/>
              <a:cs typeface="Arial" pitchFamily="34" charset="0"/>
            </a:endParaRPr>
          </a:p>
          <a:p>
            <a:pPr lvl="0">
              <a:spcAft>
                <a:spcPts val="3600"/>
              </a:spcAft>
              <a:buFont typeface="Wingdings" pitchFamily="2" charset="2"/>
              <a:buChar char="§"/>
            </a:pPr>
            <a:endParaRPr lang="en-US" sz="100" dirty="0">
              <a:solidFill>
                <a:srgbClr val="282828"/>
              </a:solidFill>
              <a:latin typeface="Arial" pitchFamily="34" charset="0"/>
              <a:cs typeface="Arial" pitchFamily="34" charset="0"/>
            </a:endParaRPr>
          </a:p>
          <a:p>
            <a:endParaRPr lang="en-US" sz="2800" dirty="0"/>
          </a:p>
        </p:txBody>
      </p:sp>
      <p:pic>
        <p:nvPicPr>
          <p:cNvPr id="10242" name="Picture 2" descr="C:\Users\Andy\Desktop\Pics\NOB county\IMG_5034.JPG"/>
          <p:cNvPicPr>
            <a:picLocks noChangeAspect="1" noChangeArrowheads="1"/>
          </p:cNvPicPr>
          <p:nvPr/>
        </p:nvPicPr>
        <p:blipFill rotWithShape="1">
          <a:blip r:embed="rId4">
            <a:extLst>
              <a:ext uri="{28A0092B-C50C-407E-A947-70E740481C1C}">
                <a14:useLocalDpi xmlns:a14="http://schemas.microsoft.com/office/drawing/2010/main" val="0"/>
              </a:ext>
            </a:extLst>
          </a:blip>
          <a:srcRect t="16111" r="22812" b="26529"/>
          <a:stretch/>
        </p:blipFill>
        <p:spPr bwMode="auto">
          <a:xfrm>
            <a:off x="3589867" y="4079092"/>
            <a:ext cx="4682070" cy="2609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567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probins\Desktop\pics for ppt\9 Sep 2010, 10 WAT V2; 8 WAT V5\IMG_9387.JPG"/>
          <p:cNvPicPr>
            <a:picLocks noChangeAspect="1" noChangeArrowheads="1"/>
          </p:cNvPicPr>
          <p:nvPr/>
        </p:nvPicPr>
        <p:blipFill rotWithShape="1">
          <a:blip r:embed="rId2">
            <a:extLst>
              <a:ext uri="{28A0092B-C50C-407E-A947-70E740481C1C}">
                <a14:useLocalDpi xmlns:a14="http://schemas.microsoft.com/office/drawing/2010/main" val="0"/>
              </a:ext>
            </a:extLst>
          </a:blip>
          <a:srcRect l="5087" b="5273"/>
          <a:stretch/>
        </p:blipFill>
        <p:spPr bwMode="auto">
          <a:xfrm>
            <a:off x="-1" y="0"/>
            <a:ext cx="9161965"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762000" y="76200"/>
            <a:ext cx="7620000" cy="1371600"/>
          </a:xfrm>
          <a:prstGeom prst="rect">
            <a:avLst/>
          </a:prstGeom>
          <a:solidFill>
            <a:schemeClr val="bg1"/>
          </a:solidFill>
          <a:ln w="25400">
            <a:solidFill>
              <a:schemeClr val="tx1"/>
            </a:solid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Can Yield Loss be Estimated from Injury Symptomology?</a:t>
            </a:r>
            <a:endParaRPr lang="en-US" sz="4000" b="1" dirty="0">
              <a:ln w="6350" cap="rnd" cmpd="sng">
                <a:solidFill>
                  <a:schemeClr val="tx1"/>
                </a:solidFill>
              </a:ln>
              <a:latin typeface="Arial" pitchFamily="34" charset="0"/>
              <a:cs typeface="Arial" pitchFamily="34" charset="0"/>
            </a:endParaRPr>
          </a:p>
        </p:txBody>
      </p:sp>
    </p:spTree>
    <p:extLst>
      <p:ext uri="{BB962C8B-B14F-4D97-AF65-F5344CB8AC3E}">
        <p14:creationId xmlns:p14="http://schemas.microsoft.com/office/powerpoint/2010/main" val="1222996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501"/>
            <a:ext cx="8229600" cy="1143000"/>
          </a:xfrm>
        </p:spPr>
        <p:txBody>
          <a:bodyPr/>
          <a:lstStyle/>
          <a:p>
            <a:r>
              <a:rPr lang="en-US" sz="3300" b="1" dirty="0" smtClean="0"/>
              <a:t>Soybean Yield Loss and Injury</a:t>
            </a:r>
            <a:endParaRPr lang="en-US" sz="3300" b="1" dirty="0"/>
          </a:p>
        </p:txBody>
      </p:sp>
      <p:graphicFrame>
        <p:nvGraphicFramePr>
          <p:cNvPr id="4" name="Table 3"/>
          <p:cNvGraphicFramePr>
            <a:graphicFrameLocks noGrp="1"/>
          </p:cNvGraphicFramePr>
          <p:nvPr>
            <p:extLst>
              <p:ext uri="{D42A27DB-BD31-4B8C-83A1-F6EECF244321}">
                <p14:modId xmlns:p14="http://schemas.microsoft.com/office/powerpoint/2010/main" val="396574123"/>
              </p:ext>
            </p:extLst>
          </p:nvPr>
        </p:nvGraphicFramePr>
        <p:xfrm>
          <a:off x="4741333" y="1594690"/>
          <a:ext cx="3208866" cy="2820383"/>
        </p:xfrm>
        <a:graphic>
          <a:graphicData uri="http://schemas.openxmlformats.org/drawingml/2006/table">
            <a:tbl>
              <a:tblPr/>
              <a:tblGrid>
                <a:gridCol w="897467"/>
                <a:gridCol w="1176867"/>
                <a:gridCol w="1134532"/>
              </a:tblGrid>
              <a:tr h="867338">
                <a:tc gridSpan="3">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Soybean</a:t>
                      </a:r>
                      <a:r>
                        <a:rPr lang="en-US" sz="1600" baseline="0" dirty="0" smtClean="0">
                          <a:latin typeface="Arial" pitchFamily="34" charset="0"/>
                          <a:ea typeface="Calibri"/>
                          <a:cs typeface="Arial" pitchFamily="34" charset="0"/>
                        </a:rPr>
                        <a:t> injury from </a:t>
                      </a:r>
                      <a:r>
                        <a:rPr lang="en-US" sz="1600" dirty="0" smtClean="0">
                          <a:latin typeface="Arial" pitchFamily="34" charset="0"/>
                          <a:ea typeface="Calibri"/>
                          <a:cs typeface="Arial" pitchFamily="34" charset="0"/>
                        </a:rPr>
                        <a:t>dicamba causing soybean yield loss  (YL).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522744">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5898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YL%</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V5 &amp; R2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2744">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 % injury</a:t>
                      </a:r>
                      <a:r>
                        <a:rPr lang="en-US" sz="1600" baseline="0" dirty="0" smtClean="0">
                          <a:latin typeface="Arial" pitchFamily="34" charset="0"/>
                          <a:ea typeface="Calibri"/>
                          <a:cs typeface="Arial" pitchFamily="34" charset="0"/>
                        </a:rPr>
                        <a:t> </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r h="327675">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YL</a:t>
                      </a:r>
                      <a:r>
                        <a:rPr lang="en-US" sz="1600" baseline="-25000" dirty="0" smtClean="0">
                          <a:latin typeface="Arial" pitchFamily="34" charset="0"/>
                          <a:ea typeface="Calibri"/>
                          <a:cs typeface="Arial" pitchFamily="34" charset="0"/>
                        </a:rPr>
                        <a:t>10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algn="ctr"/>
                      <a:r>
                        <a:rPr lang="en-US" sz="1500" dirty="0" smtClean="0"/>
                        <a:t>16</a:t>
                      </a:r>
                      <a:endParaRPr lang="en-US" sz="1500" dirty="0"/>
                    </a:p>
                  </a:txBody>
                  <a:tcPr marL="68580" marR="68580" marT="0" marB="0" anchor="ctr">
                    <a:lnL>
                      <a:noFill/>
                    </a:lnL>
                    <a:lnR>
                      <a:noFill/>
                    </a:lnR>
                    <a:lnT>
                      <a:noFill/>
                    </a:lnT>
                    <a:lnB>
                      <a:noFill/>
                    </a:lnB>
                  </a:tcPr>
                </a:tc>
                <a:tc>
                  <a:txBody>
                    <a:bodyPr/>
                    <a:lstStyle/>
                    <a:p>
                      <a:pPr algn="ctr"/>
                      <a:r>
                        <a:rPr lang="en-US" sz="1500" dirty="0" smtClean="0"/>
                        <a:t>29</a:t>
                      </a:r>
                      <a:endParaRPr lang="en-US" sz="1500" dirty="0"/>
                    </a:p>
                  </a:txBody>
                  <a:tcPr marL="68580" marR="68580" marT="0" marB="0" anchor="ctr">
                    <a:lnL>
                      <a:noFill/>
                    </a:lnL>
                    <a:lnR>
                      <a:noFill/>
                    </a:lnR>
                    <a:lnT>
                      <a:noFill/>
                    </a:lnT>
                    <a:lnB>
                      <a:noFill/>
                    </a:lnB>
                  </a:tcPr>
                </a:tc>
              </a:tr>
              <a:tr h="276817">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YL</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500" dirty="0" smtClean="0"/>
                        <a:t>42</a:t>
                      </a:r>
                      <a:endParaRPr lang="en-US" sz="1500" dirty="0"/>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500" dirty="0" smtClean="0"/>
                        <a:t>42</a:t>
                      </a:r>
                      <a:endParaRPr lang="en-US" sz="1500" dirty="0"/>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708357327"/>
              </p:ext>
            </p:extLst>
          </p:nvPr>
        </p:nvGraphicFramePr>
        <p:xfrm>
          <a:off x="334963" y="1005408"/>
          <a:ext cx="4095750" cy="4514850"/>
        </p:xfrm>
        <a:graphic>
          <a:graphicData uri="http://schemas.openxmlformats.org/presentationml/2006/ole">
            <mc:AlternateContent xmlns:mc="http://schemas.openxmlformats.org/markup-compatibility/2006">
              <mc:Choice xmlns:v="urn:schemas-microsoft-com:vml" Requires="v">
                <p:oleObj spid="_x0000_s11353" name="SPW 12.0 Graph" r:id="rId3" imgW="4105210" imgH="4505257" progId="SigmaPlotGraphicObject.11">
                  <p:embed/>
                </p:oleObj>
              </mc:Choice>
              <mc:Fallback>
                <p:oleObj name="SPW 12.0 Graph" r:id="rId3" imgW="4105210" imgH="4505257" progId="SigmaPlotGraphicObjec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1005408"/>
                        <a:ext cx="4095750" cy="451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3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5"/>
            <a:ext cx="8229600" cy="1143000"/>
          </a:xfrm>
        </p:spPr>
        <p:txBody>
          <a:bodyPr/>
          <a:lstStyle/>
          <a:p>
            <a:r>
              <a:rPr lang="en-US" b="1" dirty="0" smtClean="0"/>
              <a:t>Implications of Dicamba Drift</a:t>
            </a:r>
            <a:endParaRPr lang="en-US" b="1" dirty="0"/>
          </a:p>
        </p:txBody>
      </p:sp>
      <p:sp>
        <p:nvSpPr>
          <p:cNvPr id="3" name="Content Placeholder 2"/>
          <p:cNvSpPr>
            <a:spLocks noGrp="1"/>
          </p:cNvSpPr>
          <p:nvPr>
            <p:ph idx="1"/>
          </p:nvPr>
        </p:nvSpPr>
        <p:spPr>
          <a:xfrm>
            <a:off x="457199" y="1295398"/>
            <a:ext cx="8043333" cy="4525963"/>
          </a:xfrm>
        </p:spPr>
        <p:txBody>
          <a:bodyPr/>
          <a:lstStyle/>
          <a:p>
            <a:pPr>
              <a:spcBef>
                <a:spcPts val="0"/>
              </a:spcBef>
              <a:spcAft>
                <a:spcPts val="1800"/>
              </a:spcAft>
              <a:buFont typeface="Wingdings" pitchFamily="2" charset="2"/>
              <a:buChar char="§"/>
            </a:pPr>
            <a:r>
              <a:rPr lang="en-US" sz="2400" dirty="0">
                <a:latin typeface="Arial" pitchFamily="34" charset="0"/>
                <a:cs typeface="Arial" pitchFamily="34" charset="0"/>
              </a:rPr>
              <a:t>Injury symptoms are easy to </a:t>
            </a:r>
            <a:r>
              <a:rPr lang="en-US" sz="2400" dirty="0" smtClean="0">
                <a:latin typeface="Arial" pitchFamily="34" charset="0"/>
                <a:cs typeface="Arial" pitchFamily="34" charset="0"/>
              </a:rPr>
              <a:t>identify with dicamba. Leaf puckering is </a:t>
            </a:r>
            <a:r>
              <a:rPr lang="en-US" sz="2400" dirty="0">
                <a:latin typeface="Arial" pitchFamily="34" charset="0"/>
                <a:cs typeface="Arial" pitchFamily="34" charset="0"/>
              </a:rPr>
              <a:t>a predominate symptom</a:t>
            </a:r>
            <a:r>
              <a:rPr lang="en-US" sz="2400" dirty="0" smtClean="0">
                <a:latin typeface="Arial" pitchFamily="34" charset="0"/>
                <a:cs typeface="Arial" pitchFamily="34" charset="0"/>
              </a:rPr>
              <a:t>. </a:t>
            </a:r>
          </a:p>
          <a:p>
            <a:pPr>
              <a:spcBef>
                <a:spcPts val="0"/>
              </a:spcBef>
              <a:spcAft>
                <a:spcPts val="1800"/>
              </a:spcAft>
              <a:buFont typeface="Wingdings" pitchFamily="2" charset="2"/>
              <a:buChar char="§"/>
            </a:pPr>
            <a:r>
              <a:rPr lang="en-US" sz="2400" dirty="0" smtClean="0">
                <a:latin typeface="Arial" pitchFamily="34" charset="0"/>
                <a:cs typeface="Arial" pitchFamily="34" charset="0"/>
              </a:rPr>
              <a:t>Soybean are sensitive to dicamba, and a small amount of drift (0.06 </a:t>
            </a:r>
            <a:r>
              <a:rPr lang="en-US" sz="2400" dirty="0">
                <a:latin typeface="Arial" pitchFamily="34" charset="0"/>
                <a:cs typeface="Arial" pitchFamily="34" charset="0"/>
              </a:rPr>
              <a:t>to </a:t>
            </a:r>
            <a:r>
              <a:rPr lang="en-US" sz="2400" dirty="0" smtClean="0">
                <a:latin typeface="Arial" pitchFamily="34" charset="0"/>
                <a:cs typeface="Arial" pitchFamily="34" charset="0"/>
              </a:rPr>
              <a:t>1.9% dicamba) can cause injury and yield loss.</a:t>
            </a:r>
            <a:endParaRPr lang="en-US" sz="2400" dirty="0">
              <a:latin typeface="Arial" pitchFamily="34" charset="0"/>
              <a:cs typeface="Arial" pitchFamily="34" charset="0"/>
            </a:endParaRPr>
          </a:p>
          <a:p>
            <a:pPr lvl="0">
              <a:spcBef>
                <a:spcPts val="600"/>
              </a:spcBef>
              <a:spcAft>
                <a:spcPts val="1800"/>
              </a:spcAft>
              <a:buFont typeface="Wingdings" pitchFamily="2" charset="2"/>
              <a:buChar char="§"/>
            </a:pPr>
            <a:r>
              <a:rPr lang="en-US" sz="2400" dirty="0" smtClean="0">
                <a:latin typeface="Arial" pitchFamily="34" charset="0"/>
                <a:cs typeface="Arial" pitchFamily="34" charset="0"/>
              </a:rPr>
              <a:t>Soybean </a:t>
            </a:r>
            <a:r>
              <a:rPr lang="en-US" sz="2400" dirty="0">
                <a:latin typeface="Arial" pitchFamily="34" charset="0"/>
                <a:cs typeface="Arial" pitchFamily="34" charset="0"/>
              </a:rPr>
              <a:t>plants under drought stress </a:t>
            </a:r>
            <a:r>
              <a:rPr lang="en-US" sz="2400" dirty="0" smtClean="0">
                <a:latin typeface="Arial" pitchFamily="34" charset="0"/>
                <a:cs typeface="Arial" pitchFamily="34" charset="0"/>
              </a:rPr>
              <a:t>are more </a:t>
            </a:r>
            <a:r>
              <a:rPr lang="en-US" sz="2400" dirty="0">
                <a:latin typeface="Arial" pitchFamily="34" charset="0"/>
                <a:cs typeface="Arial" pitchFamily="34" charset="0"/>
              </a:rPr>
              <a:t>sensitive to dicamba exposure. </a:t>
            </a:r>
            <a:endParaRPr lang="en-US" sz="2400" dirty="0" smtClean="0">
              <a:latin typeface="Arial" pitchFamily="34" charset="0"/>
              <a:cs typeface="Arial" pitchFamily="34" charset="0"/>
            </a:endParaRPr>
          </a:p>
          <a:p>
            <a:pPr lvl="0">
              <a:spcBef>
                <a:spcPts val="600"/>
              </a:spcBef>
              <a:spcAft>
                <a:spcPts val="1800"/>
              </a:spcAft>
              <a:buFont typeface="Wingdings" pitchFamily="2" charset="2"/>
              <a:buChar char="§"/>
            </a:pPr>
            <a:r>
              <a:rPr lang="en-US" sz="2400" dirty="0" smtClean="0">
                <a:latin typeface="Arial" pitchFamily="34" charset="0"/>
                <a:cs typeface="Arial" pitchFamily="34" charset="0"/>
              </a:rPr>
              <a:t>Soybean injury can be used as a quick and easy method to estimate yield loss, but environment and human error can result in variable estimates.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4204051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5"/>
            <a:ext cx="8229600" cy="1143000"/>
          </a:xfrm>
        </p:spPr>
        <p:txBody>
          <a:bodyPr/>
          <a:lstStyle/>
          <a:p>
            <a:r>
              <a:rPr lang="en-US" sz="3600" b="1" dirty="0" smtClean="0"/>
              <a:t>Effects of Dicamba &amp; 2,4-D Drift</a:t>
            </a:r>
            <a:endParaRPr lang="en-US" sz="3600" b="1" dirty="0"/>
          </a:p>
        </p:txBody>
      </p:sp>
      <p:sp>
        <p:nvSpPr>
          <p:cNvPr id="3" name="Content Placeholder 2"/>
          <p:cNvSpPr>
            <a:spLocks noGrp="1"/>
          </p:cNvSpPr>
          <p:nvPr>
            <p:ph idx="1"/>
          </p:nvPr>
        </p:nvSpPr>
        <p:spPr>
          <a:xfrm>
            <a:off x="457199" y="1295398"/>
            <a:ext cx="8043333" cy="4525963"/>
          </a:xfrm>
        </p:spPr>
        <p:txBody>
          <a:bodyPr/>
          <a:lstStyle/>
          <a:p>
            <a:pPr>
              <a:spcBef>
                <a:spcPts val="0"/>
              </a:spcBef>
              <a:spcAft>
                <a:spcPts val="1200"/>
              </a:spcAft>
              <a:buFont typeface="Wingdings" pitchFamily="2" charset="2"/>
              <a:buChar char="§"/>
            </a:pPr>
            <a:r>
              <a:rPr lang="en-US" sz="2400" dirty="0" smtClean="0">
                <a:latin typeface="Arial" pitchFamily="34" charset="0"/>
                <a:cs typeface="Arial" pitchFamily="34" charset="0"/>
              </a:rPr>
              <a:t>Many other plants and crops are sensitive to dicamba and 2,4-D. </a:t>
            </a:r>
          </a:p>
          <a:p>
            <a:pPr>
              <a:spcBef>
                <a:spcPts val="0"/>
              </a:spcBef>
              <a:spcAft>
                <a:spcPts val="1200"/>
              </a:spcAft>
              <a:buFont typeface="Wingdings" pitchFamily="2" charset="2"/>
              <a:buChar char="§"/>
            </a:pPr>
            <a:r>
              <a:rPr lang="en-US" sz="2400" dirty="0" smtClean="0">
                <a:latin typeface="Arial" pitchFamily="34" charset="0"/>
                <a:cs typeface="Arial" pitchFamily="34" charset="0"/>
              </a:rPr>
              <a:t>Because a low amount causes epinasty, concerns will likely arise when a small amount of product drifts. </a:t>
            </a:r>
          </a:p>
          <a:p>
            <a:pPr>
              <a:spcBef>
                <a:spcPts val="0"/>
              </a:spcBef>
              <a:spcAft>
                <a:spcPts val="1200"/>
              </a:spcAft>
              <a:buFont typeface="Wingdings" pitchFamily="2" charset="2"/>
              <a:buChar char="§"/>
            </a:pPr>
            <a:r>
              <a:rPr lang="en-US" sz="2400" dirty="0" smtClean="0">
                <a:latin typeface="Arial" pitchFamily="34" charset="0"/>
                <a:cs typeface="Arial" pitchFamily="34" charset="0"/>
              </a:rPr>
              <a:t>To avoid drift follow the label and any recommended practices recommended by NDSU Extension and chemical companies. </a:t>
            </a:r>
          </a:p>
          <a:p>
            <a:pPr>
              <a:spcBef>
                <a:spcPts val="0"/>
              </a:spcBef>
              <a:spcAft>
                <a:spcPts val="1200"/>
              </a:spcAft>
              <a:buFont typeface="Wingdings" pitchFamily="2" charset="2"/>
              <a:buChar char="§"/>
            </a:pPr>
            <a:r>
              <a:rPr lang="en-US" sz="2400" dirty="0" smtClean="0">
                <a:latin typeface="Arial" pitchFamily="34" charset="0"/>
                <a:cs typeface="Arial" pitchFamily="34" charset="0"/>
              </a:rPr>
              <a:t>If a drift incident occurs follow the instructions in “Documentation for Suspected Herbicide </a:t>
            </a:r>
            <a:r>
              <a:rPr lang="en-US" sz="2400" dirty="0">
                <a:latin typeface="Arial" pitchFamily="34" charset="0"/>
                <a:cs typeface="Arial" pitchFamily="34" charset="0"/>
              </a:rPr>
              <a:t>Drift Damage” </a:t>
            </a:r>
            <a:r>
              <a:rPr lang="en-US" sz="1400" dirty="0" smtClean="0">
                <a:latin typeface="Arial" pitchFamily="34" charset="0"/>
                <a:cs typeface="Arial" pitchFamily="34" charset="0"/>
              </a:rPr>
              <a:t>(</a:t>
            </a:r>
            <a:r>
              <a:rPr lang="en-US" sz="1400" dirty="0" smtClean="0">
                <a:latin typeface="Arial" pitchFamily="34" charset="0"/>
                <a:cs typeface="Arial" pitchFamily="34" charset="0"/>
                <a:hlinkClick r:id="rId2"/>
              </a:rPr>
              <a:t>http</a:t>
            </a:r>
            <a:r>
              <a:rPr lang="en-US" sz="1400" dirty="0">
                <a:latin typeface="Arial" pitchFamily="34" charset="0"/>
                <a:cs typeface="Arial" pitchFamily="34" charset="0"/>
                <a:hlinkClick r:id="rId2"/>
              </a:rPr>
              <a:t>://</a:t>
            </a:r>
            <a:r>
              <a:rPr lang="en-US" sz="1400" dirty="0" smtClean="0">
                <a:latin typeface="Arial" pitchFamily="34" charset="0"/>
                <a:cs typeface="Arial" pitchFamily="34" charset="0"/>
                <a:hlinkClick r:id="rId2"/>
              </a:rPr>
              <a:t>www.ag.ndsu.edu/pubs/plantsci/weeds/wc751.pdf</a:t>
            </a:r>
            <a:r>
              <a:rPr lang="en-US" sz="1400" dirty="0" smtClean="0">
                <a:latin typeface="Arial" pitchFamily="34" charset="0"/>
                <a:cs typeface="Arial" pitchFamily="34" charset="0"/>
              </a:rPr>
              <a:t>) </a:t>
            </a:r>
            <a:endParaRPr lang="en-US" sz="2400" dirty="0" smtClean="0">
              <a:latin typeface="Arial" pitchFamily="34" charset="0"/>
              <a:cs typeface="Arial" pitchFamily="34" charset="0"/>
            </a:endParaRPr>
          </a:p>
          <a:p>
            <a:pPr>
              <a:spcBef>
                <a:spcPts val="0"/>
              </a:spcBef>
              <a:spcAft>
                <a:spcPts val="1200"/>
              </a:spcAft>
              <a:buFont typeface="Wingdings" pitchFamily="2" charset="2"/>
              <a:buChar char="§"/>
            </a:pPr>
            <a:endParaRPr lang="en-US" sz="2400" dirty="0">
              <a:latin typeface="Arial" pitchFamily="34" charset="0"/>
              <a:cs typeface="Arial" pitchFamily="34" charset="0"/>
            </a:endParaRPr>
          </a:p>
        </p:txBody>
      </p:sp>
      <p:pic>
        <p:nvPicPr>
          <p:cNvPr id="4" name="Picture 4" descr="C:\Users\aprobins\Desktop\28 June 0 DAT, V6\IMG_55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272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ndy\Desktop\BG presentation\Field Day MOA\IMG_5730.jpg"/>
          <p:cNvPicPr>
            <a:picLocks noChangeAspect="1" noChangeArrowheads="1"/>
          </p:cNvPicPr>
          <p:nvPr/>
        </p:nvPicPr>
        <p:blipFill rotWithShape="1">
          <a:blip r:embed="rId2">
            <a:extLst>
              <a:ext uri="{28A0092B-C50C-407E-A947-70E740481C1C}">
                <a14:useLocalDpi xmlns:a14="http://schemas.microsoft.com/office/drawing/2010/main" val="0"/>
              </a:ext>
            </a:extLst>
          </a:blip>
          <a:srcRect l="4942" r="6925"/>
          <a:stretch/>
        </p:blipFill>
        <p:spPr bwMode="auto">
          <a:xfrm>
            <a:off x="-1" y="0"/>
            <a:ext cx="9144001" cy="6918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5578"/>
            <a:ext cx="8229600" cy="1143000"/>
          </a:xfrm>
          <a:solidFill>
            <a:schemeClr val="bg1"/>
          </a:solidFill>
          <a:ln>
            <a:solidFill>
              <a:schemeClr val="tx1"/>
            </a:solidFill>
          </a:ln>
        </p:spPr>
        <p:txBody>
          <a:bodyPr/>
          <a:lstStyle/>
          <a:p>
            <a:r>
              <a:rPr lang="en-US" b="1" dirty="0" smtClean="0"/>
              <a:t>Glyphosate and Potatoes</a:t>
            </a:r>
            <a:endParaRPr lang="en-US" b="1" dirty="0"/>
          </a:p>
        </p:txBody>
      </p:sp>
      <p:sp>
        <p:nvSpPr>
          <p:cNvPr id="3" name="Slide Number Placeholder 2"/>
          <p:cNvSpPr>
            <a:spLocks noGrp="1"/>
          </p:cNvSpPr>
          <p:nvPr>
            <p:ph type="sldNum" sz="quarter" idx="12"/>
          </p:nvPr>
        </p:nvSpPr>
        <p:spPr/>
        <p:txBody>
          <a:bodyPr/>
          <a:lstStyle/>
          <a:p>
            <a:pPr>
              <a:defRPr/>
            </a:pPr>
            <a:fld id="{82D5E307-B1CA-E040-9297-9C23FCD0F8FA}" type="slidenum">
              <a:rPr lang="en-US" smtClean="0"/>
              <a:pPr>
                <a:defRPr/>
              </a:pPr>
              <a:t>34</a:t>
            </a:fld>
            <a:endParaRPr lang="en-US" dirty="0"/>
          </a:p>
        </p:txBody>
      </p:sp>
    </p:spTree>
    <p:extLst>
      <p:ext uri="{BB962C8B-B14F-4D97-AF65-F5344CB8AC3E}">
        <p14:creationId xmlns:p14="http://schemas.microsoft.com/office/powerpoint/2010/main" val="3097835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Glyphosate on Potatoes</a:t>
            </a:r>
            <a:endParaRPr lang="en-US" b="1" dirty="0"/>
          </a:p>
        </p:txBody>
      </p:sp>
      <p:sp>
        <p:nvSpPr>
          <p:cNvPr id="3" name="Content Placeholder 2"/>
          <p:cNvSpPr>
            <a:spLocks noGrp="1"/>
          </p:cNvSpPr>
          <p:nvPr>
            <p:ph idx="1"/>
          </p:nvPr>
        </p:nvSpPr>
        <p:spPr>
          <a:xfrm>
            <a:off x="457200" y="1600200"/>
            <a:ext cx="4807606" cy="4525963"/>
          </a:xfrm>
        </p:spPr>
        <p:txBody>
          <a:bodyPr/>
          <a:lstStyle/>
          <a:p>
            <a:pPr>
              <a:spcAft>
                <a:spcPts val="1200"/>
              </a:spcAft>
            </a:pPr>
            <a:r>
              <a:rPr lang="en-US" sz="2500" dirty="0" smtClean="0"/>
              <a:t>Potatoes are sensitive to low concentrations of glyphosate.</a:t>
            </a:r>
          </a:p>
          <a:p>
            <a:pPr>
              <a:spcAft>
                <a:spcPts val="1200"/>
              </a:spcAft>
            </a:pPr>
            <a:r>
              <a:rPr lang="en-US" sz="2500" dirty="0" smtClean="0"/>
              <a:t>In seed potatoes, glyphosate will move to tubers and the residues accumulate in the eyes causing sprouting problems the next year. </a:t>
            </a:r>
          </a:p>
          <a:p>
            <a:pPr>
              <a:spcAft>
                <a:spcPts val="1200"/>
              </a:spcAft>
            </a:pPr>
            <a:r>
              <a:rPr lang="en-US" sz="2500" dirty="0" smtClean="0"/>
              <a:t>Commercial potatoes can become malformed and unmarketable. </a:t>
            </a:r>
            <a:endParaRPr lang="en-US" sz="2500" dirty="0"/>
          </a:p>
        </p:txBody>
      </p:sp>
      <p:sp>
        <p:nvSpPr>
          <p:cNvPr id="4" name="Slide Number Placeholder 3"/>
          <p:cNvSpPr>
            <a:spLocks noGrp="1"/>
          </p:cNvSpPr>
          <p:nvPr>
            <p:ph type="sldNum" sz="quarter" idx="12"/>
          </p:nvPr>
        </p:nvSpPr>
        <p:spPr/>
        <p:txBody>
          <a:bodyPr/>
          <a:lstStyle/>
          <a:p>
            <a:pPr>
              <a:defRPr/>
            </a:pPr>
            <a:fld id="{BA9817FE-FADC-DD43-B305-F0AD66032B70}" type="slidenum">
              <a:rPr lang="en-US" smtClean="0"/>
              <a:pPr>
                <a:defRPr/>
              </a:pPr>
              <a:t>35</a:t>
            </a:fld>
            <a:endParaRPr lang="en-US" dirty="0"/>
          </a:p>
        </p:txBody>
      </p:sp>
      <p:pic>
        <p:nvPicPr>
          <p:cNvPr id="16387" name="Picture 3" descr="C:\Users\Andy\Desktop\Pics\Glyphosate residues in seed\IMG_4350.JPG"/>
          <p:cNvPicPr>
            <a:picLocks noChangeAspect="1" noChangeArrowheads="1"/>
          </p:cNvPicPr>
          <p:nvPr/>
        </p:nvPicPr>
        <p:blipFill rotWithShape="1">
          <a:blip r:embed="rId2">
            <a:extLst>
              <a:ext uri="{28A0092B-C50C-407E-A947-70E740481C1C}">
                <a14:useLocalDpi xmlns:a14="http://schemas.microsoft.com/office/drawing/2010/main" val="0"/>
              </a:ext>
            </a:extLst>
          </a:blip>
          <a:srcRect l="7384" t="27489" r="15117" b="9963"/>
          <a:stretch/>
        </p:blipFill>
        <p:spPr bwMode="auto">
          <a:xfrm>
            <a:off x="6014809" y="1417638"/>
            <a:ext cx="2133783" cy="25831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descr="C:\Users\Andy\Desktop\Pics\Extension article\IMG_95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147" y="4377687"/>
            <a:ext cx="3190785" cy="21266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523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Symptoms of Glyphosate Carryover in Seed Potatoes </a:t>
            </a:r>
            <a:endParaRPr lang="en-US" b="1" dirty="0"/>
          </a:p>
        </p:txBody>
      </p:sp>
      <p:sp>
        <p:nvSpPr>
          <p:cNvPr id="3" name="Content Placeholder 2"/>
          <p:cNvSpPr>
            <a:spLocks noGrp="1"/>
          </p:cNvSpPr>
          <p:nvPr>
            <p:ph idx="1"/>
          </p:nvPr>
        </p:nvSpPr>
        <p:spPr>
          <a:xfrm>
            <a:off x="457200" y="1703070"/>
            <a:ext cx="8229600" cy="4525963"/>
          </a:xfrm>
        </p:spPr>
        <p:txBody>
          <a:bodyPr/>
          <a:lstStyle/>
          <a:p>
            <a:r>
              <a:rPr lang="en-US" dirty="0" smtClean="0"/>
              <a:t>Erratic and slow emergence pattern</a:t>
            </a:r>
          </a:p>
          <a:p>
            <a:r>
              <a:rPr lang="en-US" dirty="0" smtClean="0"/>
              <a:t>Bending, twisting, and yellowing of leaves</a:t>
            </a:r>
          </a:p>
          <a:p>
            <a:r>
              <a:rPr lang="en-US" dirty="0" smtClean="0"/>
              <a:t>Multiple shoots from an eye</a:t>
            </a:r>
          </a:p>
          <a:p>
            <a:r>
              <a:rPr lang="en-US" dirty="0" smtClean="0"/>
              <a:t>Cauliflower or candelabra formation of shoots</a:t>
            </a:r>
          </a:p>
          <a:p>
            <a:r>
              <a:rPr lang="en-US" dirty="0" smtClean="0"/>
              <a:t>Enlarged shoots</a:t>
            </a:r>
          </a:p>
          <a:p>
            <a:r>
              <a:rPr lang="en-US" dirty="0" smtClean="0"/>
              <a:t>Prolific roots or reduced rooting </a:t>
            </a:r>
            <a:endParaRPr lang="en-US" dirty="0"/>
          </a:p>
        </p:txBody>
      </p:sp>
      <p:sp>
        <p:nvSpPr>
          <p:cNvPr id="4" name="Slide Number Placeholder 3"/>
          <p:cNvSpPr>
            <a:spLocks noGrp="1"/>
          </p:cNvSpPr>
          <p:nvPr>
            <p:ph type="sldNum" sz="quarter" idx="12"/>
          </p:nvPr>
        </p:nvSpPr>
        <p:spPr/>
        <p:txBody>
          <a:bodyPr/>
          <a:lstStyle/>
          <a:p>
            <a:pPr>
              <a:defRPr/>
            </a:pPr>
            <a:fld id="{BA9817FE-FADC-DD43-B305-F0AD66032B70}" type="slidenum">
              <a:rPr lang="en-US" smtClean="0"/>
              <a:pPr>
                <a:defRPr/>
              </a:pPr>
              <a:t>36</a:t>
            </a:fld>
            <a:endParaRPr lang="en-US" dirty="0"/>
          </a:p>
        </p:txBody>
      </p:sp>
    </p:spTree>
    <p:extLst>
      <p:ext uri="{BB962C8B-B14F-4D97-AF65-F5344CB8AC3E}">
        <p14:creationId xmlns:p14="http://schemas.microsoft.com/office/powerpoint/2010/main" val="14371378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ndy\Desktop\Pics\Glyphosate residues in seed\Collages\Glyphosate residues in se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9015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Andy\Desktop\Pics\poster\IMG_47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8" y="2614956"/>
            <a:ext cx="6364190" cy="424304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Andy\Desktop\Pics\poster\Rick Englemann 22 Jun 12 (33).jpg"/>
          <p:cNvPicPr>
            <a:picLocks noChangeAspect="1" noChangeArrowheads="1"/>
          </p:cNvPicPr>
          <p:nvPr/>
        </p:nvPicPr>
        <p:blipFill rotWithShape="1">
          <a:blip r:embed="rId3">
            <a:extLst>
              <a:ext uri="{28A0092B-C50C-407E-A947-70E740481C1C}">
                <a14:useLocalDpi xmlns:a14="http://schemas.microsoft.com/office/drawing/2010/main" val="0"/>
              </a:ext>
            </a:extLst>
          </a:blip>
          <a:srcRect l="13347" r="9267"/>
          <a:stretch/>
        </p:blipFill>
        <p:spPr bwMode="auto">
          <a:xfrm rot="16200000">
            <a:off x="5193357" y="2907678"/>
            <a:ext cx="4243043"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Glyphosate Levels</a:t>
            </a:r>
            <a:endParaRPr lang="en-US" b="1" dirty="0"/>
          </a:p>
        </p:txBody>
      </p:sp>
      <p:sp>
        <p:nvSpPr>
          <p:cNvPr id="3" name="Content Placeholder 2"/>
          <p:cNvSpPr>
            <a:spLocks noGrp="1"/>
          </p:cNvSpPr>
          <p:nvPr>
            <p:ph idx="1"/>
          </p:nvPr>
        </p:nvSpPr>
        <p:spPr/>
        <p:txBody>
          <a:bodyPr/>
          <a:lstStyle/>
          <a:p>
            <a:r>
              <a:rPr lang="en-US" dirty="0" smtClean="0"/>
              <a:t>Amount: 0.007 to 0.036 ppm glyphosate</a:t>
            </a:r>
          </a:p>
          <a:p>
            <a:endParaRPr lang="en-US" dirty="0"/>
          </a:p>
          <a:p>
            <a:endParaRPr lang="en-US" dirty="0" smtClean="0"/>
          </a:p>
        </p:txBody>
      </p:sp>
    </p:spTree>
    <p:extLst>
      <p:ext uri="{BB962C8B-B14F-4D97-AF65-F5344CB8AC3E}">
        <p14:creationId xmlns:p14="http://schemas.microsoft.com/office/powerpoint/2010/main" val="2897414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06290" cy="1862772"/>
          </a:xfrm>
        </p:spPr>
        <p:txBody>
          <a:bodyPr/>
          <a:lstStyle/>
          <a:p>
            <a:pPr algn="l"/>
            <a:r>
              <a:rPr lang="en-US" b="1" dirty="0" smtClean="0"/>
              <a:t>Glyphosate Residues in Seed Potato</a:t>
            </a:r>
            <a:endParaRPr lang="en-US" b="1" dirty="0"/>
          </a:p>
        </p:txBody>
      </p:sp>
      <p:sp>
        <p:nvSpPr>
          <p:cNvPr id="3" name="Slide Number Placeholder 2"/>
          <p:cNvSpPr>
            <a:spLocks noGrp="1"/>
          </p:cNvSpPr>
          <p:nvPr>
            <p:ph type="sldNum" sz="quarter" idx="12"/>
          </p:nvPr>
        </p:nvSpPr>
        <p:spPr/>
        <p:txBody>
          <a:bodyPr/>
          <a:lstStyle/>
          <a:p>
            <a:pPr>
              <a:defRPr/>
            </a:pPr>
            <a:fld id="{C0CAD3B8-17B2-5140-99FC-BBB7B5DC9F2C}" type="slidenum">
              <a:rPr lang="en-US" smtClean="0"/>
              <a:pPr>
                <a:defRPr/>
              </a:pPr>
              <a:t>39</a:t>
            </a:fld>
            <a:endParaRPr lang="en-US" dirty="0"/>
          </a:p>
        </p:txBody>
      </p:sp>
      <p:pic>
        <p:nvPicPr>
          <p:cNvPr id="5" name="Picture 3" descr="C:\Users\Andy\Documents\Research\2012 Potatoes\2012 glyphosate plant-to-plant comparison\Effect of glyphosate on tub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2622" y="274638"/>
            <a:ext cx="3381012" cy="59237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457200" y="1703070"/>
            <a:ext cx="8229600" cy="4525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bg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tx1"/>
              </a:solidFill>
            </a:endParaRPr>
          </a:p>
        </p:txBody>
      </p:sp>
      <p:sp>
        <p:nvSpPr>
          <p:cNvPr id="8" name="Content Placeholder 2"/>
          <p:cNvSpPr txBox="1">
            <a:spLocks/>
          </p:cNvSpPr>
          <p:nvPr/>
        </p:nvSpPr>
        <p:spPr>
          <a:xfrm>
            <a:off x="609600" y="2320290"/>
            <a:ext cx="4453890" cy="406114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bg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spcAft>
                <a:spcPts val="1200"/>
              </a:spcAft>
              <a:buNone/>
              <a:tabLst>
                <a:tab pos="10287000" algn="l"/>
              </a:tabLst>
            </a:pPr>
            <a:r>
              <a:rPr lang="en-US" sz="2000" dirty="0">
                <a:solidFill>
                  <a:prstClr val="black"/>
                </a:solidFill>
                <a:latin typeface="Tahoma" pitchFamily="34" charset="0"/>
                <a:ea typeface="Tahoma" pitchFamily="34" charset="0"/>
                <a:cs typeface="Tahoma" pitchFamily="34" charset="0"/>
              </a:rPr>
              <a:t>Seed pieces with glyphosate residues </a:t>
            </a:r>
            <a:r>
              <a:rPr lang="en-US" sz="2000" dirty="0" smtClean="0">
                <a:solidFill>
                  <a:prstClr val="black"/>
                </a:solidFill>
                <a:latin typeface="Tahoma" pitchFamily="34" charset="0"/>
                <a:ea typeface="Tahoma" pitchFamily="34" charset="0"/>
                <a:cs typeface="Tahoma" pitchFamily="34" charset="0"/>
              </a:rPr>
              <a:t>had a:</a:t>
            </a:r>
            <a:endParaRPr lang="en-US" sz="2000" dirty="0">
              <a:solidFill>
                <a:prstClr val="black"/>
              </a:solidFill>
              <a:latin typeface="Tahoma" pitchFamily="34" charset="0"/>
              <a:ea typeface="Tahoma" pitchFamily="34" charset="0"/>
              <a:cs typeface="Tahoma" pitchFamily="34" charset="0"/>
            </a:endParaRPr>
          </a:p>
          <a:p>
            <a:pPr marL="571500" lvl="0">
              <a:spcAft>
                <a:spcPts val="1200"/>
              </a:spcAft>
              <a:buFont typeface="Arial" pitchFamily="34" charset="0"/>
              <a:buChar char="•"/>
              <a:tabLst>
                <a:tab pos="10287000" algn="l"/>
              </a:tabLst>
            </a:pPr>
            <a:r>
              <a:rPr lang="en-US" sz="2000" dirty="0" smtClean="0">
                <a:solidFill>
                  <a:prstClr val="black"/>
                </a:solidFill>
                <a:latin typeface="Tahoma" pitchFamily="34" charset="0"/>
                <a:ea typeface="Tahoma" pitchFamily="34" charset="0"/>
                <a:cs typeface="Tahoma" pitchFamily="34" charset="0"/>
              </a:rPr>
              <a:t>67</a:t>
            </a:r>
            <a:r>
              <a:rPr lang="en-US" sz="2000" dirty="0">
                <a:solidFill>
                  <a:prstClr val="black"/>
                </a:solidFill>
                <a:latin typeface="Tahoma" pitchFamily="34" charset="0"/>
                <a:ea typeface="Tahoma" pitchFamily="34" charset="0"/>
                <a:cs typeface="Tahoma" pitchFamily="34" charset="0"/>
              </a:rPr>
              <a:t>% reduction in total yield (from 2.25 to </a:t>
            </a:r>
            <a:r>
              <a:rPr lang="en-US" sz="2000" dirty="0" smtClean="0">
                <a:solidFill>
                  <a:prstClr val="black"/>
                </a:solidFill>
                <a:latin typeface="Tahoma" pitchFamily="34" charset="0"/>
                <a:ea typeface="Tahoma" pitchFamily="34" charset="0"/>
                <a:cs typeface="Tahoma" pitchFamily="34" charset="0"/>
              </a:rPr>
              <a:t>0.75 </a:t>
            </a:r>
            <a:r>
              <a:rPr lang="en-US" sz="2000" dirty="0" err="1" smtClean="0">
                <a:solidFill>
                  <a:prstClr val="black"/>
                </a:solidFill>
                <a:latin typeface="Tahoma" pitchFamily="34" charset="0"/>
                <a:ea typeface="Tahoma" pitchFamily="34" charset="0"/>
                <a:cs typeface="Tahoma" pitchFamily="34" charset="0"/>
              </a:rPr>
              <a:t>lb</a:t>
            </a:r>
            <a:r>
              <a:rPr lang="en-US" sz="2000" dirty="0" smtClean="0">
                <a:solidFill>
                  <a:prstClr val="black"/>
                </a:solidFill>
                <a:latin typeface="Tahoma" pitchFamily="34" charset="0"/>
                <a:ea typeface="Tahoma" pitchFamily="34" charset="0"/>
                <a:cs typeface="Tahoma" pitchFamily="34" charset="0"/>
              </a:rPr>
              <a:t>/hill</a:t>
            </a:r>
            <a:r>
              <a:rPr lang="en-US" sz="2000" dirty="0">
                <a:solidFill>
                  <a:prstClr val="black"/>
                </a:solidFill>
                <a:latin typeface="Tahoma" pitchFamily="34" charset="0"/>
                <a:ea typeface="Tahoma" pitchFamily="34" charset="0"/>
                <a:cs typeface="Tahoma" pitchFamily="34" charset="0"/>
              </a:rPr>
              <a:t>)</a:t>
            </a:r>
          </a:p>
          <a:p>
            <a:pPr marL="571500" lvl="0">
              <a:spcAft>
                <a:spcPts val="1800"/>
              </a:spcAft>
              <a:buFont typeface="Arial" pitchFamily="34" charset="0"/>
              <a:buChar char="•"/>
              <a:tabLst>
                <a:tab pos="10287000" algn="l"/>
              </a:tabLst>
            </a:pPr>
            <a:r>
              <a:rPr lang="en-US" sz="2000" dirty="0" smtClean="0">
                <a:solidFill>
                  <a:prstClr val="black"/>
                </a:solidFill>
                <a:latin typeface="Tahoma" pitchFamily="34" charset="0"/>
                <a:ea typeface="Tahoma" pitchFamily="34" charset="0"/>
                <a:cs typeface="Tahoma" pitchFamily="34" charset="0"/>
              </a:rPr>
              <a:t>50</a:t>
            </a:r>
            <a:r>
              <a:rPr lang="en-US" sz="2000" dirty="0">
                <a:solidFill>
                  <a:prstClr val="black"/>
                </a:solidFill>
                <a:latin typeface="Tahoma" pitchFamily="34" charset="0"/>
                <a:ea typeface="Tahoma" pitchFamily="34" charset="0"/>
                <a:cs typeface="Tahoma" pitchFamily="34" charset="0"/>
              </a:rPr>
              <a:t>% reduction in tuber number (10 to 5 tubers/hill) </a:t>
            </a:r>
          </a:p>
          <a:p>
            <a:pPr marL="571500" lvl="0">
              <a:spcAft>
                <a:spcPts val="1800"/>
              </a:spcAft>
              <a:buFont typeface="Arial" pitchFamily="34" charset="0"/>
              <a:buChar char="•"/>
              <a:tabLst>
                <a:tab pos="10287000" algn="l"/>
              </a:tabLst>
            </a:pPr>
            <a:r>
              <a:rPr lang="en-US" sz="2000" dirty="0" smtClean="0">
                <a:solidFill>
                  <a:prstClr val="black"/>
                </a:solidFill>
                <a:latin typeface="Tahoma" pitchFamily="34" charset="0"/>
                <a:ea typeface="Tahoma" pitchFamily="34" charset="0"/>
                <a:cs typeface="Tahoma" pitchFamily="34" charset="0"/>
              </a:rPr>
              <a:t>38</a:t>
            </a:r>
            <a:r>
              <a:rPr lang="en-US" sz="2000" dirty="0">
                <a:solidFill>
                  <a:prstClr val="black"/>
                </a:solidFill>
                <a:latin typeface="Tahoma" pitchFamily="34" charset="0"/>
                <a:ea typeface="Tahoma" pitchFamily="34" charset="0"/>
                <a:cs typeface="Tahoma" pitchFamily="34" charset="0"/>
              </a:rPr>
              <a:t>% reduction in mean tuber </a:t>
            </a:r>
            <a:r>
              <a:rPr lang="en-US" sz="2000" dirty="0" smtClean="0">
                <a:solidFill>
                  <a:prstClr val="black"/>
                </a:solidFill>
                <a:latin typeface="Tahoma" pitchFamily="34" charset="0"/>
                <a:ea typeface="Tahoma" pitchFamily="34" charset="0"/>
                <a:cs typeface="Tahoma" pitchFamily="34" charset="0"/>
              </a:rPr>
              <a:t>weight </a:t>
            </a:r>
            <a:r>
              <a:rPr lang="en-US" sz="2000" dirty="0">
                <a:solidFill>
                  <a:prstClr val="black"/>
                </a:solidFill>
                <a:latin typeface="Tahoma" pitchFamily="34" charset="0"/>
                <a:ea typeface="Tahoma" pitchFamily="34" charset="0"/>
                <a:cs typeface="Tahoma" pitchFamily="34" charset="0"/>
              </a:rPr>
              <a:t>(3.92 to 2.40 </a:t>
            </a:r>
            <a:r>
              <a:rPr lang="en-US" sz="2000" dirty="0" err="1">
                <a:solidFill>
                  <a:prstClr val="black"/>
                </a:solidFill>
                <a:latin typeface="Tahoma" pitchFamily="34" charset="0"/>
                <a:ea typeface="Tahoma" pitchFamily="34" charset="0"/>
                <a:cs typeface="Tahoma" pitchFamily="34" charset="0"/>
              </a:rPr>
              <a:t>oz</a:t>
            </a:r>
            <a:r>
              <a:rPr lang="en-US" sz="2000" dirty="0">
                <a:solidFill>
                  <a:prstClr val="black"/>
                </a:solidFill>
                <a:latin typeface="Tahoma" pitchFamily="34" charset="0"/>
                <a:ea typeface="Tahoma" pitchFamily="34" charset="0"/>
                <a:cs typeface="Tahoma" pitchFamily="34" charset="0"/>
              </a:rPr>
              <a:t>/tuber)</a:t>
            </a:r>
            <a:endParaRPr lang="en-US"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23108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b="1" dirty="0" smtClean="0"/>
              <a:t>New Genetically Engineered Technology</a:t>
            </a:r>
            <a:endParaRPr lang="en-US" sz="3300" b="1" dirty="0"/>
          </a:p>
        </p:txBody>
      </p:sp>
      <p:sp>
        <p:nvSpPr>
          <p:cNvPr id="3" name="Content Placeholder 2"/>
          <p:cNvSpPr>
            <a:spLocks noGrp="1"/>
          </p:cNvSpPr>
          <p:nvPr>
            <p:ph idx="1"/>
          </p:nvPr>
        </p:nvSpPr>
        <p:spPr>
          <a:xfrm>
            <a:off x="457200" y="1504950"/>
            <a:ext cx="8229600" cy="4525963"/>
          </a:xfrm>
        </p:spPr>
        <p:txBody>
          <a:bodyPr/>
          <a:lstStyle/>
          <a:p>
            <a:pPr lvl="0">
              <a:spcBef>
                <a:spcPts val="600"/>
              </a:spcBef>
              <a:spcAft>
                <a:spcPts val="600"/>
              </a:spcAft>
              <a:buFont typeface="Wingdings" pitchFamily="2" charset="2"/>
              <a:buChar char="§"/>
            </a:pPr>
            <a:r>
              <a:rPr lang="en-US" dirty="0" smtClean="0">
                <a:solidFill>
                  <a:srgbClr val="282828"/>
                </a:solidFill>
                <a:latin typeface="Arial" pitchFamily="34" charset="0"/>
                <a:cs typeface="Arial" pitchFamily="34" charset="0"/>
              </a:rPr>
              <a:t>Resistance to:</a:t>
            </a:r>
            <a:endParaRPr lang="en-US" dirty="0">
              <a:solidFill>
                <a:srgbClr val="282828"/>
              </a:solidFill>
              <a:latin typeface="Arial" pitchFamily="34" charset="0"/>
              <a:cs typeface="Arial" pitchFamily="34" charset="0"/>
            </a:endParaRPr>
          </a:p>
          <a:p>
            <a:pPr marL="914400" lvl="0" indent="-460375">
              <a:spcBef>
                <a:spcPts val="600"/>
              </a:spcBef>
              <a:spcAft>
                <a:spcPts val="1800"/>
              </a:spcAft>
            </a:pPr>
            <a:r>
              <a:rPr lang="en-US" dirty="0">
                <a:solidFill>
                  <a:srgbClr val="282828"/>
                </a:solidFill>
                <a:latin typeface="Arial" pitchFamily="34" charset="0"/>
                <a:cs typeface="Arial" pitchFamily="34" charset="0"/>
              </a:rPr>
              <a:t>2,4-D </a:t>
            </a:r>
            <a:r>
              <a:rPr lang="en-US" dirty="0" smtClean="0">
                <a:solidFill>
                  <a:srgbClr val="282828"/>
                </a:solidFill>
                <a:latin typeface="Arial" pitchFamily="34" charset="0"/>
                <a:cs typeface="Arial" pitchFamily="34" charset="0"/>
              </a:rPr>
              <a:t>(+ </a:t>
            </a:r>
            <a:r>
              <a:rPr lang="en-US" dirty="0" err="1" smtClean="0">
                <a:solidFill>
                  <a:srgbClr val="282828"/>
                </a:solidFill>
                <a:latin typeface="Arial" pitchFamily="34" charset="0"/>
                <a:cs typeface="Arial" pitchFamily="34" charset="0"/>
              </a:rPr>
              <a:t>triclopyr</a:t>
            </a:r>
            <a:r>
              <a:rPr lang="en-US" dirty="0">
                <a:solidFill>
                  <a:srgbClr val="282828"/>
                </a:solidFill>
                <a:latin typeface="Arial" pitchFamily="34" charset="0"/>
                <a:cs typeface="Arial" pitchFamily="34" charset="0"/>
              </a:rPr>
              <a:t>, </a:t>
            </a:r>
            <a:r>
              <a:rPr lang="en-US" dirty="0" err="1">
                <a:solidFill>
                  <a:srgbClr val="282828"/>
                </a:solidFill>
                <a:latin typeface="Arial" pitchFamily="34" charset="0"/>
                <a:cs typeface="Arial" pitchFamily="34" charset="0"/>
              </a:rPr>
              <a:t>fluroxypyr</a:t>
            </a:r>
            <a:r>
              <a:rPr lang="en-US" dirty="0">
                <a:solidFill>
                  <a:srgbClr val="282828"/>
                </a:solidFill>
                <a:latin typeface="Arial" pitchFamily="34" charset="0"/>
                <a:cs typeface="Arial" pitchFamily="34" charset="0"/>
              </a:rPr>
              <a:t>, </a:t>
            </a:r>
            <a:r>
              <a:rPr lang="en-US" dirty="0" smtClean="0">
                <a:solidFill>
                  <a:srgbClr val="282828"/>
                </a:solidFill>
                <a:latin typeface="Arial" pitchFamily="34" charset="0"/>
                <a:cs typeface="Arial" pitchFamily="34" charset="0"/>
              </a:rPr>
              <a:t>and fops - </a:t>
            </a:r>
            <a:r>
              <a:rPr lang="en-US" dirty="0" err="1" smtClean="0">
                <a:solidFill>
                  <a:srgbClr val="282828"/>
                </a:solidFill>
                <a:latin typeface="Arial" pitchFamily="34" charset="0"/>
                <a:cs typeface="Arial" pitchFamily="34" charset="0"/>
              </a:rPr>
              <a:t>ACCase</a:t>
            </a:r>
            <a:r>
              <a:rPr lang="en-US" dirty="0" smtClean="0">
                <a:solidFill>
                  <a:srgbClr val="282828"/>
                </a:solidFill>
                <a:latin typeface="Arial" pitchFamily="34" charset="0"/>
                <a:cs typeface="Arial" pitchFamily="34" charset="0"/>
              </a:rPr>
              <a:t> inhibitors)</a:t>
            </a:r>
            <a:endParaRPr lang="en-US" dirty="0">
              <a:solidFill>
                <a:srgbClr val="282828"/>
              </a:solidFill>
              <a:latin typeface="Arial" pitchFamily="34" charset="0"/>
              <a:cs typeface="Arial" pitchFamily="34" charset="0"/>
            </a:endParaRPr>
          </a:p>
          <a:p>
            <a:pPr marL="914400" lvl="0" indent="-460375">
              <a:spcBef>
                <a:spcPts val="600"/>
              </a:spcBef>
              <a:spcAft>
                <a:spcPts val="1800"/>
              </a:spcAft>
            </a:pPr>
            <a:r>
              <a:rPr lang="en-US" dirty="0">
                <a:solidFill>
                  <a:srgbClr val="282828"/>
                </a:solidFill>
                <a:latin typeface="Arial" pitchFamily="34" charset="0"/>
                <a:cs typeface="Arial" pitchFamily="34" charset="0"/>
              </a:rPr>
              <a:t>Dicamba</a:t>
            </a:r>
          </a:p>
          <a:p>
            <a:pPr marL="914400" lvl="0" indent="-460375">
              <a:spcBef>
                <a:spcPts val="600"/>
              </a:spcBef>
              <a:spcAft>
                <a:spcPts val="1800"/>
              </a:spcAft>
            </a:pPr>
            <a:r>
              <a:rPr lang="en-US" dirty="0">
                <a:solidFill>
                  <a:srgbClr val="282828"/>
                </a:solidFill>
                <a:latin typeface="Arial" pitchFamily="34" charset="0"/>
                <a:cs typeface="Arial" pitchFamily="34" charset="0"/>
              </a:rPr>
              <a:t>ALS</a:t>
            </a:r>
          </a:p>
          <a:p>
            <a:pPr marL="914400" lvl="0" indent="-460375">
              <a:spcBef>
                <a:spcPts val="600"/>
              </a:spcBef>
              <a:spcAft>
                <a:spcPts val="1800"/>
              </a:spcAft>
            </a:pPr>
            <a:r>
              <a:rPr lang="en-US" dirty="0">
                <a:solidFill>
                  <a:srgbClr val="282828"/>
                </a:solidFill>
                <a:latin typeface="Arial" pitchFamily="34" charset="0"/>
                <a:cs typeface="Arial" pitchFamily="34" charset="0"/>
              </a:rPr>
              <a:t>HPPD</a:t>
            </a:r>
          </a:p>
        </p:txBody>
      </p:sp>
      <p:pic>
        <p:nvPicPr>
          <p:cNvPr id="4" name="Picture 2" descr="C:\Users\aprobins\Desktop\pics for ppt\Agronomic picutres\IMG_67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60" y="3497580"/>
            <a:ext cx="4038600" cy="3028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675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Cost of Production</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0154968"/>
              </p:ext>
            </p:extLst>
          </p:nvPr>
        </p:nvGraphicFramePr>
        <p:xfrm>
          <a:off x="660400" y="1600200"/>
          <a:ext cx="7772400" cy="1176867"/>
        </p:xfrm>
        <a:graphic>
          <a:graphicData uri="http://schemas.openxmlformats.org/drawingml/2006/table">
            <a:tbl>
              <a:tblPr firstRow="1" bandRow="1">
                <a:tableStyleId>{9D7B26C5-4107-4FEC-AEDC-1716B250A1EF}</a:tableStyleId>
              </a:tblPr>
              <a:tblGrid>
                <a:gridCol w="1047515"/>
                <a:gridCol w="1359371"/>
                <a:gridCol w="1391356"/>
                <a:gridCol w="1335381"/>
                <a:gridCol w="2638777"/>
              </a:tblGrid>
              <a:tr h="370840">
                <a:tc gridSpan="5">
                  <a:txBody>
                    <a:bodyPr/>
                    <a:lstStyle/>
                    <a:p>
                      <a:r>
                        <a:rPr lang="en-US" dirty="0" smtClean="0"/>
                        <a:t>Total operating and overhead costs per acre in</a:t>
                      </a:r>
                      <a:r>
                        <a:rPr lang="en-US" baseline="0" dirty="0" smtClean="0"/>
                        <a:t> 2013</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425027">
                <a:tc>
                  <a:txBody>
                    <a:bodyPr/>
                    <a:lstStyle/>
                    <a:p>
                      <a:pPr algn="ctr"/>
                      <a:r>
                        <a:rPr lang="en-US" dirty="0" smtClean="0"/>
                        <a:t>Corn</a:t>
                      </a:r>
                      <a:endParaRPr lang="en-US" dirty="0"/>
                    </a:p>
                  </a:txBody>
                  <a:tcPr/>
                </a:tc>
                <a:tc>
                  <a:txBody>
                    <a:bodyPr/>
                    <a:lstStyle/>
                    <a:p>
                      <a:pPr algn="ctr"/>
                      <a:r>
                        <a:rPr lang="en-US" dirty="0" smtClean="0"/>
                        <a:t>Soybean</a:t>
                      </a:r>
                      <a:endParaRPr lang="en-US" dirty="0"/>
                    </a:p>
                  </a:txBody>
                  <a:tcPr/>
                </a:tc>
                <a:tc>
                  <a:txBody>
                    <a:bodyPr/>
                    <a:lstStyle/>
                    <a:p>
                      <a:pPr algn="ctr"/>
                      <a:r>
                        <a:rPr lang="en-US" dirty="0" smtClean="0"/>
                        <a:t>Wheat</a:t>
                      </a:r>
                      <a:endParaRPr lang="en-US" dirty="0"/>
                    </a:p>
                  </a:txBody>
                  <a:tcPr/>
                </a:tc>
                <a:tc>
                  <a:txBody>
                    <a:bodyPr/>
                    <a:lstStyle/>
                    <a:p>
                      <a:pPr algn="ctr"/>
                      <a:r>
                        <a:rPr lang="en-US" dirty="0" smtClean="0"/>
                        <a:t>Barley</a:t>
                      </a:r>
                      <a:endParaRPr lang="en-US" dirty="0"/>
                    </a:p>
                  </a:txBody>
                  <a:tcPr/>
                </a:tc>
                <a:tc>
                  <a:txBody>
                    <a:bodyPr/>
                    <a:lstStyle/>
                    <a:p>
                      <a:pPr algn="ctr"/>
                      <a:r>
                        <a:rPr lang="en-US" dirty="0" smtClean="0"/>
                        <a:t>Potatoes</a:t>
                      </a:r>
                      <a:endParaRPr lang="en-US" dirty="0"/>
                    </a:p>
                  </a:txBody>
                  <a:tcPr/>
                </a:tc>
              </a:tr>
              <a:tr h="381000">
                <a:tc>
                  <a:txBody>
                    <a:bodyPr/>
                    <a:lstStyle/>
                    <a:p>
                      <a:pPr algn="ctr"/>
                      <a:r>
                        <a:rPr lang="en-US" dirty="0" smtClean="0"/>
                        <a:t>$648</a:t>
                      </a:r>
                      <a:endParaRPr lang="en-US" dirty="0"/>
                    </a:p>
                  </a:txBody>
                  <a:tcPr/>
                </a:tc>
                <a:tc>
                  <a:txBody>
                    <a:bodyPr/>
                    <a:lstStyle/>
                    <a:p>
                      <a:pPr algn="ctr"/>
                      <a:r>
                        <a:rPr lang="en-US" dirty="0" smtClean="0"/>
                        <a:t>$421</a:t>
                      </a:r>
                      <a:endParaRPr lang="en-US" dirty="0"/>
                    </a:p>
                  </a:txBody>
                  <a:tcPr/>
                </a:tc>
                <a:tc>
                  <a:txBody>
                    <a:bodyPr/>
                    <a:lstStyle/>
                    <a:p>
                      <a:pPr algn="ctr"/>
                      <a:r>
                        <a:rPr lang="en-US" dirty="0" smtClean="0"/>
                        <a:t>$300</a:t>
                      </a:r>
                      <a:endParaRPr lang="en-US" dirty="0"/>
                    </a:p>
                  </a:txBody>
                  <a:tcPr/>
                </a:tc>
                <a:tc>
                  <a:txBody>
                    <a:bodyPr/>
                    <a:lstStyle/>
                    <a:p>
                      <a:pPr algn="ctr"/>
                      <a:r>
                        <a:rPr lang="en-US" dirty="0" smtClean="0"/>
                        <a:t>$447</a:t>
                      </a:r>
                      <a:endParaRPr lang="en-US" dirty="0"/>
                    </a:p>
                  </a:txBody>
                  <a:tcPr/>
                </a:tc>
                <a:tc>
                  <a:txBody>
                    <a:bodyPr/>
                    <a:lstStyle/>
                    <a:p>
                      <a:pPr algn="ctr"/>
                      <a:r>
                        <a:rPr lang="en-US" dirty="0" smtClean="0"/>
                        <a:t>$3,000</a:t>
                      </a:r>
                      <a:endParaRPr lang="en-US" dirty="0"/>
                    </a:p>
                  </a:txBody>
                  <a:tcPr/>
                </a:tc>
              </a:tr>
            </a:tbl>
          </a:graphicData>
        </a:graphic>
      </p:graphicFrame>
      <p:sp>
        <p:nvSpPr>
          <p:cNvPr id="5" name="Content Placeholder 2"/>
          <p:cNvSpPr txBox="1">
            <a:spLocks/>
          </p:cNvSpPr>
          <p:nvPr/>
        </p:nvSpPr>
        <p:spPr>
          <a:xfrm>
            <a:off x="609599" y="3149595"/>
            <a:ext cx="7687733" cy="26670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bg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tabLst>
                <a:tab pos="10287000" algn="l"/>
              </a:tabLst>
            </a:pPr>
            <a:r>
              <a:rPr lang="en-US" dirty="0" smtClean="0">
                <a:solidFill>
                  <a:schemeClr val="tx1"/>
                </a:solidFill>
                <a:latin typeface="Tahoma" pitchFamily="34" charset="0"/>
                <a:ea typeface="Tahoma" pitchFamily="34" charset="0"/>
                <a:cs typeface="Tahoma" pitchFamily="34" charset="0"/>
              </a:rPr>
              <a:t>100 acres of potatoes is </a:t>
            </a:r>
            <a:r>
              <a:rPr lang="en-US" smtClean="0">
                <a:solidFill>
                  <a:schemeClr val="tx1"/>
                </a:solidFill>
                <a:latin typeface="Tahoma" pitchFamily="34" charset="0"/>
                <a:ea typeface="Tahoma" pitchFamily="34" charset="0"/>
                <a:cs typeface="Tahoma" pitchFamily="34" charset="0"/>
              </a:rPr>
              <a:t>worth </a:t>
            </a:r>
            <a:r>
              <a:rPr lang="en-US" b="1" smtClean="0">
                <a:solidFill>
                  <a:schemeClr val="tx1"/>
                </a:solidFill>
                <a:latin typeface="Tahoma" pitchFamily="34" charset="0"/>
                <a:ea typeface="Tahoma" pitchFamily="34" charset="0"/>
                <a:cs typeface="Tahoma" pitchFamily="34" charset="0"/>
              </a:rPr>
              <a:t>$300,000</a:t>
            </a:r>
            <a:r>
              <a:rPr lang="en-US" dirty="0" smtClean="0">
                <a:solidFill>
                  <a:schemeClr val="tx1"/>
                </a:solidFill>
                <a:latin typeface="Tahoma" pitchFamily="34" charset="0"/>
                <a:ea typeface="Tahoma" pitchFamily="34" charset="0"/>
                <a:cs typeface="Tahoma" pitchFamily="34" charset="0"/>
              </a:rPr>
              <a:t>. </a:t>
            </a:r>
          </a:p>
          <a:p>
            <a:pPr>
              <a:spcAft>
                <a:spcPts val="1200"/>
              </a:spcAft>
              <a:tabLst>
                <a:tab pos="10287000" algn="l"/>
              </a:tabLst>
            </a:pPr>
            <a:r>
              <a:rPr lang="en-US" dirty="0" smtClean="0">
                <a:solidFill>
                  <a:schemeClr val="tx1"/>
                </a:solidFill>
                <a:latin typeface="Tahoma" pitchFamily="34" charset="0"/>
                <a:ea typeface="Tahoma" pitchFamily="34" charset="0"/>
                <a:cs typeface="Tahoma" pitchFamily="34" charset="0"/>
              </a:rPr>
              <a:t>Damaging a potato crop is </a:t>
            </a:r>
            <a:r>
              <a:rPr lang="en-US" b="1" dirty="0" smtClean="0">
                <a:solidFill>
                  <a:schemeClr val="tx1"/>
                </a:solidFill>
                <a:latin typeface="Tahoma" pitchFamily="34" charset="0"/>
                <a:ea typeface="Tahoma" pitchFamily="34" charset="0"/>
                <a:cs typeface="Tahoma" pitchFamily="34" charset="0"/>
              </a:rPr>
              <a:t>EXPENSIVE</a:t>
            </a:r>
            <a:r>
              <a:rPr lang="en-US" dirty="0" smtClean="0">
                <a:solidFill>
                  <a:schemeClr val="tx1"/>
                </a:solidFill>
                <a:latin typeface="Tahoma" pitchFamily="34" charset="0"/>
                <a:ea typeface="Tahoma" pitchFamily="34" charset="0"/>
                <a:cs typeface="Tahoma" pitchFamily="34" charset="0"/>
              </a:rPr>
              <a:t>!</a:t>
            </a:r>
            <a:endParaRPr lang="en-US" dirty="0">
              <a:solidFill>
                <a:schemeClr val="tx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195612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4984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2,4-D and Dicamba Drift Studies</a:t>
            </a:r>
            <a:endParaRPr lang="en-US" sz="4000" b="1" dirty="0"/>
          </a:p>
        </p:txBody>
      </p:sp>
      <p:sp>
        <p:nvSpPr>
          <p:cNvPr id="3" name="Content Placeholder 2"/>
          <p:cNvSpPr>
            <a:spLocks noGrp="1"/>
          </p:cNvSpPr>
          <p:nvPr>
            <p:ph sz="half" idx="1"/>
          </p:nvPr>
        </p:nvSpPr>
        <p:spPr>
          <a:xfrm>
            <a:off x="457200" y="1417638"/>
            <a:ext cx="8229600" cy="4708525"/>
          </a:xfrm>
        </p:spPr>
        <p:txBody>
          <a:bodyPr/>
          <a:lstStyle/>
          <a:p>
            <a:pPr>
              <a:spcAft>
                <a:spcPts val="600"/>
              </a:spcAft>
            </a:pPr>
            <a:r>
              <a:rPr lang="en-US" dirty="0" smtClean="0">
                <a:solidFill>
                  <a:schemeClr val="tx1"/>
                </a:solidFill>
              </a:rPr>
              <a:t>Studies conducted in Indiana and Illinois in 2009 and 2010.</a:t>
            </a:r>
          </a:p>
          <a:p>
            <a:pPr>
              <a:spcAft>
                <a:spcPts val="600"/>
              </a:spcAft>
            </a:pPr>
            <a:r>
              <a:rPr lang="en-US" dirty="0" smtClean="0">
                <a:solidFill>
                  <a:schemeClr val="tx1"/>
                </a:solidFill>
              </a:rPr>
              <a:t>Rates</a:t>
            </a:r>
          </a:p>
          <a:p>
            <a:pPr lvl="1">
              <a:spcAft>
                <a:spcPts val="600"/>
              </a:spcAft>
            </a:pPr>
            <a:r>
              <a:rPr lang="en-US" dirty="0" smtClean="0">
                <a:solidFill>
                  <a:schemeClr val="tx1"/>
                </a:solidFill>
              </a:rPr>
              <a:t>2,4-D</a:t>
            </a:r>
            <a:r>
              <a:rPr lang="en-US" dirty="0">
                <a:solidFill>
                  <a:schemeClr val="tx1"/>
                </a:solidFill>
              </a:rPr>
              <a:t>: 0, </a:t>
            </a:r>
            <a:r>
              <a:rPr lang="en-US" dirty="0" smtClean="0">
                <a:solidFill>
                  <a:schemeClr val="tx1"/>
                </a:solidFill>
              </a:rPr>
              <a:t>0.003, 0.03, 0.3, 1, 2, 4, 8, 16, 64 </a:t>
            </a:r>
            <a:r>
              <a:rPr lang="en-US" dirty="0" err="1" smtClean="0">
                <a:solidFill>
                  <a:schemeClr val="tx1"/>
                </a:solidFill>
              </a:rPr>
              <a:t>fl</a:t>
            </a:r>
            <a:r>
              <a:rPr lang="en-US" dirty="0" smtClean="0">
                <a:solidFill>
                  <a:schemeClr val="tx1"/>
                </a:solidFill>
              </a:rPr>
              <a:t> </a:t>
            </a:r>
            <a:r>
              <a:rPr lang="en-US" dirty="0" err="1" smtClean="0">
                <a:solidFill>
                  <a:schemeClr val="tx1"/>
                </a:solidFill>
              </a:rPr>
              <a:t>oz</a:t>
            </a:r>
            <a:r>
              <a:rPr lang="en-US" dirty="0" smtClean="0">
                <a:solidFill>
                  <a:schemeClr val="tx1"/>
                </a:solidFill>
              </a:rPr>
              <a:t>/A (</a:t>
            </a:r>
            <a:r>
              <a:rPr lang="en-US" dirty="0" err="1" smtClean="0">
                <a:solidFill>
                  <a:schemeClr val="tx1"/>
                </a:solidFill>
              </a:rPr>
              <a:t>dimethylamine</a:t>
            </a:r>
            <a:r>
              <a:rPr lang="en-US" dirty="0" smtClean="0">
                <a:solidFill>
                  <a:schemeClr val="tx1"/>
                </a:solidFill>
              </a:rPr>
              <a:t> salt)</a:t>
            </a:r>
            <a:endParaRPr lang="en-US" baseline="30000" dirty="0" smtClean="0">
              <a:solidFill>
                <a:schemeClr val="tx1"/>
              </a:solidFill>
            </a:endParaRPr>
          </a:p>
          <a:p>
            <a:pPr lvl="1">
              <a:spcAft>
                <a:spcPts val="600"/>
              </a:spcAft>
            </a:pPr>
            <a:r>
              <a:rPr lang="en-US" dirty="0" smtClean="0">
                <a:solidFill>
                  <a:schemeClr val="tx1"/>
                </a:solidFill>
              </a:rPr>
              <a:t>Dicamba: </a:t>
            </a:r>
            <a:r>
              <a:rPr lang="en-US" dirty="0" smtClean="0">
                <a:solidFill>
                  <a:schemeClr val="tx1"/>
                </a:solidFill>
                <a:latin typeface="Arial" pitchFamily="34" charset="0"/>
                <a:cs typeface="Arial" pitchFamily="34" charset="0"/>
              </a:rPr>
              <a:t>0</a:t>
            </a:r>
            <a:r>
              <a:rPr lang="en-US" dirty="0">
                <a:solidFill>
                  <a:schemeClr val="tx1"/>
                </a:solidFill>
                <a:latin typeface="Arial" pitchFamily="34" charset="0"/>
                <a:cs typeface="Arial" pitchFamily="34" charset="0"/>
              </a:rPr>
              <a:t>, </a:t>
            </a:r>
            <a:r>
              <a:rPr lang="en-US" dirty="0" smtClean="0">
                <a:solidFill>
                  <a:schemeClr val="tx1"/>
                </a:solidFill>
                <a:latin typeface="Arial" pitchFamily="34" charset="0"/>
                <a:cs typeface="Arial" pitchFamily="34" charset="0"/>
              </a:rPr>
              <a:t>0.002, 0.007, 0.02, 0.03, 0.07 0.13, 0.26, 0.65 </a:t>
            </a:r>
            <a:r>
              <a:rPr lang="en-US" dirty="0" err="1" smtClean="0">
                <a:solidFill>
                  <a:schemeClr val="tx1"/>
                </a:solidFill>
                <a:latin typeface="Arial" pitchFamily="34" charset="0"/>
                <a:cs typeface="Arial" pitchFamily="34" charset="0"/>
              </a:rPr>
              <a:t>fl</a:t>
            </a:r>
            <a:r>
              <a:rPr lang="en-US" dirty="0" smtClean="0">
                <a:solidFill>
                  <a:schemeClr val="tx1"/>
                </a:solidFill>
                <a:latin typeface="Arial" pitchFamily="34" charset="0"/>
                <a:cs typeface="Arial" pitchFamily="34" charset="0"/>
              </a:rPr>
              <a:t> </a:t>
            </a:r>
            <a:r>
              <a:rPr lang="en-US" dirty="0" err="1" smtClean="0">
                <a:solidFill>
                  <a:schemeClr val="tx1"/>
                </a:solidFill>
                <a:latin typeface="Arial" pitchFamily="34" charset="0"/>
                <a:cs typeface="Arial" pitchFamily="34" charset="0"/>
              </a:rPr>
              <a:t>oz</a:t>
            </a:r>
            <a:r>
              <a:rPr lang="en-US" dirty="0" smtClean="0">
                <a:solidFill>
                  <a:schemeClr val="tx1"/>
                </a:solidFill>
                <a:latin typeface="Arial" pitchFamily="34" charset="0"/>
                <a:cs typeface="Arial" pitchFamily="34" charset="0"/>
              </a:rPr>
              <a:t>/A (</a:t>
            </a:r>
            <a:r>
              <a:rPr lang="en-US" dirty="0" err="1" smtClean="0">
                <a:solidFill>
                  <a:schemeClr val="tx1"/>
                </a:solidFill>
                <a:latin typeface="Arial" pitchFamily="34" charset="0"/>
                <a:cs typeface="Arial" pitchFamily="34" charset="0"/>
              </a:rPr>
              <a:t>diglycolamine</a:t>
            </a:r>
            <a:r>
              <a:rPr lang="en-US" dirty="0" smtClean="0">
                <a:solidFill>
                  <a:schemeClr val="tx1"/>
                </a:solidFill>
                <a:latin typeface="Arial" pitchFamily="34" charset="0"/>
                <a:cs typeface="Arial" pitchFamily="34" charset="0"/>
              </a:rPr>
              <a:t> </a:t>
            </a:r>
            <a:r>
              <a:rPr lang="en-US" dirty="0">
                <a:solidFill>
                  <a:schemeClr val="tx1"/>
                </a:solidFill>
                <a:latin typeface="Arial" pitchFamily="34" charset="0"/>
                <a:cs typeface="Arial" pitchFamily="34" charset="0"/>
              </a:rPr>
              <a:t>salt</a:t>
            </a:r>
            <a:r>
              <a:rPr lang="en-US" dirty="0" smtClean="0">
                <a:solidFill>
                  <a:schemeClr val="tx1"/>
                </a:solidFill>
                <a:latin typeface="Arial" pitchFamily="34" charset="0"/>
                <a:cs typeface="Arial" pitchFamily="34" charset="0"/>
              </a:rPr>
              <a:t>)</a:t>
            </a:r>
            <a:endParaRPr lang="en-US" dirty="0" smtClean="0">
              <a:solidFill>
                <a:schemeClr val="tx1"/>
              </a:solidFill>
            </a:endParaRPr>
          </a:p>
          <a:p>
            <a:pPr>
              <a:spcAft>
                <a:spcPts val="600"/>
              </a:spcAft>
            </a:pPr>
            <a:r>
              <a:rPr lang="en-US" dirty="0" smtClean="0">
                <a:solidFill>
                  <a:schemeClr val="tx1"/>
                </a:solidFill>
              </a:rPr>
              <a:t>Application timings: V2, V5, R2</a:t>
            </a:r>
          </a:p>
          <a:p>
            <a:pPr>
              <a:spcAft>
                <a:spcPts val="600"/>
              </a:spcAft>
            </a:pPr>
            <a:r>
              <a:rPr lang="en-US" dirty="0" smtClean="0">
                <a:solidFill>
                  <a:schemeClr val="tx1"/>
                </a:solidFill>
              </a:rPr>
              <a:t>Maturity Group 3.4 (Becks brand 342NRR)</a:t>
            </a:r>
            <a:endParaRPr lang="en-US" dirty="0">
              <a:solidFill>
                <a:schemeClr val="tx1"/>
              </a:solidFill>
            </a:endParaRPr>
          </a:p>
        </p:txBody>
      </p:sp>
    </p:spTree>
    <p:extLst>
      <p:ext uri="{BB962C8B-B14F-4D97-AF65-F5344CB8AC3E}">
        <p14:creationId xmlns:p14="http://schemas.microsoft.com/office/powerpoint/2010/main" val="32846743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lstStyle/>
          <a:p>
            <a:r>
              <a:rPr lang="en-US" b="1" dirty="0" smtClean="0"/>
              <a:t>Rating</a:t>
            </a:r>
            <a:r>
              <a:rPr lang="en-US" dirty="0" smtClean="0"/>
              <a:t> </a:t>
            </a:r>
            <a:r>
              <a:rPr lang="en-US" b="1" dirty="0" smtClean="0"/>
              <a:t>Injury</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8624819"/>
              </p:ext>
            </p:extLst>
          </p:nvPr>
        </p:nvGraphicFramePr>
        <p:xfrm>
          <a:off x="474134" y="1120199"/>
          <a:ext cx="8212666" cy="4840998"/>
        </p:xfrm>
        <a:graphic>
          <a:graphicData uri="http://schemas.openxmlformats.org/drawingml/2006/table">
            <a:tbl>
              <a:tblPr firstRow="1" firstCol="1" bandRow="1">
                <a:tableStyleId>{9D7B26C5-4107-4FEC-AEDC-1716B250A1EF}</a:tableStyleId>
              </a:tblPr>
              <a:tblGrid>
                <a:gridCol w="864044"/>
                <a:gridCol w="7348622"/>
              </a:tblGrid>
              <a:tr h="288736">
                <a:tc gridSpan="2">
                  <a:txBody>
                    <a:bodyPr/>
                    <a:lstStyle/>
                    <a:p>
                      <a:pPr marL="0" marR="0">
                        <a:lnSpc>
                          <a:spcPct val="115000"/>
                        </a:lnSpc>
                        <a:spcBef>
                          <a:spcPts val="0"/>
                        </a:spcBef>
                        <a:spcAft>
                          <a:spcPts val="0"/>
                        </a:spcAft>
                      </a:pPr>
                      <a:r>
                        <a:rPr lang="en-US" sz="1000" dirty="0">
                          <a:effectLst/>
                        </a:rPr>
                        <a:t>Rating scale for visual estimate of soybean injury affected by synthetic auxin herbicides.</a:t>
                      </a:r>
                      <a:endParaRPr lang="en-US" sz="1000" dirty="0">
                        <a:effectLst/>
                        <a:latin typeface="Calibri"/>
                        <a:ea typeface="Calibri"/>
                        <a:cs typeface="Times New Roman"/>
                      </a:endParaRPr>
                    </a:p>
                  </a:txBody>
                  <a:tcPr marL="25591" marR="25591" marT="8530" marB="0"/>
                </a:tc>
                <a:tc hMerge="1">
                  <a:txBody>
                    <a:bodyPr/>
                    <a:lstStyle/>
                    <a:p>
                      <a:endParaRPr lang="en-US"/>
                    </a:p>
                  </a:txBody>
                  <a:tcPr/>
                </a:tc>
              </a:tr>
              <a:tr h="196452">
                <a:tc>
                  <a:txBody>
                    <a:bodyPr/>
                    <a:lstStyle/>
                    <a:p>
                      <a:pPr marL="0" marR="0">
                        <a:lnSpc>
                          <a:spcPct val="115000"/>
                        </a:lnSpc>
                        <a:spcBef>
                          <a:spcPts val="0"/>
                        </a:spcBef>
                        <a:spcAft>
                          <a:spcPts val="0"/>
                        </a:spcAft>
                      </a:pPr>
                      <a:r>
                        <a:rPr lang="en-US" sz="1000" dirty="0" smtClean="0">
                          <a:effectLst/>
                        </a:rPr>
                        <a:t>Rating (%)</a:t>
                      </a:r>
                      <a:endParaRPr lang="en-US" sz="1000" dirty="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Description</a:t>
                      </a:r>
                      <a:endParaRPr lang="en-US" sz="1000">
                        <a:effectLst/>
                        <a:latin typeface="Calibri"/>
                        <a:ea typeface="Calibri"/>
                        <a:cs typeface="Times New Roman"/>
                      </a:endParaRPr>
                    </a:p>
                  </a:txBody>
                  <a:tcPr marL="25591" marR="25591" marT="8530" marB="0"/>
                </a:tc>
              </a:tr>
              <a:tr h="196452">
                <a:tc>
                  <a:txBody>
                    <a:bodyPr/>
                    <a:lstStyle/>
                    <a:p>
                      <a:pPr marL="0" marR="0">
                        <a:lnSpc>
                          <a:spcPct val="115000"/>
                        </a:lnSpc>
                        <a:spcBef>
                          <a:spcPts val="0"/>
                        </a:spcBef>
                        <a:spcAft>
                          <a:spcPts val="0"/>
                        </a:spcAft>
                      </a:pPr>
                      <a:r>
                        <a:rPr lang="en-US" sz="1000">
                          <a:effectLst/>
                        </a:rPr>
                        <a:t>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No injury, plant growth is normal.</a:t>
                      </a:r>
                      <a:endParaRPr lang="en-US" sz="1000">
                        <a:effectLst/>
                        <a:latin typeface="Calibri"/>
                        <a:ea typeface="Calibri"/>
                        <a:cs typeface="Times New Roman"/>
                      </a:endParaRPr>
                    </a:p>
                  </a:txBody>
                  <a:tcPr marL="25591" marR="25591" marT="8530" marB="0"/>
                </a:tc>
              </a:tr>
              <a:tr h="383785">
                <a:tc>
                  <a:txBody>
                    <a:bodyPr/>
                    <a:lstStyle/>
                    <a:p>
                      <a:pPr marL="0" marR="0">
                        <a:lnSpc>
                          <a:spcPct val="115000"/>
                        </a:lnSpc>
                        <a:spcBef>
                          <a:spcPts val="0"/>
                        </a:spcBef>
                        <a:spcAft>
                          <a:spcPts val="0"/>
                        </a:spcAft>
                      </a:pPr>
                      <a:r>
                        <a:rPr lang="en-US" sz="1000">
                          <a:effectLst/>
                        </a:rPr>
                        <a:t>10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Slight reduction in height or canopy volume, cupped or bubbled leaves on ≤ upper 10% of the plant, bent petioles, and chlorosis or necrosis.</a:t>
                      </a:r>
                      <a:endParaRPr lang="en-US" sz="1000">
                        <a:effectLst/>
                        <a:latin typeface="Calibri"/>
                        <a:ea typeface="Calibri"/>
                        <a:cs typeface="Times New Roman"/>
                      </a:endParaRPr>
                    </a:p>
                  </a:txBody>
                  <a:tcPr marL="25591" marR="25591" marT="8530" marB="0"/>
                </a:tc>
              </a:tr>
              <a:tr h="383785">
                <a:tc>
                  <a:txBody>
                    <a:bodyPr/>
                    <a:lstStyle/>
                    <a:p>
                      <a:pPr marL="0" marR="0">
                        <a:lnSpc>
                          <a:spcPct val="115000"/>
                        </a:lnSpc>
                        <a:spcBef>
                          <a:spcPts val="0"/>
                        </a:spcBef>
                        <a:spcAft>
                          <a:spcPts val="0"/>
                        </a:spcAft>
                      </a:pPr>
                      <a:r>
                        <a:rPr lang="en-US" sz="1000">
                          <a:effectLst/>
                        </a:rPr>
                        <a:t>20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Moderately crinkled leaflets (extended across ≤ upper 20% of the plant), curled petioles, reduced height and canopy volume, cupped terminal leaflets. </a:t>
                      </a:r>
                      <a:endParaRPr lang="en-US" sz="1000">
                        <a:effectLst/>
                        <a:latin typeface="Calibri"/>
                        <a:ea typeface="Calibri"/>
                        <a:cs typeface="Times New Roman"/>
                      </a:endParaRPr>
                    </a:p>
                  </a:txBody>
                  <a:tcPr marL="25591" marR="25591" marT="8530" marB="0"/>
                </a:tc>
              </a:tr>
              <a:tr h="577473">
                <a:tc>
                  <a:txBody>
                    <a:bodyPr/>
                    <a:lstStyle/>
                    <a:p>
                      <a:pPr marL="0" marR="0">
                        <a:lnSpc>
                          <a:spcPct val="115000"/>
                        </a:lnSpc>
                        <a:spcBef>
                          <a:spcPts val="0"/>
                        </a:spcBef>
                        <a:spcAft>
                          <a:spcPts val="0"/>
                        </a:spcAft>
                      </a:pPr>
                      <a:r>
                        <a:rPr lang="en-US" sz="1000">
                          <a:effectLst/>
                        </a:rPr>
                        <a:t>30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Moderate to high reduction of height and canopy, compacted internodes and plants begin to have an abnormal appearance, malformation with drawstring, fiddleneck, or cupped effects on ≤ upper 30% of the plant, many petioles curled and main stems may be bent.</a:t>
                      </a:r>
                      <a:endParaRPr lang="en-US" sz="1000">
                        <a:effectLst/>
                        <a:latin typeface="Calibri"/>
                        <a:ea typeface="Calibri"/>
                        <a:cs typeface="Times New Roman"/>
                      </a:endParaRPr>
                    </a:p>
                  </a:txBody>
                  <a:tcPr marL="25591" marR="25591" marT="8530" marB="0"/>
                </a:tc>
              </a:tr>
              <a:tr h="430737">
                <a:tc>
                  <a:txBody>
                    <a:bodyPr/>
                    <a:lstStyle/>
                    <a:p>
                      <a:pPr marL="0" marR="0">
                        <a:lnSpc>
                          <a:spcPct val="115000"/>
                        </a:lnSpc>
                        <a:spcBef>
                          <a:spcPts val="0"/>
                        </a:spcBef>
                        <a:spcAft>
                          <a:spcPts val="0"/>
                        </a:spcAft>
                      </a:pPr>
                      <a:r>
                        <a:rPr lang="en-US" sz="1000">
                          <a:effectLst/>
                        </a:rPr>
                        <a:t>40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Highly stunted plants (≤ 40% of the plant), petioles curled and main stems bent and/or starting to curl upper leaves exhibit severe malformation and expansion of new leaves suppressed, plant may have patches of necrotic tissue.</a:t>
                      </a:r>
                      <a:endParaRPr lang="en-US" sz="1000">
                        <a:effectLst/>
                        <a:latin typeface="Calibri"/>
                        <a:ea typeface="Calibri"/>
                        <a:cs typeface="Times New Roman"/>
                      </a:endParaRPr>
                    </a:p>
                  </a:txBody>
                  <a:tcPr marL="25591" marR="25591" marT="8530" marB="0"/>
                </a:tc>
              </a:tr>
              <a:tr h="577473">
                <a:tc>
                  <a:txBody>
                    <a:bodyPr/>
                    <a:lstStyle/>
                    <a:p>
                      <a:pPr marL="0" marR="0">
                        <a:lnSpc>
                          <a:spcPct val="115000"/>
                        </a:lnSpc>
                        <a:spcBef>
                          <a:spcPts val="0"/>
                        </a:spcBef>
                        <a:spcAft>
                          <a:spcPts val="0"/>
                        </a:spcAft>
                      </a:pPr>
                      <a:r>
                        <a:rPr lang="en-US" sz="1000">
                          <a:effectLst/>
                        </a:rPr>
                        <a:t>50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dirty="0">
                          <a:effectLst/>
                        </a:rPr>
                        <a:t>Very high reduction of plant height (≤ 50% of the plant) with little likelihood of recovery from the apical meristem, new growth suppressed, formation of pods reduced or malformed, some leaf and stem tissue becomes necrotic, petioles, and stems show severe twisting.</a:t>
                      </a:r>
                      <a:endParaRPr lang="en-US" sz="1000" dirty="0">
                        <a:effectLst/>
                        <a:latin typeface="Calibri"/>
                        <a:ea typeface="Calibri"/>
                        <a:cs typeface="Times New Roman"/>
                      </a:endParaRPr>
                    </a:p>
                  </a:txBody>
                  <a:tcPr marL="25591" marR="25591" marT="8530" marB="0"/>
                </a:tc>
              </a:tr>
              <a:tr h="433409">
                <a:tc>
                  <a:txBody>
                    <a:bodyPr/>
                    <a:lstStyle/>
                    <a:p>
                      <a:pPr marL="0" marR="0">
                        <a:lnSpc>
                          <a:spcPct val="115000"/>
                        </a:lnSpc>
                        <a:spcBef>
                          <a:spcPts val="0"/>
                        </a:spcBef>
                        <a:spcAft>
                          <a:spcPts val="0"/>
                        </a:spcAft>
                      </a:pPr>
                      <a:r>
                        <a:rPr lang="en-US" sz="1000">
                          <a:effectLst/>
                        </a:rPr>
                        <a:t>60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Severe height and canopy reduction, including any new growth from axillary buds, leaves severely cupped or fiddlenecked on ≤ 60% of the plant, petioles and stems twisted, swollen, and splitting, more extensive die back of tissue.</a:t>
                      </a:r>
                      <a:endParaRPr lang="en-US" sz="1000">
                        <a:effectLst/>
                        <a:latin typeface="Calibri"/>
                        <a:ea typeface="Calibri"/>
                        <a:cs typeface="Times New Roman"/>
                      </a:endParaRPr>
                    </a:p>
                  </a:txBody>
                  <a:tcPr marL="25591" marR="25591" marT="8530" marB="0"/>
                </a:tc>
              </a:tr>
              <a:tr h="383785">
                <a:tc>
                  <a:txBody>
                    <a:bodyPr/>
                    <a:lstStyle/>
                    <a:p>
                      <a:pPr marL="0" marR="0">
                        <a:lnSpc>
                          <a:spcPct val="115000"/>
                        </a:lnSpc>
                        <a:spcBef>
                          <a:spcPts val="0"/>
                        </a:spcBef>
                        <a:spcAft>
                          <a:spcPts val="0"/>
                        </a:spcAft>
                      </a:pPr>
                      <a:r>
                        <a:rPr lang="en-US" sz="1000">
                          <a:effectLst/>
                        </a:rPr>
                        <a:t>70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Severe to very severe reduction of plants, new growth callused and inhibited, most leaves severely deformed and mostly necrotic, extensive petiole bending.</a:t>
                      </a:r>
                      <a:endParaRPr lang="en-US" sz="1000">
                        <a:effectLst/>
                        <a:latin typeface="Calibri"/>
                        <a:ea typeface="Calibri"/>
                        <a:cs typeface="Times New Roman"/>
                      </a:endParaRPr>
                    </a:p>
                  </a:txBody>
                  <a:tcPr marL="25591" marR="25591" marT="8530" marB="0"/>
                </a:tc>
              </a:tr>
              <a:tr h="433409">
                <a:tc>
                  <a:txBody>
                    <a:bodyPr/>
                    <a:lstStyle/>
                    <a:p>
                      <a:pPr marL="0" marR="0">
                        <a:lnSpc>
                          <a:spcPct val="115000"/>
                        </a:lnSpc>
                        <a:spcBef>
                          <a:spcPts val="0"/>
                        </a:spcBef>
                        <a:spcAft>
                          <a:spcPts val="0"/>
                        </a:spcAft>
                      </a:pPr>
                      <a:r>
                        <a:rPr lang="en-US" sz="1000">
                          <a:effectLst/>
                        </a:rPr>
                        <a:t>80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a:effectLst/>
                        </a:rPr>
                        <a:t>Very severe soybean injury, ≤ 80% of the plants mainly prostrate, petioles twisted with leaves drooping, leaves are chlorotic or necrotic, stems severely twisted, swollen, and split. </a:t>
                      </a:r>
                      <a:endParaRPr lang="en-US" sz="1000">
                        <a:effectLst/>
                        <a:latin typeface="Calibri"/>
                        <a:ea typeface="Calibri"/>
                        <a:cs typeface="Times New Roman"/>
                      </a:endParaRPr>
                    </a:p>
                  </a:txBody>
                  <a:tcPr marL="25591" marR="25591" marT="8530" marB="0"/>
                </a:tc>
              </a:tr>
              <a:tr h="0">
                <a:tc>
                  <a:txBody>
                    <a:bodyPr/>
                    <a:lstStyle/>
                    <a:p>
                      <a:pPr marL="0" marR="0">
                        <a:lnSpc>
                          <a:spcPct val="115000"/>
                        </a:lnSpc>
                        <a:spcBef>
                          <a:spcPts val="0"/>
                        </a:spcBef>
                        <a:spcAft>
                          <a:spcPts val="0"/>
                        </a:spcAft>
                      </a:pPr>
                      <a:r>
                        <a:rPr lang="en-US" sz="1000">
                          <a:effectLst/>
                        </a:rPr>
                        <a:t>90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dirty="0">
                          <a:effectLst/>
                        </a:rPr>
                        <a:t>Plant dying, ≤ 90% of the plants mainly prostrate, leaves and stems mostly chlorotic or necrotic, all petioles severely twisted, swollen, or split. </a:t>
                      </a:r>
                      <a:endParaRPr lang="en-US" sz="1000" dirty="0">
                        <a:effectLst/>
                        <a:latin typeface="Calibri"/>
                        <a:ea typeface="Calibri"/>
                        <a:cs typeface="Times New Roman"/>
                      </a:endParaRPr>
                    </a:p>
                  </a:txBody>
                  <a:tcPr marL="25591" marR="25591" marT="8530" marB="0"/>
                </a:tc>
              </a:tr>
              <a:tr h="196452">
                <a:tc>
                  <a:txBody>
                    <a:bodyPr/>
                    <a:lstStyle/>
                    <a:p>
                      <a:pPr marL="0" marR="0">
                        <a:lnSpc>
                          <a:spcPct val="115000"/>
                        </a:lnSpc>
                        <a:spcBef>
                          <a:spcPts val="0"/>
                        </a:spcBef>
                        <a:spcAft>
                          <a:spcPts val="0"/>
                        </a:spcAft>
                      </a:pPr>
                      <a:r>
                        <a:rPr lang="en-US" sz="1000">
                          <a:effectLst/>
                        </a:rPr>
                        <a:t>100</a:t>
                      </a:r>
                      <a:endParaRPr lang="en-US" sz="1000">
                        <a:effectLst/>
                        <a:latin typeface="Calibri"/>
                        <a:ea typeface="Calibri"/>
                        <a:cs typeface="Times New Roman"/>
                      </a:endParaRPr>
                    </a:p>
                  </a:txBody>
                  <a:tcPr marL="25591" marR="25591" marT="8530" marB="0"/>
                </a:tc>
                <a:tc>
                  <a:txBody>
                    <a:bodyPr/>
                    <a:lstStyle/>
                    <a:p>
                      <a:pPr marL="0" marR="0">
                        <a:lnSpc>
                          <a:spcPct val="115000"/>
                        </a:lnSpc>
                        <a:spcBef>
                          <a:spcPts val="0"/>
                        </a:spcBef>
                        <a:spcAft>
                          <a:spcPts val="0"/>
                        </a:spcAft>
                      </a:pPr>
                      <a:r>
                        <a:rPr lang="en-US" sz="1000" dirty="0">
                          <a:effectLst/>
                        </a:rPr>
                        <a:t>All plants dead.</a:t>
                      </a:r>
                      <a:endParaRPr lang="en-US" sz="1000" dirty="0">
                        <a:effectLst/>
                        <a:latin typeface="Calibri"/>
                        <a:ea typeface="Calibri"/>
                        <a:cs typeface="Times New Roman"/>
                      </a:endParaRPr>
                    </a:p>
                  </a:txBody>
                  <a:tcPr marL="25591" marR="25591" marT="8530" marB="0"/>
                </a:tc>
              </a:tr>
            </a:tbl>
          </a:graphicData>
        </a:graphic>
      </p:graphicFrame>
    </p:spTree>
    <p:extLst>
      <p:ext uri="{BB962C8B-B14F-4D97-AF65-F5344CB8AC3E}">
        <p14:creationId xmlns:p14="http://schemas.microsoft.com/office/powerpoint/2010/main" val="22202700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Soybean Injury from 2,4-D at 28 DAT</a:t>
            </a:r>
            <a:endParaRPr lang="en-US" sz="3600" b="1" dirty="0"/>
          </a:p>
        </p:txBody>
      </p:sp>
      <p:sp>
        <p:nvSpPr>
          <p:cNvPr id="5" name="Subtitle 2"/>
          <p:cNvSpPr txBox="1">
            <a:spLocks/>
          </p:cNvSpPr>
          <p:nvPr/>
        </p:nvSpPr>
        <p:spPr>
          <a:xfrm>
            <a:off x="4667251" y="5219699"/>
            <a:ext cx="4019550" cy="1209675"/>
          </a:xfrm>
          <a:prstGeom prst="rect">
            <a:avLst/>
          </a:prstGeom>
        </p:spPr>
        <p:txBody>
          <a:bodyPr vert="horz" lIns="91440" tIns="45720" rIns="91440" bIns="45720" rtlCol="0">
            <a:normAutofit/>
          </a:bodyPr>
          <a:lstStyle/>
          <a:p>
            <a:pPr marL="457200" indent="-457200">
              <a:spcBef>
                <a:spcPts val="600"/>
              </a:spcBef>
              <a:spcAft>
                <a:spcPts val="1200"/>
              </a:spcAft>
              <a:buFont typeface="Wingdings" pitchFamily="2" charset="2"/>
              <a:buChar char="§"/>
            </a:pPr>
            <a:r>
              <a:rPr lang="en-US" sz="2000" dirty="0">
                <a:solidFill>
                  <a:srgbClr val="282828"/>
                </a:solidFill>
                <a:latin typeface="Arial" pitchFamily="34" charset="0"/>
                <a:cs typeface="Arial" pitchFamily="34" charset="0"/>
              </a:rPr>
              <a:t>Soybean injury of 20% would need 10 to 22% of </a:t>
            </a:r>
            <a:r>
              <a:rPr lang="en-US" sz="2000" dirty="0" smtClean="0">
                <a:solidFill>
                  <a:srgbClr val="282828"/>
                </a:solidFill>
                <a:latin typeface="Arial" pitchFamily="34" charset="0"/>
                <a:cs typeface="Arial" pitchFamily="34" charset="0"/>
              </a:rPr>
              <a:t>16 </a:t>
            </a:r>
            <a:r>
              <a:rPr lang="en-US" sz="2000" dirty="0" err="1" smtClean="0">
                <a:solidFill>
                  <a:srgbClr val="282828"/>
                </a:solidFill>
                <a:latin typeface="Arial" pitchFamily="34" charset="0"/>
                <a:cs typeface="Arial" pitchFamily="34" charset="0"/>
              </a:rPr>
              <a:t>fl</a:t>
            </a:r>
            <a:r>
              <a:rPr lang="en-US" sz="2000" dirty="0" smtClean="0">
                <a:solidFill>
                  <a:srgbClr val="282828"/>
                </a:solidFill>
                <a:latin typeface="Arial" pitchFamily="34" charset="0"/>
                <a:cs typeface="Arial" pitchFamily="34" charset="0"/>
              </a:rPr>
              <a:t> </a:t>
            </a:r>
            <a:r>
              <a:rPr lang="en-US" sz="2000" dirty="0" err="1" smtClean="0">
                <a:solidFill>
                  <a:srgbClr val="282828"/>
                </a:solidFill>
                <a:latin typeface="Arial" pitchFamily="34" charset="0"/>
                <a:cs typeface="Arial" pitchFamily="34" charset="0"/>
              </a:rPr>
              <a:t>oz</a:t>
            </a:r>
            <a:r>
              <a:rPr lang="en-US" sz="2000" dirty="0" smtClean="0">
                <a:solidFill>
                  <a:srgbClr val="282828"/>
                </a:solidFill>
                <a:latin typeface="Arial" pitchFamily="34" charset="0"/>
                <a:cs typeface="Arial" pitchFamily="34" charset="0"/>
              </a:rPr>
              <a:t>/A </a:t>
            </a:r>
            <a:r>
              <a:rPr lang="en-US" sz="2000" dirty="0">
                <a:solidFill>
                  <a:srgbClr val="282828"/>
                </a:solidFill>
                <a:latin typeface="Arial" pitchFamily="34" charset="0"/>
                <a:cs typeface="Arial" pitchFamily="34" charset="0"/>
              </a:rPr>
              <a:t>2,4-D solution drifting.</a:t>
            </a:r>
          </a:p>
        </p:txBody>
      </p:sp>
      <p:graphicFrame>
        <p:nvGraphicFramePr>
          <p:cNvPr id="7" name="Table 6"/>
          <p:cNvGraphicFramePr>
            <a:graphicFrameLocks noGrp="1"/>
          </p:cNvGraphicFramePr>
          <p:nvPr>
            <p:extLst>
              <p:ext uri="{D42A27DB-BD31-4B8C-83A1-F6EECF244321}">
                <p14:modId xmlns:p14="http://schemas.microsoft.com/office/powerpoint/2010/main" val="1873994769"/>
              </p:ext>
            </p:extLst>
          </p:nvPr>
        </p:nvGraphicFramePr>
        <p:xfrm>
          <a:off x="4876800" y="1630680"/>
          <a:ext cx="3766820" cy="2839721"/>
        </p:xfrm>
        <a:graphic>
          <a:graphicData uri="http://schemas.openxmlformats.org/drawingml/2006/table">
            <a:tbl>
              <a:tblPr/>
              <a:tblGrid>
                <a:gridCol w="759363"/>
                <a:gridCol w="1008477"/>
                <a:gridCol w="1066800"/>
                <a:gridCol w="932180"/>
              </a:tblGrid>
              <a:tr h="723983">
                <a:tc gridSpan="4">
                  <a:txBody>
                    <a:bodyPr/>
                    <a:lstStyle/>
                    <a:p>
                      <a:pPr marL="0" marR="0">
                        <a:lnSpc>
                          <a:spcPct val="115000"/>
                        </a:lnSpc>
                        <a:spcBef>
                          <a:spcPts val="0"/>
                        </a:spcBef>
                        <a:spcAft>
                          <a:spcPts val="0"/>
                        </a:spcAft>
                      </a:pPr>
                      <a:r>
                        <a:rPr lang="en-US" sz="1600" dirty="0">
                          <a:latin typeface="Arial" pitchFamily="34" charset="0"/>
                          <a:ea typeface="Calibri"/>
                          <a:cs typeface="Arial" pitchFamily="34" charset="0"/>
                        </a:rPr>
                        <a:t>Estimated 2,4-D </a:t>
                      </a:r>
                      <a:r>
                        <a:rPr lang="en-US" sz="1600" dirty="0" smtClean="0">
                          <a:latin typeface="Arial" pitchFamily="34" charset="0"/>
                          <a:ea typeface="Calibri"/>
                          <a:cs typeface="Arial" pitchFamily="34" charset="0"/>
                        </a:rPr>
                        <a:t>dose that caused soybean injury (ED) </a:t>
                      </a:r>
                      <a:r>
                        <a:rPr lang="en-US" sz="1600" dirty="0">
                          <a:latin typeface="Arial" pitchFamily="34" charset="0"/>
                          <a:ea typeface="Calibri"/>
                          <a:cs typeface="Arial" pitchFamily="34" charset="0"/>
                        </a:rPr>
                        <a:t>at </a:t>
                      </a:r>
                      <a:r>
                        <a:rPr lang="en-US" sz="1600" dirty="0" smtClean="0">
                          <a:latin typeface="Arial" pitchFamily="34" charset="0"/>
                          <a:ea typeface="Calibri"/>
                          <a:cs typeface="Arial" pitchFamily="34" charset="0"/>
                        </a:rPr>
                        <a:t>28 DAT.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6094">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2021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V5</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dirty="0" smtClean="0">
                          <a:latin typeface="Arial" pitchFamily="34" charset="0"/>
                          <a:cs typeface="Arial" pitchFamily="34" charset="0"/>
                        </a:rPr>
                        <a:t>R2</a:t>
                      </a:r>
                      <a:endParaRPr lang="en-US" dirty="0">
                        <a:latin typeface="Arial" pitchFamily="34" charset="0"/>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94">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dirty="0" smtClean="0">
                          <a:latin typeface="Arial" pitchFamily="34" charset="0"/>
                          <a:ea typeface="Calibri"/>
                          <a:cs typeface="Arial" pitchFamily="34" charset="0"/>
                        </a:rPr>
                        <a:t>/A </a:t>
                      </a:r>
                      <a:r>
                        <a:rPr lang="en-US" sz="1600" dirty="0">
                          <a:latin typeface="Arial" pitchFamily="34" charset="0"/>
                          <a:ea typeface="Calibri"/>
                          <a:cs typeface="Arial" pitchFamily="34" charset="0"/>
                        </a:rPr>
                        <a:t>------------- </a:t>
                      </a: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r>
              <a:tr h="531669">
                <a:tc>
                  <a:txBody>
                    <a:bodyPr/>
                    <a:lstStyle/>
                    <a:p>
                      <a:pPr marL="0" marR="0">
                        <a:lnSpc>
                          <a:spcPct val="115000"/>
                        </a:lnSpc>
                        <a:spcBef>
                          <a:spcPts val="0"/>
                        </a:spcBef>
                        <a:spcAft>
                          <a:spcPts val="0"/>
                        </a:spcAft>
                      </a:pPr>
                      <a:r>
                        <a:rPr lang="en-US" sz="1600" baseline="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3.12</a:t>
                      </a:r>
                      <a:endParaRPr lang="en-US" sz="1600" dirty="0">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4.13</a:t>
                      </a:r>
                      <a:endParaRPr lang="en-US" sz="1600" dirty="0">
                        <a:effectLst/>
                        <a:latin typeface="Arial" pitchFamily="34" charset="0"/>
                        <a:ea typeface="Calibri"/>
                        <a:cs typeface="Arial" pitchFamily="34" charset="0"/>
                      </a:endParaRPr>
                    </a:p>
                  </a:txBody>
                  <a:tcPr marL="68580" marR="68580" marT="0" marB="0">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6.99</a:t>
                      </a:r>
                      <a:endParaRPr lang="en-US" sz="1600" dirty="0">
                        <a:effectLst/>
                        <a:latin typeface="Arial" pitchFamily="34" charset="0"/>
                        <a:ea typeface="Calibri"/>
                        <a:cs typeface="Arial" pitchFamily="34" charset="0"/>
                      </a:endParaRPr>
                    </a:p>
                  </a:txBody>
                  <a:tcPr marL="68580" marR="68580" marT="0" marB="0">
                    <a:lnL>
                      <a:noFill/>
                    </a:lnL>
                    <a:lnR>
                      <a:noFill/>
                    </a:lnR>
                    <a:lnT>
                      <a:noFill/>
                    </a:lnT>
                    <a:lnB>
                      <a:noFill/>
                    </a:lnB>
                  </a:tcPr>
                </a:tc>
              </a:tr>
              <a:tr h="531669">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50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10.6</a:t>
                      </a:r>
                      <a:endParaRPr lang="en-US" sz="1600" dirty="0">
                        <a:effectLst/>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12.2</a:t>
                      </a:r>
                      <a:endParaRPr lang="en-US" sz="1600" dirty="0">
                        <a:effectLst/>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26.3</a:t>
                      </a:r>
                      <a:endParaRPr lang="en-US" sz="1600" dirty="0">
                        <a:effectLst/>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4099" name="Picture 3" descr="C:\Users\Andy\Documents\Extension\Presentations\2013\Wide World of Weeds Workshop\2,4-D CI 28 DA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1" y="131096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1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probins\Desktop\2,4-D drift collages 15 Oct 09\24 July - FOW (28 DAT V2, 14 DAT V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1702"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01702"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5" name="Rectangle 4"/>
          <p:cNvSpPr/>
          <p:nvPr/>
        </p:nvSpPr>
        <p:spPr>
          <a:xfrm>
            <a:off x="3810000" y="1860604"/>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0" y="1860604"/>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7" name="Rectangle 6"/>
          <p:cNvSpPr/>
          <p:nvPr/>
        </p:nvSpPr>
        <p:spPr>
          <a:xfrm>
            <a:off x="6842098"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42098"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9" name="Rectangle 8"/>
          <p:cNvSpPr/>
          <p:nvPr/>
        </p:nvSpPr>
        <p:spPr>
          <a:xfrm>
            <a:off x="68580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2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1" name="Rectangle 10"/>
          <p:cNvSpPr/>
          <p:nvPr/>
        </p:nvSpPr>
        <p:spPr>
          <a:xfrm>
            <a:off x="37338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338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1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3" name="Rectangle 12"/>
          <p:cNvSpPr/>
          <p:nvPr/>
        </p:nvSpPr>
        <p:spPr>
          <a:xfrm>
            <a:off x="6934200" y="6408751"/>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934200" y="6408751"/>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16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5" name="Rectangle 14"/>
          <p:cNvSpPr/>
          <p:nvPr/>
        </p:nvSpPr>
        <p:spPr>
          <a:xfrm>
            <a:off x="3810000" y="6416702"/>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10000" y="6416702"/>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8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7" name="Rectangle 16"/>
          <p:cNvSpPr/>
          <p:nvPr/>
        </p:nvSpPr>
        <p:spPr>
          <a:xfrm>
            <a:off x="685800" y="6408549"/>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85800" y="6408549"/>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4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9" name="Rectangle 18"/>
          <p:cNvSpPr/>
          <p:nvPr/>
        </p:nvSpPr>
        <p:spPr>
          <a:xfrm>
            <a:off x="663843" y="4138047"/>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63843" y="4138047"/>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21" name="Rectangle 20"/>
          <p:cNvSpPr/>
          <p:nvPr/>
        </p:nvSpPr>
        <p:spPr>
          <a:xfrm>
            <a:off x="76200" y="76200"/>
            <a:ext cx="1524000" cy="381000"/>
          </a:xfrm>
          <a:prstGeom prst="rect">
            <a:avLst/>
          </a:prstGeom>
          <a:solidFill>
            <a:srgbClr val="A4EA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6200" y="76200"/>
            <a:ext cx="1524000" cy="369332"/>
          </a:xfrm>
          <a:prstGeom prst="rect">
            <a:avLst/>
          </a:prstGeom>
          <a:solidFill>
            <a:srgbClr val="A4EA88"/>
          </a:solidFill>
        </p:spPr>
        <p:txBody>
          <a:bodyPr wrap="square" rtlCol="0">
            <a:spAutoFit/>
          </a:bodyPr>
          <a:lstStyle/>
          <a:p>
            <a:pPr algn="ctr"/>
            <a:r>
              <a:rPr lang="en-US" b="1" dirty="0" smtClean="0">
                <a:latin typeface="Arial" pitchFamily="34" charset="0"/>
                <a:cs typeface="Arial" pitchFamily="34" charset="0"/>
              </a:rPr>
              <a:t>14 DAT V5</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4856406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Symptoms of Soybean </a:t>
            </a:r>
            <a:r>
              <a:rPr lang="en-US" sz="4000" b="1" dirty="0"/>
              <a:t>Injury from </a:t>
            </a:r>
            <a:r>
              <a:rPr lang="en-US" sz="4000" b="1" dirty="0" smtClean="0"/>
              <a:t>2,4-D</a:t>
            </a:r>
            <a:endParaRPr lang="en-US" sz="4000" dirty="0"/>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bg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1200"/>
              </a:spcAft>
            </a:pPr>
            <a:r>
              <a:rPr lang="en-US" dirty="0" smtClean="0">
                <a:solidFill>
                  <a:schemeClr val="tx1"/>
                </a:solidFill>
              </a:rPr>
              <a:t>Reduction in growth and plant height.</a:t>
            </a:r>
          </a:p>
          <a:p>
            <a:pPr lvl="1">
              <a:spcBef>
                <a:spcPts val="600"/>
              </a:spcBef>
              <a:spcAft>
                <a:spcPts val="1200"/>
              </a:spcAft>
            </a:pPr>
            <a:r>
              <a:rPr lang="en-US" dirty="0" smtClean="0">
                <a:solidFill>
                  <a:schemeClr val="tx1"/>
                </a:solidFill>
              </a:rPr>
              <a:t>Primarily seen at V5 growth stage when plants were growing rapidly. </a:t>
            </a:r>
          </a:p>
          <a:p>
            <a:pPr>
              <a:spcBef>
                <a:spcPts val="600"/>
              </a:spcBef>
              <a:spcAft>
                <a:spcPts val="1200"/>
              </a:spcAft>
            </a:pPr>
            <a:r>
              <a:rPr lang="en-US" dirty="0" smtClean="0">
                <a:solidFill>
                  <a:schemeClr val="tx1"/>
                </a:solidFill>
              </a:rPr>
              <a:t>Rates ≥ 8 </a:t>
            </a:r>
            <a:r>
              <a:rPr lang="en-US" dirty="0" err="1" smtClean="0">
                <a:solidFill>
                  <a:schemeClr val="tx1"/>
                </a:solidFill>
              </a:rPr>
              <a:t>fl</a:t>
            </a:r>
            <a:r>
              <a:rPr lang="en-US" dirty="0" smtClean="0">
                <a:solidFill>
                  <a:schemeClr val="tx1"/>
                </a:solidFill>
              </a:rPr>
              <a:t> </a:t>
            </a:r>
            <a:r>
              <a:rPr lang="en-US" dirty="0" err="1" smtClean="0">
                <a:solidFill>
                  <a:schemeClr val="tx1"/>
                </a:solidFill>
              </a:rPr>
              <a:t>oz</a:t>
            </a:r>
            <a:r>
              <a:rPr lang="en-US" dirty="0" smtClean="0">
                <a:solidFill>
                  <a:schemeClr val="tx1"/>
                </a:solidFill>
              </a:rPr>
              <a:t>/A (0.5 </a:t>
            </a:r>
            <a:r>
              <a:rPr lang="en-US" dirty="0" err="1" smtClean="0">
                <a:solidFill>
                  <a:schemeClr val="tx1"/>
                </a:solidFill>
              </a:rPr>
              <a:t>pt</a:t>
            </a:r>
            <a:r>
              <a:rPr lang="en-US" dirty="0" smtClean="0">
                <a:solidFill>
                  <a:schemeClr val="tx1"/>
                </a:solidFill>
              </a:rPr>
              <a:t>/A) caused bending of petioles and callusing of stem. </a:t>
            </a:r>
          </a:p>
          <a:p>
            <a:pPr>
              <a:spcBef>
                <a:spcPts val="600"/>
              </a:spcBef>
              <a:spcAft>
                <a:spcPts val="1200"/>
              </a:spcAft>
            </a:pPr>
            <a:r>
              <a:rPr lang="en-US" dirty="0" smtClean="0">
                <a:solidFill>
                  <a:schemeClr val="tx1"/>
                </a:solidFill>
              </a:rPr>
              <a:t>Potential yield loss from off-site movement of 2,4-D may be difficult to detect. </a:t>
            </a:r>
          </a:p>
          <a:p>
            <a:endParaRPr lang="en-US" dirty="0" smtClean="0">
              <a:solidFill>
                <a:schemeClr val="tx1"/>
              </a:solidFill>
            </a:endParaRPr>
          </a:p>
        </p:txBody>
      </p:sp>
    </p:spTree>
    <p:extLst>
      <p:ext uri="{BB962C8B-B14F-4D97-AF65-F5344CB8AC3E}">
        <p14:creationId xmlns:p14="http://schemas.microsoft.com/office/powerpoint/2010/main" val="5952189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3"/>
            <a:ext cx="8229600" cy="1143000"/>
          </a:xfrm>
        </p:spPr>
        <p:txBody>
          <a:bodyPr/>
          <a:lstStyle/>
          <a:p>
            <a:r>
              <a:rPr lang="en-US" b="1" dirty="0" smtClean="0"/>
              <a:t>Yield Components</a:t>
            </a:r>
            <a:endParaRPr lang="en-US" b="1" dirty="0"/>
          </a:p>
        </p:txBody>
      </p:sp>
      <p:cxnSp>
        <p:nvCxnSpPr>
          <p:cNvPr id="3" name="Straight Connector 2"/>
          <p:cNvCxnSpPr/>
          <p:nvPr/>
        </p:nvCxnSpPr>
        <p:spPr>
          <a:xfrm>
            <a:off x="593725" y="3967163"/>
            <a:ext cx="91440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flipH="1" flipV="1">
            <a:off x="1054100" y="3968750"/>
            <a:ext cx="91440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11300" y="4425950"/>
            <a:ext cx="164465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11300" y="3511550"/>
            <a:ext cx="164465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26"/>
          <p:cNvSpPr txBox="1">
            <a:spLocks noChangeArrowheads="1"/>
          </p:cNvSpPr>
          <p:nvPr/>
        </p:nvSpPr>
        <p:spPr bwMode="auto">
          <a:xfrm>
            <a:off x="588963" y="3662363"/>
            <a:ext cx="668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b="1">
                <a:latin typeface="Arial" charset="0"/>
              </a:rPr>
              <a:t>Yield</a:t>
            </a:r>
          </a:p>
        </p:txBody>
      </p:sp>
      <p:sp>
        <p:nvSpPr>
          <p:cNvPr id="8" name="TextBox 27"/>
          <p:cNvSpPr txBox="1">
            <a:spLocks noChangeArrowheads="1"/>
          </p:cNvSpPr>
          <p:nvPr/>
        </p:nvSpPr>
        <p:spPr bwMode="auto">
          <a:xfrm>
            <a:off x="1476375" y="3206750"/>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Seed number</a:t>
            </a:r>
          </a:p>
        </p:txBody>
      </p:sp>
      <p:sp>
        <p:nvSpPr>
          <p:cNvPr id="9" name="TextBox 28"/>
          <p:cNvSpPr txBox="1">
            <a:spLocks noChangeArrowheads="1"/>
          </p:cNvSpPr>
          <p:nvPr/>
        </p:nvSpPr>
        <p:spPr bwMode="auto">
          <a:xfrm>
            <a:off x="1485900" y="4121150"/>
            <a:ext cx="1209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Seed mass</a:t>
            </a:r>
          </a:p>
        </p:txBody>
      </p:sp>
      <p:sp>
        <p:nvSpPr>
          <p:cNvPr id="10" name="TextBox 32"/>
          <p:cNvSpPr txBox="1">
            <a:spLocks noChangeArrowheads="1"/>
          </p:cNvSpPr>
          <p:nvPr/>
        </p:nvSpPr>
        <p:spPr bwMode="auto">
          <a:xfrm>
            <a:off x="3152775" y="3660775"/>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Seed per pod</a:t>
            </a:r>
          </a:p>
        </p:txBody>
      </p:sp>
      <p:sp>
        <p:nvSpPr>
          <p:cNvPr id="11" name="TextBox 33"/>
          <p:cNvSpPr txBox="1">
            <a:spLocks noChangeArrowheads="1"/>
          </p:cNvSpPr>
          <p:nvPr/>
        </p:nvSpPr>
        <p:spPr bwMode="auto">
          <a:xfrm>
            <a:off x="3146425" y="2746375"/>
            <a:ext cx="1301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Pod number</a:t>
            </a:r>
          </a:p>
        </p:txBody>
      </p:sp>
      <p:sp>
        <p:nvSpPr>
          <p:cNvPr id="12" name="TextBox 34"/>
          <p:cNvSpPr txBox="1">
            <a:spLocks noChangeArrowheads="1"/>
          </p:cNvSpPr>
          <p:nvPr/>
        </p:nvSpPr>
        <p:spPr bwMode="auto">
          <a:xfrm>
            <a:off x="4818063" y="2967038"/>
            <a:ext cx="18399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Pod per reproductive node</a:t>
            </a:r>
          </a:p>
        </p:txBody>
      </p:sp>
      <p:sp>
        <p:nvSpPr>
          <p:cNvPr id="13" name="TextBox 35"/>
          <p:cNvSpPr txBox="1">
            <a:spLocks noChangeArrowheads="1"/>
          </p:cNvSpPr>
          <p:nvPr/>
        </p:nvSpPr>
        <p:spPr bwMode="auto">
          <a:xfrm>
            <a:off x="4813300" y="2057400"/>
            <a:ext cx="1652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Reproductive node number</a:t>
            </a:r>
          </a:p>
        </p:txBody>
      </p:sp>
      <p:sp>
        <p:nvSpPr>
          <p:cNvPr id="14" name="TextBox 36"/>
          <p:cNvSpPr txBox="1">
            <a:spLocks noChangeArrowheads="1"/>
          </p:cNvSpPr>
          <p:nvPr/>
        </p:nvSpPr>
        <p:spPr bwMode="auto">
          <a:xfrm>
            <a:off x="6445250" y="16002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Percent reproductive nodes</a:t>
            </a:r>
          </a:p>
        </p:txBody>
      </p:sp>
      <p:sp>
        <p:nvSpPr>
          <p:cNvPr id="15" name="TextBox 37"/>
          <p:cNvSpPr txBox="1">
            <a:spLocks noChangeArrowheads="1"/>
          </p:cNvSpPr>
          <p:nvPr/>
        </p:nvSpPr>
        <p:spPr bwMode="auto">
          <a:xfrm>
            <a:off x="6450013" y="2751138"/>
            <a:ext cx="1427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latin typeface="Arial" charset="0"/>
              </a:rPr>
              <a:t>Node number</a:t>
            </a:r>
          </a:p>
        </p:txBody>
      </p:sp>
      <p:sp>
        <p:nvSpPr>
          <p:cNvPr id="16" name="TextBox 38"/>
          <p:cNvSpPr txBox="1">
            <a:spLocks noChangeArrowheads="1"/>
          </p:cNvSpPr>
          <p:nvPr/>
        </p:nvSpPr>
        <p:spPr bwMode="auto">
          <a:xfrm>
            <a:off x="1689100" y="1189038"/>
            <a:ext cx="104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u="sng">
                <a:latin typeface="Arial" charset="0"/>
              </a:rPr>
              <a:t>Primary</a:t>
            </a:r>
          </a:p>
        </p:txBody>
      </p:sp>
      <p:sp>
        <p:nvSpPr>
          <p:cNvPr id="17" name="TextBox 39"/>
          <p:cNvSpPr txBox="1">
            <a:spLocks noChangeArrowheads="1"/>
          </p:cNvSpPr>
          <p:nvPr/>
        </p:nvSpPr>
        <p:spPr bwMode="auto">
          <a:xfrm>
            <a:off x="3233738" y="1189038"/>
            <a:ext cx="1363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u="sng">
                <a:latin typeface="Arial" charset="0"/>
              </a:rPr>
              <a:t>Secondary</a:t>
            </a:r>
          </a:p>
        </p:txBody>
      </p:sp>
      <p:sp>
        <p:nvSpPr>
          <p:cNvPr id="18" name="TextBox 40"/>
          <p:cNvSpPr txBox="1">
            <a:spLocks noChangeArrowheads="1"/>
          </p:cNvSpPr>
          <p:nvPr/>
        </p:nvSpPr>
        <p:spPr bwMode="auto">
          <a:xfrm>
            <a:off x="5078413" y="1189038"/>
            <a:ext cx="1014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u="sng">
                <a:latin typeface="Arial" charset="0"/>
              </a:rPr>
              <a:t>Tertiary</a:t>
            </a:r>
          </a:p>
        </p:txBody>
      </p:sp>
      <p:sp>
        <p:nvSpPr>
          <p:cNvPr id="19" name="TextBox 41"/>
          <p:cNvSpPr txBox="1">
            <a:spLocks noChangeArrowheads="1"/>
          </p:cNvSpPr>
          <p:nvPr/>
        </p:nvSpPr>
        <p:spPr bwMode="auto">
          <a:xfrm>
            <a:off x="6619875" y="1189038"/>
            <a:ext cx="1414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u="sng">
                <a:latin typeface="Arial" charset="0"/>
              </a:rPr>
              <a:t>Quaternary</a:t>
            </a:r>
          </a:p>
        </p:txBody>
      </p:sp>
      <p:cxnSp>
        <p:nvCxnSpPr>
          <p:cNvPr id="20" name="Straight Connector 19"/>
          <p:cNvCxnSpPr/>
          <p:nvPr/>
        </p:nvCxnSpPr>
        <p:spPr>
          <a:xfrm rot="5400000" flipH="1" flipV="1">
            <a:off x="2701925" y="3508375"/>
            <a:ext cx="91440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59125" y="3965575"/>
            <a:ext cx="1646238"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159125" y="3051175"/>
            <a:ext cx="1646238"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4371975" y="3055938"/>
            <a:ext cx="91440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29175" y="3514725"/>
            <a:ext cx="1646238"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29175" y="2598738"/>
            <a:ext cx="1646238"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6022975" y="2598738"/>
            <a:ext cx="91440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80175" y="3055938"/>
            <a:ext cx="182880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80175" y="2141538"/>
            <a:ext cx="1828800" cy="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3" descr="C:\Documents and Settings\aprobins\Andy\Pictures\Research\2007 Field Pictures\Soybean grain\DSC007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813" y="4762500"/>
            <a:ext cx="2101850" cy="12779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 descr="C:\Users\aprobins\Desktop\Research pics\DSC00728.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99100" y="3947368"/>
            <a:ext cx="3187700" cy="2390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2" descr="C:\Users\aprobins\Desktop\Counting Yield Components 15 Feb. 10\IMG_481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13950" y="4267200"/>
            <a:ext cx="1245940" cy="22058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081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Seed Number Affected by 2,4-D</a:t>
            </a:r>
            <a:endParaRPr lang="en-US" sz="3600" b="1" dirty="0"/>
          </a:p>
        </p:txBody>
      </p:sp>
      <p:sp>
        <p:nvSpPr>
          <p:cNvPr id="5" name="Subtitle 2"/>
          <p:cNvSpPr txBox="1">
            <a:spLocks/>
          </p:cNvSpPr>
          <p:nvPr/>
        </p:nvSpPr>
        <p:spPr>
          <a:xfrm>
            <a:off x="4667251" y="5219699"/>
            <a:ext cx="4019550" cy="1209675"/>
          </a:xfrm>
          <a:prstGeom prst="rect">
            <a:avLst/>
          </a:prstGeom>
        </p:spPr>
        <p:txBody>
          <a:bodyPr vert="horz" lIns="91440" tIns="45720" rIns="91440" bIns="45720" rtlCol="0">
            <a:normAutofit/>
          </a:bodyPr>
          <a:lstStyle/>
          <a:p>
            <a:pPr marL="457200" indent="-457200">
              <a:spcBef>
                <a:spcPts val="600"/>
              </a:spcBef>
              <a:spcAft>
                <a:spcPts val="1200"/>
              </a:spcAft>
              <a:buFont typeface="Wingdings" pitchFamily="2" charset="2"/>
              <a:buChar char="§"/>
            </a:pPr>
            <a:r>
              <a:rPr lang="en-US" sz="2000" dirty="0">
                <a:solidFill>
                  <a:srgbClr val="282828"/>
                </a:solidFill>
                <a:latin typeface="Arial" pitchFamily="34" charset="0"/>
                <a:cs typeface="Arial" pitchFamily="34" charset="0"/>
              </a:rPr>
              <a:t>Soybean </a:t>
            </a:r>
            <a:r>
              <a:rPr lang="en-US" sz="2000" dirty="0" smtClean="0">
                <a:solidFill>
                  <a:srgbClr val="282828"/>
                </a:solidFill>
                <a:latin typeface="Arial" pitchFamily="34" charset="0"/>
                <a:cs typeface="Arial" pitchFamily="34" charset="0"/>
              </a:rPr>
              <a:t>seed loss of 10% </a:t>
            </a:r>
            <a:r>
              <a:rPr lang="en-US" sz="2000" dirty="0">
                <a:solidFill>
                  <a:srgbClr val="282828"/>
                </a:solidFill>
                <a:latin typeface="Arial" pitchFamily="34" charset="0"/>
                <a:cs typeface="Arial" pitchFamily="34" charset="0"/>
              </a:rPr>
              <a:t>would need </a:t>
            </a:r>
            <a:r>
              <a:rPr lang="en-US" sz="2000" dirty="0" smtClean="0">
                <a:solidFill>
                  <a:srgbClr val="282828"/>
                </a:solidFill>
                <a:latin typeface="Arial" pitchFamily="34" charset="0"/>
                <a:cs typeface="Arial" pitchFamily="34" charset="0"/>
              </a:rPr>
              <a:t>43% </a:t>
            </a:r>
            <a:r>
              <a:rPr lang="en-US" sz="2000" dirty="0">
                <a:solidFill>
                  <a:srgbClr val="282828"/>
                </a:solidFill>
                <a:latin typeface="Arial" pitchFamily="34" charset="0"/>
                <a:cs typeface="Arial" pitchFamily="34" charset="0"/>
              </a:rPr>
              <a:t>of </a:t>
            </a:r>
            <a:r>
              <a:rPr lang="en-US" sz="2000" dirty="0" smtClean="0">
                <a:solidFill>
                  <a:srgbClr val="282828"/>
                </a:solidFill>
                <a:latin typeface="Arial" pitchFamily="34" charset="0"/>
                <a:cs typeface="Arial" pitchFamily="34" charset="0"/>
              </a:rPr>
              <a:t>16 </a:t>
            </a:r>
            <a:r>
              <a:rPr lang="en-US" sz="2000" dirty="0" err="1" smtClean="0">
                <a:solidFill>
                  <a:srgbClr val="282828"/>
                </a:solidFill>
                <a:latin typeface="Arial" pitchFamily="34" charset="0"/>
                <a:cs typeface="Arial" pitchFamily="34" charset="0"/>
              </a:rPr>
              <a:t>fl</a:t>
            </a:r>
            <a:r>
              <a:rPr lang="en-US" sz="2000" dirty="0" smtClean="0">
                <a:solidFill>
                  <a:srgbClr val="282828"/>
                </a:solidFill>
                <a:latin typeface="Arial" pitchFamily="34" charset="0"/>
                <a:cs typeface="Arial" pitchFamily="34" charset="0"/>
              </a:rPr>
              <a:t> </a:t>
            </a:r>
            <a:r>
              <a:rPr lang="en-US" sz="2000" dirty="0" err="1" smtClean="0">
                <a:solidFill>
                  <a:srgbClr val="282828"/>
                </a:solidFill>
                <a:latin typeface="Arial" pitchFamily="34" charset="0"/>
                <a:cs typeface="Arial" pitchFamily="34" charset="0"/>
              </a:rPr>
              <a:t>oz</a:t>
            </a:r>
            <a:r>
              <a:rPr lang="en-US" sz="2000" dirty="0" smtClean="0">
                <a:solidFill>
                  <a:srgbClr val="282828"/>
                </a:solidFill>
                <a:latin typeface="Arial" pitchFamily="34" charset="0"/>
                <a:cs typeface="Arial" pitchFamily="34" charset="0"/>
              </a:rPr>
              <a:t>/A </a:t>
            </a:r>
            <a:r>
              <a:rPr lang="en-US" sz="2000" dirty="0">
                <a:solidFill>
                  <a:srgbClr val="282828"/>
                </a:solidFill>
                <a:latin typeface="Arial" pitchFamily="34" charset="0"/>
                <a:cs typeface="Arial" pitchFamily="34" charset="0"/>
              </a:rPr>
              <a:t>2,4-D solution drifting.</a:t>
            </a:r>
          </a:p>
        </p:txBody>
      </p:sp>
      <p:graphicFrame>
        <p:nvGraphicFramePr>
          <p:cNvPr id="7" name="Table 6"/>
          <p:cNvGraphicFramePr>
            <a:graphicFrameLocks noGrp="1"/>
          </p:cNvGraphicFramePr>
          <p:nvPr>
            <p:extLst>
              <p:ext uri="{D42A27DB-BD31-4B8C-83A1-F6EECF244321}">
                <p14:modId xmlns:p14="http://schemas.microsoft.com/office/powerpoint/2010/main" val="1654542770"/>
              </p:ext>
            </p:extLst>
          </p:nvPr>
        </p:nvGraphicFramePr>
        <p:xfrm>
          <a:off x="5088466" y="1528241"/>
          <a:ext cx="2921001" cy="2941404"/>
        </p:xfrm>
        <a:graphic>
          <a:graphicData uri="http://schemas.openxmlformats.org/drawingml/2006/table">
            <a:tbl>
              <a:tblPr/>
              <a:tblGrid>
                <a:gridCol w="751519"/>
                <a:gridCol w="2169482"/>
              </a:tblGrid>
              <a:tr h="645647">
                <a:tc gridSpan="2">
                  <a:txBody>
                    <a:bodyPr/>
                    <a:lstStyle/>
                    <a:p>
                      <a:pPr marL="0" marR="0">
                        <a:lnSpc>
                          <a:spcPct val="115000"/>
                        </a:lnSpc>
                        <a:spcBef>
                          <a:spcPts val="0"/>
                        </a:spcBef>
                        <a:spcAft>
                          <a:spcPts val="0"/>
                        </a:spcAft>
                      </a:pPr>
                      <a:r>
                        <a:rPr lang="en-US" sz="1600" dirty="0">
                          <a:latin typeface="Arial" pitchFamily="34" charset="0"/>
                          <a:ea typeface="Calibri"/>
                          <a:cs typeface="Arial" pitchFamily="34" charset="0"/>
                        </a:rPr>
                        <a:t>Estimated 2,4-D </a:t>
                      </a:r>
                      <a:r>
                        <a:rPr lang="en-US" sz="1600" dirty="0" smtClean="0">
                          <a:latin typeface="Arial" pitchFamily="34" charset="0"/>
                          <a:ea typeface="Calibri"/>
                          <a:cs typeface="Arial" pitchFamily="34" charset="0"/>
                        </a:rPr>
                        <a:t>dose that caused soybean seed loss.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509260">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54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 V5 &amp; R2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595">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dirty="0" smtClean="0">
                          <a:latin typeface="Arial" pitchFamily="34" charset="0"/>
                          <a:ea typeface="Calibri"/>
                          <a:cs typeface="Arial" pitchFamily="34" charset="0"/>
                        </a:rPr>
                        <a:t>/A ------- </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r>
              <a:tr h="435439">
                <a:tc>
                  <a:txBody>
                    <a:bodyPr/>
                    <a:lstStyle/>
                    <a:p>
                      <a:pPr marL="0" marR="0">
                        <a:lnSpc>
                          <a:spcPct val="115000"/>
                        </a:lnSpc>
                        <a:spcBef>
                          <a:spcPts val="0"/>
                        </a:spcBef>
                        <a:spcAft>
                          <a:spcPts val="0"/>
                        </a:spcAft>
                      </a:pPr>
                      <a:r>
                        <a:rPr lang="en-US" sz="1600" baseline="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10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6.88</a:t>
                      </a:r>
                      <a:endParaRPr lang="en-US" sz="1600" dirty="0">
                        <a:effectLst/>
                        <a:latin typeface="Arial" pitchFamily="34" charset="0"/>
                        <a:ea typeface="Calibri"/>
                        <a:cs typeface="Arial" pitchFamily="34" charset="0"/>
                      </a:endParaRPr>
                    </a:p>
                  </a:txBody>
                  <a:tcPr marL="68580" marR="68580" marT="0" marB="0">
                    <a:lnL>
                      <a:noFill/>
                    </a:lnL>
                    <a:lnR>
                      <a:noFill/>
                    </a:lnR>
                    <a:lnT>
                      <a:noFill/>
                    </a:lnT>
                    <a:lnB>
                      <a:noFill/>
                    </a:lnB>
                  </a:tcPr>
                </a:tc>
              </a:tr>
              <a:tr h="435439">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11.4</a:t>
                      </a:r>
                      <a:endParaRPr lang="en-US" sz="1600" dirty="0">
                        <a:effectLst/>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4098" name="Picture 2" descr="C:\Users\Andy\Documents\Extension\Presentations\2013\Wide World of Weeds Workshop\2,4-D Seed n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333" y="1417638"/>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Pod Number Affected by 2,4-D</a:t>
            </a:r>
            <a:endParaRPr lang="en-US" sz="3600" b="1" dirty="0"/>
          </a:p>
        </p:txBody>
      </p:sp>
      <p:sp>
        <p:nvSpPr>
          <p:cNvPr id="5" name="Subtitle 2"/>
          <p:cNvSpPr txBox="1">
            <a:spLocks/>
          </p:cNvSpPr>
          <p:nvPr/>
        </p:nvSpPr>
        <p:spPr>
          <a:xfrm>
            <a:off x="4667251" y="5219699"/>
            <a:ext cx="4019550" cy="1209675"/>
          </a:xfrm>
          <a:prstGeom prst="rect">
            <a:avLst/>
          </a:prstGeom>
        </p:spPr>
        <p:txBody>
          <a:bodyPr vert="horz" lIns="91440" tIns="45720" rIns="91440" bIns="45720" rtlCol="0">
            <a:normAutofit/>
          </a:bodyPr>
          <a:lstStyle/>
          <a:p>
            <a:pPr marL="457200" indent="-457200">
              <a:spcBef>
                <a:spcPts val="600"/>
              </a:spcBef>
              <a:spcAft>
                <a:spcPts val="1200"/>
              </a:spcAft>
              <a:buFont typeface="Wingdings" pitchFamily="2" charset="2"/>
              <a:buChar char="§"/>
            </a:pPr>
            <a:r>
              <a:rPr lang="en-US" sz="2000" dirty="0">
                <a:solidFill>
                  <a:srgbClr val="282828"/>
                </a:solidFill>
                <a:latin typeface="Arial" pitchFamily="34" charset="0"/>
                <a:cs typeface="Arial" pitchFamily="34" charset="0"/>
              </a:rPr>
              <a:t>Soybean </a:t>
            </a:r>
            <a:r>
              <a:rPr lang="en-US" sz="2000" dirty="0" smtClean="0">
                <a:solidFill>
                  <a:srgbClr val="282828"/>
                </a:solidFill>
                <a:latin typeface="Arial" pitchFamily="34" charset="0"/>
                <a:cs typeface="Arial" pitchFamily="34" charset="0"/>
              </a:rPr>
              <a:t>pod loss of 10% </a:t>
            </a:r>
            <a:r>
              <a:rPr lang="en-US" sz="2000" dirty="0">
                <a:solidFill>
                  <a:srgbClr val="282828"/>
                </a:solidFill>
                <a:latin typeface="Arial" pitchFamily="34" charset="0"/>
                <a:cs typeface="Arial" pitchFamily="34" charset="0"/>
              </a:rPr>
              <a:t>would need </a:t>
            </a:r>
            <a:r>
              <a:rPr lang="en-US" sz="2000" dirty="0" smtClean="0">
                <a:solidFill>
                  <a:srgbClr val="282828"/>
                </a:solidFill>
                <a:latin typeface="Arial" pitchFamily="34" charset="0"/>
                <a:cs typeface="Arial" pitchFamily="34" charset="0"/>
              </a:rPr>
              <a:t>47% </a:t>
            </a:r>
            <a:r>
              <a:rPr lang="en-US" sz="2000" dirty="0">
                <a:solidFill>
                  <a:srgbClr val="282828"/>
                </a:solidFill>
                <a:latin typeface="Arial" pitchFamily="34" charset="0"/>
                <a:cs typeface="Arial" pitchFamily="34" charset="0"/>
              </a:rPr>
              <a:t>of </a:t>
            </a:r>
            <a:r>
              <a:rPr lang="en-US" sz="2000" dirty="0" smtClean="0">
                <a:solidFill>
                  <a:srgbClr val="282828"/>
                </a:solidFill>
                <a:latin typeface="Arial" pitchFamily="34" charset="0"/>
                <a:cs typeface="Arial" pitchFamily="34" charset="0"/>
              </a:rPr>
              <a:t>16 </a:t>
            </a:r>
            <a:r>
              <a:rPr lang="en-US" sz="2000" dirty="0" err="1" smtClean="0">
                <a:solidFill>
                  <a:srgbClr val="282828"/>
                </a:solidFill>
                <a:latin typeface="Arial" pitchFamily="34" charset="0"/>
                <a:cs typeface="Arial" pitchFamily="34" charset="0"/>
              </a:rPr>
              <a:t>fl</a:t>
            </a:r>
            <a:r>
              <a:rPr lang="en-US" sz="2000" dirty="0" smtClean="0">
                <a:solidFill>
                  <a:srgbClr val="282828"/>
                </a:solidFill>
                <a:latin typeface="Arial" pitchFamily="34" charset="0"/>
                <a:cs typeface="Arial" pitchFamily="34" charset="0"/>
              </a:rPr>
              <a:t> </a:t>
            </a:r>
            <a:r>
              <a:rPr lang="en-US" sz="2000" dirty="0" err="1" smtClean="0">
                <a:solidFill>
                  <a:srgbClr val="282828"/>
                </a:solidFill>
                <a:latin typeface="Arial" pitchFamily="34" charset="0"/>
                <a:cs typeface="Arial" pitchFamily="34" charset="0"/>
              </a:rPr>
              <a:t>oz</a:t>
            </a:r>
            <a:r>
              <a:rPr lang="en-US" sz="2000" dirty="0" smtClean="0">
                <a:solidFill>
                  <a:srgbClr val="282828"/>
                </a:solidFill>
                <a:latin typeface="Arial" pitchFamily="34" charset="0"/>
                <a:cs typeface="Arial" pitchFamily="34" charset="0"/>
              </a:rPr>
              <a:t>/A </a:t>
            </a:r>
            <a:r>
              <a:rPr lang="en-US" sz="2000" dirty="0">
                <a:solidFill>
                  <a:srgbClr val="282828"/>
                </a:solidFill>
                <a:latin typeface="Arial" pitchFamily="34" charset="0"/>
                <a:cs typeface="Arial" pitchFamily="34" charset="0"/>
              </a:rPr>
              <a:t>2,4-D solution drifting.</a:t>
            </a:r>
          </a:p>
        </p:txBody>
      </p:sp>
      <p:graphicFrame>
        <p:nvGraphicFramePr>
          <p:cNvPr id="7" name="Table 6"/>
          <p:cNvGraphicFramePr>
            <a:graphicFrameLocks noGrp="1"/>
          </p:cNvGraphicFramePr>
          <p:nvPr>
            <p:extLst>
              <p:ext uri="{D42A27DB-BD31-4B8C-83A1-F6EECF244321}">
                <p14:modId xmlns:p14="http://schemas.microsoft.com/office/powerpoint/2010/main" val="4044529703"/>
              </p:ext>
            </p:extLst>
          </p:nvPr>
        </p:nvGraphicFramePr>
        <p:xfrm>
          <a:off x="5088466" y="1528241"/>
          <a:ext cx="2921001" cy="2941404"/>
        </p:xfrm>
        <a:graphic>
          <a:graphicData uri="http://schemas.openxmlformats.org/drawingml/2006/table">
            <a:tbl>
              <a:tblPr/>
              <a:tblGrid>
                <a:gridCol w="751519"/>
                <a:gridCol w="2169482"/>
              </a:tblGrid>
              <a:tr h="645647">
                <a:tc gridSpan="2">
                  <a:txBody>
                    <a:bodyPr/>
                    <a:lstStyle/>
                    <a:p>
                      <a:pPr marL="0" marR="0">
                        <a:lnSpc>
                          <a:spcPct val="115000"/>
                        </a:lnSpc>
                        <a:spcBef>
                          <a:spcPts val="0"/>
                        </a:spcBef>
                        <a:spcAft>
                          <a:spcPts val="0"/>
                        </a:spcAft>
                      </a:pPr>
                      <a:r>
                        <a:rPr lang="en-US" sz="1600" dirty="0">
                          <a:latin typeface="Arial" pitchFamily="34" charset="0"/>
                          <a:ea typeface="Calibri"/>
                          <a:cs typeface="Arial" pitchFamily="34" charset="0"/>
                        </a:rPr>
                        <a:t>Estimated 2,4-D </a:t>
                      </a:r>
                      <a:r>
                        <a:rPr lang="en-US" sz="1600" dirty="0" smtClean="0">
                          <a:latin typeface="Arial" pitchFamily="34" charset="0"/>
                          <a:ea typeface="Calibri"/>
                          <a:cs typeface="Arial" pitchFamily="34" charset="0"/>
                        </a:rPr>
                        <a:t>dose that caused soybean pod</a:t>
                      </a:r>
                      <a:r>
                        <a:rPr lang="en-US" sz="1600" baseline="0" dirty="0" smtClean="0">
                          <a:latin typeface="Arial" pitchFamily="34" charset="0"/>
                          <a:ea typeface="Calibri"/>
                          <a:cs typeface="Arial" pitchFamily="34" charset="0"/>
                        </a:rPr>
                        <a:t> </a:t>
                      </a:r>
                      <a:r>
                        <a:rPr lang="en-US" sz="1600" dirty="0" smtClean="0">
                          <a:latin typeface="Arial" pitchFamily="34" charset="0"/>
                          <a:ea typeface="Calibri"/>
                          <a:cs typeface="Arial" pitchFamily="34" charset="0"/>
                        </a:rPr>
                        <a:t>loss.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509260">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a:latin typeface="Arial" pitchFamily="34" charset="0"/>
                          <a:ea typeface="Calibri"/>
                          <a:cs typeface="Arial" pitchFamily="34" charset="0"/>
                        </a:rPr>
                        <a:t>Soybean growth stage</a:t>
                      </a: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54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600" dirty="0" smtClean="0">
                          <a:latin typeface="Arial" pitchFamily="34" charset="0"/>
                          <a:ea typeface="Times New Roman"/>
                          <a:cs typeface="Arial" pitchFamily="34" charset="0"/>
                        </a:rPr>
                        <a:t>ED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V2, V5 &amp; R2</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595">
                <a:tc>
                  <a:txBody>
                    <a:bodyPr/>
                    <a:lstStyle/>
                    <a:p>
                      <a:pPr>
                        <a:lnSpc>
                          <a:spcPct val="115000"/>
                        </a:lnSpc>
                      </a:pPr>
                      <a:endParaRPr lang="en-US" sz="1600" dirty="0">
                        <a:latin typeface="Arial" pitchFamily="34" charset="0"/>
                        <a:ea typeface="Times New Roman"/>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fl</a:t>
                      </a:r>
                      <a:r>
                        <a:rPr lang="en-US" sz="1600" dirty="0" smtClean="0">
                          <a:latin typeface="Arial" pitchFamily="34" charset="0"/>
                          <a:ea typeface="Calibri"/>
                          <a:cs typeface="Arial" pitchFamily="34" charset="0"/>
                        </a:rPr>
                        <a:t> </a:t>
                      </a:r>
                      <a:r>
                        <a:rPr lang="en-US" sz="1600" dirty="0" err="1" smtClean="0">
                          <a:latin typeface="Arial" pitchFamily="34" charset="0"/>
                          <a:ea typeface="Calibri"/>
                          <a:cs typeface="Arial" pitchFamily="34" charset="0"/>
                        </a:rPr>
                        <a:t>oz</a:t>
                      </a:r>
                      <a:r>
                        <a:rPr lang="en-US" sz="1600" dirty="0" smtClean="0">
                          <a:latin typeface="Arial" pitchFamily="34" charset="0"/>
                          <a:ea typeface="Calibri"/>
                          <a:cs typeface="Arial" pitchFamily="34" charset="0"/>
                        </a:rPr>
                        <a:t>/A ------ </a:t>
                      </a:r>
                      <a:endParaRPr lang="en-US" sz="1600" dirty="0">
                        <a:latin typeface="Arial" pitchFamily="34" charset="0"/>
                        <a:ea typeface="Calibri"/>
                        <a:cs typeface="Arial" pitchFamily="34" charset="0"/>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r>
              <a:tr h="435439">
                <a:tc>
                  <a:txBody>
                    <a:bodyPr/>
                    <a:lstStyle/>
                    <a:p>
                      <a:pPr marL="0" marR="0">
                        <a:lnSpc>
                          <a:spcPct val="115000"/>
                        </a:lnSpc>
                        <a:spcBef>
                          <a:spcPts val="0"/>
                        </a:spcBef>
                        <a:spcAft>
                          <a:spcPts val="0"/>
                        </a:spcAft>
                      </a:pPr>
                      <a:r>
                        <a:rPr lang="en-US" sz="1600" baseline="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10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a:noFill/>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7.44</a:t>
                      </a:r>
                      <a:endParaRPr lang="en-US" sz="1600" dirty="0">
                        <a:effectLst/>
                        <a:latin typeface="Arial" pitchFamily="34" charset="0"/>
                        <a:ea typeface="Calibri"/>
                        <a:cs typeface="Arial" pitchFamily="34" charset="0"/>
                      </a:endParaRPr>
                    </a:p>
                  </a:txBody>
                  <a:tcPr marL="68580" marR="68580" marT="0" marB="0">
                    <a:lnL>
                      <a:noFill/>
                    </a:lnL>
                    <a:lnR>
                      <a:noFill/>
                    </a:lnR>
                    <a:lnT>
                      <a:noFill/>
                    </a:lnT>
                    <a:lnB>
                      <a:noFill/>
                    </a:lnB>
                  </a:tcPr>
                </a:tc>
              </a:tr>
              <a:tr h="435439">
                <a:tc>
                  <a:txBody>
                    <a:bodyPr/>
                    <a:lstStyle/>
                    <a:p>
                      <a:pPr marL="0" marR="0">
                        <a:lnSpc>
                          <a:spcPct val="115000"/>
                        </a:lnSpc>
                        <a:spcBef>
                          <a:spcPts val="0"/>
                        </a:spcBef>
                        <a:spcAft>
                          <a:spcPts val="0"/>
                        </a:spcAft>
                      </a:pPr>
                      <a:r>
                        <a:rPr lang="en-US" sz="1600" dirty="0" smtClean="0">
                          <a:latin typeface="Arial" pitchFamily="34" charset="0"/>
                          <a:ea typeface="Calibri"/>
                          <a:cs typeface="Arial" pitchFamily="34" charset="0"/>
                        </a:rPr>
                        <a:t>ED</a:t>
                      </a:r>
                      <a:r>
                        <a:rPr lang="en-US" sz="1600" baseline="-25000" dirty="0" smtClean="0">
                          <a:latin typeface="Arial" pitchFamily="34" charset="0"/>
                          <a:ea typeface="Calibri"/>
                          <a:cs typeface="Arial" pitchFamily="34" charset="0"/>
                        </a:rPr>
                        <a:t>20</a:t>
                      </a:r>
                      <a:r>
                        <a:rPr lang="en-US" sz="1600" dirty="0" smtClean="0">
                          <a:latin typeface="Arial" pitchFamily="34" charset="0"/>
                          <a:ea typeface="Calibri"/>
                          <a:cs typeface="Arial" pitchFamily="34" charset="0"/>
                        </a:rPr>
                        <a:t> </a:t>
                      </a:r>
                      <a:endParaRPr lang="en-US" sz="1600" dirty="0">
                        <a:latin typeface="Arial" pitchFamily="34" charset="0"/>
                        <a:ea typeface="Calibri"/>
                        <a:cs typeface="Arial" pitchFamily="34" charset="0"/>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600" dirty="0" smtClean="0">
                          <a:effectLst/>
                          <a:latin typeface="Arial" pitchFamily="34" charset="0"/>
                          <a:ea typeface="Calibri"/>
                          <a:cs typeface="Arial" pitchFamily="34" charset="0"/>
                        </a:rPr>
                        <a:t>12.2</a:t>
                      </a:r>
                      <a:endParaRPr lang="en-US" sz="1600" dirty="0">
                        <a:effectLst/>
                        <a:latin typeface="Arial" pitchFamily="34" charset="0"/>
                        <a:ea typeface="Calibri"/>
                        <a:cs typeface="Arial"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6" name="Picture 2" descr="C:\Users\Andy\Documents\Extension\Presentations\2013\Wide World of Weeds Workshop\2,4-D pod n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1" y="1604751"/>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1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Synthetic Auxin Herbicides</a:t>
            </a:r>
            <a:endParaRPr lang="en-US" b="1" dirty="0"/>
          </a:p>
        </p:txBody>
      </p:sp>
      <p:sp>
        <p:nvSpPr>
          <p:cNvPr id="3" name="Content Placeholder 2"/>
          <p:cNvSpPr>
            <a:spLocks noGrp="1"/>
          </p:cNvSpPr>
          <p:nvPr>
            <p:ph idx="1"/>
          </p:nvPr>
        </p:nvSpPr>
        <p:spPr/>
        <p:txBody>
          <a:bodyPr/>
          <a:lstStyle/>
          <a:p>
            <a:pPr marL="571500" lvl="0" indent="-571500" defTabSz="914400" fontAlgn="auto">
              <a:spcBef>
                <a:spcPts val="0"/>
              </a:spcBef>
              <a:spcAft>
                <a:spcPts val="1800"/>
              </a:spcAft>
              <a:buFont typeface="Wingdings" pitchFamily="2" charset="2"/>
              <a:buChar char="§"/>
            </a:pPr>
            <a:r>
              <a:rPr lang="en-US" dirty="0">
                <a:solidFill>
                  <a:srgbClr val="282828"/>
                </a:solidFill>
                <a:latin typeface="Arial" pitchFamily="34" charset="0"/>
                <a:ea typeface="+mn-ea"/>
                <a:cs typeface="Arial" pitchFamily="34" charset="0"/>
              </a:rPr>
              <a:t>2,4-D and dicamba </a:t>
            </a:r>
            <a:r>
              <a:rPr lang="en-US" dirty="0" smtClean="0">
                <a:solidFill>
                  <a:srgbClr val="282828"/>
                </a:solidFill>
                <a:latin typeface="Arial" pitchFamily="34" charset="0"/>
                <a:ea typeface="+mn-ea"/>
                <a:cs typeface="Arial" pitchFamily="34" charset="0"/>
              </a:rPr>
              <a:t>resistant soybean </a:t>
            </a:r>
            <a:r>
              <a:rPr lang="en-US" dirty="0">
                <a:solidFill>
                  <a:srgbClr val="282828"/>
                </a:solidFill>
                <a:latin typeface="Arial" pitchFamily="34" charset="0"/>
                <a:ea typeface="+mn-ea"/>
                <a:cs typeface="Arial" pitchFamily="34" charset="0"/>
              </a:rPr>
              <a:t>will be available in the </a:t>
            </a:r>
            <a:r>
              <a:rPr lang="en-US" dirty="0" smtClean="0">
                <a:solidFill>
                  <a:srgbClr val="282828"/>
                </a:solidFill>
                <a:latin typeface="Arial" pitchFamily="34" charset="0"/>
                <a:ea typeface="+mn-ea"/>
                <a:cs typeface="Arial" pitchFamily="34" charset="0"/>
              </a:rPr>
              <a:t>next few years.</a:t>
            </a:r>
            <a:endParaRPr lang="en-US" dirty="0">
              <a:solidFill>
                <a:srgbClr val="282828"/>
              </a:solidFill>
              <a:latin typeface="Arial" pitchFamily="34" charset="0"/>
              <a:ea typeface="+mn-ea"/>
              <a:cs typeface="Arial" pitchFamily="34" charset="0"/>
            </a:endParaRPr>
          </a:p>
          <a:p>
            <a:pPr marL="571500" lvl="0" indent="-571500" defTabSz="914400" fontAlgn="auto">
              <a:spcBef>
                <a:spcPts val="0"/>
              </a:spcBef>
              <a:spcAft>
                <a:spcPts val="1800"/>
              </a:spcAft>
              <a:buFont typeface="Wingdings" pitchFamily="2" charset="2"/>
              <a:buChar char="§"/>
            </a:pPr>
            <a:r>
              <a:rPr lang="en-US" dirty="0" smtClean="0">
                <a:solidFill>
                  <a:srgbClr val="282828"/>
                </a:solidFill>
                <a:latin typeface="Arial" pitchFamily="34" charset="0"/>
                <a:ea typeface="+mn-ea"/>
                <a:cs typeface="Arial" pitchFamily="34" charset="0"/>
              </a:rPr>
              <a:t>Low amounts of auxin </a:t>
            </a:r>
            <a:r>
              <a:rPr lang="en-US" dirty="0">
                <a:solidFill>
                  <a:srgbClr val="282828"/>
                </a:solidFill>
                <a:latin typeface="Arial" pitchFamily="34" charset="0"/>
                <a:ea typeface="+mn-ea"/>
                <a:cs typeface="Arial" pitchFamily="34" charset="0"/>
              </a:rPr>
              <a:t>mimic herbicides can cause epinasty.</a:t>
            </a:r>
          </a:p>
          <a:p>
            <a:pPr marL="1028700" lvl="1" indent="-571500" defTabSz="914400" fontAlgn="auto">
              <a:spcBef>
                <a:spcPts val="0"/>
              </a:spcBef>
              <a:spcAft>
                <a:spcPts val="1800"/>
              </a:spcAft>
              <a:buFont typeface="Arial" pitchFamily="34" charset="0"/>
              <a:buChar char="•"/>
            </a:pPr>
            <a:r>
              <a:rPr lang="en-US" sz="3200" dirty="0">
                <a:solidFill>
                  <a:srgbClr val="282828"/>
                </a:solidFill>
                <a:latin typeface="Arial" pitchFamily="34" charset="0"/>
                <a:ea typeface="+mn-ea"/>
                <a:cs typeface="Arial" pitchFamily="34" charset="0"/>
              </a:rPr>
              <a:t>Epinasty: leaf crinkling, bubbling, strapping, and/or twisting and bending of petioles, branches, and stems. </a:t>
            </a:r>
          </a:p>
          <a:p>
            <a:endParaRPr lang="en-US" dirty="0"/>
          </a:p>
        </p:txBody>
      </p:sp>
    </p:spTree>
    <p:extLst>
      <p:ext uri="{BB962C8B-B14F-4D97-AF65-F5344CB8AC3E}">
        <p14:creationId xmlns:p14="http://schemas.microsoft.com/office/powerpoint/2010/main" val="10313702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Documents and Settings\aprobins\Desktop\Collages\14 DAT V2 (dicamba 9 rate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Rectangle 1"/>
          <p:cNvSpPr/>
          <p:nvPr/>
        </p:nvSpPr>
        <p:spPr>
          <a:xfrm>
            <a:off x="701702"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1702"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4" name="Rectangle 3"/>
          <p:cNvSpPr/>
          <p:nvPr/>
        </p:nvSpPr>
        <p:spPr>
          <a:xfrm>
            <a:off x="3810000" y="1860604"/>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0" y="1860604"/>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0.002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6" name="Rectangle 5"/>
          <p:cNvSpPr/>
          <p:nvPr/>
        </p:nvSpPr>
        <p:spPr>
          <a:xfrm>
            <a:off x="6842098" y="1868555"/>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42098" y="1868555"/>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0.007 </a:t>
            </a:r>
            <a:r>
              <a:rPr lang="en-US" dirty="0" err="1" smtClean="0">
                <a:latin typeface="Arial" pitchFamily="34" charset="0"/>
                <a:cs typeface="Arial" pitchFamily="34" charset="0"/>
              </a:rPr>
              <a:t>fl</a:t>
            </a:r>
            <a:r>
              <a:rPr lang="en-US" dirty="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8" name="Rectangle 7"/>
          <p:cNvSpPr/>
          <p:nvPr/>
        </p:nvSpPr>
        <p:spPr>
          <a:xfrm>
            <a:off x="68580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580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0.07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0" name="Rectangle 9"/>
          <p:cNvSpPr/>
          <p:nvPr/>
        </p:nvSpPr>
        <p:spPr>
          <a:xfrm>
            <a:off x="3733800" y="4138653"/>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33800" y="4138653"/>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2" name="Rectangle 11"/>
          <p:cNvSpPr/>
          <p:nvPr/>
        </p:nvSpPr>
        <p:spPr>
          <a:xfrm>
            <a:off x="6934200" y="6408751"/>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934200" y="6408751"/>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0.65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4" name="Rectangle 13"/>
          <p:cNvSpPr/>
          <p:nvPr/>
        </p:nvSpPr>
        <p:spPr>
          <a:xfrm>
            <a:off x="3810000" y="6416702"/>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10000" y="6416702"/>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0.26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6" name="Rectangle 15"/>
          <p:cNvSpPr/>
          <p:nvPr/>
        </p:nvSpPr>
        <p:spPr>
          <a:xfrm>
            <a:off x="685800" y="6408549"/>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5800" y="6408549"/>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0.13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18" name="Rectangle 17"/>
          <p:cNvSpPr/>
          <p:nvPr/>
        </p:nvSpPr>
        <p:spPr>
          <a:xfrm>
            <a:off x="663843" y="4138047"/>
            <a:ext cx="1524000" cy="381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3843" y="4138047"/>
            <a:ext cx="1524000" cy="369332"/>
          </a:xfrm>
          <a:prstGeom prst="rect">
            <a:avLst/>
          </a:prstGeom>
          <a:noFill/>
        </p:spPr>
        <p:txBody>
          <a:bodyPr wrap="square" rtlCol="0">
            <a:spAutoFit/>
          </a:bodyPr>
          <a:lstStyle/>
          <a:p>
            <a:pPr algn="ctr"/>
            <a:r>
              <a:rPr lang="en-US" dirty="0" smtClean="0">
                <a:latin typeface="Arial" pitchFamily="34" charset="0"/>
                <a:cs typeface="Arial" pitchFamily="34" charset="0"/>
              </a:rPr>
              <a:t>0.02 </a:t>
            </a:r>
            <a:r>
              <a:rPr lang="en-US" dirty="0" err="1" smtClean="0">
                <a:latin typeface="Arial" pitchFamily="34" charset="0"/>
                <a:cs typeface="Arial" pitchFamily="34" charset="0"/>
              </a:rPr>
              <a:t>fl</a:t>
            </a:r>
            <a:r>
              <a:rPr lang="en-US" dirty="0" smtClean="0">
                <a:latin typeface="Arial" pitchFamily="34" charset="0"/>
                <a:cs typeface="Arial" pitchFamily="34" charset="0"/>
              </a:rPr>
              <a:t> </a:t>
            </a:r>
            <a:r>
              <a:rPr lang="en-US" dirty="0" err="1" smtClean="0">
                <a:latin typeface="Arial" pitchFamily="34" charset="0"/>
                <a:cs typeface="Arial" pitchFamily="34" charset="0"/>
              </a:rPr>
              <a:t>oz</a:t>
            </a:r>
            <a:r>
              <a:rPr lang="en-US" dirty="0" smtClean="0">
                <a:latin typeface="Arial" pitchFamily="34" charset="0"/>
                <a:cs typeface="Arial" pitchFamily="34" charset="0"/>
              </a:rPr>
              <a:t>/A</a:t>
            </a:r>
            <a:endParaRPr lang="en-US" dirty="0">
              <a:latin typeface="Arial" pitchFamily="34" charset="0"/>
              <a:cs typeface="Arial" pitchFamily="34" charset="0"/>
            </a:endParaRPr>
          </a:p>
        </p:txBody>
      </p:sp>
      <p:sp>
        <p:nvSpPr>
          <p:cNvPr id="21" name="TextBox 20"/>
          <p:cNvSpPr txBox="1"/>
          <p:nvPr/>
        </p:nvSpPr>
        <p:spPr>
          <a:xfrm>
            <a:off x="76200" y="76200"/>
            <a:ext cx="1524000" cy="369332"/>
          </a:xfrm>
          <a:prstGeom prst="rect">
            <a:avLst/>
          </a:prstGeom>
          <a:solidFill>
            <a:srgbClr val="A4EA88"/>
          </a:solidFill>
          <a:ln w="12700">
            <a:solidFill>
              <a:schemeClr val="tx1"/>
            </a:solidFill>
          </a:ln>
        </p:spPr>
        <p:txBody>
          <a:bodyPr wrap="square" rtlCol="0">
            <a:spAutoFit/>
          </a:bodyPr>
          <a:lstStyle/>
          <a:p>
            <a:pPr algn="ctr"/>
            <a:r>
              <a:rPr lang="en-US" b="1" dirty="0" smtClean="0">
                <a:latin typeface="Arial" pitchFamily="34" charset="0"/>
                <a:cs typeface="Arial" pitchFamily="34" charset="0"/>
              </a:rPr>
              <a:t>14 DAT V2</a:t>
            </a:r>
            <a:endParaRPr lang="en-US" b="1" dirty="0">
              <a:latin typeface="Arial" pitchFamily="34" charset="0"/>
              <a:cs typeface="Arial" pitchFamily="34" charset="0"/>
            </a:endParaRPr>
          </a:p>
        </p:txBody>
      </p:sp>
    </p:spTree>
    <p:extLst>
      <p:ext uri="{BB962C8B-B14F-4D97-AF65-F5344CB8AC3E}">
        <p14:creationId xmlns:p14="http://schemas.microsoft.com/office/powerpoint/2010/main" val="9127530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probins\Desktop\v5 c\7, 14, 21, 28, 42 DAT V5 (2,4-D 11.2, dicamba 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27432" y="27432"/>
            <a:ext cx="1773936" cy="523220"/>
          </a:xfrm>
          <a:prstGeom prst="rect">
            <a:avLst/>
          </a:prstGeom>
          <a:solidFill>
            <a:srgbClr val="A4EA88"/>
          </a:solidFill>
          <a:ln w="12700">
            <a:solidFill>
              <a:schemeClr val="tx1"/>
            </a:solidFill>
          </a:ln>
        </p:spPr>
        <p:txBody>
          <a:bodyPr wrap="square" rtlCol="0">
            <a:spAutoFit/>
          </a:bodyPr>
          <a:lstStyle/>
          <a:p>
            <a:pPr algn="ctr"/>
            <a:r>
              <a:rPr lang="en-US" sz="1400" b="1" dirty="0" smtClean="0">
                <a:latin typeface="Arial" pitchFamily="34" charset="0"/>
                <a:cs typeface="Arial" pitchFamily="34" charset="0"/>
              </a:rPr>
              <a:t>V5 application</a:t>
            </a:r>
          </a:p>
          <a:p>
            <a:pPr algn="ctr"/>
            <a:r>
              <a:rPr lang="en-US" sz="1400" b="1" dirty="0" smtClean="0">
                <a:latin typeface="Arial" pitchFamily="34" charset="0"/>
                <a:cs typeface="Arial" pitchFamily="34" charset="0"/>
              </a:rPr>
              <a:t>2,4-D: 0.02 </a:t>
            </a:r>
            <a:r>
              <a:rPr lang="en-US" sz="1400" b="1" dirty="0" err="1" smtClean="0">
                <a:latin typeface="Arial" pitchFamily="34" charset="0"/>
                <a:cs typeface="Arial" pitchFamily="34" charset="0"/>
              </a:rPr>
              <a:t>fl</a:t>
            </a:r>
            <a:r>
              <a:rPr lang="en-US" sz="1400" b="1" dirty="0" smtClean="0">
                <a:latin typeface="Arial" pitchFamily="34" charset="0"/>
                <a:cs typeface="Arial" pitchFamily="34" charset="0"/>
              </a:rPr>
              <a:t> </a:t>
            </a:r>
            <a:r>
              <a:rPr lang="en-US" sz="1400" b="1" dirty="0" err="1" smtClean="0">
                <a:latin typeface="Arial" pitchFamily="34" charset="0"/>
                <a:cs typeface="Arial" pitchFamily="34" charset="0"/>
              </a:rPr>
              <a:t>oz</a:t>
            </a:r>
            <a:r>
              <a:rPr lang="en-US" sz="1400" b="1" dirty="0" smtClean="0">
                <a:latin typeface="Arial" pitchFamily="34" charset="0"/>
                <a:cs typeface="Arial" pitchFamily="34" charset="0"/>
              </a:rPr>
              <a:t>/A</a:t>
            </a:r>
          </a:p>
        </p:txBody>
      </p:sp>
      <p:sp>
        <p:nvSpPr>
          <p:cNvPr id="4" name="TextBox 3"/>
          <p:cNvSpPr txBox="1"/>
          <p:nvPr/>
        </p:nvSpPr>
        <p:spPr>
          <a:xfrm>
            <a:off x="7708392" y="2971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56 DAT</a:t>
            </a:r>
            <a:endParaRPr lang="en-US" dirty="0">
              <a:latin typeface="Arial" pitchFamily="34" charset="0"/>
              <a:cs typeface="Arial" pitchFamily="34" charset="0"/>
            </a:endParaRPr>
          </a:p>
        </p:txBody>
      </p:sp>
      <p:sp>
        <p:nvSpPr>
          <p:cNvPr id="5" name="TextBox 4"/>
          <p:cNvSpPr txBox="1"/>
          <p:nvPr/>
        </p:nvSpPr>
        <p:spPr>
          <a:xfrm>
            <a:off x="27432" y="3438525"/>
            <a:ext cx="1773936" cy="738664"/>
          </a:xfrm>
          <a:prstGeom prst="rect">
            <a:avLst/>
          </a:prstGeom>
          <a:solidFill>
            <a:srgbClr val="A4EA88"/>
          </a:solidFill>
          <a:ln w="12700">
            <a:solidFill>
              <a:schemeClr val="tx1"/>
            </a:solidFill>
          </a:ln>
        </p:spPr>
        <p:txBody>
          <a:bodyPr wrap="square" rtlCol="0">
            <a:spAutoFit/>
          </a:bodyPr>
          <a:lstStyle/>
          <a:p>
            <a:pPr algn="ctr"/>
            <a:r>
              <a:rPr lang="en-US" sz="1400" b="1" dirty="0" smtClean="0">
                <a:latin typeface="Arial" pitchFamily="34" charset="0"/>
                <a:cs typeface="Arial" pitchFamily="34" charset="0"/>
              </a:rPr>
              <a:t>V5 application</a:t>
            </a:r>
          </a:p>
          <a:p>
            <a:pPr algn="ctr"/>
            <a:r>
              <a:rPr lang="en-US" sz="1400" b="1" dirty="0" smtClean="0">
                <a:latin typeface="Arial" pitchFamily="34" charset="0"/>
                <a:cs typeface="Arial" pitchFamily="34" charset="0"/>
              </a:rPr>
              <a:t>dicamba: 0.13 </a:t>
            </a:r>
            <a:r>
              <a:rPr lang="en-US" sz="1400" b="1" dirty="0" err="1" smtClean="0">
                <a:latin typeface="Arial" pitchFamily="34" charset="0"/>
                <a:cs typeface="Arial" pitchFamily="34" charset="0"/>
              </a:rPr>
              <a:t>fl</a:t>
            </a:r>
            <a:r>
              <a:rPr lang="en-US" sz="1400" b="1" dirty="0" smtClean="0">
                <a:latin typeface="Arial" pitchFamily="34" charset="0"/>
                <a:cs typeface="Arial" pitchFamily="34" charset="0"/>
              </a:rPr>
              <a:t> </a:t>
            </a:r>
            <a:r>
              <a:rPr lang="en-US" sz="1400" b="1" dirty="0" err="1" smtClean="0">
                <a:latin typeface="Arial" pitchFamily="34" charset="0"/>
                <a:cs typeface="Arial" pitchFamily="34" charset="0"/>
              </a:rPr>
              <a:t>oz</a:t>
            </a:r>
            <a:r>
              <a:rPr lang="en-US" sz="1400" b="1" dirty="0" smtClean="0">
                <a:latin typeface="Arial" pitchFamily="34" charset="0"/>
                <a:cs typeface="Arial" pitchFamily="34" charset="0"/>
              </a:rPr>
              <a:t>/A</a:t>
            </a:r>
            <a:endParaRPr lang="en-US" sz="1400" b="1" dirty="0">
              <a:latin typeface="Arial" pitchFamily="34" charset="0"/>
              <a:cs typeface="Arial" pitchFamily="34" charset="0"/>
            </a:endParaRPr>
          </a:p>
        </p:txBody>
      </p:sp>
      <p:sp>
        <p:nvSpPr>
          <p:cNvPr id="6" name="TextBox 5"/>
          <p:cNvSpPr txBox="1"/>
          <p:nvPr/>
        </p:nvSpPr>
        <p:spPr>
          <a:xfrm>
            <a:off x="5925312" y="2971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28 DAT</a:t>
            </a:r>
            <a:endParaRPr lang="en-US" dirty="0">
              <a:latin typeface="Arial" pitchFamily="34" charset="0"/>
              <a:cs typeface="Arial" pitchFamily="34" charset="0"/>
            </a:endParaRPr>
          </a:p>
        </p:txBody>
      </p:sp>
      <p:sp>
        <p:nvSpPr>
          <p:cNvPr id="7" name="TextBox 6"/>
          <p:cNvSpPr txBox="1"/>
          <p:nvPr/>
        </p:nvSpPr>
        <p:spPr>
          <a:xfrm>
            <a:off x="5925312" y="6400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28 DAT</a:t>
            </a:r>
            <a:endParaRPr lang="en-US" dirty="0">
              <a:latin typeface="Arial" pitchFamily="34" charset="0"/>
              <a:cs typeface="Arial" pitchFamily="34" charset="0"/>
            </a:endParaRPr>
          </a:p>
        </p:txBody>
      </p:sp>
      <p:sp>
        <p:nvSpPr>
          <p:cNvPr id="8" name="TextBox 7"/>
          <p:cNvSpPr txBox="1"/>
          <p:nvPr/>
        </p:nvSpPr>
        <p:spPr>
          <a:xfrm>
            <a:off x="7708392" y="6400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56 DAT</a:t>
            </a:r>
            <a:endParaRPr lang="en-US" dirty="0">
              <a:latin typeface="Arial" pitchFamily="34" charset="0"/>
              <a:cs typeface="Arial" pitchFamily="34" charset="0"/>
            </a:endParaRPr>
          </a:p>
        </p:txBody>
      </p:sp>
      <p:sp>
        <p:nvSpPr>
          <p:cNvPr id="9" name="TextBox 8"/>
          <p:cNvSpPr txBox="1"/>
          <p:nvPr/>
        </p:nvSpPr>
        <p:spPr>
          <a:xfrm>
            <a:off x="420624" y="2971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7 DAT</a:t>
            </a:r>
            <a:endParaRPr lang="en-US" dirty="0">
              <a:latin typeface="Arial" pitchFamily="34" charset="0"/>
              <a:cs typeface="Arial" pitchFamily="34" charset="0"/>
            </a:endParaRPr>
          </a:p>
        </p:txBody>
      </p:sp>
      <p:sp>
        <p:nvSpPr>
          <p:cNvPr id="10" name="TextBox 9"/>
          <p:cNvSpPr txBox="1"/>
          <p:nvPr/>
        </p:nvSpPr>
        <p:spPr>
          <a:xfrm>
            <a:off x="420624" y="6400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7 DAT</a:t>
            </a:r>
            <a:endParaRPr lang="en-US" dirty="0">
              <a:latin typeface="Arial" pitchFamily="34" charset="0"/>
              <a:cs typeface="Arial" pitchFamily="34" charset="0"/>
            </a:endParaRPr>
          </a:p>
        </p:txBody>
      </p:sp>
      <p:sp>
        <p:nvSpPr>
          <p:cNvPr id="11" name="TextBox 10"/>
          <p:cNvSpPr txBox="1"/>
          <p:nvPr/>
        </p:nvSpPr>
        <p:spPr>
          <a:xfrm>
            <a:off x="2267712" y="2971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14 DAT</a:t>
            </a:r>
            <a:endParaRPr lang="en-US" dirty="0">
              <a:latin typeface="Arial" pitchFamily="34" charset="0"/>
              <a:cs typeface="Arial" pitchFamily="34" charset="0"/>
            </a:endParaRPr>
          </a:p>
        </p:txBody>
      </p:sp>
      <p:sp>
        <p:nvSpPr>
          <p:cNvPr id="12" name="TextBox 11"/>
          <p:cNvSpPr txBox="1"/>
          <p:nvPr/>
        </p:nvSpPr>
        <p:spPr>
          <a:xfrm>
            <a:off x="2267712" y="6400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14 DAT</a:t>
            </a:r>
            <a:endParaRPr lang="en-US" dirty="0">
              <a:latin typeface="Arial" pitchFamily="34" charset="0"/>
              <a:cs typeface="Arial" pitchFamily="34" charset="0"/>
            </a:endParaRPr>
          </a:p>
        </p:txBody>
      </p:sp>
      <p:sp>
        <p:nvSpPr>
          <p:cNvPr id="13" name="TextBox 12"/>
          <p:cNvSpPr txBox="1"/>
          <p:nvPr/>
        </p:nvSpPr>
        <p:spPr>
          <a:xfrm>
            <a:off x="4096512" y="2971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21 DAT</a:t>
            </a:r>
            <a:endParaRPr lang="en-US" dirty="0">
              <a:latin typeface="Arial" pitchFamily="34" charset="0"/>
              <a:cs typeface="Arial" pitchFamily="34" charset="0"/>
            </a:endParaRPr>
          </a:p>
        </p:txBody>
      </p:sp>
      <p:sp>
        <p:nvSpPr>
          <p:cNvPr id="14" name="TextBox 13"/>
          <p:cNvSpPr txBox="1"/>
          <p:nvPr/>
        </p:nvSpPr>
        <p:spPr>
          <a:xfrm>
            <a:off x="4096512" y="6400800"/>
            <a:ext cx="990600" cy="369332"/>
          </a:xfrm>
          <a:prstGeom prst="rect">
            <a:avLst/>
          </a:prstGeom>
          <a:solidFill>
            <a:schemeClr val="bg1"/>
          </a:solidFill>
          <a:ln w="12700">
            <a:solidFill>
              <a:schemeClr val="tx1"/>
            </a:solidFill>
          </a:ln>
        </p:spPr>
        <p:txBody>
          <a:bodyPr wrap="square" rtlCol="0">
            <a:spAutoFit/>
          </a:bodyPr>
          <a:lstStyle/>
          <a:p>
            <a:pPr algn="ctr"/>
            <a:r>
              <a:rPr lang="en-US" dirty="0" smtClean="0">
                <a:latin typeface="Arial" pitchFamily="34" charset="0"/>
                <a:cs typeface="Arial" pitchFamily="34" charset="0"/>
              </a:rPr>
              <a:t>21 DAT</a:t>
            </a:r>
            <a:endParaRPr lang="en-US" dirty="0">
              <a:latin typeface="Arial" pitchFamily="34" charset="0"/>
              <a:cs typeface="Arial" pitchFamily="34" charset="0"/>
            </a:endParaRPr>
          </a:p>
        </p:txBody>
      </p:sp>
    </p:spTree>
    <p:extLst>
      <p:ext uri="{BB962C8B-B14F-4D97-AF65-F5344CB8AC3E}">
        <p14:creationId xmlns:p14="http://schemas.microsoft.com/office/powerpoint/2010/main" val="226371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Measuring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0% </a:t>
            </a:r>
            <a:r>
              <a:rPr lang="en-US" sz="3200" dirty="0" smtClean="0">
                <a:solidFill>
                  <a:srgbClr val="282828"/>
                </a:solidFill>
                <a:latin typeface="Arial" pitchFamily="34" charset="0"/>
                <a:cs typeface="Arial" pitchFamily="34" charset="0"/>
              </a:rPr>
              <a:t>= No </a:t>
            </a:r>
            <a:r>
              <a:rPr lang="en-US" sz="3200" dirty="0">
                <a:solidFill>
                  <a:srgbClr val="282828"/>
                </a:solidFill>
                <a:latin typeface="Arial" pitchFamily="34" charset="0"/>
                <a:cs typeface="Arial" pitchFamily="34" charset="0"/>
              </a:rPr>
              <a:t>injury, plant growth is normal</a:t>
            </a:r>
            <a:r>
              <a:rPr lang="en-US" sz="3200" dirty="0" smtClean="0">
                <a:solidFill>
                  <a:srgbClr val="282828"/>
                </a:solidFill>
                <a:latin typeface="Arial" pitchFamily="34" charset="0"/>
                <a:cs typeface="Arial" pitchFamily="34" charset="0"/>
              </a:rPr>
              <a:t>.</a:t>
            </a:r>
          </a:p>
        </p:txBody>
      </p:sp>
      <p:pic>
        <p:nvPicPr>
          <p:cNvPr id="18434" name="Picture 2" descr="C:\Users\aprobins\Desktop\CI 22 July 09 21, dicamba\IMG_7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34037444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10%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smtClean="0">
                <a:solidFill>
                  <a:srgbClr val="282828"/>
                </a:solidFill>
                <a:latin typeface="Arial" pitchFamily="34" charset="0"/>
                <a:cs typeface="Arial" pitchFamily="34" charset="0"/>
              </a:rPr>
              <a:t>10% = Slight </a:t>
            </a:r>
            <a:r>
              <a:rPr lang="en-US" sz="3200" dirty="0">
                <a:solidFill>
                  <a:srgbClr val="282828"/>
                </a:solidFill>
                <a:latin typeface="Arial" pitchFamily="34" charset="0"/>
                <a:cs typeface="Arial" pitchFamily="34" charset="0"/>
              </a:rPr>
              <a:t>reduction in height or canopy volume, cupped or bubbled leaves on ≤ upper 10% of the plant, bent petioles, and chlorosis or necrosis</a:t>
            </a:r>
            <a:r>
              <a:rPr lang="en-US" sz="3200" dirty="0" smtClean="0">
                <a:solidFill>
                  <a:srgbClr val="282828"/>
                </a:solidFill>
                <a:latin typeface="Arial" pitchFamily="34" charset="0"/>
                <a:cs typeface="Arial" pitchFamily="34" charset="0"/>
              </a:rPr>
              <a:t>.</a:t>
            </a:r>
            <a:endParaRPr lang="en-US" sz="3200" dirty="0">
              <a:solidFill>
                <a:srgbClr val="282828"/>
              </a:solidFill>
              <a:latin typeface="Arial" pitchFamily="34" charset="0"/>
              <a:cs typeface="Arial" pitchFamily="34" charset="0"/>
            </a:endParaRPr>
          </a:p>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9375811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10%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82" name="Picture 2" descr="C:\Users\aprobins\Desktop\6 July 7 DAT, V6\IMG_57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58"/>
            <a:ext cx="9152611" cy="6864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11" name="TextBox 10"/>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10%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3900796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a:ln w="6350" cap="rnd" cmpd="sng">
                  <a:solidFill>
                    <a:schemeClr val="tx1"/>
                  </a:solidFill>
                </a:ln>
                <a:latin typeface="Arial" pitchFamily="34" charset="0"/>
                <a:cs typeface="Arial" pitchFamily="34" charset="0"/>
              </a:rPr>
              <a:t>2</a:t>
            </a:r>
            <a:r>
              <a:rPr lang="en-US" sz="4000" b="1" dirty="0" smtClean="0">
                <a:ln w="6350" cap="rnd" cmpd="sng">
                  <a:solidFill>
                    <a:schemeClr val="tx1"/>
                  </a:solidFill>
                </a:ln>
                <a:latin typeface="Arial" pitchFamily="34" charset="0"/>
                <a:cs typeface="Arial" pitchFamily="34" charset="0"/>
              </a:rPr>
              <a:t>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smtClean="0">
                <a:solidFill>
                  <a:srgbClr val="282828"/>
                </a:solidFill>
                <a:latin typeface="Arial" pitchFamily="34" charset="0"/>
                <a:cs typeface="Arial" pitchFamily="34" charset="0"/>
              </a:rPr>
              <a:t>Moderately </a:t>
            </a:r>
            <a:r>
              <a:rPr lang="en-US" sz="3200" dirty="0">
                <a:solidFill>
                  <a:srgbClr val="282828"/>
                </a:solidFill>
                <a:latin typeface="Arial" pitchFamily="34" charset="0"/>
                <a:cs typeface="Arial" pitchFamily="34" charset="0"/>
              </a:rPr>
              <a:t>crinkled leaflets (extended across ≤ upper 20% of the plant), curled petioles, reduced height and canopy volume, cupped terminal leaflets. </a:t>
            </a:r>
            <a:endParaRPr lang="en-US" sz="3200" dirty="0" smtClean="0">
              <a:solidFill>
                <a:srgbClr val="282828"/>
              </a:solidFill>
              <a:latin typeface="Arial" pitchFamily="34" charset="0"/>
              <a:cs typeface="Arial"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5649015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15 – 20%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412" name="Picture 4" descr="C:\Users\aprobins\Desktop\CI 22 July 09 21, dicamba\IMG_76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3" name="TextBox 2"/>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20%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7395785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30%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Moderate to high reduction of height and canopy, compacted internodes and plants begin to have an abnormal appearance, malformation with drawstring, </a:t>
            </a:r>
            <a:r>
              <a:rPr lang="en-US" sz="3200" dirty="0" err="1">
                <a:solidFill>
                  <a:srgbClr val="282828"/>
                </a:solidFill>
                <a:latin typeface="Arial" pitchFamily="34" charset="0"/>
                <a:cs typeface="Arial" pitchFamily="34" charset="0"/>
              </a:rPr>
              <a:t>fiddleneck</a:t>
            </a:r>
            <a:r>
              <a:rPr lang="en-US" sz="3200" dirty="0">
                <a:solidFill>
                  <a:srgbClr val="282828"/>
                </a:solidFill>
                <a:latin typeface="Arial" pitchFamily="34" charset="0"/>
                <a:cs typeface="Arial" pitchFamily="34" charset="0"/>
              </a:rPr>
              <a:t>, or cupped effects on ≤ upper 30% of the plant, many petioles curled and main stems may be bent.</a:t>
            </a:r>
            <a:endParaRPr lang="en-US" sz="3200" dirty="0" smtClean="0">
              <a:solidFill>
                <a:srgbClr val="282828"/>
              </a:solidFill>
              <a:latin typeface="Arial" pitchFamily="34" charset="0"/>
              <a:cs typeface="Arial" pitchFamily="34" charset="0"/>
            </a:endParaRPr>
          </a:p>
        </p:txBody>
      </p:sp>
      <p:pic>
        <p:nvPicPr>
          <p:cNvPr id="6"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25428492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25 – 30%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19459" name="Picture 3" descr="C:\Users\aprobins\Desktop\CI 22 July 09 21, dicamba\IMG_7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832"/>
            <a:ext cx="9178441" cy="68838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8" name="TextBox 7"/>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30%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3360746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40%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Highly stunted plants (≤ 40% of the plant), petioles curled and main stems bent and/or starting to curl upper leaves exhibit severe malformation and expansion of new leaves suppressed, plant may have patches of necrotic tissue.</a:t>
            </a:r>
            <a:endParaRPr lang="en-US" sz="3200" dirty="0" smtClean="0">
              <a:solidFill>
                <a:srgbClr val="282828"/>
              </a:solidFill>
              <a:latin typeface="Arial" pitchFamily="34" charset="0"/>
              <a:cs typeface="Arial" pitchFamily="34" charset="0"/>
            </a:endParaRPr>
          </a:p>
        </p:txBody>
      </p:sp>
      <p:pic>
        <p:nvPicPr>
          <p:cNvPr id="6"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41783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Users\aprobins\Desktop\pics for ppt\Collages\28 July - TPAC (15 DAT V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3858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35 – 40%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9218" name="Picture 2" descr="C:\Users\aprobins\Desktop\CI 22 July 09 21, dicamba\IMG_76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8" name="TextBox 7"/>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40%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26770804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50%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Very high reduction of plant height (≤ 50% of the plant) with little likelihood of recovery from the apical meristem, new growth suppressed, formation of pods reduced or malformed, some leaf and stem tissue becomes necrotic, petioles, and stems show severe twisting.</a:t>
            </a:r>
            <a:endParaRPr lang="en-US" sz="3200" dirty="0" smtClean="0">
              <a:solidFill>
                <a:srgbClr val="282828"/>
              </a:solidFill>
              <a:latin typeface="Arial" pitchFamily="34" charset="0"/>
              <a:cs typeface="Arial" pitchFamily="34" charset="0"/>
            </a:endParaRPr>
          </a:p>
        </p:txBody>
      </p:sp>
      <p:pic>
        <p:nvPicPr>
          <p:cNvPr id="6"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25229368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45 – 50%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10242" name="Picture 2" descr="C:\Users\aprobins\Desktop\CI 22 July 09 21, dicamba\IMG_7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 y="-1"/>
            <a:ext cx="9158207" cy="68686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8" name="TextBox 7"/>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50%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8729383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solidFill>
                  <a:schemeClr val="bg1"/>
                </a:solidFill>
                <a:latin typeface="Arial" pitchFamily="34" charset="0"/>
                <a:cs typeface="Arial" pitchFamily="34" charset="0"/>
              </a:rPr>
              <a:t>50% Soybean Injury</a:t>
            </a:r>
            <a:endParaRPr lang="en-US" sz="3000" b="1" dirty="0" smtClean="0">
              <a:ln w="6350" cap="rnd" cmpd="sng">
                <a:solidFill>
                  <a:schemeClr val="tx1"/>
                </a:solidFill>
              </a:ln>
              <a:solidFill>
                <a:schemeClr val="bg1"/>
              </a:solidFill>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21506" name="Picture 2" descr="C:\Users\aprobins\Desktop\CI 22 July 09 21, dicamba\CI plots\IMG_76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75" b="11981"/>
          <a:stretch/>
        </p:blipFill>
        <p:spPr bwMode="auto">
          <a:xfrm>
            <a:off x="321879" y="1600200"/>
            <a:ext cx="348812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aprobins\Desktop\epinasty pics\IMG_86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6002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probins\Documents\Andy\Pictures\Logos\WeedSci_url_gray.tif"/>
          <p:cNvPicPr>
            <a:picLocks noChangeAspect="1" noChangeArrowheads="1"/>
          </p:cNvPicPr>
          <p:nvPr/>
        </p:nvPicPr>
        <p:blipFill>
          <a:blip r:embed="rId5"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8871202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60%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Severe height and canopy reduction, including any new growth from axillary buds, leaves severely cupped or </a:t>
            </a:r>
            <a:r>
              <a:rPr lang="en-US" sz="3200" dirty="0" err="1">
                <a:solidFill>
                  <a:srgbClr val="282828"/>
                </a:solidFill>
                <a:latin typeface="Arial" pitchFamily="34" charset="0"/>
                <a:cs typeface="Arial" pitchFamily="34" charset="0"/>
              </a:rPr>
              <a:t>fiddlenecked</a:t>
            </a:r>
            <a:r>
              <a:rPr lang="en-US" sz="3200" dirty="0">
                <a:solidFill>
                  <a:srgbClr val="282828"/>
                </a:solidFill>
                <a:latin typeface="Arial" pitchFamily="34" charset="0"/>
                <a:cs typeface="Arial" pitchFamily="34" charset="0"/>
              </a:rPr>
              <a:t> on ≤ 60% of the plant, petioles and stems twisted, swollen, and splitting, more extensive die back of tissue.</a:t>
            </a:r>
            <a:endParaRPr lang="en-US" sz="3200" dirty="0" smtClean="0">
              <a:solidFill>
                <a:srgbClr val="282828"/>
              </a:solidFill>
              <a:latin typeface="Arial" pitchFamily="34" charset="0"/>
              <a:cs typeface="Arial" pitchFamily="34" charset="0"/>
            </a:endParaRPr>
          </a:p>
        </p:txBody>
      </p:sp>
      <p:pic>
        <p:nvPicPr>
          <p:cNvPr id="6"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33628188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55 – 60%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11266" name="Picture 2" descr="C:\Users\aprobins\Desktop\CI 22 July 09 21, dicamba\IMG_76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 y="-1"/>
            <a:ext cx="9137542" cy="6853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11" name="TextBox 10"/>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60%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3354561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solidFill>
                  <a:schemeClr val="bg1"/>
                </a:solidFill>
                <a:latin typeface="Arial" pitchFamily="34" charset="0"/>
                <a:cs typeface="Arial" pitchFamily="34" charset="0"/>
              </a:rPr>
              <a:t>60% Soybean Injury</a:t>
            </a:r>
            <a:endParaRPr lang="en-US" sz="3000" b="1" dirty="0" smtClean="0">
              <a:ln w="6350" cap="rnd" cmpd="sng">
                <a:solidFill>
                  <a:schemeClr val="tx1"/>
                </a:solidFill>
              </a:ln>
              <a:solidFill>
                <a:schemeClr val="bg1"/>
              </a:solidFill>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22530" name="Picture 2" descr="C:\Users\aprobins\Desktop\CI 22 July 09 21, dicamba\CI plots\IMG_769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4" t="12228" r="-2804" b="9022"/>
          <a:stretch/>
        </p:blipFill>
        <p:spPr bwMode="auto">
          <a:xfrm>
            <a:off x="457200" y="1447800"/>
            <a:ext cx="3929743" cy="412623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aprobins\Desktop\epinasty pics\IMG_76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09" r="16632"/>
          <a:stretch/>
        </p:blipFill>
        <p:spPr bwMode="auto">
          <a:xfrm>
            <a:off x="4479413" y="1447800"/>
            <a:ext cx="4283587" cy="4126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probins\Documents\Andy\Pictures\Logos\WeedSci_url_gray.tif"/>
          <p:cNvPicPr>
            <a:picLocks noChangeAspect="1" noChangeArrowheads="1"/>
          </p:cNvPicPr>
          <p:nvPr/>
        </p:nvPicPr>
        <p:blipFill>
          <a:blip r:embed="rId5"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22650983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70%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Severe to very severe reduction of plants, new growth callused and inhibited, most leaves severely deformed and mostly necrotic, extensive petiole bending.</a:t>
            </a:r>
            <a:endParaRPr lang="en-US" sz="3200" dirty="0" smtClean="0">
              <a:solidFill>
                <a:srgbClr val="282828"/>
              </a:solidFill>
              <a:latin typeface="Arial" pitchFamily="34" charset="0"/>
              <a:cs typeface="Arial" pitchFamily="34" charset="0"/>
            </a:endParaRPr>
          </a:p>
        </p:txBody>
      </p:sp>
      <p:pic>
        <p:nvPicPr>
          <p:cNvPr id="6"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16257096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70%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12289" name="Picture 1" descr="C:\Users\aprobins\Desktop\CI 22 July 09 21, dicamba\IMG_7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540"/>
            <a:ext cx="9176719" cy="6882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8" name="TextBox 7"/>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70%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2345912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solidFill>
                  <a:schemeClr val="bg1"/>
                </a:solidFill>
                <a:latin typeface="Arial" pitchFamily="34" charset="0"/>
                <a:cs typeface="Arial" pitchFamily="34" charset="0"/>
              </a:rPr>
              <a:t>70% Soybean Injury</a:t>
            </a:r>
            <a:endParaRPr lang="en-US" sz="3000" b="1" dirty="0" smtClean="0">
              <a:ln w="6350" cap="rnd" cmpd="sng">
                <a:solidFill>
                  <a:schemeClr val="tx1"/>
                </a:solidFill>
              </a:ln>
              <a:solidFill>
                <a:schemeClr val="bg1"/>
              </a:solidFill>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23554" name="Picture 2" descr="C:\Users\aprobins\Desktop\CI 22 July 09 21, dicamba\CI plots\IMG_7699.JPG"/>
          <p:cNvPicPr>
            <a:picLocks noChangeAspect="1" noChangeArrowheads="1"/>
          </p:cNvPicPr>
          <p:nvPr/>
        </p:nvPicPr>
        <p:blipFill rotWithShape="1">
          <a:blip r:embed="rId3">
            <a:extLst>
              <a:ext uri="{28A0092B-C50C-407E-A947-70E740481C1C}">
                <a14:useLocalDpi xmlns:a14="http://schemas.microsoft.com/office/drawing/2010/main" val="0"/>
              </a:ext>
            </a:extLst>
          </a:blip>
          <a:srcRect t="10344" b="22918"/>
          <a:stretch/>
        </p:blipFill>
        <p:spPr bwMode="auto">
          <a:xfrm>
            <a:off x="457200" y="1524000"/>
            <a:ext cx="411044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probins\Desktop\epinasty pics\IMG_924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04" r="9587"/>
          <a:stretch/>
        </p:blipFill>
        <p:spPr bwMode="auto">
          <a:xfrm>
            <a:off x="4672739" y="1520125"/>
            <a:ext cx="4014061"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probins\Documents\Andy\Pictures\Logos\WeedSci_url_gray.tif"/>
          <p:cNvPicPr>
            <a:picLocks noChangeAspect="1" noChangeArrowheads="1"/>
          </p:cNvPicPr>
          <p:nvPr/>
        </p:nvPicPr>
        <p:blipFill>
          <a:blip r:embed="rId5"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2329176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Epinasty</a:t>
            </a:r>
            <a:endParaRPr lang="en-US" b="1" dirty="0"/>
          </a:p>
        </p:txBody>
      </p:sp>
      <p:sp>
        <p:nvSpPr>
          <p:cNvPr id="3" name="Content Placeholder 2"/>
          <p:cNvSpPr>
            <a:spLocks noGrp="1"/>
          </p:cNvSpPr>
          <p:nvPr>
            <p:ph idx="1"/>
          </p:nvPr>
        </p:nvSpPr>
        <p:spPr/>
        <p:txBody>
          <a:bodyPr/>
          <a:lstStyle/>
          <a:p>
            <a:pPr marL="571500" lvl="0" indent="-571500" defTabSz="914400" fontAlgn="auto">
              <a:spcBef>
                <a:spcPts val="0"/>
              </a:spcBef>
              <a:spcAft>
                <a:spcPts val="1800"/>
              </a:spcAft>
              <a:buFont typeface="Wingdings" pitchFamily="2" charset="2"/>
              <a:buChar char="§"/>
            </a:pPr>
            <a:r>
              <a:rPr lang="en-US" dirty="0" smtClean="0">
                <a:solidFill>
                  <a:srgbClr val="282828"/>
                </a:solidFill>
                <a:latin typeface="Arial" pitchFamily="34" charset="0"/>
                <a:ea typeface="+mn-ea"/>
                <a:cs typeface="Arial" pitchFamily="34" charset="0"/>
              </a:rPr>
              <a:t>Epinasty can lead to reduced leaf area, changed leaf angle, and malformed growth.</a:t>
            </a:r>
          </a:p>
          <a:p>
            <a:pPr marL="571500" lvl="0" indent="-571500" defTabSz="914400" fontAlgn="auto">
              <a:spcBef>
                <a:spcPts val="0"/>
              </a:spcBef>
              <a:spcAft>
                <a:spcPts val="1800"/>
              </a:spcAft>
              <a:buFont typeface="Wingdings" pitchFamily="2" charset="2"/>
              <a:buChar char="§"/>
            </a:pPr>
            <a:r>
              <a:rPr lang="en-US" dirty="0" smtClean="0">
                <a:solidFill>
                  <a:srgbClr val="282828"/>
                </a:solidFill>
                <a:latin typeface="Arial" pitchFamily="34" charset="0"/>
                <a:ea typeface="+mn-ea"/>
                <a:cs typeface="Arial" pitchFamily="34" charset="0"/>
              </a:rPr>
              <a:t>The greater the amount of epinasty is often associated with a reduction in yield potential.</a:t>
            </a:r>
            <a:endParaRPr lang="en-US" dirty="0">
              <a:solidFill>
                <a:srgbClr val="282828"/>
              </a:solidFill>
              <a:latin typeface="Arial" pitchFamily="34" charset="0"/>
              <a:ea typeface="+mn-ea"/>
              <a:cs typeface="Arial" pitchFamily="34" charset="0"/>
            </a:endParaRPr>
          </a:p>
          <a:p>
            <a:endParaRPr lang="en-US" dirty="0"/>
          </a:p>
        </p:txBody>
      </p:sp>
    </p:spTree>
    <p:extLst>
      <p:ext uri="{BB962C8B-B14F-4D97-AF65-F5344CB8AC3E}">
        <p14:creationId xmlns:p14="http://schemas.microsoft.com/office/powerpoint/2010/main" val="3561177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80%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Very severe soybean injury, ≤ 80% of the plants mainly prostrate, petioles twisted with leaves drooping, leaves are </a:t>
            </a:r>
            <a:r>
              <a:rPr lang="en-US" sz="3200" dirty="0" err="1">
                <a:solidFill>
                  <a:srgbClr val="282828"/>
                </a:solidFill>
                <a:latin typeface="Arial" pitchFamily="34" charset="0"/>
                <a:cs typeface="Arial" pitchFamily="34" charset="0"/>
              </a:rPr>
              <a:t>chlorotic</a:t>
            </a:r>
            <a:r>
              <a:rPr lang="en-US" sz="3200" dirty="0">
                <a:solidFill>
                  <a:srgbClr val="282828"/>
                </a:solidFill>
                <a:latin typeface="Arial" pitchFamily="34" charset="0"/>
                <a:cs typeface="Arial" pitchFamily="34" charset="0"/>
              </a:rPr>
              <a:t> or necrotic, stems severely twisted, swollen, and split. </a:t>
            </a:r>
            <a:endParaRPr lang="en-US" sz="3200" dirty="0" smtClean="0">
              <a:solidFill>
                <a:srgbClr val="282828"/>
              </a:solidFill>
              <a:latin typeface="Arial" pitchFamily="34" charset="0"/>
              <a:cs typeface="Arial" pitchFamily="34" charset="0"/>
            </a:endParaRPr>
          </a:p>
        </p:txBody>
      </p:sp>
      <p:pic>
        <p:nvPicPr>
          <p:cNvPr id="6"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26005679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80%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13313" name="Picture 1" descr="C:\Users\aprobins\Desktop\CI 22 July 09 21, dicamba\IMG_7103.JPG"/>
          <p:cNvPicPr>
            <a:picLocks noChangeAspect="1" noChangeArrowheads="1"/>
          </p:cNvPicPr>
          <p:nvPr/>
        </p:nvPicPr>
        <p:blipFill rotWithShape="1">
          <a:blip r:embed="rId3">
            <a:extLst>
              <a:ext uri="{28A0092B-C50C-407E-A947-70E740481C1C}">
                <a14:useLocalDpi xmlns:a14="http://schemas.microsoft.com/office/drawing/2010/main" val="0"/>
              </a:ext>
            </a:extLst>
          </a:blip>
          <a:srcRect t="30741"/>
          <a:stretch/>
        </p:blipFill>
        <p:spPr bwMode="auto">
          <a:xfrm>
            <a:off x="0" y="0"/>
            <a:ext cx="9144000" cy="844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8" name="TextBox 7"/>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80%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17811723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90%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Plant dying, ≤ 90% of the plants mainly prostrate, leaves and stems mostly </a:t>
            </a:r>
            <a:r>
              <a:rPr lang="en-US" sz="3200" dirty="0" err="1">
                <a:solidFill>
                  <a:srgbClr val="282828"/>
                </a:solidFill>
                <a:latin typeface="Arial" pitchFamily="34" charset="0"/>
                <a:cs typeface="Arial" pitchFamily="34" charset="0"/>
              </a:rPr>
              <a:t>chlorotic</a:t>
            </a:r>
            <a:r>
              <a:rPr lang="en-US" sz="3200" dirty="0">
                <a:solidFill>
                  <a:srgbClr val="282828"/>
                </a:solidFill>
                <a:latin typeface="Arial" pitchFamily="34" charset="0"/>
                <a:cs typeface="Arial" pitchFamily="34" charset="0"/>
              </a:rPr>
              <a:t> or necrotic, all petioles severely twisted, swollen, or split. </a:t>
            </a:r>
            <a:endParaRPr lang="en-US" sz="3200" dirty="0" smtClean="0">
              <a:solidFill>
                <a:srgbClr val="282828"/>
              </a:solidFill>
              <a:latin typeface="Arial" pitchFamily="34" charset="0"/>
              <a:cs typeface="Arial" pitchFamily="34" charset="0"/>
            </a:endParaRPr>
          </a:p>
        </p:txBody>
      </p:sp>
      <p:pic>
        <p:nvPicPr>
          <p:cNvPr id="6" name="Picture 3" descr="C:\Users\aprobins\Documents\Andy\Pictures\Logos\WeedSci_url_gray.tif"/>
          <p:cNvPicPr>
            <a:picLocks noChangeAspect="1" noChangeArrowheads="1"/>
          </p:cNvPicPr>
          <p:nvPr/>
        </p:nvPicPr>
        <p:blipFill>
          <a:blip r:embed="rId3"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35732611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90 – 95%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endParaRPr lang="en-US" sz="3200" dirty="0" smtClean="0">
              <a:solidFill>
                <a:srgbClr val="282828"/>
              </a:solidFill>
              <a:latin typeface="Arial" pitchFamily="34" charset="0"/>
              <a:cs typeface="Arial" pitchFamily="34" charset="0"/>
            </a:endParaRPr>
          </a:p>
        </p:txBody>
      </p:sp>
      <p:pic>
        <p:nvPicPr>
          <p:cNvPr id="14337" name="Picture 1" descr="C:\Users\aprobins\Desktop\90% injury\IMG_9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50"/>
            <a:ext cx="9154332" cy="6865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
        <p:nvSpPr>
          <p:cNvPr id="8" name="TextBox 7"/>
          <p:cNvSpPr txBox="1"/>
          <p:nvPr/>
        </p:nvSpPr>
        <p:spPr>
          <a:xfrm>
            <a:off x="228600" y="152400"/>
            <a:ext cx="1261884" cy="369332"/>
          </a:xfrm>
          <a:prstGeom prst="rect">
            <a:avLst/>
          </a:prstGeom>
          <a:solidFill>
            <a:schemeClr val="bg1"/>
          </a:solidFill>
          <a:ln>
            <a:solidFill>
              <a:schemeClr val="tx1"/>
            </a:solidFill>
          </a:ln>
        </p:spPr>
        <p:txBody>
          <a:bodyPr wrap="none" rtlCol="0">
            <a:spAutoFit/>
          </a:bodyPr>
          <a:lstStyle/>
          <a:p>
            <a:r>
              <a:rPr lang="en-US" dirty="0" smtClean="0">
                <a:latin typeface="Arial" pitchFamily="34" charset="0"/>
                <a:cs typeface="Arial" pitchFamily="34" charset="0"/>
              </a:rPr>
              <a:t>90% injury</a:t>
            </a:r>
            <a:endParaRPr lang="en-US" dirty="0">
              <a:latin typeface="Arial" pitchFamily="34" charset="0"/>
              <a:cs typeface="Arial" pitchFamily="34" charset="0"/>
            </a:endParaRPr>
          </a:p>
        </p:txBody>
      </p:sp>
    </p:spTree>
    <p:extLst>
      <p:ext uri="{BB962C8B-B14F-4D97-AF65-F5344CB8AC3E}">
        <p14:creationId xmlns:p14="http://schemas.microsoft.com/office/powerpoint/2010/main" val="26310960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152400" y="152400"/>
            <a:ext cx="8839200" cy="685800"/>
          </a:xfrm>
          <a:prstGeom prst="rect">
            <a:avLst/>
          </a:prstGeom>
          <a:noFill/>
          <a:ln w="9525">
            <a:noFill/>
            <a:miter lim="800000"/>
            <a:headEnd/>
            <a:tailEnd/>
          </a:ln>
          <a:effectLst/>
        </p:spPr>
        <p:txBody>
          <a:bodyPr anchor="ctr"/>
          <a:lstStyle/>
          <a:p>
            <a:pPr algn="ctr"/>
            <a:r>
              <a:rPr lang="en-US" sz="4000" b="1" dirty="0" smtClean="0">
                <a:ln w="6350" cap="rnd" cmpd="sng">
                  <a:solidFill>
                    <a:schemeClr val="tx1"/>
                  </a:solidFill>
                </a:ln>
                <a:latin typeface="Arial" pitchFamily="34" charset="0"/>
                <a:cs typeface="Arial" pitchFamily="34" charset="0"/>
              </a:rPr>
              <a:t>100% Soybean Injury</a:t>
            </a:r>
            <a:endParaRPr lang="en-US" sz="3000" b="1" dirty="0" smtClean="0">
              <a:ln w="6350" cap="rnd" cmpd="sng">
                <a:solidFill>
                  <a:schemeClr val="tx1"/>
                </a:solidFill>
              </a:ln>
              <a:latin typeface="Arial" pitchFamily="34" charset="0"/>
              <a:cs typeface="Arial" pitchFamily="34" charset="0"/>
            </a:endParaRPr>
          </a:p>
        </p:txBody>
      </p:sp>
      <p:sp>
        <p:nvSpPr>
          <p:cNvPr id="10" name="Line 6"/>
          <p:cNvSpPr>
            <a:spLocks noChangeShapeType="1"/>
          </p:cNvSpPr>
          <p:nvPr/>
        </p:nvSpPr>
        <p:spPr bwMode="auto">
          <a:xfrm>
            <a:off x="457200" y="990601"/>
            <a:ext cx="8229600" cy="0"/>
          </a:xfrm>
          <a:prstGeom prst="line">
            <a:avLst/>
          </a:prstGeom>
          <a:noFill/>
          <a:ln w="19050" cap="sq" cmpd="sng">
            <a:solidFill>
              <a:schemeClr val="bg1">
                <a:lumMod val="65000"/>
              </a:schemeClr>
            </a:solidFill>
            <a:round/>
            <a:headEnd/>
            <a:tailEnd/>
          </a:ln>
          <a:effectLst/>
        </p:spPr>
        <p:txBody>
          <a:bodyPr/>
          <a:lstStyle/>
          <a:p>
            <a:endParaRPr lang="en-US"/>
          </a:p>
        </p:txBody>
      </p:sp>
      <p:cxnSp>
        <p:nvCxnSpPr>
          <p:cNvPr id="13" name="Straight Connector 12"/>
          <p:cNvCxnSpPr/>
          <p:nvPr/>
        </p:nvCxnSpPr>
        <p:spPr>
          <a:xfrm>
            <a:off x="5996355" y="1051171"/>
            <a:ext cx="2667000" cy="0"/>
          </a:xfrm>
          <a:prstGeom prst="line">
            <a:avLst/>
          </a:prstGeom>
          <a:ln w="63500" cap="sq" cmpd="sng">
            <a:solidFill>
              <a:srgbClr val="969696"/>
            </a:solidFill>
            <a:miter lim="800000"/>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457200" y="1219201"/>
            <a:ext cx="8382000" cy="4952999"/>
          </a:xfrm>
          <a:prstGeom prst="rect">
            <a:avLst/>
          </a:prstGeom>
        </p:spPr>
        <p:txBody>
          <a:bodyPr vert="horz" lIns="91440" tIns="45720" rIns="91440" bIns="45720" rtlCol="0">
            <a:normAutofit/>
          </a:bodyPr>
          <a:lstStyle/>
          <a:p>
            <a:pPr lvl="0">
              <a:spcAft>
                <a:spcPts val="1800"/>
              </a:spcAft>
              <a:buClr>
                <a:schemeClr val="bg1">
                  <a:lumMod val="50000"/>
                </a:schemeClr>
              </a:buClr>
            </a:pPr>
            <a:r>
              <a:rPr lang="en-US" sz="3200" dirty="0">
                <a:solidFill>
                  <a:srgbClr val="282828"/>
                </a:solidFill>
                <a:latin typeface="Arial" pitchFamily="34" charset="0"/>
                <a:cs typeface="Arial" pitchFamily="34" charset="0"/>
              </a:rPr>
              <a:t>All plants dead.</a:t>
            </a:r>
            <a:endParaRPr lang="en-US" sz="3200" dirty="0" smtClean="0">
              <a:solidFill>
                <a:srgbClr val="282828"/>
              </a:solidFill>
              <a:latin typeface="Arial" pitchFamily="34" charset="0"/>
              <a:cs typeface="Arial" pitchFamily="34" charset="0"/>
            </a:endParaRPr>
          </a:p>
        </p:txBody>
      </p:sp>
      <p:pic>
        <p:nvPicPr>
          <p:cNvPr id="15361" name="Picture 1" descr="C:\Users\aprobins\Desktop\CI 22 July 09 21, dicamba\IMG_80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probins\Documents\Andy\Pictures\Logos\WeedSci_url_gray.tif"/>
          <p:cNvPicPr>
            <a:picLocks noChangeAspect="1" noChangeArrowheads="1"/>
          </p:cNvPicPr>
          <p:nvPr/>
        </p:nvPicPr>
        <p:blipFill>
          <a:blip r:embed="rId4" cstate="print"/>
          <a:srcRect l="53266"/>
          <a:stretch>
            <a:fillRect/>
          </a:stretch>
        </p:blipFill>
        <p:spPr bwMode="auto">
          <a:xfrm>
            <a:off x="8229600" y="6248400"/>
            <a:ext cx="735927" cy="457200"/>
          </a:xfrm>
          <a:prstGeom prst="rect">
            <a:avLst/>
          </a:prstGeom>
          <a:noFill/>
        </p:spPr>
      </p:pic>
    </p:spTree>
    <p:extLst>
      <p:ext uri="{BB962C8B-B14F-4D97-AF65-F5344CB8AC3E}">
        <p14:creationId xmlns:p14="http://schemas.microsoft.com/office/powerpoint/2010/main" val="20279374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A9817FE-FADC-DD43-B305-F0AD66032B70}" type="slidenum">
              <a:rPr lang="en-US" smtClean="0"/>
              <a:pPr>
                <a:defRPr/>
              </a:pPr>
              <a:t>75</a:t>
            </a:fld>
            <a:endParaRPr lang="en-US" dirty="0"/>
          </a:p>
        </p:txBody>
      </p:sp>
      <p:pic>
        <p:nvPicPr>
          <p:cNvPr id="5122" name="Picture 2" descr="C:\Users\Andy\Desktop\BG presentation\IMG_4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7494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EFB420-7864-4749-AE65-8B8EC645F78E}" type="slidenum">
              <a:rPr lang="en-US" smtClean="0"/>
              <a:pPr>
                <a:defRPr/>
              </a:pPr>
              <a:t>76</a:t>
            </a:fld>
            <a:endParaRPr lang="en-US" dirty="0"/>
          </a:p>
        </p:txBody>
      </p:sp>
      <p:pic>
        <p:nvPicPr>
          <p:cNvPr id="15363" name="Picture 3" descr="C:\Users\Andy\Desktop\BG presentation\Possible glyphosate damage, 27 Jun 12\IMG_47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02819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469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Tuber Weight</a:t>
            </a:r>
            <a:endParaRPr lang="en-US" dirty="0"/>
          </a:p>
        </p:txBody>
      </p:sp>
      <p:sp>
        <p:nvSpPr>
          <p:cNvPr id="3" name="Slide Number Placeholder 2"/>
          <p:cNvSpPr>
            <a:spLocks noGrp="1"/>
          </p:cNvSpPr>
          <p:nvPr>
            <p:ph type="sldNum" sz="quarter" idx="12"/>
          </p:nvPr>
        </p:nvSpPr>
        <p:spPr/>
        <p:txBody>
          <a:bodyPr/>
          <a:lstStyle/>
          <a:p>
            <a:pPr>
              <a:defRPr/>
            </a:pPr>
            <a:fld id="{C0CAD3B8-17B2-5140-99FC-BBB7B5DC9F2C}" type="slidenum">
              <a:rPr lang="en-US" smtClean="0"/>
              <a:pPr>
                <a:defRPr/>
              </a:pPr>
              <a:t>77</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90533848"/>
              </p:ext>
            </p:extLst>
          </p:nvPr>
        </p:nvGraphicFramePr>
        <p:xfrm>
          <a:off x="1782763" y="1400175"/>
          <a:ext cx="5578475" cy="4056063"/>
        </p:xfrm>
        <a:graphic>
          <a:graphicData uri="http://schemas.openxmlformats.org/presentationml/2006/ole">
            <mc:AlternateContent xmlns:mc="http://schemas.openxmlformats.org/markup-compatibility/2006">
              <mc:Choice xmlns:v="urn:schemas-microsoft-com:vml" Requires="v">
                <p:oleObj spid="_x0000_s16433" name="SPW 10.0 Graph" r:id="rId3" imgW="5577840" imgH="4056840" progId="SigmaPlotGraphicObject.9">
                  <p:embed/>
                </p:oleObj>
              </mc:Choice>
              <mc:Fallback>
                <p:oleObj name="SPW 10.0 Graph" r:id="rId3" imgW="5577840" imgH="4056840" progId="SigmaPlotGraphicObject.9">
                  <p:embed/>
                  <p:pic>
                    <p:nvPicPr>
                      <p:cNvPr id="0" name=""/>
                      <p:cNvPicPr/>
                      <p:nvPr/>
                    </p:nvPicPr>
                    <p:blipFill>
                      <a:blip r:embed="rId4"/>
                      <a:stretch>
                        <a:fillRect/>
                      </a:stretch>
                    </p:blipFill>
                    <p:spPr>
                      <a:xfrm>
                        <a:off x="1782763" y="1400175"/>
                        <a:ext cx="5578475" cy="4056063"/>
                      </a:xfrm>
                      <a:prstGeom prst="rect">
                        <a:avLst/>
                      </a:prstGeom>
                    </p:spPr>
                  </p:pic>
                </p:oleObj>
              </mc:Fallback>
            </mc:AlternateContent>
          </a:graphicData>
        </a:graphic>
      </p:graphicFrame>
    </p:spTree>
    <p:extLst>
      <p:ext uri="{BB962C8B-B14F-4D97-AF65-F5344CB8AC3E}">
        <p14:creationId xmlns:p14="http://schemas.microsoft.com/office/powerpoint/2010/main" val="40357928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Tuber Number</a:t>
            </a:r>
            <a:endParaRPr lang="en-US" dirty="0"/>
          </a:p>
        </p:txBody>
      </p:sp>
      <p:sp>
        <p:nvSpPr>
          <p:cNvPr id="3" name="Slide Number Placeholder 2"/>
          <p:cNvSpPr>
            <a:spLocks noGrp="1"/>
          </p:cNvSpPr>
          <p:nvPr>
            <p:ph type="sldNum" sz="quarter" idx="12"/>
          </p:nvPr>
        </p:nvSpPr>
        <p:spPr/>
        <p:txBody>
          <a:bodyPr/>
          <a:lstStyle/>
          <a:p>
            <a:pPr>
              <a:defRPr/>
            </a:pPr>
            <a:fld id="{C0CAD3B8-17B2-5140-99FC-BBB7B5DC9F2C}" type="slidenum">
              <a:rPr lang="en-US" smtClean="0"/>
              <a:pPr>
                <a:defRPr/>
              </a:pPr>
              <a:t>78</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37079354"/>
              </p:ext>
            </p:extLst>
          </p:nvPr>
        </p:nvGraphicFramePr>
        <p:xfrm>
          <a:off x="1885950" y="1400175"/>
          <a:ext cx="5372100" cy="4056063"/>
        </p:xfrm>
        <a:graphic>
          <a:graphicData uri="http://schemas.openxmlformats.org/presentationml/2006/ole">
            <mc:AlternateContent xmlns:mc="http://schemas.openxmlformats.org/markup-compatibility/2006">
              <mc:Choice xmlns:v="urn:schemas-microsoft-com:vml" Requires="v">
                <p:oleObj spid="_x0000_s17457" name="SPW 10.0 Graph" r:id="rId3" imgW="5371920" imgH="4056840" progId="SigmaPlotGraphicObject.9">
                  <p:embed/>
                </p:oleObj>
              </mc:Choice>
              <mc:Fallback>
                <p:oleObj name="SPW 10.0 Graph" r:id="rId3" imgW="5371920" imgH="4056840" progId="SigmaPlotGraphicObject.9">
                  <p:embed/>
                  <p:pic>
                    <p:nvPicPr>
                      <p:cNvPr id="0" name=""/>
                      <p:cNvPicPr/>
                      <p:nvPr/>
                    </p:nvPicPr>
                    <p:blipFill>
                      <a:blip r:embed="rId4"/>
                      <a:stretch>
                        <a:fillRect/>
                      </a:stretch>
                    </p:blipFill>
                    <p:spPr>
                      <a:xfrm>
                        <a:off x="1885950" y="1400175"/>
                        <a:ext cx="5372100" cy="4056063"/>
                      </a:xfrm>
                      <a:prstGeom prst="rect">
                        <a:avLst/>
                      </a:prstGeom>
                    </p:spPr>
                  </p:pic>
                </p:oleObj>
              </mc:Fallback>
            </mc:AlternateContent>
          </a:graphicData>
        </a:graphic>
      </p:graphicFrame>
    </p:spTree>
    <p:extLst>
      <p:ext uri="{BB962C8B-B14F-4D97-AF65-F5344CB8AC3E}">
        <p14:creationId xmlns:p14="http://schemas.microsoft.com/office/powerpoint/2010/main" val="20535945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Tuber Weight</a:t>
            </a:r>
            <a:endParaRPr lang="en-US" dirty="0"/>
          </a:p>
        </p:txBody>
      </p:sp>
      <p:sp>
        <p:nvSpPr>
          <p:cNvPr id="3" name="Slide Number Placeholder 2"/>
          <p:cNvSpPr>
            <a:spLocks noGrp="1"/>
          </p:cNvSpPr>
          <p:nvPr>
            <p:ph type="sldNum" sz="quarter" idx="12"/>
          </p:nvPr>
        </p:nvSpPr>
        <p:spPr/>
        <p:txBody>
          <a:bodyPr/>
          <a:lstStyle/>
          <a:p>
            <a:pPr>
              <a:defRPr/>
            </a:pPr>
            <a:fld id="{C0CAD3B8-17B2-5140-99FC-BBB7B5DC9F2C}" type="slidenum">
              <a:rPr lang="en-US" smtClean="0"/>
              <a:pPr>
                <a:defRPr/>
              </a:pPr>
              <a:t>79</a:t>
            </a:fld>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571030869"/>
              </p:ext>
            </p:extLst>
          </p:nvPr>
        </p:nvGraphicFramePr>
        <p:xfrm>
          <a:off x="1920875" y="1400175"/>
          <a:ext cx="5300663" cy="4056063"/>
        </p:xfrm>
        <a:graphic>
          <a:graphicData uri="http://schemas.openxmlformats.org/presentationml/2006/ole">
            <mc:AlternateContent xmlns:mc="http://schemas.openxmlformats.org/markup-compatibility/2006">
              <mc:Choice xmlns:v="urn:schemas-microsoft-com:vml" Requires="v">
                <p:oleObj spid="_x0000_s18481" name="SPW 10.0 Graph" r:id="rId3" imgW="5301360" imgH="4056840" progId="SigmaPlotGraphicObject.9">
                  <p:embed/>
                </p:oleObj>
              </mc:Choice>
              <mc:Fallback>
                <p:oleObj name="SPW 10.0 Graph" r:id="rId3" imgW="5301360" imgH="4056840" progId="SigmaPlotGraphicObject.9">
                  <p:embed/>
                  <p:pic>
                    <p:nvPicPr>
                      <p:cNvPr id="0" name=""/>
                      <p:cNvPicPr/>
                      <p:nvPr/>
                    </p:nvPicPr>
                    <p:blipFill>
                      <a:blip r:embed="rId4"/>
                      <a:stretch>
                        <a:fillRect/>
                      </a:stretch>
                    </p:blipFill>
                    <p:spPr>
                      <a:xfrm>
                        <a:off x="1920875" y="1400175"/>
                        <a:ext cx="5300663" cy="4056063"/>
                      </a:xfrm>
                      <a:prstGeom prst="rect">
                        <a:avLst/>
                      </a:prstGeom>
                    </p:spPr>
                  </p:pic>
                </p:oleObj>
              </mc:Fallback>
            </mc:AlternateContent>
          </a:graphicData>
        </a:graphic>
      </p:graphicFrame>
    </p:spTree>
    <p:extLst>
      <p:ext uri="{BB962C8B-B14F-4D97-AF65-F5344CB8AC3E}">
        <p14:creationId xmlns:p14="http://schemas.microsoft.com/office/powerpoint/2010/main" val="2529476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Inadvertent Exposure </a:t>
            </a:r>
            <a:r>
              <a:rPr lang="en-US" sz="4000" b="1"/>
              <a:t>to </a:t>
            </a:r>
            <a:r>
              <a:rPr lang="en-US" sz="4000" b="1" smtClean="0"/>
              <a:t>Herbicides</a:t>
            </a:r>
            <a:endParaRPr lang="en-US" sz="4000" b="1" dirty="0"/>
          </a:p>
        </p:txBody>
      </p:sp>
      <p:sp>
        <p:nvSpPr>
          <p:cNvPr id="3" name="Content Placeholder 2"/>
          <p:cNvSpPr>
            <a:spLocks noGrp="1"/>
          </p:cNvSpPr>
          <p:nvPr>
            <p:ph idx="1"/>
          </p:nvPr>
        </p:nvSpPr>
        <p:spPr>
          <a:xfrm>
            <a:off x="457200" y="1772920"/>
            <a:ext cx="8229600" cy="4525963"/>
          </a:xfrm>
        </p:spPr>
        <p:txBody>
          <a:bodyPr/>
          <a:lstStyle/>
          <a:p>
            <a:pPr marL="571500" lvl="0" indent="-571500" defTabSz="914400" fontAlgn="auto">
              <a:spcBef>
                <a:spcPts val="600"/>
              </a:spcBef>
              <a:spcAft>
                <a:spcPts val="2400"/>
              </a:spcAft>
              <a:buFont typeface="Wingdings" pitchFamily="2" charset="2"/>
              <a:buChar char="§"/>
            </a:pPr>
            <a:r>
              <a:rPr lang="en-US" dirty="0">
                <a:latin typeface="Arial" pitchFamily="34" charset="0"/>
                <a:ea typeface="+mn-ea"/>
                <a:cs typeface="Arial" pitchFamily="34" charset="0"/>
              </a:rPr>
              <a:t>Particle </a:t>
            </a:r>
            <a:r>
              <a:rPr lang="en-US" dirty="0" smtClean="0">
                <a:latin typeface="Arial" pitchFamily="34" charset="0"/>
                <a:ea typeface="+mn-ea"/>
                <a:cs typeface="Arial" pitchFamily="34" charset="0"/>
              </a:rPr>
              <a:t>drift (including inversions)</a:t>
            </a:r>
            <a:endParaRPr lang="en-US" dirty="0">
              <a:latin typeface="Arial" pitchFamily="34" charset="0"/>
              <a:ea typeface="+mn-ea"/>
              <a:cs typeface="Arial" pitchFamily="34" charset="0"/>
            </a:endParaRPr>
          </a:p>
          <a:p>
            <a:pPr marL="571500" lvl="0" indent="-571500" defTabSz="914400" fontAlgn="auto">
              <a:spcBef>
                <a:spcPts val="600"/>
              </a:spcBef>
              <a:spcAft>
                <a:spcPts val="2400"/>
              </a:spcAft>
              <a:buFont typeface="Wingdings" pitchFamily="2" charset="2"/>
              <a:buChar char="§"/>
            </a:pPr>
            <a:r>
              <a:rPr lang="en-US" dirty="0">
                <a:latin typeface="Arial" pitchFamily="34" charset="0"/>
                <a:ea typeface="+mn-ea"/>
                <a:cs typeface="Arial" pitchFamily="34" charset="0"/>
              </a:rPr>
              <a:t>Volatilization</a:t>
            </a:r>
          </a:p>
          <a:p>
            <a:pPr marL="571500" lvl="0" indent="-571500" defTabSz="914400" fontAlgn="auto">
              <a:spcBef>
                <a:spcPts val="600"/>
              </a:spcBef>
              <a:spcAft>
                <a:spcPts val="2400"/>
              </a:spcAft>
              <a:buFont typeface="Wingdings" pitchFamily="2" charset="2"/>
              <a:buChar char="§"/>
            </a:pPr>
            <a:r>
              <a:rPr lang="en-US" dirty="0">
                <a:latin typeface="Arial" pitchFamily="34" charset="0"/>
                <a:ea typeface="+mn-ea"/>
                <a:cs typeface="Arial" pitchFamily="34" charset="0"/>
              </a:rPr>
              <a:t>Contamination of spraying equipment</a:t>
            </a:r>
          </a:p>
          <a:p>
            <a:pPr marL="571500" lvl="0" indent="-571500" defTabSz="914400" fontAlgn="auto">
              <a:spcBef>
                <a:spcPts val="600"/>
              </a:spcBef>
              <a:spcAft>
                <a:spcPts val="2400"/>
              </a:spcAft>
              <a:buFont typeface="Wingdings" pitchFamily="2" charset="2"/>
              <a:buChar char="§"/>
            </a:pPr>
            <a:r>
              <a:rPr lang="en-US" dirty="0" smtClean="0">
                <a:latin typeface="Arial" pitchFamily="34" charset="0"/>
                <a:ea typeface="+mn-ea"/>
                <a:cs typeface="Arial" pitchFamily="34" charset="0"/>
              </a:rPr>
              <a:t>Misapplication</a:t>
            </a:r>
            <a:endParaRPr lang="en-US" dirty="0">
              <a:latin typeface="Arial" pitchFamily="34" charset="0"/>
              <a:ea typeface="+mn-ea"/>
              <a:cs typeface="Arial" pitchFamily="34" charset="0"/>
            </a:endParaRPr>
          </a:p>
          <a:p>
            <a:endParaRPr lang="en-US" dirty="0"/>
          </a:p>
        </p:txBody>
      </p:sp>
      <p:pic>
        <p:nvPicPr>
          <p:cNvPr id="19458" name="Picture 2" descr="http://www.state.me.us/agriculture/pesticides/drift/mstblow1.gif"/>
          <p:cNvPicPr>
            <a:picLocks noChangeAspect="1" noChangeArrowheads="1"/>
          </p:cNvPicPr>
          <p:nvPr/>
        </p:nvPicPr>
        <p:blipFill rotWithShape="1">
          <a:blip r:embed="rId2">
            <a:extLst>
              <a:ext uri="{28A0092B-C50C-407E-A947-70E740481C1C}">
                <a14:useLocalDpi xmlns:a14="http://schemas.microsoft.com/office/drawing/2010/main" val="0"/>
              </a:ext>
            </a:extLst>
          </a:blip>
          <a:srcRect t="17758" b="16167"/>
          <a:stretch/>
        </p:blipFill>
        <p:spPr bwMode="auto">
          <a:xfrm>
            <a:off x="4355338" y="4514850"/>
            <a:ext cx="4331462" cy="20126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0406" y="6250484"/>
            <a:ext cx="1346394" cy="276999"/>
          </a:xfrm>
          <a:prstGeom prst="rect">
            <a:avLst/>
          </a:prstGeom>
          <a:noFill/>
        </p:spPr>
        <p:txBody>
          <a:bodyPr wrap="none" rtlCol="0">
            <a:spAutoFit/>
          </a:bodyPr>
          <a:lstStyle/>
          <a:p>
            <a:r>
              <a:rPr lang="en-US" sz="1200" dirty="0" smtClean="0"/>
              <a:t>www.state.me.us</a:t>
            </a:r>
            <a:endParaRPr lang="en-US" sz="1200" dirty="0"/>
          </a:p>
        </p:txBody>
      </p:sp>
    </p:spTree>
    <p:extLst>
      <p:ext uri="{BB962C8B-B14F-4D97-AF65-F5344CB8AC3E}">
        <p14:creationId xmlns:p14="http://schemas.microsoft.com/office/powerpoint/2010/main" val="3929774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Drift – Particle Size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46662205"/>
              </p:ext>
            </p:extLst>
          </p:nvPr>
        </p:nvGraphicFramePr>
        <p:xfrm>
          <a:off x="457200" y="1555425"/>
          <a:ext cx="8229600" cy="4043710"/>
        </p:xfrm>
        <a:graphic>
          <a:graphicData uri="http://schemas.openxmlformats.org/drawingml/2006/table">
            <a:tbl>
              <a:tblPr firstRow="1" firstCol="1" bandRow="1">
                <a:tableStyleId>{9D7B26C5-4107-4FEC-AEDC-1716B250A1EF}</a:tableStyleId>
              </a:tblPr>
              <a:tblGrid>
                <a:gridCol w="2057400"/>
                <a:gridCol w="2057400"/>
                <a:gridCol w="2057400"/>
                <a:gridCol w="2057400"/>
              </a:tblGrid>
              <a:tr h="367610">
                <a:tc gridSpan="4">
                  <a:txBody>
                    <a:bodyPr/>
                    <a:lstStyle/>
                    <a:p>
                      <a:pPr marL="0" marR="0">
                        <a:spcBef>
                          <a:spcPts val="0"/>
                        </a:spcBef>
                        <a:spcAft>
                          <a:spcPts val="0"/>
                        </a:spcAft>
                      </a:pPr>
                      <a:r>
                        <a:rPr lang="en-US" sz="2000">
                          <a:effectLst/>
                        </a:rPr>
                        <a:t>Influence of droplet size on potential distance of drift</a:t>
                      </a:r>
                      <a:endParaRPr lang="en-US" sz="200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1470440">
                <a:tc>
                  <a:txBody>
                    <a:bodyPr/>
                    <a:lstStyle/>
                    <a:p>
                      <a:pPr marL="0" marR="0">
                        <a:spcBef>
                          <a:spcPts val="0"/>
                        </a:spcBef>
                        <a:spcAft>
                          <a:spcPts val="0"/>
                        </a:spcAft>
                      </a:pPr>
                      <a:r>
                        <a:rPr lang="en-US" sz="2000">
                          <a:effectLst/>
                        </a:rPr>
                        <a:t>Droplet diameter (microns)</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Type of droplet</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Time required to fall 10 feet</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Lateral distance droplets travel in falling 10 feet in a 3 mph wind</a:t>
                      </a:r>
                      <a:endParaRPr lang="en-US" sz="2000">
                        <a:effectLst/>
                        <a:latin typeface="Calibri"/>
                        <a:ea typeface="Calibri"/>
                        <a:cs typeface="Times New Roman"/>
                      </a:endParaRPr>
                    </a:p>
                  </a:txBody>
                  <a:tcPr marL="68580" marR="68580" marT="0" marB="0"/>
                </a:tc>
              </a:tr>
              <a:tr h="367610">
                <a:tc>
                  <a:txBody>
                    <a:bodyPr/>
                    <a:lstStyle/>
                    <a:p>
                      <a:pPr marL="0" marR="0">
                        <a:spcBef>
                          <a:spcPts val="0"/>
                        </a:spcBef>
                        <a:spcAft>
                          <a:spcPts val="0"/>
                        </a:spcAft>
                      </a:pPr>
                      <a:r>
                        <a:rPr lang="en-US" sz="2000">
                          <a:effectLst/>
                        </a:rPr>
                        <a:t>5</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Fog</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66 minutes</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3 miles</a:t>
                      </a:r>
                      <a:endParaRPr lang="en-US" sz="2000">
                        <a:effectLst/>
                        <a:latin typeface="Calibri"/>
                        <a:ea typeface="Calibri"/>
                        <a:cs typeface="Times New Roman"/>
                      </a:endParaRPr>
                    </a:p>
                  </a:txBody>
                  <a:tcPr marL="68580" marR="68580" marT="0" marB="0"/>
                </a:tc>
              </a:tr>
              <a:tr h="367610">
                <a:tc>
                  <a:txBody>
                    <a:bodyPr/>
                    <a:lstStyle/>
                    <a:p>
                      <a:pPr marL="0" marR="0">
                        <a:spcBef>
                          <a:spcPts val="0"/>
                        </a:spcBef>
                        <a:spcAft>
                          <a:spcPts val="0"/>
                        </a:spcAft>
                      </a:pPr>
                      <a:r>
                        <a:rPr lang="en-US" sz="2000">
                          <a:effectLst/>
                        </a:rPr>
                        <a:t>20</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Very fine spray</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4.2 minutes</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1,100 feet</a:t>
                      </a:r>
                      <a:endParaRPr lang="en-US" sz="2000">
                        <a:effectLst/>
                        <a:latin typeface="Calibri"/>
                        <a:ea typeface="Calibri"/>
                        <a:cs typeface="Times New Roman"/>
                      </a:endParaRPr>
                    </a:p>
                  </a:txBody>
                  <a:tcPr marL="68580" marR="68580" marT="0" marB="0"/>
                </a:tc>
              </a:tr>
              <a:tr h="367610">
                <a:tc>
                  <a:txBody>
                    <a:bodyPr/>
                    <a:lstStyle/>
                    <a:p>
                      <a:pPr marL="0" marR="0">
                        <a:spcBef>
                          <a:spcPts val="0"/>
                        </a:spcBef>
                        <a:spcAft>
                          <a:spcPts val="0"/>
                        </a:spcAft>
                      </a:pPr>
                      <a:r>
                        <a:rPr lang="en-US" sz="2000">
                          <a:effectLst/>
                        </a:rPr>
                        <a:t>100</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Fine spray</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10 seconds</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44 feet</a:t>
                      </a:r>
                      <a:endParaRPr lang="en-US" sz="2000">
                        <a:effectLst/>
                        <a:latin typeface="Calibri"/>
                        <a:ea typeface="Calibri"/>
                        <a:cs typeface="Times New Roman"/>
                      </a:endParaRPr>
                    </a:p>
                  </a:txBody>
                  <a:tcPr marL="68580" marR="68580" marT="0" marB="0"/>
                </a:tc>
              </a:tr>
              <a:tr h="367610">
                <a:tc>
                  <a:txBody>
                    <a:bodyPr/>
                    <a:lstStyle/>
                    <a:p>
                      <a:pPr marL="0" marR="0">
                        <a:spcBef>
                          <a:spcPts val="0"/>
                        </a:spcBef>
                        <a:spcAft>
                          <a:spcPts val="0"/>
                        </a:spcAft>
                      </a:pPr>
                      <a:r>
                        <a:rPr lang="en-US" sz="2000">
                          <a:effectLst/>
                        </a:rPr>
                        <a:t>240</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dirty="0">
                          <a:effectLst/>
                        </a:rPr>
                        <a:t>Medium spray</a:t>
                      </a:r>
                      <a:endParaRPr lang="en-US" sz="2000" dirty="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6 seconds</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28 feet</a:t>
                      </a:r>
                      <a:endParaRPr lang="en-US" sz="2000">
                        <a:effectLst/>
                        <a:latin typeface="Calibri"/>
                        <a:ea typeface="Calibri"/>
                        <a:cs typeface="Times New Roman"/>
                      </a:endParaRPr>
                    </a:p>
                  </a:txBody>
                  <a:tcPr marL="68580" marR="68580" marT="0" marB="0"/>
                </a:tc>
              </a:tr>
              <a:tr h="367610">
                <a:tc>
                  <a:txBody>
                    <a:bodyPr/>
                    <a:lstStyle/>
                    <a:p>
                      <a:pPr marL="0" marR="0">
                        <a:spcBef>
                          <a:spcPts val="0"/>
                        </a:spcBef>
                        <a:spcAft>
                          <a:spcPts val="0"/>
                        </a:spcAft>
                      </a:pPr>
                      <a:r>
                        <a:rPr lang="en-US" sz="2000">
                          <a:effectLst/>
                        </a:rPr>
                        <a:t>400</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Coarse spray</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2 seconds</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8.5 feet</a:t>
                      </a:r>
                      <a:endParaRPr lang="en-US" sz="2000">
                        <a:effectLst/>
                        <a:latin typeface="Calibri"/>
                        <a:ea typeface="Calibri"/>
                        <a:cs typeface="Times New Roman"/>
                      </a:endParaRPr>
                    </a:p>
                  </a:txBody>
                  <a:tcPr marL="68580" marR="68580" marT="0" marB="0"/>
                </a:tc>
              </a:tr>
              <a:tr h="367610">
                <a:tc>
                  <a:txBody>
                    <a:bodyPr/>
                    <a:lstStyle/>
                    <a:p>
                      <a:pPr marL="0" marR="0">
                        <a:spcBef>
                          <a:spcPts val="0"/>
                        </a:spcBef>
                        <a:spcAft>
                          <a:spcPts val="0"/>
                        </a:spcAft>
                      </a:pPr>
                      <a:r>
                        <a:rPr lang="en-US" sz="2000">
                          <a:effectLst/>
                        </a:rPr>
                        <a:t>1,000</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Fine rain</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a:effectLst/>
                        </a:rPr>
                        <a:t>1 second</a:t>
                      </a:r>
                      <a:endParaRPr lang="en-US" sz="2000">
                        <a:effectLst/>
                        <a:latin typeface="Calibri"/>
                        <a:ea typeface="Calibri"/>
                        <a:cs typeface="Times New Roman"/>
                      </a:endParaRPr>
                    </a:p>
                  </a:txBody>
                  <a:tcPr marL="68580" marR="68580" marT="0" marB="0"/>
                </a:tc>
                <a:tc>
                  <a:txBody>
                    <a:bodyPr/>
                    <a:lstStyle/>
                    <a:p>
                      <a:pPr marL="0" marR="0" algn="ctr">
                        <a:spcBef>
                          <a:spcPts val="0"/>
                        </a:spcBef>
                        <a:spcAft>
                          <a:spcPts val="0"/>
                        </a:spcAft>
                      </a:pPr>
                      <a:r>
                        <a:rPr lang="en-US" sz="2000" dirty="0">
                          <a:effectLst/>
                        </a:rPr>
                        <a:t>4.7 feet</a:t>
                      </a:r>
                      <a:endParaRPr lang="en-US" sz="20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689878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ndsu-template5-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ndsu-template5-1</Template>
  <TotalTime>3202</TotalTime>
  <Words>2693</Words>
  <Application>Microsoft Office PowerPoint</Application>
  <PresentationFormat>On-screen Show (4:3)</PresentationFormat>
  <Paragraphs>502</Paragraphs>
  <Slides>79</Slides>
  <Notes>29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79</vt:i4>
      </vt:variant>
    </vt:vector>
  </HeadingPairs>
  <TitlesOfParts>
    <vt:vector size="83" baseType="lpstr">
      <vt:lpstr>ndsu-template5-1</vt:lpstr>
      <vt:lpstr>SPW 12.0 Graph</vt:lpstr>
      <vt:lpstr>SPW 10.0 Graph</vt:lpstr>
      <vt:lpstr>Adobe Acrobat Document</vt:lpstr>
      <vt:lpstr>PowerPoint Presentation</vt:lpstr>
      <vt:lpstr>Today’s Presentation</vt:lpstr>
      <vt:lpstr>Glyphosate-Resistant Weeds</vt:lpstr>
      <vt:lpstr>New Genetically Engineered Technology</vt:lpstr>
      <vt:lpstr>Synthetic Auxin Herbicides</vt:lpstr>
      <vt:lpstr>PowerPoint Presentation</vt:lpstr>
      <vt:lpstr>Epinasty</vt:lpstr>
      <vt:lpstr>Inadvertent Exposure to Herbicides</vt:lpstr>
      <vt:lpstr>Drift – Particle Size</vt:lpstr>
      <vt:lpstr>Coverage of Droplets</vt:lpstr>
      <vt:lpstr>What’s the Trade-Off?</vt:lpstr>
      <vt:lpstr>PowerPoint Presentation</vt:lpstr>
      <vt:lpstr>Tank Contamination</vt:lpstr>
      <vt:lpstr>Tank Residue Case Study</vt:lpstr>
      <vt:lpstr>Response of Glyphosate-resistant Soybean to 2,4-D</vt:lpstr>
      <vt:lpstr>Soybean Injury from 2,4-D at 14 DAT</vt:lpstr>
      <vt:lpstr>PowerPoint Presentation</vt:lpstr>
      <vt:lpstr>Reduction in Plant Height from 2,4-D</vt:lpstr>
      <vt:lpstr>Yield Reduction</vt:lpstr>
      <vt:lpstr>Yield Reduction</vt:lpstr>
      <vt:lpstr>PowerPoint Presentation</vt:lpstr>
      <vt:lpstr>Soybean Yield Loss and Injury</vt:lpstr>
      <vt:lpstr>Implications of 2,4-D Drift</vt:lpstr>
      <vt:lpstr>Response of Glyphosate-resistant Soybean to Dicamba Exposure</vt:lpstr>
      <vt:lpstr>Soybean Injury from Dicamba at 28 DAT</vt:lpstr>
      <vt:lpstr>Soybean Injury from Dicamba at 28 DAT</vt:lpstr>
      <vt:lpstr>PowerPoint Presentation</vt:lpstr>
      <vt:lpstr>PowerPoint Presentation</vt:lpstr>
      <vt:lpstr>Soybean Yield Loss from Dicamba</vt:lpstr>
      <vt:lpstr>PowerPoint Presentation</vt:lpstr>
      <vt:lpstr>Soybean Yield Loss and Injury</vt:lpstr>
      <vt:lpstr>Implications of Dicamba Drift</vt:lpstr>
      <vt:lpstr>Effects of Dicamba &amp; 2,4-D Drift</vt:lpstr>
      <vt:lpstr>Glyphosate and Potatoes</vt:lpstr>
      <vt:lpstr>Glyphosate on Potatoes</vt:lpstr>
      <vt:lpstr>Symptoms of Glyphosate Carryover in Seed Potatoes </vt:lpstr>
      <vt:lpstr>PowerPoint Presentation</vt:lpstr>
      <vt:lpstr>Glyphosate Levels</vt:lpstr>
      <vt:lpstr>Glyphosate Residues in Seed Potato</vt:lpstr>
      <vt:lpstr>Cost of Production</vt:lpstr>
      <vt:lpstr>PowerPoint Presentation</vt:lpstr>
      <vt:lpstr>2,4-D and Dicamba Drift Studies</vt:lpstr>
      <vt:lpstr>Rating Injury</vt:lpstr>
      <vt:lpstr>Soybean Injury from 2,4-D at 28 DAT</vt:lpstr>
      <vt:lpstr>PowerPoint Presentation</vt:lpstr>
      <vt:lpstr>Symptoms of Soybean Injury from 2,4-D</vt:lpstr>
      <vt:lpstr>Yield Components</vt:lpstr>
      <vt:lpstr>Seed Number Affected by 2,4-D</vt:lpstr>
      <vt:lpstr>Pod Number Affected by 2,4-D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Total Tuber Weight</vt:lpstr>
      <vt:lpstr>Tuber Number</vt:lpstr>
      <vt:lpstr>Average Tuber Weight</vt:lpstr>
    </vt:vector>
  </TitlesOfParts>
  <Company>North Dakota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Robinson</dc:creator>
  <cp:lastModifiedBy>Andy Robinson</cp:lastModifiedBy>
  <cp:revision>140</cp:revision>
  <dcterms:created xsi:type="dcterms:W3CDTF">2012-08-20T15:16:45Z</dcterms:created>
  <dcterms:modified xsi:type="dcterms:W3CDTF">2013-02-04T16:24:34Z</dcterms:modified>
</cp:coreProperties>
</file>