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sldIdLst>
    <p:sldId id="260" r:id="rId2"/>
    <p:sldId id="424" r:id="rId3"/>
    <p:sldId id="285" r:id="rId4"/>
    <p:sldId id="344" r:id="rId5"/>
    <p:sldId id="304" r:id="rId6"/>
    <p:sldId id="357" r:id="rId7"/>
    <p:sldId id="296" r:id="rId8"/>
    <p:sldId id="307" r:id="rId9"/>
    <p:sldId id="287" r:id="rId10"/>
    <p:sldId id="299" r:id="rId11"/>
    <p:sldId id="297" r:id="rId12"/>
    <p:sldId id="298" r:id="rId13"/>
    <p:sldId id="358" r:id="rId14"/>
    <p:sldId id="430" r:id="rId15"/>
    <p:sldId id="309" r:id="rId16"/>
    <p:sldId id="360" r:id="rId17"/>
    <p:sldId id="428" r:id="rId18"/>
    <p:sldId id="311" r:id="rId19"/>
    <p:sldId id="359" r:id="rId20"/>
    <p:sldId id="355" r:id="rId21"/>
    <p:sldId id="351" r:id="rId22"/>
    <p:sldId id="314" r:id="rId23"/>
    <p:sldId id="312" r:id="rId24"/>
    <p:sldId id="328" r:id="rId25"/>
    <p:sldId id="313" r:id="rId26"/>
    <p:sldId id="425" r:id="rId27"/>
    <p:sldId id="426" r:id="rId28"/>
    <p:sldId id="427" r:id="rId29"/>
    <p:sldId id="310" r:id="rId30"/>
    <p:sldId id="265" r:id="rId31"/>
    <p:sldId id="317" r:id="rId32"/>
    <p:sldId id="316" r:id="rId33"/>
    <p:sldId id="345" r:id="rId34"/>
    <p:sldId id="261" r:id="rId35"/>
    <p:sldId id="349" r:id="rId36"/>
    <p:sldId id="348" r:id="rId37"/>
    <p:sldId id="264" r:id="rId38"/>
    <p:sldId id="271" r:id="rId39"/>
    <p:sldId id="431" r:id="rId40"/>
    <p:sldId id="338" r:id="rId41"/>
    <p:sldId id="339" r:id="rId42"/>
    <p:sldId id="340" r:id="rId43"/>
    <p:sldId id="341" r:id="rId44"/>
    <p:sldId id="342" r:id="rId45"/>
    <p:sldId id="343" r:id="rId46"/>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39"/>
    <a:srgbClr val="FFCC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01" autoAdjust="0"/>
    <p:restoredTop sz="94660"/>
  </p:normalViewPr>
  <p:slideViewPr>
    <p:cSldViewPr snapToGrid="0" snapToObjects="1">
      <p:cViewPr varScale="1">
        <p:scale>
          <a:sx n="73" d="100"/>
          <a:sy n="73" d="100"/>
        </p:scale>
        <p:origin x="232" y="72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0BB54F-A103-F24F-A549-2CC9BCB1DC18}" type="datetimeFigureOut">
              <a:rPr lang="en-US" smtClean="0"/>
              <a:t>3/2/19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A34600-04F7-774D-9DA5-919E32FDF98B}" type="slidenum">
              <a:rPr lang="en-US" smtClean="0"/>
              <a:t>‹#›</a:t>
            </a:fld>
            <a:endParaRPr lang="en-US"/>
          </a:p>
        </p:txBody>
      </p:sp>
    </p:spTree>
    <p:extLst>
      <p:ext uri="{BB962C8B-B14F-4D97-AF65-F5344CB8AC3E}">
        <p14:creationId xmlns:p14="http://schemas.microsoft.com/office/powerpoint/2010/main" val="3494951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a:t>
            </a:fld>
            <a:endParaRPr lang="en-US"/>
          </a:p>
        </p:txBody>
      </p:sp>
    </p:spTree>
    <p:extLst>
      <p:ext uri="{BB962C8B-B14F-4D97-AF65-F5344CB8AC3E}">
        <p14:creationId xmlns:p14="http://schemas.microsoft.com/office/powerpoint/2010/main" val="3108422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17</a:t>
            </a:fld>
            <a:endParaRPr lang="en-US"/>
          </a:p>
        </p:txBody>
      </p:sp>
    </p:spTree>
    <p:extLst>
      <p:ext uri="{BB962C8B-B14F-4D97-AF65-F5344CB8AC3E}">
        <p14:creationId xmlns:p14="http://schemas.microsoft.com/office/powerpoint/2010/main" val="2043243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40</a:t>
            </a:fld>
            <a:endParaRPr lang="en-US"/>
          </a:p>
        </p:txBody>
      </p:sp>
    </p:spTree>
    <p:extLst>
      <p:ext uri="{BB962C8B-B14F-4D97-AF65-F5344CB8AC3E}">
        <p14:creationId xmlns:p14="http://schemas.microsoft.com/office/powerpoint/2010/main" val="2122723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41</a:t>
            </a:fld>
            <a:endParaRPr lang="en-US"/>
          </a:p>
        </p:txBody>
      </p:sp>
    </p:spTree>
    <p:extLst>
      <p:ext uri="{BB962C8B-B14F-4D97-AF65-F5344CB8AC3E}">
        <p14:creationId xmlns:p14="http://schemas.microsoft.com/office/powerpoint/2010/main" val="981396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42</a:t>
            </a:fld>
            <a:endParaRPr lang="en-US"/>
          </a:p>
        </p:txBody>
      </p:sp>
    </p:spTree>
    <p:extLst>
      <p:ext uri="{BB962C8B-B14F-4D97-AF65-F5344CB8AC3E}">
        <p14:creationId xmlns:p14="http://schemas.microsoft.com/office/powerpoint/2010/main" val="1674809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43</a:t>
            </a:fld>
            <a:endParaRPr lang="en-US"/>
          </a:p>
        </p:txBody>
      </p:sp>
    </p:spTree>
    <p:extLst>
      <p:ext uri="{BB962C8B-B14F-4D97-AF65-F5344CB8AC3E}">
        <p14:creationId xmlns:p14="http://schemas.microsoft.com/office/powerpoint/2010/main" val="481056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860CA8-C3F8-E448-A778-911AF1DD1CCD}" type="slidenum">
              <a:rPr lang="en-US" smtClean="0"/>
              <a:t>44</a:t>
            </a:fld>
            <a:endParaRPr lang="en-US"/>
          </a:p>
        </p:txBody>
      </p:sp>
    </p:spTree>
    <p:extLst>
      <p:ext uri="{BB962C8B-B14F-4D97-AF65-F5344CB8AC3E}">
        <p14:creationId xmlns:p14="http://schemas.microsoft.com/office/powerpoint/2010/main" val="1302553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45</a:t>
            </a:fld>
            <a:endParaRPr lang="en-US"/>
          </a:p>
        </p:txBody>
      </p:sp>
    </p:spTree>
    <p:extLst>
      <p:ext uri="{BB962C8B-B14F-4D97-AF65-F5344CB8AC3E}">
        <p14:creationId xmlns:p14="http://schemas.microsoft.com/office/powerpoint/2010/main" val="344582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5</a:t>
            </a:fld>
            <a:endParaRPr lang="en-US"/>
          </a:p>
        </p:txBody>
      </p:sp>
    </p:spTree>
    <p:extLst>
      <p:ext uri="{BB962C8B-B14F-4D97-AF65-F5344CB8AC3E}">
        <p14:creationId xmlns:p14="http://schemas.microsoft.com/office/powerpoint/2010/main" val="247079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Potato seed is aged in two ways, chronologically and physiologically. The chronological age is the number of days that have passed since the tubers were harvested. The physiological age refers to the internal age of the seed as affected by biochemical changes that take place within the tuber. Potato tubers age at a greater rate when grown in stressful environments such as temperature stress, moisture stress, fertility stress, disease pressure, when stored under fluctuating temperatures or warm temperatures, and are bruised. </a:t>
            </a:r>
          </a:p>
          <a:p>
            <a:r>
              <a:rPr lang="en-US" sz="1200" kern="1200" dirty="0">
                <a:solidFill>
                  <a:schemeClr val="tx1"/>
                </a:solidFill>
                <a:effectLst/>
                <a:latin typeface="+mn-lt"/>
                <a:ea typeface="+mn-ea"/>
                <a:cs typeface="+mn-cs"/>
              </a:rPr>
              <a:t>Growing conditions last year included warmer than normal temperatures and less precipitation, which increased the bruising of potatoes during harvest. These stresses increased the physiological age of potato seed, or reduced the typical number of days of dormancy. Physiological old seed that was not properly stored is easily recognizable. It has sprouts, sprout tubers or second growth, and/or it can be soft or dehydrated. Planting seed with these symptomologies can result in missing plants, slow emergence, multiple stems, and a non-uniform stand in the field. This ultimately will affect yield and tuber size distribution. To ensure uniform emergence, use certified potato seed that do not exhibit long sprouts or sprout tubers. </a:t>
            </a:r>
          </a:p>
          <a:p>
            <a:endParaRPr lang="en-US" dirty="0"/>
          </a:p>
        </p:txBody>
      </p:sp>
      <p:sp>
        <p:nvSpPr>
          <p:cNvPr id="4" name="Slide Number Placeholder 3"/>
          <p:cNvSpPr>
            <a:spLocks noGrp="1"/>
          </p:cNvSpPr>
          <p:nvPr>
            <p:ph type="sldNum" sz="quarter" idx="10"/>
          </p:nvPr>
        </p:nvSpPr>
        <p:spPr/>
        <p:txBody>
          <a:bodyPr/>
          <a:lstStyle/>
          <a:p>
            <a:fld id="{1A860CA8-C3F8-E448-A778-911AF1DD1CCD}" type="slidenum">
              <a:rPr lang="en-US" smtClean="0"/>
              <a:t>7</a:t>
            </a:fld>
            <a:endParaRPr lang="en-US"/>
          </a:p>
        </p:txBody>
      </p:sp>
    </p:spTree>
    <p:extLst>
      <p:ext uri="{BB962C8B-B14F-4D97-AF65-F5344CB8AC3E}">
        <p14:creationId xmlns:p14="http://schemas.microsoft.com/office/powerpoint/2010/main" val="138709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8</a:t>
            </a:fld>
            <a:endParaRPr lang="en-US"/>
          </a:p>
        </p:txBody>
      </p:sp>
    </p:spTree>
    <p:extLst>
      <p:ext uri="{BB962C8B-B14F-4D97-AF65-F5344CB8AC3E}">
        <p14:creationId xmlns:p14="http://schemas.microsoft.com/office/powerpoint/2010/main" val="1585054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9</a:t>
            </a:fld>
            <a:endParaRPr lang="en-US"/>
          </a:p>
        </p:txBody>
      </p:sp>
    </p:spTree>
    <p:extLst>
      <p:ext uri="{BB962C8B-B14F-4D97-AF65-F5344CB8AC3E}">
        <p14:creationId xmlns:p14="http://schemas.microsoft.com/office/powerpoint/2010/main" val="1566225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10</a:t>
            </a:fld>
            <a:endParaRPr lang="en-US"/>
          </a:p>
        </p:txBody>
      </p:sp>
    </p:spTree>
    <p:extLst>
      <p:ext uri="{BB962C8B-B14F-4D97-AF65-F5344CB8AC3E}">
        <p14:creationId xmlns:p14="http://schemas.microsoft.com/office/powerpoint/2010/main" val="1337146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11</a:t>
            </a:fld>
            <a:endParaRPr lang="en-US"/>
          </a:p>
        </p:txBody>
      </p:sp>
    </p:spTree>
    <p:extLst>
      <p:ext uri="{BB962C8B-B14F-4D97-AF65-F5344CB8AC3E}">
        <p14:creationId xmlns:p14="http://schemas.microsoft.com/office/powerpoint/2010/main" val="131032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12</a:t>
            </a:fld>
            <a:endParaRPr lang="en-US"/>
          </a:p>
        </p:txBody>
      </p:sp>
    </p:spTree>
    <p:extLst>
      <p:ext uri="{BB962C8B-B14F-4D97-AF65-F5344CB8AC3E}">
        <p14:creationId xmlns:p14="http://schemas.microsoft.com/office/powerpoint/2010/main" val="2346791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A860CA8-C3F8-E448-A778-911AF1DD1CCD}" type="slidenum">
              <a:rPr lang="en-US" smtClean="0"/>
              <a:t>16</a:t>
            </a:fld>
            <a:endParaRPr lang="en-US"/>
          </a:p>
        </p:txBody>
      </p:sp>
    </p:spTree>
    <p:extLst>
      <p:ext uri="{BB962C8B-B14F-4D97-AF65-F5344CB8AC3E}">
        <p14:creationId xmlns:p14="http://schemas.microsoft.com/office/powerpoint/2010/main" val="941585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userDrawn="1"/>
        </p:nvSpPr>
        <p:spPr>
          <a:xfrm>
            <a:off x="0" y="5160972"/>
            <a:ext cx="12192000" cy="1417638"/>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644757" y="5483239"/>
            <a:ext cx="4902486" cy="754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1011797"/>
            <a:ext cx="10363200" cy="1470025"/>
          </a:xfrm>
        </p:spPr>
        <p:txBody>
          <a:bodyPr/>
          <a:lstStyle>
            <a:lvl1pPr>
              <a:defRPr sz="4000" b="1">
                <a:solidFill>
                  <a:srgbClr val="004D39"/>
                </a:solidFill>
                <a:latin typeface="Arial" pitchFamily="34" charset="0"/>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1828800" y="2678793"/>
            <a:ext cx="8534400" cy="925459"/>
          </a:xfrm>
        </p:spPr>
        <p:txBody>
          <a:bodyPr/>
          <a:lstStyle>
            <a:lvl1pPr marL="0" indent="0" algn="ctr">
              <a:buNone/>
              <a:defRPr sz="3000">
                <a:solidFill>
                  <a:srgbClr val="000000"/>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Date Placeholder 3"/>
          <p:cNvSpPr>
            <a:spLocks noGrp="1"/>
          </p:cNvSpPr>
          <p:nvPr>
            <p:ph type="dt" sz="half" idx="10"/>
          </p:nvPr>
        </p:nvSpPr>
        <p:spPr/>
        <p:txBody>
          <a:bodyPr/>
          <a:lstStyle>
            <a:lvl1pPr>
              <a:defRPr/>
            </a:lvl1pPr>
          </a:lstStyle>
          <a:p>
            <a:pPr>
              <a:defRPr/>
            </a:pPr>
            <a:fld id="{290E6626-6570-4F27-95DF-790DF59BA2E7}" type="datetime1">
              <a:rPr lang="en-US"/>
              <a:pPr>
                <a:defRPr/>
              </a:pPr>
              <a:t>3/2/19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146C7CD-A354-4D53-8799-1C2964237D4D}" type="slidenum">
              <a:rPr lang="en-US" altLang="en-US"/>
              <a:pPr/>
              <a:t>‹#›</a:t>
            </a:fld>
            <a:endParaRPr lang="en-US" altLang="en-US"/>
          </a:p>
        </p:txBody>
      </p:sp>
      <p:sp>
        <p:nvSpPr>
          <p:cNvPr id="16" name="Freeform 15"/>
          <p:cNvSpPr/>
          <p:nvPr userDrawn="1"/>
        </p:nvSpPr>
        <p:spPr>
          <a:xfrm>
            <a:off x="11027451" y="5063695"/>
            <a:ext cx="952764" cy="1593460"/>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userDrawn="1"/>
        </p:nvSpPr>
        <p:spPr>
          <a:xfrm>
            <a:off x="11547459" y="5063695"/>
            <a:ext cx="952764" cy="1593460"/>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3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ectangle 11"/>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sz="3600" b="1">
                <a:solidFill>
                  <a:srgbClr val="004D39"/>
                </a:solidFill>
                <a:latin typeface="Arial" pitchFamily="34" charset="0"/>
                <a:cs typeface="Arial"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6A15843B-3EE5-4850-930C-F5C2CB97154D}" type="datetime1">
              <a:rPr lang="en-US"/>
              <a:pPr>
                <a:defRPr/>
              </a:pPr>
              <a:t>3/2/19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23045E4-9F98-478F-A4F8-3BDE664EDF1D}" type="slidenum">
              <a:rPr lang="en-US" altLang="en-US"/>
              <a:pPr/>
              <a:t>‹#›</a:t>
            </a:fld>
            <a:endParaRPr lang="en-US" altLang="en-US"/>
          </a:p>
        </p:txBody>
      </p:sp>
      <p:sp>
        <p:nvSpPr>
          <p:cNvPr id="14" name="Freeform 13"/>
          <p:cNvSpPr/>
          <p:nvPr userDrawn="1"/>
        </p:nvSpPr>
        <p:spPr>
          <a:xfrm>
            <a:off x="1163111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userDrawn="1"/>
        </p:nvSpPr>
        <p:spPr>
          <a:xfrm>
            <a:off x="1188399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0061" y="6369529"/>
            <a:ext cx="2427526" cy="37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20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ectangle 11"/>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p:cNvSpPr/>
          <p:nvPr userDrawn="1"/>
        </p:nvSpPr>
        <p:spPr>
          <a:xfrm>
            <a:off x="1163111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userDrawn="1"/>
        </p:nvSpPr>
        <p:spPr>
          <a:xfrm>
            <a:off x="1188399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839200" y="274639"/>
            <a:ext cx="2743200" cy="5851525"/>
          </a:xfrm>
        </p:spPr>
        <p:txBody>
          <a:bodyPr vert="eaVert"/>
          <a:lstStyle>
            <a:lvl1pPr>
              <a:defRPr sz="3600" b="1">
                <a:solidFill>
                  <a:srgbClr val="004D39"/>
                </a:solidFill>
                <a:latin typeface="Arial" pitchFamily="34" charset="0"/>
                <a:cs typeface="Arial"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pPr>
              <a:defRPr/>
            </a:pPr>
            <a:fld id="{B4133CC6-5D24-4BCF-8D97-62DEF7ED59C8}" type="datetime1">
              <a:rPr lang="en-US"/>
              <a:pPr>
                <a:defRPr/>
              </a:pPr>
              <a:t>3/2/19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F0F6D94-7B4E-47E9-B70A-05B323B216A4}" type="slidenum">
              <a:rPr lang="en-US" altLang="en-US"/>
              <a:pPr/>
              <a:t>‹#›</a:t>
            </a:fld>
            <a:endParaRPr lang="en-US" altLang="en-US"/>
          </a:p>
        </p:txBody>
      </p:sp>
      <p:pic>
        <p:nvPicPr>
          <p:cNvPr id="16"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0061" y="6369529"/>
            <a:ext cx="2427526" cy="37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9984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Rectangle 13"/>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Date Placeholder 3"/>
          <p:cNvSpPr>
            <a:spLocks noGrp="1"/>
          </p:cNvSpPr>
          <p:nvPr>
            <p:ph type="dt" sz="half" idx="10"/>
          </p:nvPr>
        </p:nvSpPr>
        <p:spPr/>
        <p:txBody>
          <a:bodyPr/>
          <a:lstStyle>
            <a:lvl1pPr>
              <a:defRPr/>
            </a:lvl1pPr>
          </a:lstStyle>
          <a:p>
            <a:pPr>
              <a:defRPr/>
            </a:pPr>
            <a:fld id="{CAF348C1-52B1-4BBE-8714-DF6BCEC31BF3}" type="datetime1">
              <a:rPr lang="en-US"/>
              <a:pPr>
                <a:defRPr/>
              </a:pPr>
              <a:t>3/2/19</a:t>
            </a:fld>
            <a:endParaRPr lang="en-US" dirty="0"/>
          </a:p>
        </p:txBody>
      </p:sp>
      <p:sp>
        <p:nvSpPr>
          <p:cNvPr id="2" name="Title 1"/>
          <p:cNvSpPr>
            <a:spLocks noGrp="1"/>
          </p:cNvSpPr>
          <p:nvPr>
            <p:ph type="title"/>
          </p:nvPr>
        </p:nvSpPr>
        <p:spPr/>
        <p:txBody>
          <a:bodyPr/>
          <a:lstStyle>
            <a:lvl1pPr algn="l">
              <a:defRPr sz="3600" b="1">
                <a:solidFill>
                  <a:srgbClr val="004D39"/>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760491D-0C59-4D9C-8DD3-90DA2603D409}" type="slidenum">
              <a:rPr lang="en-US" altLang="en-US"/>
              <a:pPr/>
              <a:t>‹#›</a:t>
            </a:fld>
            <a:endParaRPr lang="en-US" altLang="en-US"/>
          </a:p>
        </p:txBody>
      </p:sp>
      <p:sp>
        <p:nvSpPr>
          <p:cNvPr id="13" name="Freeform 12"/>
          <p:cNvSpPr/>
          <p:nvPr userDrawn="1"/>
        </p:nvSpPr>
        <p:spPr>
          <a:xfrm>
            <a:off x="1163111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a:off x="1188399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0061" y="6369529"/>
            <a:ext cx="2427526" cy="37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66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ctr"/>
          <a:lstStyle>
            <a:lvl1pPr algn="l">
              <a:defRPr sz="4000" b="1" cap="all">
                <a:solidFill>
                  <a:srgbClr val="004D39"/>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F9B55C2-DD1A-4C0C-B94A-CCE809674F44}" type="datetime1">
              <a:rPr lang="en-US"/>
              <a:pPr>
                <a:defRPr/>
              </a:pPr>
              <a:t>3/2/19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5F2C9D7-DA2F-4AF7-A5D2-C1F6D829D57B}" type="slidenum">
              <a:rPr lang="en-US" altLang="en-US"/>
              <a:pPr/>
              <a:t>‹#›</a:t>
            </a:fld>
            <a:endParaRPr lang="en-US" altLang="en-US"/>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25" y="6385343"/>
            <a:ext cx="2465222" cy="336133"/>
          </a:xfrm>
          <a:prstGeom prst="rect">
            <a:avLst/>
          </a:prstGeom>
        </p:spPr>
      </p:pic>
      <p:sp>
        <p:nvSpPr>
          <p:cNvPr id="12" name="Freeform 11"/>
          <p:cNvSpPr/>
          <p:nvPr userDrawn="1"/>
        </p:nvSpPr>
        <p:spPr>
          <a:xfrm>
            <a:off x="11057513" y="4279560"/>
            <a:ext cx="948150" cy="1585740"/>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a:off x="11577521" y="4279560"/>
            <a:ext cx="948150" cy="1585740"/>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308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3" name="Rectangle 12"/>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sz="3600" b="1">
                <a:solidFill>
                  <a:srgbClr val="004D39"/>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000"/>
                </a:solidFill>
                <a:latin typeface="Arial" pitchFamily="34" charset="0"/>
                <a:cs typeface="Arial" pitchFamily="34" charset="0"/>
              </a:defRPr>
            </a:lvl1pPr>
            <a:lvl2pPr>
              <a:defRPr sz="2400">
                <a:solidFill>
                  <a:srgbClr val="000000"/>
                </a:solidFill>
                <a:latin typeface="Arial" pitchFamily="34" charset="0"/>
                <a:cs typeface="Arial" pitchFamily="34" charset="0"/>
              </a:defRPr>
            </a:lvl2pPr>
            <a:lvl3pPr>
              <a:defRPr sz="2000">
                <a:solidFill>
                  <a:srgbClr val="000000"/>
                </a:solidFill>
                <a:latin typeface="Arial" pitchFamily="34" charset="0"/>
                <a:cs typeface="Arial" pitchFamily="34" charset="0"/>
              </a:defRPr>
            </a:lvl3pPr>
            <a:lvl4pPr>
              <a:defRPr sz="1800">
                <a:solidFill>
                  <a:srgbClr val="000000"/>
                </a:solidFill>
                <a:latin typeface="Arial" pitchFamily="34" charset="0"/>
                <a:cs typeface="Arial" pitchFamily="34" charset="0"/>
              </a:defRPr>
            </a:lvl4pPr>
            <a:lvl5pPr>
              <a:defRPr sz="1800">
                <a:solidFill>
                  <a:srgbClr val="000000"/>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000"/>
                </a:solidFill>
                <a:latin typeface="Arial" pitchFamily="34" charset="0"/>
                <a:cs typeface="Arial" pitchFamily="34" charset="0"/>
              </a:defRPr>
            </a:lvl1pPr>
            <a:lvl2pPr>
              <a:defRPr sz="2400">
                <a:solidFill>
                  <a:srgbClr val="000000"/>
                </a:solidFill>
                <a:latin typeface="Arial" pitchFamily="34" charset="0"/>
                <a:cs typeface="Arial" pitchFamily="34" charset="0"/>
              </a:defRPr>
            </a:lvl2pPr>
            <a:lvl3pPr>
              <a:defRPr sz="2000">
                <a:solidFill>
                  <a:srgbClr val="000000"/>
                </a:solidFill>
                <a:latin typeface="Arial" pitchFamily="34" charset="0"/>
                <a:cs typeface="Arial" pitchFamily="34" charset="0"/>
              </a:defRPr>
            </a:lvl3pPr>
            <a:lvl4pPr>
              <a:defRPr sz="1800">
                <a:solidFill>
                  <a:srgbClr val="000000"/>
                </a:solidFill>
                <a:latin typeface="Arial" pitchFamily="34" charset="0"/>
                <a:cs typeface="Arial" pitchFamily="34" charset="0"/>
              </a:defRPr>
            </a:lvl4pPr>
            <a:lvl5pPr>
              <a:defRPr sz="1800">
                <a:solidFill>
                  <a:srgbClr val="000000"/>
                </a:solidFill>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p:txBody>
          <a:bodyPr/>
          <a:lstStyle>
            <a:lvl1pPr>
              <a:defRPr/>
            </a:lvl1pPr>
          </a:lstStyle>
          <a:p>
            <a:pPr>
              <a:defRPr/>
            </a:pPr>
            <a:fld id="{D196097B-27F0-45AF-B7B7-DCFB35ECF2F6}" type="datetime1">
              <a:rPr lang="en-US"/>
              <a:pPr>
                <a:defRPr/>
              </a:pPr>
              <a:t>3/2/19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57F0C200-8CD5-465B-ACB0-8C97ACD81AF1}" type="slidenum">
              <a:rPr lang="en-US" altLang="en-US"/>
              <a:pPr/>
              <a:t>‹#›</a:t>
            </a:fld>
            <a:endParaRPr lang="en-US" altLang="en-US"/>
          </a:p>
        </p:txBody>
      </p:sp>
      <p:sp>
        <p:nvSpPr>
          <p:cNvPr id="15" name="Freeform 14"/>
          <p:cNvSpPr/>
          <p:nvPr userDrawn="1"/>
        </p:nvSpPr>
        <p:spPr>
          <a:xfrm>
            <a:off x="1163111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userDrawn="1"/>
        </p:nvSpPr>
        <p:spPr>
          <a:xfrm>
            <a:off x="1188399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0061" y="6369529"/>
            <a:ext cx="2427526" cy="37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848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5" name="Rectangle 14"/>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p:txBody>
          <a:bodyPr/>
          <a:lstStyle>
            <a:lvl1pPr algn="l">
              <a:defRPr sz="3600" b="1">
                <a:solidFill>
                  <a:srgbClr val="004D39"/>
                </a:solidFi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solidFill>
                  <a:srgbClr val="00000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solidFill>
                  <a:srgbClr val="000000"/>
                </a:solidFill>
                <a:latin typeface="Arial" pitchFamily="34" charset="0"/>
                <a:cs typeface="Arial" pitchFamily="34" charset="0"/>
              </a:defRPr>
            </a:lvl1pPr>
            <a:lvl2pPr>
              <a:defRPr sz="2000">
                <a:solidFill>
                  <a:srgbClr val="000000"/>
                </a:solidFill>
                <a:latin typeface="Arial" pitchFamily="34" charset="0"/>
                <a:cs typeface="Arial" pitchFamily="34" charset="0"/>
              </a:defRPr>
            </a:lvl2pPr>
            <a:lvl3pPr>
              <a:defRPr sz="1800">
                <a:solidFill>
                  <a:srgbClr val="000000"/>
                </a:solidFill>
                <a:latin typeface="Arial" pitchFamily="34" charset="0"/>
                <a:cs typeface="Arial" pitchFamily="34" charset="0"/>
              </a:defRPr>
            </a:lvl3pPr>
            <a:lvl4pPr>
              <a:defRPr sz="1600">
                <a:solidFill>
                  <a:srgbClr val="000000"/>
                </a:solidFill>
                <a:latin typeface="Arial" pitchFamily="34" charset="0"/>
                <a:cs typeface="Arial" pitchFamily="34" charset="0"/>
              </a:defRPr>
            </a:lvl4pPr>
            <a:lvl5pPr>
              <a:defRPr sz="1600">
                <a:solidFill>
                  <a:srgbClr val="000000"/>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solidFill>
                  <a:srgbClr val="000000"/>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solidFill>
                  <a:srgbClr val="000000"/>
                </a:solidFill>
                <a:latin typeface="Arial" pitchFamily="34" charset="0"/>
                <a:cs typeface="Arial" pitchFamily="34" charset="0"/>
              </a:defRPr>
            </a:lvl1pPr>
            <a:lvl2pPr>
              <a:defRPr sz="2000">
                <a:solidFill>
                  <a:srgbClr val="000000"/>
                </a:solidFill>
                <a:latin typeface="Arial" pitchFamily="34" charset="0"/>
                <a:cs typeface="Arial" pitchFamily="34" charset="0"/>
              </a:defRPr>
            </a:lvl2pPr>
            <a:lvl3pPr>
              <a:defRPr sz="1800">
                <a:solidFill>
                  <a:srgbClr val="000000"/>
                </a:solidFill>
                <a:latin typeface="Arial" pitchFamily="34" charset="0"/>
                <a:cs typeface="Arial" pitchFamily="34" charset="0"/>
              </a:defRPr>
            </a:lvl3pPr>
            <a:lvl4pPr>
              <a:defRPr sz="1600">
                <a:solidFill>
                  <a:srgbClr val="000000"/>
                </a:solidFill>
                <a:latin typeface="Arial" pitchFamily="34" charset="0"/>
                <a:cs typeface="Arial" pitchFamily="34" charset="0"/>
              </a:defRPr>
            </a:lvl4pPr>
            <a:lvl5pPr>
              <a:defRPr sz="1600">
                <a:solidFill>
                  <a:srgbClr val="000000"/>
                </a:solidFill>
                <a:latin typeface="Arial" pitchFamily="34" charset="0"/>
                <a:cs typeface="Arial"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p:txBody>
          <a:bodyPr/>
          <a:lstStyle>
            <a:lvl1pPr>
              <a:defRPr/>
            </a:lvl1pPr>
          </a:lstStyle>
          <a:p>
            <a:pPr>
              <a:defRPr/>
            </a:pPr>
            <a:fld id="{963C3C14-0D43-41FB-935F-21F78227EAED}" type="datetime1">
              <a:rPr lang="en-US"/>
              <a:pPr>
                <a:defRPr/>
              </a:pPr>
              <a:t>3/2/19</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5A2D4E7D-C56A-489D-A5C3-75EE12D82B26}" type="slidenum">
              <a:rPr lang="en-US" altLang="en-US"/>
              <a:pPr/>
              <a:t>‹#›</a:t>
            </a:fld>
            <a:endParaRPr lang="en-US" altLang="en-US"/>
          </a:p>
        </p:txBody>
      </p:sp>
      <p:sp>
        <p:nvSpPr>
          <p:cNvPr id="17" name="Freeform 16"/>
          <p:cNvSpPr/>
          <p:nvPr userDrawn="1"/>
        </p:nvSpPr>
        <p:spPr>
          <a:xfrm>
            <a:off x="1163111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userDrawn="1"/>
        </p:nvSpPr>
        <p:spPr>
          <a:xfrm>
            <a:off x="1188399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0061" y="6369529"/>
            <a:ext cx="2427526" cy="37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453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1" name="Rectangle 10"/>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Date Placeholder 3"/>
          <p:cNvSpPr>
            <a:spLocks noGrp="1"/>
          </p:cNvSpPr>
          <p:nvPr>
            <p:ph type="dt" sz="half" idx="10"/>
          </p:nvPr>
        </p:nvSpPr>
        <p:spPr/>
        <p:txBody>
          <a:bodyPr/>
          <a:lstStyle>
            <a:lvl1pPr>
              <a:defRPr/>
            </a:lvl1pPr>
          </a:lstStyle>
          <a:p>
            <a:pPr>
              <a:defRPr/>
            </a:pPr>
            <a:fld id="{5119504B-8B50-4DE7-8613-B6503E204239}" type="datetime1">
              <a:rPr lang="en-US"/>
              <a:pPr>
                <a:defRPr/>
              </a:pPr>
              <a:t>3/2/19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79F3C8-37BE-464E-AE93-D3294C20FCC0}" type="slidenum">
              <a:rPr lang="en-US" altLang="en-US"/>
              <a:pPr/>
              <a:t>‹#›</a:t>
            </a:fld>
            <a:endParaRPr lang="en-US" altLang="en-US"/>
          </a:p>
        </p:txBody>
      </p:sp>
      <p:sp>
        <p:nvSpPr>
          <p:cNvPr id="13" name="Content Placeholder 2"/>
          <p:cNvSpPr>
            <a:spLocks noGrp="1"/>
          </p:cNvSpPr>
          <p:nvPr>
            <p:ph idx="1"/>
          </p:nvPr>
        </p:nvSpPr>
        <p:spPr>
          <a:xfrm>
            <a:off x="609600" y="638176"/>
            <a:ext cx="10972800" cy="4525963"/>
          </a:xfrm>
        </p:spPr>
        <p:txBody>
          <a:bodyPr/>
          <a:lstStyle>
            <a:lvl1pPr>
              <a:defRPr>
                <a:solidFill>
                  <a:srgbClr val="000000"/>
                </a:solidFill>
                <a:latin typeface="Arial" pitchFamily="34" charset="0"/>
                <a:cs typeface="Arial" pitchFamily="34" charset="0"/>
              </a:defRPr>
            </a:lvl1pPr>
            <a:lvl2pPr>
              <a:defRPr>
                <a:solidFill>
                  <a:srgbClr val="000000"/>
                </a:solidFill>
                <a:latin typeface="Arial" pitchFamily="34" charset="0"/>
                <a:cs typeface="Arial" pitchFamily="34" charset="0"/>
              </a:defRPr>
            </a:lvl2pPr>
            <a:lvl3pPr>
              <a:defRPr>
                <a:solidFill>
                  <a:srgbClr val="000000"/>
                </a:solidFill>
                <a:latin typeface="Arial" pitchFamily="34" charset="0"/>
                <a:cs typeface="Arial" pitchFamily="34" charset="0"/>
              </a:defRPr>
            </a:lvl3pPr>
            <a:lvl4pPr>
              <a:defRPr>
                <a:solidFill>
                  <a:srgbClr val="000000"/>
                </a:solidFill>
                <a:latin typeface="Arial" pitchFamily="34" charset="0"/>
                <a:cs typeface="Arial" pitchFamily="34" charset="0"/>
              </a:defRPr>
            </a:lvl4pPr>
            <a:lvl5pPr>
              <a:defRPr>
                <a:solidFill>
                  <a:srgbClr val="000000"/>
                </a:solidFill>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reeform 9"/>
          <p:cNvSpPr/>
          <p:nvPr userDrawn="1"/>
        </p:nvSpPr>
        <p:spPr>
          <a:xfrm>
            <a:off x="1163111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userDrawn="1"/>
        </p:nvSpPr>
        <p:spPr>
          <a:xfrm>
            <a:off x="1188399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0061" y="6369529"/>
            <a:ext cx="2427526" cy="37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2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0B995C-396A-47DD-8867-567932FD7DD7}" type="datetime1">
              <a:rPr lang="en-US"/>
              <a:pPr>
                <a:defRPr/>
              </a:pPr>
              <a:t>3/2/19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51FCF97-8901-41CD-A4A1-2840D0BB5E30}" type="slidenum">
              <a:rPr lang="en-US" altLang="en-US"/>
              <a:pPr/>
              <a:t>‹#›</a:t>
            </a:fld>
            <a:endParaRPr lang="en-US" altLang="en-US"/>
          </a:p>
        </p:txBody>
      </p:sp>
    </p:spTree>
    <p:extLst>
      <p:ext uri="{BB962C8B-B14F-4D97-AF65-F5344CB8AC3E}">
        <p14:creationId xmlns:p14="http://schemas.microsoft.com/office/powerpoint/2010/main" val="916553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0" name="Rectangle 9"/>
          <p:cNvSpPr/>
          <p:nvPr userDrawn="1"/>
        </p:nvSpPr>
        <p:spPr>
          <a:xfrm>
            <a:off x="1" y="0"/>
            <a:ext cx="4620684" cy="6238834"/>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609601" y="273050"/>
            <a:ext cx="4011084" cy="1162050"/>
          </a:xfrm>
        </p:spPr>
        <p:txBody>
          <a:bodyPr anchor="b"/>
          <a:lstStyle>
            <a:lvl1pPr algn="l">
              <a:defRPr sz="2000" b="1">
                <a:solidFill>
                  <a:srgbClr val="FFCC00"/>
                </a:solidFill>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solidFill>
                  <a:srgbClr val="000000"/>
                </a:solidFill>
                <a:latin typeface="Arial" pitchFamily="34" charset="0"/>
                <a:cs typeface="Arial" pitchFamily="34" charset="0"/>
              </a:defRPr>
            </a:lvl1pPr>
            <a:lvl2pPr>
              <a:defRPr sz="2800">
                <a:solidFill>
                  <a:srgbClr val="000000"/>
                </a:solidFill>
                <a:latin typeface="Arial" pitchFamily="34" charset="0"/>
                <a:cs typeface="Arial" pitchFamily="34" charset="0"/>
              </a:defRPr>
            </a:lvl2pPr>
            <a:lvl3pPr>
              <a:defRPr sz="2400">
                <a:solidFill>
                  <a:srgbClr val="000000"/>
                </a:solidFill>
                <a:latin typeface="Arial" pitchFamily="34" charset="0"/>
                <a:cs typeface="Arial" pitchFamily="34" charset="0"/>
              </a:defRPr>
            </a:lvl3pPr>
            <a:lvl4pPr>
              <a:defRPr sz="2000">
                <a:solidFill>
                  <a:srgbClr val="000000"/>
                </a:solidFill>
                <a:latin typeface="Arial" pitchFamily="34" charset="0"/>
                <a:cs typeface="Arial" pitchFamily="34" charset="0"/>
              </a:defRPr>
            </a:lvl4pPr>
            <a:lvl5pPr>
              <a:defRPr sz="2000">
                <a:solidFill>
                  <a:srgbClr val="000000"/>
                </a:solidFill>
                <a:latin typeface="Arial" pitchFamily="34" charset="0"/>
                <a:cs typeface="Arial"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solidFill>
                  <a:schemeClr val="bg2"/>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15C12E86-BE7A-4206-9481-A04614BA4015}" type="datetime1">
              <a:rPr lang="en-US"/>
              <a:pPr>
                <a:defRPr/>
              </a:pPr>
              <a:t>3/2/19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6F41024A-CE24-4DBD-9995-460EE64627A8}" type="slidenum">
              <a:rPr lang="en-US" altLang="en-US"/>
              <a:pPr/>
              <a:t>‹#›</a:t>
            </a:fld>
            <a:endParaRPr lang="en-US" altLang="en-US"/>
          </a:p>
        </p:txBody>
      </p:sp>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25" y="6385343"/>
            <a:ext cx="2465222" cy="336133"/>
          </a:xfrm>
          <a:prstGeom prst="rect">
            <a:avLst/>
          </a:prstGeom>
        </p:spPr>
      </p:pic>
    </p:spTree>
    <p:extLst>
      <p:ext uri="{BB962C8B-B14F-4D97-AF65-F5344CB8AC3E}">
        <p14:creationId xmlns:p14="http://schemas.microsoft.com/office/powerpoint/2010/main" val="3524410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userDrawn="1"/>
        </p:nvSpPr>
        <p:spPr>
          <a:xfrm>
            <a:off x="0" y="6229351"/>
            <a:ext cx="12192000" cy="626801"/>
          </a:xfrm>
          <a:prstGeom prst="rect">
            <a:avLst/>
          </a:prstGeom>
          <a:solidFill>
            <a:srgbClr val="004D3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2389717" y="4800600"/>
            <a:ext cx="7315200" cy="566738"/>
          </a:xfrm>
        </p:spPr>
        <p:txBody>
          <a:bodyPr anchor="b"/>
          <a:lstStyle>
            <a:lvl1pPr algn="l">
              <a:defRPr sz="2000" b="1">
                <a:solidFill>
                  <a:srgbClr val="000000"/>
                </a:solidFill>
                <a:latin typeface="Arial" pitchFamily="34" charset="0"/>
                <a:cs typeface="Arial"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solidFill>
                  <a:schemeClr val="bg2"/>
                </a:solidFill>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solidFill>
                  <a:srgbClr val="000000"/>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Date Placeholder 3"/>
          <p:cNvSpPr>
            <a:spLocks noGrp="1"/>
          </p:cNvSpPr>
          <p:nvPr>
            <p:ph type="dt" sz="half" idx="10"/>
          </p:nvPr>
        </p:nvSpPr>
        <p:spPr/>
        <p:txBody>
          <a:bodyPr/>
          <a:lstStyle>
            <a:lvl1pPr>
              <a:defRPr/>
            </a:lvl1pPr>
          </a:lstStyle>
          <a:p>
            <a:pPr>
              <a:defRPr/>
            </a:pPr>
            <a:fld id="{ACDAEA99-B09F-4321-894E-EB6589271A65}" type="datetime1">
              <a:rPr lang="en-US"/>
              <a:pPr>
                <a:defRPr/>
              </a:pPr>
              <a:t>3/2/19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FC0EF3E5-73C2-4938-8A24-225183EF67D5}" type="slidenum">
              <a:rPr lang="en-US" altLang="en-US"/>
              <a:pPr/>
              <a:t>‹#›</a:t>
            </a:fld>
            <a:endParaRPr lang="en-US" altLang="en-US"/>
          </a:p>
        </p:txBody>
      </p:sp>
      <p:sp>
        <p:nvSpPr>
          <p:cNvPr id="12" name="Freeform 11"/>
          <p:cNvSpPr/>
          <p:nvPr userDrawn="1"/>
        </p:nvSpPr>
        <p:spPr>
          <a:xfrm>
            <a:off x="1163111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a:off x="11883998" y="6173694"/>
            <a:ext cx="434990" cy="727502"/>
          </a:xfrm>
          <a:custGeom>
            <a:avLst/>
            <a:gdLst>
              <a:gd name="connsiteX0" fmla="*/ 4762 w 1128712"/>
              <a:gd name="connsiteY0" fmla="*/ 0 h 2083594"/>
              <a:gd name="connsiteX1" fmla="*/ 671512 w 1128712"/>
              <a:gd name="connsiteY1" fmla="*/ 1040606 h 2083594"/>
              <a:gd name="connsiteX2" fmla="*/ 0 w 1128712"/>
              <a:gd name="connsiteY2" fmla="*/ 2081212 h 2083594"/>
              <a:gd name="connsiteX3" fmla="*/ 452437 w 1128712"/>
              <a:gd name="connsiteY3" fmla="*/ 2083594 h 2083594"/>
              <a:gd name="connsiteX4" fmla="*/ 1128712 w 1128712"/>
              <a:gd name="connsiteY4" fmla="*/ 1045369 h 2083594"/>
              <a:gd name="connsiteX5" fmla="*/ 454818 w 1128712"/>
              <a:gd name="connsiteY5" fmla="*/ 4762 h 2083594"/>
              <a:gd name="connsiteX6" fmla="*/ 4762 w 1128712"/>
              <a:gd name="connsiteY6" fmla="*/ 0 h 208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712" h="2083594">
                <a:moveTo>
                  <a:pt x="4762" y="0"/>
                </a:moveTo>
                <a:lnTo>
                  <a:pt x="671512" y="1040606"/>
                </a:lnTo>
                <a:lnTo>
                  <a:pt x="0" y="2081212"/>
                </a:lnTo>
                <a:lnTo>
                  <a:pt x="452437" y="2083594"/>
                </a:lnTo>
                <a:lnTo>
                  <a:pt x="1128712" y="1045369"/>
                </a:lnTo>
                <a:lnTo>
                  <a:pt x="454818" y="4762"/>
                </a:lnTo>
                <a:lnTo>
                  <a:pt x="4762" y="0"/>
                </a:lnTo>
                <a:close/>
              </a:path>
            </a:pathLst>
          </a:cu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480061" y="6369529"/>
            <a:ext cx="2427526" cy="37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6071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128"/>
              </a:defRPr>
            </a:lvl1pPr>
          </a:lstStyle>
          <a:p>
            <a:pPr>
              <a:defRPr/>
            </a:pPr>
            <a:fld id="{2F8D3784-A0B0-469E-912A-52DF0AFAED74}" type="datetime1">
              <a:rPr lang="en-US"/>
              <a:pPr>
                <a:defRPr/>
              </a:pPr>
              <a:t>3/2/19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BBFE496-AC79-46CF-9B63-2E4B28B2633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44" r:id="rId6"/>
    <p:sldLayoutId id="2147483733" r:id="rId7"/>
    <p:sldLayoutId id="2147483740" r:id="rId8"/>
    <p:sldLayoutId id="2147483741" r:id="rId9"/>
    <p:sldLayoutId id="2147483742" r:id="rId10"/>
    <p:sldLayoutId id="2147483743" r:id="rId11"/>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mj-cs"/>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tiff"/><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4.xml"/><Relationship Id="rId4" Type="http://schemas.openxmlformats.org/officeDocument/2006/relationships/image" Target="../media/image27.tiff"/></Relationships>
</file>

<file path=ppt/slides/_rels/slide2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0.tiff"/><Relationship Id="rId7" Type="http://schemas.openxmlformats.org/officeDocument/2006/relationships/image" Target="../media/image34.tiff"/><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2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32.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61.png"/><Relationship Id="rId3" Type="http://schemas.openxmlformats.org/officeDocument/2006/relationships/notesSlide" Target="../notesSlides/notesSlide12.xml"/><Relationship Id="rId7" Type="http://schemas.openxmlformats.org/officeDocument/2006/relationships/image" Target="../media/image58.png"/><Relationship Id="rId12" Type="http://schemas.openxmlformats.org/officeDocument/2006/relationships/oleObject" Target="../embeddings/oleObject6.bin"/><Relationship Id="rId2" Type="http://schemas.openxmlformats.org/officeDocument/2006/relationships/slideLayout" Target="../slideLayouts/slideLayout2.xml"/><Relationship Id="rId16" Type="http://schemas.openxmlformats.org/officeDocument/2006/relationships/image" Target="../media/image56.png"/><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60.png"/><Relationship Id="rId5" Type="http://schemas.openxmlformats.org/officeDocument/2006/relationships/image" Target="../media/image57.png"/><Relationship Id="rId15" Type="http://schemas.openxmlformats.org/officeDocument/2006/relationships/image" Target="../media/image62.png"/><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59.png"/><Relationship Id="rId14" Type="http://schemas.openxmlformats.org/officeDocument/2006/relationships/oleObject" Target="../embeddings/oleObject7.bin"/></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4.emf"/><Relationship Id="rId5" Type="http://schemas.openxmlformats.org/officeDocument/2006/relationships/oleObject" Target="../embeddings/oleObject8.bin"/><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65.emf"/><Relationship Id="rId5" Type="http://schemas.openxmlformats.org/officeDocument/2006/relationships/oleObject" Target="../embeddings/oleObject9.bin"/><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1E7DA-98A9-774C-B68C-22FCAF72F210}"/>
              </a:ext>
            </a:extLst>
          </p:cNvPr>
          <p:cNvSpPr>
            <a:spLocks noGrp="1"/>
          </p:cNvSpPr>
          <p:nvPr>
            <p:ph type="ctrTitle"/>
          </p:nvPr>
        </p:nvSpPr>
        <p:spPr/>
        <p:txBody>
          <a:bodyPr/>
          <a:lstStyle/>
          <a:p>
            <a:r>
              <a:rPr lang="en-US" dirty="0"/>
              <a:t>Preparing to Plant Potatoes</a:t>
            </a:r>
          </a:p>
        </p:txBody>
      </p:sp>
      <p:sp>
        <p:nvSpPr>
          <p:cNvPr id="3" name="Subtitle 2">
            <a:extLst>
              <a:ext uri="{FF2B5EF4-FFF2-40B4-BE49-F238E27FC236}">
                <a16:creationId xmlns:a16="http://schemas.microsoft.com/office/drawing/2014/main" id="{81242DF3-B1E0-1946-B822-07B4EB6CFD9B}"/>
              </a:ext>
            </a:extLst>
          </p:cNvPr>
          <p:cNvSpPr>
            <a:spLocks noGrp="1"/>
          </p:cNvSpPr>
          <p:nvPr>
            <p:ph type="subTitle" idx="1"/>
          </p:nvPr>
        </p:nvSpPr>
        <p:spPr/>
        <p:txBody>
          <a:bodyPr/>
          <a:lstStyle/>
          <a:p>
            <a:r>
              <a:rPr lang="en-US" altLang="en-US" dirty="0">
                <a:ea typeface="ＭＳ Ｐゴシック" panose="020B0600070205080204" pitchFamily="34" charset="-128"/>
              </a:rPr>
              <a:t>Andy Robinson, PhD</a:t>
            </a:r>
          </a:p>
          <a:p>
            <a:r>
              <a:rPr lang="en-US" altLang="en-US" dirty="0">
                <a:ea typeface="ＭＳ Ｐゴシック" panose="020B0600070205080204" pitchFamily="34" charset="-128"/>
              </a:rPr>
              <a:t>Extension Potato Agronomist</a:t>
            </a:r>
          </a:p>
          <a:p>
            <a:r>
              <a:rPr lang="en-US" altLang="en-US" dirty="0">
                <a:ea typeface="ＭＳ Ｐゴシック" panose="020B0600070205080204" pitchFamily="34" charset="-128"/>
              </a:rPr>
              <a:t>NDSU / U of M   @</a:t>
            </a:r>
            <a:r>
              <a:rPr lang="en-US" altLang="en-US" dirty="0" err="1">
                <a:ea typeface="ＭＳ Ｐゴシック" panose="020B0600070205080204" pitchFamily="34" charset="-128"/>
              </a:rPr>
              <a:t>spudology</a:t>
            </a:r>
            <a:r>
              <a:rPr lang="en-US" altLang="en-US" dirty="0">
                <a:ea typeface="ＭＳ Ｐゴシック" panose="020B0600070205080204" pitchFamily="34" charset="-128"/>
              </a:rPr>
              <a:t> </a:t>
            </a:r>
          </a:p>
        </p:txBody>
      </p:sp>
    </p:spTree>
    <p:extLst>
      <p:ext uri="{BB962C8B-B14F-4D97-AF65-F5344CB8AC3E}">
        <p14:creationId xmlns:p14="http://schemas.microsoft.com/office/powerpoint/2010/main" val="144176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C41C24CD-8F35-C34A-BAA3-FB0A0E42BF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9641" y="2174875"/>
            <a:ext cx="5286833" cy="3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BF7AF3B8-3FF6-A34B-B855-3ED6FB5A7FC4}"/>
              </a:ext>
            </a:extLst>
          </p:cNvPr>
          <p:cNvSpPr>
            <a:spLocks noGrp="1"/>
          </p:cNvSpPr>
          <p:nvPr>
            <p:ph type="title"/>
          </p:nvPr>
        </p:nvSpPr>
        <p:spPr/>
        <p:txBody>
          <a:bodyPr/>
          <a:lstStyle/>
          <a:p>
            <a:r>
              <a:rPr lang="en-US" dirty="0"/>
              <a:t>Physiological age	</a:t>
            </a:r>
          </a:p>
        </p:txBody>
      </p:sp>
      <p:sp>
        <p:nvSpPr>
          <p:cNvPr id="5" name="Text Placeholder 4">
            <a:extLst>
              <a:ext uri="{FF2B5EF4-FFF2-40B4-BE49-F238E27FC236}">
                <a16:creationId xmlns:a16="http://schemas.microsoft.com/office/drawing/2014/main" id="{B7B6A0A2-28D1-B644-8ECF-88F39ECC5B68}"/>
              </a:ext>
            </a:extLst>
          </p:cNvPr>
          <p:cNvSpPr>
            <a:spLocks noGrp="1"/>
          </p:cNvSpPr>
          <p:nvPr>
            <p:ph type="body" idx="1"/>
          </p:nvPr>
        </p:nvSpPr>
        <p:spPr/>
        <p:txBody>
          <a:bodyPr/>
          <a:lstStyle/>
          <a:p>
            <a:r>
              <a:rPr lang="en-US" sz="3200" dirty="0"/>
              <a:t>Middle aged seed</a:t>
            </a:r>
          </a:p>
        </p:txBody>
      </p:sp>
      <p:sp>
        <p:nvSpPr>
          <p:cNvPr id="10" name="Rectangle 11">
            <a:extLst>
              <a:ext uri="{FF2B5EF4-FFF2-40B4-BE49-F238E27FC236}">
                <a16:creationId xmlns:a16="http://schemas.microsoft.com/office/drawing/2014/main" id="{C5F4214F-4833-664E-8AA8-44817B9D6B0C}"/>
              </a:ext>
            </a:extLst>
          </p:cNvPr>
          <p:cNvSpPr>
            <a:spLocks noChangeArrowheads="1"/>
          </p:cNvSpPr>
          <p:nvPr/>
        </p:nvSpPr>
        <p:spPr bwMode="auto">
          <a:xfrm>
            <a:off x="4808009" y="5667063"/>
            <a:ext cx="112897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sz="1200" b="1" dirty="0"/>
              <a:t>SB Johnson</a:t>
            </a:r>
          </a:p>
          <a:p>
            <a:r>
              <a:rPr lang="en-US" altLang="en-US" sz="1200" b="1" dirty="0"/>
              <a:t>UMCE</a:t>
            </a:r>
          </a:p>
        </p:txBody>
      </p:sp>
      <p:sp>
        <p:nvSpPr>
          <p:cNvPr id="3" name="Text Placeholder 2">
            <a:extLst>
              <a:ext uri="{FF2B5EF4-FFF2-40B4-BE49-F238E27FC236}">
                <a16:creationId xmlns:a16="http://schemas.microsoft.com/office/drawing/2014/main" id="{66065F39-1346-6347-AAD1-CAC0548A9314}"/>
              </a:ext>
            </a:extLst>
          </p:cNvPr>
          <p:cNvSpPr>
            <a:spLocks noGrp="1"/>
          </p:cNvSpPr>
          <p:nvPr>
            <p:ph type="body" sz="quarter" idx="3"/>
          </p:nvPr>
        </p:nvSpPr>
        <p:spPr/>
        <p:txBody>
          <a:bodyPr/>
          <a:lstStyle/>
          <a:p>
            <a:endParaRPr lang="en-US"/>
          </a:p>
        </p:txBody>
      </p:sp>
      <p:pic>
        <p:nvPicPr>
          <p:cNvPr id="8" name="Picture 7">
            <a:extLst>
              <a:ext uri="{FF2B5EF4-FFF2-40B4-BE49-F238E27FC236}">
                <a16:creationId xmlns:a16="http://schemas.microsoft.com/office/drawing/2014/main" id="{BCD3E5B5-81DC-2B47-A13C-A94CFFB4368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6193368" y="1772955"/>
            <a:ext cx="5745707" cy="4353208"/>
          </a:xfrm>
          <a:prstGeom prst="rect">
            <a:avLst/>
          </a:prstGeom>
        </p:spPr>
      </p:pic>
      <p:sp>
        <p:nvSpPr>
          <p:cNvPr id="11" name="Slide Number Placeholder 10">
            <a:extLst>
              <a:ext uri="{FF2B5EF4-FFF2-40B4-BE49-F238E27FC236}">
                <a16:creationId xmlns:a16="http://schemas.microsoft.com/office/drawing/2014/main" id="{C5C27344-BF60-BD44-9927-0FE8DDF99DDC}"/>
              </a:ext>
            </a:extLst>
          </p:cNvPr>
          <p:cNvSpPr>
            <a:spLocks noGrp="1"/>
          </p:cNvSpPr>
          <p:nvPr>
            <p:ph type="sldNum" sz="quarter" idx="12"/>
          </p:nvPr>
        </p:nvSpPr>
        <p:spPr/>
        <p:txBody>
          <a:bodyPr/>
          <a:lstStyle/>
          <a:p>
            <a:fld id="{5A2D4E7D-C56A-489D-A5C3-75EE12D82B26}" type="slidenum">
              <a:rPr lang="en-US" altLang="en-US" smtClean="0"/>
              <a:pPr/>
              <a:t>10</a:t>
            </a:fld>
            <a:endParaRPr lang="en-US" altLang="en-US"/>
          </a:p>
        </p:txBody>
      </p:sp>
    </p:spTree>
    <p:extLst>
      <p:ext uri="{BB962C8B-B14F-4D97-AF65-F5344CB8AC3E}">
        <p14:creationId xmlns:p14="http://schemas.microsoft.com/office/powerpoint/2010/main" val="1943620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AF3B8-3FF6-A34B-B855-3ED6FB5A7FC4}"/>
              </a:ext>
            </a:extLst>
          </p:cNvPr>
          <p:cNvSpPr>
            <a:spLocks noGrp="1"/>
          </p:cNvSpPr>
          <p:nvPr>
            <p:ph type="title"/>
          </p:nvPr>
        </p:nvSpPr>
        <p:spPr/>
        <p:txBody>
          <a:bodyPr/>
          <a:lstStyle/>
          <a:p>
            <a:r>
              <a:rPr lang="en-US" dirty="0"/>
              <a:t>Physiological age	</a:t>
            </a:r>
          </a:p>
        </p:txBody>
      </p:sp>
      <p:sp>
        <p:nvSpPr>
          <p:cNvPr id="5" name="Text Placeholder 4">
            <a:extLst>
              <a:ext uri="{FF2B5EF4-FFF2-40B4-BE49-F238E27FC236}">
                <a16:creationId xmlns:a16="http://schemas.microsoft.com/office/drawing/2014/main" id="{B7B6A0A2-28D1-B644-8ECF-88F39ECC5B68}"/>
              </a:ext>
            </a:extLst>
          </p:cNvPr>
          <p:cNvSpPr>
            <a:spLocks noGrp="1"/>
          </p:cNvSpPr>
          <p:nvPr>
            <p:ph type="body" idx="1"/>
          </p:nvPr>
        </p:nvSpPr>
        <p:spPr/>
        <p:txBody>
          <a:bodyPr/>
          <a:lstStyle/>
          <a:p>
            <a:r>
              <a:rPr lang="en-US" sz="3200" dirty="0"/>
              <a:t>Old seed</a:t>
            </a:r>
          </a:p>
        </p:txBody>
      </p:sp>
      <p:pic>
        <p:nvPicPr>
          <p:cNvPr id="15" name="Picture 12" descr="MH on seed4">
            <a:extLst>
              <a:ext uri="{FF2B5EF4-FFF2-40B4-BE49-F238E27FC236}">
                <a16:creationId xmlns:a16="http://schemas.microsoft.com/office/drawing/2014/main" id="{8F4B0728-8032-4042-8214-B8A23DFB249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8133" y="2174875"/>
            <a:ext cx="5268384" cy="395128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BB06B9A5-2531-384E-9FA2-0C031593CA6E}"/>
              </a:ext>
            </a:extLst>
          </p:cNvPr>
          <p:cNvSpPr>
            <a:spLocks noChangeArrowheads="1"/>
          </p:cNvSpPr>
          <p:nvPr/>
        </p:nvSpPr>
        <p:spPr bwMode="auto">
          <a:xfrm>
            <a:off x="4909038" y="5667063"/>
            <a:ext cx="112897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sz="1200" b="1" dirty="0">
                <a:solidFill>
                  <a:schemeClr val="bg1"/>
                </a:solidFill>
              </a:rPr>
              <a:t>SB Johnson</a:t>
            </a:r>
          </a:p>
          <a:p>
            <a:r>
              <a:rPr lang="en-US" altLang="en-US" sz="1200" b="1" dirty="0">
                <a:solidFill>
                  <a:schemeClr val="bg1"/>
                </a:solidFill>
              </a:rPr>
              <a:t>UMCE</a:t>
            </a:r>
          </a:p>
        </p:txBody>
      </p:sp>
      <p:pic>
        <p:nvPicPr>
          <p:cNvPr id="20" name="Picture 19">
            <a:extLst>
              <a:ext uri="{FF2B5EF4-FFF2-40B4-BE49-F238E27FC236}">
                <a16:creationId xmlns:a16="http://schemas.microsoft.com/office/drawing/2014/main" id="{AC31F69E-BCCB-0D49-826E-94A739582DD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318915" y="1282890"/>
            <a:ext cx="5366006" cy="4843273"/>
          </a:xfrm>
          <a:prstGeom prst="rect">
            <a:avLst/>
          </a:prstGeom>
        </p:spPr>
      </p:pic>
      <p:sp>
        <p:nvSpPr>
          <p:cNvPr id="8" name="Slide Number Placeholder 7">
            <a:extLst>
              <a:ext uri="{FF2B5EF4-FFF2-40B4-BE49-F238E27FC236}">
                <a16:creationId xmlns:a16="http://schemas.microsoft.com/office/drawing/2014/main" id="{009C414D-6D67-004F-84A8-04437877A74A}"/>
              </a:ext>
            </a:extLst>
          </p:cNvPr>
          <p:cNvSpPr>
            <a:spLocks noGrp="1"/>
          </p:cNvSpPr>
          <p:nvPr>
            <p:ph type="sldNum" sz="quarter" idx="12"/>
          </p:nvPr>
        </p:nvSpPr>
        <p:spPr/>
        <p:txBody>
          <a:bodyPr/>
          <a:lstStyle/>
          <a:p>
            <a:fld id="{5A2D4E7D-C56A-489D-A5C3-75EE12D82B26}" type="slidenum">
              <a:rPr lang="en-US" altLang="en-US" smtClean="0"/>
              <a:pPr/>
              <a:t>11</a:t>
            </a:fld>
            <a:endParaRPr lang="en-US" altLang="en-US"/>
          </a:p>
        </p:txBody>
      </p:sp>
    </p:spTree>
    <p:extLst>
      <p:ext uri="{BB962C8B-B14F-4D97-AF65-F5344CB8AC3E}">
        <p14:creationId xmlns:p14="http://schemas.microsoft.com/office/powerpoint/2010/main" val="183293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AF3B8-3FF6-A34B-B855-3ED6FB5A7FC4}"/>
              </a:ext>
            </a:extLst>
          </p:cNvPr>
          <p:cNvSpPr>
            <a:spLocks noGrp="1"/>
          </p:cNvSpPr>
          <p:nvPr>
            <p:ph type="title"/>
          </p:nvPr>
        </p:nvSpPr>
        <p:spPr/>
        <p:txBody>
          <a:bodyPr/>
          <a:lstStyle/>
          <a:p>
            <a:r>
              <a:rPr lang="en-US" dirty="0"/>
              <a:t>Physiological age	</a:t>
            </a:r>
          </a:p>
        </p:txBody>
      </p:sp>
      <p:sp>
        <p:nvSpPr>
          <p:cNvPr id="5" name="Text Placeholder 4">
            <a:extLst>
              <a:ext uri="{FF2B5EF4-FFF2-40B4-BE49-F238E27FC236}">
                <a16:creationId xmlns:a16="http://schemas.microsoft.com/office/drawing/2014/main" id="{B7B6A0A2-28D1-B644-8ECF-88F39ECC5B68}"/>
              </a:ext>
            </a:extLst>
          </p:cNvPr>
          <p:cNvSpPr>
            <a:spLocks noGrp="1"/>
          </p:cNvSpPr>
          <p:nvPr>
            <p:ph type="body" idx="1"/>
          </p:nvPr>
        </p:nvSpPr>
        <p:spPr/>
        <p:txBody>
          <a:bodyPr/>
          <a:lstStyle/>
          <a:p>
            <a:r>
              <a:rPr lang="en-US" sz="3200" dirty="0"/>
              <a:t>Potato no top</a:t>
            </a:r>
          </a:p>
        </p:txBody>
      </p:sp>
      <p:sp>
        <p:nvSpPr>
          <p:cNvPr id="3" name="Text Placeholder 2">
            <a:extLst>
              <a:ext uri="{FF2B5EF4-FFF2-40B4-BE49-F238E27FC236}">
                <a16:creationId xmlns:a16="http://schemas.microsoft.com/office/drawing/2014/main" id="{7598654E-8C6E-6E40-B053-C4A1CD6A1D8E}"/>
              </a:ext>
            </a:extLst>
          </p:cNvPr>
          <p:cNvSpPr>
            <a:spLocks noGrp="1"/>
          </p:cNvSpPr>
          <p:nvPr>
            <p:ph type="body" sz="quarter" idx="3"/>
          </p:nvPr>
        </p:nvSpPr>
        <p:spPr/>
        <p:txBody>
          <a:bodyPr/>
          <a:lstStyle/>
          <a:p>
            <a:endParaRPr lang="en-US"/>
          </a:p>
        </p:txBody>
      </p:sp>
      <p:pic>
        <p:nvPicPr>
          <p:cNvPr id="8" name="Picture 7">
            <a:extLst>
              <a:ext uri="{FF2B5EF4-FFF2-40B4-BE49-F238E27FC236}">
                <a16:creationId xmlns:a16="http://schemas.microsoft.com/office/drawing/2014/main" id="{1C2D81DE-7C66-754D-8CA8-E9178F2A4F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 y="2174875"/>
            <a:ext cx="4493429" cy="3902798"/>
          </a:xfrm>
          <a:prstGeom prst="rect">
            <a:avLst/>
          </a:prstGeom>
        </p:spPr>
      </p:pic>
      <p:pic>
        <p:nvPicPr>
          <p:cNvPr id="11" name="Picture 10">
            <a:extLst>
              <a:ext uri="{FF2B5EF4-FFF2-40B4-BE49-F238E27FC236}">
                <a16:creationId xmlns:a16="http://schemas.microsoft.com/office/drawing/2014/main" id="{0DA65B57-1190-CD4D-9046-315FFE4220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535113"/>
            <a:ext cx="6096000" cy="4572000"/>
          </a:xfrm>
          <a:prstGeom prst="rect">
            <a:avLst/>
          </a:prstGeom>
        </p:spPr>
      </p:pic>
      <p:sp>
        <p:nvSpPr>
          <p:cNvPr id="10" name="Slide Number Placeholder 9">
            <a:extLst>
              <a:ext uri="{FF2B5EF4-FFF2-40B4-BE49-F238E27FC236}">
                <a16:creationId xmlns:a16="http://schemas.microsoft.com/office/drawing/2014/main" id="{2B567F01-36A0-0241-824C-7B6FB28FE251}"/>
              </a:ext>
            </a:extLst>
          </p:cNvPr>
          <p:cNvSpPr>
            <a:spLocks noGrp="1"/>
          </p:cNvSpPr>
          <p:nvPr>
            <p:ph type="sldNum" sz="quarter" idx="12"/>
          </p:nvPr>
        </p:nvSpPr>
        <p:spPr/>
        <p:txBody>
          <a:bodyPr/>
          <a:lstStyle/>
          <a:p>
            <a:fld id="{5A2D4E7D-C56A-489D-A5C3-75EE12D82B26}" type="slidenum">
              <a:rPr lang="en-US" altLang="en-US" smtClean="0"/>
              <a:pPr/>
              <a:t>12</a:t>
            </a:fld>
            <a:endParaRPr lang="en-US" altLang="en-US"/>
          </a:p>
        </p:txBody>
      </p:sp>
    </p:spTree>
    <p:extLst>
      <p:ext uri="{BB962C8B-B14F-4D97-AF65-F5344CB8AC3E}">
        <p14:creationId xmlns:p14="http://schemas.microsoft.com/office/powerpoint/2010/main" val="3539776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Young vs. Old Seed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92047442"/>
              </p:ext>
            </p:extLst>
          </p:nvPr>
        </p:nvGraphicFramePr>
        <p:xfrm>
          <a:off x="1286933" y="1557868"/>
          <a:ext cx="9719734" cy="4131729"/>
        </p:xfrm>
        <a:graphic>
          <a:graphicData uri="http://schemas.openxmlformats.org/drawingml/2006/table">
            <a:tbl>
              <a:tblPr firstRow="1" bandRow="1">
                <a:tableStyleId>{C083E6E3-FA7D-4D7B-A595-EF9225AFEA82}</a:tableStyleId>
              </a:tblPr>
              <a:tblGrid>
                <a:gridCol w="4829301">
                  <a:extLst>
                    <a:ext uri="{9D8B030D-6E8A-4147-A177-3AD203B41FA5}">
                      <a16:colId xmlns:a16="http://schemas.microsoft.com/office/drawing/2014/main" val="20000"/>
                    </a:ext>
                  </a:extLst>
                </a:gridCol>
                <a:gridCol w="4890433">
                  <a:extLst>
                    <a:ext uri="{9D8B030D-6E8A-4147-A177-3AD203B41FA5}">
                      <a16:colId xmlns:a16="http://schemas.microsoft.com/office/drawing/2014/main" val="20001"/>
                    </a:ext>
                  </a:extLst>
                </a:gridCol>
              </a:tblGrid>
              <a:tr h="590247">
                <a:tc>
                  <a:txBody>
                    <a:bodyPr/>
                    <a:lstStyle/>
                    <a:p>
                      <a:r>
                        <a:rPr lang="en-US" sz="2800" dirty="0"/>
                        <a:t>Young Seed</a:t>
                      </a:r>
                    </a:p>
                  </a:txBody>
                  <a:tcPr/>
                </a:tc>
                <a:tc>
                  <a:txBody>
                    <a:bodyPr/>
                    <a:lstStyle/>
                    <a:p>
                      <a:r>
                        <a:rPr lang="en-US" sz="2800" dirty="0"/>
                        <a:t>Old Seed</a:t>
                      </a:r>
                    </a:p>
                  </a:txBody>
                  <a:tcPr/>
                </a:tc>
                <a:extLst>
                  <a:ext uri="{0D108BD9-81ED-4DB2-BD59-A6C34878D82A}">
                    <a16:rowId xmlns:a16="http://schemas.microsoft.com/office/drawing/2014/main" val="10000"/>
                  </a:ext>
                </a:extLst>
              </a:tr>
              <a:tr h="590247">
                <a:tc>
                  <a:txBody>
                    <a:bodyPr/>
                    <a:lstStyle/>
                    <a:p>
                      <a:r>
                        <a:rPr lang="en-US" sz="2800" dirty="0"/>
                        <a:t>Slow emergence</a:t>
                      </a:r>
                    </a:p>
                  </a:txBody>
                  <a:tcPr/>
                </a:tc>
                <a:tc>
                  <a:txBody>
                    <a:bodyPr/>
                    <a:lstStyle/>
                    <a:p>
                      <a:r>
                        <a:rPr lang="en-US" sz="2800" dirty="0"/>
                        <a:t>Rapid emergence</a:t>
                      </a:r>
                    </a:p>
                  </a:txBody>
                  <a:tcPr/>
                </a:tc>
                <a:extLst>
                  <a:ext uri="{0D108BD9-81ED-4DB2-BD59-A6C34878D82A}">
                    <a16:rowId xmlns:a16="http://schemas.microsoft.com/office/drawing/2014/main" val="10001"/>
                  </a:ext>
                </a:extLst>
              </a:tr>
              <a:tr h="590247">
                <a:tc>
                  <a:txBody>
                    <a:bodyPr/>
                    <a:lstStyle/>
                    <a:p>
                      <a:r>
                        <a:rPr lang="en-US" sz="2800" dirty="0"/>
                        <a:t>Fewer</a:t>
                      </a:r>
                      <a:r>
                        <a:rPr lang="en-US" sz="2800" baseline="0" dirty="0"/>
                        <a:t> stems per hill</a:t>
                      </a:r>
                      <a:endParaRPr lang="en-US" sz="2800" dirty="0"/>
                    </a:p>
                  </a:txBody>
                  <a:tcPr/>
                </a:tc>
                <a:tc>
                  <a:txBody>
                    <a:bodyPr/>
                    <a:lstStyle/>
                    <a:p>
                      <a:r>
                        <a:rPr lang="en-US" sz="2800" dirty="0"/>
                        <a:t>More stems per hill</a:t>
                      </a:r>
                    </a:p>
                  </a:txBody>
                  <a:tcPr/>
                </a:tc>
                <a:extLst>
                  <a:ext uri="{0D108BD9-81ED-4DB2-BD59-A6C34878D82A}">
                    <a16:rowId xmlns:a16="http://schemas.microsoft.com/office/drawing/2014/main" val="10002"/>
                  </a:ext>
                </a:extLst>
              </a:tr>
              <a:tr h="590247">
                <a:tc>
                  <a:txBody>
                    <a:bodyPr/>
                    <a:lstStyle/>
                    <a:p>
                      <a:r>
                        <a:rPr lang="en-US" sz="2800" dirty="0"/>
                        <a:t>Low</a:t>
                      </a:r>
                      <a:r>
                        <a:rPr lang="en-US" sz="2800" baseline="0" dirty="0"/>
                        <a:t> tuber set</a:t>
                      </a:r>
                      <a:endParaRPr lang="en-US" sz="2800" dirty="0"/>
                    </a:p>
                  </a:txBody>
                  <a:tcPr/>
                </a:tc>
                <a:tc>
                  <a:txBody>
                    <a:bodyPr/>
                    <a:lstStyle/>
                    <a:p>
                      <a:r>
                        <a:rPr lang="en-US" sz="2800" dirty="0"/>
                        <a:t>Higher tuber set</a:t>
                      </a:r>
                    </a:p>
                  </a:txBody>
                  <a:tcPr/>
                </a:tc>
                <a:extLst>
                  <a:ext uri="{0D108BD9-81ED-4DB2-BD59-A6C34878D82A}">
                    <a16:rowId xmlns:a16="http://schemas.microsoft.com/office/drawing/2014/main" val="10003"/>
                  </a:ext>
                </a:extLst>
              </a:tr>
              <a:tr h="590247">
                <a:tc>
                  <a:txBody>
                    <a:bodyPr/>
                    <a:lstStyle/>
                    <a:p>
                      <a:r>
                        <a:rPr lang="en-US" sz="2800" dirty="0"/>
                        <a:t>Longer tuber bulking period</a:t>
                      </a:r>
                    </a:p>
                  </a:txBody>
                  <a:tcPr/>
                </a:tc>
                <a:tc>
                  <a:txBody>
                    <a:bodyPr/>
                    <a:lstStyle/>
                    <a:p>
                      <a:r>
                        <a:rPr lang="en-US" sz="2800" dirty="0"/>
                        <a:t>Shorter tuber bulking period</a:t>
                      </a:r>
                    </a:p>
                  </a:txBody>
                  <a:tcPr/>
                </a:tc>
                <a:extLst>
                  <a:ext uri="{0D108BD9-81ED-4DB2-BD59-A6C34878D82A}">
                    <a16:rowId xmlns:a16="http://schemas.microsoft.com/office/drawing/2014/main" val="10004"/>
                  </a:ext>
                </a:extLst>
              </a:tr>
              <a:tr h="590247">
                <a:tc>
                  <a:txBody>
                    <a:bodyPr/>
                    <a:lstStyle/>
                    <a:p>
                      <a:r>
                        <a:rPr lang="en-US" sz="2800" dirty="0"/>
                        <a:t>Long</a:t>
                      </a:r>
                      <a:r>
                        <a:rPr lang="en-US" sz="2800" baseline="0" dirty="0"/>
                        <a:t> </a:t>
                      </a:r>
                      <a:r>
                        <a:rPr lang="en-US" sz="2800" baseline="0" dirty="0" err="1"/>
                        <a:t>tuberization</a:t>
                      </a:r>
                      <a:r>
                        <a:rPr lang="en-US" sz="2800" baseline="0" dirty="0"/>
                        <a:t> period</a:t>
                      </a:r>
                      <a:endParaRPr lang="en-US" sz="2800" dirty="0"/>
                    </a:p>
                  </a:txBody>
                  <a:tcPr/>
                </a:tc>
                <a:tc>
                  <a:txBody>
                    <a:bodyPr/>
                    <a:lstStyle/>
                    <a:p>
                      <a:r>
                        <a:rPr lang="en-US" sz="2800" dirty="0"/>
                        <a:t>Uniform tuber set</a:t>
                      </a:r>
                    </a:p>
                  </a:txBody>
                  <a:tcPr/>
                </a:tc>
                <a:extLst>
                  <a:ext uri="{0D108BD9-81ED-4DB2-BD59-A6C34878D82A}">
                    <a16:rowId xmlns:a16="http://schemas.microsoft.com/office/drawing/2014/main" val="10005"/>
                  </a:ext>
                </a:extLst>
              </a:tr>
              <a:tr h="590247">
                <a:tc>
                  <a:txBody>
                    <a:bodyPr/>
                    <a:lstStyle/>
                    <a:p>
                      <a:r>
                        <a:rPr lang="en-US" sz="2800" dirty="0"/>
                        <a:t>Larger tubers at harvest</a:t>
                      </a:r>
                    </a:p>
                  </a:txBody>
                  <a:tcPr/>
                </a:tc>
                <a:tc>
                  <a:txBody>
                    <a:bodyPr/>
                    <a:lstStyle/>
                    <a:p>
                      <a:r>
                        <a:rPr lang="en-US" sz="2800" dirty="0"/>
                        <a:t>Smaller tubers</a:t>
                      </a:r>
                      <a:r>
                        <a:rPr lang="en-US" sz="2800" baseline="0" dirty="0"/>
                        <a:t> at harvest</a:t>
                      </a:r>
                      <a:endParaRPr lang="en-US" sz="2800" dirty="0"/>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8081331" y="5829827"/>
            <a:ext cx="2668808" cy="338554"/>
          </a:xfrm>
          <a:prstGeom prst="rect">
            <a:avLst/>
          </a:prstGeom>
          <a:noFill/>
        </p:spPr>
        <p:txBody>
          <a:bodyPr wrap="none" rtlCol="0">
            <a:spAutoFit/>
          </a:bodyPr>
          <a:lstStyle/>
          <a:p>
            <a:r>
              <a:rPr lang="en-US" sz="1600" dirty="0"/>
              <a:t>(</a:t>
            </a:r>
            <a:r>
              <a:rPr lang="en-US" sz="1600" dirty="0" err="1"/>
              <a:t>Iritani</a:t>
            </a:r>
            <a:r>
              <a:rPr lang="en-US" sz="1600" dirty="0"/>
              <a:t> and Thornton, 1984)</a:t>
            </a:r>
          </a:p>
        </p:txBody>
      </p:sp>
    </p:spTree>
    <p:extLst>
      <p:ext uri="{BB962C8B-B14F-4D97-AF65-F5344CB8AC3E}">
        <p14:creationId xmlns:p14="http://schemas.microsoft.com/office/powerpoint/2010/main" val="3512695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8E93-A79A-F14C-98E6-E712705296E8}"/>
              </a:ext>
            </a:extLst>
          </p:cNvPr>
          <p:cNvSpPr>
            <a:spLocks noGrp="1"/>
          </p:cNvSpPr>
          <p:nvPr>
            <p:ph type="title"/>
          </p:nvPr>
        </p:nvSpPr>
        <p:spPr>
          <a:xfrm>
            <a:off x="609600" y="274638"/>
            <a:ext cx="10972800" cy="720329"/>
          </a:xfrm>
        </p:spPr>
        <p:txBody>
          <a:bodyPr/>
          <a:lstStyle/>
          <a:p>
            <a:r>
              <a:rPr lang="en-US" dirty="0"/>
              <a:t>Hypothetical scheme</a:t>
            </a:r>
          </a:p>
        </p:txBody>
      </p:sp>
      <p:sp>
        <p:nvSpPr>
          <p:cNvPr id="4" name="TextBox 3">
            <a:extLst>
              <a:ext uri="{FF2B5EF4-FFF2-40B4-BE49-F238E27FC236}">
                <a16:creationId xmlns:a16="http://schemas.microsoft.com/office/drawing/2014/main" id="{B16FCD3D-B0E7-FB4B-A07E-610E2A15C402}"/>
              </a:ext>
            </a:extLst>
          </p:cNvPr>
          <p:cNvSpPr txBox="1"/>
          <p:nvPr/>
        </p:nvSpPr>
        <p:spPr>
          <a:xfrm>
            <a:off x="7652084" y="3236495"/>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4F958031-A5B3-4C4B-985E-5E35C956D8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6200000">
            <a:off x="3968549" y="-142341"/>
            <a:ext cx="4745508" cy="7020127"/>
          </a:xfrm>
          <a:prstGeom prst="rect">
            <a:avLst/>
          </a:prstGeom>
        </p:spPr>
      </p:pic>
      <p:sp>
        <p:nvSpPr>
          <p:cNvPr id="6" name="TextBox 5">
            <a:extLst>
              <a:ext uri="{FF2B5EF4-FFF2-40B4-BE49-F238E27FC236}">
                <a16:creationId xmlns:a16="http://schemas.microsoft.com/office/drawing/2014/main" id="{2B5BA1E1-FB7C-F14D-ACD2-C2E2CCF7116C}"/>
              </a:ext>
            </a:extLst>
          </p:cNvPr>
          <p:cNvSpPr txBox="1"/>
          <p:nvPr/>
        </p:nvSpPr>
        <p:spPr>
          <a:xfrm>
            <a:off x="10472471" y="5946614"/>
            <a:ext cx="1495922" cy="215444"/>
          </a:xfrm>
          <a:prstGeom prst="rect">
            <a:avLst/>
          </a:prstGeom>
          <a:noFill/>
        </p:spPr>
        <p:txBody>
          <a:bodyPr wrap="none" rtlCol="0">
            <a:spAutoFit/>
          </a:bodyPr>
          <a:lstStyle/>
          <a:p>
            <a:r>
              <a:rPr lang="en-US" sz="800" dirty="0"/>
              <a:t>(</a:t>
            </a:r>
            <a:r>
              <a:rPr lang="en-US" sz="800" dirty="0" err="1"/>
              <a:t>Struik</a:t>
            </a:r>
            <a:r>
              <a:rPr lang="en-US" sz="800" dirty="0"/>
              <a:t> and Wiersema, 1999)</a:t>
            </a:r>
          </a:p>
        </p:txBody>
      </p:sp>
      <p:pic>
        <p:nvPicPr>
          <p:cNvPr id="7" name="Picture 13" descr="P1130003">
            <a:extLst>
              <a:ext uri="{FF2B5EF4-FFF2-40B4-BE49-F238E27FC236}">
                <a16:creationId xmlns:a16="http://schemas.microsoft.com/office/drawing/2014/main" id="{07D2B680-1CC1-8042-B549-5654DCD48E5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290332" y="5531842"/>
            <a:ext cx="1106059" cy="829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86C1A5C-892A-C445-AE22-86DA027BC0A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b="15475"/>
          <a:stretch/>
        </p:blipFill>
        <p:spPr bwMode="auto">
          <a:xfrm>
            <a:off x="4396391" y="5531842"/>
            <a:ext cx="1306437" cy="829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MH on seed4">
            <a:extLst>
              <a:ext uri="{FF2B5EF4-FFF2-40B4-BE49-F238E27FC236}">
                <a16:creationId xmlns:a16="http://schemas.microsoft.com/office/drawing/2014/main" id="{2DE4AF4C-9F91-F742-9E7F-A93832A2B6A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25365" y="5531842"/>
            <a:ext cx="1134399" cy="8507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8ACFC30-E83F-CD4C-8682-5C48AD80076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652084" y="5531842"/>
            <a:ext cx="791413" cy="854552"/>
          </a:xfrm>
          <a:prstGeom prst="rect">
            <a:avLst/>
          </a:prstGeom>
        </p:spPr>
      </p:pic>
    </p:spTree>
    <p:extLst>
      <p:ext uri="{BB962C8B-B14F-4D97-AF65-F5344CB8AC3E}">
        <p14:creationId xmlns:p14="http://schemas.microsoft.com/office/powerpoint/2010/main" val="3104618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A6E3-5767-DD4D-8BBC-56A207D8529A}"/>
              </a:ext>
            </a:extLst>
          </p:cNvPr>
          <p:cNvSpPr>
            <a:spLocks noGrp="1"/>
          </p:cNvSpPr>
          <p:nvPr>
            <p:ph type="title"/>
          </p:nvPr>
        </p:nvSpPr>
        <p:spPr/>
        <p:txBody>
          <a:bodyPr/>
          <a:lstStyle/>
          <a:p>
            <a:r>
              <a:rPr lang="en-US" sz="4400" dirty="0"/>
              <a:t>Seed age effects</a:t>
            </a:r>
          </a:p>
        </p:txBody>
      </p:sp>
      <p:sp>
        <p:nvSpPr>
          <p:cNvPr id="3" name="Text Placeholder 2">
            <a:extLst>
              <a:ext uri="{FF2B5EF4-FFF2-40B4-BE49-F238E27FC236}">
                <a16:creationId xmlns:a16="http://schemas.microsoft.com/office/drawing/2014/main" id="{49DC2136-E195-3A4A-A744-22D6014710F9}"/>
              </a:ext>
            </a:extLst>
          </p:cNvPr>
          <p:cNvSpPr>
            <a:spLocks noGrp="1"/>
          </p:cNvSpPr>
          <p:nvPr>
            <p:ph type="body" idx="1"/>
          </p:nvPr>
        </p:nvSpPr>
        <p:spPr/>
        <p:txBody>
          <a:bodyPr/>
          <a:lstStyle/>
          <a:p>
            <a:r>
              <a:rPr lang="en-US" sz="3600" dirty="0"/>
              <a:t>Younger seed</a:t>
            </a:r>
          </a:p>
        </p:txBody>
      </p:sp>
      <p:sp>
        <p:nvSpPr>
          <p:cNvPr id="4" name="Content Placeholder 3">
            <a:extLst>
              <a:ext uri="{FF2B5EF4-FFF2-40B4-BE49-F238E27FC236}">
                <a16:creationId xmlns:a16="http://schemas.microsoft.com/office/drawing/2014/main" id="{09EAF0A1-C8D2-264A-8691-FDD953DA40A7}"/>
              </a:ext>
            </a:extLst>
          </p:cNvPr>
          <p:cNvSpPr>
            <a:spLocks noGrp="1"/>
          </p:cNvSpPr>
          <p:nvPr>
            <p:ph sz="half" idx="2"/>
          </p:nvPr>
        </p:nvSpPr>
        <p:spPr/>
        <p:txBody>
          <a:bodyPr/>
          <a:lstStyle/>
          <a:p>
            <a:pPr>
              <a:spcAft>
                <a:spcPts val="600"/>
              </a:spcAft>
            </a:pPr>
            <a:r>
              <a:rPr lang="en-US" dirty="0"/>
              <a:t>Slower emergence</a:t>
            </a:r>
          </a:p>
          <a:p>
            <a:pPr>
              <a:spcAft>
                <a:spcPts val="600"/>
              </a:spcAft>
            </a:pPr>
            <a:r>
              <a:rPr lang="en-US" dirty="0"/>
              <a:t>Fewer stems</a:t>
            </a:r>
          </a:p>
          <a:p>
            <a:pPr>
              <a:spcAft>
                <a:spcPts val="600"/>
              </a:spcAft>
            </a:pPr>
            <a:r>
              <a:rPr lang="en-US" dirty="0"/>
              <a:t>More foliar production</a:t>
            </a:r>
          </a:p>
          <a:p>
            <a:pPr>
              <a:spcAft>
                <a:spcPts val="600"/>
              </a:spcAft>
            </a:pPr>
            <a:r>
              <a:rPr lang="en-US" dirty="0"/>
              <a:t>Later tuber initiation</a:t>
            </a:r>
          </a:p>
          <a:p>
            <a:pPr>
              <a:spcAft>
                <a:spcPts val="600"/>
              </a:spcAft>
            </a:pPr>
            <a:r>
              <a:rPr lang="en-US" dirty="0"/>
              <a:t>Fewer tubers per plant</a:t>
            </a:r>
          </a:p>
          <a:p>
            <a:pPr>
              <a:spcAft>
                <a:spcPts val="600"/>
              </a:spcAft>
            </a:pPr>
            <a:r>
              <a:rPr lang="en-US" dirty="0"/>
              <a:t>Larger tuber size </a:t>
            </a:r>
          </a:p>
          <a:p>
            <a:pPr>
              <a:spcAft>
                <a:spcPts val="600"/>
              </a:spcAft>
            </a:pPr>
            <a:r>
              <a:rPr lang="en-US" dirty="0"/>
              <a:t>Later plant senescence</a:t>
            </a:r>
          </a:p>
        </p:txBody>
      </p:sp>
      <p:sp>
        <p:nvSpPr>
          <p:cNvPr id="5" name="Text Placeholder 4">
            <a:extLst>
              <a:ext uri="{FF2B5EF4-FFF2-40B4-BE49-F238E27FC236}">
                <a16:creationId xmlns:a16="http://schemas.microsoft.com/office/drawing/2014/main" id="{268AB5EF-BF92-7D47-B742-B93C0D10BFF8}"/>
              </a:ext>
            </a:extLst>
          </p:cNvPr>
          <p:cNvSpPr>
            <a:spLocks noGrp="1"/>
          </p:cNvSpPr>
          <p:nvPr>
            <p:ph type="body" sz="quarter" idx="3"/>
          </p:nvPr>
        </p:nvSpPr>
        <p:spPr/>
        <p:txBody>
          <a:bodyPr/>
          <a:lstStyle/>
          <a:p>
            <a:r>
              <a:rPr lang="en-US" sz="3600" dirty="0"/>
              <a:t>Older seed</a:t>
            </a:r>
          </a:p>
        </p:txBody>
      </p:sp>
      <p:sp>
        <p:nvSpPr>
          <p:cNvPr id="6" name="Content Placeholder 5">
            <a:extLst>
              <a:ext uri="{FF2B5EF4-FFF2-40B4-BE49-F238E27FC236}">
                <a16:creationId xmlns:a16="http://schemas.microsoft.com/office/drawing/2014/main" id="{E17E4F96-1CDD-4F4E-B40E-3CF6B0E1188C}"/>
              </a:ext>
            </a:extLst>
          </p:cNvPr>
          <p:cNvSpPr>
            <a:spLocks noGrp="1"/>
          </p:cNvSpPr>
          <p:nvPr>
            <p:ph sz="quarter" idx="4"/>
          </p:nvPr>
        </p:nvSpPr>
        <p:spPr/>
        <p:txBody>
          <a:bodyPr/>
          <a:lstStyle/>
          <a:p>
            <a:pPr>
              <a:spcAft>
                <a:spcPts val="300"/>
              </a:spcAft>
            </a:pPr>
            <a:r>
              <a:rPr lang="en-US" dirty="0"/>
              <a:t>Faster emergence</a:t>
            </a:r>
          </a:p>
          <a:p>
            <a:pPr>
              <a:spcAft>
                <a:spcPts val="300"/>
              </a:spcAft>
            </a:pPr>
            <a:r>
              <a:rPr lang="en-US" dirty="0"/>
              <a:t>Multiple stems</a:t>
            </a:r>
          </a:p>
          <a:p>
            <a:pPr>
              <a:spcAft>
                <a:spcPts val="300"/>
              </a:spcAft>
            </a:pPr>
            <a:r>
              <a:rPr lang="en-US" dirty="0"/>
              <a:t>Less foliar production</a:t>
            </a:r>
          </a:p>
          <a:p>
            <a:pPr>
              <a:spcAft>
                <a:spcPts val="300"/>
              </a:spcAft>
            </a:pPr>
            <a:r>
              <a:rPr lang="en-US" dirty="0"/>
              <a:t>Earlier tuber initiation (at lower leaf index)</a:t>
            </a:r>
          </a:p>
          <a:p>
            <a:pPr>
              <a:spcAft>
                <a:spcPts val="300"/>
              </a:spcAft>
            </a:pPr>
            <a:r>
              <a:rPr lang="en-US" dirty="0"/>
              <a:t>More tubers per plant</a:t>
            </a:r>
          </a:p>
          <a:p>
            <a:pPr>
              <a:spcAft>
                <a:spcPts val="300"/>
              </a:spcAft>
            </a:pPr>
            <a:r>
              <a:rPr lang="en-US" dirty="0"/>
              <a:t>Smaller sized tubers</a:t>
            </a:r>
          </a:p>
          <a:p>
            <a:pPr>
              <a:spcAft>
                <a:spcPts val="300"/>
              </a:spcAft>
            </a:pPr>
            <a:r>
              <a:rPr lang="en-US" dirty="0"/>
              <a:t>Earlier plant senescence </a:t>
            </a:r>
          </a:p>
          <a:p>
            <a:endParaRPr lang="en-US" dirty="0"/>
          </a:p>
        </p:txBody>
      </p:sp>
      <p:sp>
        <p:nvSpPr>
          <p:cNvPr id="12" name="Slide Number Placeholder 11">
            <a:extLst>
              <a:ext uri="{FF2B5EF4-FFF2-40B4-BE49-F238E27FC236}">
                <a16:creationId xmlns:a16="http://schemas.microsoft.com/office/drawing/2014/main" id="{5B1EF4F1-D32B-6445-A632-E0B0C961C70F}"/>
              </a:ext>
            </a:extLst>
          </p:cNvPr>
          <p:cNvSpPr>
            <a:spLocks noGrp="1"/>
          </p:cNvSpPr>
          <p:nvPr>
            <p:ph type="sldNum" sz="quarter" idx="12"/>
          </p:nvPr>
        </p:nvSpPr>
        <p:spPr/>
        <p:txBody>
          <a:bodyPr/>
          <a:lstStyle/>
          <a:p>
            <a:fld id="{5A2D4E7D-C56A-489D-A5C3-75EE12D82B26}" type="slidenum">
              <a:rPr lang="en-US" altLang="en-US" smtClean="0"/>
              <a:pPr/>
              <a:t>15</a:t>
            </a:fld>
            <a:endParaRPr lang="en-US" altLang="en-US"/>
          </a:p>
        </p:txBody>
      </p:sp>
    </p:spTree>
    <p:extLst>
      <p:ext uri="{BB962C8B-B14F-4D97-AF65-F5344CB8AC3E}">
        <p14:creationId xmlns:p14="http://schemas.microsoft.com/office/powerpoint/2010/main" val="621951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70705734-162A-8943-A5AA-DD863415DA60}"/>
              </a:ext>
            </a:extLst>
          </p:cNvPr>
          <p:cNvSpPr>
            <a:spLocks noGrp="1"/>
          </p:cNvSpPr>
          <p:nvPr>
            <p:ph type="title"/>
          </p:nvPr>
        </p:nvSpPr>
        <p:spPr/>
        <p:txBody>
          <a:bodyPr/>
          <a:lstStyle/>
          <a:p>
            <a:r>
              <a:rPr lang="en-US" dirty="0"/>
              <a:t>Effects of old seed</a:t>
            </a:r>
          </a:p>
        </p:txBody>
      </p:sp>
      <p:pic>
        <p:nvPicPr>
          <p:cNvPr id="25" name="Picture 24">
            <a:extLst>
              <a:ext uri="{FF2B5EF4-FFF2-40B4-BE49-F238E27FC236}">
                <a16:creationId xmlns:a16="http://schemas.microsoft.com/office/drawing/2014/main" id="{E8DA7BF4-7618-2246-A82B-A22CBBB574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1359" y="846138"/>
            <a:ext cx="6535841" cy="5299330"/>
          </a:xfrm>
          <a:prstGeom prst="rect">
            <a:avLst/>
          </a:prstGeom>
        </p:spPr>
      </p:pic>
      <p:sp>
        <p:nvSpPr>
          <p:cNvPr id="31" name="TextBox 30">
            <a:extLst>
              <a:ext uri="{FF2B5EF4-FFF2-40B4-BE49-F238E27FC236}">
                <a16:creationId xmlns:a16="http://schemas.microsoft.com/office/drawing/2014/main" id="{2A94C058-C7A6-4643-9F33-EC6D452DC530}"/>
              </a:ext>
            </a:extLst>
          </p:cNvPr>
          <p:cNvSpPr txBox="1"/>
          <p:nvPr/>
        </p:nvSpPr>
        <p:spPr>
          <a:xfrm>
            <a:off x="820008" y="5756832"/>
            <a:ext cx="3121367" cy="369332"/>
          </a:xfrm>
          <a:prstGeom prst="rect">
            <a:avLst/>
          </a:prstGeom>
          <a:noFill/>
        </p:spPr>
        <p:txBody>
          <a:bodyPr wrap="none" rtlCol="0">
            <a:spAutoFit/>
          </a:bodyPr>
          <a:lstStyle/>
          <a:p>
            <a:r>
              <a:rPr lang="en-US" dirty="0"/>
              <a:t>(</a:t>
            </a:r>
            <a:r>
              <a:rPr lang="en-US" dirty="0" err="1"/>
              <a:t>Struik</a:t>
            </a:r>
            <a:r>
              <a:rPr lang="en-US" dirty="0"/>
              <a:t> and Wiersema, 1999)</a:t>
            </a:r>
          </a:p>
        </p:txBody>
      </p:sp>
      <p:sp>
        <p:nvSpPr>
          <p:cNvPr id="32" name="Content Placeholder 2">
            <a:extLst>
              <a:ext uri="{FF2B5EF4-FFF2-40B4-BE49-F238E27FC236}">
                <a16:creationId xmlns:a16="http://schemas.microsoft.com/office/drawing/2014/main" id="{B3546BA7-9D7C-3247-9751-B23E47967E73}"/>
              </a:ext>
            </a:extLst>
          </p:cNvPr>
          <p:cNvSpPr>
            <a:spLocks noGrp="1"/>
          </p:cNvSpPr>
          <p:nvPr>
            <p:ph sz="half" idx="1"/>
          </p:nvPr>
        </p:nvSpPr>
        <p:spPr>
          <a:xfrm>
            <a:off x="609600" y="1600201"/>
            <a:ext cx="4587380" cy="4525963"/>
          </a:xfrm>
        </p:spPr>
        <p:txBody>
          <a:bodyPr/>
          <a:lstStyle/>
          <a:p>
            <a:pPr marL="0" indent="0">
              <a:buNone/>
            </a:pPr>
            <a:r>
              <a:rPr lang="en-US" dirty="0"/>
              <a:t>Old seed can lead to:</a:t>
            </a:r>
          </a:p>
          <a:p>
            <a:r>
              <a:rPr lang="en-US" dirty="0"/>
              <a:t>Early emergence</a:t>
            </a:r>
          </a:p>
          <a:p>
            <a:r>
              <a:rPr lang="en-US" dirty="0"/>
              <a:t>Earlier </a:t>
            </a:r>
            <a:r>
              <a:rPr lang="en-US" dirty="0" err="1"/>
              <a:t>tuberization</a:t>
            </a:r>
            <a:endParaRPr lang="en-US" dirty="0"/>
          </a:p>
          <a:p>
            <a:r>
              <a:rPr lang="en-US" dirty="0"/>
              <a:t>Reduced foliage</a:t>
            </a:r>
          </a:p>
          <a:p>
            <a:r>
              <a:rPr lang="en-US" dirty="0"/>
              <a:t>Reduced yield</a:t>
            </a:r>
          </a:p>
          <a:p>
            <a:r>
              <a:rPr lang="en-US" dirty="0"/>
              <a:t>Earlier maturity</a:t>
            </a:r>
          </a:p>
          <a:p>
            <a:endParaRPr lang="en-US" dirty="0"/>
          </a:p>
        </p:txBody>
      </p:sp>
    </p:spTree>
    <p:extLst>
      <p:ext uri="{BB962C8B-B14F-4D97-AF65-F5344CB8AC3E}">
        <p14:creationId xmlns:p14="http://schemas.microsoft.com/office/powerpoint/2010/main" val="472073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70BB-95F2-654E-8B90-FC8A562867F3}"/>
              </a:ext>
            </a:extLst>
          </p:cNvPr>
          <p:cNvSpPr>
            <a:spLocks noGrp="1"/>
          </p:cNvSpPr>
          <p:nvPr>
            <p:ph type="title"/>
          </p:nvPr>
        </p:nvSpPr>
        <p:spPr>
          <a:xfrm>
            <a:off x="609600" y="274638"/>
            <a:ext cx="10972800" cy="544871"/>
          </a:xfrm>
        </p:spPr>
        <p:txBody>
          <a:bodyPr/>
          <a:lstStyle/>
          <a:p>
            <a:r>
              <a:rPr lang="en-US" dirty="0"/>
              <a:t>Where do you want to be at? </a:t>
            </a:r>
          </a:p>
        </p:txBody>
      </p:sp>
      <p:sp>
        <p:nvSpPr>
          <p:cNvPr id="4" name="Text Box 3">
            <a:extLst>
              <a:ext uri="{FF2B5EF4-FFF2-40B4-BE49-F238E27FC236}">
                <a16:creationId xmlns:a16="http://schemas.microsoft.com/office/drawing/2014/main" id="{A2A23003-9656-B24C-B3E2-E08B9E624F69}"/>
              </a:ext>
            </a:extLst>
          </p:cNvPr>
          <p:cNvSpPr txBox="1">
            <a:spLocks noChangeArrowheads="1"/>
          </p:cNvSpPr>
          <p:nvPr/>
        </p:nvSpPr>
        <p:spPr bwMode="auto">
          <a:xfrm>
            <a:off x="1447006" y="4490638"/>
            <a:ext cx="1033463" cy="581025"/>
          </a:xfrm>
          <a:prstGeom prst="rect">
            <a:avLst/>
          </a:prstGeom>
          <a:noFill/>
          <a:ln w="9525">
            <a:noFill/>
            <a:miter lim="800000"/>
            <a:headEnd/>
            <a:tailEnd/>
          </a:ln>
          <a:effectLst/>
        </p:spPr>
        <p:txBody>
          <a:bodyPr wrap="none" anchor="ctr">
            <a:spAutoFit/>
          </a:bodyPr>
          <a:lstStyle/>
          <a:p>
            <a:pPr algn="ctr"/>
            <a:r>
              <a:rPr lang="en-US" sz="1600" b="1"/>
              <a:t>Tuber</a:t>
            </a:r>
          </a:p>
          <a:p>
            <a:pPr algn="ctr"/>
            <a:r>
              <a:rPr lang="en-US" sz="1600" b="1"/>
              <a:t>Initiation</a:t>
            </a:r>
          </a:p>
        </p:txBody>
      </p:sp>
      <p:sp>
        <p:nvSpPr>
          <p:cNvPr id="5" name="Text Box 4">
            <a:extLst>
              <a:ext uri="{FF2B5EF4-FFF2-40B4-BE49-F238E27FC236}">
                <a16:creationId xmlns:a16="http://schemas.microsoft.com/office/drawing/2014/main" id="{7BC1FBE9-15E1-5B4A-956A-C9D441966830}"/>
              </a:ext>
            </a:extLst>
          </p:cNvPr>
          <p:cNvSpPr txBox="1">
            <a:spLocks noChangeArrowheads="1"/>
          </p:cNvSpPr>
          <p:nvPr/>
        </p:nvSpPr>
        <p:spPr bwMode="auto">
          <a:xfrm>
            <a:off x="3177381" y="4490638"/>
            <a:ext cx="1019175" cy="581025"/>
          </a:xfrm>
          <a:prstGeom prst="rect">
            <a:avLst/>
          </a:prstGeom>
          <a:noFill/>
          <a:ln w="9525">
            <a:noFill/>
            <a:miter lim="800000"/>
            <a:headEnd/>
            <a:tailEnd/>
          </a:ln>
          <a:effectLst/>
        </p:spPr>
        <p:txBody>
          <a:bodyPr wrap="none" anchor="ctr">
            <a:spAutoFit/>
          </a:bodyPr>
          <a:lstStyle/>
          <a:p>
            <a:pPr algn="ctr"/>
            <a:r>
              <a:rPr lang="en-US" sz="1600" b="1"/>
              <a:t>Dormant</a:t>
            </a:r>
          </a:p>
          <a:p>
            <a:pPr algn="ctr"/>
            <a:r>
              <a:rPr lang="en-US" sz="1600" b="1"/>
              <a:t>Tuber</a:t>
            </a:r>
          </a:p>
        </p:txBody>
      </p:sp>
      <p:sp>
        <p:nvSpPr>
          <p:cNvPr id="6" name="Text Box 5">
            <a:extLst>
              <a:ext uri="{FF2B5EF4-FFF2-40B4-BE49-F238E27FC236}">
                <a16:creationId xmlns:a16="http://schemas.microsoft.com/office/drawing/2014/main" id="{BEE5A17B-2EED-A647-ADE9-E7A271D36D68}"/>
              </a:ext>
            </a:extLst>
          </p:cNvPr>
          <p:cNvSpPr txBox="1">
            <a:spLocks noChangeArrowheads="1"/>
          </p:cNvSpPr>
          <p:nvPr/>
        </p:nvSpPr>
        <p:spPr bwMode="auto">
          <a:xfrm>
            <a:off x="4537869" y="4490638"/>
            <a:ext cx="1143000" cy="581025"/>
          </a:xfrm>
          <a:prstGeom prst="rect">
            <a:avLst/>
          </a:prstGeom>
          <a:noFill/>
          <a:ln w="9525">
            <a:noFill/>
            <a:miter lim="800000"/>
            <a:headEnd/>
            <a:tailEnd/>
          </a:ln>
          <a:effectLst/>
        </p:spPr>
        <p:txBody>
          <a:bodyPr wrap="none" anchor="ctr">
            <a:spAutoFit/>
          </a:bodyPr>
          <a:lstStyle/>
          <a:p>
            <a:pPr algn="ctr"/>
            <a:r>
              <a:rPr lang="en-US" sz="1600" b="1"/>
              <a:t>Apical</a:t>
            </a:r>
          </a:p>
          <a:p>
            <a:pPr algn="ctr"/>
            <a:r>
              <a:rPr lang="en-US" sz="1600" b="1"/>
              <a:t>Sprouting</a:t>
            </a:r>
          </a:p>
        </p:txBody>
      </p:sp>
      <p:sp>
        <p:nvSpPr>
          <p:cNvPr id="7" name="Text Box 6">
            <a:extLst>
              <a:ext uri="{FF2B5EF4-FFF2-40B4-BE49-F238E27FC236}">
                <a16:creationId xmlns:a16="http://schemas.microsoft.com/office/drawing/2014/main" id="{B23A20C1-CAD5-5D4D-B6CD-362AD0D48A7F}"/>
              </a:ext>
            </a:extLst>
          </p:cNvPr>
          <p:cNvSpPr txBox="1">
            <a:spLocks noChangeArrowheads="1"/>
          </p:cNvSpPr>
          <p:nvPr/>
        </p:nvSpPr>
        <p:spPr bwMode="auto">
          <a:xfrm>
            <a:off x="6030119" y="4490638"/>
            <a:ext cx="1143000" cy="581025"/>
          </a:xfrm>
          <a:prstGeom prst="rect">
            <a:avLst/>
          </a:prstGeom>
          <a:noFill/>
          <a:ln w="9525">
            <a:noFill/>
            <a:miter lim="800000"/>
            <a:headEnd/>
            <a:tailEnd/>
          </a:ln>
          <a:effectLst/>
        </p:spPr>
        <p:txBody>
          <a:bodyPr wrap="none" anchor="ctr">
            <a:spAutoFit/>
          </a:bodyPr>
          <a:lstStyle/>
          <a:p>
            <a:pPr algn="ctr"/>
            <a:r>
              <a:rPr lang="en-US" sz="1600" b="1"/>
              <a:t>Multiple</a:t>
            </a:r>
          </a:p>
          <a:p>
            <a:pPr algn="ctr"/>
            <a:r>
              <a:rPr lang="en-US" sz="1600" b="1"/>
              <a:t>Sprouting</a:t>
            </a:r>
          </a:p>
        </p:txBody>
      </p:sp>
      <p:sp>
        <p:nvSpPr>
          <p:cNvPr id="8" name="Text Box 7">
            <a:extLst>
              <a:ext uri="{FF2B5EF4-FFF2-40B4-BE49-F238E27FC236}">
                <a16:creationId xmlns:a16="http://schemas.microsoft.com/office/drawing/2014/main" id="{BAB2963B-2909-2B4C-867B-DF5B4CAACC44}"/>
              </a:ext>
            </a:extLst>
          </p:cNvPr>
          <p:cNvSpPr txBox="1">
            <a:spLocks noChangeArrowheads="1"/>
          </p:cNvSpPr>
          <p:nvPr/>
        </p:nvSpPr>
        <p:spPr bwMode="auto">
          <a:xfrm>
            <a:off x="7604919" y="4490638"/>
            <a:ext cx="838200" cy="581025"/>
          </a:xfrm>
          <a:prstGeom prst="rect">
            <a:avLst/>
          </a:prstGeom>
          <a:noFill/>
          <a:ln w="9525">
            <a:noFill/>
            <a:miter lim="800000"/>
            <a:headEnd/>
            <a:tailEnd/>
          </a:ln>
          <a:effectLst/>
        </p:spPr>
        <p:txBody>
          <a:bodyPr wrap="none" anchor="ctr">
            <a:spAutoFit/>
          </a:bodyPr>
          <a:lstStyle/>
          <a:p>
            <a:pPr algn="ctr"/>
            <a:r>
              <a:rPr lang="en-US" sz="1600" b="1"/>
              <a:t>Hairy</a:t>
            </a:r>
          </a:p>
          <a:p>
            <a:pPr algn="ctr"/>
            <a:r>
              <a:rPr lang="en-US" sz="1600" b="1"/>
              <a:t>Sprout</a:t>
            </a:r>
          </a:p>
        </p:txBody>
      </p:sp>
      <p:sp>
        <p:nvSpPr>
          <p:cNvPr id="9" name="Text Box 8">
            <a:extLst>
              <a:ext uri="{FF2B5EF4-FFF2-40B4-BE49-F238E27FC236}">
                <a16:creationId xmlns:a16="http://schemas.microsoft.com/office/drawing/2014/main" id="{37EDC74E-215F-E742-9A6E-047499624510}"/>
              </a:ext>
            </a:extLst>
          </p:cNvPr>
          <p:cNvSpPr txBox="1">
            <a:spLocks noChangeArrowheads="1"/>
          </p:cNvSpPr>
          <p:nvPr/>
        </p:nvSpPr>
        <p:spPr bwMode="auto">
          <a:xfrm>
            <a:off x="9178131" y="4490638"/>
            <a:ext cx="747713" cy="581025"/>
          </a:xfrm>
          <a:prstGeom prst="rect">
            <a:avLst/>
          </a:prstGeom>
          <a:noFill/>
          <a:ln w="9525">
            <a:noFill/>
            <a:miter lim="800000"/>
            <a:headEnd/>
            <a:tailEnd/>
          </a:ln>
          <a:effectLst/>
        </p:spPr>
        <p:txBody>
          <a:bodyPr wrap="none" anchor="ctr">
            <a:spAutoFit/>
          </a:bodyPr>
          <a:lstStyle/>
          <a:p>
            <a:pPr algn="ctr"/>
            <a:r>
              <a:rPr lang="en-US" sz="1600" b="1"/>
              <a:t>Little</a:t>
            </a:r>
          </a:p>
          <a:p>
            <a:pPr algn="ctr"/>
            <a:r>
              <a:rPr lang="en-US" sz="1600" b="1"/>
              <a:t>Tuber</a:t>
            </a:r>
          </a:p>
        </p:txBody>
      </p:sp>
      <p:sp>
        <p:nvSpPr>
          <p:cNvPr id="18" name="Text Box 17">
            <a:extLst>
              <a:ext uri="{FF2B5EF4-FFF2-40B4-BE49-F238E27FC236}">
                <a16:creationId xmlns:a16="http://schemas.microsoft.com/office/drawing/2014/main" id="{E9676AC3-722B-D546-A42D-9BA92FAF5795}"/>
              </a:ext>
            </a:extLst>
          </p:cNvPr>
          <p:cNvSpPr txBox="1">
            <a:spLocks noChangeArrowheads="1"/>
          </p:cNvSpPr>
          <p:nvPr/>
        </p:nvSpPr>
        <p:spPr bwMode="auto">
          <a:xfrm>
            <a:off x="1588294" y="1961750"/>
            <a:ext cx="1130300" cy="457200"/>
          </a:xfrm>
          <a:prstGeom prst="rect">
            <a:avLst/>
          </a:prstGeom>
          <a:noFill/>
          <a:ln w="9525">
            <a:noFill/>
            <a:miter lim="800000"/>
            <a:headEnd/>
            <a:tailEnd/>
          </a:ln>
          <a:effectLst/>
        </p:spPr>
        <p:txBody>
          <a:bodyPr wrap="none" anchor="ctr">
            <a:spAutoFit/>
          </a:bodyPr>
          <a:lstStyle/>
          <a:p>
            <a:pPr algn="ctr"/>
            <a:r>
              <a:rPr lang="en-US" sz="2400" b="1"/>
              <a:t>Young</a:t>
            </a:r>
          </a:p>
        </p:txBody>
      </p:sp>
      <p:sp>
        <p:nvSpPr>
          <p:cNvPr id="20" name="Rectangle 21">
            <a:extLst>
              <a:ext uri="{FF2B5EF4-FFF2-40B4-BE49-F238E27FC236}">
                <a16:creationId xmlns:a16="http://schemas.microsoft.com/office/drawing/2014/main" id="{4723DB40-3AF9-CA4E-854F-62887666870C}"/>
              </a:ext>
            </a:extLst>
          </p:cNvPr>
          <p:cNvSpPr>
            <a:spLocks noChangeArrowheads="1"/>
          </p:cNvSpPr>
          <p:nvPr/>
        </p:nvSpPr>
        <p:spPr bwMode="auto">
          <a:xfrm>
            <a:off x="1300956" y="1841100"/>
            <a:ext cx="9144000" cy="2590800"/>
          </a:xfrm>
          <a:prstGeom prst="rect">
            <a:avLst/>
          </a:prstGeom>
          <a:solidFill>
            <a:schemeClr val="tx2"/>
          </a:solidFill>
          <a:ln w="9525">
            <a:solidFill>
              <a:schemeClr val="tx1"/>
            </a:solidFill>
            <a:miter lim="800000"/>
            <a:headEnd/>
            <a:tailEnd/>
          </a:ln>
          <a:effectLst/>
        </p:spPr>
        <p:txBody>
          <a:bodyPr wrap="none" anchor="ctr"/>
          <a:lstStyle/>
          <a:p>
            <a:endParaRPr lang="en-US"/>
          </a:p>
        </p:txBody>
      </p:sp>
      <p:pic>
        <p:nvPicPr>
          <p:cNvPr id="21" name="Picture 2" descr="Page 16">
            <a:extLst>
              <a:ext uri="{FF2B5EF4-FFF2-40B4-BE49-F238E27FC236}">
                <a16:creationId xmlns:a16="http://schemas.microsoft.com/office/drawing/2014/main" id="{F5A6C156-6FC7-3A47-960B-5643FCE92B4A}"/>
              </a:ext>
            </a:extLst>
          </p:cNvPr>
          <p:cNvPicPr>
            <a:picLocks noChangeAspect="1" noChangeArrowheads="1"/>
          </p:cNvPicPr>
          <p:nvPr/>
        </p:nvPicPr>
        <p:blipFill>
          <a:blip r:embed="rId3" cstate="email">
            <a:clrChange>
              <a:clrFrom>
                <a:srgbClr val="000000"/>
              </a:clrFrom>
              <a:clrTo>
                <a:srgbClr val="000000">
                  <a:alpha val="0"/>
                </a:srgbClr>
              </a:clrTo>
            </a:clrChange>
            <a:lum bright="100000" contrast="-50000"/>
            <a:extLst>
              <a:ext uri="{28A0092B-C50C-407E-A947-70E740481C1C}">
                <a14:useLocalDpi xmlns:a14="http://schemas.microsoft.com/office/drawing/2010/main"/>
              </a:ext>
            </a:extLst>
          </a:blip>
          <a:srcRect/>
          <a:stretch>
            <a:fillRect/>
          </a:stretch>
        </p:blipFill>
        <p:spPr bwMode="auto">
          <a:xfrm>
            <a:off x="1747044" y="1841100"/>
            <a:ext cx="8697912" cy="2438400"/>
          </a:xfrm>
          <a:prstGeom prst="rect">
            <a:avLst/>
          </a:prstGeom>
          <a:noFill/>
        </p:spPr>
      </p:pic>
      <p:cxnSp>
        <p:nvCxnSpPr>
          <p:cNvPr id="23" name="Straight Arrow Connector 22">
            <a:extLst>
              <a:ext uri="{FF2B5EF4-FFF2-40B4-BE49-F238E27FC236}">
                <a16:creationId xmlns:a16="http://schemas.microsoft.com/office/drawing/2014/main" id="{A06D4088-A037-6E4C-A59C-24C22C54EAE8}"/>
              </a:ext>
            </a:extLst>
          </p:cNvPr>
          <p:cNvCxnSpPr>
            <a:cxnSpLocks/>
          </p:cNvCxnSpPr>
          <p:nvPr/>
        </p:nvCxnSpPr>
        <p:spPr>
          <a:xfrm flipV="1">
            <a:off x="5018617" y="2424190"/>
            <a:ext cx="2973651" cy="1625"/>
          </a:xfrm>
          <a:prstGeom prst="straightConnector1">
            <a:avLst/>
          </a:prstGeom>
          <a:ln w="508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CC188FD-AFFD-C449-90E0-58EFBE37C77E}"/>
              </a:ext>
            </a:extLst>
          </p:cNvPr>
          <p:cNvSpPr txBox="1"/>
          <p:nvPr/>
        </p:nvSpPr>
        <p:spPr>
          <a:xfrm>
            <a:off x="4325433" y="2241149"/>
            <a:ext cx="620683" cy="369332"/>
          </a:xfrm>
          <a:prstGeom prst="rect">
            <a:avLst/>
          </a:prstGeom>
          <a:noFill/>
        </p:spPr>
        <p:txBody>
          <a:bodyPr wrap="none" rtlCol="0">
            <a:spAutoFit/>
          </a:bodyPr>
          <a:lstStyle/>
          <a:p>
            <a:r>
              <a:rPr lang="en-US" dirty="0">
                <a:solidFill>
                  <a:schemeClr val="bg1"/>
                </a:solidFill>
              </a:rPr>
              <a:t>high</a:t>
            </a:r>
          </a:p>
        </p:txBody>
      </p:sp>
      <p:sp>
        <p:nvSpPr>
          <p:cNvPr id="28" name="TextBox 27">
            <a:extLst>
              <a:ext uri="{FF2B5EF4-FFF2-40B4-BE49-F238E27FC236}">
                <a16:creationId xmlns:a16="http://schemas.microsoft.com/office/drawing/2014/main" id="{1A04E3E1-3E66-404E-82C5-3FEDBE92A5AE}"/>
              </a:ext>
            </a:extLst>
          </p:cNvPr>
          <p:cNvSpPr txBox="1"/>
          <p:nvPr/>
        </p:nvSpPr>
        <p:spPr>
          <a:xfrm>
            <a:off x="5598780" y="1997153"/>
            <a:ext cx="2005677" cy="369332"/>
          </a:xfrm>
          <a:prstGeom prst="rect">
            <a:avLst/>
          </a:prstGeom>
          <a:noFill/>
        </p:spPr>
        <p:txBody>
          <a:bodyPr wrap="none" rtlCol="0">
            <a:spAutoFit/>
          </a:bodyPr>
          <a:lstStyle/>
          <a:p>
            <a:r>
              <a:rPr lang="en-US" dirty="0">
                <a:solidFill>
                  <a:schemeClr val="bg1"/>
                </a:solidFill>
              </a:rPr>
              <a:t>Apical dominance</a:t>
            </a:r>
          </a:p>
        </p:txBody>
      </p:sp>
      <p:sp>
        <p:nvSpPr>
          <p:cNvPr id="29" name="TextBox 28">
            <a:extLst>
              <a:ext uri="{FF2B5EF4-FFF2-40B4-BE49-F238E27FC236}">
                <a16:creationId xmlns:a16="http://schemas.microsoft.com/office/drawing/2014/main" id="{CA4320B7-010D-0C4E-805B-06744633D84D}"/>
              </a:ext>
            </a:extLst>
          </p:cNvPr>
          <p:cNvSpPr txBox="1"/>
          <p:nvPr/>
        </p:nvSpPr>
        <p:spPr>
          <a:xfrm>
            <a:off x="8099978" y="2238595"/>
            <a:ext cx="530915" cy="369332"/>
          </a:xfrm>
          <a:prstGeom prst="rect">
            <a:avLst/>
          </a:prstGeom>
          <a:noFill/>
        </p:spPr>
        <p:txBody>
          <a:bodyPr wrap="none" rtlCol="0">
            <a:spAutoFit/>
          </a:bodyPr>
          <a:lstStyle/>
          <a:p>
            <a:r>
              <a:rPr lang="en-US" dirty="0">
                <a:solidFill>
                  <a:schemeClr val="bg1"/>
                </a:solidFill>
              </a:rPr>
              <a:t>low</a:t>
            </a:r>
          </a:p>
        </p:txBody>
      </p:sp>
    </p:spTree>
    <p:extLst>
      <p:ext uri="{BB962C8B-B14F-4D97-AF65-F5344CB8AC3E}">
        <p14:creationId xmlns:p14="http://schemas.microsoft.com/office/powerpoint/2010/main" val="1359536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Physiological Age Influencers</a:t>
            </a:r>
          </a:p>
        </p:txBody>
      </p:sp>
      <p:sp>
        <p:nvSpPr>
          <p:cNvPr id="3" name="Content Placeholder 2"/>
          <p:cNvSpPr>
            <a:spLocks noGrp="1"/>
          </p:cNvSpPr>
          <p:nvPr>
            <p:ph idx="1"/>
          </p:nvPr>
        </p:nvSpPr>
        <p:spPr>
          <a:xfrm>
            <a:off x="609599" y="1200151"/>
            <a:ext cx="10600267" cy="4525963"/>
          </a:xfrm>
        </p:spPr>
        <p:txBody>
          <a:bodyPr/>
          <a:lstStyle/>
          <a:p>
            <a:pPr>
              <a:spcAft>
                <a:spcPts val="200"/>
              </a:spcAft>
            </a:pPr>
            <a:r>
              <a:rPr lang="en-US" sz="2800" dirty="0"/>
              <a:t>Growing conditions of the seed crop</a:t>
            </a:r>
          </a:p>
          <a:p>
            <a:pPr lvl="1">
              <a:spcAft>
                <a:spcPts val="200"/>
              </a:spcAft>
            </a:pPr>
            <a:r>
              <a:rPr lang="en-US" sz="2400" dirty="0"/>
              <a:t>Stresses cause aging of the seed</a:t>
            </a:r>
          </a:p>
          <a:p>
            <a:pPr>
              <a:spcAft>
                <a:spcPts val="200"/>
              </a:spcAft>
            </a:pPr>
            <a:r>
              <a:rPr lang="en-US" sz="2800" dirty="0"/>
              <a:t>Bruising of seed tubers</a:t>
            </a:r>
          </a:p>
          <a:p>
            <a:pPr lvl="1">
              <a:spcAft>
                <a:spcPts val="200"/>
              </a:spcAft>
            </a:pPr>
            <a:r>
              <a:rPr lang="en-US" sz="2400" dirty="0"/>
              <a:t>Increases respiration rate, accelerating aging</a:t>
            </a:r>
          </a:p>
          <a:p>
            <a:pPr>
              <a:spcAft>
                <a:spcPts val="200"/>
              </a:spcAft>
            </a:pPr>
            <a:r>
              <a:rPr lang="en-US" sz="2800" dirty="0"/>
              <a:t>Seed storage temperature</a:t>
            </a:r>
          </a:p>
          <a:p>
            <a:pPr lvl="1">
              <a:spcAft>
                <a:spcPts val="200"/>
              </a:spcAft>
            </a:pPr>
            <a:r>
              <a:rPr lang="en-US" sz="2400" dirty="0"/>
              <a:t>Seed held at 38 – 40</a:t>
            </a:r>
            <a:r>
              <a:rPr lang="en-US" sz="2400" dirty="0">
                <a:latin typeface="Arial"/>
                <a:cs typeface="Arial"/>
              </a:rPr>
              <a:t> F ages slower than seed held at higher temperatures</a:t>
            </a:r>
            <a:endParaRPr lang="en-US" sz="2400" dirty="0"/>
          </a:p>
          <a:p>
            <a:pPr>
              <a:spcAft>
                <a:spcPts val="200"/>
              </a:spcAft>
            </a:pPr>
            <a:r>
              <a:rPr lang="en-US" sz="2800" dirty="0"/>
              <a:t>Cutting operation</a:t>
            </a:r>
          </a:p>
          <a:p>
            <a:pPr lvl="1">
              <a:spcAft>
                <a:spcPts val="200"/>
              </a:spcAft>
            </a:pPr>
            <a:r>
              <a:rPr lang="en-US" sz="2400" dirty="0"/>
              <a:t>Respiration rates increases after cutting (like bruising, but smooth cuts require less energy)</a:t>
            </a:r>
          </a:p>
        </p:txBody>
      </p:sp>
      <p:pic>
        <p:nvPicPr>
          <p:cNvPr id="7" name="Picture 6">
            <a:extLst>
              <a:ext uri="{FF2B5EF4-FFF2-40B4-BE49-F238E27FC236}">
                <a16:creationId xmlns:a16="http://schemas.microsoft.com/office/drawing/2014/main" id="{9365AA48-CBD3-8C4A-AC63-7AE24036156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693856" y="274638"/>
            <a:ext cx="3345743" cy="3153469"/>
          </a:xfrm>
          <a:prstGeom prst="rect">
            <a:avLst/>
          </a:prstGeom>
        </p:spPr>
      </p:pic>
    </p:spTree>
    <p:extLst>
      <p:ext uri="{BB962C8B-B14F-4D97-AF65-F5344CB8AC3E}">
        <p14:creationId xmlns:p14="http://schemas.microsoft.com/office/powerpoint/2010/main" val="285327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Prior to Planting</a:t>
            </a:r>
          </a:p>
        </p:txBody>
      </p:sp>
      <p:sp>
        <p:nvSpPr>
          <p:cNvPr id="3" name="Content Placeholder 2"/>
          <p:cNvSpPr>
            <a:spLocks noGrp="1"/>
          </p:cNvSpPr>
          <p:nvPr>
            <p:ph idx="1"/>
          </p:nvPr>
        </p:nvSpPr>
        <p:spPr/>
        <p:txBody>
          <a:bodyPr/>
          <a:lstStyle/>
          <a:p>
            <a:pPr>
              <a:spcAft>
                <a:spcPts val="600"/>
              </a:spcAft>
            </a:pPr>
            <a:r>
              <a:rPr lang="en-US" dirty="0"/>
              <a:t>Physiologically young seed</a:t>
            </a:r>
          </a:p>
          <a:p>
            <a:pPr lvl="1">
              <a:spcAft>
                <a:spcPts val="600"/>
              </a:spcAft>
            </a:pPr>
            <a:r>
              <a:rPr lang="en-US" dirty="0"/>
              <a:t>Emerges slower and increases risk of seed piece decay and </a:t>
            </a:r>
            <a:r>
              <a:rPr lang="en-US" i="1" dirty="0" err="1"/>
              <a:t>Rhizoctonia</a:t>
            </a:r>
            <a:endParaRPr lang="en-US" i="1" dirty="0"/>
          </a:p>
          <a:p>
            <a:pPr lvl="1">
              <a:spcAft>
                <a:spcPts val="600"/>
              </a:spcAft>
            </a:pPr>
            <a:r>
              <a:rPr lang="en-US" dirty="0"/>
              <a:t>Hold at warm storage temperature (50 F) until 2-3 eyes per seed piece have begun to grow</a:t>
            </a:r>
          </a:p>
          <a:p>
            <a:pPr>
              <a:spcAft>
                <a:spcPts val="600"/>
              </a:spcAft>
            </a:pPr>
            <a:r>
              <a:rPr lang="en-US" dirty="0"/>
              <a:t>Physiologically old seed </a:t>
            </a:r>
          </a:p>
          <a:p>
            <a:pPr lvl="1">
              <a:spcAft>
                <a:spcPts val="600"/>
              </a:spcAft>
            </a:pPr>
            <a:r>
              <a:rPr lang="en-US" dirty="0"/>
              <a:t>Hold at 38 F prior to planting, then warm seed to 45 F prior to cutting and planting</a:t>
            </a:r>
          </a:p>
        </p:txBody>
      </p:sp>
    </p:spTree>
    <p:extLst>
      <p:ext uri="{BB962C8B-B14F-4D97-AF65-F5344CB8AC3E}">
        <p14:creationId xmlns:p14="http://schemas.microsoft.com/office/powerpoint/2010/main" val="3530761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46F21-0152-2C4B-98F6-656839F9D097}"/>
              </a:ext>
            </a:extLst>
          </p:cNvPr>
          <p:cNvSpPr>
            <a:spLocks noGrp="1"/>
          </p:cNvSpPr>
          <p:nvPr>
            <p:ph type="title"/>
          </p:nvPr>
        </p:nvSpPr>
        <p:spPr/>
        <p:txBody>
          <a:bodyPr/>
          <a:lstStyle/>
          <a:p>
            <a:r>
              <a:rPr lang="en-US" dirty="0"/>
              <a:t>Successful potato production</a:t>
            </a:r>
          </a:p>
        </p:txBody>
      </p:sp>
      <p:sp>
        <p:nvSpPr>
          <p:cNvPr id="3" name="Content Placeholder 2">
            <a:extLst>
              <a:ext uri="{FF2B5EF4-FFF2-40B4-BE49-F238E27FC236}">
                <a16:creationId xmlns:a16="http://schemas.microsoft.com/office/drawing/2014/main" id="{2D0873AC-71AE-C942-8902-0F0CC51BC2D9}"/>
              </a:ext>
            </a:extLst>
          </p:cNvPr>
          <p:cNvSpPr>
            <a:spLocks noGrp="1"/>
          </p:cNvSpPr>
          <p:nvPr>
            <p:ph idx="1"/>
          </p:nvPr>
        </p:nvSpPr>
        <p:spPr>
          <a:xfrm>
            <a:off x="967155" y="1566001"/>
            <a:ext cx="5521568" cy="4620682"/>
          </a:xfrm>
        </p:spPr>
        <p:txBody>
          <a:bodyPr/>
          <a:lstStyle/>
          <a:p>
            <a:pPr marL="457200" indent="-457200">
              <a:buFont typeface="+mj-lt"/>
              <a:buAutoNum type="arabicPeriod"/>
            </a:pPr>
            <a:r>
              <a:rPr lang="en-US" sz="2800" dirty="0"/>
              <a:t>Build the factory quicker</a:t>
            </a:r>
          </a:p>
          <a:p>
            <a:pPr marL="457200" indent="-457200">
              <a:buFont typeface="+mj-lt"/>
              <a:buAutoNum type="arabicPeriod"/>
            </a:pPr>
            <a:r>
              <a:rPr lang="en-US" sz="2800" dirty="0"/>
              <a:t>Run the factory longer</a:t>
            </a:r>
          </a:p>
          <a:p>
            <a:pPr marL="457200" indent="-457200">
              <a:buFont typeface="+mj-lt"/>
              <a:buAutoNum type="arabicPeriod"/>
            </a:pPr>
            <a:r>
              <a:rPr lang="en-US" sz="2800" dirty="0"/>
              <a:t>Run it more efficiently </a:t>
            </a:r>
          </a:p>
          <a:p>
            <a:endParaRPr lang="en-US" dirty="0"/>
          </a:p>
          <a:p>
            <a:r>
              <a:rPr lang="en-US" sz="2800" dirty="0"/>
              <a:t>Potato plant is basically a starch factory</a:t>
            </a:r>
          </a:p>
          <a:p>
            <a:pPr lvl="1"/>
            <a:r>
              <a:rPr lang="en-US" sz="2400" dirty="0"/>
              <a:t>Over 90% of tuber dry matter comes from photosynthesis</a:t>
            </a:r>
          </a:p>
          <a:p>
            <a:endParaRPr lang="en-US" dirty="0"/>
          </a:p>
        </p:txBody>
      </p:sp>
      <p:sp>
        <p:nvSpPr>
          <p:cNvPr id="4" name="Slide Number Placeholder 3">
            <a:extLst>
              <a:ext uri="{FF2B5EF4-FFF2-40B4-BE49-F238E27FC236}">
                <a16:creationId xmlns:a16="http://schemas.microsoft.com/office/drawing/2014/main" id="{09A78E7D-C718-8A44-81FF-8509FE56818E}"/>
              </a:ext>
            </a:extLst>
          </p:cNvPr>
          <p:cNvSpPr>
            <a:spLocks noGrp="1"/>
          </p:cNvSpPr>
          <p:nvPr>
            <p:ph type="sldNum" sz="quarter" idx="12"/>
          </p:nvPr>
        </p:nvSpPr>
        <p:spPr/>
        <p:txBody>
          <a:bodyPr/>
          <a:lstStyle/>
          <a:p>
            <a:fld id="{9CD8D479-8942-46E8-A226-A4E01F7A105C}" type="slidenum">
              <a:rPr lang="en-US" smtClean="0"/>
              <a:t>2</a:t>
            </a:fld>
            <a:endParaRPr lang="en-US"/>
          </a:p>
        </p:txBody>
      </p:sp>
      <p:sp>
        <p:nvSpPr>
          <p:cNvPr id="7" name="TextBox 6">
            <a:extLst>
              <a:ext uri="{FF2B5EF4-FFF2-40B4-BE49-F238E27FC236}">
                <a16:creationId xmlns:a16="http://schemas.microsoft.com/office/drawing/2014/main" id="{C3923668-27DE-D44C-B940-9312119ED12E}"/>
              </a:ext>
            </a:extLst>
          </p:cNvPr>
          <p:cNvSpPr txBox="1"/>
          <p:nvPr/>
        </p:nvSpPr>
        <p:spPr>
          <a:xfrm>
            <a:off x="1410027" y="5717519"/>
            <a:ext cx="2450351" cy="369332"/>
          </a:xfrm>
          <a:prstGeom prst="rect">
            <a:avLst/>
          </a:prstGeom>
          <a:noFill/>
        </p:spPr>
        <p:txBody>
          <a:bodyPr wrap="none" rtlCol="0">
            <a:spAutoFit/>
          </a:bodyPr>
          <a:lstStyle/>
          <a:p>
            <a:r>
              <a:rPr lang="en-US" dirty="0"/>
              <a:t>(Mike Thornton, 2014)</a:t>
            </a:r>
          </a:p>
        </p:txBody>
      </p:sp>
      <p:pic>
        <p:nvPicPr>
          <p:cNvPr id="9" name="Picture 8">
            <a:extLst>
              <a:ext uri="{FF2B5EF4-FFF2-40B4-BE49-F238E27FC236}">
                <a16:creationId xmlns:a16="http://schemas.microsoft.com/office/drawing/2014/main" id="{FE41500B-8240-BF43-9C8F-ECD9979138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35818" y="1566001"/>
            <a:ext cx="5961630" cy="3971199"/>
          </a:xfrm>
          <a:prstGeom prst="rect">
            <a:avLst/>
          </a:prstGeom>
        </p:spPr>
      </p:pic>
    </p:spTree>
    <p:extLst>
      <p:ext uri="{BB962C8B-B14F-4D97-AF65-F5344CB8AC3E}">
        <p14:creationId xmlns:p14="http://schemas.microsoft.com/office/powerpoint/2010/main" val="323356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A0655-5422-EA48-9933-FB1DFE7CB479}"/>
              </a:ext>
            </a:extLst>
          </p:cNvPr>
          <p:cNvSpPr>
            <a:spLocks noGrp="1"/>
          </p:cNvSpPr>
          <p:nvPr>
            <p:ph type="title"/>
          </p:nvPr>
        </p:nvSpPr>
        <p:spPr/>
        <p:txBody>
          <a:bodyPr/>
          <a:lstStyle/>
          <a:p>
            <a:r>
              <a:rPr lang="en-US" dirty="0"/>
              <a:t>Storage temperature on stem number</a:t>
            </a:r>
          </a:p>
        </p:txBody>
      </p:sp>
      <p:pic>
        <p:nvPicPr>
          <p:cNvPr id="7" name="Content Placeholder 6">
            <a:extLst>
              <a:ext uri="{FF2B5EF4-FFF2-40B4-BE49-F238E27FC236}">
                <a16:creationId xmlns:a16="http://schemas.microsoft.com/office/drawing/2014/main" id="{E715F89A-7180-A843-B5AB-DA07D9D1EDC3}"/>
              </a:ext>
            </a:extLst>
          </p:cNvPr>
          <p:cNvPicPr>
            <a:picLocks noGrp="1" noChangeAspect="1"/>
          </p:cNvPicPr>
          <p:nvPr>
            <p:ph sz="half" idx="2"/>
          </p:nvPr>
        </p:nvPicPr>
        <p:blipFill>
          <a:blip r:embed="rId2"/>
          <a:stretch>
            <a:fillRect/>
          </a:stretch>
        </p:blipFill>
        <p:spPr>
          <a:xfrm>
            <a:off x="8305800" y="1630661"/>
            <a:ext cx="3693998" cy="4448406"/>
          </a:xfrm>
          <a:prstGeom prst="rect">
            <a:avLst/>
          </a:prstGeom>
        </p:spPr>
      </p:pic>
      <p:pic>
        <p:nvPicPr>
          <p:cNvPr id="6" name="Content Placeholder 5">
            <a:extLst>
              <a:ext uri="{FF2B5EF4-FFF2-40B4-BE49-F238E27FC236}">
                <a16:creationId xmlns:a16="http://schemas.microsoft.com/office/drawing/2014/main" id="{4FC91467-2A39-FF46-8F98-D43D3D4F6488}"/>
              </a:ext>
            </a:extLst>
          </p:cNvPr>
          <p:cNvPicPr>
            <a:picLocks noGrp="1" noChangeAspect="1"/>
          </p:cNvPicPr>
          <p:nvPr>
            <p:ph sz="half" idx="1"/>
          </p:nvPr>
        </p:nvPicPr>
        <p:blipFill>
          <a:blip r:embed="rId3"/>
          <a:stretch>
            <a:fillRect/>
          </a:stretch>
        </p:blipFill>
        <p:spPr>
          <a:xfrm>
            <a:off x="4443974" y="1540411"/>
            <a:ext cx="3861826" cy="4278570"/>
          </a:xfrm>
          <a:prstGeom prst="rect">
            <a:avLst/>
          </a:prstGeom>
        </p:spPr>
      </p:pic>
      <p:pic>
        <p:nvPicPr>
          <p:cNvPr id="8" name="Content Placeholder 6">
            <a:extLst>
              <a:ext uri="{FF2B5EF4-FFF2-40B4-BE49-F238E27FC236}">
                <a16:creationId xmlns:a16="http://schemas.microsoft.com/office/drawing/2014/main" id="{A1D147A0-DDBB-3C42-A97A-2F7174201A8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4648201" y="5706032"/>
            <a:ext cx="3693998" cy="41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a:extLst>
              <a:ext uri="{FF2B5EF4-FFF2-40B4-BE49-F238E27FC236}">
                <a16:creationId xmlns:a16="http://schemas.microsoft.com/office/drawing/2014/main" id="{5CFF00B4-21C1-C444-B2F3-E4ABEF31CD70}"/>
              </a:ext>
            </a:extLst>
          </p:cNvPr>
          <p:cNvSpPr txBox="1">
            <a:spLocks/>
          </p:cNvSpPr>
          <p:nvPr/>
        </p:nvSpPr>
        <p:spPr bwMode="auto">
          <a:xfrm>
            <a:off x="609600" y="1600201"/>
            <a:ext cx="365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panose="020B0604020202020204" pitchFamily="34" charset="0"/>
              <a:buChar char="•"/>
              <a:defRPr sz="2800" kern="1200">
                <a:solidFill>
                  <a:srgbClr val="000000"/>
                </a:solidFill>
                <a:latin typeface="Arial" pitchFamily="34" charset="0"/>
                <a:ea typeface="ＭＳ Ｐゴシック" charset="-128"/>
                <a:cs typeface="Arial" pitchFamily="34"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400" kern="1200">
                <a:solidFill>
                  <a:srgbClr val="000000"/>
                </a:solidFill>
                <a:latin typeface="Arial" pitchFamily="34" charset="0"/>
                <a:ea typeface="ＭＳ Ｐゴシック" charset="-128"/>
                <a:cs typeface="Arial" pitchFamily="34"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000000"/>
                </a:solidFill>
                <a:latin typeface="Arial" pitchFamily="34" charset="0"/>
                <a:ea typeface="ＭＳ Ｐゴシック" charset="-128"/>
                <a:cs typeface="Arial" pitchFamily="34"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000000"/>
                </a:solidFill>
                <a:latin typeface="Arial" pitchFamily="34" charset="0"/>
                <a:ea typeface="ＭＳ Ｐゴシック" charset="-128"/>
                <a:cs typeface="Arial" pitchFamily="34"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1800" kern="1200">
                <a:solidFill>
                  <a:srgbClr val="000000"/>
                </a:solidFill>
                <a:latin typeface="Arial" pitchFamily="34" charset="0"/>
                <a:ea typeface="ＭＳ Ｐゴシック" charset="-128"/>
                <a:cs typeface="Arial"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spcAft>
                <a:spcPts val="1200"/>
              </a:spcAft>
            </a:pPr>
            <a:r>
              <a:rPr lang="en-US" dirty="0"/>
              <a:t>Seed aged at beginning of storage</a:t>
            </a:r>
          </a:p>
          <a:p>
            <a:pPr>
              <a:spcAft>
                <a:spcPts val="1200"/>
              </a:spcAft>
            </a:pPr>
            <a:r>
              <a:rPr lang="en-US" dirty="0"/>
              <a:t>Warmer the storage = increase in stem number</a:t>
            </a:r>
          </a:p>
          <a:p>
            <a:pPr>
              <a:spcAft>
                <a:spcPts val="1200"/>
              </a:spcAft>
            </a:pPr>
            <a:r>
              <a:rPr lang="en-US" dirty="0"/>
              <a:t>Know how well your seed is stored.</a:t>
            </a:r>
          </a:p>
        </p:txBody>
      </p:sp>
      <p:sp>
        <p:nvSpPr>
          <p:cNvPr id="10" name="TextBox 9">
            <a:extLst>
              <a:ext uri="{FF2B5EF4-FFF2-40B4-BE49-F238E27FC236}">
                <a16:creationId xmlns:a16="http://schemas.microsoft.com/office/drawing/2014/main" id="{E60F6ECC-46A4-064D-81EC-47A36C6FD38C}"/>
              </a:ext>
            </a:extLst>
          </p:cNvPr>
          <p:cNvSpPr txBox="1"/>
          <p:nvPr/>
        </p:nvSpPr>
        <p:spPr>
          <a:xfrm>
            <a:off x="820008" y="5756832"/>
            <a:ext cx="3236784" cy="369332"/>
          </a:xfrm>
          <a:prstGeom prst="rect">
            <a:avLst/>
          </a:prstGeom>
          <a:noFill/>
        </p:spPr>
        <p:txBody>
          <a:bodyPr wrap="none" rtlCol="0">
            <a:spAutoFit/>
          </a:bodyPr>
          <a:lstStyle/>
          <a:p>
            <a:r>
              <a:rPr lang="en-US" dirty="0"/>
              <a:t>(Knowles and Knowles, 2006)</a:t>
            </a:r>
          </a:p>
        </p:txBody>
      </p:sp>
    </p:spTree>
    <p:extLst>
      <p:ext uri="{BB962C8B-B14F-4D97-AF65-F5344CB8AC3E}">
        <p14:creationId xmlns:p14="http://schemas.microsoft.com/office/powerpoint/2010/main" val="265232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4E9D4-7382-5544-826E-13D7E4BDD4A0}"/>
              </a:ext>
            </a:extLst>
          </p:cNvPr>
          <p:cNvSpPr>
            <a:spLocks noGrp="1"/>
          </p:cNvSpPr>
          <p:nvPr>
            <p:ph type="title"/>
          </p:nvPr>
        </p:nvSpPr>
        <p:spPr/>
        <p:txBody>
          <a:bodyPr/>
          <a:lstStyle/>
          <a:p>
            <a:r>
              <a:rPr lang="en-US" dirty="0"/>
              <a:t>Stem numbers effects</a:t>
            </a:r>
          </a:p>
        </p:txBody>
      </p:sp>
      <p:sp>
        <p:nvSpPr>
          <p:cNvPr id="19" name="TextBox 18">
            <a:extLst>
              <a:ext uri="{FF2B5EF4-FFF2-40B4-BE49-F238E27FC236}">
                <a16:creationId xmlns:a16="http://schemas.microsoft.com/office/drawing/2014/main" id="{EABE786A-0701-8141-8905-DC87176B7907}"/>
              </a:ext>
            </a:extLst>
          </p:cNvPr>
          <p:cNvSpPr txBox="1"/>
          <p:nvPr/>
        </p:nvSpPr>
        <p:spPr>
          <a:xfrm>
            <a:off x="723569" y="5542059"/>
            <a:ext cx="3236784" cy="369332"/>
          </a:xfrm>
          <a:prstGeom prst="rect">
            <a:avLst/>
          </a:prstGeom>
          <a:noFill/>
        </p:spPr>
        <p:txBody>
          <a:bodyPr wrap="none" rtlCol="0">
            <a:spAutoFit/>
          </a:bodyPr>
          <a:lstStyle/>
          <a:p>
            <a:r>
              <a:rPr lang="en-US" dirty="0"/>
              <a:t>(Knowles and Knowles, 2006)</a:t>
            </a:r>
          </a:p>
        </p:txBody>
      </p:sp>
      <p:sp>
        <p:nvSpPr>
          <p:cNvPr id="12" name="Slide Number Placeholder 11">
            <a:extLst>
              <a:ext uri="{FF2B5EF4-FFF2-40B4-BE49-F238E27FC236}">
                <a16:creationId xmlns:a16="http://schemas.microsoft.com/office/drawing/2014/main" id="{505F49CE-2C42-F549-8A7A-66E5B6854E0C}"/>
              </a:ext>
            </a:extLst>
          </p:cNvPr>
          <p:cNvSpPr>
            <a:spLocks noGrp="1"/>
          </p:cNvSpPr>
          <p:nvPr>
            <p:ph type="sldNum" sz="quarter" idx="12"/>
          </p:nvPr>
        </p:nvSpPr>
        <p:spPr/>
        <p:txBody>
          <a:bodyPr/>
          <a:lstStyle/>
          <a:p>
            <a:fld id="{7760491D-0C59-4D9C-8DD3-90DA2603D409}" type="slidenum">
              <a:rPr lang="en-US" altLang="en-US" smtClean="0"/>
              <a:pPr/>
              <a:t>21</a:t>
            </a:fld>
            <a:endParaRPr lang="en-US" altLang="en-US"/>
          </a:p>
        </p:txBody>
      </p:sp>
      <p:pic>
        <p:nvPicPr>
          <p:cNvPr id="22" name="Picture 21">
            <a:extLst>
              <a:ext uri="{FF2B5EF4-FFF2-40B4-BE49-F238E27FC236}">
                <a16:creationId xmlns:a16="http://schemas.microsoft.com/office/drawing/2014/main" id="{D1D08E16-4171-B84D-AFDE-481EA9EEF97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77343" y="1214437"/>
            <a:ext cx="5520513" cy="4835407"/>
          </a:xfrm>
          <a:prstGeom prst="rect">
            <a:avLst/>
          </a:prstGeom>
        </p:spPr>
      </p:pic>
      <p:sp>
        <p:nvSpPr>
          <p:cNvPr id="23" name="Content Placeholder 2">
            <a:extLst>
              <a:ext uri="{FF2B5EF4-FFF2-40B4-BE49-F238E27FC236}">
                <a16:creationId xmlns:a16="http://schemas.microsoft.com/office/drawing/2014/main" id="{06069B6F-7D47-9640-8A5C-8673D7BFC8B1}"/>
              </a:ext>
            </a:extLst>
          </p:cNvPr>
          <p:cNvSpPr>
            <a:spLocks noGrp="1"/>
          </p:cNvSpPr>
          <p:nvPr>
            <p:ph sz="half" idx="1"/>
          </p:nvPr>
        </p:nvSpPr>
        <p:spPr>
          <a:xfrm>
            <a:off x="609600" y="1600201"/>
            <a:ext cx="5384800" cy="4525963"/>
          </a:xfrm>
        </p:spPr>
        <p:txBody>
          <a:bodyPr/>
          <a:lstStyle/>
          <a:p>
            <a:r>
              <a:rPr lang="en-US" dirty="0"/>
              <a:t>Aged seed = more stems = higher tuber count</a:t>
            </a:r>
          </a:p>
          <a:p>
            <a:endParaRPr lang="en-US" dirty="0"/>
          </a:p>
          <a:p>
            <a:r>
              <a:rPr lang="en-US" dirty="0"/>
              <a:t>Increased tuber competition = smaller tubers</a:t>
            </a:r>
          </a:p>
        </p:txBody>
      </p:sp>
    </p:spTree>
    <p:extLst>
      <p:ext uri="{BB962C8B-B14F-4D97-AF65-F5344CB8AC3E}">
        <p14:creationId xmlns:p14="http://schemas.microsoft.com/office/powerpoint/2010/main" val="230867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4E9D4-7382-5544-826E-13D7E4BDD4A0}"/>
              </a:ext>
            </a:extLst>
          </p:cNvPr>
          <p:cNvSpPr>
            <a:spLocks noGrp="1"/>
          </p:cNvSpPr>
          <p:nvPr>
            <p:ph type="title"/>
          </p:nvPr>
        </p:nvSpPr>
        <p:spPr/>
        <p:txBody>
          <a:bodyPr/>
          <a:lstStyle/>
          <a:p>
            <a:r>
              <a:rPr lang="en-US" dirty="0"/>
              <a:t>Stem numbers effects</a:t>
            </a:r>
          </a:p>
        </p:txBody>
      </p:sp>
      <p:grpSp>
        <p:nvGrpSpPr>
          <p:cNvPr id="16" name="Group 15">
            <a:extLst>
              <a:ext uri="{FF2B5EF4-FFF2-40B4-BE49-F238E27FC236}">
                <a16:creationId xmlns:a16="http://schemas.microsoft.com/office/drawing/2014/main" id="{8C2CFA16-A920-AF4C-8734-953FF27A034F}"/>
              </a:ext>
            </a:extLst>
          </p:cNvPr>
          <p:cNvGrpSpPr>
            <a:grpSpLocks noChangeAspect="1"/>
          </p:cNvGrpSpPr>
          <p:nvPr/>
        </p:nvGrpSpPr>
        <p:grpSpPr>
          <a:xfrm>
            <a:off x="8133998" y="1996739"/>
            <a:ext cx="3278329" cy="3296478"/>
            <a:chOff x="9579664" y="4094921"/>
            <a:chExt cx="1895226" cy="1905718"/>
          </a:xfrm>
        </p:grpSpPr>
        <p:pic>
          <p:nvPicPr>
            <p:cNvPr id="5" name="Picture 4">
              <a:extLst>
                <a:ext uri="{FF2B5EF4-FFF2-40B4-BE49-F238E27FC236}">
                  <a16:creationId xmlns:a16="http://schemas.microsoft.com/office/drawing/2014/main" id="{E3513A1D-4B5A-4B4C-BCBE-9AE93E9C704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79664" y="4094921"/>
              <a:ext cx="136830" cy="1905718"/>
            </a:xfrm>
            <a:prstGeom prst="rect">
              <a:avLst/>
            </a:prstGeom>
          </p:spPr>
        </p:pic>
        <p:pic>
          <p:nvPicPr>
            <p:cNvPr id="6" name="Picture 5">
              <a:extLst>
                <a:ext uri="{FF2B5EF4-FFF2-40B4-BE49-F238E27FC236}">
                  <a16:creationId xmlns:a16="http://schemas.microsoft.com/office/drawing/2014/main" id="{4578A7E6-3CC6-3446-8279-265347A5D2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16493" y="4094921"/>
              <a:ext cx="1758397" cy="1905717"/>
            </a:xfrm>
            <a:prstGeom prst="rect">
              <a:avLst/>
            </a:prstGeom>
          </p:spPr>
        </p:pic>
      </p:grpSp>
      <p:grpSp>
        <p:nvGrpSpPr>
          <p:cNvPr id="17" name="Group 16">
            <a:extLst>
              <a:ext uri="{FF2B5EF4-FFF2-40B4-BE49-F238E27FC236}">
                <a16:creationId xmlns:a16="http://schemas.microsoft.com/office/drawing/2014/main" id="{E9CBFD88-3C23-AB40-BF1F-4A4F2A80951E}"/>
              </a:ext>
            </a:extLst>
          </p:cNvPr>
          <p:cNvGrpSpPr>
            <a:grpSpLocks noChangeAspect="1"/>
          </p:cNvGrpSpPr>
          <p:nvPr/>
        </p:nvGrpSpPr>
        <p:grpSpPr>
          <a:xfrm>
            <a:off x="4289022" y="1996740"/>
            <a:ext cx="3613955" cy="3082155"/>
            <a:chOff x="5665305" y="2514600"/>
            <a:chExt cx="2016150" cy="1719470"/>
          </a:xfrm>
        </p:grpSpPr>
        <p:pic>
          <p:nvPicPr>
            <p:cNvPr id="10" name="Picture 9">
              <a:extLst>
                <a:ext uri="{FF2B5EF4-FFF2-40B4-BE49-F238E27FC236}">
                  <a16:creationId xmlns:a16="http://schemas.microsoft.com/office/drawing/2014/main" id="{A9A7BB4D-AA1C-D34C-BFC6-CD313BEBBF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88375"/>
            <a:stretch/>
          </p:blipFill>
          <p:spPr>
            <a:xfrm>
              <a:off x="5665305" y="2514600"/>
              <a:ext cx="257752" cy="1580321"/>
            </a:xfrm>
            <a:prstGeom prst="rect">
              <a:avLst/>
            </a:prstGeom>
          </p:spPr>
        </p:pic>
        <p:pic>
          <p:nvPicPr>
            <p:cNvPr id="11" name="Picture 10">
              <a:extLst>
                <a:ext uri="{FF2B5EF4-FFF2-40B4-BE49-F238E27FC236}">
                  <a16:creationId xmlns:a16="http://schemas.microsoft.com/office/drawing/2014/main" id="{5BB2B80E-9227-2542-B5FE-9360BA406A7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923058" y="2514600"/>
              <a:ext cx="1758397" cy="1719470"/>
            </a:xfrm>
            <a:prstGeom prst="rect">
              <a:avLst/>
            </a:prstGeom>
          </p:spPr>
        </p:pic>
      </p:grpSp>
      <p:grpSp>
        <p:nvGrpSpPr>
          <p:cNvPr id="18" name="Group 17">
            <a:extLst>
              <a:ext uri="{FF2B5EF4-FFF2-40B4-BE49-F238E27FC236}">
                <a16:creationId xmlns:a16="http://schemas.microsoft.com/office/drawing/2014/main" id="{1F792BF8-35C0-5C4F-911E-E60D51A44C60}"/>
              </a:ext>
            </a:extLst>
          </p:cNvPr>
          <p:cNvGrpSpPr>
            <a:grpSpLocks noChangeAspect="1"/>
          </p:cNvGrpSpPr>
          <p:nvPr/>
        </p:nvGrpSpPr>
        <p:grpSpPr>
          <a:xfrm>
            <a:off x="810038" y="2077740"/>
            <a:ext cx="3387147" cy="3001155"/>
            <a:chOff x="1992795" y="1073889"/>
            <a:chExt cx="1895226" cy="1679250"/>
          </a:xfrm>
        </p:grpSpPr>
        <p:pic>
          <p:nvPicPr>
            <p:cNvPr id="13" name="Picture 12">
              <a:extLst>
                <a:ext uri="{FF2B5EF4-FFF2-40B4-BE49-F238E27FC236}">
                  <a16:creationId xmlns:a16="http://schemas.microsoft.com/office/drawing/2014/main" id="{3552B4AD-95E0-894E-9521-B87853A176E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92795" y="1073889"/>
              <a:ext cx="136829" cy="1679250"/>
            </a:xfrm>
            <a:prstGeom prst="rect">
              <a:avLst/>
            </a:prstGeom>
          </p:spPr>
        </p:pic>
        <p:pic>
          <p:nvPicPr>
            <p:cNvPr id="14" name="Picture 13">
              <a:extLst>
                <a:ext uri="{FF2B5EF4-FFF2-40B4-BE49-F238E27FC236}">
                  <a16:creationId xmlns:a16="http://schemas.microsoft.com/office/drawing/2014/main" id="{B1A7B3B3-586E-2E4B-B536-537B9D1A8AC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29624" y="1073889"/>
              <a:ext cx="1758397" cy="1679250"/>
            </a:xfrm>
            <a:prstGeom prst="rect">
              <a:avLst/>
            </a:prstGeom>
          </p:spPr>
        </p:pic>
      </p:grpSp>
      <p:sp>
        <p:nvSpPr>
          <p:cNvPr id="19" name="TextBox 18">
            <a:extLst>
              <a:ext uri="{FF2B5EF4-FFF2-40B4-BE49-F238E27FC236}">
                <a16:creationId xmlns:a16="http://schemas.microsoft.com/office/drawing/2014/main" id="{EABE786A-0701-8141-8905-DC87176B7907}"/>
              </a:ext>
            </a:extLst>
          </p:cNvPr>
          <p:cNvSpPr txBox="1"/>
          <p:nvPr/>
        </p:nvSpPr>
        <p:spPr>
          <a:xfrm>
            <a:off x="723569" y="5542059"/>
            <a:ext cx="4878259" cy="369332"/>
          </a:xfrm>
          <a:prstGeom prst="rect">
            <a:avLst/>
          </a:prstGeom>
          <a:noFill/>
        </p:spPr>
        <p:txBody>
          <a:bodyPr wrap="none" rtlCol="0">
            <a:spAutoFit/>
          </a:bodyPr>
          <a:lstStyle/>
          <a:p>
            <a:r>
              <a:rPr lang="en-US" dirty="0"/>
              <a:t>Ranger Russet (Knowles and Knowles, 2006)</a:t>
            </a:r>
          </a:p>
        </p:txBody>
      </p:sp>
      <p:pic>
        <p:nvPicPr>
          <p:cNvPr id="20" name="Picture 19">
            <a:extLst>
              <a:ext uri="{FF2B5EF4-FFF2-40B4-BE49-F238E27FC236}">
                <a16:creationId xmlns:a16="http://schemas.microsoft.com/office/drawing/2014/main" id="{13154196-D9CC-0F45-BD0A-4400C4A3DFD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62742" y="5078895"/>
            <a:ext cx="3041645" cy="336901"/>
          </a:xfrm>
          <a:prstGeom prst="rect">
            <a:avLst/>
          </a:prstGeom>
        </p:spPr>
      </p:pic>
      <p:pic>
        <p:nvPicPr>
          <p:cNvPr id="21" name="Picture 20">
            <a:extLst>
              <a:ext uri="{FF2B5EF4-FFF2-40B4-BE49-F238E27FC236}">
                <a16:creationId xmlns:a16="http://schemas.microsoft.com/office/drawing/2014/main" id="{533C2D65-9700-A943-B643-B5F883AC4CA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751043" y="5071671"/>
            <a:ext cx="3041645" cy="336901"/>
          </a:xfrm>
          <a:prstGeom prst="rect">
            <a:avLst/>
          </a:prstGeom>
        </p:spPr>
      </p:pic>
      <p:sp>
        <p:nvSpPr>
          <p:cNvPr id="12" name="Slide Number Placeholder 11">
            <a:extLst>
              <a:ext uri="{FF2B5EF4-FFF2-40B4-BE49-F238E27FC236}">
                <a16:creationId xmlns:a16="http://schemas.microsoft.com/office/drawing/2014/main" id="{505F49CE-2C42-F549-8A7A-66E5B6854E0C}"/>
              </a:ext>
            </a:extLst>
          </p:cNvPr>
          <p:cNvSpPr>
            <a:spLocks noGrp="1"/>
          </p:cNvSpPr>
          <p:nvPr>
            <p:ph type="sldNum" sz="quarter" idx="12"/>
          </p:nvPr>
        </p:nvSpPr>
        <p:spPr/>
        <p:txBody>
          <a:bodyPr/>
          <a:lstStyle/>
          <a:p>
            <a:fld id="{7760491D-0C59-4D9C-8DD3-90DA2603D409}" type="slidenum">
              <a:rPr lang="en-US" altLang="en-US" smtClean="0"/>
              <a:pPr/>
              <a:t>22</a:t>
            </a:fld>
            <a:endParaRPr lang="en-US" altLang="en-US"/>
          </a:p>
        </p:txBody>
      </p:sp>
    </p:spTree>
    <p:extLst>
      <p:ext uri="{BB962C8B-B14F-4D97-AF65-F5344CB8AC3E}">
        <p14:creationId xmlns:p14="http://schemas.microsoft.com/office/powerpoint/2010/main" val="4020169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AE89-7B0E-F048-870D-872EFB67A82D}"/>
              </a:ext>
            </a:extLst>
          </p:cNvPr>
          <p:cNvSpPr>
            <a:spLocks noGrp="1"/>
          </p:cNvSpPr>
          <p:nvPr>
            <p:ph type="title"/>
          </p:nvPr>
        </p:nvSpPr>
        <p:spPr/>
        <p:txBody>
          <a:bodyPr/>
          <a:lstStyle/>
          <a:p>
            <a:r>
              <a:rPr lang="en-US" dirty="0"/>
              <a:t>Stem number x tuber number</a:t>
            </a:r>
          </a:p>
        </p:txBody>
      </p:sp>
      <p:sp>
        <p:nvSpPr>
          <p:cNvPr id="5" name="TextBox 4">
            <a:extLst>
              <a:ext uri="{FF2B5EF4-FFF2-40B4-BE49-F238E27FC236}">
                <a16:creationId xmlns:a16="http://schemas.microsoft.com/office/drawing/2014/main" id="{3C275174-A1B3-4C49-BB50-4DE567F4C94F}"/>
              </a:ext>
            </a:extLst>
          </p:cNvPr>
          <p:cNvSpPr txBox="1"/>
          <p:nvPr/>
        </p:nvSpPr>
        <p:spPr>
          <a:xfrm>
            <a:off x="6973294" y="5701085"/>
            <a:ext cx="4019049" cy="369332"/>
          </a:xfrm>
          <a:prstGeom prst="rect">
            <a:avLst/>
          </a:prstGeom>
          <a:noFill/>
        </p:spPr>
        <p:txBody>
          <a:bodyPr wrap="none" rtlCol="0">
            <a:spAutoFit/>
          </a:bodyPr>
          <a:lstStyle/>
          <a:p>
            <a:r>
              <a:rPr lang="en-US" dirty="0"/>
              <a:t>Russet Burbank (Bussan et al., 2007)</a:t>
            </a:r>
          </a:p>
        </p:txBody>
      </p:sp>
      <p:pic>
        <p:nvPicPr>
          <p:cNvPr id="6" name="Picture 5">
            <a:extLst>
              <a:ext uri="{FF2B5EF4-FFF2-40B4-BE49-F238E27FC236}">
                <a16:creationId xmlns:a16="http://schemas.microsoft.com/office/drawing/2014/main" id="{A59F1DC0-3D23-A64C-8AFB-258C272ABC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76799" y="1969241"/>
            <a:ext cx="3949606" cy="2839825"/>
          </a:xfrm>
          <a:prstGeom prst="rect">
            <a:avLst/>
          </a:prstGeom>
        </p:spPr>
      </p:pic>
      <p:pic>
        <p:nvPicPr>
          <p:cNvPr id="9" name="Picture 8">
            <a:extLst>
              <a:ext uri="{FF2B5EF4-FFF2-40B4-BE49-F238E27FC236}">
                <a16:creationId xmlns:a16="http://schemas.microsoft.com/office/drawing/2014/main" id="{3FF68D33-AC91-5545-B328-2AF1FC36EA0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70576" y="1935374"/>
            <a:ext cx="4021423" cy="2880189"/>
          </a:xfrm>
          <a:prstGeom prst="rect">
            <a:avLst/>
          </a:prstGeom>
        </p:spPr>
      </p:pic>
      <p:pic>
        <p:nvPicPr>
          <p:cNvPr id="11" name="Content Placeholder 3">
            <a:extLst>
              <a:ext uri="{FF2B5EF4-FFF2-40B4-BE49-F238E27FC236}">
                <a16:creationId xmlns:a16="http://schemas.microsoft.com/office/drawing/2014/main" id="{3A5170A3-9B55-404D-AA92-4877877585A3}"/>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252304" y="1958008"/>
            <a:ext cx="4191670" cy="2817192"/>
          </a:xfrm>
          <a:prstGeom prst="rect">
            <a:avLst/>
          </a:prstGeom>
        </p:spPr>
      </p:pic>
      <p:sp>
        <p:nvSpPr>
          <p:cNvPr id="12" name="Slide Number Placeholder 11">
            <a:extLst>
              <a:ext uri="{FF2B5EF4-FFF2-40B4-BE49-F238E27FC236}">
                <a16:creationId xmlns:a16="http://schemas.microsoft.com/office/drawing/2014/main" id="{392C8D1A-3636-034D-A617-1E645D1F54F1}"/>
              </a:ext>
            </a:extLst>
          </p:cNvPr>
          <p:cNvSpPr>
            <a:spLocks noGrp="1"/>
          </p:cNvSpPr>
          <p:nvPr>
            <p:ph type="sldNum" sz="quarter" idx="12"/>
          </p:nvPr>
        </p:nvSpPr>
        <p:spPr/>
        <p:txBody>
          <a:bodyPr/>
          <a:lstStyle/>
          <a:p>
            <a:fld id="{7760491D-0C59-4D9C-8DD3-90DA2603D409}" type="slidenum">
              <a:rPr lang="en-US" altLang="en-US" smtClean="0"/>
              <a:pPr/>
              <a:t>23</a:t>
            </a:fld>
            <a:endParaRPr lang="en-US" altLang="en-US"/>
          </a:p>
        </p:txBody>
      </p:sp>
    </p:spTree>
    <p:extLst>
      <p:ext uri="{BB962C8B-B14F-4D97-AF65-F5344CB8AC3E}">
        <p14:creationId xmlns:p14="http://schemas.microsoft.com/office/powerpoint/2010/main" val="4024266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1F1D5-BA75-6C40-ADAF-D1498C572F98}"/>
              </a:ext>
            </a:extLst>
          </p:cNvPr>
          <p:cNvSpPr>
            <a:spLocks noGrp="1"/>
          </p:cNvSpPr>
          <p:nvPr>
            <p:ph type="title"/>
          </p:nvPr>
        </p:nvSpPr>
        <p:spPr/>
        <p:txBody>
          <a:bodyPr/>
          <a:lstStyle/>
          <a:p>
            <a:r>
              <a:rPr lang="en-US" dirty="0"/>
              <a:t>Determine stem number</a:t>
            </a:r>
          </a:p>
        </p:txBody>
      </p:sp>
      <p:pic>
        <p:nvPicPr>
          <p:cNvPr id="5" name="Picture 4">
            <a:extLst>
              <a:ext uri="{FF2B5EF4-FFF2-40B4-BE49-F238E27FC236}">
                <a16:creationId xmlns:a16="http://schemas.microsoft.com/office/drawing/2014/main" id="{42CF9C13-04D4-1044-8B1D-EE165E0BC2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82193" y="1417637"/>
            <a:ext cx="5719183" cy="4289387"/>
          </a:xfrm>
          <a:prstGeom prst="rect">
            <a:avLst/>
          </a:prstGeom>
        </p:spPr>
      </p:pic>
      <p:pic>
        <p:nvPicPr>
          <p:cNvPr id="7" name="Picture 6">
            <a:extLst>
              <a:ext uri="{FF2B5EF4-FFF2-40B4-BE49-F238E27FC236}">
                <a16:creationId xmlns:a16="http://schemas.microsoft.com/office/drawing/2014/main" id="{21D36A57-B1AB-F747-828F-77F3EE32794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0360" y="2126512"/>
            <a:ext cx="5719182" cy="2849525"/>
          </a:xfrm>
          <a:prstGeom prst="rect">
            <a:avLst/>
          </a:prstGeom>
        </p:spPr>
      </p:pic>
      <p:sp>
        <p:nvSpPr>
          <p:cNvPr id="12" name="Slide Number Placeholder 11">
            <a:extLst>
              <a:ext uri="{FF2B5EF4-FFF2-40B4-BE49-F238E27FC236}">
                <a16:creationId xmlns:a16="http://schemas.microsoft.com/office/drawing/2014/main" id="{DBBA3168-91D0-4748-8044-6A3463FFF1DE}"/>
              </a:ext>
            </a:extLst>
          </p:cNvPr>
          <p:cNvSpPr>
            <a:spLocks noGrp="1"/>
          </p:cNvSpPr>
          <p:nvPr>
            <p:ph type="sldNum" sz="quarter" idx="12"/>
          </p:nvPr>
        </p:nvSpPr>
        <p:spPr/>
        <p:txBody>
          <a:bodyPr/>
          <a:lstStyle/>
          <a:p>
            <a:fld id="{7760491D-0C59-4D9C-8DD3-90DA2603D409}" type="slidenum">
              <a:rPr lang="en-US" altLang="en-US" smtClean="0"/>
              <a:pPr/>
              <a:t>24</a:t>
            </a:fld>
            <a:endParaRPr lang="en-US" altLang="en-US"/>
          </a:p>
        </p:txBody>
      </p:sp>
    </p:spTree>
    <p:extLst>
      <p:ext uri="{BB962C8B-B14F-4D97-AF65-F5344CB8AC3E}">
        <p14:creationId xmlns:p14="http://schemas.microsoft.com/office/powerpoint/2010/main" val="3302724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Seed Piece Size &amp; Physiological Age on Stem Number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4338397"/>
              </p:ext>
            </p:extLst>
          </p:nvPr>
        </p:nvGraphicFramePr>
        <p:xfrm>
          <a:off x="1286933" y="1828800"/>
          <a:ext cx="9601200" cy="4053840"/>
        </p:xfrm>
        <a:graphic>
          <a:graphicData uri="http://schemas.openxmlformats.org/drawingml/2006/table">
            <a:tbl>
              <a:tblPr firstRow="1" bandRow="1">
                <a:tableStyleId>{C083E6E3-FA7D-4D7B-A595-EF9225AFEA82}</a:tableStyleId>
              </a:tblPr>
              <a:tblGrid>
                <a:gridCol w="1920240">
                  <a:extLst>
                    <a:ext uri="{9D8B030D-6E8A-4147-A177-3AD203B41FA5}">
                      <a16:colId xmlns:a16="http://schemas.microsoft.com/office/drawing/2014/main" val="20000"/>
                    </a:ext>
                  </a:extLst>
                </a:gridCol>
                <a:gridCol w="1920240">
                  <a:extLst>
                    <a:ext uri="{9D8B030D-6E8A-4147-A177-3AD203B41FA5}">
                      <a16:colId xmlns:a16="http://schemas.microsoft.com/office/drawing/2014/main" val="20001"/>
                    </a:ext>
                  </a:extLst>
                </a:gridCol>
                <a:gridCol w="1920240">
                  <a:extLst>
                    <a:ext uri="{9D8B030D-6E8A-4147-A177-3AD203B41FA5}">
                      <a16:colId xmlns:a16="http://schemas.microsoft.com/office/drawing/2014/main" val="20002"/>
                    </a:ext>
                  </a:extLst>
                </a:gridCol>
                <a:gridCol w="1920240">
                  <a:extLst>
                    <a:ext uri="{9D8B030D-6E8A-4147-A177-3AD203B41FA5}">
                      <a16:colId xmlns:a16="http://schemas.microsoft.com/office/drawing/2014/main" val="20003"/>
                    </a:ext>
                  </a:extLst>
                </a:gridCol>
                <a:gridCol w="1920240">
                  <a:extLst>
                    <a:ext uri="{9D8B030D-6E8A-4147-A177-3AD203B41FA5}">
                      <a16:colId xmlns:a16="http://schemas.microsoft.com/office/drawing/2014/main" val="20004"/>
                    </a:ext>
                  </a:extLst>
                </a:gridCol>
              </a:tblGrid>
              <a:tr h="847766">
                <a:tc>
                  <a:txBody>
                    <a:bodyPr/>
                    <a:lstStyle/>
                    <a:p>
                      <a:r>
                        <a:rPr lang="en-US" sz="2800" dirty="0"/>
                        <a:t>Treatment</a:t>
                      </a:r>
                    </a:p>
                  </a:txBody>
                  <a:tcPr/>
                </a:tc>
                <a:tc>
                  <a:txBody>
                    <a:bodyPr/>
                    <a:lstStyle/>
                    <a:p>
                      <a:pPr algn="ctr"/>
                      <a:r>
                        <a:rPr lang="en-US" sz="2800" dirty="0"/>
                        <a:t>Spacing (in)</a:t>
                      </a:r>
                    </a:p>
                  </a:txBody>
                  <a:tcPr/>
                </a:tc>
                <a:tc>
                  <a:txBody>
                    <a:bodyPr/>
                    <a:lstStyle/>
                    <a:p>
                      <a:pPr algn="ctr"/>
                      <a:r>
                        <a:rPr lang="en-US" sz="2800" dirty="0"/>
                        <a:t>Seed </a:t>
                      </a:r>
                      <a:r>
                        <a:rPr lang="en-US" sz="2800" dirty="0" err="1"/>
                        <a:t>cwt</a:t>
                      </a:r>
                      <a:r>
                        <a:rPr lang="en-US" sz="2800" dirty="0"/>
                        <a:t>/acre</a:t>
                      </a:r>
                    </a:p>
                  </a:txBody>
                  <a:tcPr/>
                </a:tc>
                <a:tc>
                  <a:txBody>
                    <a:bodyPr/>
                    <a:lstStyle/>
                    <a:p>
                      <a:pPr algn="ctr"/>
                      <a:r>
                        <a:rPr lang="en-US" sz="2800" dirty="0"/>
                        <a:t>Stems/hill</a:t>
                      </a:r>
                    </a:p>
                  </a:txBody>
                  <a:tcPr/>
                </a:tc>
                <a:tc>
                  <a:txBody>
                    <a:bodyPr/>
                    <a:lstStyle/>
                    <a:p>
                      <a:pPr algn="ctr"/>
                      <a:r>
                        <a:rPr lang="en-US" sz="2800" dirty="0"/>
                        <a:t>Stems/acre</a:t>
                      </a:r>
                    </a:p>
                  </a:txBody>
                  <a:tcPr/>
                </a:tc>
                <a:extLst>
                  <a:ext uri="{0D108BD9-81ED-4DB2-BD59-A6C34878D82A}">
                    <a16:rowId xmlns:a16="http://schemas.microsoft.com/office/drawing/2014/main" val="10000"/>
                  </a:ext>
                </a:extLst>
              </a:tr>
              <a:tr h="491166">
                <a:tc>
                  <a:txBody>
                    <a:bodyPr/>
                    <a:lstStyle/>
                    <a:p>
                      <a:r>
                        <a:rPr lang="en-US" sz="2800" dirty="0"/>
                        <a:t>2 </a:t>
                      </a:r>
                      <a:r>
                        <a:rPr lang="en-US" sz="2800" dirty="0" err="1"/>
                        <a:t>oz</a:t>
                      </a:r>
                      <a:endParaRPr lang="en-US" sz="2800" dirty="0"/>
                    </a:p>
                  </a:txBody>
                  <a:tcPr/>
                </a:tc>
                <a:tc>
                  <a:txBody>
                    <a:bodyPr/>
                    <a:lstStyle/>
                    <a:p>
                      <a:pPr algn="ctr"/>
                      <a:r>
                        <a:rPr lang="en-US" sz="2800" dirty="0"/>
                        <a:t>9 </a:t>
                      </a:r>
                    </a:p>
                  </a:txBody>
                  <a:tcPr/>
                </a:tc>
                <a:tc>
                  <a:txBody>
                    <a:bodyPr/>
                    <a:lstStyle/>
                    <a:p>
                      <a:pPr algn="ctr"/>
                      <a:r>
                        <a:rPr lang="en-US" sz="2800" dirty="0"/>
                        <a:t>24</a:t>
                      </a:r>
                    </a:p>
                  </a:txBody>
                  <a:tcPr/>
                </a:tc>
                <a:tc>
                  <a:txBody>
                    <a:bodyPr/>
                    <a:lstStyle/>
                    <a:p>
                      <a:pPr algn="ctr"/>
                      <a:r>
                        <a:rPr lang="en-US" sz="2800" dirty="0"/>
                        <a:t>3.1</a:t>
                      </a:r>
                    </a:p>
                  </a:txBody>
                  <a:tcPr/>
                </a:tc>
                <a:tc>
                  <a:txBody>
                    <a:bodyPr/>
                    <a:lstStyle/>
                    <a:p>
                      <a:pPr algn="ctr"/>
                      <a:r>
                        <a:rPr lang="en-US" sz="2800" dirty="0"/>
                        <a:t>60,016</a:t>
                      </a:r>
                    </a:p>
                  </a:txBody>
                  <a:tcPr/>
                </a:tc>
                <a:extLst>
                  <a:ext uri="{0D108BD9-81ED-4DB2-BD59-A6C34878D82A}">
                    <a16:rowId xmlns:a16="http://schemas.microsoft.com/office/drawing/2014/main" val="10001"/>
                  </a:ext>
                </a:extLst>
              </a:tr>
              <a:tr h="491166">
                <a:tc>
                  <a:txBody>
                    <a:bodyPr/>
                    <a:lstStyle/>
                    <a:p>
                      <a:r>
                        <a:rPr lang="en-US" sz="2800" dirty="0"/>
                        <a:t>2 </a:t>
                      </a:r>
                      <a:r>
                        <a:rPr lang="en-US" sz="2800" dirty="0" err="1"/>
                        <a:t>oz</a:t>
                      </a:r>
                      <a:r>
                        <a:rPr lang="en-US" sz="2800" dirty="0"/>
                        <a:t> aged</a:t>
                      </a:r>
                    </a:p>
                  </a:txBody>
                  <a:tcPr/>
                </a:tc>
                <a:tc>
                  <a:txBody>
                    <a:bodyPr/>
                    <a:lstStyle/>
                    <a:p>
                      <a:pPr algn="ctr"/>
                      <a:r>
                        <a:rPr lang="en-US" sz="2800" dirty="0"/>
                        <a:t>12</a:t>
                      </a:r>
                    </a:p>
                  </a:txBody>
                  <a:tcPr/>
                </a:tc>
                <a:tc>
                  <a:txBody>
                    <a:bodyPr/>
                    <a:lstStyle/>
                    <a:p>
                      <a:pPr algn="ctr"/>
                      <a:r>
                        <a:rPr lang="en-US" sz="2800" dirty="0"/>
                        <a:t>18</a:t>
                      </a:r>
                    </a:p>
                  </a:txBody>
                  <a:tcPr/>
                </a:tc>
                <a:tc>
                  <a:txBody>
                    <a:bodyPr/>
                    <a:lstStyle/>
                    <a:p>
                      <a:pPr algn="ctr"/>
                      <a:r>
                        <a:rPr lang="en-US" sz="2800" dirty="0"/>
                        <a:t>4.1</a:t>
                      </a:r>
                    </a:p>
                  </a:txBody>
                  <a:tcPr/>
                </a:tc>
                <a:tc>
                  <a:txBody>
                    <a:bodyPr/>
                    <a:lstStyle/>
                    <a:p>
                      <a:pPr algn="ctr"/>
                      <a:r>
                        <a:rPr lang="en-US" sz="2800" dirty="0"/>
                        <a:t>59,532</a:t>
                      </a:r>
                    </a:p>
                  </a:txBody>
                  <a:tcPr/>
                </a:tc>
                <a:extLst>
                  <a:ext uri="{0D108BD9-81ED-4DB2-BD59-A6C34878D82A}">
                    <a16:rowId xmlns:a16="http://schemas.microsoft.com/office/drawing/2014/main" val="10002"/>
                  </a:ext>
                </a:extLst>
              </a:tr>
              <a:tr h="491166">
                <a:tc>
                  <a:txBody>
                    <a:bodyPr/>
                    <a:lstStyle/>
                    <a:p>
                      <a:r>
                        <a:rPr lang="en-US" sz="2800" dirty="0"/>
                        <a:t>3 </a:t>
                      </a:r>
                      <a:r>
                        <a:rPr lang="en-US" sz="2800" dirty="0" err="1"/>
                        <a:t>oz</a:t>
                      </a:r>
                      <a:endParaRPr lang="en-US" sz="2800" dirty="0"/>
                    </a:p>
                  </a:txBody>
                  <a:tcPr/>
                </a:tc>
                <a:tc>
                  <a:txBody>
                    <a:bodyPr/>
                    <a:lstStyle/>
                    <a:p>
                      <a:pPr algn="ctr"/>
                      <a:r>
                        <a:rPr lang="en-US" sz="2800" dirty="0"/>
                        <a:t>12</a:t>
                      </a:r>
                    </a:p>
                  </a:txBody>
                  <a:tcPr/>
                </a:tc>
                <a:tc>
                  <a:txBody>
                    <a:bodyPr/>
                    <a:lstStyle/>
                    <a:p>
                      <a:pPr algn="ctr"/>
                      <a:r>
                        <a:rPr lang="en-US" sz="2800" dirty="0"/>
                        <a:t>27</a:t>
                      </a:r>
                    </a:p>
                  </a:txBody>
                  <a:tcPr/>
                </a:tc>
                <a:tc>
                  <a:txBody>
                    <a:bodyPr/>
                    <a:lstStyle/>
                    <a:p>
                      <a:pPr algn="ctr"/>
                      <a:r>
                        <a:rPr lang="en-US" sz="2800" dirty="0"/>
                        <a:t>3.9</a:t>
                      </a:r>
                    </a:p>
                  </a:txBody>
                  <a:tcPr/>
                </a:tc>
                <a:tc>
                  <a:txBody>
                    <a:bodyPr/>
                    <a:lstStyle/>
                    <a:p>
                      <a:pPr algn="ctr"/>
                      <a:r>
                        <a:rPr lang="en-US" sz="2800" dirty="0"/>
                        <a:t>56,628</a:t>
                      </a:r>
                    </a:p>
                  </a:txBody>
                  <a:tcPr/>
                </a:tc>
                <a:extLst>
                  <a:ext uri="{0D108BD9-81ED-4DB2-BD59-A6C34878D82A}">
                    <a16:rowId xmlns:a16="http://schemas.microsoft.com/office/drawing/2014/main" val="10003"/>
                  </a:ext>
                </a:extLst>
              </a:tr>
              <a:tr h="491166">
                <a:tc>
                  <a:txBody>
                    <a:bodyPr/>
                    <a:lstStyle/>
                    <a:p>
                      <a:r>
                        <a:rPr lang="en-US" sz="2800" dirty="0"/>
                        <a:t>3 </a:t>
                      </a:r>
                      <a:r>
                        <a:rPr lang="en-US" sz="2800" dirty="0" err="1"/>
                        <a:t>oz</a:t>
                      </a:r>
                      <a:r>
                        <a:rPr lang="en-US" sz="2800" dirty="0"/>
                        <a:t> aged</a:t>
                      </a:r>
                    </a:p>
                  </a:txBody>
                  <a:tcPr/>
                </a:tc>
                <a:tc>
                  <a:txBody>
                    <a:bodyPr/>
                    <a:lstStyle/>
                    <a:p>
                      <a:pPr algn="ctr"/>
                      <a:r>
                        <a:rPr lang="en-US" sz="2800" dirty="0"/>
                        <a:t>15</a:t>
                      </a:r>
                    </a:p>
                  </a:txBody>
                  <a:tcPr/>
                </a:tc>
                <a:tc>
                  <a:txBody>
                    <a:bodyPr/>
                    <a:lstStyle/>
                    <a:p>
                      <a:pPr algn="ctr"/>
                      <a:r>
                        <a:rPr lang="en-US" sz="2800" dirty="0"/>
                        <a:t>22</a:t>
                      </a:r>
                    </a:p>
                  </a:txBody>
                  <a:tcPr/>
                </a:tc>
                <a:tc>
                  <a:txBody>
                    <a:bodyPr/>
                    <a:lstStyle/>
                    <a:p>
                      <a:pPr algn="ctr"/>
                      <a:r>
                        <a:rPr lang="en-US" sz="2800" dirty="0"/>
                        <a:t>5.1</a:t>
                      </a:r>
                    </a:p>
                  </a:txBody>
                  <a:tcPr/>
                </a:tc>
                <a:tc>
                  <a:txBody>
                    <a:bodyPr/>
                    <a:lstStyle/>
                    <a:p>
                      <a:pPr algn="ctr"/>
                      <a:r>
                        <a:rPr lang="en-US" sz="2800" dirty="0"/>
                        <a:t>59,160</a:t>
                      </a:r>
                    </a:p>
                  </a:txBody>
                  <a:tcPr/>
                </a:tc>
                <a:extLst>
                  <a:ext uri="{0D108BD9-81ED-4DB2-BD59-A6C34878D82A}">
                    <a16:rowId xmlns:a16="http://schemas.microsoft.com/office/drawing/2014/main" val="10004"/>
                  </a:ext>
                </a:extLst>
              </a:tr>
              <a:tr h="491166">
                <a:tc>
                  <a:txBody>
                    <a:bodyPr/>
                    <a:lstStyle/>
                    <a:p>
                      <a:r>
                        <a:rPr lang="en-US" sz="2800" dirty="0"/>
                        <a:t>4 </a:t>
                      </a:r>
                      <a:r>
                        <a:rPr lang="en-US" sz="2800" dirty="0" err="1"/>
                        <a:t>oz</a:t>
                      </a:r>
                      <a:endParaRPr lang="en-US" sz="2800" dirty="0"/>
                    </a:p>
                  </a:txBody>
                  <a:tcPr/>
                </a:tc>
                <a:tc>
                  <a:txBody>
                    <a:bodyPr/>
                    <a:lstStyle/>
                    <a:p>
                      <a:pPr algn="ctr"/>
                      <a:r>
                        <a:rPr lang="en-US" sz="2800" dirty="0"/>
                        <a:t>12</a:t>
                      </a:r>
                    </a:p>
                  </a:txBody>
                  <a:tcPr/>
                </a:tc>
                <a:tc>
                  <a:txBody>
                    <a:bodyPr/>
                    <a:lstStyle/>
                    <a:p>
                      <a:pPr algn="ctr"/>
                      <a:r>
                        <a:rPr lang="en-US" sz="2800" dirty="0"/>
                        <a:t>36</a:t>
                      </a:r>
                    </a:p>
                  </a:txBody>
                  <a:tcPr/>
                </a:tc>
                <a:tc>
                  <a:txBody>
                    <a:bodyPr/>
                    <a:lstStyle/>
                    <a:p>
                      <a:pPr algn="ctr"/>
                      <a:r>
                        <a:rPr lang="en-US" sz="2800" dirty="0"/>
                        <a:t>4.2</a:t>
                      </a:r>
                    </a:p>
                  </a:txBody>
                  <a:tcPr/>
                </a:tc>
                <a:tc>
                  <a:txBody>
                    <a:bodyPr/>
                    <a:lstStyle/>
                    <a:p>
                      <a:pPr algn="ctr"/>
                      <a:r>
                        <a:rPr lang="en-US" sz="2800" dirty="0"/>
                        <a:t>60,980</a:t>
                      </a:r>
                    </a:p>
                  </a:txBody>
                  <a:tcPr/>
                </a:tc>
                <a:extLst>
                  <a:ext uri="{0D108BD9-81ED-4DB2-BD59-A6C34878D82A}">
                    <a16:rowId xmlns:a16="http://schemas.microsoft.com/office/drawing/2014/main" val="10005"/>
                  </a:ext>
                </a:extLst>
              </a:tr>
              <a:tr h="491166">
                <a:tc>
                  <a:txBody>
                    <a:bodyPr/>
                    <a:lstStyle/>
                    <a:p>
                      <a:r>
                        <a:rPr lang="en-US" sz="2800" dirty="0"/>
                        <a:t>4 </a:t>
                      </a:r>
                      <a:r>
                        <a:rPr lang="en-US" sz="2800" dirty="0" err="1"/>
                        <a:t>oz</a:t>
                      </a:r>
                      <a:r>
                        <a:rPr lang="en-US" sz="2800" dirty="0"/>
                        <a:t> aged</a:t>
                      </a:r>
                    </a:p>
                  </a:txBody>
                  <a:tcPr/>
                </a:tc>
                <a:tc>
                  <a:txBody>
                    <a:bodyPr/>
                    <a:lstStyle/>
                    <a:p>
                      <a:pPr algn="ctr"/>
                      <a:r>
                        <a:rPr lang="en-US" sz="2800" dirty="0"/>
                        <a:t>18</a:t>
                      </a:r>
                    </a:p>
                  </a:txBody>
                  <a:tcPr/>
                </a:tc>
                <a:tc>
                  <a:txBody>
                    <a:bodyPr/>
                    <a:lstStyle/>
                    <a:p>
                      <a:pPr algn="ctr"/>
                      <a:r>
                        <a:rPr lang="en-US" sz="2800" dirty="0"/>
                        <a:t>24</a:t>
                      </a:r>
                    </a:p>
                  </a:txBody>
                  <a:tcPr/>
                </a:tc>
                <a:tc>
                  <a:txBody>
                    <a:bodyPr/>
                    <a:lstStyle/>
                    <a:p>
                      <a:pPr algn="ctr"/>
                      <a:r>
                        <a:rPr lang="en-US" sz="2800" dirty="0"/>
                        <a:t>6.2</a:t>
                      </a:r>
                    </a:p>
                  </a:txBody>
                  <a:tcPr/>
                </a:tc>
                <a:tc>
                  <a:txBody>
                    <a:bodyPr/>
                    <a:lstStyle/>
                    <a:p>
                      <a:pPr algn="ctr"/>
                      <a:r>
                        <a:rPr lang="en-US" sz="2800" dirty="0"/>
                        <a:t>60,016</a:t>
                      </a:r>
                    </a:p>
                  </a:txBody>
                  <a:tcPr/>
                </a:tc>
                <a:extLst>
                  <a:ext uri="{0D108BD9-81ED-4DB2-BD59-A6C34878D82A}">
                    <a16:rowId xmlns:a16="http://schemas.microsoft.com/office/drawing/2014/main" val="10006"/>
                  </a:ext>
                </a:extLst>
              </a:tr>
            </a:tbl>
          </a:graphicData>
        </a:graphic>
      </p:graphicFrame>
      <p:sp>
        <p:nvSpPr>
          <p:cNvPr id="5" name="TextBox 4"/>
          <p:cNvSpPr txBox="1"/>
          <p:nvPr/>
        </p:nvSpPr>
        <p:spPr>
          <a:xfrm>
            <a:off x="8524986" y="5986025"/>
            <a:ext cx="2363147" cy="307777"/>
          </a:xfrm>
          <a:prstGeom prst="rect">
            <a:avLst/>
          </a:prstGeom>
          <a:noFill/>
        </p:spPr>
        <p:txBody>
          <a:bodyPr wrap="none" rtlCol="0">
            <a:spAutoFit/>
          </a:bodyPr>
          <a:lstStyle/>
          <a:p>
            <a:r>
              <a:rPr lang="en-US" sz="1400" dirty="0"/>
              <a:t>(</a:t>
            </a:r>
            <a:r>
              <a:rPr lang="en-US" sz="1400" dirty="0" err="1"/>
              <a:t>Kleinkopf</a:t>
            </a:r>
            <a:r>
              <a:rPr lang="en-US" sz="1400" dirty="0"/>
              <a:t> and </a:t>
            </a:r>
            <a:r>
              <a:rPr lang="en-US" sz="1400" dirty="0" err="1"/>
              <a:t>Barta</a:t>
            </a:r>
            <a:r>
              <a:rPr lang="en-US" sz="1400" dirty="0"/>
              <a:t>, 1991)</a:t>
            </a:r>
          </a:p>
        </p:txBody>
      </p:sp>
    </p:spTree>
    <p:extLst>
      <p:ext uri="{BB962C8B-B14F-4D97-AF65-F5344CB8AC3E}">
        <p14:creationId xmlns:p14="http://schemas.microsoft.com/office/powerpoint/2010/main" val="1681959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Determining planting density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D5A9784-041C-6A44-B854-E06CF30CA962}"/>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𝐷𝑒𝑠𝑖𝑟𝑒𝑑</m:t>
                          </m:r>
                          <m:r>
                            <a:rPr lang="en-US" b="0" i="1" smtClean="0">
                              <a:latin typeface="Cambria Math" panose="02040503050406030204" pitchFamily="18" charset="0"/>
                            </a:rPr>
                            <m:t> </m:t>
                          </m:r>
                          <m:r>
                            <a:rPr lang="en-US" b="0" i="1" smtClean="0">
                              <a:latin typeface="Cambria Math" panose="02040503050406030204" pitchFamily="18" charset="0"/>
                            </a:rPr>
                            <m:t>𝑠𝑡𝑒𝑚𝑠</m:t>
                          </m:r>
                          <m:r>
                            <a:rPr lang="en-US" b="0" i="1" smtClean="0">
                              <a:latin typeface="Cambria Math" panose="02040503050406030204" pitchFamily="18" charset="0"/>
                            </a:rPr>
                            <m:t>/</m:t>
                          </m:r>
                          <m:r>
                            <a:rPr lang="en-US" b="0" i="1" smtClean="0">
                              <a:latin typeface="Cambria Math" panose="02040503050406030204" pitchFamily="18" charset="0"/>
                            </a:rPr>
                            <m:t>𝑎𝑐𝑟𝑒</m:t>
                          </m:r>
                        </m:num>
                        <m:den>
                          <m:r>
                            <a:rPr lang="en-US" b="0" i="1" smtClean="0">
                              <a:latin typeface="Cambria Math" panose="02040503050406030204" pitchFamily="18" charset="0"/>
                            </a:rPr>
                            <m:t>𝑆𝑡𝑒𝑚</m:t>
                          </m:r>
                          <m:r>
                            <a:rPr lang="en-US" b="0" i="1" smtClean="0">
                              <a:latin typeface="Cambria Math" panose="02040503050406030204" pitchFamily="18" charset="0"/>
                            </a:rPr>
                            <m:t> </m:t>
                          </m:r>
                          <m:r>
                            <a:rPr lang="en-US" b="0" i="1" smtClean="0">
                              <a:latin typeface="Cambria Math" panose="02040503050406030204" pitchFamily="18" charset="0"/>
                            </a:rPr>
                            <m:t>𝑛𝑢𝑚𝑏𝑒𝑟</m:t>
                          </m:r>
                          <m:r>
                            <a:rPr lang="en-US" b="0" i="1" smtClean="0">
                              <a:latin typeface="Cambria Math" panose="02040503050406030204" pitchFamily="18" charset="0"/>
                            </a:rPr>
                            <m:t>/</m:t>
                          </m:r>
                          <m:r>
                            <a:rPr lang="en-US" b="0" i="1" smtClean="0">
                              <a:latin typeface="Cambria Math" panose="02040503050406030204" pitchFamily="18" charset="0"/>
                            </a:rPr>
                            <m:t>𝑠𝑒𝑒𝑑</m:t>
                          </m:r>
                        </m:den>
                      </m:f>
                      <m:r>
                        <a:rPr lang="en-US" dirty="0">
                          <a:latin typeface="Cambria Math" panose="02040503050406030204" pitchFamily="18" charset="0"/>
                          <a:ea typeface="Cambria Math" panose="02040503050406030204" pitchFamily="18" charset="0"/>
                        </a:rPr>
                        <m:t>=</m:t>
                      </m:r>
                      <m:r>
                        <m:rPr>
                          <m:sty m:val="p"/>
                        </m:rPr>
                        <a:rPr lang="en-US" b="0" i="0" dirty="0" smtClean="0">
                          <a:latin typeface="Cambria Math" panose="02040503050406030204" pitchFamily="18" charset="0"/>
                          <a:ea typeface="Cambria Math" panose="02040503050406030204" pitchFamily="18" charset="0"/>
                        </a:rPr>
                        <m:t>Seed</m:t>
                      </m:r>
                      <m:r>
                        <a:rPr lang="en-US" b="0" i="0" dirty="0" smtClean="0">
                          <a:latin typeface="Cambria Math" panose="02040503050406030204" pitchFamily="18" charset="0"/>
                          <a:ea typeface="Cambria Math" panose="02040503050406030204" pitchFamily="18" charset="0"/>
                        </a:rPr>
                        <m:t> </m:t>
                      </m:r>
                      <m:r>
                        <m:rPr>
                          <m:sty m:val="p"/>
                        </m:rPr>
                        <a:rPr lang="en-US" b="0" i="0" dirty="0" smtClean="0">
                          <a:latin typeface="Cambria Math" panose="02040503050406030204" pitchFamily="18" charset="0"/>
                          <a:ea typeface="Cambria Math" panose="02040503050406030204" pitchFamily="18" charset="0"/>
                        </a:rPr>
                        <m:t>number</m:t>
                      </m:r>
                      <m:r>
                        <a:rPr lang="en-US" b="0" i="0" dirty="0" smtClean="0">
                          <a:latin typeface="Cambria Math" panose="02040503050406030204" pitchFamily="18" charset="0"/>
                          <a:ea typeface="Cambria Math" panose="02040503050406030204" pitchFamily="18" charset="0"/>
                        </a:rPr>
                        <m:t>/</m:t>
                      </m:r>
                      <m:r>
                        <m:rPr>
                          <m:sty m:val="p"/>
                        </m:rPr>
                        <a:rPr lang="en-US" b="0" i="0" dirty="0" smtClean="0">
                          <a:latin typeface="Cambria Math" panose="02040503050406030204" pitchFamily="18" charset="0"/>
                          <a:ea typeface="Cambria Math" panose="02040503050406030204" pitchFamily="18" charset="0"/>
                        </a:rPr>
                        <m:t>acre</m:t>
                      </m:r>
                    </m:oMath>
                  </m:oMathPara>
                </a14:m>
                <a:endParaRPr lang="en-US" dirty="0"/>
              </a:p>
              <a:p>
                <a:pPr marL="0" indent="0">
                  <a:buNone/>
                </a:pPr>
                <a:endParaRPr lang="en-US" dirty="0"/>
              </a:p>
            </p:txBody>
          </p:sp>
        </mc:Choice>
        <mc:Fallback xmlns="">
          <p:sp>
            <p:nvSpPr>
              <p:cNvPr id="6" name="Content Placeholder 5">
                <a:extLst>
                  <a:ext uri="{FF2B5EF4-FFF2-40B4-BE49-F238E27FC236}">
                    <a16:creationId xmlns:a16="http://schemas.microsoft.com/office/drawing/2014/main" id="{3D5A9784-041C-6A44-B854-E06CF30CA962}"/>
                  </a:ext>
                </a:extLst>
              </p:cNvPr>
              <p:cNvSpPr>
                <a:spLocks noGrp="1" noRot="1" noChangeAspect="1" noMove="1" noResize="1" noEditPoints="1" noAdjustHandles="1" noChangeArrowheads="1" noChangeShapeType="1" noTextEdit="1"/>
              </p:cNvSpPr>
              <p:nvPr>
                <p:ph idx="1"/>
              </p:nvPr>
            </p:nvSpPr>
            <p:spPr>
              <a:blipFill>
                <a:blip r:embed="rId2"/>
                <a:stretch>
                  <a:fillRect t="-560"/>
                </a:stretch>
              </a:blipFill>
            </p:spPr>
            <p:txBody>
              <a:bodyPr/>
              <a:lstStyle/>
              <a:p>
                <a:r>
                  <a:rPr lang="en-US">
                    <a:noFill/>
                  </a:rPr>
                  <a:t> </a:t>
                </a:r>
              </a:p>
            </p:txBody>
          </p:sp>
        </mc:Fallback>
      </mc:AlternateContent>
    </p:spTree>
    <p:extLst>
      <p:ext uri="{BB962C8B-B14F-4D97-AF65-F5344CB8AC3E}">
        <p14:creationId xmlns:p14="http://schemas.microsoft.com/office/powerpoint/2010/main" val="2201007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Determining planting density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D5A9784-041C-6A44-B854-E06CF30CA962}"/>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𝐷𝑒𝑠𝑖𝑟𝑒𝑑</m:t>
                          </m:r>
                          <m:r>
                            <a:rPr lang="en-US" b="0" i="1" smtClean="0">
                              <a:latin typeface="Cambria Math" panose="02040503050406030204" pitchFamily="18" charset="0"/>
                            </a:rPr>
                            <m:t> </m:t>
                          </m:r>
                          <m:r>
                            <a:rPr lang="en-US" b="0" i="1" smtClean="0">
                              <a:latin typeface="Cambria Math" panose="02040503050406030204" pitchFamily="18" charset="0"/>
                            </a:rPr>
                            <m:t>𝑠𝑡𝑒𝑚𝑠</m:t>
                          </m:r>
                          <m:r>
                            <a:rPr lang="en-US" b="0" i="1" smtClean="0">
                              <a:latin typeface="Cambria Math" panose="02040503050406030204" pitchFamily="18" charset="0"/>
                            </a:rPr>
                            <m:t>/</m:t>
                          </m:r>
                          <m:r>
                            <a:rPr lang="en-US" b="0" i="1" smtClean="0">
                              <a:latin typeface="Cambria Math" panose="02040503050406030204" pitchFamily="18" charset="0"/>
                            </a:rPr>
                            <m:t>𝑎𝑐𝑟𝑒</m:t>
                          </m:r>
                        </m:num>
                        <m:den>
                          <m:r>
                            <a:rPr lang="en-US" b="0" i="1" smtClean="0">
                              <a:latin typeface="Cambria Math" panose="02040503050406030204" pitchFamily="18" charset="0"/>
                            </a:rPr>
                            <m:t>𝑆𝑡𝑒𝑚</m:t>
                          </m:r>
                          <m:r>
                            <a:rPr lang="en-US" b="0" i="1" smtClean="0">
                              <a:latin typeface="Cambria Math" panose="02040503050406030204" pitchFamily="18" charset="0"/>
                            </a:rPr>
                            <m:t> </m:t>
                          </m:r>
                          <m:r>
                            <a:rPr lang="en-US" b="0" i="1" smtClean="0">
                              <a:latin typeface="Cambria Math" panose="02040503050406030204" pitchFamily="18" charset="0"/>
                            </a:rPr>
                            <m:t>𝑛𝑢𝑚𝑏𝑒𝑟</m:t>
                          </m:r>
                          <m:r>
                            <a:rPr lang="en-US" b="0" i="1" smtClean="0">
                              <a:latin typeface="Cambria Math" panose="02040503050406030204" pitchFamily="18" charset="0"/>
                            </a:rPr>
                            <m:t>/</m:t>
                          </m:r>
                          <m:r>
                            <a:rPr lang="en-US" b="0" i="1" smtClean="0">
                              <a:latin typeface="Cambria Math" panose="02040503050406030204" pitchFamily="18" charset="0"/>
                            </a:rPr>
                            <m:t>𝑠𝑒𝑒𝑑</m:t>
                          </m:r>
                        </m:den>
                      </m:f>
                      <m:r>
                        <a:rPr lang="en-US" dirty="0">
                          <a:latin typeface="Cambria Math" panose="02040503050406030204" pitchFamily="18" charset="0"/>
                          <a:ea typeface="Cambria Math" panose="02040503050406030204" pitchFamily="18" charset="0"/>
                        </a:rPr>
                        <m:t>=</m:t>
                      </m:r>
                      <m:r>
                        <m:rPr>
                          <m:sty m:val="p"/>
                        </m:rPr>
                        <a:rPr lang="en-US" b="0" i="0" dirty="0" smtClean="0">
                          <a:latin typeface="Cambria Math" panose="02040503050406030204" pitchFamily="18" charset="0"/>
                          <a:ea typeface="Cambria Math" panose="02040503050406030204" pitchFamily="18" charset="0"/>
                        </a:rPr>
                        <m:t>Seed</m:t>
                      </m:r>
                      <m:r>
                        <a:rPr lang="en-US" b="0" i="0" dirty="0" smtClean="0">
                          <a:latin typeface="Cambria Math" panose="02040503050406030204" pitchFamily="18" charset="0"/>
                          <a:ea typeface="Cambria Math" panose="02040503050406030204" pitchFamily="18" charset="0"/>
                        </a:rPr>
                        <m:t> </m:t>
                      </m:r>
                      <m:r>
                        <m:rPr>
                          <m:sty m:val="p"/>
                        </m:rPr>
                        <a:rPr lang="en-US" b="0" i="0" dirty="0" smtClean="0">
                          <a:latin typeface="Cambria Math" panose="02040503050406030204" pitchFamily="18" charset="0"/>
                          <a:ea typeface="Cambria Math" panose="02040503050406030204" pitchFamily="18" charset="0"/>
                        </a:rPr>
                        <m:t>number</m:t>
                      </m:r>
                      <m:r>
                        <a:rPr lang="en-US" b="0" i="0" dirty="0" smtClean="0">
                          <a:latin typeface="Cambria Math" panose="02040503050406030204" pitchFamily="18" charset="0"/>
                          <a:ea typeface="Cambria Math" panose="02040503050406030204" pitchFamily="18" charset="0"/>
                        </a:rPr>
                        <m:t>/</m:t>
                      </m:r>
                      <m:r>
                        <m:rPr>
                          <m:sty m:val="p"/>
                        </m:rPr>
                        <a:rPr lang="en-US" b="0" i="0" dirty="0" smtClean="0">
                          <a:latin typeface="Cambria Math" panose="02040503050406030204" pitchFamily="18" charset="0"/>
                          <a:ea typeface="Cambria Math" panose="02040503050406030204" pitchFamily="18" charset="0"/>
                        </a:rPr>
                        <m:t>acre</m:t>
                      </m:r>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60,000 </m:t>
                          </m:r>
                          <m:r>
                            <a:rPr lang="en-US" b="0" i="1" smtClean="0">
                              <a:latin typeface="Cambria Math" panose="02040503050406030204" pitchFamily="18" charset="0"/>
                            </a:rPr>
                            <m:t>𝑠𝑡𝑒𝑚𝑠</m:t>
                          </m:r>
                          <m:r>
                            <a:rPr lang="en-US" b="0" i="1" smtClean="0">
                              <a:latin typeface="Cambria Math" panose="02040503050406030204" pitchFamily="18" charset="0"/>
                            </a:rPr>
                            <m:t>/</m:t>
                          </m:r>
                          <m:r>
                            <a:rPr lang="en-US" b="0" i="1" smtClean="0">
                              <a:latin typeface="Cambria Math" panose="02040503050406030204" pitchFamily="18" charset="0"/>
                            </a:rPr>
                            <m:t>𝑎</m:t>
                          </m:r>
                        </m:num>
                        <m:den>
                          <m:r>
                            <a:rPr lang="en-US" b="0" i="1" smtClean="0">
                              <a:latin typeface="Cambria Math" panose="02040503050406030204" pitchFamily="18" charset="0"/>
                            </a:rPr>
                            <m:t>4.1 </m:t>
                          </m:r>
                          <m:r>
                            <a:rPr lang="en-US" b="0" i="1" smtClean="0">
                              <a:latin typeface="Cambria Math" panose="02040503050406030204" pitchFamily="18" charset="0"/>
                            </a:rPr>
                            <m:t>𝑠𝑡𝑒𝑚𝑠</m:t>
                          </m:r>
                          <m:r>
                            <a:rPr lang="en-US" b="0" i="1" smtClean="0">
                              <a:latin typeface="Cambria Math" panose="02040503050406030204" pitchFamily="18" charset="0"/>
                            </a:rPr>
                            <m:t>/</m:t>
                          </m:r>
                          <m:r>
                            <a:rPr lang="en-US" b="0" i="1" smtClean="0">
                              <a:latin typeface="Cambria Math" panose="02040503050406030204" pitchFamily="18" charset="0"/>
                            </a:rPr>
                            <m:t>𝑠𝑒𝑒𝑑</m:t>
                          </m:r>
                        </m:den>
                      </m:f>
                      <m:r>
                        <a:rPr lang="en-US" dirty="0">
                          <a:latin typeface="Cambria Math" panose="02040503050406030204" pitchFamily="18" charset="0"/>
                          <a:ea typeface="Cambria Math" panose="02040503050406030204" pitchFamily="18" charset="0"/>
                        </a:rPr>
                        <m:t>=</m:t>
                      </m:r>
                      <m:r>
                        <a:rPr lang="en-US" b="0" i="0" dirty="0" smtClean="0">
                          <a:latin typeface="Cambria Math" panose="02040503050406030204" pitchFamily="18" charset="0"/>
                          <a:ea typeface="Cambria Math" panose="02040503050406030204" pitchFamily="18" charset="0"/>
                        </a:rPr>
                        <m:t>14,634 </m:t>
                      </m:r>
                      <m:r>
                        <m:rPr>
                          <m:sty m:val="p"/>
                        </m:rPr>
                        <a:rPr lang="en-US" b="0" i="0" dirty="0" smtClean="0">
                          <a:latin typeface="Cambria Math" panose="02040503050406030204" pitchFamily="18" charset="0"/>
                          <a:ea typeface="Cambria Math" panose="02040503050406030204" pitchFamily="18" charset="0"/>
                        </a:rPr>
                        <m:t>seed</m:t>
                      </m:r>
                      <m:r>
                        <a:rPr lang="en-US" b="0" i="0" dirty="0" smtClean="0">
                          <a:latin typeface="Cambria Math" panose="02040503050406030204" pitchFamily="18" charset="0"/>
                          <a:ea typeface="Cambria Math" panose="02040503050406030204" pitchFamily="18" charset="0"/>
                        </a:rPr>
                        <m:t> </m:t>
                      </m:r>
                      <m:r>
                        <m:rPr>
                          <m:sty m:val="p"/>
                        </m:rPr>
                        <a:rPr lang="en-US" b="0" i="0" dirty="0" smtClean="0">
                          <a:latin typeface="Cambria Math" panose="02040503050406030204" pitchFamily="18" charset="0"/>
                          <a:ea typeface="Cambria Math" panose="02040503050406030204" pitchFamily="18" charset="0"/>
                        </a:rPr>
                        <m:t>pieces</m:t>
                      </m:r>
                      <m:r>
                        <a:rPr lang="en-US" dirty="0">
                          <a:latin typeface="Cambria Math" panose="02040503050406030204" pitchFamily="18" charset="0"/>
                          <a:ea typeface="Cambria Math" panose="02040503050406030204" pitchFamily="18" charset="0"/>
                        </a:rPr>
                        <m:t>/</m:t>
                      </m:r>
                      <m:r>
                        <m:rPr>
                          <m:sty m:val="p"/>
                        </m:rPr>
                        <a:rPr lang="en-US" dirty="0">
                          <a:latin typeface="Cambria Math" panose="02040503050406030204" pitchFamily="18" charset="0"/>
                          <a:ea typeface="Cambria Math" panose="02040503050406030204" pitchFamily="18" charset="0"/>
                        </a:rPr>
                        <m:t>acre</m:t>
                      </m:r>
                    </m:oMath>
                  </m:oMathPara>
                </a14:m>
                <a:endParaRPr lang="en-US" dirty="0"/>
              </a:p>
              <a:p>
                <a:pPr marL="0" indent="0">
                  <a:buNone/>
                </a:pPr>
                <a:endParaRPr lang="en-US" dirty="0"/>
              </a:p>
              <a:p>
                <a:pPr marL="0" indent="0">
                  <a:buNone/>
                </a:pPr>
                <a:endParaRPr lang="en-US" dirty="0"/>
              </a:p>
            </p:txBody>
          </p:sp>
        </mc:Choice>
        <mc:Fallback xmlns="">
          <p:sp>
            <p:nvSpPr>
              <p:cNvPr id="6" name="Content Placeholder 5">
                <a:extLst>
                  <a:ext uri="{FF2B5EF4-FFF2-40B4-BE49-F238E27FC236}">
                    <a16:creationId xmlns:a16="http://schemas.microsoft.com/office/drawing/2014/main" id="{3D5A9784-041C-6A44-B854-E06CF30CA962}"/>
                  </a:ext>
                </a:extLst>
              </p:cNvPr>
              <p:cNvSpPr>
                <a:spLocks noGrp="1" noRot="1" noChangeAspect="1" noMove="1" noResize="1" noEditPoints="1" noAdjustHandles="1" noChangeArrowheads="1" noChangeShapeType="1" noTextEdit="1"/>
              </p:cNvSpPr>
              <p:nvPr>
                <p:ph idx="1"/>
              </p:nvPr>
            </p:nvSpPr>
            <p:spPr>
              <a:blipFill>
                <a:blip r:embed="rId2"/>
                <a:stretch>
                  <a:fillRect t="-560"/>
                </a:stretch>
              </a:blipFill>
            </p:spPr>
            <p:txBody>
              <a:bodyPr/>
              <a:lstStyle/>
              <a:p>
                <a:r>
                  <a:rPr lang="en-US">
                    <a:noFill/>
                  </a:rPr>
                  <a:t> </a:t>
                </a:r>
              </a:p>
            </p:txBody>
          </p:sp>
        </mc:Fallback>
      </mc:AlternateContent>
    </p:spTree>
    <p:extLst>
      <p:ext uri="{BB962C8B-B14F-4D97-AF65-F5344CB8AC3E}">
        <p14:creationId xmlns:p14="http://schemas.microsoft.com/office/powerpoint/2010/main" val="478955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Determining planting density</a:t>
            </a:r>
          </a:p>
        </p:txBody>
      </p:sp>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3D5A9784-041C-6A44-B854-E06CF30CA962}"/>
                  </a:ext>
                </a:extLst>
              </p:cNvPr>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𝐷𝑒𝑠𝑖𝑟𝑒𝑑</m:t>
                          </m:r>
                          <m:r>
                            <a:rPr lang="en-US" b="0" i="1" smtClean="0">
                              <a:latin typeface="Cambria Math" panose="02040503050406030204" pitchFamily="18" charset="0"/>
                            </a:rPr>
                            <m:t> </m:t>
                          </m:r>
                          <m:r>
                            <a:rPr lang="en-US" b="0" i="1" smtClean="0">
                              <a:latin typeface="Cambria Math" panose="02040503050406030204" pitchFamily="18" charset="0"/>
                            </a:rPr>
                            <m:t>𝑠𝑡𝑒</m:t>
                          </m:r>
                          <m:r>
                            <a:rPr lang="en-US" i="1">
                              <a:latin typeface="Cambria Math" panose="02040503050406030204" pitchFamily="18" charset="0"/>
                            </a:rPr>
                            <m:t>𝑚𝑠</m:t>
                          </m:r>
                          <m:r>
                            <a:rPr lang="en-US" i="1">
                              <a:latin typeface="Cambria Math" panose="02040503050406030204" pitchFamily="18" charset="0"/>
                            </a:rPr>
                            <m:t>/</m:t>
                          </m:r>
                          <m:r>
                            <a:rPr lang="en-US" i="1">
                              <a:latin typeface="Cambria Math" panose="02040503050406030204" pitchFamily="18" charset="0"/>
                            </a:rPr>
                            <m:t>𝑎𝑐𝑟𝑒</m:t>
                          </m:r>
                        </m:num>
                        <m:den>
                          <m:r>
                            <a:rPr lang="en-US" b="0" i="1" smtClean="0">
                              <a:latin typeface="Cambria Math" panose="02040503050406030204" pitchFamily="18" charset="0"/>
                            </a:rPr>
                            <m:t>𝑆𝑡𝑒𝑚</m:t>
                          </m:r>
                          <m:r>
                            <a:rPr lang="en-US" b="0" i="1" smtClean="0">
                              <a:latin typeface="Cambria Math" panose="02040503050406030204" pitchFamily="18" charset="0"/>
                            </a:rPr>
                            <m:t> </m:t>
                          </m:r>
                          <m:r>
                            <a:rPr lang="en-US" b="0" i="1" smtClean="0">
                              <a:latin typeface="Cambria Math" panose="02040503050406030204" pitchFamily="18" charset="0"/>
                            </a:rPr>
                            <m:t>𝑛𝑢𝑚𝑏𝑒𝑟</m:t>
                          </m:r>
                          <m:r>
                            <a:rPr lang="en-US" b="0" i="1" smtClean="0">
                              <a:latin typeface="Cambria Math" panose="02040503050406030204" pitchFamily="18" charset="0"/>
                            </a:rPr>
                            <m:t>/</m:t>
                          </m:r>
                          <m:r>
                            <a:rPr lang="en-US" b="0" i="1" smtClean="0">
                              <a:latin typeface="Cambria Math" panose="02040503050406030204" pitchFamily="18" charset="0"/>
                            </a:rPr>
                            <m:t>𝑠𝑒𝑒𝑑</m:t>
                          </m:r>
                        </m:den>
                      </m:f>
                      <m:r>
                        <a:rPr lang="en-US" dirty="0">
                          <a:latin typeface="Cambria Math" panose="02040503050406030204" pitchFamily="18" charset="0"/>
                          <a:ea typeface="Cambria Math" panose="02040503050406030204" pitchFamily="18" charset="0"/>
                        </a:rPr>
                        <m:t>=</m:t>
                      </m:r>
                      <m:r>
                        <m:rPr>
                          <m:sty m:val="p"/>
                        </m:rPr>
                        <a:rPr lang="en-US" b="0" i="0" dirty="0" smtClean="0">
                          <a:latin typeface="Cambria Math" panose="02040503050406030204" pitchFamily="18" charset="0"/>
                          <a:ea typeface="Cambria Math" panose="02040503050406030204" pitchFamily="18" charset="0"/>
                        </a:rPr>
                        <m:t>Seed</m:t>
                      </m:r>
                      <m:r>
                        <a:rPr lang="en-US" b="0" i="0" dirty="0" smtClean="0">
                          <a:latin typeface="Cambria Math" panose="02040503050406030204" pitchFamily="18" charset="0"/>
                          <a:ea typeface="Cambria Math" panose="02040503050406030204" pitchFamily="18" charset="0"/>
                        </a:rPr>
                        <m:t> </m:t>
                      </m:r>
                      <m:r>
                        <m:rPr>
                          <m:sty m:val="p"/>
                        </m:rPr>
                        <a:rPr lang="en-US" b="0" i="0" dirty="0" smtClean="0">
                          <a:latin typeface="Cambria Math" panose="02040503050406030204" pitchFamily="18" charset="0"/>
                          <a:ea typeface="Cambria Math" panose="02040503050406030204" pitchFamily="18" charset="0"/>
                        </a:rPr>
                        <m:t>number</m:t>
                      </m:r>
                      <m:r>
                        <a:rPr lang="en-US" b="0" i="0" dirty="0" smtClean="0">
                          <a:latin typeface="Cambria Math" panose="02040503050406030204" pitchFamily="18" charset="0"/>
                          <a:ea typeface="Cambria Math" panose="02040503050406030204" pitchFamily="18" charset="0"/>
                        </a:rPr>
                        <m:t>/</m:t>
                      </m:r>
                      <m:r>
                        <m:rPr>
                          <m:sty m:val="p"/>
                        </m:rPr>
                        <a:rPr lang="en-US" b="0" i="0" dirty="0" smtClean="0">
                          <a:latin typeface="Cambria Math" panose="02040503050406030204" pitchFamily="18" charset="0"/>
                          <a:ea typeface="Cambria Math" panose="02040503050406030204" pitchFamily="18" charset="0"/>
                        </a:rPr>
                        <m:t>acre</m:t>
                      </m:r>
                    </m:oMath>
                  </m:oMathPara>
                </a14:m>
                <a:endParaRPr lang="en-US" dirty="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f>
                        <m:fPr>
                          <m:ctrlPr>
                            <a:rPr lang="en-US" i="1" smtClean="0">
                              <a:solidFill>
                                <a:schemeClr val="bg1">
                                  <a:lumMod val="50000"/>
                                </a:schemeClr>
                              </a:solidFill>
                              <a:latin typeface="Cambria Math" panose="02040503050406030204" pitchFamily="18" charset="0"/>
                            </a:rPr>
                          </m:ctrlPr>
                        </m:fPr>
                        <m:num>
                          <m:r>
                            <a:rPr lang="en-US" b="0" i="1" smtClean="0">
                              <a:solidFill>
                                <a:schemeClr val="bg1">
                                  <a:lumMod val="50000"/>
                                </a:schemeClr>
                              </a:solidFill>
                              <a:latin typeface="Cambria Math" panose="02040503050406030204" pitchFamily="18" charset="0"/>
                            </a:rPr>
                            <m:t>60,000 </m:t>
                          </m:r>
                          <m:r>
                            <a:rPr lang="en-US" b="0" i="1" smtClean="0">
                              <a:solidFill>
                                <a:schemeClr val="bg1">
                                  <a:lumMod val="50000"/>
                                </a:schemeClr>
                              </a:solidFill>
                              <a:latin typeface="Cambria Math" panose="02040503050406030204" pitchFamily="18" charset="0"/>
                            </a:rPr>
                            <m:t>𝑠𝑡𝑒𝑚𝑠</m:t>
                          </m:r>
                          <m:r>
                            <a:rPr lang="en-US" b="0" i="1" smtClean="0">
                              <a:solidFill>
                                <a:schemeClr val="bg1">
                                  <a:lumMod val="50000"/>
                                </a:schemeClr>
                              </a:solidFill>
                              <a:latin typeface="Cambria Math" panose="02040503050406030204" pitchFamily="18" charset="0"/>
                            </a:rPr>
                            <m:t>/</m:t>
                          </m:r>
                          <m:r>
                            <a:rPr lang="en-US" b="0" i="1" smtClean="0">
                              <a:solidFill>
                                <a:schemeClr val="bg1">
                                  <a:lumMod val="50000"/>
                                </a:schemeClr>
                              </a:solidFill>
                              <a:latin typeface="Cambria Math" panose="02040503050406030204" pitchFamily="18" charset="0"/>
                            </a:rPr>
                            <m:t>𝑎</m:t>
                          </m:r>
                        </m:num>
                        <m:den>
                          <m:r>
                            <a:rPr lang="en-US" b="0" i="1" smtClean="0">
                              <a:solidFill>
                                <a:schemeClr val="bg1">
                                  <a:lumMod val="50000"/>
                                </a:schemeClr>
                              </a:solidFill>
                              <a:latin typeface="Cambria Math" panose="02040503050406030204" pitchFamily="18" charset="0"/>
                            </a:rPr>
                            <m:t>4.1 </m:t>
                          </m:r>
                          <m:r>
                            <a:rPr lang="en-US" b="0" i="1" smtClean="0">
                              <a:solidFill>
                                <a:schemeClr val="bg1">
                                  <a:lumMod val="50000"/>
                                </a:schemeClr>
                              </a:solidFill>
                              <a:latin typeface="Cambria Math" panose="02040503050406030204" pitchFamily="18" charset="0"/>
                            </a:rPr>
                            <m:t>𝑠𝑡𝑒𝑚𝑠</m:t>
                          </m:r>
                          <m:r>
                            <a:rPr lang="en-US" b="0" i="1" smtClean="0">
                              <a:solidFill>
                                <a:schemeClr val="bg1">
                                  <a:lumMod val="50000"/>
                                </a:schemeClr>
                              </a:solidFill>
                              <a:latin typeface="Cambria Math" panose="02040503050406030204" pitchFamily="18" charset="0"/>
                            </a:rPr>
                            <m:t>/</m:t>
                          </m:r>
                          <m:r>
                            <a:rPr lang="en-US" b="0" i="1" smtClean="0">
                              <a:solidFill>
                                <a:schemeClr val="bg1">
                                  <a:lumMod val="50000"/>
                                </a:schemeClr>
                              </a:solidFill>
                              <a:latin typeface="Cambria Math" panose="02040503050406030204" pitchFamily="18" charset="0"/>
                            </a:rPr>
                            <m:t>𝑠𝑒𝑒𝑑</m:t>
                          </m:r>
                        </m:den>
                      </m:f>
                      <m:r>
                        <a:rPr lang="en-US" dirty="0">
                          <a:solidFill>
                            <a:schemeClr val="bg1">
                              <a:lumMod val="50000"/>
                            </a:schemeClr>
                          </a:solidFill>
                          <a:latin typeface="Cambria Math" panose="02040503050406030204" pitchFamily="18" charset="0"/>
                          <a:ea typeface="Cambria Math" panose="02040503050406030204" pitchFamily="18" charset="0"/>
                        </a:rPr>
                        <m:t>=</m:t>
                      </m:r>
                      <m:r>
                        <a:rPr lang="en-US" b="0" i="0" dirty="0" smtClean="0">
                          <a:solidFill>
                            <a:schemeClr val="bg1">
                              <a:lumMod val="50000"/>
                            </a:schemeClr>
                          </a:solidFill>
                          <a:latin typeface="Cambria Math" panose="02040503050406030204" pitchFamily="18" charset="0"/>
                          <a:ea typeface="Cambria Math" panose="02040503050406030204" pitchFamily="18" charset="0"/>
                        </a:rPr>
                        <m:t>14,634 </m:t>
                      </m:r>
                      <m:r>
                        <m:rPr>
                          <m:sty m:val="p"/>
                        </m:rPr>
                        <a:rPr lang="en-US" b="0" i="0" dirty="0" smtClean="0">
                          <a:solidFill>
                            <a:schemeClr val="bg1">
                              <a:lumMod val="50000"/>
                            </a:schemeClr>
                          </a:solidFill>
                          <a:latin typeface="Cambria Math" panose="02040503050406030204" pitchFamily="18" charset="0"/>
                          <a:ea typeface="Cambria Math" panose="02040503050406030204" pitchFamily="18" charset="0"/>
                        </a:rPr>
                        <m:t>seed</m:t>
                      </m:r>
                      <m:r>
                        <a:rPr lang="en-US" b="0" i="0" dirty="0" smtClean="0">
                          <a:solidFill>
                            <a:schemeClr val="bg1">
                              <a:lumMod val="50000"/>
                            </a:schemeClr>
                          </a:solidFill>
                          <a:latin typeface="Cambria Math" panose="02040503050406030204" pitchFamily="18" charset="0"/>
                          <a:ea typeface="Cambria Math" panose="02040503050406030204" pitchFamily="18" charset="0"/>
                        </a:rPr>
                        <m:t> </m:t>
                      </m:r>
                      <m:r>
                        <m:rPr>
                          <m:sty m:val="p"/>
                        </m:rPr>
                        <a:rPr lang="en-US" b="0" i="0" dirty="0" smtClean="0">
                          <a:solidFill>
                            <a:schemeClr val="bg1">
                              <a:lumMod val="50000"/>
                            </a:schemeClr>
                          </a:solidFill>
                          <a:latin typeface="Cambria Math" panose="02040503050406030204" pitchFamily="18" charset="0"/>
                          <a:ea typeface="Cambria Math" panose="02040503050406030204" pitchFamily="18" charset="0"/>
                        </a:rPr>
                        <m:t>pieces</m:t>
                      </m:r>
                      <m:r>
                        <a:rPr lang="en-US" dirty="0">
                          <a:solidFill>
                            <a:schemeClr val="bg1">
                              <a:lumMod val="50000"/>
                            </a:schemeClr>
                          </a:solidFill>
                          <a:latin typeface="Cambria Math" panose="02040503050406030204" pitchFamily="18" charset="0"/>
                          <a:ea typeface="Cambria Math" panose="02040503050406030204" pitchFamily="18" charset="0"/>
                        </a:rPr>
                        <m:t>/</m:t>
                      </m:r>
                      <m:r>
                        <m:rPr>
                          <m:sty m:val="p"/>
                        </m:rPr>
                        <a:rPr lang="en-US" dirty="0">
                          <a:solidFill>
                            <a:schemeClr val="bg1">
                              <a:lumMod val="50000"/>
                            </a:schemeClr>
                          </a:solidFill>
                          <a:latin typeface="Cambria Math" panose="02040503050406030204" pitchFamily="18" charset="0"/>
                          <a:ea typeface="Cambria Math" panose="02040503050406030204" pitchFamily="18" charset="0"/>
                        </a:rPr>
                        <m:t>acre</m:t>
                      </m:r>
                    </m:oMath>
                  </m:oMathPara>
                </a14:m>
                <a:endParaRPr lang="en-US" dirty="0">
                  <a:solidFill>
                    <a:schemeClr val="bg1">
                      <a:lumMod val="50000"/>
                    </a:schemeClr>
                  </a:solidFill>
                </a:endParaRP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60,000 </m:t>
                          </m:r>
                          <m:r>
                            <a:rPr lang="en-US" i="1">
                              <a:latin typeface="Cambria Math" panose="02040503050406030204" pitchFamily="18" charset="0"/>
                            </a:rPr>
                            <m:t>𝑠𝑡𝑒𝑚𝑠</m:t>
                          </m:r>
                          <m:r>
                            <a:rPr lang="en-US" i="1">
                              <a:latin typeface="Cambria Math" panose="02040503050406030204" pitchFamily="18" charset="0"/>
                            </a:rPr>
                            <m:t>/</m:t>
                          </m:r>
                          <m:r>
                            <a:rPr lang="en-US" i="1">
                              <a:latin typeface="Cambria Math" panose="02040503050406030204" pitchFamily="18" charset="0"/>
                            </a:rPr>
                            <m:t>𝑎</m:t>
                          </m:r>
                        </m:num>
                        <m:den>
                          <m:r>
                            <a:rPr lang="en-US" b="0" i="1" smtClean="0">
                              <a:latin typeface="Cambria Math" panose="02040503050406030204" pitchFamily="18" charset="0"/>
                            </a:rPr>
                            <m:t>3</m:t>
                          </m:r>
                          <m:r>
                            <a:rPr lang="en-US" i="1">
                              <a:latin typeface="Cambria Math" panose="02040503050406030204" pitchFamily="18" charset="0"/>
                            </a:rPr>
                            <m:t>. </m:t>
                          </m:r>
                          <m:r>
                            <a:rPr lang="en-US" b="0" i="1" smtClean="0">
                              <a:latin typeface="Cambria Math" panose="02040503050406030204" pitchFamily="18" charset="0"/>
                            </a:rPr>
                            <m:t>1 </m:t>
                          </m:r>
                          <m:r>
                            <a:rPr lang="en-US" i="1">
                              <a:latin typeface="Cambria Math" panose="02040503050406030204" pitchFamily="18" charset="0"/>
                            </a:rPr>
                            <m:t>𝑠𝑡𝑒𝑚𝑠</m:t>
                          </m:r>
                          <m:r>
                            <a:rPr lang="en-US" i="1">
                              <a:latin typeface="Cambria Math" panose="02040503050406030204" pitchFamily="18" charset="0"/>
                            </a:rPr>
                            <m:t>/</m:t>
                          </m:r>
                          <m:r>
                            <a:rPr lang="en-US" i="1">
                              <a:latin typeface="Cambria Math" panose="02040503050406030204" pitchFamily="18" charset="0"/>
                            </a:rPr>
                            <m:t>𝑠𝑒𝑒𝑑</m:t>
                          </m:r>
                        </m:den>
                      </m:f>
                      <m:r>
                        <a:rPr lang="en-US" dirty="0">
                          <a:latin typeface="Cambria Math" panose="02040503050406030204" pitchFamily="18" charset="0"/>
                          <a:ea typeface="Cambria Math" panose="02040503050406030204" pitchFamily="18" charset="0"/>
                        </a:rPr>
                        <m:t>=1</m:t>
                      </m:r>
                      <m:r>
                        <a:rPr lang="en-US" b="0" i="0" dirty="0" smtClean="0">
                          <a:latin typeface="Cambria Math" panose="02040503050406030204" pitchFamily="18" charset="0"/>
                          <a:ea typeface="Cambria Math" panose="02040503050406030204" pitchFamily="18" charset="0"/>
                        </a:rPr>
                        <m:t>9</m:t>
                      </m:r>
                      <m:r>
                        <a:rPr lang="en-US" dirty="0">
                          <a:latin typeface="Cambria Math" panose="02040503050406030204" pitchFamily="18" charset="0"/>
                          <a:ea typeface="Cambria Math" panose="02040503050406030204" pitchFamily="18" charset="0"/>
                        </a:rPr>
                        <m:t>,</m:t>
                      </m:r>
                      <m:r>
                        <a:rPr lang="en-US" b="0" i="0" dirty="0" smtClean="0">
                          <a:latin typeface="Cambria Math" panose="02040503050406030204" pitchFamily="18" charset="0"/>
                          <a:ea typeface="Cambria Math" panose="02040503050406030204" pitchFamily="18" charset="0"/>
                        </a:rPr>
                        <m:t>355</m:t>
                      </m:r>
                      <m:r>
                        <a:rPr lang="en-US" dirty="0">
                          <a:latin typeface="Cambria Math" panose="02040503050406030204" pitchFamily="18" charset="0"/>
                          <a:ea typeface="Cambria Math" panose="02040503050406030204" pitchFamily="18" charset="0"/>
                        </a:rPr>
                        <m:t> </m:t>
                      </m:r>
                      <m:r>
                        <m:rPr>
                          <m:sty m:val="p"/>
                        </m:rPr>
                        <a:rPr lang="en-US" dirty="0">
                          <a:latin typeface="Cambria Math" panose="02040503050406030204" pitchFamily="18" charset="0"/>
                          <a:ea typeface="Cambria Math" panose="02040503050406030204" pitchFamily="18" charset="0"/>
                        </a:rPr>
                        <m:t>seed</m:t>
                      </m:r>
                      <m:r>
                        <a:rPr lang="en-US" dirty="0">
                          <a:latin typeface="Cambria Math" panose="02040503050406030204" pitchFamily="18" charset="0"/>
                          <a:ea typeface="Cambria Math" panose="02040503050406030204" pitchFamily="18" charset="0"/>
                        </a:rPr>
                        <m:t> </m:t>
                      </m:r>
                      <m:r>
                        <m:rPr>
                          <m:sty m:val="p"/>
                        </m:rPr>
                        <a:rPr lang="en-US" dirty="0">
                          <a:latin typeface="Cambria Math" panose="02040503050406030204" pitchFamily="18" charset="0"/>
                          <a:ea typeface="Cambria Math" panose="02040503050406030204" pitchFamily="18" charset="0"/>
                        </a:rPr>
                        <m:t>pieces</m:t>
                      </m:r>
                      <m:r>
                        <a:rPr lang="en-US" dirty="0">
                          <a:latin typeface="Cambria Math" panose="02040503050406030204" pitchFamily="18" charset="0"/>
                          <a:ea typeface="Cambria Math" panose="02040503050406030204" pitchFamily="18" charset="0"/>
                        </a:rPr>
                        <m:t>/</m:t>
                      </m:r>
                      <m:r>
                        <m:rPr>
                          <m:sty m:val="p"/>
                        </m:rPr>
                        <a:rPr lang="en-US" dirty="0">
                          <a:latin typeface="Cambria Math" panose="02040503050406030204" pitchFamily="18" charset="0"/>
                          <a:ea typeface="Cambria Math" panose="02040503050406030204" pitchFamily="18" charset="0"/>
                        </a:rPr>
                        <m:t>acre</m:t>
                      </m:r>
                    </m:oMath>
                  </m:oMathPara>
                </a14:m>
                <a:endParaRPr lang="en-US" dirty="0"/>
              </a:p>
            </p:txBody>
          </p:sp>
        </mc:Choice>
        <mc:Fallback xmlns="">
          <p:sp>
            <p:nvSpPr>
              <p:cNvPr id="6" name="Content Placeholder 5">
                <a:extLst>
                  <a:ext uri="{FF2B5EF4-FFF2-40B4-BE49-F238E27FC236}">
                    <a16:creationId xmlns:a16="http://schemas.microsoft.com/office/drawing/2014/main" id="{3D5A9784-041C-6A44-B854-E06CF30CA962}"/>
                  </a:ext>
                </a:extLst>
              </p:cNvPr>
              <p:cNvSpPr>
                <a:spLocks noGrp="1" noRot="1" noChangeAspect="1" noMove="1" noResize="1" noEditPoints="1" noAdjustHandles="1" noChangeArrowheads="1" noChangeShapeType="1" noTextEdit="1"/>
              </p:cNvSpPr>
              <p:nvPr>
                <p:ph idx="1"/>
              </p:nvPr>
            </p:nvSpPr>
            <p:spPr>
              <a:blipFill>
                <a:blip r:embed="rId2"/>
                <a:stretch>
                  <a:fillRect t="-560"/>
                </a:stretch>
              </a:blipFill>
            </p:spPr>
            <p:txBody>
              <a:bodyPr/>
              <a:lstStyle/>
              <a:p>
                <a:r>
                  <a:rPr lang="en-US">
                    <a:noFill/>
                  </a:rPr>
                  <a:t> </a:t>
                </a:r>
              </a:p>
            </p:txBody>
          </p:sp>
        </mc:Fallback>
      </mc:AlternateContent>
    </p:spTree>
    <p:extLst>
      <p:ext uri="{BB962C8B-B14F-4D97-AF65-F5344CB8AC3E}">
        <p14:creationId xmlns:p14="http://schemas.microsoft.com/office/powerpoint/2010/main" val="3638884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1D5D3D-DAA5-6E40-B3DF-319CE7BF2BB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152400" y="556563"/>
            <a:ext cx="8080193" cy="5567146"/>
          </a:xfrm>
          <a:prstGeom prst="rect">
            <a:avLst/>
          </a:prstGeom>
        </p:spPr>
      </p:pic>
      <p:sp>
        <p:nvSpPr>
          <p:cNvPr id="2" name="Title 1">
            <a:extLst>
              <a:ext uri="{FF2B5EF4-FFF2-40B4-BE49-F238E27FC236}">
                <a16:creationId xmlns:a16="http://schemas.microsoft.com/office/drawing/2014/main" id="{D27AD5B1-7D51-194B-B0E5-19C49085169D}"/>
              </a:ext>
            </a:extLst>
          </p:cNvPr>
          <p:cNvSpPr>
            <a:spLocks noGrp="1"/>
          </p:cNvSpPr>
          <p:nvPr>
            <p:ph type="title"/>
          </p:nvPr>
        </p:nvSpPr>
        <p:spPr/>
        <p:txBody>
          <a:bodyPr/>
          <a:lstStyle/>
          <a:p>
            <a:r>
              <a:rPr lang="en-US" dirty="0"/>
              <a:t>Seed planting rate calculator</a:t>
            </a:r>
          </a:p>
        </p:txBody>
      </p:sp>
      <p:sp>
        <p:nvSpPr>
          <p:cNvPr id="5" name="TextBox 4">
            <a:extLst>
              <a:ext uri="{FF2B5EF4-FFF2-40B4-BE49-F238E27FC236}">
                <a16:creationId xmlns:a16="http://schemas.microsoft.com/office/drawing/2014/main" id="{16CA0D48-FE35-2749-A262-80EAD241F078}"/>
              </a:ext>
            </a:extLst>
          </p:cNvPr>
          <p:cNvSpPr txBox="1"/>
          <p:nvPr/>
        </p:nvSpPr>
        <p:spPr>
          <a:xfrm>
            <a:off x="7910945" y="1417638"/>
            <a:ext cx="3532910" cy="1077218"/>
          </a:xfrm>
          <a:prstGeom prst="rect">
            <a:avLst/>
          </a:prstGeom>
          <a:noFill/>
        </p:spPr>
        <p:txBody>
          <a:bodyPr wrap="square" rtlCol="0">
            <a:spAutoFit/>
          </a:bodyPr>
          <a:lstStyle/>
          <a:p>
            <a:r>
              <a:rPr lang="en-US" sz="3200" dirty="0"/>
              <a:t>Download sheet: </a:t>
            </a:r>
            <a:r>
              <a:rPr lang="en-US" sz="3200" dirty="0" err="1">
                <a:solidFill>
                  <a:srgbClr val="0070C0"/>
                </a:solidFill>
              </a:rPr>
              <a:t>z.umn.edu</a:t>
            </a:r>
            <a:r>
              <a:rPr lang="en-US" sz="3200" dirty="0">
                <a:solidFill>
                  <a:srgbClr val="0070C0"/>
                </a:solidFill>
              </a:rPr>
              <a:t>/seed  </a:t>
            </a:r>
          </a:p>
        </p:txBody>
      </p:sp>
      <p:pic>
        <p:nvPicPr>
          <p:cNvPr id="8" name="Picture 7">
            <a:extLst>
              <a:ext uri="{FF2B5EF4-FFF2-40B4-BE49-F238E27FC236}">
                <a16:creationId xmlns:a16="http://schemas.microsoft.com/office/drawing/2014/main" id="{EA5E01DA-508E-8C46-AD17-9CBA3D2A52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6273" y="2776781"/>
            <a:ext cx="3722254" cy="3280396"/>
          </a:xfrm>
          <a:prstGeom prst="rect">
            <a:avLst/>
          </a:prstGeom>
        </p:spPr>
      </p:pic>
      <p:sp>
        <p:nvSpPr>
          <p:cNvPr id="11" name="Slide Number Placeholder 10">
            <a:extLst>
              <a:ext uri="{FF2B5EF4-FFF2-40B4-BE49-F238E27FC236}">
                <a16:creationId xmlns:a16="http://schemas.microsoft.com/office/drawing/2014/main" id="{0D6628CB-4E07-E44B-936E-DC2100DB7E24}"/>
              </a:ext>
            </a:extLst>
          </p:cNvPr>
          <p:cNvSpPr>
            <a:spLocks noGrp="1"/>
          </p:cNvSpPr>
          <p:nvPr>
            <p:ph type="sldNum" sz="quarter" idx="12"/>
          </p:nvPr>
        </p:nvSpPr>
        <p:spPr/>
        <p:txBody>
          <a:bodyPr/>
          <a:lstStyle/>
          <a:p>
            <a:fld id="{7760491D-0C59-4D9C-8DD3-90DA2603D409}" type="slidenum">
              <a:rPr lang="en-US" altLang="en-US" smtClean="0"/>
              <a:pPr/>
              <a:t>29</a:t>
            </a:fld>
            <a:endParaRPr lang="en-US" altLang="en-US"/>
          </a:p>
        </p:txBody>
      </p:sp>
    </p:spTree>
    <p:extLst>
      <p:ext uri="{BB962C8B-B14F-4D97-AF65-F5344CB8AC3E}">
        <p14:creationId xmlns:p14="http://schemas.microsoft.com/office/powerpoint/2010/main" val="3342803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Purchasing Seed </a:t>
            </a:r>
          </a:p>
        </p:txBody>
      </p:sp>
      <p:sp>
        <p:nvSpPr>
          <p:cNvPr id="3" name="Content Placeholder 2"/>
          <p:cNvSpPr>
            <a:spLocks noGrp="1"/>
          </p:cNvSpPr>
          <p:nvPr>
            <p:ph idx="1"/>
          </p:nvPr>
        </p:nvSpPr>
        <p:spPr/>
        <p:txBody>
          <a:bodyPr/>
          <a:lstStyle/>
          <a:p>
            <a:pPr>
              <a:spcAft>
                <a:spcPts val="1200"/>
              </a:spcAft>
            </a:pPr>
            <a:r>
              <a:rPr lang="en-US" dirty="0"/>
              <a:t>A good crop starts with good seed.</a:t>
            </a:r>
          </a:p>
          <a:p>
            <a:pPr lvl="1">
              <a:spcAft>
                <a:spcPts val="1200"/>
              </a:spcAft>
            </a:pPr>
            <a:r>
              <a:rPr lang="en-US" dirty="0"/>
              <a:t>Why? The same amount of fertilizer and pesticides will be used on poor or good seed.</a:t>
            </a:r>
          </a:p>
          <a:p>
            <a:pPr>
              <a:spcAft>
                <a:spcPts val="1200"/>
              </a:spcAft>
            </a:pPr>
            <a:r>
              <a:rPr lang="en-US" dirty="0"/>
              <a:t>Choose seed that is physiologically and physically healthy.</a:t>
            </a:r>
          </a:p>
          <a:p>
            <a:pPr lvl="1">
              <a:spcAft>
                <a:spcPts val="1200"/>
              </a:spcAft>
            </a:pPr>
            <a:r>
              <a:rPr lang="en-US" dirty="0"/>
              <a:t>Free from diseases, herbicide residues, virus (winter grow out results and lab tests)</a:t>
            </a:r>
          </a:p>
        </p:txBody>
      </p:sp>
    </p:spTree>
    <p:extLst>
      <p:ext uri="{BB962C8B-B14F-4D97-AF65-F5344CB8AC3E}">
        <p14:creationId xmlns:p14="http://schemas.microsoft.com/office/powerpoint/2010/main" val="1384023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744F-1F57-8A47-83A4-67F0E2D06926}"/>
              </a:ext>
            </a:extLst>
          </p:cNvPr>
          <p:cNvSpPr>
            <a:spLocks noGrp="1"/>
          </p:cNvSpPr>
          <p:nvPr>
            <p:ph type="title"/>
          </p:nvPr>
        </p:nvSpPr>
        <p:spPr/>
        <p:txBody>
          <a:bodyPr/>
          <a:lstStyle/>
          <a:p>
            <a:r>
              <a:rPr lang="en-US" dirty="0"/>
              <a:t>Other options for physiologically old seed</a:t>
            </a:r>
          </a:p>
        </p:txBody>
      </p:sp>
      <p:sp>
        <p:nvSpPr>
          <p:cNvPr id="3" name="Content Placeholder 2">
            <a:extLst>
              <a:ext uri="{FF2B5EF4-FFF2-40B4-BE49-F238E27FC236}">
                <a16:creationId xmlns:a16="http://schemas.microsoft.com/office/drawing/2014/main" id="{B6E1DD23-1BF5-2446-9314-4E7CCB2F7ED7}"/>
              </a:ext>
            </a:extLst>
          </p:cNvPr>
          <p:cNvSpPr>
            <a:spLocks noGrp="1"/>
          </p:cNvSpPr>
          <p:nvPr>
            <p:ph idx="1"/>
          </p:nvPr>
        </p:nvSpPr>
        <p:spPr/>
        <p:txBody>
          <a:bodyPr/>
          <a:lstStyle/>
          <a:p>
            <a:r>
              <a:rPr lang="en-US" dirty="0"/>
              <a:t>NAA – naphthaleneacetic acid </a:t>
            </a:r>
          </a:p>
          <a:p>
            <a:r>
              <a:rPr lang="en-US" dirty="0"/>
              <a:t>It is a rooting agent, often used for stem and leaf cuttings.</a:t>
            </a:r>
          </a:p>
          <a:p>
            <a:pPr lvl="1"/>
            <a:r>
              <a:rPr lang="en-US" dirty="0"/>
              <a:t>Induces root formation</a:t>
            </a:r>
          </a:p>
          <a:p>
            <a:r>
              <a:rPr lang="en-US" dirty="0"/>
              <a:t>Causes growth inhibition</a:t>
            </a:r>
          </a:p>
          <a:p>
            <a:pPr lvl="1"/>
            <a:r>
              <a:rPr lang="en-US" dirty="0"/>
              <a:t>Prevents premature dropping of fruits (apples, olives, oranges)</a:t>
            </a:r>
          </a:p>
          <a:p>
            <a:r>
              <a:rPr lang="en-US" dirty="0"/>
              <a:t>NAA producing potato plants will have larger root systems and </a:t>
            </a:r>
            <a:r>
              <a:rPr lang="en-US" dirty="0" err="1"/>
              <a:t>stolons</a:t>
            </a:r>
            <a:r>
              <a:rPr lang="en-US" dirty="0"/>
              <a:t> than run longer. </a:t>
            </a:r>
          </a:p>
          <a:p>
            <a:endParaRPr lang="en-US" dirty="0"/>
          </a:p>
        </p:txBody>
      </p:sp>
      <p:pic>
        <p:nvPicPr>
          <p:cNvPr id="4" name="Picture 3">
            <a:extLst>
              <a:ext uri="{FF2B5EF4-FFF2-40B4-BE49-F238E27FC236}">
                <a16:creationId xmlns:a16="http://schemas.microsoft.com/office/drawing/2014/main" id="{8B7EA983-7F0E-DB4A-A839-CA770DC1779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52982" y="737616"/>
            <a:ext cx="1505769" cy="1214882"/>
          </a:xfrm>
          <a:prstGeom prst="rect">
            <a:avLst/>
          </a:prstGeom>
        </p:spPr>
      </p:pic>
    </p:spTree>
    <p:extLst>
      <p:ext uri="{BB962C8B-B14F-4D97-AF65-F5344CB8AC3E}">
        <p14:creationId xmlns:p14="http://schemas.microsoft.com/office/powerpoint/2010/main" val="31586423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85B57-1FBF-9A45-871A-62E8E275BDD8}"/>
              </a:ext>
            </a:extLst>
          </p:cNvPr>
          <p:cNvSpPr>
            <a:spLocks noGrp="1"/>
          </p:cNvSpPr>
          <p:nvPr>
            <p:ph type="title"/>
          </p:nvPr>
        </p:nvSpPr>
        <p:spPr/>
        <p:txBody>
          <a:bodyPr/>
          <a:lstStyle/>
          <a:p>
            <a:r>
              <a:rPr lang="en-US" dirty="0"/>
              <a:t>Effect of NAA on emergence</a:t>
            </a:r>
          </a:p>
        </p:txBody>
      </p:sp>
      <p:pic>
        <p:nvPicPr>
          <p:cNvPr id="7" name="Picture 6">
            <a:extLst>
              <a:ext uri="{FF2B5EF4-FFF2-40B4-BE49-F238E27FC236}">
                <a16:creationId xmlns:a16="http://schemas.microsoft.com/office/drawing/2014/main" id="{B2B88EEC-B4FA-9247-B59D-7BDD6F18783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24546" y="1480932"/>
            <a:ext cx="5486400" cy="4589404"/>
          </a:xfrm>
          <a:prstGeom prst="rect">
            <a:avLst/>
          </a:prstGeom>
        </p:spPr>
      </p:pic>
      <p:pic>
        <p:nvPicPr>
          <p:cNvPr id="8" name="Picture 7">
            <a:extLst>
              <a:ext uri="{FF2B5EF4-FFF2-40B4-BE49-F238E27FC236}">
                <a16:creationId xmlns:a16="http://schemas.microsoft.com/office/drawing/2014/main" id="{7B922B45-6F57-C343-98C7-61482FC7C6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9065" y="1266563"/>
            <a:ext cx="5479443" cy="4361694"/>
          </a:xfrm>
          <a:prstGeom prst="rect">
            <a:avLst/>
          </a:prstGeom>
        </p:spPr>
      </p:pic>
      <p:pic>
        <p:nvPicPr>
          <p:cNvPr id="9" name="Picture 8">
            <a:extLst>
              <a:ext uri="{FF2B5EF4-FFF2-40B4-BE49-F238E27FC236}">
                <a16:creationId xmlns:a16="http://schemas.microsoft.com/office/drawing/2014/main" id="{123BDB6C-0F5D-D34C-8D33-D7F52A2D86B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9065" y="5671252"/>
            <a:ext cx="5486400" cy="411916"/>
          </a:xfrm>
          <a:prstGeom prst="rect">
            <a:avLst/>
          </a:prstGeom>
        </p:spPr>
      </p:pic>
      <p:sp>
        <p:nvSpPr>
          <p:cNvPr id="11" name="Slide Number Placeholder 10">
            <a:extLst>
              <a:ext uri="{FF2B5EF4-FFF2-40B4-BE49-F238E27FC236}">
                <a16:creationId xmlns:a16="http://schemas.microsoft.com/office/drawing/2014/main" id="{23CFC243-50A5-AF4B-B574-442F3DDFEC35}"/>
              </a:ext>
            </a:extLst>
          </p:cNvPr>
          <p:cNvSpPr>
            <a:spLocks noGrp="1"/>
          </p:cNvSpPr>
          <p:nvPr>
            <p:ph type="sldNum" sz="quarter" idx="12"/>
          </p:nvPr>
        </p:nvSpPr>
        <p:spPr/>
        <p:txBody>
          <a:bodyPr/>
          <a:lstStyle/>
          <a:p>
            <a:fld id="{7760491D-0C59-4D9C-8DD3-90DA2603D409}" type="slidenum">
              <a:rPr lang="en-US" altLang="en-US" smtClean="0"/>
              <a:pPr/>
              <a:t>31</a:t>
            </a:fld>
            <a:endParaRPr lang="en-US" altLang="en-US"/>
          </a:p>
        </p:txBody>
      </p:sp>
      <p:sp>
        <p:nvSpPr>
          <p:cNvPr id="3" name="TextBox 2">
            <a:extLst>
              <a:ext uri="{FF2B5EF4-FFF2-40B4-BE49-F238E27FC236}">
                <a16:creationId xmlns:a16="http://schemas.microsoft.com/office/drawing/2014/main" id="{747B8A80-4484-3248-B09E-C6F1303DA2AE}"/>
              </a:ext>
            </a:extLst>
          </p:cNvPr>
          <p:cNvSpPr txBox="1"/>
          <p:nvPr/>
        </p:nvSpPr>
        <p:spPr>
          <a:xfrm>
            <a:off x="536448" y="5992368"/>
            <a:ext cx="3285744" cy="553998"/>
          </a:xfrm>
          <a:prstGeom prst="rect">
            <a:avLst/>
          </a:prstGeom>
          <a:noFill/>
        </p:spPr>
        <p:txBody>
          <a:bodyPr wrap="square" rtlCol="0">
            <a:spAutoFit/>
          </a:bodyPr>
          <a:lstStyle/>
          <a:p>
            <a:r>
              <a:rPr lang="en-US" sz="1100" dirty="0"/>
              <a:t>(Knowles and Knowles, 2016)</a:t>
            </a:r>
          </a:p>
          <a:p>
            <a:endParaRPr lang="en-US" dirty="0"/>
          </a:p>
        </p:txBody>
      </p:sp>
    </p:spTree>
    <p:extLst>
      <p:ext uri="{BB962C8B-B14F-4D97-AF65-F5344CB8AC3E}">
        <p14:creationId xmlns:p14="http://schemas.microsoft.com/office/powerpoint/2010/main" val="997849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93EF7-D488-6549-A550-414C59DF68F7}"/>
              </a:ext>
            </a:extLst>
          </p:cNvPr>
          <p:cNvSpPr>
            <a:spLocks noGrp="1"/>
          </p:cNvSpPr>
          <p:nvPr>
            <p:ph type="title"/>
          </p:nvPr>
        </p:nvSpPr>
        <p:spPr/>
        <p:txBody>
          <a:bodyPr/>
          <a:lstStyle/>
          <a:p>
            <a:r>
              <a:rPr lang="en-US" dirty="0"/>
              <a:t>Effects of NAA seed treatment</a:t>
            </a:r>
          </a:p>
        </p:txBody>
      </p:sp>
      <p:sp>
        <p:nvSpPr>
          <p:cNvPr id="3" name="Content Placeholder 2">
            <a:extLst>
              <a:ext uri="{FF2B5EF4-FFF2-40B4-BE49-F238E27FC236}">
                <a16:creationId xmlns:a16="http://schemas.microsoft.com/office/drawing/2014/main" id="{6836481F-E438-F44E-94E5-78F97E2F54BC}"/>
              </a:ext>
            </a:extLst>
          </p:cNvPr>
          <p:cNvSpPr>
            <a:spLocks noGrp="1"/>
          </p:cNvSpPr>
          <p:nvPr>
            <p:ph idx="1"/>
          </p:nvPr>
        </p:nvSpPr>
        <p:spPr>
          <a:xfrm>
            <a:off x="609600" y="1600201"/>
            <a:ext cx="5242560" cy="4525963"/>
          </a:xfrm>
        </p:spPr>
        <p:txBody>
          <a:bodyPr/>
          <a:lstStyle/>
          <a:p>
            <a:r>
              <a:rPr lang="en-US" dirty="0"/>
              <a:t>NAA seed treatment can decrease stem number.</a:t>
            </a:r>
          </a:p>
          <a:p>
            <a:pPr lvl="1"/>
            <a:r>
              <a:rPr lang="en-US" dirty="0"/>
              <a:t>Works better on old seed</a:t>
            </a:r>
          </a:p>
          <a:p>
            <a:pPr lvl="1"/>
            <a:endParaRPr lang="en-US" dirty="0"/>
          </a:p>
          <a:p>
            <a:r>
              <a:rPr lang="en-US" dirty="0"/>
              <a:t>Stem number decreased as did tubers per plant.</a:t>
            </a:r>
          </a:p>
          <a:p>
            <a:endParaRPr lang="en-US" dirty="0"/>
          </a:p>
          <a:p>
            <a:pPr marL="0" indent="0">
              <a:buNone/>
            </a:pPr>
            <a:r>
              <a:rPr lang="en-US" sz="2400" dirty="0"/>
              <a:t>(Knowles and Knowles, 2016)</a:t>
            </a:r>
          </a:p>
        </p:txBody>
      </p:sp>
      <p:pic>
        <p:nvPicPr>
          <p:cNvPr id="5" name="Content Placeholder 4">
            <a:extLst>
              <a:ext uri="{FF2B5EF4-FFF2-40B4-BE49-F238E27FC236}">
                <a16:creationId xmlns:a16="http://schemas.microsoft.com/office/drawing/2014/main" id="{035CEC0D-6E35-6541-9D5E-25CB04C79D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6518742" y="1496833"/>
            <a:ext cx="476813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a:extLst>
              <a:ext uri="{FF2B5EF4-FFF2-40B4-BE49-F238E27FC236}">
                <a16:creationId xmlns:a16="http://schemas.microsoft.com/office/drawing/2014/main" id="{F198603E-5EE2-B04B-AE18-48A96B64267B}"/>
              </a:ext>
            </a:extLst>
          </p:cNvPr>
          <p:cNvSpPr>
            <a:spLocks noGrp="1"/>
          </p:cNvSpPr>
          <p:nvPr>
            <p:ph type="sldNum" sz="quarter" idx="12"/>
          </p:nvPr>
        </p:nvSpPr>
        <p:spPr/>
        <p:txBody>
          <a:bodyPr/>
          <a:lstStyle/>
          <a:p>
            <a:fld id="{7760491D-0C59-4D9C-8DD3-90DA2603D409}" type="slidenum">
              <a:rPr lang="en-US" altLang="en-US" smtClean="0"/>
              <a:pPr/>
              <a:t>32</a:t>
            </a:fld>
            <a:endParaRPr lang="en-US" altLang="en-US"/>
          </a:p>
        </p:txBody>
      </p:sp>
    </p:spTree>
    <p:extLst>
      <p:ext uri="{BB962C8B-B14F-4D97-AF65-F5344CB8AC3E}">
        <p14:creationId xmlns:p14="http://schemas.microsoft.com/office/powerpoint/2010/main" val="9470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FA430-FE3D-E041-B244-DDD8EB7174FC}"/>
              </a:ext>
            </a:extLst>
          </p:cNvPr>
          <p:cNvSpPr>
            <a:spLocks noGrp="1"/>
          </p:cNvSpPr>
          <p:nvPr>
            <p:ph type="title"/>
          </p:nvPr>
        </p:nvSpPr>
        <p:spPr/>
        <p:txBody>
          <a:bodyPr/>
          <a:lstStyle/>
          <a:p>
            <a:r>
              <a:rPr lang="en-US" dirty="0"/>
              <a:t>Stem number x tuber number &amp; size</a:t>
            </a:r>
          </a:p>
        </p:txBody>
      </p:sp>
      <p:pic>
        <p:nvPicPr>
          <p:cNvPr id="9" name="Content Placeholder 8">
            <a:extLst>
              <a:ext uri="{FF2B5EF4-FFF2-40B4-BE49-F238E27FC236}">
                <a16:creationId xmlns:a16="http://schemas.microsoft.com/office/drawing/2014/main" id="{4B4944F2-AA82-3649-82CD-21A0EF7BD938}"/>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1009650" y="1760756"/>
            <a:ext cx="4584700" cy="4204851"/>
          </a:xfrm>
          <a:prstGeom prst="rect">
            <a:avLst/>
          </a:prstGeom>
        </p:spPr>
      </p:pic>
      <p:pic>
        <p:nvPicPr>
          <p:cNvPr id="10" name="Content Placeholder 9">
            <a:extLst>
              <a:ext uri="{FF2B5EF4-FFF2-40B4-BE49-F238E27FC236}">
                <a16:creationId xmlns:a16="http://schemas.microsoft.com/office/drawing/2014/main" id="{99C4050E-9658-2344-925C-4F71A77DC61D}"/>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6610350" y="1764595"/>
            <a:ext cx="4559300" cy="4197173"/>
          </a:xfrm>
          <a:prstGeom prst="rect">
            <a:avLst/>
          </a:prstGeom>
        </p:spPr>
      </p:pic>
    </p:spTree>
    <p:extLst>
      <p:ext uri="{BB962C8B-B14F-4D97-AF65-F5344CB8AC3E}">
        <p14:creationId xmlns:p14="http://schemas.microsoft.com/office/powerpoint/2010/main" val="3235762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C593B-3D2D-D746-A2C6-858BF5D2EBB4}"/>
              </a:ext>
            </a:extLst>
          </p:cNvPr>
          <p:cNvSpPr>
            <a:spLocks noGrp="1"/>
          </p:cNvSpPr>
          <p:nvPr>
            <p:ph type="title"/>
          </p:nvPr>
        </p:nvSpPr>
        <p:spPr/>
        <p:txBody>
          <a:bodyPr/>
          <a:lstStyle/>
          <a:p>
            <a:r>
              <a:rPr lang="en-US" dirty="0"/>
              <a:t>NAA on seed</a:t>
            </a:r>
          </a:p>
        </p:txBody>
      </p:sp>
      <p:sp>
        <p:nvSpPr>
          <p:cNvPr id="3" name="Content Placeholder 2">
            <a:extLst>
              <a:ext uri="{FF2B5EF4-FFF2-40B4-BE49-F238E27FC236}">
                <a16:creationId xmlns:a16="http://schemas.microsoft.com/office/drawing/2014/main" id="{4E8BB3AC-AB69-E741-9C88-AF1A6C43DF92}"/>
              </a:ext>
            </a:extLst>
          </p:cNvPr>
          <p:cNvSpPr>
            <a:spLocks noGrp="1"/>
          </p:cNvSpPr>
          <p:nvPr>
            <p:ph idx="1"/>
          </p:nvPr>
        </p:nvSpPr>
        <p:spPr>
          <a:xfrm>
            <a:off x="609600" y="1600201"/>
            <a:ext cx="6705600" cy="4525963"/>
          </a:xfrm>
        </p:spPr>
        <p:txBody>
          <a:bodyPr/>
          <a:lstStyle/>
          <a:p>
            <a:pPr>
              <a:spcAft>
                <a:spcPts val="1200"/>
              </a:spcAft>
            </a:pPr>
            <a:r>
              <a:rPr lang="en-US" dirty="0"/>
              <a:t>NAA can reduce stem number on physiologically old seed. </a:t>
            </a:r>
          </a:p>
          <a:p>
            <a:pPr>
              <a:spcAft>
                <a:spcPts val="1200"/>
              </a:spcAft>
            </a:pPr>
            <a:r>
              <a:rPr lang="en-US" dirty="0"/>
              <a:t>RB treated with 1) non-treated, 2) 0.16 oz/ton seed at 12 in within-row spacing, 3) 0.30 oz/ton seed at 12 in within-row spacing and 4) 0.30 oz/ton seed at 10 in within-row spacing </a:t>
            </a:r>
          </a:p>
        </p:txBody>
      </p:sp>
      <p:grpSp>
        <p:nvGrpSpPr>
          <p:cNvPr id="10" name="Group 9">
            <a:extLst>
              <a:ext uri="{FF2B5EF4-FFF2-40B4-BE49-F238E27FC236}">
                <a16:creationId xmlns:a16="http://schemas.microsoft.com/office/drawing/2014/main" id="{2F54DAD4-2F14-F342-871B-1E1068AE0485}"/>
              </a:ext>
            </a:extLst>
          </p:cNvPr>
          <p:cNvGrpSpPr/>
          <p:nvPr/>
        </p:nvGrpSpPr>
        <p:grpSpPr>
          <a:xfrm>
            <a:off x="7948246" y="123092"/>
            <a:ext cx="3921369" cy="6523893"/>
            <a:chOff x="17830813" y="9829800"/>
            <a:chExt cx="5760720" cy="9794890"/>
          </a:xfrm>
        </p:grpSpPr>
        <p:pic>
          <p:nvPicPr>
            <p:cNvPr id="11" name="Picture 10">
              <a:extLst>
                <a:ext uri="{FF2B5EF4-FFF2-40B4-BE49-F238E27FC236}">
                  <a16:creationId xmlns:a16="http://schemas.microsoft.com/office/drawing/2014/main" id="{6A45A77E-F575-FA43-BBB5-BC593607A05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830813" y="9829800"/>
              <a:ext cx="5760720" cy="8913591"/>
            </a:xfrm>
            <a:prstGeom prst="rect">
              <a:avLst/>
            </a:prstGeom>
          </p:spPr>
        </p:pic>
        <p:sp>
          <p:nvSpPr>
            <p:cNvPr id="12" name="TextBox 11">
              <a:extLst>
                <a:ext uri="{FF2B5EF4-FFF2-40B4-BE49-F238E27FC236}">
                  <a16:creationId xmlns:a16="http://schemas.microsoft.com/office/drawing/2014/main" id="{33C58D4E-B6E7-F144-920A-2A9AF5913317}"/>
                </a:ext>
              </a:extLst>
            </p:cNvPr>
            <p:cNvSpPr txBox="1"/>
            <p:nvPr/>
          </p:nvSpPr>
          <p:spPr>
            <a:xfrm>
              <a:off x="17830813" y="18822412"/>
              <a:ext cx="5760720" cy="802278"/>
            </a:xfrm>
            <a:prstGeom prst="rect">
              <a:avLst/>
            </a:prstGeom>
            <a:noFill/>
          </p:spPr>
          <p:txBody>
            <a:bodyPr wrap="square" rtlCol="0">
              <a:spAutoFit/>
            </a:bodyPr>
            <a:lstStyle/>
            <a:p>
              <a:endParaRPr lang="en-US" sz="3200" dirty="0"/>
            </a:p>
          </p:txBody>
        </p:sp>
      </p:grpSp>
    </p:spTree>
    <p:extLst>
      <p:ext uri="{BB962C8B-B14F-4D97-AF65-F5344CB8AC3E}">
        <p14:creationId xmlns:p14="http://schemas.microsoft.com/office/powerpoint/2010/main" val="2776332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02DB-0EA9-9843-8B04-49A6B50D3DEA}"/>
              </a:ext>
            </a:extLst>
          </p:cNvPr>
          <p:cNvSpPr>
            <a:spLocks noGrp="1"/>
          </p:cNvSpPr>
          <p:nvPr>
            <p:ph type="title"/>
          </p:nvPr>
        </p:nvSpPr>
        <p:spPr/>
        <p:txBody>
          <a:bodyPr/>
          <a:lstStyle/>
          <a:p>
            <a:r>
              <a:rPr lang="en-US" dirty="0"/>
              <a:t>NAA on yield</a:t>
            </a:r>
          </a:p>
        </p:txBody>
      </p:sp>
      <p:sp>
        <p:nvSpPr>
          <p:cNvPr id="3" name="Content Placeholder 2">
            <a:extLst>
              <a:ext uri="{FF2B5EF4-FFF2-40B4-BE49-F238E27FC236}">
                <a16:creationId xmlns:a16="http://schemas.microsoft.com/office/drawing/2014/main" id="{56EDAF16-BEDB-5A4B-A6E1-384F77BB38B3}"/>
              </a:ext>
            </a:extLst>
          </p:cNvPr>
          <p:cNvSpPr>
            <a:spLocks noGrp="1"/>
          </p:cNvSpPr>
          <p:nvPr>
            <p:ph sz="half" idx="1"/>
          </p:nvPr>
        </p:nvSpPr>
        <p:spPr/>
        <p:txBody>
          <a:bodyPr/>
          <a:lstStyle/>
          <a:p>
            <a:r>
              <a:rPr lang="en-US" dirty="0"/>
              <a:t>NAA did not have a significant effect on US #1 yield.</a:t>
            </a:r>
          </a:p>
          <a:p>
            <a:r>
              <a:rPr lang="en-US" dirty="0"/>
              <a:t>Tuber size profile changed when 0.30 oz/ton seed NAA was applied at 10 or 12” spacing. </a:t>
            </a:r>
          </a:p>
          <a:p>
            <a:r>
              <a:rPr lang="en-US" dirty="0"/>
              <a:t>NAA did manipulate tuber size profile. </a:t>
            </a:r>
          </a:p>
          <a:p>
            <a:endParaRPr lang="en-US" dirty="0"/>
          </a:p>
        </p:txBody>
      </p:sp>
      <p:pic>
        <p:nvPicPr>
          <p:cNvPr id="5" name="Content Placeholder 3">
            <a:extLst>
              <a:ext uri="{FF2B5EF4-FFF2-40B4-BE49-F238E27FC236}">
                <a16:creationId xmlns:a16="http://schemas.microsoft.com/office/drawing/2014/main" id="{E0FBBBFD-B7C7-5D45-A4C8-9EF3FB55C44E}"/>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6242538" y="174499"/>
            <a:ext cx="5732585" cy="5951665"/>
          </a:xfrm>
          <a:prstGeom prst="rect">
            <a:avLst/>
          </a:prstGeom>
        </p:spPr>
      </p:pic>
    </p:spTree>
    <p:extLst>
      <p:ext uri="{BB962C8B-B14F-4D97-AF65-F5344CB8AC3E}">
        <p14:creationId xmlns:p14="http://schemas.microsoft.com/office/powerpoint/2010/main" val="518775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1C041-32CD-4644-BC9A-33D2E9D8D48A}"/>
              </a:ext>
            </a:extLst>
          </p:cNvPr>
          <p:cNvSpPr>
            <a:spLocks noGrp="1"/>
          </p:cNvSpPr>
          <p:nvPr>
            <p:ph type="title"/>
          </p:nvPr>
        </p:nvSpPr>
        <p:spPr/>
        <p:txBody>
          <a:bodyPr/>
          <a:lstStyle/>
          <a:p>
            <a:r>
              <a:rPr lang="en-US" dirty="0"/>
              <a:t>NAA timing on Russet Burbank</a:t>
            </a:r>
          </a:p>
        </p:txBody>
      </p:sp>
      <p:pic>
        <p:nvPicPr>
          <p:cNvPr id="5" name="Content Placeholder 6">
            <a:extLst>
              <a:ext uri="{FF2B5EF4-FFF2-40B4-BE49-F238E27FC236}">
                <a16:creationId xmlns:a16="http://schemas.microsoft.com/office/drawing/2014/main" id="{E91144A2-6525-1647-B917-5F96CE14E9D9}"/>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678940" y="1600200"/>
            <a:ext cx="5246120" cy="4525963"/>
          </a:xfrm>
          <a:prstGeom prst="rect">
            <a:avLst/>
          </a:prstGeom>
        </p:spPr>
      </p:pic>
      <p:pic>
        <p:nvPicPr>
          <p:cNvPr id="6" name="Content Placeholder 7">
            <a:extLst>
              <a:ext uri="{FF2B5EF4-FFF2-40B4-BE49-F238E27FC236}">
                <a16:creationId xmlns:a16="http://schemas.microsoft.com/office/drawing/2014/main" id="{EB0F9698-0F65-464D-928E-617A133B8743}"/>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6471521" y="1600200"/>
            <a:ext cx="4836957" cy="4525963"/>
          </a:xfrm>
          <a:prstGeom prst="rect">
            <a:avLst/>
          </a:prstGeom>
        </p:spPr>
      </p:pic>
    </p:spTree>
    <p:extLst>
      <p:ext uri="{BB962C8B-B14F-4D97-AF65-F5344CB8AC3E}">
        <p14:creationId xmlns:p14="http://schemas.microsoft.com/office/powerpoint/2010/main" val="1887762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DFB8F-07AA-984E-AA38-5737B08384DA}"/>
              </a:ext>
            </a:extLst>
          </p:cNvPr>
          <p:cNvSpPr>
            <a:spLocks noGrp="1"/>
          </p:cNvSpPr>
          <p:nvPr>
            <p:ph type="title"/>
          </p:nvPr>
        </p:nvSpPr>
        <p:spPr/>
        <p:txBody>
          <a:bodyPr/>
          <a:lstStyle/>
          <a:p>
            <a:r>
              <a:rPr lang="en-US" dirty="0"/>
              <a:t>What to do if seed is physiologically old</a:t>
            </a:r>
          </a:p>
        </p:txBody>
      </p:sp>
      <p:sp>
        <p:nvSpPr>
          <p:cNvPr id="3" name="Content Placeholder 2">
            <a:extLst>
              <a:ext uri="{FF2B5EF4-FFF2-40B4-BE49-F238E27FC236}">
                <a16:creationId xmlns:a16="http://schemas.microsoft.com/office/drawing/2014/main" id="{1AEBB952-A2EC-1846-8F44-9014E24E0221}"/>
              </a:ext>
            </a:extLst>
          </p:cNvPr>
          <p:cNvSpPr>
            <a:spLocks noGrp="1"/>
          </p:cNvSpPr>
          <p:nvPr>
            <p:ph idx="1"/>
          </p:nvPr>
        </p:nvSpPr>
        <p:spPr/>
        <p:txBody>
          <a:bodyPr/>
          <a:lstStyle/>
          <a:p>
            <a:r>
              <a:rPr lang="en-US" dirty="0"/>
              <a:t>Ensure seed is stored properly. </a:t>
            </a:r>
          </a:p>
          <a:p>
            <a:pPr marL="0" indent="0">
              <a:buNone/>
            </a:pPr>
            <a:endParaRPr lang="en-US" dirty="0"/>
          </a:p>
          <a:p>
            <a:r>
              <a:rPr lang="en-US" dirty="0"/>
              <a:t>Increase spacing between seed pieces.</a:t>
            </a:r>
          </a:p>
          <a:p>
            <a:pPr lvl="1"/>
            <a:r>
              <a:rPr lang="en-US" dirty="0"/>
              <a:t>Determine average stem number and calculate seed/acre based on this information. </a:t>
            </a:r>
          </a:p>
          <a:p>
            <a:pPr lvl="1"/>
            <a:endParaRPr lang="en-US" dirty="0"/>
          </a:p>
          <a:p>
            <a:r>
              <a:rPr lang="en-US" dirty="0"/>
              <a:t>Treat seed with NAA to reduce stem number</a:t>
            </a:r>
          </a:p>
          <a:p>
            <a:pPr lvl="1"/>
            <a:r>
              <a:rPr lang="en-US" dirty="0"/>
              <a:t>If using NAA only applied as seed treatment closing to planting.</a:t>
            </a:r>
          </a:p>
          <a:p>
            <a:pPr lvl="1"/>
            <a:endParaRPr lang="en-US" dirty="0"/>
          </a:p>
          <a:p>
            <a:endParaRPr lang="en-US" dirty="0"/>
          </a:p>
        </p:txBody>
      </p:sp>
    </p:spTree>
    <p:extLst>
      <p:ext uri="{BB962C8B-B14F-4D97-AF65-F5344CB8AC3E}">
        <p14:creationId xmlns:p14="http://schemas.microsoft.com/office/powerpoint/2010/main" val="3341966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A78C471-0027-E949-B5B1-7D30F334742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0"/>
            <a:ext cx="12194195" cy="6858000"/>
          </a:xfrm>
        </p:spPr>
      </p:pic>
      <p:sp>
        <p:nvSpPr>
          <p:cNvPr id="2" name="Title 1">
            <a:extLst>
              <a:ext uri="{FF2B5EF4-FFF2-40B4-BE49-F238E27FC236}">
                <a16:creationId xmlns:a16="http://schemas.microsoft.com/office/drawing/2014/main" id="{B67EA72A-824F-6B4E-8653-1BABAED9FFCB}"/>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499205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EA72A-824F-6B4E-8653-1BABAED9FFC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356E936-120E-B047-9ABB-8C971D3CD34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24909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a:extLst>
              <a:ext uri="{FF2B5EF4-FFF2-40B4-BE49-F238E27FC236}">
                <a16:creationId xmlns:a16="http://schemas.microsoft.com/office/drawing/2014/main" id="{6980EF58-F308-784D-A7F3-0346F1F6F663}"/>
              </a:ext>
            </a:extLst>
          </p:cNvPr>
          <p:cNvSpPr>
            <a:spLocks noGrp="1" noChangeArrowheads="1"/>
          </p:cNvSpPr>
          <p:nvPr>
            <p:ph type="title"/>
          </p:nvPr>
        </p:nvSpPr>
        <p:spPr>
          <a:xfrm>
            <a:off x="683812" y="457200"/>
            <a:ext cx="10885336" cy="1219200"/>
          </a:xfrm>
        </p:spPr>
        <p:txBody>
          <a:bodyPr/>
          <a:lstStyle/>
          <a:p>
            <a:pPr eaLnBrk="1" hangingPunct="1"/>
            <a:r>
              <a:rPr lang="en-US" altLang="en-US" sz="2700" dirty="0"/>
              <a:t>The first  ~40 days the seed piece is the primary source of energy</a:t>
            </a:r>
          </a:p>
        </p:txBody>
      </p:sp>
      <p:graphicFrame>
        <p:nvGraphicFramePr>
          <p:cNvPr id="35844" name="Object 4">
            <a:extLst>
              <a:ext uri="{FF2B5EF4-FFF2-40B4-BE49-F238E27FC236}">
                <a16:creationId xmlns:a16="http://schemas.microsoft.com/office/drawing/2014/main" id="{FC103F16-7F6B-8642-8F28-A2E644979360}"/>
              </a:ext>
            </a:extLst>
          </p:cNvPr>
          <p:cNvGraphicFramePr>
            <a:graphicFrameLocks noGrp="1"/>
          </p:cNvGraphicFramePr>
          <p:nvPr>
            <p:ph sz="half" idx="1"/>
          </p:nvPr>
        </p:nvGraphicFramePr>
        <p:xfrm>
          <a:off x="1565746" y="1534602"/>
          <a:ext cx="8239538" cy="4266537"/>
        </p:xfrm>
        <a:graphic>
          <a:graphicData uri="http://schemas.openxmlformats.org/presentationml/2006/ole">
            <mc:AlternateContent xmlns:mc="http://schemas.openxmlformats.org/markup-compatibility/2006">
              <mc:Choice xmlns:v="urn:schemas-microsoft-com:vml" Requires="v">
                <p:oleObj spid="_x0000_s4129" name="Chart" r:id="rId3" imgW="3975100" imgH="2228850" progId="MSGraph.Chart.8">
                  <p:embed followColorScheme="full"/>
                </p:oleObj>
              </mc:Choice>
              <mc:Fallback>
                <p:oleObj name="Chart" r:id="rId3" imgW="3975100" imgH="2228850" progId="MSGraph.Chart.8">
                  <p:embed followColorScheme="full"/>
                  <p:pic>
                    <p:nvPicPr>
                      <p:cNvPr id="35844" name="Object 4">
                        <a:extLst>
                          <a:ext uri="{FF2B5EF4-FFF2-40B4-BE49-F238E27FC236}">
                            <a16:creationId xmlns:a16="http://schemas.microsoft.com/office/drawing/2014/main" id="{FC103F16-7F6B-8642-8F28-A2E64497936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5746" y="1534602"/>
                        <a:ext cx="8239538" cy="4266537"/>
                      </a:xfrm>
                      <a:prstGeom prst="rect">
                        <a:avLst/>
                      </a:prstGeom>
                      <a:noFill/>
                      <a:ln>
                        <a:noFill/>
                      </a:ln>
                      <a:effectLst/>
                    </p:spPr>
                  </p:pic>
                </p:oleObj>
              </mc:Fallback>
            </mc:AlternateContent>
          </a:graphicData>
        </a:graphic>
      </p:graphicFrame>
      <p:sp>
        <p:nvSpPr>
          <p:cNvPr id="35845" name="Rectangle 5">
            <a:extLst>
              <a:ext uri="{FF2B5EF4-FFF2-40B4-BE49-F238E27FC236}">
                <a16:creationId xmlns:a16="http://schemas.microsoft.com/office/drawing/2014/main" id="{41C33697-2F4B-D448-A55C-8910BDAEF9AB}"/>
              </a:ext>
            </a:extLst>
          </p:cNvPr>
          <p:cNvSpPr>
            <a:spLocks noChangeArrowheads="1"/>
          </p:cNvSpPr>
          <p:nvPr/>
        </p:nvSpPr>
        <p:spPr bwMode="auto">
          <a:xfrm>
            <a:off x="7673009" y="5887278"/>
            <a:ext cx="4620150" cy="33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726" tIns="38363" rIns="76726" bIns="38363">
            <a:spAutoFit/>
          </a:bodyPr>
          <a:lstStyle>
            <a:lvl1pPr>
              <a:defRPr sz="2700" b="1">
                <a:solidFill>
                  <a:schemeClr val="tx1"/>
                </a:solidFill>
                <a:latin typeface="Arial" panose="020B0604020202020204" pitchFamily="34" charset="0"/>
              </a:defRPr>
            </a:lvl1pPr>
            <a:lvl2pPr marL="742950" indent="-285750">
              <a:defRPr sz="2700" b="1">
                <a:solidFill>
                  <a:schemeClr val="tx1"/>
                </a:solidFill>
                <a:latin typeface="Arial" panose="020B0604020202020204" pitchFamily="34" charset="0"/>
              </a:defRPr>
            </a:lvl2pPr>
            <a:lvl3pPr marL="1143000" indent="-228600">
              <a:defRPr sz="2700" b="1">
                <a:solidFill>
                  <a:schemeClr val="tx1"/>
                </a:solidFill>
                <a:latin typeface="Arial" panose="020B0604020202020204" pitchFamily="34" charset="0"/>
              </a:defRPr>
            </a:lvl3pPr>
            <a:lvl4pPr marL="1600200" indent="-228600">
              <a:defRPr sz="2700" b="1">
                <a:solidFill>
                  <a:schemeClr val="tx1"/>
                </a:solidFill>
                <a:latin typeface="Arial" panose="020B0604020202020204" pitchFamily="34" charset="0"/>
              </a:defRPr>
            </a:lvl4pPr>
            <a:lvl5pPr marL="2057400" indent="-228600">
              <a:defRPr sz="2700" b="1">
                <a:solidFill>
                  <a:schemeClr val="tx1"/>
                </a:solidFill>
                <a:latin typeface="Arial" panose="020B0604020202020204" pitchFamily="34" charset="0"/>
              </a:defRPr>
            </a:lvl5pPr>
            <a:lvl6pPr marL="2514600" indent="-228600" eaLnBrk="0" fontAlgn="base" hangingPunct="0">
              <a:spcBef>
                <a:spcPct val="0"/>
              </a:spcBef>
              <a:spcAft>
                <a:spcPct val="0"/>
              </a:spcAft>
              <a:defRPr sz="2700" b="1">
                <a:solidFill>
                  <a:schemeClr val="tx1"/>
                </a:solidFill>
                <a:latin typeface="Arial" panose="020B0604020202020204" pitchFamily="34" charset="0"/>
              </a:defRPr>
            </a:lvl6pPr>
            <a:lvl7pPr marL="2971800" indent="-228600" eaLnBrk="0" fontAlgn="base" hangingPunct="0">
              <a:spcBef>
                <a:spcPct val="0"/>
              </a:spcBef>
              <a:spcAft>
                <a:spcPct val="0"/>
              </a:spcAft>
              <a:defRPr sz="2700" b="1">
                <a:solidFill>
                  <a:schemeClr val="tx1"/>
                </a:solidFill>
                <a:latin typeface="Arial" panose="020B0604020202020204" pitchFamily="34" charset="0"/>
              </a:defRPr>
            </a:lvl7pPr>
            <a:lvl8pPr marL="3429000" indent="-228600" eaLnBrk="0" fontAlgn="base" hangingPunct="0">
              <a:spcBef>
                <a:spcPct val="0"/>
              </a:spcBef>
              <a:spcAft>
                <a:spcPct val="0"/>
              </a:spcAft>
              <a:defRPr sz="2700" b="1">
                <a:solidFill>
                  <a:schemeClr val="tx1"/>
                </a:solidFill>
                <a:latin typeface="Arial" panose="020B0604020202020204" pitchFamily="34" charset="0"/>
              </a:defRPr>
            </a:lvl8pPr>
            <a:lvl9pPr marL="3886200" indent="-228600" eaLnBrk="0" fontAlgn="base" hangingPunct="0">
              <a:spcBef>
                <a:spcPct val="0"/>
              </a:spcBef>
              <a:spcAft>
                <a:spcPct val="0"/>
              </a:spcAft>
              <a:defRPr sz="2700" b="1">
                <a:solidFill>
                  <a:schemeClr val="tx1"/>
                </a:solidFill>
                <a:latin typeface="Arial" panose="020B0604020202020204" pitchFamily="34" charset="0"/>
              </a:defRPr>
            </a:lvl9pPr>
          </a:lstStyle>
          <a:p>
            <a:pPr>
              <a:spcBef>
                <a:spcPct val="50000"/>
              </a:spcBef>
            </a:pPr>
            <a:r>
              <a:rPr lang="en-US" altLang="en-US" sz="1700" b="0" dirty="0"/>
              <a:t>(M. Thornton; </a:t>
            </a:r>
            <a:r>
              <a:rPr lang="en-US" altLang="en-US" sz="1700" b="0" dirty="0" err="1"/>
              <a:t>Iritani</a:t>
            </a:r>
            <a:r>
              <a:rPr lang="en-US" altLang="en-US" sz="1700" b="0" dirty="0"/>
              <a:t> and Thornton, 1984)</a:t>
            </a:r>
          </a:p>
        </p:txBody>
      </p:sp>
    </p:spTree>
    <p:extLst>
      <p:ext uri="{BB962C8B-B14F-4D97-AF65-F5344CB8AC3E}">
        <p14:creationId xmlns:p14="http://schemas.microsoft.com/office/powerpoint/2010/main" val="61581714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DC8B8-4CCE-2547-93E8-971714740751}"/>
              </a:ext>
            </a:extLst>
          </p:cNvPr>
          <p:cNvSpPr>
            <a:spLocks noGrp="1"/>
          </p:cNvSpPr>
          <p:nvPr>
            <p:ph type="title"/>
          </p:nvPr>
        </p:nvSpPr>
        <p:spPr/>
        <p:txBody>
          <a:bodyPr/>
          <a:lstStyle/>
          <a:p>
            <a:r>
              <a:rPr lang="en-US" dirty="0"/>
              <a:t>Seed cutting</a:t>
            </a:r>
          </a:p>
        </p:txBody>
      </p:sp>
      <p:sp>
        <p:nvSpPr>
          <p:cNvPr id="3" name="Content Placeholder 2">
            <a:extLst>
              <a:ext uri="{FF2B5EF4-FFF2-40B4-BE49-F238E27FC236}">
                <a16:creationId xmlns:a16="http://schemas.microsoft.com/office/drawing/2014/main" id="{DED0334A-850B-E147-A57E-3112BC192583}"/>
              </a:ext>
            </a:extLst>
          </p:cNvPr>
          <p:cNvSpPr>
            <a:spLocks noGrp="1"/>
          </p:cNvSpPr>
          <p:nvPr>
            <p:ph idx="1"/>
          </p:nvPr>
        </p:nvSpPr>
        <p:spPr>
          <a:xfrm>
            <a:off x="609600" y="1600201"/>
            <a:ext cx="3320955" cy="4525963"/>
          </a:xfrm>
        </p:spPr>
        <p:txBody>
          <a:bodyPr/>
          <a:lstStyle/>
          <a:p>
            <a:r>
              <a:rPr lang="en-US" dirty="0"/>
              <a:t>Size</a:t>
            </a:r>
          </a:p>
          <a:p>
            <a:r>
              <a:rPr lang="en-US" dirty="0"/>
              <a:t>Shape</a:t>
            </a:r>
          </a:p>
          <a:p>
            <a:r>
              <a:rPr lang="en-US" dirty="0"/>
              <a:t>Distribution</a:t>
            </a:r>
          </a:p>
          <a:p>
            <a:r>
              <a:rPr lang="en-US" dirty="0"/>
              <a:t>Whole seed</a:t>
            </a:r>
          </a:p>
        </p:txBody>
      </p:sp>
      <p:pic>
        <p:nvPicPr>
          <p:cNvPr id="4" name="Picture 2" descr="seed cutter 7">
            <a:extLst>
              <a:ext uri="{FF2B5EF4-FFF2-40B4-BE49-F238E27FC236}">
                <a16:creationId xmlns:a16="http://schemas.microsoft.com/office/drawing/2014/main" id="{8C5E54E4-A573-E54C-B469-63186192C8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12692" y="424812"/>
            <a:ext cx="7601803" cy="57013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9">
            <a:extLst>
              <a:ext uri="{FF2B5EF4-FFF2-40B4-BE49-F238E27FC236}">
                <a16:creationId xmlns:a16="http://schemas.microsoft.com/office/drawing/2014/main" id="{FAD472CE-8B58-E141-8871-DA31CD87B125}"/>
              </a:ext>
            </a:extLst>
          </p:cNvPr>
          <p:cNvSpPr>
            <a:spLocks noChangeArrowheads="1"/>
          </p:cNvSpPr>
          <p:nvPr/>
        </p:nvSpPr>
        <p:spPr bwMode="auto">
          <a:xfrm>
            <a:off x="10829499" y="5530756"/>
            <a:ext cx="1084996"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lvl1pPr>
              <a:defRPr sz="6000">
                <a:solidFill>
                  <a:schemeClr val="tx1"/>
                </a:solidFill>
                <a:latin typeface="Times New Roman" pitchFamily="18" charset="0"/>
              </a:defRPr>
            </a:lvl1pPr>
            <a:lvl2pPr marL="742950" indent="-285750">
              <a:defRPr sz="6000">
                <a:solidFill>
                  <a:schemeClr val="tx1"/>
                </a:solidFill>
                <a:latin typeface="Times New Roman" pitchFamily="18" charset="0"/>
              </a:defRPr>
            </a:lvl2pPr>
            <a:lvl3pPr marL="1143000" indent="-228600">
              <a:defRPr sz="6000">
                <a:solidFill>
                  <a:schemeClr val="tx1"/>
                </a:solidFill>
                <a:latin typeface="Times New Roman" pitchFamily="18" charset="0"/>
              </a:defRPr>
            </a:lvl3pPr>
            <a:lvl4pPr marL="1600200" indent="-228600">
              <a:defRPr sz="6000">
                <a:solidFill>
                  <a:schemeClr val="tx1"/>
                </a:solidFill>
                <a:latin typeface="Times New Roman" pitchFamily="18" charset="0"/>
              </a:defRPr>
            </a:lvl4pPr>
            <a:lvl5pPr marL="2057400" indent="-228600">
              <a:defRPr sz="6000">
                <a:solidFill>
                  <a:schemeClr val="tx1"/>
                </a:solidFill>
                <a:latin typeface="Times New Roman" pitchFamily="18" charset="0"/>
              </a:defRPr>
            </a:lvl5pPr>
            <a:lvl6pPr marL="2514600" indent="-228600" algn="ctr" eaLnBrk="0" fontAlgn="base" hangingPunct="0">
              <a:spcBef>
                <a:spcPct val="0"/>
              </a:spcBef>
              <a:spcAft>
                <a:spcPct val="0"/>
              </a:spcAft>
              <a:defRPr sz="6000">
                <a:solidFill>
                  <a:schemeClr val="tx1"/>
                </a:solidFill>
                <a:latin typeface="Times New Roman" pitchFamily="18" charset="0"/>
              </a:defRPr>
            </a:lvl6pPr>
            <a:lvl7pPr marL="2971800" indent="-228600" algn="ctr" eaLnBrk="0" fontAlgn="base" hangingPunct="0">
              <a:spcBef>
                <a:spcPct val="0"/>
              </a:spcBef>
              <a:spcAft>
                <a:spcPct val="0"/>
              </a:spcAft>
              <a:defRPr sz="6000">
                <a:solidFill>
                  <a:schemeClr val="tx1"/>
                </a:solidFill>
                <a:latin typeface="Times New Roman" pitchFamily="18" charset="0"/>
              </a:defRPr>
            </a:lvl7pPr>
            <a:lvl8pPr marL="3429000" indent="-228600" algn="ctr" eaLnBrk="0" fontAlgn="base" hangingPunct="0">
              <a:spcBef>
                <a:spcPct val="0"/>
              </a:spcBef>
              <a:spcAft>
                <a:spcPct val="0"/>
              </a:spcAft>
              <a:defRPr sz="6000">
                <a:solidFill>
                  <a:schemeClr val="tx1"/>
                </a:solidFill>
                <a:latin typeface="Times New Roman" pitchFamily="18" charset="0"/>
              </a:defRPr>
            </a:lvl8pPr>
            <a:lvl9pPr marL="3886200" indent="-228600" algn="ctr" eaLnBrk="0" fontAlgn="base" hangingPunct="0">
              <a:spcBef>
                <a:spcPct val="0"/>
              </a:spcBef>
              <a:spcAft>
                <a:spcPct val="0"/>
              </a:spcAft>
              <a:defRPr sz="6000">
                <a:solidFill>
                  <a:schemeClr val="tx1"/>
                </a:solidFill>
                <a:latin typeface="Times New Roman" pitchFamily="18" charset="0"/>
              </a:defRPr>
            </a:lvl9pPr>
          </a:lstStyle>
          <a:p>
            <a:r>
              <a:rPr lang="en-US" altLang="en-US" sz="1200" b="1" dirty="0"/>
              <a:t>SB Johnson</a:t>
            </a:r>
          </a:p>
          <a:p>
            <a:r>
              <a:rPr lang="en-US" altLang="en-US" sz="1200" b="1" dirty="0"/>
              <a:t>UMCE</a:t>
            </a:r>
          </a:p>
        </p:txBody>
      </p:sp>
      <p:pic>
        <p:nvPicPr>
          <p:cNvPr id="6" name="Picture 5">
            <a:extLst>
              <a:ext uri="{FF2B5EF4-FFF2-40B4-BE49-F238E27FC236}">
                <a16:creationId xmlns:a16="http://schemas.microsoft.com/office/drawing/2014/main" id="{117119C5-2B57-E74C-85E6-41BDCA69DC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0968" y="6381550"/>
            <a:ext cx="1506012" cy="352934"/>
          </a:xfrm>
          <a:prstGeom prst="rect">
            <a:avLst/>
          </a:prstGeom>
        </p:spPr>
      </p:pic>
      <p:sp>
        <p:nvSpPr>
          <p:cNvPr id="11" name="Slide Number Placeholder 10">
            <a:extLst>
              <a:ext uri="{FF2B5EF4-FFF2-40B4-BE49-F238E27FC236}">
                <a16:creationId xmlns:a16="http://schemas.microsoft.com/office/drawing/2014/main" id="{E0E76B0D-636B-5A4B-947A-DAFEB6FA9D90}"/>
              </a:ext>
            </a:extLst>
          </p:cNvPr>
          <p:cNvSpPr>
            <a:spLocks noGrp="1"/>
          </p:cNvSpPr>
          <p:nvPr>
            <p:ph type="sldNum" sz="quarter" idx="12"/>
          </p:nvPr>
        </p:nvSpPr>
        <p:spPr/>
        <p:txBody>
          <a:bodyPr/>
          <a:lstStyle/>
          <a:p>
            <a:fld id="{7760491D-0C59-4D9C-8DD3-90DA2603D409}" type="slidenum">
              <a:rPr lang="en-US" altLang="en-US" smtClean="0"/>
              <a:pPr/>
              <a:t>40</a:t>
            </a:fld>
            <a:endParaRPr lang="en-US" altLang="en-US"/>
          </a:p>
        </p:txBody>
      </p:sp>
    </p:spTree>
    <p:extLst>
      <p:ext uri="{BB962C8B-B14F-4D97-AF65-F5344CB8AC3E}">
        <p14:creationId xmlns:p14="http://schemas.microsoft.com/office/powerpoint/2010/main" val="812974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5AEC1-269E-A349-9472-BBF4EB3C3E1D}"/>
              </a:ext>
            </a:extLst>
          </p:cNvPr>
          <p:cNvSpPr>
            <a:spLocks noGrp="1"/>
          </p:cNvSpPr>
          <p:nvPr>
            <p:ph type="title"/>
          </p:nvPr>
        </p:nvSpPr>
        <p:spPr/>
        <p:txBody>
          <a:bodyPr/>
          <a:lstStyle/>
          <a:p>
            <a:r>
              <a:rPr lang="en-US" dirty="0"/>
              <a:t>Potato seed basics</a:t>
            </a:r>
          </a:p>
        </p:txBody>
      </p:sp>
      <p:graphicFrame>
        <p:nvGraphicFramePr>
          <p:cNvPr id="4" name="Object 2">
            <a:extLst>
              <a:ext uri="{FF2B5EF4-FFF2-40B4-BE49-F238E27FC236}">
                <a16:creationId xmlns:a16="http://schemas.microsoft.com/office/drawing/2014/main" id="{AF8D792E-E746-A845-B4B5-7BC35DE6D273}"/>
              </a:ext>
            </a:extLst>
          </p:cNvPr>
          <p:cNvGraphicFramePr>
            <a:graphicFrameLocks noChangeAspect="1"/>
          </p:cNvGraphicFramePr>
          <p:nvPr>
            <p:extLst/>
          </p:nvPr>
        </p:nvGraphicFramePr>
        <p:xfrm>
          <a:off x="5091895" y="3710462"/>
          <a:ext cx="1190625" cy="1038225"/>
        </p:xfrm>
        <a:graphic>
          <a:graphicData uri="http://schemas.openxmlformats.org/presentationml/2006/ole">
            <mc:AlternateContent xmlns:mc="http://schemas.openxmlformats.org/markup-compatibility/2006">
              <mc:Choice xmlns:v="urn:schemas-microsoft-com:vml" Requires="v">
                <p:oleObj spid="_x0000_s6211" name="Bitmap Image" r:id="rId4" imgW="1190583" imgH="1038168" progId="Paint.Picture">
                  <p:embed/>
                </p:oleObj>
              </mc:Choice>
              <mc:Fallback>
                <p:oleObj name="Bitmap Image" r:id="rId4" imgW="1190583" imgH="1038168" progId="Paint.Picture">
                  <p:embed/>
                  <p:pic>
                    <p:nvPicPr>
                      <p:cNvPr id="4" name="Object 2">
                        <a:extLst>
                          <a:ext uri="{FF2B5EF4-FFF2-40B4-BE49-F238E27FC236}">
                            <a16:creationId xmlns:a16="http://schemas.microsoft.com/office/drawing/2014/main" id="{AF8D792E-E746-A845-B4B5-7BC35DE6D2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1895" y="3710462"/>
                        <a:ext cx="1190625"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Object 3">
            <a:extLst>
              <a:ext uri="{FF2B5EF4-FFF2-40B4-BE49-F238E27FC236}">
                <a16:creationId xmlns:a16="http://schemas.microsoft.com/office/drawing/2014/main" id="{590B5104-69F7-D445-A1B4-01ED714021BC}"/>
              </a:ext>
            </a:extLst>
          </p:cNvPr>
          <p:cNvGraphicFramePr>
            <a:graphicFrameLocks noChangeAspect="1"/>
          </p:cNvGraphicFramePr>
          <p:nvPr>
            <p:extLst/>
          </p:nvPr>
        </p:nvGraphicFramePr>
        <p:xfrm>
          <a:off x="8339920" y="3572159"/>
          <a:ext cx="1333500" cy="1238250"/>
        </p:xfrm>
        <a:graphic>
          <a:graphicData uri="http://schemas.openxmlformats.org/presentationml/2006/ole">
            <mc:AlternateContent xmlns:mc="http://schemas.openxmlformats.org/markup-compatibility/2006">
              <mc:Choice xmlns:v="urn:schemas-microsoft-com:vml" Requires="v">
                <p:oleObj spid="_x0000_s6212" name="Bitmap Image" r:id="rId6" imgW="1333333" imgH="1238255" progId="Paint.Picture">
                  <p:embed/>
                </p:oleObj>
              </mc:Choice>
              <mc:Fallback>
                <p:oleObj name="Bitmap Image" r:id="rId6" imgW="1333333" imgH="1238255" progId="Paint.Picture">
                  <p:embed/>
                  <p:pic>
                    <p:nvPicPr>
                      <p:cNvPr id="5" name="Object 3">
                        <a:extLst>
                          <a:ext uri="{FF2B5EF4-FFF2-40B4-BE49-F238E27FC236}">
                            <a16:creationId xmlns:a16="http://schemas.microsoft.com/office/drawing/2014/main" id="{590B5104-69F7-D445-A1B4-01ED714021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9920" y="3572159"/>
                        <a:ext cx="13335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a:extLst>
              <a:ext uri="{FF2B5EF4-FFF2-40B4-BE49-F238E27FC236}">
                <a16:creationId xmlns:a16="http://schemas.microsoft.com/office/drawing/2014/main" id="{1C08A7CD-6AE3-7349-AB64-80608B247A94}"/>
              </a:ext>
            </a:extLst>
          </p:cNvPr>
          <p:cNvSpPr txBox="1">
            <a:spLocks noChangeArrowheads="1"/>
          </p:cNvSpPr>
          <p:nvPr/>
        </p:nvSpPr>
        <p:spPr bwMode="auto">
          <a:xfrm>
            <a:off x="8187520" y="5096159"/>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00"/>
                </a:solidFill>
              </a:rPr>
              <a:t>Good Seed Piece</a:t>
            </a:r>
          </a:p>
        </p:txBody>
      </p:sp>
      <p:sp>
        <p:nvSpPr>
          <p:cNvPr id="7" name="Text Box 5">
            <a:extLst>
              <a:ext uri="{FF2B5EF4-FFF2-40B4-BE49-F238E27FC236}">
                <a16:creationId xmlns:a16="http://schemas.microsoft.com/office/drawing/2014/main" id="{9DAFEA76-4401-6947-8E54-450623EE01CE}"/>
              </a:ext>
            </a:extLst>
          </p:cNvPr>
          <p:cNvSpPr txBox="1">
            <a:spLocks noChangeArrowheads="1"/>
          </p:cNvSpPr>
          <p:nvPr/>
        </p:nvSpPr>
        <p:spPr bwMode="auto">
          <a:xfrm>
            <a:off x="4558495" y="5158262"/>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00"/>
                </a:solidFill>
              </a:rPr>
              <a:t>Blind Seed Piece</a:t>
            </a:r>
          </a:p>
        </p:txBody>
      </p:sp>
      <p:graphicFrame>
        <p:nvGraphicFramePr>
          <p:cNvPr id="8" name="Object 7">
            <a:extLst>
              <a:ext uri="{FF2B5EF4-FFF2-40B4-BE49-F238E27FC236}">
                <a16:creationId xmlns:a16="http://schemas.microsoft.com/office/drawing/2014/main" id="{F3F6D48C-E828-0849-988F-7BD745018BEF}"/>
              </a:ext>
            </a:extLst>
          </p:cNvPr>
          <p:cNvGraphicFramePr>
            <a:graphicFrameLocks noChangeAspect="1"/>
          </p:cNvGraphicFramePr>
          <p:nvPr>
            <p:extLst/>
          </p:nvPr>
        </p:nvGraphicFramePr>
        <p:xfrm>
          <a:off x="519895" y="1348262"/>
          <a:ext cx="3181350" cy="1847850"/>
        </p:xfrm>
        <a:graphic>
          <a:graphicData uri="http://schemas.openxmlformats.org/presentationml/2006/ole">
            <mc:AlternateContent xmlns:mc="http://schemas.openxmlformats.org/markup-compatibility/2006">
              <mc:Choice xmlns:v="urn:schemas-microsoft-com:vml" Requires="v">
                <p:oleObj spid="_x0000_s6213" name="Bitmap Image" r:id="rId8" imgW="3181622" imgH="1847928" progId="Paint.Picture">
                  <p:embed/>
                </p:oleObj>
              </mc:Choice>
              <mc:Fallback>
                <p:oleObj name="Bitmap Image" r:id="rId8" imgW="3181622" imgH="1847928" progId="Paint.Picture">
                  <p:embed/>
                  <p:pic>
                    <p:nvPicPr>
                      <p:cNvPr id="8" name="Object 7">
                        <a:extLst>
                          <a:ext uri="{FF2B5EF4-FFF2-40B4-BE49-F238E27FC236}">
                            <a16:creationId xmlns:a16="http://schemas.microsoft.com/office/drawing/2014/main" id="{F3F6D48C-E828-0849-988F-7BD745018B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895" y="1348262"/>
                        <a:ext cx="31813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8">
            <a:extLst>
              <a:ext uri="{FF2B5EF4-FFF2-40B4-BE49-F238E27FC236}">
                <a16:creationId xmlns:a16="http://schemas.microsoft.com/office/drawing/2014/main" id="{3430FCCB-26C3-154D-ABD3-72EC09496DB8}"/>
              </a:ext>
            </a:extLst>
          </p:cNvPr>
          <p:cNvSpPr txBox="1">
            <a:spLocks noChangeArrowheads="1"/>
          </p:cNvSpPr>
          <p:nvPr/>
        </p:nvSpPr>
        <p:spPr bwMode="auto">
          <a:xfrm>
            <a:off x="672295" y="3253262"/>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00"/>
                </a:solidFill>
              </a:rPr>
              <a:t>Slab Seed Piece</a:t>
            </a:r>
          </a:p>
        </p:txBody>
      </p:sp>
      <p:sp>
        <p:nvSpPr>
          <p:cNvPr id="10" name="Text Box 9">
            <a:extLst>
              <a:ext uri="{FF2B5EF4-FFF2-40B4-BE49-F238E27FC236}">
                <a16:creationId xmlns:a16="http://schemas.microsoft.com/office/drawing/2014/main" id="{67317389-65C1-454E-B4CD-B9D4354CD422}"/>
              </a:ext>
            </a:extLst>
          </p:cNvPr>
          <p:cNvSpPr txBox="1">
            <a:spLocks noChangeArrowheads="1"/>
          </p:cNvSpPr>
          <p:nvPr/>
        </p:nvSpPr>
        <p:spPr bwMode="auto">
          <a:xfrm>
            <a:off x="4689072" y="2334039"/>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dirty="0">
                <a:solidFill>
                  <a:srgbClr val="000000"/>
                </a:solidFill>
              </a:rPr>
              <a:t>Undersize Seed Piece</a:t>
            </a:r>
          </a:p>
        </p:txBody>
      </p:sp>
      <p:graphicFrame>
        <p:nvGraphicFramePr>
          <p:cNvPr id="11" name="Object 10">
            <a:extLst>
              <a:ext uri="{FF2B5EF4-FFF2-40B4-BE49-F238E27FC236}">
                <a16:creationId xmlns:a16="http://schemas.microsoft.com/office/drawing/2014/main" id="{0B1E8AB9-8766-0444-80D6-661B60AA50C4}"/>
              </a:ext>
            </a:extLst>
          </p:cNvPr>
          <p:cNvGraphicFramePr>
            <a:graphicFrameLocks noChangeAspect="1"/>
          </p:cNvGraphicFramePr>
          <p:nvPr>
            <p:extLst/>
          </p:nvPr>
        </p:nvGraphicFramePr>
        <p:xfrm>
          <a:off x="5603472" y="1495839"/>
          <a:ext cx="1104900" cy="685800"/>
        </p:xfrm>
        <a:graphic>
          <a:graphicData uri="http://schemas.openxmlformats.org/presentationml/2006/ole">
            <mc:AlternateContent xmlns:mc="http://schemas.openxmlformats.org/markup-compatibility/2006">
              <mc:Choice xmlns:v="urn:schemas-microsoft-com:vml" Requires="v">
                <p:oleObj spid="_x0000_s6214" name="Bitmap Image" r:id="rId10" imgW="1104730" imgH="685815" progId="Paint.Picture">
                  <p:embed/>
                </p:oleObj>
              </mc:Choice>
              <mc:Fallback>
                <p:oleObj name="Bitmap Image" r:id="rId10" imgW="1104730" imgH="685815" progId="Paint.Picture">
                  <p:embed/>
                  <p:pic>
                    <p:nvPicPr>
                      <p:cNvPr id="11" name="Object 10">
                        <a:extLst>
                          <a:ext uri="{FF2B5EF4-FFF2-40B4-BE49-F238E27FC236}">
                            <a16:creationId xmlns:a16="http://schemas.microsoft.com/office/drawing/2014/main" id="{0B1E8AB9-8766-0444-80D6-661B60AA50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03472" y="1495839"/>
                        <a:ext cx="11049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 Box 11">
            <a:extLst>
              <a:ext uri="{FF2B5EF4-FFF2-40B4-BE49-F238E27FC236}">
                <a16:creationId xmlns:a16="http://schemas.microsoft.com/office/drawing/2014/main" id="{FC7FB872-8B55-9E4B-8E47-C7CDD968A569}"/>
              </a:ext>
            </a:extLst>
          </p:cNvPr>
          <p:cNvSpPr txBox="1">
            <a:spLocks noChangeArrowheads="1"/>
          </p:cNvSpPr>
          <p:nvPr/>
        </p:nvSpPr>
        <p:spPr bwMode="auto">
          <a:xfrm>
            <a:off x="8744732" y="2573575"/>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00"/>
                </a:solidFill>
              </a:rPr>
              <a:t>Sliver Seed Piece</a:t>
            </a:r>
          </a:p>
        </p:txBody>
      </p:sp>
      <p:graphicFrame>
        <p:nvGraphicFramePr>
          <p:cNvPr id="13" name="Object 12">
            <a:extLst>
              <a:ext uri="{FF2B5EF4-FFF2-40B4-BE49-F238E27FC236}">
                <a16:creationId xmlns:a16="http://schemas.microsoft.com/office/drawing/2014/main" id="{17863610-C326-9F4F-9153-EE554C4E2108}"/>
              </a:ext>
            </a:extLst>
          </p:cNvPr>
          <p:cNvGraphicFramePr>
            <a:graphicFrameLocks noChangeAspect="1"/>
          </p:cNvGraphicFramePr>
          <p:nvPr>
            <p:extLst/>
          </p:nvPr>
        </p:nvGraphicFramePr>
        <p:xfrm>
          <a:off x="8744732" y="1278175"/>
          <a:ext cx="2543175" cy="1133475"/>
        </p:xfrm>
        <a:graphic>
          <a:graphicData uri="http://schemas.openxmlformats.org/presentationml/2006/ole">
            <mc:AlternateContent xmlns:mc="http://schemas.openxmlformats.org/markup-compatibility/2006">
              <mc:Choice xmlns:v="urn:schemas-microsoft-com:vml" Requires="v">
                <p:oleObj spid="_x0000_s6215" name="Bitmap Image" r:id="rId12" imgW="2542787" imgH="1133539" progId="Paint.Picture">
                  <p:embed/>
                </p:oleObj>
              </mc:Choice>
              <mc:Fallback>
                <p:oleObj name="Bitmap Image" r:id="rId12" imgW="2542787" imgH="1133539" progId="Paint.Picture">
                  <p:embed/>
                  <p:pic>
                    <p:nvPicPr>
                      <p:cNvPr id="13" name="Object 12">
                        <a:extLst>
                          <a:ext uri="{FF2B5EF4-FFF2-40B4-BE49-F238E27FC236}">
                            <a16:creationId xmlns:a16="http://schemas.microsoft.com/office/drawing/2014/main" id="{17863610-C326-9F4F-9153-EE554C4E210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44732" y="1278175"/>
                        <a:ext cx="2543175" cy="113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Text Box 13">
            <a:extLst>
              <a:ext uri="{FF2B5EF4-FFF2-40B4-BE49-F238E27FC236}">
                <a16:creationId xmlns:a16="http://schemas.microsoft.com/office/drawing/2014/main" id="{D598DCD8-5A3E-5843-90C4-A5C134560609}"/>
              </a:ext>
            </a:extLst>
          </p:cNvPr>
          <p:cNvSpPr txBox="1">
            <a:spLocks noChangeArrowheads="1"/>
          </p:cNvSpPr>
          <p:nvPr/>
        </p:nvSpPr>
        <p:spPr bwMode="auto">
          <a:xfrm>
            <a:off x="977095" y="5070973"/>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00"/>
                </a:solidFill>
              </a:rPr>
              <a:t>Ripped Seed Piece</a:t>
            </a:r>
          </a:p>
        </p:txBody>
      </p:sp>
      <p:graphicFrame>
        <p:nvGraphicFramePr>
          <p:cNvPr id="15" name="Object 14">
            <a:extLst>
              <a:ext uri="{FF2B5EF4-FFF2-40B4-BE49-F238E27FC236}">
                <a16:creationId xmlns:a16="http://schemas.microsoft.com/office/drawing/2014/main" id="{D09AF61C-6567-8D4F-A08A-FF5768DB221A}"/>
              </a:ext>
            </a:extLst>
          </p:cNvPr>
          <p:cNvGraphicFramePr>
            <a:graphicFrameLocks noChangeAspect="1"/>
          </p:cNvGraphicFramePr>
          <p:nvPr>
            <p:extLst/>
          </p:nvPr>
        </p:nvGraphicFramePr>
        <p:xfrm>
          <a:off x="1205695" y="3775573"/>
          <a:ext cx="2257425" cy="1123950"/>
        </p:xfrm>
        <a:graphic>
          <a:graphicData uri="http://schemas.openxmlformats.org/presentationml/2006/ole">
            <mc:AlternateContent xmlns:mc="http://schemas.openxmlformats.org/markup-compatibility/2006">
              <mc:Choice xmlns:v="urn:schemas-microsoft-com:vml" Requires="v">
                <p:oleObj spid="_x0000_s6216" name="Bitmap Image" r:id="rId14" imgW="2257361" imgH="1124051" progId="Paint.Picture">
                  <p:embed/>
                </p:oleObj>
              </mc:Choice>
              <mc:Fallback>
                <p:oleObj name="Bitmap Image" r:id="rId14" imgW="2257361" imgH="1124051" progId="Paint.Picture">
                  <p:embed/>
                  <p:pic>
                    <p:nvPicPr>
                      <p:cNvPr id="15" name="Object 14">
                        <a:extLst>
                          <a:ext uri="{FF2B5EF4-FFF2-40B4-BE49-F238E27FC236}">
                            <a16:creationId xmlns:a16="http://schemas.microsoft.com/office/drawing/2014/main" id="{D09AF61C-6567-8D4F-A08A-FF5768DB22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05695" y="3775573"/>
                        <a:ext cx="2257425"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 name="Rectangle 15">
            <a:extLst>
              <a:ext uri="{FF2B5EF4-FFF2-40B4-BE49-F238E27FC236}">
                <a16:creationId xmlns:a16="http://schemas.microsoft.com/office/drawing/2014/main" id="{46635E22-49C1-8E45-8770-226930A8E56F}"/>
              </a:ext>
            </a:extLst>
          </p:cNvPr>
          <p:cNvSpPr>
            <a:spLocks noChangeArrowheads="1"/>
          </p:cNvSpPr>
          <p:nvPr/>
        </p:nvSpPr>
        <p:spPr bwMode="auto">
          <a:xfrm>
            <a:off x="10549720" y="5429534"/>
            <a:ext cx="9906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l"/>
            <a:r>
              <a:rPr lang="en-US" altLang="en-US" sz="1000" b="1" dirty="0">
                <a:solidFill>
                  <a:srgbClr val="000000"/>
                </a:solidFill>
              </a:rPr>
              <a:t>SB Johnson</a:t>
            </a:r>
          </a:p>
          <a:p>
            <a:pPr algn="l"/>
            <a:r>
              <a:rPr lang="en-US" altLang="en-US" sz="1000" b="1" dirty="0">
                <a:solidFill>
                  <a:srgbClr val="000000"/>
                </a:solidFill>
              </a:rPr>
              <a:t>UMCE</a:t>
            </a:r>
          </a:p>
        </p:txBody>
      </p:sp>
      <p:pic>
        <p:nvPicPr>
          <p:cNvPr id="17" name="Picture 16">
            <a:extLst>
              <a:ext uri="{FF2B5EF4-FFF2-40B4-BE49-F238E27FC236}">
                <a16:creationId xmlns:a16="http://schemas.microsoft.com/office/drawing/2014/main" id="{F1B49D17-87E8-CB4B-825C-CE3304BCF7C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690968" y="6381550"/>
            <a:ext cx="1506012" cy="352934"/>
          </a:xfrm>
          <a:prstGeom prst="rect">
            <a:avLst/>
          </a:prstGeom>
        </p:spPr>
      </p:pic>
      <p:sp>
        <p:nvSpPr>
          <p:cNvPr id="21" name="Slide Number Placeholder 20">
            <a:extLst>
              <a:ext uri="{FF2B5EF4-FFF2-40B4-BE49-F238E27FC236}">
                <a16:creationId xmlns:a16="http://schemas.microsoft.com/office/drawing/2014/main" id="{0E8B21B3-CB0B-BB47-9C43-7EA230B6FA85}"/>
              </a:ext>
            </a:extLst>
          </p:cNvPr>
          <p:cNvSpPr>
            <a:spLocks noGrp="1"/>
          </p:cNvSpPr>
          <p:nvPr>
            <p:ph type="sldNum" sz="quarter" idx="12"/>
          </p:nvPr>
        </p:nvSpPr>
        <p:spPr/>
        <p:txBody>
          <a:bodyPr/>
          <a:lstStyle/>
          <a:p>
            <a:fld id="{7760491D-0C59-4D9C-8DD3-90DA2603D409}" type="slidenum">
              <a:rPr lang="en-US" altLang="en-US" smtClean="0"/>
              <a:pPr/>
              <a:t>41</a:t>
            </a:fld>
            <a:endParaRPr lang="en-US" altLang="en-US"/>
          </a:p>
        </p:txBody>
      </p:sp>
    </p:spTree>
    <p:extLst>
      <p:ext uri="{BB962C8B-B14F-4D97-AF65-F5344CB8AC3E}">
        <p14:creationId xmlns:p14="http://schemas.microsoft.com/office/powerpoint/2010/main" val="2989432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B28E-6D74-D942-8C72-13D8A677B2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9719E8-B74E-6A4C-9379-443549C1DEF3}"/>
              </a:ext>
            </a:extLst>
          </p:cNvPr>
          <p:cNvSpPr>
            <a:spLocks noGrp="1"/>
          </p:cNvSpPr>
          <p:nvPr>
            <p:ph idx="1"/>
          </p:nvPr>
        </p:nvSpPr>
        <p:spPr>
          <a:xfrm>
            <a:off x="609600" y="1600201"/>
            <a:ext cx="2438400" cy="4525963"/>
          </a:xfrm>
        </p:spPr>
        <p:txBody>
          <a:bodyPr/>
          <a:lstStyle/>
          <a:p>
            <a:endParaRPr lang="en-US" dirty="0"/>
          </a:p>
        </p:txBody>
      </p:sp>
      <p:pic>
        <p:nvPicPr>
          <p:cNvPr id="4" name="Picture 3">
            <a:extLst>
              <a:ext uri="{FF2B5EF4-FFF2-40B4-BE49-F238E27FC236}">
                <a16:creationId xmlns:a16="http://schemas.microsoft.com/office/drawing/2014/main" id="{95A640FC-9C82-3943-9049-682F23E95D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0968" y="6381550"/>
            <a:ext cx="1506012" cy="352934"/>
          </a:xfrm>
          <a:prstGeom prst="rect">
            <a:avLst/>
          </a:prstGeom>
        </p:spPr>
      </p:pic>
      <p:pic>
        <p:nvPicPr>
          <p:cNvPr id="5" name="Picture 3" descr="seed3 dp">
            <a:extLst>
              <a:ext uri="{FF2B5EF4-FFF2-40B4-BE49-F238E27FC236}">
                <a16:creationId xmlns:a16="http://schemas.microsoft.com/office/drawing/2014/main" id="{F6E1C092-8180-1944-ADEE-E0A8814D7D1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CDBE72E-5107-5943-8484-4E31E43F58DB}"/>
              </a:ext>
            </a:extLst>
          </p:cNvPr>
          <p:cNvSpPr>
            <a:spLocks noChangeArrowheads="1"/>
          </p:cNvSpPr>
          <p:nvPr/>
        </p:nvSpPr>
        <p:spPr bwMode="auto">
          <a:xfrm>
            <a:off x="10549720" y="5429534"/>
            <a:ext cx="9906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l"/>
            <a:r>
              <a:rPr lang="en-US" altLang="en-US" sz="1000" b="1" dirty="0">
                <a:solidFill>
                  <a:srgbClr val="000000"/>
                </a:solidFill>
              </a:rPr>
              <a:t>SB Johnson</a:t>
            </a:r>
          </a:p>
          <a:p>
            <a:pPr algn="l"/>
            <a:r>
              <a:rPr lang="en-US" altLang="en-US" sz="1000" b="1" dirty="0">
                <a:solidFill>
                  <a:srgbClr val="000000"/>
                </a:solidFill>
              </a:rPr>
              <a:t>UMCE</a:t>
            </a:r>
          </a:p>
        </p:txBody>
      </p:sp>
      <p:sp>
        <p:nvSpPr>
          <p:cNvPr id="8" name="Text Box 8">
            <a:extLst>
              <a:ext uri="{FF2B5EF4-FFF2-40B4-BE49-F238E27FC236}">
                <a16:creationId xmlns:a16="http://schemas.microsoft.com/office/drawing/2014/main" id="{9F7E2690-21A7-7D43-859B-D9D07449F397}"/>
              </a:ext>
            </a:extLst>
          </p:cNvPr>
          <p:cNvSpPr txBox="1">
            <a:spLocks noChangeArrowheads="1"/>
          </p:cNvSpPr>
          <p:nvPr/>
        </p:nvSpPr>
        <p:spPr bwMode="auto">
          <a:xfrm>
            <a:off x="8679975" y="2666106"/>
            <a:ext cx="2101755" cy="830997"/>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2400" b="1" dirty="0">
                <a:solidFill>
                  <a:srgbClr val="000000"/>
                </a:solidFill>
              </a:rPr>
              <a:t>undersize seed piece</a:t>
            </a:r>
          </a:p>
        </p:txBody>
      </p:sp>
      <p:sp>
        <p:nvSpPr>
          <p:cNvPr id="9" name="Text Box 7">
            <a:extLst>
              <a:ext uri="{FF2B5EF4-FFF2-40B4-BE49-F238E27FC236}">
                <a16:creationId xmlns:a16="http://schemas.microsoft.com/office/drawing/2014/main" id="{03E15EB1-B588-644B-9A70-A762C2AA97A9}"/>
              </a:ext>
            </a:extLst>
          </p:cNvPr>
          <p:cNvSpPr txBox="1">
            <a:spLocks noChangeArrowheads="1"/>
          </p:cNvSpPr>
          <p:nvPr/>
        </p:nvSpPr>
        <p:spPr bwMode="auto">
          <a:xfrm>
            <a:off x="8369489" y="5628306"/>
            <a:ext cx="1828800" cy="822325"/>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b="1">
                <a:solidFill>
                  <a:srgbClr val="000000"/>
                </a:solidFill>
              </a:rPr>
              <a:t>ripped seed piece</a:t>
            </a:r>
          </a:p>
        </p:txBody>
      </p:sp>
      <p:sp>
        <p:nvSpPr>
          <p:cNvPr id="10" name="Text Box 10">
            <a:extLst>
              <a:ext uri="{FF2B5EF4-FFF2-40B4-BE49-F238E27FC236}">
                <a16:creationId xmlns:a16="http://schemas.microsoft.com/office/drawing/2014/main" id="{7BA5EE7B-2EA8-E148-9F74-69E44F6AF9BA}"/>
              </a:ext>
            </a:extLst>
          </p:cNvPr>
          <p:cNvSpPr txBox="1">
            <a:spLocks noChangeArrowheads="1"/>
          </p:cNvSpPr>
          <p:nvPr/>
        </p:nvSpPr>
        <p:spPr bwMode="auto">
          <a:xfrm>
            <a:off x="506104" y="3107473"/>
            <a:ext cx="2032379" cy="830997"/>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2400" b="1" dirty="0">
                <a:solidFill>
                  <a:srgbClr val="000000"/>
                </a:solidFill>
              </a:rPr>
              <a:t>sliver seed piece</a:t>
            </a:r>
          </a:p>
        </p:txBody>
      </p:sp>
      <p:sp>
        <p:nvSpPr>
          <p:cNvPr id="11" name="Text Box 9">
            <a:extLst>
              <a:ext uri="{FF2B5EF4-FFF2-40B4-BE49-F238E27FC236}">
                <a16:creationId xmlns:a16="http://schemas.microsoft.com/office/drawing/2014/main" id="{5074A1EC-3188-1449-9E31-C203274DB1C5}"/>
              </a:ext>
            </a:extLst>
          </p:cNvPr>
          <p:cNvSpPr txBox="1">
            <a:spLocks noChangeArrowheads="1"/>
          </p:cNvSpPr>
          <p:nvPr/>
        </p:nvSpPr>
        <p:spPr bwMode="auto">
          <a:xfrm>
            <a:off x="5089478" y="595313"/>
            <a:ext cx="1857232" cy="830997"/>
          </a:xfrm>
          <a:prstGeom prst="rect">
            <a:avLst/>
          </a:prstGeom>
          <a:solidFill>
            <a:schemeClr val="bg1">
              <a:alpha val="6000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2400" b="1" dirty="0">
                <a:solidFill>
                  <a:srgbClr val="000000"/>
                </a:solidFill>
              </a:rPr>
              <a:t>slab seed piece</a:t>
            </a:r>
          </a:p>
        </p:txBody>
      </p:sp>
      <p:sp>
        <p:nvSpPr>
          <p:cNvPr id="15" name="Slide Number Placeholder 14">
            <a:extLst>
              <a:ext uri="{FF2B5EF4-FFF2-40B4-BE49-F238E27FC236}">
                <a16:creationId xmlns:a16="http://schemas.microsoft.com/office/drawing/2014/main" id="{509575D5-2305-F543-8DB4-D2DB344649D6}"/>
              </a:ext>
            </a:extLst>
          </p:cNvPr>
          <p:cNvSpPr>
            <a:spLocks noGrp="1"/>
          </p:cNvSpPr>
          <p:nvPr>
            <p:ph type="sldNum" sz="quarter" idx="12"/>
          </p:nvPr>
        </p:nvSpPr>
        <p:spPr/>
        <p:txBody>
          <a:bodyPr/>
          <a:lstStyle/>
          <a:p>
            <a:fld id="{7760491D-0C59-4D9C-8DD3-90DA2603D409}" type="slidenum">
              <a:rPr lang="en-US" altLang="en-US" smtClean="0"/>
              <a:pPr/>
              <a:t>42</a:t>
            </a:fld>
            <a:endParaRPr lang="en-US" altLang="en-US"/>
          </a:p>
        </p:txBody>
      </p:sp>
    </p:spTree>
    <p:extLst>
      <p:ext uri="{BB962C8B-B14F-4D97-AF65-F5344CB8AC3E}">
        <p14:creationId xmlns:p14="http://schemas.microsoft.com/office/powerpoint/2010/main" val="408474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10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10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0C62A-3C37-C145-9884-056EB97B8516}"/>
              </a:ext>
            </a:extLst>
          </p:cNvPr>
          <p:cNvSpPr>
            <a:spLocks noGrp="1"/>
          </p:cNvSpPr>
          <p:nvPr>
            <p:ph type="title"/>
          </p:nvPr>
        </p:nvSpPr>
        <p:spPr/>
        <p:txBody>
          <a:bodyPr/>
          <a:lstStyle/>
          <a:p>
            <a:r>
              <a:rPr lang="en-US" dirty="0"/>
              <a:t>Poor seed cutting distribution</a:t>
            </a:r>
          </a:p>
        </p:txBody>
      </p:sp>
      <p:pic>
        <p:nvPicPr>
          <p:cNvPr id="4" name="Picture 3">
            <a:extLst>
              <a:ext uri="{FF2B5EF4-FFF2-40B4-BE49-F238E27FC236}">
                <a16:creationId xmlns:a16="http://schemas.microsoft.com/office/drawing/2014/main" id="{60C6BE23-1B29-8B40-9D5A-8B08DA3DB8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0968" y="6381550"/>
            <a:ext cx="1506012" cy="352934"/>
          </a:xfrm>
          <a:prstGeom prst="rect">
            <a:avLst/>
          </a:prstGeom>
        </p:spPr>
      </p:pic>
      <p:graphicFrame>
        <p:nvGraphicFramePr>
          <p:cNvPr id="5" name="Object 3">
            <a:extLst>
              <a:ext uri="{FF2B5EF4-FFF2-40B4-BE49-F238E27FC236}">
                <a16:creationId xmlns:a16="http://schemas.microsoft.com/office/drawing/2014/main" id="{689CFCD7-DA32-7144-977E-B3DD339A3A56}"/>
              </a:ext>
            </a:extLst>
          </p:cNvPr>
          <p:cNvGraphicFramePr>
            <a:graphicFrameLocks noChangeAspect="1"/>
          </p:cNvGraphicFramePr>
          <p:nvPr>
            <p:extLst/>
          </p:nvPr>
        </p:nvGraphicFramePr>
        <p:xfrm>
          <a:off x="1470404" y="1406130"/>
          <a:ext cx="8806360" cy="4720034"/>
        </p:xfrm>
        <a:graphic>
          <a:graphicData uri="http://schemas.openxmlformats.org/presentationml/2006/ole">
            <mc:AlternateContent xmlns:mc="http://schemas.openxmlformats.org/markup-compatibility/2006">
              <mc:Choice xmlns:v="urn:schemas-microsoft-com:vml" Requires="v">
                <p:oleObj spid="_x0000_s7180" name="Chart" r:id="rId5" imgW="7019925" imgH="3762256" progId="MSGraph.Chart.8">
                  <p:embed followColorScheme="full"/>
                </p:oleObj>
              </mc:Choice>
              <mc:Fallback>
                <p:oleObj name="Chart" r:id="rId5" imgW="7019925" imgH="3762256" progId="MSGraph.Chart.8">
                  <p:embed followColorScheme="full"/>
                  <p:pic>
                    <p:nvPicPr>
                      <p:cNvPr id="5" name="Object 3">
                        <a:extLst>
                          <a:ext uri="{FF2B5EF4-FFF2-40B4-BE49-F238E27FC236}">
                            <a16:creationId xmlns:a16="http://schemas.microsoft.com/office/drawing/2014/main" id="{689CFCD7-DA32-7144-977E-B3DD339A3A56}"/>
                          </a:ext>
                        </a:extLst>
                      </p:cNvPr>
                      <p:cNvPicPr>
                        <a:picLocks noChangeAspect="1" noChangeArrowheads="1"/>
                      </p:cNvPicPr>
                      <p:nvPr/>
                    </p:nvPicPr>
                    <p:blipFill>
                      <a:blip r:embed="rId6"/>
                      <a:srcRect/>
                      <a:stretch>
                        <a:fillRect/>
                      </a:stretch>
                    </p:blipFill>
                    <p:spPr bwMode="auto">
                      <a:xfrm>
                        <a:off x="1470404" y="1406130"/>
                        <a:ext cx="8806360" cy="4720034"/>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EEBAB84D-7809-EF4A-948F-54A0C520C3AA}"/>
              </a:ext>
            </a:extLst>
          </p:cNvPr>
          <p:cNvSpPr>
            <a:spLocks noChangeArrowheads="1"/>
          </p:cNvSpPr>
          <p:nvPr/>
        </p:nvSpPr>
        <p:spPr bwMode="auto">
          <a:xfrm>
            <a:off x="10549720" y="5429534"/>
            <a:ext cx="9906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l"/>
            <a:r>
              <a:rPr lang="en-US" altLang="en-US" sz="1000" b="1" dirty="0">
                <a:solidFill>
                  <a:srgbClr val="000000"/>
                </a:solidFill>
              </a:rPr>
              <a:t>SB Johnson</a:t>
            </a:r>
          </a:p>
          <a:p>
            <a:pPr algn="l"/>
            <a:r>
              <a:rPr lang="en-US" altLang="en-US" sz="1000" b="1" dirty="0">
                <a:solidFill>
                  <a:srgbClr val="000000"/>
                </a:solidFill>
              </a:rPr>
              <a:t>UMCE</a:t>
            </a:r>
          </a:p>
        </p:txBody>
      </p:sp>
      <p:sp>
        <p:nvSpPr>
          <p:cNvPr id="10" name="Slide Number Placeholder 9">
            <a:extLst>
              <a:ext uri="{FF2B5EF4-FFF2-40B4-BE49-F238E27FC236}">
                <a16:creationId xmlns:a16="http://schemas.microsoft.com/office/drawing/2014/main" id="{3BACA6A4-8611-B640-AEF4-FF897B49AEB7}"/>
              </a:ext>
            </a:extLst>
          </p:cNvPr>
          <p:cNvSpPr>
            <a:spLocks noGrp="1"/>
          </p:cNvSpPr>
          <p:nvPr>
            <p:ph type="sldNum" sz="quarter" idx="12"/>
          </p:nvPr>
        </p:nvSpPr>
        <p:spPr/>
        <p:txBody>
          <a:bodyPr/>
          <a:lstStyle/>
          <a:p>
            <a:fld id="{7760491D-0C59-4D9C-8DD3-90DA2603D409}" type="slidenum">
              <a:rPr lang="en-US" altLang="en-US" smtClean="0"/>
              <a:pPr/>
              <a:t>43</a:t>
            </a:fld>
            <a:endParaRPr lang="en-US" altLang="en-US"/>
          </a:p>
        </p:txBody>
      </p:sp>
    </p:spTree>
    <p:extLst>
      <p:ext uri="{BB962C8B-B14F-4D97-AF65-F5344CB8AC3E}">
        <p14:creationId xmlns:p14="http://schemas.microsoft.com/office/powerpoint/2010/main" val="39776098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4C7E-2E94-F640-B9B9-1E3B66CDACB5}"/>
              </a:ext>
            </a:extLst>
          </p:cNvPr>
          <p:cNvSpPr>
            <a:spLocks noGrp="1"/>
          </p:cNvSpPr>
          <p:nvPr>
            <p:ph type="title"/>
          </p:nvPr>
        </p:nvSpPr>
        <p:spPr/>
        <p:txBody>
          <a:bodyPr/>
          <a:lstStyle/>
          <a:p>
            <a:r>
              <a:rPr lang="en-US" dirty="0"/>
              <a:t>Good seed cutting distribution </a:t>
            </a:r>
          </a:p>
        </p:txBody>
      </p:sp>
      <p:pic>
        <p:nvPicPr>
          <p:cNvPr id="4" name="Picture 3">
            <a:extLst>
              <a:ext uri="{FF2B5EF4-FFF2-40B4-BE49-F238E27FC236}">
                <a16:creationId xmlns:a16="http://schemas.microsoft.com/office/drawing/2014/main" id="{54F7F6BC-2485-FD49-BFF6-F9130009EC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0968" y="6381550"/>
            <a:ext cx="1506012" cy="352934"/>
          </a:xfrm>
          <a:prstGeom prst="rect">
            <a:avLst/>
          </a:prstGeom>
        </p:spPr>
      </p:pic>
      <p:graphicFrame>
        <p:nvGraphicFramePr>
          <p:cNvPr id="5" name="Object 3">
            <a:extLst>
              <a:ext uri="{FF2B5EF4-FFF2-40B4-BE49-F238E27FC236}">
                <a16:creationId xmlns:a16="http://schemas.microsoft.com/office/drawing/2014/main" id="{9FF01C91-F16E-E54A-A303-B309DE1A98F9}"/>
              </a:ext>
            </a:extLst>
          </p:cNvPr>
          <p:cNvGraphicFramePr>
            <a:graphicFrameLocks noGrp="1" noChangeAspect="1"/>
          </p:cNvGraphicFramePr>
          <p:nvPr>
            <p:ph idx="1"/>
            <p:extLst/>
          </p:nvPr>
        </p:nvGraphicFramePr>
        <p:xfrm>
          <a:off x="1371600" y="1355791"/>
          <a:ext cx="8541327" cy="4577781"/>
        </p:xfrm>
        <a:graphic>
          <a:graphicData uri="http://schemas.openxmlformats.org/presentationml/2006/ole">
            <mc:AlternateContent xmlns:mc="http://schemas.openxmlformats.org/markup-compatibility/2006">
              <mc:Choice xmlns:v="urn:schemas-microsoft-com:vml" Requires="v">
                <p:oleObj spid="_x0000_s8204" name="Chart" r:id="rId5" imgW="7019925" imgH="3762256" progId="MSGraph.Chart.8">
                  <p:embed followColorScheme="full"/>
                </p:oleObj>
              </mc:Choice>
              <mc:Fallback>
                <p:oleObj name="Chart" r:id="rId5" imgW="7019925" imgH="3762256" progId="MSGraph.Chart.8">
                  <p:embed followColorScheme="full"/>
                  <p:pic>
                    <p:nvPicPr>
                      <p:cNvPr id="5" name="Object 3">
                        <a:extLst>
                          <a:ext uri="{FF2B5EF4-FFF2-40B4-BE49-F238E27FC236}">
                            <a16:creationId xmlns:a16="http://schemas.microsoft.com/office/drawing/2014/main" id="{9FF01C91-F16E-E54A-A303-B309DE1A98F9}"/>
                          </a:ext>
                        </a:extLst>
                      </p:cNvPr>
                      <p:cNvPicPr>
                        <a:picLocks noChangeAspect="1" noChangeArrowheads="1"/>
                      </p:cNvPicPr>
                      <p:nvPr/>
                    </p:nvPicPr>
                    <p:blipFill>
                      <a:blip r:embed="rId6"/>
                      <a:srcRect/>
                      <a:stretch>
                        <a:fillRect/>
                      </a:stretch>
                    </p:blipFill>
                    <p:spPr bwMode="auto">
                      <a:xfrm>
                        <a:off x="1371600" y="1355791"/>
                        <a:ext cx="8541327" cy="4577781"/>
                      </a:xfrm>
                      <a:prstGeom prst="rect">
                        <a:avLst/>
                      </a:prstGeom>
                    </p:spPr>
                  </p:pic>
                </p:oleObj>
              </mc:Fallback>
            </mc:AlternateContent>
          </a:graphicData>
        </a:graphic>
      </p:graphicFrame>
      <p:sp>
        <p:nvSpPr>
          <p:cNvPr id="6" name="Rectangle 5">
            <a:extLst>
              <a:ext uri="{FF2B5EF4-FFF2-40B4-BE49-F238E27FC236}">
                <a16:creationId xmlns:a16="http://schemas.microsoft.com/office/drawing/2014/main" id="{D5FDF2A4-31C8-9B4A-B22E-5B0F4C9C6BB1}"/>
              </a:ext>
            </a:extLst>
          </p:cNvPr>
          <p:cNvSpPr>
            <a:spLocks noChangeArrowheads="1"/>
          </p:cNvSpPr>
          <p:nvPr/>
        </p:nvSpPr>
        <p:spPr bwMode="auto">
          <a:xfrm>
            <a:off x="10549720" y="5429534"/>
            <a:ext cx="9906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l"/>
            <a:r>
              <a:rPr lang="en-US" altLang="en-US" sz="1000" b="1" dirty="0">
                <a:solidFill>
                  <a:srgbClr val="000000"/>
                </a:solidFill>
              </a:rPr>
              <a:t>SB Johnson</a:t>
            </a:r>
          </a:p>
          <a:p>
            <a:pPr algn="l"/>
            <a:r>
              <a:rPr lang="en-US" altLang="en-US" sz="1000" b="1" dirty="0">
                <a:solidFill>
                  <a:srgbClr val="000000"/>
                </a:solidFill>
              </a:rPr>
              <a:t>UMCE</a:t>
            </a:r>
          </a:p>
        </p:txBody>
      </p:sp>
      <p:sp>
        <p:nvSpPr>
          <p:cNvPr id="10" name="Slide Number Placeholder 9">
            <a:extLst>
              <a:ext uri="{FF2B5EF4-FFF2-40B4-BE49-F238E27FC236}">
                <a16:creationId xmlns:a16="http://schemas.microsoft.com/office/drawing/2014/main" id="{0B4363C5-A0AD-A647-9D4C-EA29992532A7}"/>
              </a:ext>
            </a:extLst>
          </p:cNvPr>
          <p:cNvSpPr>
            <a:spLocks noGrp="1"/>
          </p:cNvSpPr>
          <p:nvPr>
            <p:ph type="sldNum" sz="quarter" idx="12"/>
          </p:nvPr>
        </p:nvSpPr>
        <p:spPr/>
        <p:txBody>
          <a:bodyPr/>
          <a:lstStyle/>
          <a:p>
            <a:fld id="{7760491D-0C59-4D9C-8DD3-90DA2603D409}" type="slidenum">
              <a:rPr lang="en-US" altLang="en-US" smtClean="0"/>
              <a:pPr/>
              <a:t>44</a:t>
            </a:fld>
            <a:endParaRPr lang="en-US" altLang="en-US"/>
          </a:p>
        </p:txBody>
      </p:sp>
    </p:spTree>
    <p:extLst>
      <p:ext uri="{BB962C8B-B14F-4D97-AF65-F5344CB8AC3E}">
        <p14:creationId xmlns:p14="http://schemas.microsoft.com/office/powerpoint/2010/main" val="5750681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9E31-82BB-7C42-ADC3-09CEDAF1E4A2}"/>
              </a:ext>
            </a:extLst>
          </p:cNvPr>
          <p:cNvSpPr>
            <a:spLocks noGrp="1"/>
          </p:cNvSpPr>
          <p:nvPr>
            <p:ph type="title"/>
          </p:nvPr>
        </p:nvSpPr>
        <p:spPr/>
        <p:txBody>
          <a:bodyPr/>
          <a:lstStyle/>
          <a:p>
            <a:r>
              <a:rPr lang="en-US" dirty="0"/>
              <a:t>Poor seed or bad planting = uneven stand</a:t>
            </a:r>
          </a:p>
        </p:txBody>
      </p:sp>
      <p:pic>
        <p:nvPicPr>
          <p:cNvPr id="4" name="Picture 3">
            <a:extLst>
              <a:ext uri="{FF2B5EF4-FFF2-40B4-BE49-F238E27FC236}">
                <a16:creationId xmlns:a16="http://schemas.microsoft.com/office/drawing/2014/main" id="{8318C3E3-2A3B-3145-A903-A89DFF380C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90968" y="6381550"/>
            <a:ext cx="1506012" cy="352934"/>
          </a:xfrm>
          <a:prstGeom prst="rect">
            <a:avLst/>
          </a:prstGeom>
        </p:spPr>
      </p:pic>
      <p:pic>
        <p:nvPicPr>
          <p:cNvPr id="5" name="Picture 6" descr="2009_1208Image0035">
            <a:extLst>
              <a:ext uri="{FF2B5EF4-FFF2-40B4-BE49-F238E27FC236}">
                <a16:creationId xmlns:a16="http://schemas.microsoft.com/office/drawing/2014/main" id="{CA99BFC1-4E5B-A44B-8FDC-5D5EE7C68A19}"/>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415635" y="1398863"/>
            <a:ext cx="5680365" cy="426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th racetrack5">
            <a:extLst>
              <a:ext uri="{FF2B5EF4-FFF2-40B4-BE49-F238E27FC236}">
                <a16:creationId xmlns:a16="http://schemas.microsoft.com/office/drawing/2014/main" id="{9355DC8E-D682-1E48-8D2E-9326C1F105A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89965" y="1398863"/>
            <a:ext cx="5655331" cy="424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98588B4-17E3-2246-A4E0-5B70EF7D9DC9}"/>
              </a:ext>
            </a:extLst>
          </p:cNvPr>
          <p:cNvSpPr>
            <a:spLocks noChangeArrowheads="1"/>
          </p:cNvSpPr>
          <p:nvPr/>
        </p:nvSpPr>
        <p:spPr bwMode="auto">
          <a:xfrm>
            <a:off x="5105400" y="5242817"/>
            <a:ext cx="9906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l"/>
            <a:r>
              <a:rPr lang="en-US" altLang="en-US" sz="1000" b="1" dirty="0">
                <a:solidFill>
                  <a:srgbClr val="000000"/>
                </a:solidFill>
              </a:rPr>
              <a:t>SB Johnson</a:t>
            </a:r>
          </a:p>
          <a:p>
            <a:pPr algn="l"/>
            <a:r>
              <a:rPr lang="en-US" altLang="en-US" sz="1000" b="1" dirty="0">
                <a:solidFill>
                  <a:srgbClr val="000000"/>
                </a:solidFill>
              </a:rPr>
              <a:t>UMCE</a:t>
            </a:r>
          </a:p>
        </p:txBody>
      </p:sp>
      <p:sp>
        <p:nvSpPr>
          <p:cNvPr id="8" name="Rectangle 7">
            <a:extLst>
              <a:ext uri="{FF2B5EF4-FFF2-40B4-BE49-F238E27FC236}">
                <a16:creationId xmlns:a16="http://schemas.microsoft.com/office/drawing/2014/main" id="{969B1DBC-3C34-C44D-9A41-1100708FA21C}"/>
              </a:ext>
            </a:extLst>
          </p:cNvPr>
          <p:cNvSpPr>
            <a:spLocks noChangeArrowheads="1"/>
          </p:cNvSpPr>
          <p:nvPr/>
        </p:nvSpPr>
        <p:spPr bwMode="auto">
          <a:xfrm>
            <a:off x="10785765" y="5123924"/>
            <a:ext cx="990600"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lgn="l"/>
            <a:r>
              <a:rPr lang="en-US" altLang="en-US" sz="1000" b="1" dirty="0">
                <a:solidFill>
                  <a:srgbClr val="000000"/>
                </a:solidFill>
              </a:rPr>
              <a:t>SB Johnson</a:t>
            </a:r>
          </a:p>
          <a:p>
            <a:pPr algn="l"/>
            <a:r>
              <a:rPr lang="en-US" altLang="en-US" sz="1000" b="1" dirty="0">
                <a:solidFill>
                  <a:srgbClr val="000000"/>
                </a:solidFill>
              </a:rPr>
              <a:t>UMCE</a:t>
            </a:r>
          </a:p>
        </p:txBody>
      </p:sp>
      <p:sp>
        <p:nvSpPr>
          <p:cNvPr id="12" name="Slide Number Placeholder 11">
            <a:extLst>
              <a:ext uri="{FF2B5EF4-FFF2-40B4-BE49-F238E27FC236}">
                <a16:creationId xmlns:a16="http://schemas.microsoft.com/office/drawing/2014/main" id="{6804BC14-8AF9-D94E-9A87-89EF251193C4}"/>
              </a:ext>
            </a:extLst>
          </p:cNvPr>
          <p:cNvSpPr>
            <a:spLocks noGrp="1"/>
          </p:cNvSpPr>
          <p:nvPr>
            <p:ph type="sldNum" sz="quarter" idx="12"/>
          </p:nvPr>
        </p:nvSpPr>
        <p:spPr/>
        <p:txBody>
          <a:bodyPr/>
          <a:lstStyle/>
          <a:p>
            <a:fld id="{7760491D-0C59-4D9C-8DD3-90DA2603D409}" type="slidenum">
              <a:rPr lang="en-US" altLang="en-US" smtClean="0"/>
              <a:pPr/>
              <a:t>45</a:t>
            </a:fld>
            <a:endParaRPr lang="en-US" altLang="en-US"/>
          </a:p>
        </p:txBody>
      </p:sp>
    </p:spTree>
    <p:extLst>
      <p:ext uri="{BB962C8B-B14F-4D97-AF65-F5344CB8AC3E}">
        <p14:creationId xmlns:p14="http://schemas.microsoft.com/office/powerpoint/2010/main" val="1652901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A5309-685A-BC4C-B0FE-C344F2C68B51}"/>
              </a:ext>
            </a:extLst>
          </p:cNvPr>
          <p:cNvSpPr>
            <a:spLocks noGrp="1"/>
          </p:cNvSpPr>
          <p:nvPr>
            <p:ph type="title"/>
          </p:nvPr>
        </p:nvSpPr>
        <p:spPr/>
        <p:txBody>
          <a:bodyPr/>
          <a:lstStyle/>
          <a:p>
            <a:r>
              <a:rPr lang="en-US" dirty="0"/>
              <a:t>Sprout growth rate is related to soil temperature</a:t>
            </a:r>
          </a:p>
        </p:txBody>
      </p:sp>
      <p:pic>
        <p:nvPicPr>
          <p:cNvPr id="11" name="Content Placeholder 10">
            <a:extLst>
              <a:ext uri="{FF2B5EF4-FFF2-40B4-BE49-F238E27FC236}">
                <a16:creationId xmlns:a16="http://schemas.microsoft.com/office/drawing/2014/main" id="{BC47D957-2655-2A4A-9993-81F12AAEF0B1}"/>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991389" y="1281834"/>
            <a:ext cx="6209222" cy="4722898"/>
          </a:xfrm>
        </p:spPr>
      </p:pic>
      <p:sp>
        <p:nvSpPr>
          <p:cNvPr id="9" name="Rectangle 4">
            <a:extLst>
              <a:ext uri="{FF2B5EF4-FFF2-40B4-BE49-F238E27FC236}">
                <a16:creationId xmlns:a16="http://schemas.microsoft.com/office/drawing/2014/main" id="{FA1BBFEB-F959-AE4E-9CAA-4C30FB9E6D87}"/>
              </a:ext>
            </a:extLst>
          </p:cNvPr>
          <p:cNvSpPr>
            <a:spLocks noChangeArrowheads="1"/>
          </p:cNvSpPr>
          <p:nvPr/>
        </p:nvSpPr>
        <p:spPr bwMode="auto">
          <a:xfrm>
            <a:off x="8378405" y="5858273"/>
            <a:ext cx="3886200" cy="292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6726" tIns="38363" rIns="76726" bIns="38363">
            <a:spAutoFit/>
          </a:bodyPr>
          <a:lstStyle/>
          <a:p>
            <a:pPr>
              <a:spcBef>
                <a:spcPct val="50000"/>
              </a:spcBef>
            </a:pPr>
            <a:r>
              <a:rPr lang="en-US" sz="1400" dirty="0"/>
              <a:t>(</a:t>
            </a:r>
            <a:r>
              <a:rPr lang="en-US" sz="1400" dirty="0" err="1"/>
              <a:t>Kelmke</a:t>
            </a:r>
            <a:r>
              <a:rPr lang="en-US" sz="1400" dirty="0"/>
              <a:t> and Moll, 1990)</a:t>
            </a:r>
          </a:p>
        </p:txBody>
      </p:sp>
      <p:pic>
        <p:nvPicPr>
          <p:cNvPr id="17" name="Picture 16">
            <a:extLst>
              <a:ext uri="{FF2B5EF4-FFF2-40B4-BE49-F238E27FC236}">
                <a16:creationId xmlns:a16="http://schemas.microsoft.com/office/drawing/2014/main" id="{BD547332-0498-0245-8C52-DB2E995B541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 y="2456933"/>
            <a:ext cx="1433106" cy="2372699"/>
          </a:xfrm>
          <a:prstGeom prst="rect">
            <a:avLst/>
          </a:prstGeom>
        </p:spPr>
      </p:pic>
      <p:pic>
        <p:nvPicPr>
          <p:cNvPr id="21" name="Picture 20">
            <a:extLst>
              <a:ext uri="{FF2B5EF4-FFF2-40B4-BE49-F238E27FC236}">
                <a16:creationId xmlns:a16="http://schemas.microsoft.com/office/drawing/2014/main" id="{739F2AD4-A8A7-F643-875D-C3727DF909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0873" y="2680218"/>
            <a:ext cx="2873213" cy="1915475"/>
          </a:xfrm>
          <a:prstGeom prst="rect">
            <a:avLst/>
          </a:prstGeom>
        </p:spPr>
      </p:pic>
      <p:sp>
        <p:nvSpPr>
          <p:cNvPr id="8" name="Slide Number Placeholder 7">
            <a:extLst>
              <a:ext uri="{FF2B5EF4-FFF2-40B4-BE49-F238E27FC236}">
                <a16:creationId xmlns:a16="http://schemas.microsoft.com/office/drawing/2014/main" id="{0741204E-BC3A-4542-9553-7ACDE40E885F}"/>
              </a:ext>
            </a:extLst>
          </p:cNvPr>
          <p:cNvSpPr>
            <a:spLocks noGrp="1"/>
          </p:cNvSpPr>
          <p:nvPr>
            <p:ph type="sldNum" sz="quarter" idx="12"/>
          </p:nvPr>
        </p:nvSpPr>
        <p:spPr/>
        <p:txBody>
          <a:bodyPr/>
          <a:lstStyle/>
          <a:p>
            <a:fld id="{7760491D-0C59-4D9C-8DD3-90DA2603D409}" type="slidenum">
              <a:rPr lang="en-US" altLang="en-US" smtClean="0"/>
              <a:pPr/>
              <a:t>5</a:t>
            </a:fld>
            <a:endParaRPr lang="en-US" altLang="en-US"/>
          </a:p>
        </p:txBody>
      </p:sp>
    </p:spTree>
    <p:extLst>
      <p:ext uri="{BB962C8B-B14F-4D97-AF65-F5344CB8AC3E}">
        <p14:creationId xmlns:p14="http://schemas.microsoft.com/office/powerpoint/2010/main" val="2186200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Seed Age</a:t>
            </a:r>
          </a:p>
        </p:txBody>
      </p:sp>
      <p:sp>
        <p:nvSpPr>
          <p:cNvPr id="3" name="Content Placeholder 2"/>
          <p:cNvSpPr>
            <a:spLocks noGrp="1"/>
          </p:cNvSpPr>
          <p:nvPr>
            <p:ph idx="1"/>
          </p:nvPr>
        </p:nvSpPr>
        <p:spPr>
          <a:xfrm>
            <a:off x="745067" y="1600201"/>
            <a:ext cx="6779683" cy="4525963"/>
          </a:xfrm>
        </p:spPr>
        <p:txBody>
          <a:bodyPr/>
          <a:lstStyle/>
          <a:p>
            <a:r>
              <a:rPr lang="en-US" dirty="0"/>
              <a:t>Chronological age: number of days that have passed since harvest</a:t>
            </a:r>
          </a:p>
          <a:p>
            <a:endParaRPr lang="en-US" sz="1100" dirty="0"/>
          </a:p>
          <a:p>
            <a:r>
              <a:rPr lang="en-US" dirty="0"/>
              <a:t>Physiological age: internal age of the seed resulting from biochemical changes taking place in within the tuber</a:t>
            </a:r>
          </a:p>
        </p:txBody>
      </p:sp>
      <p:pic>
        <p:nvPicPr>
          <p:cNvPr id="6146" name="Picture 2" descr="C:\Users\Andy\Documents\Pictures\2012\Sprouts (chitting)\IMG_0426.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262434" y="3922291"/>
            <a:ext cx="2894280" cy="212598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Andy\Documents\Pictures\2012\Fry variety at EGF 3 Oct 12\IMG_8678.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386661" y="846138"/>
            <a:ext cx="2273291" cy="289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993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01E00-A73C-5043-B440-86218D6D3D8D}"/>
              </a:ext>
            </a:extLst>
          </p:cNvPr>
          <p:cNvSpPr>
            <a:spLocks noGrp="1"/>
          </p:cNvSpPr>
          <p:nvPr>
            <p:ph type="title"/>
          </p:nvPr>
        </p:nvSpPr>
        <p:spPr/>
        <p:txBody>
          <a:bodyPr/>
          <a:lstStyle/>
          <a:p>
            <a:r>
              <a:rPr lang="en-US" dirty="0"/>
              <a:t>Physiological aging </a:t>
            </a:r>
          </a:p>
        </p:txBody>
      </p:sp>
      <p:sp>
        <p:nvSpPr>
          <p:cNvPr id="3" name="Content Placeholder 2">
            <a:extLst>
              <a:ext uri="{FF2B5EF4-FFF2-40B4-BE49-F238E27FC236}">
                <a16:creationId xmlns:a16="http://schemas.microsoft.com/office/drawing/2014/main" id="{51FD5E8E-B1D5-8845-9C46-C4256196CFB1}"/>
              </a:ext>
            </a:extLst>
          </p:cNvPr>
          <p:cNvSpPr>
            <a:spLocks noGrp="1"/>
          </p:cNvSpPr>
          <p:nvPr>
            <p:ph sz="half" idx="1"/>
          </p:nvPr>
        </p:nvSpPr>
        <p:spPr/>
        <p:txBody>
          <a:bodyPr/>
          <a:lstStyle/>
          <a:p>
            <a:pPr marL="0" indent="0">
              <a:spcAft>
                <a:spcPts val="600"/>
              </a:spcAft>
              <a:buNone/>
            </a:pPr>
            <a:r>
              <a:rPr lang="en-US" dirty="0"/>
              <a:t>Increased over time and by stress</a:t>
            </a:r>
          </a:p>
          <a:p>
            <a:pPr lvl="1">
              <a:spcAft>
                <a:spcPts val="600"/>
              </a:spcAft>
            </a:pPr>
            <a:r>
              <a:rPr lang="en-US" dirty="0"/>
              <a:t>Hot temperature </a:t>
            </a:r>
          </a:p>
          <a:p>
            <a:pPr lvl="1">
              <a:spcAft>
                <a:spcPts val="600"/>
              </a:spcAft>
            </a:pPr>
            <a:r>
              <a:rPr lang="en-US" dirty="0"/>
              <a:t>Drought stress</a:t>
            </a:r>
          </a:p>
          <a:p>
            <a:pPr lvl="1">
              <a:spcAft>
                <a:spcPts val="600"/>
              </a:spcAft>
            </a:pPr>
            <a:r>
              <a:rPr lang="en-US" dirty="0"/>
              <a:t>Fertility stress</a:t>
            </a:r>
          </a:p>
          <a:p>
            <a:pPr lvl="1">
              <a:spcAft>
                <a:spcPts val="600"/>
              </a:spcAft>
            </a:pPr>
            <a:r>
              <a:rPr lang="en-US" dirty="0"/>
              <a:t>Disease pressure</a:t>
            </a:r>
          </a:p>
          <a:p>
            <a:pPr lvl="1">
              <a:spcAft>
                <a:spcPts val="600"/>
              </a:spcAft>
            </a:pPr>
            <a:r>
              <a:rPr lang="en-US" dirty="0"/>
              <a:t>Poor storage conditions</a:t>
            </a:r>
          </a:p>
          <a:p>
            <a:pPr lvl="1">
              <a:spcAft>
                <a:spcPts val="600"/>
              </a:spcAft>
            </a:pPr>
            <a:r>
              <a:rPr lang="en-US" dirty="0"/>
              <a:t>Bruising </a:t>
            </a:r>
          </a:p>
        </p:txBody>
      </p:sp>
      <p:sp>
        <p:nvSpPr>
          <p:cNvPr id="4" name="Content Placeholder 3">
            <a:extLst>
              <a:ext uri="{FF2B5EF4-FFF2-40B4-BE49-F238E27FC236}">
                <a16:creationId xmlns:a16="http://schemas.microsoft.com/office/drawing/2014/main" id="{5F0B6CFC-E821-594E-8FA6-D7C006A1EAB1}"/>
              </a:ext>
            </a:extLst>
          </p:cNvPr>
          <p:cNvSpPr>
            <a:spLocks noGrp="1"/>
          </p:cNvSpPr>
          <p:nvPr>
            <p:ph sz="half" idx="2"/>
          </p:nvPr>
        </p:nvSpPr>
        <p:spPr/>
        <p:txBody>
          <a:bodyPr/>
          <a:lstStyle/>
          <a:p>
            <a:pPr marL="0" indent="0">
              <a:spcAft>
                <a:spcPts val="600"/>
              </a:spcAft>
              <a:buNone/>
            </a:pPr>
            <a:r>
              <a:rPr lang="en-US" dirty="0"/>
              <a:t>Scale</a:t>
            </a:r>
          </a:p>
          <a:p>
            <a:pPr>
              <a:spcAft>
                <a:spcPts val="600"/>
              </a:spcAft>
            </a:pPr>
            <a:endParaRPr lang="en-US" dirty="0"/>
          </a:p>
          <a:p>
            <a:pPr lvl="1">
              <a:spcAft>
                <a:spcPts val="600"/>
              </a:spcAft>
            </a:pPr>
            <a:r>
              <a:rPr lang="en-US" dirty="0"/>
              <a:t>Dormant</a:t>
            </a:r>
          </a:p>
          <a:p>
            <a:pPr lvl="1">
              <a:spcAft>
                <a:spcPts val="600"/>
              </a:spcAft>
            </a:pPr>
            <a:r>
              <a:rPr lang="en-US" dirty="0"/>
              <a:t>Young</a:t>
            </a:r>
          </a:p>
          <a:p>
            <a:pPr lvl="1">
              <a:spcAft>
                <a:spcPts val="600"/>
              </a:spcAft>
            </a:pPr>
            <a:r>
              <a:rPr lang="en-US" dirty="0"/>
              <a:t>Middle age</a:t>
            </a:r>
          </a:p>
          <a:p>
            <a:pPr lvl="1">
              <a:spcAft>
                <a:spcPts val="600"/>
              </a:spcAft>
            </a:pPr>
            <a:r>
              <a:rPr lang="en-US" dirty="0"/>
              <a:t>Old</a:t>
            </a:r>
          </a:p>
          <a:p>
            <a:pPr lvl="1">
              <a:spcAft>
                <a:spcPts val="600"/>
              </a:spcAft>
            </a:pPr>
            <a:r>
              <a:rPr lang="en-US" dirty="0"/>
              <a:t>Potato no top / little tuber</a:t>
            </a:r>
          </a:p>
          <a:p>
            <a:endParaRPr lang="en-US" dirty="0"/>
          </a:p>
        </p:txBody>
      </p:sp>
      <p:sp>
        <p:nvSpPr>
          <p:cNvPr id="10" name="Slide Number Placeholder 9">
            <a:extLst>
              <a:ext uri="{FF2B5EF4-FFF2-40B4-BE49-F238E27FC236}">
                <a16:creationId xmlns:a16="http://schemas.microsoft.com/office/drawing/2014/main" id="{064508E5-6DA2-C247-85CB-6CCC7A504921}"/>
              </a:ext>
            </a:extLst>
          </p:cNvPr>
          <p:cNvSpPr>
            <a:spLocks noGrp="1"/>
          </p:cNvSpPr>
          <p:nvPr>
            <p:ph type="sldNum" sz="quarter" idx="12"/>
          </p:nvPr>
        </p:nvSpPr>
        <p:spPr/>
        <p:txBody>
          <a:bodyPr/>
          <a:lstStyle/>
          <a:p>
            <a:fld id="{57F0C200-8CD5-465B-ACB0-8C97ACD81AF1}" type="slidenum">
              <a:rPr lang="en-US" altLang="en-US" smtClean="0"/>
              <a:pPr/>
              <a:t>7</a:t>
            </a:fld>
            <a:endParaRPr lang="en-US" altLang="en-US"/>
          </a:p>
        </p:txBody>
      </p:sp>
    </p:spTree>
    <p:extLst>
      <p:ext uri="{BB962C8B-B14F-4D97-AF65-F5344CB8AC3E}">
        <p14:creationId xmlns:p14="http://schemas.microsoft.com/office/powerpoint/2010/main" val="4050255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E70BB-95F2-654E-8B90-FC8A562867F3}"/>
              </a:ext>
            </a:extLst>
          </p:cNvPr>
          <p:cNvSpPr>
            <a:spLocks noGrp="1"/>
          </p:cNvSpPr>
          <p:nvPr>
            <p:ph type="title"/>
          </p:nvPr>
        </p:nvSpPr>
        <p:spPr>
          <a:xfrm>
            <a:off x="609600" y="274638"/>
            <a:ext cx="10972800" cy="544871"/>
          </a:xfrm>
        </p:spPr>
        <p:txBody>
          <a:bodyPr/>
          <a:lstStyle/>
          <a:p>
            <a:r>
              <a:rPr lang="en-US" dirty="0"/>
              <a:t>Physiologic age and stages of sprouting</a:t>
            </a:r>
          </a:p>
        </p:txBody>
      </p:sp>
      <p:sp>
        <p:nvSpPr>
          <p:cNvPr id="4" name="Text Box 3">
            <a:extLst>
              <a:ext uri="{FF2B5EF4-FFF2-40B4-BE49-F238E27FC236}">
                <a16:creationId xmlns:a16="http://schemas.microsoft.com/office/drawing/2014/main" id="{A2A23003-9656-B24C-B3E2-E08B9E624F69}"/>
              </a:ext>
            </a:extLst>
          </p:cNvPr>
          <p:cNvSpPr txBox="1">
            <a:spLocks noChangeArrowheads="1"/>
          </p:cNvSpPr>
          <p:nvPr/>
        </p:nvSpPr>
        <p:spPr bwMode="auto">
          <a:xfrm>
            <a:off x="1447006" y="3694772"/>
            <a:ext cx="1033463" cy="581025"/>
          </a:xfrm>
          <a:prstGeom prst="rect">
            <a:avLst/>
          </a:prstGeom>
          <a:noFill/>
          <a:ln w="9525">
            <a:noFill/>
            <a:miter lim="800000"/>
            <a:headEnd/>
            <a:tailEnd/>
          </a:ln>
          <a:effectLst/>
        </p:spPr>
        <p:txBody>
          <a:bodyPr wrap="none" anchor="ctr">
            <a:spAutoFit/>
          </a:bodyPr>
          <a:lstStyle/>
          <a:p>
            <a:pPr algn="ctr"/>
            <a:r>
              <a:rPr lang="en-US" sz="1600" b="1"/>
              <a:t>Tuber</a:t>
            </a:r>
          </a:p>
          <a:p>
            <a:pPr algn="ctr"/>
            <a:r>
              <a:rPr lang="en-US" sz="1600" b="1"/>
              <a:t>Initiation</a:t>
            </a:r>
          </a:p>
        </p:txBody>
      </p:sp>
      <p:sp>
        <p:nvSpPr>
          <p:cNvPr id="5" name="Text Box 4">
            <a:extLst>
              <a:ext uri="{FF2B5EF4-FFF2-40B4-BE49-F238E27FC236}">
                <a16:creationId xmlns:a16="http://schemas.microsoft.com/office/drawing/2014/main" id="{7BC1FBE9-15E1-5B4A-956A-C9D441966830}"/>
              </a:ext>
            </a:extLst>
          </p:cNvPr>
          <p:cNvSpPr txBox="1">
            <a:spLocks noChangeArrowheads="1"/>
          </p:cNvSpPr>
          <p:nvPr/>
        </p:nvSpPr>
        <p:spPr bwMode="auto">
          <a:xfrm>
            <a:off x="3177381" y="3694772"/>
            <a:ext cx="1019175" cy="581025"/>
          </a:xfrm>
          <a:prstGeom prst="rect">
            <a:avLst/>
          </a:prstGeom>
          <a:noFill/>
          <a:ln w="9525">
            <a:noFill/>
            <a:miter lim="800000"/>
            <a:headEnd/>
            <a:tailEnd/>
          </a:ln>
          <a:effectLst/>
        </p:spPr>
        <p:txBody>
          <a:bodyPr wrap="none" anchor="ctr">
            <a:spAutoFit/>
          </a:bodyPr>
          <a:lstStyle/>
          <a:p>
            <a:pPr algn="ctr"/>
            <a:r>
              <a:rPr lang="en-US" sz="1600" b="1"/>
              <a:t>Dormant</a:t>
            </a:r>
          </a:p>
          <a:p>
            <a:pPr algn="ctr"/>
            <a:r>
              <a:rPr lang="en-US" sz="1600" b="1"/>
              <a:t>Tuber</a:t>
            </a:r>
          </a:p>
        </p:txBody>
      </p:sp>
      <p:sp>
        <p:nvSpPr>
          <p:cNvPr id="6" name="Text Box 5">
            <a:extLst>
              <a:ext uri="{FF2B5EF4-FFF2-40B4-BE49-F238E27FC236}">
                <a16:creationId xmlns:a16="http://schemas.microsoft.com/office/drawing/2014/main" id="{BEE5A17B-2EED-A647-ADE9-E7A271D36D68}"/>
              </a:ext>
            </a:extLst>
          </p:cNvPr>
          <p:cNvSpPr txBox="1">
            <a:spLocks noChangeArrowheads="1"/>
          </p:cNvSpPr>
          <p:nvPr/>
        </p:nvSpPr>
        <p:spPr bwMode="auto">
          <a:xfrm>
            <a:off x="4537869" y="3694772"/>
            <a:ext cx="1143000" cy="581025"/>
          </a:xfrm>
          <a:prstGeom prst="rect">
            <a:avLst/>
          </a:prstGeom>
          <a:noFill/>
          <a:ln w="9525">
            <a:noFill/>
            <a:miter lim="800000"/>
            <a:headEnd/>
            <a:tailEnd/>
          </a:ln>
          <a:effectLst/>
        </p:spPr>
        <p:txBody>
          <a:bodyPr wrap="none" anchor="ctr">
            <a:spAutoFit/>
          </a:bodyPr>
          <a:lstStyle/>
          <a:p>
            <a:pPr algn="ctr"/>
            <a:r>
              <a:rPr lang="en-US" sz="1600" b="1"/>
              <a:t>Apical</a:t>
            </a:r>
          </a:p>
          <a:p>
            <a:pPr algn="ctr"/>
            <a:r>
              <a:rPr lang="en-US" sz="1600" b="1"/>
              <a:t>Sprouting</a:t>
            </a:r>
          </a:p>
        </p:txBody>
      </p:sp>
      <p:sp>
        <p:nvSpPr>
          <p:cNvPr id="7" name="Text Box 6">
            <a:extLst>
              <a:ext uri="{FF2B5EF4-FFF2-40B4-BE49-F238E27FC236}">
                <a16:creationId xmlns:a16="http://schemas.microsoft.com/office/drawing/2014/main" id="{B23A20C1-CAD5-5D4D-B6CD-362AD0D48A7F}"/>
              </a:ext>
            </a:extLst>
          </p:cNvPr>
          <p:cNvSpPr txBox="1">
            <a:spLocks noChangeArrowheads="1"/>
          </p:cNvSpPr>
          <p:nvPr/>
        </p:nvSpPr>
        <p:spPr bwMode="auto">
          <a:xfrm>
            <a:off x="6030119" y="3694772"/>
            <a:ext cx="1143000" cy="581025"/>
          </a:xfrm>
          <a:prstGeom prst="rect">
            <a:avLst/>
          </a:prstGeom>
          <a:noFill/>
          <a:ln w="9525">
            <a:noFill/>
            <a:miter lim="800000"/>
            <a:headEnd/>
            <a:tailEnd/>
          </a:ln>
          <a:effectLst/>
        </p:spPr>
        <p:txBody>
          <a:bodyPr wrap="none" anchor="ctr">
            <a:spAutoFit/>
          </a:bodyPr>
          <a:lstStyle/>
          <a:p>
            <a:pPr algn="ctr"/>
            <a:r>
              <a:rPr lang="en-US" sz="1600" b="1"/>
              <a:t>Multiple</a:t>
            </a:r>
          </a:p>
          <a:p>
            <a:pPr algn="ctr"/>
            <a:r>
              <a:rPr lang="en-US" sz="1600" b="1"/>
              <a:t>Sprouting</a:t>
            </a:r>
          </a:p>
        </p:txBody>
      </p:sp>
      <p:sp>
        <p:nvSpPr>
          <p:cNvPr id="8" name="Text Box 7">
            <a:extLst>
              <a:ext uri="{FF2B5EF4-FFF2-40B4-BE49-F238E27FC236}">
                <a16:creationId xmlns:a16="http://schemas.microsoft.com/office/drawing/2014/main" id="{BAB2963B-2909-2B4C-867B-DF5B4CAACC44}"/>
              </a:ext>
            </a:extLst>
          </p:cNvPr>
          <p:cNvSpPr txBox="1">
            <a:spLocks noChangeArrowheads="1"/>
          </p:cNvSpPr>
          <p:nvPr/>
        </p:nvSpPr>
        <p:spPr bwMode="auto">
          <a:xfrm>
            <a:off x="7604919" y="3694772"/>
            <a:ext cx="838200" cy="581025"/>
          </a:xfrm>
          <a:prstGeom prst="rect">
            <a:avLst/>
          </a:prstGeom>
          <a:noFill/>
          <a:ln w="9525">
            <a:noFill/>
            <a:miter lim="800000"/>
            <a:headEnd/>
            <a:tailEnd/>
          </a:ln>
          <a:effectLst/>
        </p:spPr>
        <p:txBody>
          <a:bodyPr wrap="none" anchor="ctr">
            <a:spAutoFit/>
          </a:bodyPr>
          <a:lstStyle/>
          <a:p>
            <a:pPr algn="ctr"/>
            <a:r>
              <a:rPr lang="en-US" sz="1600" b="1"/>
              <a:t>Hairy</a:t>
            </a:r>
          </a:p>
          <a:p>
            <a:pPr algn="ctr"/>
            <a:r>
              <a:rPr lang="en-US" sz="1600" b="1"/>
              <a:t>Sprout</a:t>
            </a:r>
          </a:p>
        </p:txBody>
      </p:sp>
      <p:sp>
        <p:nvSpPr>
          <p:cNvPr id="9" name="Text Box 8">
            <a:extLst>
              <a:ext uri="{FF2B5EF4-FFF2-40B4-BE49-F238E27FC236}">
                <a16:creationId xmlns:a16="http://schemas.microsoft.com/office/drawing/2014/main" id="{37EDC74E-215F-E742-9A6E-047499624510}"/>
              </a:ext>
            </a:extLst>
          </p:cNvPr>
          <p:cNvSpPr txBox="1">
            <a:spLocks noChangeArrowheads="1"/>
          </p:cNvSpPr>
          <p:nvPr/>
        </p:nvSpPr>
        <p:spPr bwMode="auto">
          <a:xfrm>
            <a:off x="9178131" y="3694772"/>
            <a:ext cx="747713" cy="581025"/>
          </a:xfrm>
          <a:prstGeom prst="rect">
            <a:avLst/>
          </a:prstGeom>
          <a:noFill/>
          <a:ln w="9525">
            <a:noFill/>
            <a:miter lim="800000"/>
            <a:headEnd/>
            <a:tailEnd/>
          </a:ln>
          <a:effectLst/>
        </p:spPr>
        <p:txBody>
          <a:bodyPr wrap="none" anchor="ctr">
            <a:spAutoFit/>
          </a:bodyPr>
          <a:lstStyle/>
          <a:p>
            <a:pPr algn="ctr"/>
            <a:r>
              <a:rPr lang="en-US" sz="1600" b="1"/>
              <a:t>Little</a:t>
            </a:r>
          </a:p>
          <a:p>
            <a:pPr algn="ctr"/>
            <a:r>
              <a:rPr lang="en-US" sz="1600" b="1"/>
              <a:t>Tuber</a:t>
            </a:r>
          </a:p>
        </p:txBody>
      </p:sp>
      <p:sp>
        <p:nvSpPr>
          <p:cNvPr id="10" name="Text Box 9">
            <a:extLst>
              <a:ext uri="{FF2B5EF4-FFF2-40B4-BE49-F238E27FC236}">
                <a16:creationId xmlns:a16="http://schemas.microsoft.com/office/drawing/2014/main" id="{6BCCEE0A-264E-8B40-B16A-5B53B01B8B8D}"/>
              </a:ext>
            </a:extLst>
          </p:cNvPr>
          <p:cNvSpPr txBox="1">
            <a:spLocks noChangeArrowheads="1"/>
          </p:cNvSpPr>
          <p:nvPr/>
        </p:nvSpPr>
        <p:spPr bwMode="auto">
          <a:xfrm>
            <a:off x="3155156" y="4807609"/>
            <a:ext cx="1008063" cy="336550"/>
          </a:xfrm>
          <a:prstGeom prst="rect">
            <a:avLst/>
          </a:prstGeom>
          <a:noFill/>
          <a:ln w="9525">
            <a:noFill/>
            <a:miter lim="800000"/>
            <a:headEnd/>
            <a:tailEnd/>
          </a:ln>
          <a:effectLst/>
        </p:spPr>
        <p:txBody>
          <a:bodyPr wrap="none" anchor="ctr">
            <a:spAutoFit/>
          </a:bodyPr>
          <a:lstStyle/>
          <a:p>
            <a:pPr algn="ctr"/>
            <a:r>
              <a:rPr lang="en-US" sz="1600" b="1" dirty="0"/>
              <a:t>No Plant</a:t>
            </a:r>
          </a:p>
        </p:txBody>
      </p:sp>
      <p:sp>
        <p:nvSpPr>
          <p:cNvPr id="11" name="Text Box 10">
            <a:extLst>
              <a:ext uri="{FF2B5EF4-FFF2-40B4-BE49-F238E27FC236}">
                <a16:creationId xmlns:a16="http://schemas.microsoft.com/office/drawing/2014/main" id="{5B5329CA-67A9-EA4F-8302-86A64FD34026}"/>
              </a:ext>
            </a:extLst>
          </p:cNvPr>
          <p:cNvSpPr txBox="1">
            <a:spLocks noChangeArrowheads="1"/>
          </p:cNvSpPr>
          <p:nvPr/>
        </p:nvSpPr>
        <p:spPr bwMode="auto">
          <a:xfrm>
            <a:off x="4501356" y="4702834"/>
            <a:ext cx="1347788" cy="581025"/>
          </a:xfrm>
          <a:prstGeom prst="rect">
            <a:avLst/>
          </a:prstGeom>
          <a:noFill/>
          <a:ln w="9525">
            <a:noFill/>
            <a:miter lim="800000"/>
            <a:headEnd/>
            <a:tailEnd/>
          </a:ln>
          <a:effectLst/>
        </p:spPr>
        <p:txBody>
          <a:bodyPr wrap="none" anchor="ctr">
            <a:spAutoFit/>
          </a:bodyPr>
          <a:lstStyle/>
          <a:p>
            <a:pPr algn="ctr"/>
            <a:r>
              <a:rPr lang="en-US" sz="1600" b="1" dirty="0"/>
              <a:t>Single Stem</a:t>
            </a:r>
          </a:p>
          <a:p>
            <a:pPr algn="ctr"/>
            <a:r>
              <a:rPr lang="en-US" sz="1600" b="1" dirty="0"/>
              <a:t>Plant</a:t>
            </a:r>
          </a:p>
        </p:txBody>
      </p:sp>
      <p:sp>
        <p:nvSpPr>
          <p:cNvPr id="12" name="Text Box 11">
            <a:extLst>
              <a:ext uri="{FF2B5EF4-FFF2-40B4-BE49-F238E27FC236}">
                <a16:creationId xmlns:a16="http://schemas.microsoft.com/office/drawing/2014/main" id="{D0AC480E-E8EC-8445-98BC-4BD4183208DB}"/>
              </a:ext>
            </a:extLst>
          </p:cNvPr>
          <p:cNvSpPr txBox="1">
            <a:spLocks noChangeArrowheads="1"/>
          </p:cNvSpPr>
          <p:nvPr/>
        </p:nvSpPr>
        <p:spPr bwMode="auto">
          <a:xfrm>
            <a:off x="5949156" y="4702834"/>
            <a:ext cx="1225550" cy="581025"/>
          </a:xfrm>
          <a:prstGeom prst="rect">
            <a:avLst/>
          </a:prstGeom>
          <a:noFill/>
          <a:ln w="9525">
            <a:noFill/>
            <a:miter lim="800000"/>
            <a:headEnd/>
            <a:tailEnd/>
          </a:ln>
          <a:effectLst/>
        </p:spPr>
        <p:txBody>
          <a:bodyPr wrap="none" anchor="ctr">
            <a:spAutoFit/>
          </a:bodyPr>
          <a:lstStyle/>
          <a:p>
            <a:pPr algn="ctr"/>
            <a:r>
              <a:rPr lang="en-US" sz="1600" b="1"/>
              <a:t>Multi-Stem</a:t>
            </a:r>
          </a:p>
          <a:p>
            <a:pPr algn="ctr"/>
            <a:r>
              <a:rPr lang="en-US" sz="1600" b="1"/>
              <a:t>Plant</a:t>
            </a:r>
          </a:p>
        </p:txBody>
      </p:sp>
      <p:sp>
        <p:nvSpPr>
          <p:cNvPr id="13" name="Text Box 12">
            <a:extLst>
              <a:ext uri="{FF2B5EF4-FFF2-40B4-BE49-F238E27FC236}">
                <a16:creationId xmlns:a16="http://schemas.microsoft.com/office/drawing/2014/main" id="{358A06B2-EEDE-974B-8729-41873B51502D}"/>
              </a:ext>
            </a:extLst>
          </p:cNvPr>
          <p:cNvSpPr txBox="1">
            <a:spLocks noChangeArrowheads="1"/>
          </p:cNvSpPr>
          <p:nvPr/>
        </p:nvSpPr>
        <p:spPr bwMode="auto">
          <a:xfrm>
            <a:off x="7271544" y="4685372"/>
            <a:ext cx="1447800" cy="581025"/>
          </a:xfrm>
          <a:prstGeom prst="rect">
            <a:avLst/>
          </a:prstGeom>
          <a:noFill/>
          <a:ln w="9525">
            <a:noFill/>
            <a:miter lim="800000"/>
            <a:headEnd/>
            <a:tailEnd/>
          </a:ln>
          <a:effectLst/>
        </p:spPr>
        <p:txBody>
          <a:bodyPr wrap="none" anchor="ctr">
            <a:spAutoFit/>
          </a:bodyPr>
          <a:lstStyle/>
          <a:p>
            <a:pPr algn="ctr"/>
            <a:r>
              <a:rPr lang="en-US" sz="1600" b="1"/>
              <a:t>Weak, Bushy</a:t>
            </a:r>
          </a:p>
          <a:p>
            <a:pPr algn="ctr"/>
            <a:r>
              <a:rPr lang="en-US" sz="1600" b="1"/>
              <a:t>Plant</a:t>
            </a:r>
          </a:p>
        </p:txBody>
      </p:sp>
      <p:sp>
        <p:nvSpPr>
          <p:cNvPr id="14" name="Text Box 13">
            <a:extLst>
              <a:ext uri="{FF2B5EF4-FFF2-40B4-BE49-F238E27FC236}">
                <a16:creationId xmlns:a16="http://schemas.microsoft.com/office/drawing/2014/main" id="{DC5C5717-9B24-A74A-9C5A-5CC16F1D3163}"/>
              </a:ext>
            </a:extLst>
          </p:cNvPr>
          <p:cNvSpPr txBox="1">
            <a:spLocks noChangeArrowheads="1"/>
          </p:cNvSpPr>
          <p:nvPr/>
        </p:nvSpPr>
        <p:spPr bwMode="auto">
          <a:xfrm>
            <a:off x="9017794" y="4807609"/>
            <a:ext cx="1008062" cy="336550"/>
          </a:xfrm>
          <a:prstGeom prst="rect">
            <a:avLst/>
          </a:prstGeom>
          <a:noFill/>
          <a:ln w="9525">
            <a:noFill/>
            <a:miter lim="800000"/>
            <a:headEnd/>
            <a:tailEnd/>
          </a:ln>
          <a:effectLst/>
        </p:spPr>
        <p:txBody>
          <a:bodyPr wrap="none" anchor="ctr">
            <a:spAutoFit/>
          </a:bodyPr>
          <a:lstStyle/>
          <a:p>
            <a:pPr algn="ctr"/>
            <a:r>
              <a:rPr lang="en-US" sz="1600" b="1"/>
              <a:t>No Plant</a:t>
            </a:r>
          </a:p>
        </p:txBody>
      </p:sp>
      <p:sp>
        <p:nvSpPr>
          <p:cNvPr id="15" name="Text Box 14">
            <a:extLst>
              <a:ext uri="{FF2B5EF4-FFF2-40B4-BE49-F238E27FC236}">
                <a16:creationId xmlns:a16="http://schemas.microsoft.com/office/drawing/2014/main" id="{FAD1C518-DAB9-554C-B73B-EB665ED4974E}"/>
              </a:ext>
            </a:extLst>
          </p:cNvPr>
          <p:cNvSpPr txBox="1">
            <a:spLocks noChangeArrowheads="1"/>
          </p:cNvSpPr>
          <p:nvPr/>
        </p:nvSpPr>
        <p:spPr bwMode="auto">
          <a:xfrm>
            <a:off x="4348956" y="5388634"/>
            <a:ext cx="1470025" cy="830997"/>
          </a:xfrm>
          <a:prstGeom prst="rect">
            <a:avLst/>
          </a:prstGeom>
          <a:noFill/>
          <a:ln w="9525">
            <a:noFill/>
            <a:miter lim="800000"/>
            <a:headEnd/>
            <a:tailEnd/>
          </a:ln>
          <a:effectLst/>
        </p:spPr>
        <p:txBody>
          <a:bodyPr wrap="square" anchor="ctr">
            <a:spAutoFit/>
          </a:bodyPr>
          <a:lstStyle/>
          <a:p>
            <a:pPr algn="ctr"/>
            <a:r>
              <a:rPr lang="en-US" sz="1600" b="1" dirty="0"/>
              <a:t>Produces</a:t>
            </a:r>
          </a:p>
          <a:p>
            <a:pPr algn="ctr"/>
            <a:r>
              <a:rPr lang="en-US" sz="1600" b="1" dirty="0"/>
              <a:t>A Few</a:t>
            </a:r>
          </a:p>
          <a:p>
            <a:pPr algn="ctr"/>
            <a:r>
              <a:rPr lang="en-US" sz="1600" b="1" dirty="0"/>
              <a:t>Large Tubers</a:t>
            </a:r>
          </a:p>
        </p:txBody>
      </p:sp>
      <p:sp>
        <p:nvSpPr>
          <p:cNvPr id="16" name="Text Box 15">
            <a:extLst>
              <a:ext uri="{FF2B5EF4-FFF2-40B4-BE49-F238E27FC236}">
                <a16:creationId xmlns:a16="http://schemas.microsoft.com/office/drawing/2014/main" id="{4AD34DAE-14B2-0441-AFCA-27061B768B0C}"/>
              </a:ext>
            </a:extLst>
          </p:cNvPr>
          <p:cNvSpPr txBox="1">
            <a:spLocks noChangeArrowheads="1"/>
          </p:cNvSpPr>
          <p:nvPr/>
        </p:nvSpPr>
        <p:spPr bwMode="auto">
          <a:xfrm>
            <a:off x="5988844" y="5388634"/>
            <a:ext cx="1168400" cy="830997"/>
          </a:xfrm>
          <a:prstGeom prst="rect">
            <a:avLst/>
          </a:prstGeom>
          <a:noFill/>
          <a:ln w="9525">
            <a:noFill/>
            <a:miter lim="800000"/>
            <a:headEnd/>
            <a:tailEnd/>
          </a:ln>
          <a:effectLst/>
        </p:spPr>
        <p:txBody>
          <a:bodyPr wrap="square" anchor="ctr">
            <a:spAutoFit/>
          </a:bodyPr>
          <a:lstStyle/>
          <a:p>
            <a:pPr algn="ctr"/>
            <a:r>
              <a:rPr lang="en-US" sz="1600" b="1" dirty="0"/>
              <a:t>Large Set</a:t>
            </a:r>
          </a:p>
          <a:p>
            <a:pPr algn="ctr"/>
            <a:r>
              <a:rPr lang="en-US" sz="1600" b="1" dirty="0"/>
              <a:t>of Smaller</a:t>
            </a:r>
          </a:p>
          <a:p>
            <a:pPr algn="ctr"/>
            <a:r>
              <a:rPr lang="en-US" sz="1600" b="1" dirty="0"/>
              <a:t>Tubers</a:t>
            </a:r>
          </a:p>
        </p:txBody>
      </p:sp>
      <p:sp>
        <p:nvSpPr>
          <p:cNvPr id="17" name="Text Box 16">
            <a:extLst>
              <a:ext uri="{FF2B5EF4-FFF2-40B4-BE49-F238E27FC236}">
                <a16:creationId xmlns:a16="http://schemas.microsoft.com/office/drawing/2014/main" id="{E03AD266-A887-3145-83CD-EAA5414BB4CB}"/>
              </a:ext>
            </a:extLst>
          </p:cNvPr>
          <p:cNvSpPr txBox="1">
            <a:spLocks noChangeArrowheads="1"/>
          </p:cNvSpPr>
          <p:nvPr/>
        </p:nvSpPr>
        <p:spPr bwMode="auto">
          <a:xfrm>
            <a:off x="7396956" y="5722009"/>
            <a:ext cx="1190625" cy="336550"/>
          </a:xfrm>
          <a:prstGeom prst="rect">
            <a:avLst/>
          </a:prstGeom>
          <a:noFill/>
          <a:ln w="9525">
            <a:noFill/>
            <a:miter lim="800000"/>
            <a:headEnd/>
            <a:tailEnd/>
          </a:ln>
          <a:effectLst/>
        </p:spPr>
        <p:txBody>
          <a:bodyPr wrap="none" anchor="ctr">
            <a:spAutoFit/>
          </a:bodyPr>
          <a:lstStyle/>
          <a:p>
            <a:pPr algn="ctr"/>
            <a:r>
              <a:rPr lang="en-US" sz="1600" b="1"/>
              <a:t>Low  Yield</a:t>
            </a:r>
          </a:p>
        </p:txBody>
      </p:sp>
      <p:sp>
        <p:nvSpPr>
          <p:cNvPr id="18" name="Text Box 17">
            <a:extLst>
              <a:ext uri="{FF2B5EF4-FFF2-40B4-BE49-F238E27FC236}">
                <a16:creationId xmlns:a16="http://schemas.microsoft.com/office/drawing/2014/main" id="{E9676AC3-722B-D546-A42D-9BA92FAF5795}"/>
              </a:ext>
            </a:extLst>
          </p:cNvPr>
          <p:cNvSpPr txBox="1">
            <a:spLocks noChangeArrowheads="1"/>
          </p:cNvSpPr>
          <p:nvPr/>
        </p:nvSpPr>
        <p:spPr bwMode="auto">
          <a:xfrm>
            <a:off x="1588294" y="1165884"/>
            <a:ext cx="1130300" cy="457200"/>
          </a:xfrm>
          <a:prstGeom prst="rect">
            <a:avLst/>
          </a:prstGeom>
          <a:noFill/>
          <a:ln w="9525">
            <a:noFill/>
            <a:miter lim="800000"/>
            <a:headEnd/>
            <a:tailEnd/>
          </a:ln>
          <a:effectLst/>
        </p:spPr>
        <p:txBody>
          <a:bodyPr wrap="none" anchor="ctr">
            <a:spAutoFit/>
          </a:bodyPr>
          <a:lstStyle/>
          <a:p>
            <a:pPr algn="ctr"/>
            <a:r>
              <a:rPr lang="en-US" sz="2400" b="1"/>
              <a:t>Young</a:t>
            </a:r>
          </a:p>
        </p:txBody>
      </p:sp>
      <p:sp>
        <p:nvSpPr>
          <p:cNvPr id="20" name="Rectangle 21">
            <a:extLst>
              <a:ext uri="{FF2B5EF4-FFF2-40B4-BE49-F238E27FC236}">
                <a16:creationId xmlns:a16="http://schemas.microsoft.com/office/drawing/2014/main" id="{4723DB40-3AF9-CA4E-854F-62887666870C}"/>
              </a:ext>
            </a:extLst>
          </p:cNvPr>
          <p:cNvSpPr>
            <a:spLocks noChangeArrowheads="1"/>
          </p:cNvSpPr>
          <p:nvPr/>
        </p:nvSpPr>
        <p:spPr bwMode="auto">
          <a:xfrm>
            <a:off x="1300956" y="1045234"/>
            <a:ext cx="9144000" cy="2590800"/>
          </a:xfrm>
          <a:prstGeom prst="rect">
            <a:avLst/>
          </a:prstGeom>
          <a:solidFill>
            <a:schemeClr val="tx2"/>
          </a:solidFill>
          <a:ln w="9525">
            <a:solidFill>
              <a:schemeClr val="tx1"/>
            </a:solidFill>
            <a:miter lim="800000"/>
            <a:headEnd/>
            <a:tailEnd/>
          </a:ln>
          <a:effectLst/>
        </p:spPr>
        <p:txBody>
          <a:bodyPr wrap="none" anchor="ctr"/>
          <a:lstStyle/>
          <a:p>
            <a:endParaRPr lang="en-US"/>
          </a:p>
        </p:txBody>
      </p:sp>
      <p:pic>
        <p:nvPicPr>
          <p:cNvPr id="21" name="Picture 2" descr="Page 16">
            <a:extLst>
              <a:ext uri="{FF2B5EF4-FFF2-40B4-BE49-F238E27FC236}">
                <a16:creationId xmlns:a16="http://schemas.microsoft.com/office/drawing/2014/main" id="{F5A6C156-6FC7-3A47-960B-5643FCE92B4A}"/>
              </a:ext>
            </a:extLst>
          </p:cNvPr>
          <p:cNvPicPr>
            <a:picLocks noChangeAspect="1" noChangeArrowheads="1"/>
          </p:cNvPicPr>
          <p:nvPr/>
        </p:nvPicPr>
        <p:blipFill>
          <a:blip r:embed="rId3" cstate="email">
            <a:clrChange>
              <a:clrFrom>
                <a:srgbClr val="000000"/>
              </a:clrFrom>
              <a:clrTo>
                <a:srgbClr val="000000">
                  <a:alpha val="0"/>
                </a:srgbClr>
              </a:clrTo>
            </a:clrChange>
            <a:lum bright="100000" contrast="-50000"/>
            <a:extLst>
              <a:ext uri="{28A0092B-C50C-407E-A947-70E740481C1C}">
                <a14:useLocalDpi xmlns:a14="http://schemas.microsoft.com/office/drawing/2010/main"/>
              </a:ext>
            </a:extLst>
          </a:blip>
          <a:srcRect/>
          <a:stretch>
            <a:fillRect/>
          </a:stretch>
        </p:blipFill>
        <p:spPr bwMode="auto">
          <a:xfrm>
            <a:off x="1747044" y="1045234"/>
            <a:ext cx="8697912" cy="2438400"/>
          </a:xfrm>
          <a:prstGeom prst="rect">
            <a:avLst/>
          </a:prstGeom>
          <a:noFill/>
        </p:spPr>
      </p:pic>
      <p:sp>
        <p:nvSpPr>
          <p:cNvPr id="26" name="Slide Number Placeholder 25">
            <a:extLst>
              <a:ext uri="{FF2B5EF4-FFF2-40B4-BE49-F238E27FC236}">
                <a16:creationId xmlns:a16="http://schemas.microsoft.com/office/drawing/2014/main" id="{1826B9B3-2BFD-8C4E-B217-AFC4600F8533}"/>
              </a:ext>
            </a:extLst>
          </p:cNvPr>
          <p:cNvSpPr>
            <a:spLocks noGrp="1"/>
          </p:cNvSpPr>
          <p:nvPr>
            <p:ph type="sldNum" sz="quarter" idx="12"/>
          </p:nvPr>
        </p:nvSpPr>
        <p:spPr/>
        <p:txBody>
          <a:bodyPr/>
          <a:lstStyle/>
          <a:p>
            <a:fld id="{7760491D-0C59-4D9C-8DD3-90DA2603D409}" type="slidenum">
              <a:rPr lang="en-US" altLang="en-US" smtClean="0"/>
              <a:pPr/>
              <a:t>8</a:t>
            </a:fld>
            <a:endParaRPr lang="en-US" altLang="en-US"/>
          </a:p>
        </p:txBody>
      </p:sp>
      <p:cxnSp>
        <p:nvCxnSpPr>
          <p:cNvPr id="23" name="Straight Arrow Connector 22">
            <a:extLst>
              <a:ext uri="{FF2B5EF4-FFF2-40B4-BE49-F238E27FC236}">
                <a16:creationId xmlns:a16="http://schemas.microsoft.com/office/drawing/2014/main" id="{A06D4088-A037-6E4C-A59C-24C22C54EAE8}"/>
              </a:ext>
            </a:extLst>
          </p:cNvPr>
          <p:cNvCxnSpPr>
            <a:cxnSpLocks/>
          </p:cNvCxnSpPr>
          <p:nvPr/>
        </p:nvCxnSpPr>
        <p:spPr>
          <a:xfrm flipV="1">
            <a:off x="5018617" y="1628324"/>
            <a:ext cx="2973651" cy="1625"/>
          </a:xfrm>
          <a:prstGeom prst="straightConnector1">
            <a:avLst/>
          </a:prstGeom>
          <a:ln w="508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CC188FD-AFFD-C449-90E0-58EFBE37C77E}"/>
              </a:ext>
            </a:extLst>
          </p:cNvPr>
          <p:cNvSpPr txBox="1"/>
          <p:nvPr/>
        </p:nvSpPr>
        <p:spPr>
          <a:xfrm>
            <a:off x="4325433" y="1445283"/>
            <a:ext cx="620683" cy="369332"/>
          </a:xfrm>
          <a:prstGeom prst="rect">
            <a:avLst/>
          </a:prstGeom>
          <a:noFill/>
        </p:spPr>
        <p:txBody>
          <a:bodyPr wrap="none" rtlCol="0">
            <a:spAutoFit/>
          </a:bodyPr>
          <a:lstStyle/>
          <a:p>
            <a:r>
              <a:rPr lang="en-US" dirty="0">
                <a:solidFill>
                  <a:schemeClr val="bg1"/>
                </a:solidFill>
              </a:rPr>
              <a:t>high</a:t>
            </a:r>
          </a:p>
        </p:txBody>
      </p:sp>
      <p:sp>
        <p:nvSpPr>
          <p:cNvPr id="28" name="TextBox 27">
            <a:extLst>
              <a:ext uri="{FF2B5EF4-FFF2-40B4-BE49-F238E27FC236}">
                <a16:creationId xmlns:a16="http://schemas.microsoft.com/office/drawing/2014/main" id="{1A04E3E1-3E66-404E-82C5-3FEDBE92A5AE}"/>
              </a:ext>
            </a:extLst>
          </p:cNvPr>
          <p:cNvSpPr txBox="1"/>
          <p:nvPr/>
        </p:nvSpPr>
        <p:spPr>
          <a:xfrm>
            <a:off x="5598780" y="1201287"/>
            <a:ext cx="2005677" cy="369332"/>
          </a:xfrm>
          <a:prstGeom prst="rect">
            <a:avLst/>
          </a:prstGeom>
          <a:noFill/>
        </p:spPr>
        <p:txBody>
          <a:bodyPr wrap="none" rtlCol="0">
            <a:spAutoFit/>
          </a:bodyPr>
          <a:lstStyle/>
          <a:p>
            <a:r>
              <a:rPr lang="en-US" dirty="0">
                <a:solidFill>
                  <a:schemeClr val="bg1"/>
                </a:solidFill>
              </a:rPr>
              <a:t>Apical dominance</a:t>
            </a:r>
          </a:p>
        </p:txBody>
      </p:sp>
      <p:sp>
        <p:nvSpPr>
          <p:cNvPr id="29" name="TextBox 28">
            <a:extLst>
              <a:ext uri="{FF2B5EF4-FFF2-40B4-BE49-F238E27FC236}">
                <a16:creationId xmlns:a16="http://schemas.microsoft.com/office/drawing/2014/main" id="{CA4320B7-010D-0C4E-805B-06744633D84D}"/>
              </a:ext>
            </a:extLst>
          </p:cNvPr>
          <p:cNvSpPr txBox="1"/>
          <p:nvPr/>
        </p:nvSpPr>
        <p:spPr>
          <a:xfrm>
            <a:off x="8099978" y="1442729"/>
            <a:ext cx="530915" cy="369332"/>
          </a:xfrm>
          <a:prstGeom prst="rect">
            <a:avLst/>
          </a:prstGeom>
          <a:noFill/>
        </p:spPr>
        <p:txBody>
          <a:bodyPr wrap="none" rtlCol="0">
            <a:spAutoFit/>
          </a:bodyPr>
          <a:lstStyle/>
          <a:p>
            <a:r>
              <a:rPr lang="en-US" dirty="0">
                <a:solidFill>
                  <a:schemeClr val="bg1"/>
                </a:solidFill>
              </a:rPr>
              <a:t>low</a:t>
            </a:r>
          </a:p>
        </p:txBody>
      </p:sp>
    </p:spTree>
    <p:extLst>
      <p:ext uri="{BB962C8B-B14F-4D97-AF65-F5344CB8AC3E}">
        <p14:creationId xmlns:p14="http://schemas.microsoft.com/office/powerpoint/2010/main" val="1519759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7AF3B8-3FF6-A34B-B855-3ED6FB5A7FC4}"/>
              </a:ext>
            </a:extLst>
          </p:cNvPr>
          <p:cNvSpPr>
            <a:spLocks noGrp="1"/>
          </p:cNvSpPr>
          <p:nvPr>
            <p:ph type="title"/>
          </p:nvPr>
        </p:nvSpPr>
        <p:spPr/>
        <p:txBody>
          <a:bodyPr/>
          <a:lstStyle/>
          <a:p>
            <a:r>
              <a:rPr lang="en-US" dirty="0"/>
              <a:t>Physiological age	</a:t>
            </a:r>
          </a:p>
        </p:txBody>
      </p:sp>
      <p:sp>
        <p:nvSpPr>
          <p:cNvPr id="5" name="Text Placeholder 4">
            <a:extLst>
              <a:ext uri="{FF2B5EF4-FFF2-40B4-BE49-F238E27FC236}">
                <a16:creationId xmlns:a16="http://schemas.microsoft.com/office/drawing/2014/main" id="{B7B6A0A2-28D1-B644-8ECF-88F39ECC5B68}"/>
              </a:ext>
            </a:extLst>
          </p:cNvPr>
          <p:cNvSpPr>
            <a:spLocks noGrp="1"/>
          </p:cNvSpPr>
          <p:nvPr>
            <p:ph type="body" idx="1"/>
          </p:nvPr>
        </p:nvSpPr>
        <p:spPr/>
        <p:txBody>
          <a:bodyPr/>
          <a:lstStyle/>
          <a:p>
            <a:r>
              <a:rPr lang="en-US" sz="3200" dirty="0"/>
              <a:t>Dormant</a:t>
            </a:r>
          </a:p>
        </p:txBody>
      </p:sp>
      <p:sp>
        <p:nvSpPr>
          <p:cNvPr id="7" name="Text Placeholder 6">
            <a:extLst>
              <a:ext uri="{FF2B5EF4-FFF2-40B4-BE49-F238E27FC236}">
                <a16:creationId xmlns:a16="http://schemas.microsoft.com/office/drawing/2014/main" id="{9BBB3B9E-88F1-124E-9076-8D0E16E05A40}"/>
              </a:ext>
            </a:extLst>
          </p:cNvPr>
          <p:cNvSpPr>
            <a:spLocks noGrp="1"/>
          </p:cNvSpPr>
          <p:nvPr>
            <p:ph type="body" sz="quarter" idx="3"/>
          </p:nvPr>
        </p:nvSpPr>
        <p:spPr/>
        <p:txBody>
          <a:bodyPr/>
          <a:lstStyle/>
          <a:p>
            <a:r>
              <a:rPr lang="en-US" sz="3200" dirty="0"/>
              <a:t>Young seed</a:t>
            </a:r>
          </a:p>
        </p:txBody>
      </p:sp>
      <p:pic>
        <p:nvPicPr>
          <p:cNvPr id="9" name="Picture 12" descr="tuber rb3">
            <a:extLst>
              <a:ext uri="{FF2B5EF4-FFF2-40B4-BE49-F238E27FC236}">
                <a16:creationId xmlns:a16="http://schemas.microsoft.com/office/drawing/2014/main" id="{8F426791-7F5C-D04B-A186-BB3E0C5E7C63}"/>
              </a:ext>
            </a:extLst>
          </p:cNvPr>
          <p:cNvPicPr>
            <a:picLocks noGrp="1" noChangeAspect="1" noChangeArrowheads="1"/>
          </p:cNvPicPr>
          <p:nvPr>
            <p:ph sz="half" idx="2"/>
          </p:nvPr>
        </p:nvPicPr>
        <p:blipFill>
          <a:blip r:embed="rId3" cstate="email">
            <a:extLst>
              <a:ext uri="{28A0092B-C50C-407E-A947-70E740481C1C}">
                <a14:useLocalDpi xmlns:a14="http://schemas.microsoft.com/office/drawing/2010/main"/>
              </a:ext>
            </a:extLst>
          </a:blip>
          <a:srcRect/>
          <a:stretch>
            <a:fillRect/>
          </a:stretch>
        </p:blipFill>
        <p:spPr bwMode="auto">
          <a:xfrm>
            <a:off x="668602" y="2174875"/>
            <a:ext cx="5268384"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1">
            <a:extLst>
              <a:ext uri="{FF2B5EF4-FFF2-40B4-BE49-F238E27FC236}">
                <a16:creationId xmlns:a16="http://schemas.microsoft.com/office/drawing/2014/main" id="{C5F4214F-4833-664E-8AA8-44817B9D6B0C}"/>
              </a:ext>
            </a:extLst>
          </p:cNvPr>
          <p:cNvSpPr>
            <a:spLocks noChangeArrowheads="1"/>
          </p:cNvSpPr>
          <p:nvPr/>
        </p:nvSpPr>
        <p:spPr bwMode="auto">
          <a:xfrm>
            <a:off x="4808009" y="5667063"/>
            <a:ext cx="112897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sz="1200" b="1" dirty="0"/>
              <a:t>SB Johnson</a:t>
            </a:r>
          </a:p>
          <a:p>
            <a:r>
              <a:rPr lang="en-US" altLang="en-US" sz="1200" b="1" dirty="0"/>
              <a:t>UMCE</a:t>
            </a:r>
          </a:p>
        </p:txBody>
      </p:sp>
      <p:pic>
        <p:nvPicPr>
          <p:cNvPr id="11" name="Picture 13" descr="P1130003">
            <a:extLst>
              <a:ext uri="{FF2B5EF4-FFF2-40B4-BE49-F238E27FC236}">
                <a16:creationId xmlns:a16="http://schemas.microsoft.com/office/drawing/2014/main" id="{EAD3031F-3E2A-C045-9174-2B96BAD1387D}"/>
              </a:ext>
            </a:extLst>
          </p:cNvPr>
          <p:cNvPicPr>
            <a:picLocks noGrp="1" noChangeAspect="1" noChangeArrowheads="1"/>
          </p:cNvPicPr>
          <p:nvPr>
            <p:ph sz="quarter" idx="4"/>
          </p:nvPr>
        </p:nvPicPr>
        <p:blipFill>
          <a:blip r:embed="rId4" cstate="email">
            <a:extLst>
              <a:ext uri="{28A0092B-C50C-407E-A947-70E740481C1C}">
                <a14:useLocalDpi xmlns:a14="http://schemas.microsoft.com/office/drawing/2010/main"/>
              </a:ext>
            </a:extLst>
          </a:blip>
          <a:srcRect/>
          <a:stretch>
            <a:fillRect/>
          </a:stretch>
        </p:blipFill>
        <p:spPr bwMode="auto">
          <a:xfrm>
            <a:off x="6253427" y="2174875"/>
            <a:ext cx="5268384" cy="39512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4D9D3D3-4C8E-C54E-840C-0645D616EEDD}"/>
              </a:ext>
            </a:extLst>
          </p:cNvPr>
          <p:cNvSpPr>
            <a:spLocks noChangeArrowheads="1"/>
          </p:cNvSpPr>
          <p:nvPr/>
        </p:nvSpPr>
        <p:spPr bwMode="auto">
          <a:xfrm>
            <a:off x="10374274" y="5667063"/>
            <a:ext cx="1128977"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r>
              <a:rPr lang="en-US" altLang="en-US" sz="1200" b="1" dirty="0">
                <a:solidFill>
                  <a:schemeClr val="bg1"/>
                </a:solidFill>
              </a:rPr>
              <a:t>SB Johnson</a:t>
            </a:r>
          </a:p>
          <a:p>
            <a:r>
              <a:rPr lang="en-US" altLang="en-US" sz="1200" b="1" dirty="0">
                <a:solidFill>
                  <a:schemeClr val="bg1"/>
                </a:solidFill>
              </a:rPr>
              <a:t>UMCE</a:t>
            </a:r>
          </a:p>
        </p:txBody>
      </p:sp>
      <p:sp>
        <p:nvSpPr>
          <p:cNvPr id="14" name="Slide Number Placeholder 13">
            <a:extLst>
              <a:ext uri="{FF2B5EF4-FFF2-40B4-BE49-F238E27FC236}">
                <a16:creationId xmlns:a16="http://schemas.microsoft.com/office/drawing/2014/main" id="{6C97BE06-DD6C-3446-8CB5-66F91BE29E7B}"/>
              </a:ext>
            </a:extLst>
          </p:cNvPr>
          <p:cNvSpPr>
            <a:spLocks noGrp="1"/>
          </p:cNvSpPr>
          <p:nvPr>
            <p:ph type="sldNum" sz="quarter" idx="12"/>
          </p:nvPr>
        </p:nvSpPr>
        <p:spPr/>
        <p:txBody>
          <a:bodyPr/>
          <a:lstStyle/>
          <a:p>
            <a:fld id="{5A2D4E7D-C56A-489D-A5C3-75EE12D82B26}" type="slidenum">
              <a:rPr lang="en-US" altLang="en-US" smtClean="0"/>
              <a:pPr/>
              <a:t>9</a:t>
            </a:fld>
            <a:endParaRPr lang="en-US" altLang="en-US"/>
          </a:p>
        </p:txBody>
      </p:sp>
    </p:spTree>
    <p:extLst>
      <p:ext uri="{BB962C8B-B14F-4D97-AF65-F5344CB8AC3E}">
        <p14:creationId xmlns:p14="http://schemas.microsoft.com/office/powerpoint/2010/main" val="2797818925"/>
      </p:ext>
    </p:extLst>
  </p:cSld>
  <p:clrMapOvr>
    <a:masterClrMapping/>
  </p:clrMapOvr>
</p:sld>
</file>

<file path=ppt/theme/theme1.xml><?xml version="1.0" encoding="utf-8"?>
<a:theme xmlns:a="http://schemas.openxmlformats.org/drawingml/2006/main" name="ext-blend">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00"/>
      </a:hlink>
      <a:folHlink>
        <a:srgbClr val="F7FE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ext-green</Template>
  <TotalTime>5952</TotalTime>
  <Words>1410</Words>
  <Application>Microsoft Macintosh PowerPoint</Application>
  <PresentationFormat>Widescreen</PresentationFormat>
  <Paragraphs>337</Paragraphs>
  <Slides>45</Slides>
  <Notes>16</Notes>
  <HiddenSlides>6</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53" baseType="lpstr">
      <vt:lpstr>ＭＳ Ｐゴシック</vt:lpstr>
      <vt:lpstr>Arial</vt:lpstr>
      <vt:lpstr>Calibri</vt:lpstr>
      <vt:lpstr>Cambria Math</vt:lpstr>
      <vt:lpstr>Times New Roman</vt:lpstr>
      <vt:lpstr>ext-blend</vt:lpstr>
      <vt:lpstr>Chart</vt:lpstr>
      <vt:lpstr>Bitmap Image</vt:lpstr>
      <vt:lpstr>Preparing to Plant Potatoes</vt:lpstr>
      <vt:lpstr>Successful potato production</vt:lpstr>
      <vt:lpstr>Purchasing Seed </vt:lpstr>
      <vt:lpstr>The first  ~40 days the seed piece is the primary source of energy</vt:lpstr>
      <vt:lpstr>Sprout growth rate is related to soil temperature</vt:lpstr>
      <vt:lpstr>Seed Age</vt:lpstr>
      <vt:lpstr>Physiological aging </vt:lpstr>
      <vt:lpstr>Physiologic age and stages of sprouting</vt:lpstr>
      <vt:lpstr>Physiological age </vt:lpstr>
      <vt:lpstr>Physiological age </vt:lpstr>
      <vt:lpstr>Physiological age </vt:lpstr>
      <vt:lpstr>Physiological age </vt:lpstr>
      <vt:lpstr>Characteristics of Young vs. Old Seed</vt:lpstr>
      <vt:lpstr>Hypothetical scheme</vt:lpstr>
      <vt:lpstr>Seed age effects</vt:lpstr>
      <vt:lpstr>Effects of old seed</vt:lpstr>
      <vt:lpstr>Where do you want to be at? </vt:lpstr>
      <vt:lpstr>Physiological Age Influencers</vt:lpstr>
      <vt:lpstr>Storage Prior to Planting</vt:lpstr>
      <vt:lpstr>Storage temperature on stem number</vt:lpstr>
      <vt:lpstr>Stem numbers effects</vt:lpstr>
      <vt:lpstr>Stem numbers effects</vt:lpstr>
      <vt:lpstr>Stem number x tuber number</vt:lpstr>
      <vt:lpstr>Determine stem number</vt:lpstr>
      <vt:lpstr>Seed Piece Size &amp; Physiological Age on Stem Number</vt:lpstr>
      <vt:lpstr>Determining planting density</vt:lpstr>
      <vt:lpstr>Determining planting density</vt:lpstr>
      <vt:lpstr>Determining planting density</vt:lpstr>
      <vt:lpstr>Seed planting rate calculator</vt:lpstr>
      <vt:lpstr>Other options for physiologically old seed</vt:lpstr>
      <vt:lpstr>Effect of NAA on emergence</vt:lpstr>
      <vt:lpstr>Effects of NAA seed treatment</vt:lpstr>
      <vt:lpstr>Stem number x tuber number &amp; size</vt:lpstr>
      <vt:lpstr>NAA on seed</vt:lpstr>
      <vt:lpstr>NAA on yield</vt:lpstr>
      <vt:lpstr>NAA timing on Russet Burbank</vt:lpstr>
      <vt:lpstr>What to do if seed is physiologically old</vt:lpstr>
      <vt:lpstr>Thank you</vt:lpstr>
      <vt:lpstr>PowerPoint Presentation</vt:lpstr>
      <vt:lpstr>Seed cutting</vt:lpstr>
      <vt:lpstr>Potato seed basics</vt:lpstr>
      <vt:lpstr>PowerPoint Presentation</vt:lpstr>
      <vt:lpstr>Poor seed cutting distribution</vt:lpstr>
      <vt:lpstr>Good seed cutting distribution </vt:lpstr>
      <vt:lpstr>Poor seed or bad planting = uneven stand</vt:lpstr>
    </vt:vector>
  </TitlesOfParts>
  <Company>North Dakota State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Haasser</dc:creator>
  <cp:lastModifiedBy>Robinson, Andrew</cp:lastModifiedBy>
  <cp:revision>60</cp:revision>
  <dcterms:created xsi:type="dcterms:W3CDTF">2017-08-11T20:36:58Z</dcterms:created>
  <dcterms:modified xsi:type="dcterms:W3CDTF">2019-03-02T15:59:24Z</dcterms:modified>
</cp:coreProperties>
</file>