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8404800"/>
  <p:notesSz cx="7010400" cy="92964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32"/>
    <a:srgbClr val="800000"/>
    <a:srgbClr val="FFEEB9"/>
    <a:srgbClr val="004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5" d="100"/>
          <a:sy n="25" d="100"/>
        </p:scale>
        <p:origin x="-2928" y="-216"/>
      </p:cViewPr>
      <p:guideLst>
        <p:guide orient="horz" pos="12096"/>
        <p:guide pos="13824"/>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9E3C3D-3449-49A6-9A70-0FEC7164922C}" type="datetimeFigureOut">
              <a:rPr lang="en-US" smtClean="0"/>
              <a:t>1/7/14</a:t>
            </a:fld>
            <a:endParaRPr lang="en-US"/>
          </a:p>
        </p:txBody>
      </p:sp>
      <p:sp>
        <p:nvSpPr>
          <p:cNvPr id="4" name="Slide Image Placeholder 3"/>
          <p:cNvSpPr>
            <a:spLocks noGrp="1" noRot="1" noChangeAspect="1"/>
          </p:cNvSpPr>
          <p:nvPr>
            <p:ph type="sldImg" idx="2"/>
          </p:nvPr>
        </p:nvSpPr>
        <p:spPr>
          <a:xfrm>
            <a:off x="1512888" y="696913"/>
            <a:ext cx="39846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00CCEB-7107-465E-9897-70BDABA54EFD}" type="slidenum">
              <a:rPr lang="en-US" smtClean="0"/>
              <a:t>‹#›</a:t>
            </a:fld>
            <a:endParaRPr lang="en-US"/>
          </a:p>
        </p:txBody>
      </p:sp>
    </p:spTree>
    <p:extLst>
      <p:ext uri="{BB962C8B-B14F-4D97-AF65-F5344CB8AC3E}">
        <p14:creationId xmlns:p14="http://schemas.microsoft.com/office/powerpoint/2010/main" val="11706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0CCEB-7107-465E-9897-70BDABA54EFD}" type="slidenum">
              <a:rPr lang="en-US" smtClean="0"/>
              <a:t>1</a:t>
            </a:fld>
            <a:endParaRPr lang="en-US"/>
          </a:p>
        </p:txBody>
      </p:sp>
    </p:spTree>
    <p:extLst>
      <p:ext uri="{BB962C8B-B14F-4D97-AF65-F5344CB8AC3E}">
        <p14:creationId xmlns:p14="http://schemas.microsoft.com/office/powerpoint/2010/main" val="123706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7E52CD-CF47-4DE4-ABE0-873F7CA7377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84031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E52CD-CF47-4DE4-ABE0-873F7CA7377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05461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E52CD-CF47-4DE4-ABE0-873F7CA7377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390069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E52CD-CF47-4DE4-ABE0-873F7CA7377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01560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6"/>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E52CD-CF47-4DE4-ABE0-873F7CA7377B}"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199003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E52CD-CF47-4DE4-ABE0-873F7CA7377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82075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0"/>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2" y="12179300"/>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E52CD-CF47-4DE4-ABE0-873F7CA7377B}" type="datetimeFigureOut">
              <a:rPr lang="en-US" smtClean="0"/>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30593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E52CD-CF47-4DE4-ABE0-873F7CA7377B}" type="datetimeFigureOut">
              <a:rPr lang="en-US" smtClean="0"/>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69130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E52CD-CF47-4DE4-ABE0-873F7CA7377B}" type="datetimeFigureOut">
              <a:rPr lang="en-US" smtClean="0"/>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03006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3"/>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3"/>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E52CD-CF47-4DE4-ABE0-873F7CA7377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201026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E52CD-CF47-4DE4-ABE0-873F7CA7377B}"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E045E-9DA9-42E6-8150-3A9B7B64176E}" type="slidenum">
              <a:rPr lang="en-US" smtClean="0"/>
              <a:t>‹#›</a:t>
            </a:fld>
            <a:endParaRPr lang="en-US"/>
          </a:p>
        </p:txBody>
      </p:sp>
    </p:spTree>
    <p:extLst>
      <p:ext uri="{BB962C8B-B14F-4D97-AF65-F5344CB8AC3E}">
        <p14:creationId xmlns:p14="http://schemas.microsoft.com/office/powerpoint/2010/main" val="3098916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3"/>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4A7E52CD-CF47-4DE4-ABE0-873F7CA7377B}" type="datetimeFigureOut">
              <a:rPr lang="en-US" smtClean="0"/>
              <a:t>1/7/14</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A60E045E-9DA9-42E6-8150-3A9B7B64176E}" type="slidenum">
              <a:rPr lang="en-US" smtClean="0"/>
              <a:t>‹#›</a:t>
            </a:fld>
            <a:endParaRPr lang="en-US"/>
          </a:p>
        </p:txBody>
      </p:sp>
    </p:spTree>
    <p:extLst>
      <p:ext uri="{BB962C8B-B14F-4D97-AF65-F5344CB8AC3E}">
        <p14:creationId xmlns:p14="http://schemas.microsoft.com/office/powerpoint/2010/main" val="429399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jpeg"/><Relationship Id="rId20" Type="http://schemas.openxmlformats.org/officeDocument/2006/relationships/image" Target="../media/image10.png"/><Relationship Id="rId21" Type="http://schemas.openxmlformats.org/officeDocument/2006/relationships/image" Target="../media/image11.jpeg"/><Relationship Id="rId22" Type="http://schemas.openxmlformats.org/officeDocument/2006/relationships/image" Target="../media/image12.jpeg"/><Relationship Id="rId23" Type="http://schemas.openxmlformats.org/officeDocument/2006/relationships/image" Target="../media/image13.jpeg"/><Relationship Id="rId10" Type="http://schemas.openxmlformats.org/officeDocument/2006/relationships/hyperlink" Target="http://www.extension.umn.edu/" TargetMode="External"/><Relationship Id="rId11" Type="http://schemas.openxmlformats.org/officeDocument/2006/relationships/image" Target="../media/image5.png"/><Relationship Id="rId12" Type="http://schemas.openxmlformats.org/officeDocument/2006/relationships/hyperlink" Target="http://www.ag.ndsu.edu/extension/" TargetMode="External"/><Relationship Id="rId13" Type="http://schemas.openxmlformats.org/officeDocument/2006/relationships/image" Target="../media/image6.jpeg"/><Relationship Id="rId14" Type="http://schemas.openxmlformats.org/officeDocument/2006/relationships/hyperlink" Target="http://www.minnesotapotato.org/" TargetMode="External"/><Relationship Id="rId15" Type="http://schemas.openxmlformats.org/officeDocument/2006/relationships/image" Target="../media/image7.jpeg"/><Relationship Id="rId16" Type="http://schemas.openxmlformats.org/officeDocument/2006/relationships/hyperlink" Target="http://www.nppga.org/" TargetMode="External"/><Relationship Id="rId17" Type="http://schemas.openxmlformats.org/officeDocument/2006/relationships/image" Target="../media/image8.tiff"/><Relationship Id="rId18" Type="http://schemas.openxmlformats.org/officeDocument/2006/relationships/hyperlink" Target="https://plus.google.com/106965065965091663728/" TargetMode="External"/><Relationship Id="rId1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acebook.com/PotatoExtension" TargetMode="External"/><Relationship Id="rId4" Type="http://schemas.openxmlformats.org/officeDocument/2006/relationships/image" Target="../media/image1.png"/><Relationship Id="rId5" Type="http://schemas.openxmlformats.org/officeDocument/2006/relationships/hyperlink" Target="http://www.twitter.com/spudology" TargetMode="External"/><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hyperlink" Target="http://www.linkedin/in/spud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332"/>
        </a:solidFill>
        <a:effectLst/>
      </p:bgPr>
    </p:bg>
    <p:spTree>
      <p:nvGrpSpPr>
        <p:cNvPr id="1" name=""/>
        <p:cNvGrpSpPr/>
        <p:nvPr/>
      </p:nvGrpSpPr>
      <p:grpSpPr>
        <a:xfrm>
          <a:off x="0" y="0"/>
          <a:ext cx="0" cy="0"/>
          <a:chOff x="0" y="0"/>
          <a:chExt cx="0" cy="0"/>
        </a:xfrm>
      </p:grpSpPr>
      <p:sp>
        <p:nvSpPr>
          <p:cNvPr id="4" name="Text Box 429"/>
          <p:cNvSpPr txBox="1">
            <a:spLocks noChangeArrowheads="1"/>
          </p:cNvSpPr>
          <p:nvPr/>
        </p:nvSpPr>
        <p:spPr bwMode="auto">
          <a:xfrm>
            <a:off x="4916" y="-31955"/>
            <a:ext cx="43891200" cy="3711385"/>
          </a:xfrm>
          <a:prstGeom prst="rect">
            <a:avLst/>
          </a:prstGeom>
          <a:solidFill>
            <a:srgbClr val="004332"/>
          </a:solidFill>
          <a:ln w="25400">
            <a:solidFill>
              <a:schemeClr val="tx1"/>
            </a:solidFill>
            <a:miter lim="800000"/>
            <a:headEnd/>
            <a:tailEnd/>
          </a:ln>
        </p:spPr>
        <p:txBody>
          <a:bodyPr wrap="square" lIns="94092" tIns="47046" rIns="94092" bIns="47046" anchor="ctr" anchorCtr="0">
            <a:spAutoFit/>
          </a:bodyPr>
          <a:lstStyle/>
          <a:p>
            <a:pPr marL="447675" algn="ctr" defTabSz="3602038">
              <a:spcAft>
                <a:spcPts val="1800"/>
              </a:spcAft>
            </a:pPr>
            <a:r>
              <a:rPr lang="en-US" sz="11000" b="1" dirty="0" smtClean="0">
                <a:solidFill>
                  <a:srgbClr val="FFCD32"/>
                </a:solidFill>
                <a:latin typeface="Tahoma" pitchFamily="34" charset="0"/>
                <a:ea typeface="Tahoma" pitchFamily="34" charset="0"/>
                <a:cs typeface="Tahoma" pitchFamily="34" charset="0"/>
              </a:rPr>
              <a:t>Utilization </a:t>
            </a:r>
            <a:r>
              <a:rPr lang="en-US" sz="11000" b="1" dirty="0">
                <a:solidFill>
                  <a:srgbClr val="FFCD32"/>
                </a:solidFill>
                <a:latin typeface="Tahoma" pitchFamily="34" charset="0"/>
                <a:ea typeface="Tahoma" pitchFamily="34" charset="0"/>
                <a:cs typeface="Tahoma" pitchFamily="34" charset="0"/>
              </a:rPr>
              <a:t>of NAA as a Seed Treatment to Control </a:t>
            </a:r>
            <a:endParaRPr lang="en-US" sz="11000" b="1" dirty="0" smtClean="0">
              <a:solidFill>
                <a:srgbClr val="FFCD32"/>
              </a:solidFill>
              <a:latin typeface="Tahoma" pitchFamily="34" charset="0"/>
              <a:ea typeface="Tahoma" pitchFamily="34" charset="0"/>
              <a:cs typeface="Tahoma" pitchFamily="34" charset="0"/>
            </a:endParaRPr>
          </a:p>
          <a:p>
            <a:pPr marL="447675" algn="ctr" defTabSz="3602038">
              <a:spcAft>
                <a:spcPts val="1800"/>
              </a:spcAft>
            </a:pPr>
            <a:r>
              <a:rPr lang="en-US" sz="11000" b="1" dirty="0" smtClean="0">
                <a:solidFill>
                  <a:srgbClr val="FFCD32"/>
                </a:solidFill>
                <a:latin typeface="Tahoma" pitchFamily="34" charset="0"/>
                <a:ea typeface="Tahoma" pitchFamily="34" charset="0"/>
                <a:cs typeface="Tahoma" pitchFamily="34" charset="0"/>
              </a:rPr>
              <a:t>Stem </a:t>
            </a:r>
            <a:r>
              <a:rPr lang="en-US" sz="11000" b="1" dirty="0">
                <a:solidFill>
                  <a:srgbClr val="FFCD32"/>
                </a:solidFill>
                <a:latin typeface="Tahoma" pitchFamily="34" charset="0"/>
                <a:ea typeface="Tahoma" pitchFamily="34" charset="0"/>
                <a:cs typeface="Tahoma" pitchFamily="34" charset="0"/>
              </a:rPr>
              <a:t>Number in Russet Burbank</a:t>
            </a:r>
          </a:p>
        </p:txBody>
      </p:sp>
      <p:sp>
        <p:nvSpPr>
          <p:cNvPr id="5" name="Text Box 429"/>
          <p:cNvSpPr txBox="1">
            <a:spLocks noChangeArrowheads="1"/>
          </p:cNvSpPr>
          <p:nvPr/>
        </p:nvSpPr>
        <p:spPr bwMode="auto">
          <a:xfrm>
            <a:off x="4916" y="3604049"/>
            <a:ext cx="43891200" cy="1556950"/>
          </a:xfrm>
          <a:prstGeom prst="rect">
            <a:avLst/>
          </a:prstGeom>
          <a:solidFill>
            <a:schemeClr val="bg1"/>
          </a:solidFill>
          <a:ln w="25400">
            <a:solidFill>
              <a:schemeClr val="tx1"/>
            </a:solidFill>
            <a:miter lim="800000"/>
            <a:headEnd/>
            <a:tailEnd/>
          </a:ln>
        </p:spPr>
        <p:txBody>
          <a:bodyPr wrap="square" lIns="94092" tIns="47046" rIns="94092" bIns="47046" anchor="ctr" anchorCtr="0">
            <a:spAutoFit/>
          </a:bodyPr>
          <a:lstStyle/>
          <a:p>
            <a:pPr marL="457200" algn="ctr" defTabSz="3602038">
              <a:spcAft>
                <a:spcPts val="600"/>
              </a:spcAft>
            </a:pPr>
            <a:r>
              <a:rPr lang="en-US" sz="4800" b="1" dirty="0" smtClean="0">
                <a:solidFill>
                  <a:srgbClr val="004332"/>
                </a:solidFill>
                <a:latin typeface="Tahoma" pitchFamily="34" charset="0"/>
                <a:ea typeface="Tahoma" pitchFamily="34" charset="0"/>
                <a:cs typeface="Tahoma" pitchFamily="34" charset="0"/>
              </a:rPr>
              <a:t>Andrew </a:t>
            </a:r>
            <a:r>
              <a:rPr lang="en-US" sz="4800" b="1" dirty="0">
                <a:solidFill>
                  <a:srgbClr val="004332"/>
                </a:solidFill>
                <a:latin typeface="Tahoma" pitchFamily="34" charset="0"/>
                <a:ea typeface="Tahoma" pitchFamily="34" charset="0"/>
                <a:cs typeface="Tahoma" pitchFamily="34" charset="0"/>
              </a:rPr>
              <a:t>P. </a:t>
            </a:r>
            <a:r>
              <a:rPr lang="en-US" sz="4800" b="1" dirty="0" smtClean="0">
                <a:solidFill>
                  <a:srgbClr val="004332"/>
                </a:solidFill>
                <a:latin typeface="Tahoma" pitchFamily="34" charset="0"/>
                <a:ea typeface="Tahoma" pitchFamily="34" charset="0"/>
                <a:cs typeface="Tahoma" pitchFamily="34" charset="0"/>
              </a:rPr>
              <a:t>Robinson</a:t>
            </a:r>
            <a:r>
              <a:rPr lang="en-US" sz="5400" b="1" dirty="0" smtClean="0">
                <a:solidFill>
                  <a:srgbClr val="004332"/>
                </a:solidFill>
                <a:latin typeface="Tahoma" pitchFamily="34" charset="0"/>
                <a:ea typeface="Tahoma" pitchFamily="34" charset="0"/>
                <a:cs typeface="Tahoma" pitchFamily="34" charset="0"/>
              </a:rPr>
              <a:t>,</a:t>
            </a:r>
            <a:r>
              <a:rPr lang="en-US" sz="4800" b="1" dirty="0" smtClean="0">
                <a:solidFill>
                  <a:srgbClr val="004332"/>
                </a:solidFill>
                <a:latin typeface="Tahoma" pitchFamily="34" charset="0"/>
                <a:ea typeface="Tahoma" pitchFamily="34" charset="0"/>
                <a:cs typeface="Tahoma" pitchFamily="34" charset="0"/>
              </a:rPr>
              <a:t> North Dakota State University / University of Minnesota</a:t>
            </a:r>
          </a:p>
          <a:p>
            <a:pPr marL="457200" algn="ctr" defTabSz="3602038">
              <a:spcAft>
                <a:spcPts val="600"/>
              </a:spcAft>
            </a:pPr>
            <a:r>
              <a:rPr lang="en-US" sz="3600" b="1" dirty="0" smtClean="0">
                <a:latin typeface="Tahoma" pitchFamily="34" charset="0"/>
                <a:ea typeface="Tahoma" pitchFamily="34" charset="0"/>
                <a:cs typeface="Tahoma" pitchFamily="34" charset="0"/>
              </a:rPr>
              <a:t>Email: andrew.p.robinson@ndsu.edu, website: www.ag.ndsu.edu/potatoextension</a:t>
            </a:r>
            <a:endParaRPr lang="en-US" sz="3600" b="1" dirty="0">
              <a:latin typeface="Tahoma" pitchFamily="34" charset="0"/>
              <a:ea typeface="Tahoma" pitchFamily="34" charset="0"/>
              <a:cs typeface="Tahoma" pitchFamily="34" charset="0"/>
            </a:endParaRPr>
          </a:p>
        </p:txBody>
      </p:sp>
      <p:pic>
        <p:nvPicPr>
          <p:cNvPr id="1028" name="Picture 4" descr="C:\Users\Andy\Desktop\pot 101\Pics\f_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4176" y="45768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y\Desktop\pot 101\Pics\twitter-bird-white-on-blu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30441" y="45768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RCo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02236" y="4428763"/>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5916" y="5646061"/>
            <a:ext cx="43044035" cy="32461200"/>
          </a:xfrm>
          <a:prstGeom prst="rect">
            <a:avLst/>
          </a:prstGeom>
          <a:solidFill>
            <a:srgbClr val="FFCD3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91242" y="6100213"/>
            <a:ext cx="15496674" cy="13441680"/>
          </a:xfrm>
          <a:prstGeom prst="rect">
            <a:avLst/>
          </a:prstGeom>
          <a:solidFill>
            <a:schemeClr val="bg1"/>
          </a:solidFill>
          <a:ln w="12700">
            <a:solidFill>
              <a:schemeClr val="tx1"/>
            </a:solidFill>
          </a:ln>
        </p:spPr>
        <p:txBody>
          <a:bodyPr wrap="square" rtlCol="0">
            <a:spAutoFit/>
          </a:bodyPr>
          <a:lstStyle/>
          <a:p>
            <a:pPr marL="228600" algn="ctr">
              <a:tabLst>
                <a:tab pos="10287000" algn="l"/>
              </a:tabLst>
            </a:pPr>
            <a:r>
              <a:rPr lang="en-US" sz="6000" b="1" dirty="0" smtClean="0">
                <a:latin typeface="Tahoma" pitchFamily="34" charset="0"/>
                <a:ea typeface="Tahoma" pitchFamily="34" charset="0"/>
                <a:cs typeface="Tahoma" pitchFamily="34" charset="0"/>
              </a:rPr>
              <a:t>Introduction of the Problem</a:t>
            </a:r>
            <a:endParaRPr lang="en-US" sz="4000" b="1" dirty="0">
              <a:latin typeface="Tahoma" pitchFamily="34" charset="0"/>
              <a:ea typeface="Tahoma" pitchFamily="34" charset="0"/>
              <a:cs typeface="Tahoma" pitchFamily="34" charset="0"/>
            </a:endParaRPr>
          </a:p>
          <a:p>
            <a:pPr marL="228600" algn="ctr">
              <a:tabLst>
                <a:tab pos="10287000" algn="l"/>
              </a:tabLst>
            </a:pPr>
            <a:endParaRPr lang="en-US" sz="2400" b="1" dirty="0">
              <a:latin typeface="Tahoma" pitchFamily="34" charset="0"/>
              <a:ea typeface="Tahoma" pitchFamily="34" charset="0"/>
              <a:cs typeface="Tahoma" pitchFamily="34" charset="0"/>
            </a:endParaRPr>
          </a:p>
          <a:p>
            <a:pPr marL="228600">
              <a:tabLst>
                <a:tab pos="10287000" algn="l"/>
              </a:tabLst>
            </a:pPr>
            <a:r>
              <a:rPr lang="en-US" sz="4000" u="sng" dirty="0" smtClean="0">
                <a:latin typeface="Tahoma" pitchFamily="34" charset="0"/>
                <a:ea typeface="Tahoma" pitchFamily="34" charset="0"/>
                <a:cs typeface="Tahoma" pitchFamily="34" charset="0"/>
              </a:rPr>
              <a:t>Background:</a:t>
            </a:r>
            <a:r>
              <a:rPr lang="en-US" sz="4000" dirty="0">
                <a:latin typeface="Tahoma" pitchFamily="34" charset="0"/>
                <a:ea typeface="Tahoma" pitchFamily="34" charset="0"/>
                <a:cs typeface="Tahoma" pitchFamily="34" charset="0"/>
              </a:rPr>
              <a:t> Altering the number of stems can be an effective way to control tuber set and size of physiologically old seed. Russet </a:t>
            </a:r>
            <a:r>
              <a:rPr lang="en-US" sz="4000" dirty="0" err="1">
                <a:latin typeface="Tahoma" pitchFamily="34" charset="0"/>
                <a:ea typeface="Tahoma" pitchFamily="34" charset="0"/>
                <a:cs typeface="Tahoma" pitchFamily="34" charset="0"/>
              </a:rPr>
              <a:t>Norkotah</a:t>
            </a:r>
            <a:r>
              <a:rPr lang="en-US" sz="4000" dirty="0">
                <a:latin typeface="Tahoma" pitchFamily="34" charset="0"/>
                <a:ea typeface="Tahoma" pitchFamily="34" charset="0"/>
                <a:cs typeface="Tahoma" pitchFamily="34" charset="0"/>
              </a:rPr>
              <a:t> tubers that averaged 2.2 stems/seed piece compared to tubers that averaged 4.2 stems/seed piece had similar marketable yield. However, when comparing 2.2 to 4.2 stems/seed piece the number of tubers/plant increased from 7.6 to 11.0, tuber number/acre increased from 140,304 to 199,643 while the average tuber size decreased from 9.2 to 6.8 g/tuber, respectively (Knowles, 2012). The greater the stem count the more tubers/hill and the smaller tubers become and this can directly affect the value of the crop. Managing stem number not only affects size profile, but may also be combined with other cultural practices such as seed size, planting date, and in-row spacing to alter size profile and total marketable yield. There is little information on the </a:t>
            </a:r>
            <a:r>
              <a:rPr lang="en-US" sz="4000" dirty="0" smtClean="0">
                <a:latin typeface="Tahoma" pitchFamily="34" charset="0"/>
                <a:ea typeface="Tahoma" pitchFamily="34" charset="0"/>
                <a:cs typeface="Tahoma" pitchFamily="34" charset="0"/>
              </a:rPr>
              <a:t>combination of </a:t>
            </a:r>
            <a:r>
              <a:rPr lang="en-US" sz="4000" dirty="0">
                <a:latin typeface="Tahoma" pitchFamily="34" charset="0"/>
                <a:ea typeface="Tahoma" pitchFamily="34" charset="0"/>
                <a:cs typeface="Tahoma" pitchFamily="34" charset="0"/>
              </a:rPr>
              <a:t>controlling stem number and reducing the in-row spacing. </a:t>
            </a:r>
            <a:endParaRPr lang="en-US" sz="4000" dirty="0" smtClean="0">
              <a:latin typeface="Tahoma" pitchFamily="34" charset="0"/>
              <a:ea typeface="Tahoma" pitchFamily="34" charset="0"/>
              <a:cs typeface="Tahoma" pitchFamily="34" charset="0"/>
            </a:endParaRPr>
          </a:p>
          <a:p>
            <a:pPr marL="228600">
              <a:tabLst>
                <a:tab pos="10287000" algn="l"/>
              </a:tabLst>
            </a:pPr>
            <a:endParaRPr lang="en-US" sz="2400" dirty="0">
              <a:latin typeface="Tahoma" pitchFamily="34" charset="0"/>
              <a:ea typeface="Tahoma" pitchFamily="34" charset="0"/>
              <a:cs typeface="Tahoma" pitchFamily="34" charset="0"/>
            </a:endParaRPr>
          </a:p>
          <a:p>
            <a:pPr marL="228600">
              <a:tabLst>
                <a:tab pos="10287000" algn="l"/>
              </a:tabLst>
            </a:pPr>
            <a:r>
              <a:rPr lang="en-US" sz="4000" u="sng" dirty="0">
                <a:latin typeface="Tahoma" pitchFamily="34" charset="0"/>
                <a:ea typeface="Tahoma" pitchFamily="34" charset="0"/>
                <a:cs typeface="Tahoma" pitchFamily="34" charset="0"/>
              </a:rPr>
              <a:t>Purpose of the Project</a:t>
            </a:r>
            <a:r>
              <a:rPr lang="en-US" sz="4000" dirty="0">
                <a:latin typeface="Tahoma" pitchFamily="34" charset="0"/>
                <a:ea typeface="Tahoma" pitchFamily="34" charset="0"/>
                <a:cs typeface="Tahoma" pitchFamily="34" charset="0"/>
              </a:rPr>
              <a:t>: </a:t>
            </a:r>
            <a:r>
              <a:rPr lang="en-US" sz="4000" dirty="0" smtClean="0">
                <a:latin typeface="Tahoma" pitchFamily="34" charset="0"/>
                <a:ea typeface="Tahoma" pitchFamily="34" charset="0"/>
                <a:cs typeface="Tahoma" pitchFamily="34" charset="0"/>
              </a:rPr>
              <a:t>Examine </a:t>
            </a:r>
            <a:r>
              <a:rPr lang="en-US" sz="4000" dirty="0">
                <a:latin typeface="Tahoma" pitchFamily="34" charset="0"/>
                <a:ea typeface="Tahoma" pitchFamily="34" charset="0"/>
                <a:cs typeface="Tahoma" pitchFamily="34" charset="0"/>
              </a:rPr>
              <a:t>the effect of 1-naphtheneacetic acid (NAA) treatments on </a:t>
            </a:r>
            <a:r>
              <a:rPr lang="en-US" sz="4000" dirty="0" smtClean="0">
                <a:latin typeface="Tahoma" pitchFamily="34" charset="0"/>
                <a:ea typeface="Tahoma" pitchFamily="34" charset="0"/>
                <a:cs typeface="Tahoma" pitchFamily="34" charset="0"/>
              </a:rPr>
              <a:t>seed in combination with in-row </a:t>
            </a:r>
            <a:r>
              <a:rPr lang="en-US" sz="4000" dirty="0">
                <a:latin typeface="Tahoma" pitchFamily="34" charset="0"/>
                <a:ea typeface="Tahoma" pitchFamily="34" charset="0"/>
                <a:cs typeface="Tahoma" pitchFamily="34" charset="0"/>
              </a:rPr>
              <a:t>seed spacing on stem number, total yield, and graded yield. </a:t>
            </a:r>
          </a:p>
        </p:txBody>
      </p:sp>
      <p:sp>
        <p:nvSpPr>
          <p:cNvPr id="27" name="TextBox 26"/>
          <p:cNvSpPr txBox="1"/>
          <p:nvPr/>
        </p:nvSpPr>
        <p:spPr>
          <a:xfrm>
            <a:off x="891242" y="19933920"/>
            <a:ext cx="15496674" cy="17821656"/>
          </a:xfrm>
          <a:prstGeom prst="rect">
            <a:avLst/>
          </a:prstGeom>
          <a:solidFill>
            <a:schemeClr val="bg1"/>
          </a:solidFill>
          <a:ln w="12700">
            <a:solidFill>
              <a:schemeClr val="tx1"/>
            </a:solidFill>
          </a:ln>
        </p:spPr>
        <p:txBody>
          <a:bodyPr wrap="square" rtlCol="0">
            <a:spAutoFit/>
          </a:bodyPr>
          <a:lstStyle/>
          <a:p>
            <a:pPr marL="228600" algn="ctr">
              <a:tabLst>
                <a:tab pos="10287000" algn="l"/>
              </a:tabLst>
            </a:pPr>
            <a:r>
              <a:rPr lang="en-US" sz="6000" b="1" dirty="0" smtClean="0">
                <a:latin typeface="Tahoma" pitchFamily="34" charset="0"/>
                <a:ea typeface="Tahoma" pitchFamily="34" charset="0"/>
                <a:cs typeface="Tahoma" pitchFamily="34" charset="0"/>
              </a:rPr>
              <a:t>What Was Done</a:t>
            </a:r>
            <a:endParaRPr lang="en-US" sz="2000" b="1" dirty="0" smtClean="0">
              <a:latin typeface="Tahoma" pitchFamily="34" charset="0"/>
              <a:ea typeface="Tahoma" pitchFamily="34" charset="0"/>
              <a:cs typeface="Tahoma" pitchFamily="34" charset="0"/>
            </a:endParaRPr>
          </a:p>
          <a:p>
            <a:pPr marL="228600" algn="ctr">
              <a:tabLst>
                <a:tab pos="10287000" algn="l"/>
              </a:tabLst>
            </a:pPr>
            <a:endParaRPr lang="en-US" sz="2400" b="1" dirty="0">
              <a:latin typeface="Tahoma" pitchFamily="34" charset="0"/>
              <a:ea typeface="Tahoma" pitchFamily="34" charset="0"/>
              <a:cs typeface="Tahoma" pitchFamily="34" charset="0"/>
            </a:endParaRPr>
          </a:p>
          <a:p>
            <a:pPr marL="228600">
              <a:tabLst>
                <a:tab pos="10287000" algn="l"/>
              </a:tabLst>
            </a:pPr>
            <a:r>
              <a:rPr lang="en-US" sz="4000" u="sng" dirty="0">
                <a:latin typeface="Tahoma" pitchFamily="34" charset="0"/>
                <a:ea typeface="Tahoma" pitchFamily="34" charset="0"/>
                <a:cs typeface="Tahoma" pitchFamily="34" charset="0"/>
              </a:rPr>
              <a:t>Experimental </a:t>
            </a:r>
            <a:r>
              <a:rPr lang="en-US" sz="4000" u="sng" dirty="0" smtClean="0">
                <a:latin typeface="Tahoma" pitchFamily="34" charset="0"/>
                <a:ea typeface="Tahoma" pitchFamily="34" charset="0"/>
                <a:cs typeface="Tahoma" pitchFamily="34" charset="0"/>
              </a:rPr>
              <a:t>Procedures:</a:t>
            </a:r>
            <a:endParaRPr lang="en-US" sz="4000" u="sng" dirty="0">
              <a:latin typeface="Tahoma" pitchFamily="34" charset="0"/>
              <a:ea typeface="Tahoma" pitchFamily="34" charset="0"/>
              <a:cs typeface="Tahoma" pitchFamily="34" charset="0"/>
            </a:endParaRPr>
          </a:p>
          <a:p>
            <a:pPr marL="800100" indent="-571500">
              <a:spcAft>
                <a:spcPts val="600"/>
              </a:spcAft>
              <a:buFont typeface="Arial" panose="020B0604020202020204" pitchFamily="34" charset="0"/>
              <a:buChar char="•"/>
              <a:tabLst>
                <a:tab pos="10287000" algn="l"/>
              </a:tabLst>
            </a:pPr>
            <a:r>
              <a:rPr lang="en-US" sz="4000" dirty="0">
                <a:latin typeface="Tahoma" pitchFamily="34" charset="0"/>
                <a:ea typeface="Tahoma" pitchFamily="34" charset="0"/>
                <a:cs typeface="Tahoma" pitchFamily="34" charset="0"/>
              </a:rPr>
              <a:t>Location: Inkster, ND </a:t>
            </a:r>
          </a:p>
          <a:p>
            <a:pPr marL="800100" indent="-571500">
              <a:spcAft>
                <a:spcPts val="600"/>
              </a:spcAft>
              <a:buFont typeface="Arial" panose="020B0604020202020204" pitchFamily="34" charset="0"/>
              <a:buChar char="•"/>
              <a:tabLst>
                <a:tab pos="10287000" algn="l"/>
              </a:tabLst>
            </a:pPr>
            <a:r>
              <a:rPr lang="en-US" sz="4000" dirty="0">
                <a:latin typeface="Tahoma" pitchFamily="34" charset="0"/>
                <a:ea typeface="Tahoma" pitchFamily="34" charset="0"/>
                <a:cs typeface="Tahoma" pitchFamily="34" charset="0"/>
              </a:rPr>
              <a:t>Cultivar: Russet Burbank</a:t>
            </a:r>
          </a:p>
          <a:p>
            <a:pPr marL="800100" indent="-571500">
              <a:spcAft>
                <a:spcPts val="600"/>
              </a:spcAft>
              <a:buFont typeface="Arial" panose="020B0604020202020204" pitchFamily="34" charset="0"/>
              <a:buChar char="•"/>
              <a:tabLst>
                <a:tab pos="10287000" algn="l"/>
              </a:tabLst>
            </a:pPr>
            <a:r>
              <a:rPr lang="en-US" sz="4000" dirty="0" smtClean="0">
                <a:latin typeface="Tahoma" pitchFamily="34" charset="0"/>
                <a:ea typeface="Tahoma" pitchFamily="34" charset="0"/>
                <a:cs typeface="Tahoma" pitchFamily="34" charset="0"/>
              </a:rPr>
              <a:t>Planting: </a:t>
            </a:r>
            <a:r>
              <a:rPr lang="en-US" sz="4000" dirty="0">
                <a:latin typeface="Tahoma" pitchFamily="34" charset="0"/>
                <a:ea typeface="Tahoma" pitchFamily="34" charset="0"/>
                <a:cs typeface="Tahoma" pitchFamily="34" charset="0"/>
              </a:rPr>
              <a:t>13 June 2013</a:t>
            </a:r>
          </a:p>
          <a:p>
            <a:pPr marL="800100" indent="-571500">
              <a:spcAft>
                <a:spcPts val="600"/>
              </a:spcAft>
              <a:buFont typeface="Arial" panose="020B0604020202020204" pitchFamily="34" charset="0"/>
              <a:buChar char="•"/>
              <a:tabLst>
                <a:tab pos="10287000" algn="l"/>
              </a:tabLst>
            </a:pPr>
            <a:r>
              <a:rPr lang="en-US" sz="4000" dirty="0">
                <a:latin typeface="Tahoma" pitchFamily="34" charset="0"/>
                <a:ea typeface="Tahoma" pitchFamily="34" charset="0"/>
                <a:cs typeface="Tahoma" pitchFamily="34" charset="0"/>
              </a:rPr>
              <a:t>Plots: 4 rows (3 </a:t>
            </a:r>
            <a:r>
              <a:rPr lang="en-US" sz="4000" dirty="0" err="1">
                <a:latin typeface="Tahoma" pitchFamily="34" charset="0"/>
                <a:ea typeface="Tahoma" pitchFamily="34" charset="0"/>
                <a:cs typeface="Tahoma" pitchFamily="34" charset="0"/>
              </a:rPr>
              <a:t>ft</a:t>
            </a:r>
            <a:r>
              <a:rPr lang="en-US" sz="4000" dirty="0">
                <a:latin typeface="Tahoma" pitchFamily="34" charset="0"/>
                <a:ea typeface="Tahoma" pitchFamily="34" charset="0"/>
                <a:cs typeface="Tahoma" pitchFamily="34" charset="0"/>
              </a:rPr>
              <a:t>/row) × 30 </a:t>
            </a:r>
            <a:r>
              <a:rPr lang="en-US" sz="4000" dirty="0" err="1">
                <a:latin typeface="Tahoma" pitchFamily="34" charset="0"/>
                <a:ea typeface="Tahoma" pitchFamily="34" charset="0"/>
                <a:cs typeface="Tahoma" pitchFamily="34" charset="0"/>
              </a:rPr>
              <a:t>ft</a:t>
            </a:r>
            <a:r>
              <a:rPr lang="en-US" sz="4000" dirty="0">
                <a:latin typeface="Tahoma" pitchFamily="34" charset="0"/>
                <a:ea typeface="Tahoma" pitchFamily="34" charset="0"/>
                <a:cs typeface="Tahoma" pitchFamily="34" charset="0"/>
              </a:rPr>
              <a:t> </a:t>
            </a:r>
            <a:r>
              <a:rPr lang="en-US" sz="4000" dirty="0" smtClean="0">
                <a:latin typeface="Tahoma" pitchFamily="34" charset="0"/>
                <a:ea typeface="Tahoma" pitchFamily="34" charset="0"/>
                <a:cs typeface="Tahoma" pitchFamily="34" charset="0"/>
              </a:rPr>
              <a:t>long, replicated 4 times</a:t>
            </a:r>
            <a:endParaRPr lang="en-US" sz="4000" dirty="0">
              <a:latin typeface="Tahoma" pitchFamily="34" charset="0"/>
              <a:ea typeface="Tahoma" pitchFamily="34" charset="0"/>
              <a:cs typeface="Tahoma" pitchFamily="34" charset="0"/>
            </a:endParaRPr>
          </a:p>
          <a:p>
            <a:pPr marL="800100" indent="-571500">
              <a:spcAft>
                <a:spcPts val="600"/>
              </a:spcAft>
              <a:buFont typeface="Arial" panose="020B0604020202020204" pitchFamily="34" charset="0"/>
              <a:buChar char="•"/>
              <a:tabLst>
                <a:tab pos="10287000" algn="l"/>
              </a:tabLst>
            </a:pPr>
            <a:r>
              <a:rPr lang="en-US" sz="4000" dirty="0">
                <a:latin typeface="Tahoma" pitchFamily="34" charset="0"/>
                <a:ea typeface="Tahoma" pitchFamily="34" charset="0"/>
                <a:cs typeface="Tahoma" pitchFamily="34" charset="0"/>
              </a:rPr>
              <a:t>Treatments</a:t>
            </a:r>
            <a:r>
              <a:rPr lang="en-US" sz="4000" dirty="0" smtClean="0">
                <a:latin typeface="Tahoma" pitchFamily="34" charset="0"/>
                <a:ea typeface="Tahoma" pitchFamily="34" charset="0"/>
                <a:cs typeface="Tahoma" pitchFamily="34" charset="0"/>
              </a:rPr>
              <a:t>:</a:t>
            </a:r>
          </a:p>
          <a:p>
            <a:pPr marL="228600">
              <a:spcAft>
                <a:spcPts val="600"/>
              </a:spcAft>
              <a:tabLst>
                <a:tab pos="10287000" algn="l"/>
              </a:tabLst>
            </a:pPr>
            <a:endParaRPr lang="en-US" sz="3600" dirty="0">
              <a:latin typeface="Tahoma" pitchFamily="34" charset="0"/>
              <a:ea typeface="Tahoma" pitchFamily="34" charset="0"/>
              <a:cs typeface="Tahoma" pitchFamily="34" charset="0"/>
            </a:endParaRPr>
          </a:p>
          <a:p>
            <a:pPr marL="228600">
              <a:tabLst>
                <a:tab pos="10287000" algn="l"/>
              </a:tabLst>
            </a:pPr>
            <a:endParaRPr lang="en-US" sz="4000" dirty="0" smtClean="0">
              <a:latin typeface="Tahoma" pitchFamily="34" charset="0"/>
              <a:ea typeface="Tahoma" pitchFamily="34" charset="0"/>
              <a:cs typeface="Tahoma" pitchFamily="34" charset="0"/>
            </a:endParaRPr>
          </a:p>
          <a:p>
            <a:pPr marL="228600">
              <a:tabLst>
                <a:tab pos="10287000" algn="l"/>
              </a:tabLst>
            </a:pPr>
            <a:endParaRPr lang="en-US" sz="4000" dirty="0">
              <a:latin typeface="Tahoma" pitchFamily="34" charset="0"/>
              <a:ea typeface="Tahoma" pitchFamily="34" charset="0"/>
              <a:cs typeface="Tahoma" pitchFamily="34" charset="0"/>
            </a:endParaRPr>
          </a:p>
          <a:p>
            <a:pPr marL="228600">
              <a:tabLst>
                <a:tab pos="10287000" algn="l"/>
              </a:tabLst>
            </a:pPr>
            <a:endParaRPr lang="en-US" sz="4000" dirty="0" smtClean="0">
              <a:latin typeface="Tahoma" pitchFamily="34" charset="0"/>
              <a:ea typeface="Tahoma" pitchFamily="34" charset="0"/>
              <a:cs typeface="Tahoma" pitchFamily="34" charset="0"/>
            </a:endParaRPr>
          </a:p>
          <a:p>
            <a:pPr marL="228600">
              <a:tabLst>
                <a:tab pos="10287000" algn="l"/>
              </a:tabLst>
            </a:pPr>
            <a:endParaRPr lang="en-US" sz="4400" dirty="0">
              <a:latin typeface="Tahoma" pitchFamily="34" charset="0"/>
              <a:ea typeface="Tahoma" pitchFamily="34" charset="0"/>
              <a:cs typeface="Tahoma" pitchFamily="34" charset="0"/>
            </a:endParaRPr>
          </a:p>
          <a:p>
            <a:pPr marL="228600">
              <a:tabLst>
                <a:tab pos="10287000" algn="l"/>
              </a:tabLst>
            </a:pPr>
            <a:endParaRPr lang="en-US" sz="4000" dirty="0" smtClean="0">
              <a:latin typeface="Tahoma" pitchFamily="34" charset="0"/>
              <a:ea typeface="Tahoma" pitchFamily="34" charset="0"/>
              <a:cs typeface="Tahoma" pitchFamily="34" charset="0"/>
            </a:endParaRPr>
          </a:p>
          <a:p>
            <a:pPr marL="228600">
              <a:tabLst>
                <a:tab pos="10287000" algn="l"/>
              </a:tabLst>
            </a:pPr>
            <a:endParaRPr lang="en-US" sz="4000" dirty="0">
              <a:latin typeface="Tahoma" pitchFamily="34" charset="0"/>
              <a:ea typeface="Tahoma" pitchFamily="34" charset="0"/>
              <a:cs typeface="Tahoma" pitchFamily="34" charset="0"/>
            </a:endParaRPr>
          </a:p>
          <a:p>
            <a:pPr marL="228600">
              <a:tabLst>
                <a:tab pos="10287000" algn="l"/>
              </a:tabLst>
            </a:pPr>
            <a:endParaRPr lang="en-US" sz="2400" dirty="0" smtClean="0">
              <a:latin typeface="Tahoma" pitchFamily="34" charset="0"/>
              <a:ea typeface="Tahoma" pitchFamily="34" charset="0"/>
              <a:cs typeface="Tahoma" pitchFamily="34" charset="0"/>
            </a:endParaRPr>
          </a:p>
          <a:p>
            <a:pPr marL="800100" indent="-571500">
              <a:buFont typeface="Arial" panose="020B0604020202020204" pitchFamily="34" charset="0"/>
              <a:buChar char="•"/>
              <a:tabLst>
                <a:tab pos="10287000" algn="l"/>
              </a:tabLst>
            </a:pPr>
            <a:endParaRPr lang="en-US" sz="4000" dirty="0" smtClean="0">
              <a:latin typeface="Tahoma" pitchFamily="34" charset="0"/>
              <a:ea typeface="Tahoma" pitchFamily="34" charset="0"/>
              <a:cs typeface="Tahoma" pitchFamily="34" charset="0"/>
            </a:endParaRPr>
          </a:p>
          <a:p>
            <a:pPr marL="800100" indent="-571500">
              <a:buFont typeface="Arial" panose="020B0604020202020204" pitchFamily="34" charset="0"/>
              <a:buChar char="•"/>
              <a:tabLst>
                <a:tab pos="10287000" algn="l"/>
              </a:tabLst>
            </a:pPr>
            <a:r>
              <a:rPr lang="en-US" sz="4000" dirty="0" smtClean="0">
                <a:latin typeface="Tahoma" pitchFamily="34" charset="0"/>
                <a:ea typeface="Tahoma" pitchFamily="34" charset="0"/>
                <a:cs typeface="Tahoma" pitchFamily="34" charset="0"/>
              </a:rPr>
              <a:t>The </a:t>
            </a:r>
            <a:r>
              <a:rPr lang="en-US" sz="4000" dirty="0">
                <a:latin typeface="Tahoma" pitchFamily="34" charset="0"/>
                <a:ea typeface="Tahoma" pitchFamily="34" charset="0"/>
                <a:cs typeface="Tahoma" pitchFamily="34" charset="0"/>
              </a:rPr>
              <a:t>field was irrigated with a linear sectional to maintain proper soil moisture. All other production practices were conducted according to recommended NDSU potato production practices.</a:t>
            </a:r>
          </a:p>
          <a:p>
            <a:pPr marL="228600">
              <a:tabLst>
                <a:tab pos="10287000" algn="l"/>
              </a:tabLst>
            </a:pPr>
            <a:endParaRPr lang="en-US" sz="3200" dirty="0">
              <a:latin typeface="Tahoma" pitchFamily="34" charset="0"/>
              <a:ea typeface="Tahoma" pitchFamily="34" charset="0"/>
              <a:cs typeface="Tahoma" pitchFamily="34" charset="0"/>
            </a:endParaRPr>
          </a:p>
          <a:p>
            <a:pPr marL="228600">
              <a:tabLst>
                <a:tab pos="10287000" algn="l"/>
              </a:tabLst>
            </a:pPr>
            <a:r>
              <a:rPr lang="en-US" sz="4000" u="sng" dirty="0">
                <a:latin typeface="Tahoma" pitchFamily="34" charset="0"/>
                <a:ea typeface="Tahoma" pitchFamily="34" charset="0"/>
                <a:cs typeface="Tahoma" pitchFamily="34" charset="0"/>
              </a:rPr>
              <a:t>Measurements</a:t>
            </a:r>
          </a:p>
          <a:p>
            <a:pPr marL="800100" indent="-571500">
              <a:buFont typeface="Arial" panose="020B0604020202020204" pitchFamily="34" charset="0"/>
              <a:buChar char="•"/>
              <a:tabLst>
                <a:tab pos="10287000" algn="l"/>
              </a:tabLst>
            </a:pPr>
            <a:r>
              <a:rPr lang="en-US" sz="4000" dirty="0" smtClean="0">
                <a:latin typeface="Tahoma" pitchFamily="34" charset="0"/>
                <a:ea typeface="Tahoma" pitchFamily="34" charset="0"/>
                <a:cs typeface="Tahoma" pitchFamily="34" charset="0"/>
              </a:rPr>
              <a:t>Stand </a:t>
            </a:r>
            <a:r>
              <a:rPr lang="en-US" sz="4000" dirty="0">
                <a:latin typeface="Tahoma" pitchFamily="34" charset="0"/>
                <a:ea typeface="Tahoma" pitchFamily="34" charset="0"/>
                <a:cs typeface="Tahoma" pitchFamily="34" charset="0"/>
              </a:rPr>
              <a:t>and stem counts </a:t>
            </a:r>
            <a:r>
              <a:rPr lang="en-US" sz="4000" dirty="0" smtClean="0">
                <a:latin typeface="Tahoma" pitchFamily="34" charset="0"/>
                <a:ea typeface="Tahoma" pitchFamily="34" charset="0"/>
                <a:cs typeface="Tahoma" pitchFamily="34" charset="0"/>
              </a:rPr>
              <a:t>when </a:t>
            </a:r>
            <a:r>
              <a:rPr lang="en-US" sz="4000" dirty="0">
                <a:latin typeface="Tahoma" pitchFamily="34" charset="0"/>
                <a:ea typeface="Tahoma" pitchFamily="34" charset="0"/>
                <a:cs typeface="Tahoma" pitchFamily="34" charset="0"/>
              </a:rPr>
              <a:t>plants were 8-10 inches </a:t>
            </a:r>
            <a:r>
              <a:rPr lang="en-US" sz="4000" dirty="0" smtClean="0">
                <a:latin typeface="Tahoma" pitchFamily="34" charset="0"/>
                <a:ea typeface="Tahoma" pitchFamily="34" charset="0"/>
                <a:cs typeface="Tahoma" pitchFamily="34" charset="0"/>
              </a:rPr>
              <a:t>tall</a:t>
            </a:r>
            <a:endParaRPr lang="en-US" sz="4000" dirty="0">
              <a:latin typeface="Tahoma" pitchFamily="34" charset="0"/>
              <a:ea typeface="Tahoma" pitchFamily="34" charset="0"/>
              <a:cs typeface="Tahoma" pitchFamily="34" charset="0"/>
            </a:endParaRPr>
          </a:p>
          <a:p>
            <a:pPr marL="800100" indent="-571500">
              <a:buFont typeface="Arial" panose="020B0604020202020204" pitchFamily="34" charset="0"/>
              <a:buChar char="•"/>
              <a:tabLst>
                <a:tab pos="10287000" algn="l"/>
              </a:tabLst>
            </a:pPr>
            <a:r>
              <a:rPr lang="en-US" sz="4000" dirty="0" smtClean="0">
                <a:latin typeface="Tahoma" pitchFamily="34" charset="0"/>
                <a:ea typeface="Tahoma" pitchFamily="34" charset="0"/>
                <a:cs typeface="Tahoma" pitchFamily="34" charset="0"/>
              </a:rPr>
              <a:t>Harvested the </a:t>
            </a:r>
            <a:r>
              <a:rPr lang="en-US" sz="4000" dirty="0">
                <a:latin typeface="Tahoma" pitchFamily="34" charset="0"/>
                <a:ea typeface="Tahoma" pitchFamily="34" charset="0"/>
                <a:cs typeface="Tahoma" pitchFamily="34" charset="0"/>
              </a:rPr>
              <a:t>two center rows on 18 October </a:t>
            </a:r>
            <a:r>
              <a:rPr lang="en-US" sz="4000" dirty="0" smtClean="0">
                <a:latin typeface="Tahoma" pitchFamily="34" charset="0"/>
                <a:ea typeface="Tahoma" pitchFamily="34" charset="0"/>
                <a:cs typeface="Tahoma" pitchFamily="34" charset="0"/>
              </a:rPr>
              <a:t>2013</a:t>
            </a:r>
          </a:p>
          <a:p>
            <a:pPr marL="800100" indent="-571500">
              <a:buFont typeface="Arial" panose="020B0604020202020204" pitchFamily="34" charset="0"/>
              <a:buChar char="•"/>
              <a:tabLst>
                <a:tab pos="10287000" algn="l"/>
              </a:tabLst>
            </a:pPr>
            <a:r>
              <a:rPr lang="en-US" sz="4000" dirty="0" smtClean="0">
                <a:latin typeface="Tahoma" pitchFamily="34" charset="0"/>
                <a:ea typeface="Tahoma" pitchFamily="34" charset="0"/>
                <a:cs typeface="Tahoma" pitchFamily="34" charset="0"/>
              </a:rPr>
              <a:t>Potatoes </a:t>
            </a:r>
            <a:r>
              <a:rPr lang="en-US" sz="4000" dirty="0">
                <a:latin typeface="Tahoma" pitchFamily="34" charset="0"/>
                <a:ea typeface="Tahoma" pitchFamily="34" charset="0"/>
                <a:cs typeface="Tahoma" pitchFamily="34" charset="0"/>
              </a:rPr>
              <a:t>graded on 4 November 2013</a:t>
            </a:r>
          </a:p>
          <a:p>
            <a:pPr marL="228600">
              <a:tabLst>
                <a:tab pos="10287000" algn="l"/>
              </a:tabLst>
            </a:pPr>
            <a:endParaRPr lang="en-US" sz="3200" dirty="0">
              <a:latin typeface="Tahoma" pitchFamily="34" charset="0"/>
              <a:ea typeface="Tahoma" pitchFamily="34" charset="0"/>
              <a:cs typeface="Tahoma" pitchFamily="34" charset="0"/>
            </a:endParaRPr>
          </a:p>
          <a:p>
            <a:pPr marL="228600">
              <a:tabLst>
                <a:tab pos="10287000" algn="l"/>
              </a:tabLst>
            </a:pPr>
            <a:r>
              <a:rPr lang="en-US" sz="4000" u="sng" dirty="0">
                <a:latin typeface="Tahoma" pitchFamily="34" charset="0"/>
                <a:ea typeface="Tahoma" pitchFamily="34" charset="0"/>
                <a:cs typeface="Tahoma" pitchFamily="34" charset="0"/>
              </a:rPr>
              <a:t>Data Analysis</a:t>
            </a:r>
          </a:p>
          <a:p>
            <a:pPr marL="800100" indent="-571500">
              <a:buFont typeface="Arial" panose="020B0604020202020204" pitchFamily="34" charset="0"/>
              <a:buChar char="•"/>
              <a:tabLst>
                <a:tab pos="10287000" algn="l"/>
              </a:tabLst>
            </a:pPr>
            <a:r>
              <a:rPr lang="en-US" sz="4000" dirty="0" err="1" smtClean="0">
                <a:latin typeface="Tahoma" pitchFamily="34" charset="0"/>
                <a:ea typeface="Tahoma" pitchFamily="34" charset="0"/>
                <a:cs typeface="Tahoma" pitchFamily="34" charset="0"/>
              </a:rPr>
              <a:t>Proc</a:t>
            </a:r>
            <a:r>
              <a:rPr lang="en-US" sz="4000" dirty="0" smtClean="0">
                <a:latin typeface="Tahoma" pitchFamily="34" charset="0"/>
                <a:ea typeface="Tahoma" pitchFamily="34" charset="0"/>
                <a:cs typeface="Tahoma" pitchFamily="34" charset="0"/>
              </a:rPr>
              <a:t> </a:t>
            </a:r>
            <a:r>
              <a:rPr lang="en-US" sz="4000" dirty="0">
                <a:latin typeface="Tahoma" pitchFamily="34" charset="0"/>
                <a:ea typeface="Tahoma" pitchFamily="34" charset="0"/>
                <a:cs typeface="Tahoma" pitchFamily="34" charset="0"/>
              </a:rPr>
              <a:t>Mixed model with a Tukey pairwise separation at P&lt;0.10 with SAS v. 9.3</a:t>
            </a:r>
            <a:r>
              <a:rPr lang="en-US" sz="4000" dirty="0" smtClean="0">
                <a:latin typeface="Tahoma" pitchFamily="34" charset="0"/>
                <a:ea typeface="Tahoma" pitchFamily="34" charset="0"/>
                <a:cs typeface="Tahoma" pitchFamily="34" charset="0"/>
              </a:rPr>
              <a:t>.</a:t>
            </a:r>
            <a:endParaRPr lang="en-US" sz="4000" b="1" dirty="0">
              <a:latin typeface="Tahoma" pitchFamily="34" charset="0"/>
              <a:ea typeface="Tahoma" pitchFamily="34" charset="0"/>
              <a:cs typeface="Tahoma" pitchFamily="34" charset="0"/>
            </a:endParaRPr>
          </a:p>
        </p:txBody>
      </p:sp>
      <p:sp>
        <p:nvSpPr>
          <p:cNvPr id="28" name="TextBox 27"/>
          <p:cNvSpPr txBox="1"/>
          <p:nvPr/>
        </p:nvSpPr>
        <p:spPr>
          <a:xfrm>
            <a:off x="16851996" y="6100210"/>
            <a:ext cx="26113874" cy="22860000"/>
          </a:xfrm>
          <a:prstGeom prst="rect">
            <a:avLst/>
          </a:prstGeom>
          <a:solidFill>
            <a:schemeClr val="bg1"/>
          </a:solidFill>
          <a:ln w="12700">
            <a:solidFill>
              <a:schemeClr val="tx1"/>
            </a:solidFill>
          </a:ln>
        </p:spPr>
        <p:txBody>
          <a:bodyPr wrap="square" numCol="2" rtlCol="0">
            <a:spAutoFit/>
          </a:bodyPr>
          <a:lstStyle/>
          <a:p>
            <a:pPr marL="228600" lvl="0" algn="ctr">
              <a:tabLst>
                <a:tab pos="10287000" algn="l"/>
              </a:tabLst>
            </a:pPr>
            <a:r>
              <a:rPr lang="en-US" sz="6000" b="1" dirty="0" smtClean="0">
                <a:solidFill>
                  <a:schemeClr val="bg1"/>
                </a:solidFill>
                <a:latin typeface="Tahoma" pitchFamily="34" charset="0"/>
                <a:ea typeface="Tahoma" pitchFamily="34" charset="0"/>
                <a:cs typeface="Tahoma" pitchFamily="34" charset="0"/>
              </a:rPr>
              <a:t>What Was Found</a:t>
            </a:r>
          </a:p>
          <a:p>
            <a:pPr marL="228600" lvl="0">
              <a:tabLst>
                <a:tab pos="10287000" algn="l"/>
              </a:tabLst>
            </a:pPr>
            <a:endParaRPr lang="en-US" sz="2400" u="sng" dirty="0" smtClean="0">
              <a:solidFill>
                <a:prstClr val="black"/>
              </a:solidFill>
              <a:latin typeface="Tahoma" pitchFamily="34" charset="0"/>
              <a:ea typeface="Tahoma" pitchFamily="34" charset="0"/>
              <a:cs typeface="Tahoma" pitchFamily="34" charset="0"/>
            </a:endParaRPr>
          </a:p>
          <a:p>
            <a:pPr marL="228600" lvl="0">
              <a:tabLst>
                <a:tab pos="10287000" algn="l"/>
              </a:tabLst>
            </a:pPr>
            <a:r>
              <a:rPr lang="en-US" sz="4000" u="sng" dirty="0" smtClean="0">
                <a:solidFill>
                  <a:prstClr val="black"/>
                </a:solidFill>
                <a:latin typeface="Tahoma" pitchFamily="34" charset="0"/>
                <a:ea typeface="Tahoma" pitchFamily="34" charset="0"/>
                <a:cs typeface="Tahoma" pitchFamily="34" charset="0"/>
              </a:rPr>
              <a:t>Stem Number</a:t>
            </a:r>
            <a:endParaRPr lang="en-US" sz="4000" u="sng" dirty="0">
              <a:solidFill>
                <a:prstClr val="black"/>
              </a:solidFill>
              <a:latin typeface="Tahoma" pitchFamily="34" charset="0"/>
              <a:ea typeface="Tahoma" pitchFamily="34" charset="0"/>
              <a:cs typeface="Tahoma" pitchFamily="34" charset="0"/>
            </a:endParaRPr>
          </a:p>
          <a:p>
            <a:pPr marL="800100" lvl="0" indent="-571500">
              <a:spcBef>
                <a:spcPts val="1200"/>
              </a:spcBef>
              <a:spcAft>
                <a:spcPts val="1200"/>
              </a:spcAft>
              <a:buFont typeface="Arial" panose="020B0604020202020204" pitchFamily="34" charset="0"/>
              <a:buChar char="•"/>
              <a:tabLst>
                <a:tab pos="10287000" algn="l"/>
              </a:tabLst>
            </a:pPr>
            <a:r>
              <a:rPr lang="en-US" sz="4000" dirty="0" smtClean="0">
                <a:solidFill>
                  <a:prstClr val="black"/>
                </a:solidFill>
                <a:latin typeface="Tahoma" pitchFamily="34" charset="0"/>
                <a:ea typeface="Tahoma" pitchFamily="34" charset="0"/>
                <a:cs typeface="Tahoma" pitchFamily="34" charset="0"/>
              </a:rPr>
              <a:t>NAA </a:t>
            </a:r>
            <a:r>
              <a:rPr lang="en-US" sz="4000" dirty="0">
                <a:solidFill>
                  <a:prstClr val="black"/>
                </a:solidFill>
                <a:latin typeface="Tahoma" pitchFamily="34" charset="0"/>
                <a:ea typeface="Tahoma" pitchFamily="34" charset="0"/>
                <a:cs typeface="Tahoma" pitchFamily="34" charset="0"/>
              </a:rPr>
              <a:t>reduced the number of stems/plant </a:t>
            </a:r>
            <a:r>
              <a:rPr lang="en-US" sz="4000" dirty="0" smtClean="0">
                <a:solidFill>
                  <a:prstClr val="black"/>
                </a:solidFill>
                <a:latin typeface="Tahoma" pitchFamily="34" charset="0"/>
                <a:ea typeface="Tahoma" pitchFamily="34" charset="0"/>
                <a:cs typeface="Tahoma" pitchFamily="34" charset="0"/>
              </a:rPr>
              <a:t>by </a:t>
            </a:r>
            <a:r>
              <a:rPr lang="en-US" sz="4000" dirty="0">
                <a:solidFill>
                  <a:prstClr val="black"/>
                </a:solidFill>
                <a:latin typeface="Tahoma" pitchFamily="34" charset="0"/>
                <a:ea typeface="Tahoma" pitchFamily="34" charset="0"/>
                <a:cs typeface="Tahoma" pitchFamily="34" charset="0"/>
              </a:rPr>
              <a:t>0.26 to 0.52 stems </a:t>
            </a:r>
            <a:r>
              <a:rPr lang="en-US" sz="4000" dirty="0" smtClean="0">
                <a:solidFill>
                  <a:prstClr val="black"/>
                </a:solidFill>
                <a:latin typeface="Tahoma" pitchFamily="34" charset="0"/>
                <a:ea typeface="Tahoma" pitchFamily="34" charset="0"/>
                <a:cs typeface="Tahoma" pitchFamily="34" charset="0"/>
              </a:rPr>
              <a:t>(Figure 1).</a:t>
            </a:r>
          </a:p>
          <a:p>
            <a:pPr marL="800100" indent="-571500">
              <a:spcBef>
                <a:spcPts val="1200"/>
              </a:spcBef>
              <a:spcAft>
                <a:spcPts val="1200"/>
              </a:spcAft>
              <a:buFont typeface="Arial" panose="020B0604020202020204" pitchFamily="34" charset="0"/>
              <a:buChar char="•"/>
              <a:tabLst>
                <a:tab pos="10287000" algn="l"/>
              </a:tabLst>
            </a:pPr>
            <a:r>
              <a:rPr lang="en-US" sz="4000" dirty="0">
                <a:latin typeface="Tahoma" pitchFamily="34" charset="0"/>
                <a:ea typeface="Tahoma" pitchFamily="34" charset="0"/>
                <a:cs typeface="Tahoma" pitchFamily="34" charset="0"/>
              </a:rPr>
              <a:t>Reducing in-row spacing by 2 inches and applying 0.30 </a:t>
            </a:r>
            <a:r>
              <a:rPr lang="en-US" sz="4000" dirty="0" err="1">
                <a:latin typeface="Tahoma" pitchFamily="34" charset="0"/>
                <a:ea typeface="Tahoma" pitchFamily="34" charset="0"/>
                <a:cs typeface="Tahoma" pitchFamily="34" charset="0"/>
              </a:rPr>
              <a:t>oz</a:t>
            </a:r>
            <a:r>
              <a:rPr lang="en-US" sz="4000" dirty="0">
                <a:latin typeface="Tahoma" pitchFamily="34" charset="0"/>
                <a:ea typeface="Tahoma" pitchFamily="34" charset="0"/>
                <a:cs typeface="Tahoma" pitchFamily="34" charset="0"/>
              </a:rPr>
              <a:t>/ton of seed NAA caused a similar number </a:t>
            </a:r>
            <a:r>
              <a:rPr lang="en-US" sz="4000" dirty="0" smtClean="0">
                <a:latin typeface="Tahoma" pitchFamily="34" charset="0"/>
                <a:ea typeface="Tahoma" pitchFamily="34" charset="0"/>
                <a:cs typeface="Tahoma" pitchFamily="34" charset="0"/>
              </a:rPr>
              <a:t>of stems/acre as </a:t>
            </a:r>
            <a:r>
              <a:rPr lang="en-US" sz="4000" dirty="0">
                <a:latin typeface="Tahoma" pitchFamily="34" charset="0"/>
                <a:ea typeface="Tahoma" pitchFamily="34" charset="0"/>
                <a:cs typeface="Tahoma" pitchFamily="34" charset="0"/>
              </a:rPr>
              <a:t>the </a:t>
            </a:r>
            <a:r>
              <a:rPr lang="en-US" sz="4000" dirty="0" smtClean="0">
                <a:latin typeface="Tahoma" pitchFamily="34" charset="0"/>
                <a:ea typeface="Tahoma" pitchFamily="34" charset="0"/>
                <a:cs typeface="Tahoma" pitchFamily="34" charset="0"/>
              </a:rPr>
              <a:t>untreated. </a:t>
            </a:r>
            <a:endParaRPr lang="en-US" sz="4000" dirty="0">
              <a:latin typeface="Tahoma" pitchFamily="34" charset="0"/>
              <a:ea typeface="Tahoma" pitchFamily="34" charset="0"/>
              <a:cs typeface="Tahoma" pitchFamily="34" charset="0"/>
            </a:endParaRPr>
          </a:p>
          <a:p>
            <a:pPr marL="800100" lvl="0" indent="-571500">
              <a:buFont typeface="Arial" panose="020B0604020202020204" pitchFamily="34" charset="0"/>
              <a:buChar char="•"/>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800100" lvl="0" indent="-571500">
              <a:buFont typeface="Arial" panose="020B0604020202020204" pitchFamily="34" charset="0"/>
              <a:buChar char="•"/>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24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2000" dirty="0">
              <a:solidFill>
                <a:prstClr val="black"/>
              </a:solidFill>
              <a:latin typeface="Tahoma" pitchFamily="34" charset="0"/>
              <a:ea typeface="Tahoma" pitchFamily="34" charset="0"/>
              <a:cs typeface="Tahoma" pitchFamily="34" charset="0"/>
            </a:endParaRPr>
          </a:p>
          <a:p>
            <a:pPr marL="228600" lvl="0">
              <a:tabLst>
                <a:tab pos="10287000" algn="l"/>
              </a:tabLst>
            </a:pPr>
            <a:r>
              <a:rPr lang="en-US" sz="4000" u="sng" dirty="0" smtClean="0">
                <a:solidFill>
                  <a:prstClr val="black"/>
                </a:solidFill>
                <a:latin typeface="Tahoma" pitchFamily="34" charset="0"/>
                <a:ea typeface="Tahoma" pitchFamily="34" charset="0"/>
                <a:cs typeface="Tahoma" pitchFamily="34" charset="0"/>
              </a:rPr>
              <a:t>Yield</a:t>
            </a:r>
            <a:endParaRPr lang="en-US" sz="4000" u="sng" dirty="0">
              <a:solidFill>
                <a:prstClr val="black"/>
              </a:solidFill>
              <a:latin typeface="Tahoma" pitchFamily="34" charset="0"/>
              <a:ea typeface="Tahoma" pitchFamily="34" charset="0"/>
              <a:cs typeface="Tahoma" pitchFamily="34" charset="0"/>
            </a:endParaRPr>
          </a:p>
          <a:p>
            <a:pPr marL="800100" lvl="0" indent="-571500">
              <a:spcAft>
                <a:spcPts val="600"/>
              </a:spcAft>
              <a:buFont typeface="Arial" panose="020B0604020202020204" pitchFamily="34" charset="0"/>
              <a:buChar char="•"/>
              <a:tabLst>
                <a:tab pos="10287000" algn="l"/>
              </a:tabLst>
            </a:pPr>
            <a:r>
              <a:rPr lang="en-US" sz="4000" dirty="0" smtClean="0">
                <a:solidFill>
                  <a:prstClr val="black"/>
                </a:solidFill>
                <a:latin typeface="Tahoma" pitchFamily="34" charset="0"/>
                <a:ea typeface="Tahoma" pitchFamily="34" charset="0"/>
                <a:cs typeface="Tahoma" pitchFamily="34" charset="0"/>
              </a:rPr>
              <a:t>NAA </a:t>
            </a:r>
            <a:r>
              <a:rPr lang="en-US" sz="4000" dirty="0">
                <a:solidFill>
                  <a:prstClr val="black"/>
                </a:solidFill>
                <a:latin typeface="Tahoma" pitchFamily="34" charset="0"/>
                <a:ea typeface="Tahoma" pitchFamily="34" charset="0"/>
                <a:cs typeface="Tahoma" pitchFamily="34" charset="0"/>
              </a:rPr>
              <a:t>did not have a significant effect on </a:t>
            </a:r>
            <a:r>
              <a:rPr lang="en-US" sz="4000" dirty="0" smtClean="0">
                <a:solidFill>
                  <a:prstClr val="black"/>
                </a:solidFill>
                <a:latin typeface="Tahoma" pitchFamily="34" charset="0"/>
                <a:ea typeface="Tahoma" pitchFamily="34" charset="0"/>
                <a:cs typeface="Tahoma" pitchFamily="34" charset="0"/>
              </a:rPr>
              <a:t>US #1 yield (Figure 2).</a:t>
            </a:r>
            <a:endParaRPr lang="en-US" sz="4000" dirty="0">
              <a:solidFill>
                <a:prstClr val="black"/>
              </a:solidFill>
              <a:latin typeface="Tahoma" pitchFamily="34" charset="0"/>
              <a:ea typeface="Tahoma" pitchFamily="34" charset="0"/>
              <a:cs typeface="Tahoma" pitchFamily="34" charset="0"/>
            </a:endParaRPr>
          </a:p>
          <a:p>
            <a:pPr marL="800100" lvl="0" indent="-571500">
              <a:spcAft>
                <a:spcPts val="600"/>
              </a:spcAft>
              <a:buFont typeface="Arial" panose="020B0604020202020204" pitchFamily="34" charset="0"/>
              <a:buChar char="•"/>
              <a:tabLst>
                <a:tab pos="10287000" algn="l"/>
              </a:tabLst>
            </a:pPr>
            <a:r>
              <a:rPr lang="en-US" sz="4000" dirty="0" smtClean="0">
                <a:solidFill>
                  <a:prstClr val="black"/>
                </a:solidFill>
                <a:latin typeface="Tahoma" pitchFamily="34" charset="0"/>
                <a:ea typeface="Tahoma" pitchFamily="34" charset="0"/>
                <a:cs typeface="Tahoma" pitchFamily="34" charset="0"/>
              </a:rPr>
              <a:t>NAA </a:t>
            </a:r>
            <a:r>
              <a:rPr lang="en-US" sz="4000" dirty="0">
                <a:solidFill>
                  <a:prstClr val="black"/>
                </a:solidFill>
                <a:latin typeface="Tahoma" pitchFamily="34" charset="0"/>
                <a:ea typeface="Tahoma" pitchFamily="34" charset="0"/>
                <a:cs typeface="Tahoma" pitchFamily="34" charset="0"/>
              </a:rPr>
              <a:t>treatment of 0.30 </a:t>
            </a:r>
            <a:r>
              <a:rPr lang="en-US" sz="4000" dirty="0" err="1">
                <a:solidFill>
                  <a:prstClr val="black"/>
                </a:solidFill>
                <a:latin typeface="Tahoma" pitchFamily="34" charset="0"/>
                <a:ea typeface="Tahoma" pitchFamily="34" charset="0"/>
                <a:cs typeface="Tahoma" pitchFamily="34" charset="0"/>
              </a:rPr>
              <a:t>oz</a:t>
            </a:r>
            <a:r>
              <a:rPr lang="en-US" sz="4000" dirty="0">
                <a:solidFill>
                  <a:prstClr val="black"/>
                </a:solidFill>
                <a:latin typeface="Tahoma" pitchFamily="34" charset="0"/>
                <a:ea typeface="Tahoma" pitchFamily="34" charset="0"/>
                <a:cs typeface="Tahoma" pitchFamily="34" charset="0"/>
              </a:rPr>
              <a:t>/ton of seed and in-row spacing reduced by two inches increased the 10-14 </a:t>
            </a:r>
            <a:r>
              <a:rPr lang="en-US" sz="4000" dirty="0" err="1" smtClean="0">
                <a:solidFill>
                  <a:prstClr val="black"/>
                </a:solidFill>
                <a:latin typeface="Tahoma" pitchFamily="34" charset="0"/>
                <a:ea typeface="Tahoma" pitchFamily="34" charset="0"/>
                <a:cs typeface="Tahoma" pitchFamily="34" charset="0"/>
              </a:rPr>
              <a:t>oz</a:t>
            </a:r>
            <a:r>
              <a:rPr lang="en-US" sz="4000" dirty="0" smtClean="0">
                <a:solidFill>
                  <a:prstClr val="black"/>
                </a:solidFill>
                <a:latin typeface="Tahoma" pitchFamily="34" charset="0"/>
                <a:ea typeface="Tahoma" pitchFamily="34" charset="0"/>
                <a:cs typeface="Tahoma" pitchFamily="34" charset="0"/>
              </a:rPr>
              <a:t> </a:t>
            </a:r>
            <a:r>
              <a:rPr lang="en-US" sz="4000" dirty="0">
                <a:solidFill>
                  <a:prstClr val="black"/>
                </a:solidFill>
                <a:latin typeface="Tahoma" pitchFamily="34" charset="0"/>
                <a:ea typeface="Tahoma" pitchFamily="34" charset="0"/>
                <a:cs typeface="Tahoma" pitchFamily="34" charset="0"/>
              </a:rPr>
              <a:t>tubers by 30 cwt/a when compared to the </a:t>
            </a:r>
            <a:r>
              <a:rPr lang="en-US" sz="4000" dirty="0" smtClean="0">
                <a:solidFill>
                  <a:prstClr val="black"/>
                </a:solidFill>
                <a:latin typeface="Tahoma" pitchFamily="34" charset="0"/>
                <a:ea typeface="Tahoma" pitchFamily="34" charset="0"/>
                <a:cs typeface="Tahoma" pitchFamily="34" charset="0"/>
              </a:rPr>
              <a:t>untreated.  </a:t>
            </a:r>
            <a:endParaRPr lang="en-US" sz="4000" dirty="0">
              <a:solidFill>
                <a:prstClr val="black"/>
              </a:solidFill>
              <a:latin typeface="Tahoma" pitchFamily="34" charset="0"/>
              <a:ea typeface="Tahoma" pitchFamily="34" charset="0"/>
              <a:cs typeface="Tahoma" pitchFamily="34" charset="0"/>
            </a:endParaRPr>
          </a:p>
          <a:p>
            <a:pPr marL="800100" lvl="0" indent="-571500">
              <a:spcAft>
                <a:spcPts val="600"/>
              </a:spcAft>
              <a:buFont typeface="Arial" panose="020B0604020202020204" pitchFamily="34" charset="0"/>
              <a:buChar char="•"/>
              <a:tabLst>
                <a:tab pos="10287000" algn="l"/>
              </a:tabLst>
            </a:pPr>
            <a:r>
              <a:rPr lang="en-US" sz="4000" dirty="0" smtClean="0">
                <a:solidFill>
                  <a:prstClr val="black"/>
                </a:solidFill>
                <a:latin typeface="Tahoma" pitchFamily="34" charset="0"/>
                <a:ea typeface="Tahoma" pitchFamily="34" charset="0"/>
                <a:cs typeface="Tahoma" pitchFamily="34" charset="0"/>
              </a:rPr>
              <a:t>NAA </a:t>
            </a:r>
            <a:r>
              <a:rPr lang="en-US" sz="4000" dirty="0">
                <a:solidFill>
                  <a:prstClr val="black"/>
                </a:solidFill>
                <a:latin typeface="Tahoma" pitchFamily="34" charset="0"/>
                <a:ea typeface="Tahoma" pitchFamily="34" charset="0"/>
                <a:cs typeface="Tahoma" pitchFamily="34" charset="0"/>
              </a:rPr>
              <a:t>treatment of 0.30 </a:t>
            </a:r>
            <a:r>
              <a:rPr lang="en-US" sz="4000" dirty="0" err="1">
                <a:solidFill>
                  <a:prstClr val="black"/>
                </a:solidFill>
                <a:latin typeface="Tahoma" pitchFamily="34" charset="0"/>
                <a:ea typeface="Tahoma" pitchFamily="34" charset="0"/>
                <a:cs typeface="Tahoma" pitchFamily="34" charset="0"/>
              </a:rPr>
              <a:t>oz</a:t>
            </a:r>
            <a:r>
              <a:rPr lang="en-US" sz="4000" dirty="0">
                <a:solidFill>
                  <a:prstClr val="black"/>
                </a:solidFill>
                <a:latin typeface="Tahoma" pitchFamily="34" charset="0"/>
                <a:ea typeface="Tahoma" pitchFamily="34" charset="0"/>
                <a:cs typeface="Tahoma" pitchFamily="34" charset="0"/>
              </a:rPr>
              <a:t>/ton of seed and in-row spacing reduced by two inches increased the number of 10-14 </a:t>
            </a:r>
            <a:r>
              <a:rPr lang="en-US" sz="4000" dirty="0" err="1">
                <a:solidFill>
                  <a:prstClr val="black"/>
                </a:solidFill>
                <a:latin typeface="Tahoma" pitchFamily="34" charset="0"/>
                <a:ea typeface="Tahoma" pitchFamily="34" charset="0"/>
                <a:cs typeface="Tahoma" pitchFamily="34" charset="0"/>
              </a:rPr>
              <a:t>oz</a:t>
            </a:r>
            <a:r>
              <a:rPr lang="en-US" sz="4000" dirty="0">
                <a:solidFill>
                  <a:prstClr val="black"/>
                </a:solidFill>
                <a:latin typeface="Tahoma" pitchFamily="34" charset="0"/>
                <a:ea typeface="Tahoma" pitchFamily="34" charset="0"/>
                <a:cs typeface="Tahoma" pitchFamily="34" charset="0"/>
              </a:rPr>
              <a:t> tuber by 16 when compared to the </a:t>
            </a:r>
            <a:r>
              <a:rPr lang="en-US" sz="4000" dirty="0" smtClean="0">
                <a:solidFill>
                  <a:prstClr val="black"/>
                </a:solidFill>
                <a:latin typeface="Tahoma" pitchFamily="34" charset="0"/>
                <a:ea typeface="Tahoma" pitchFamily="34" charset="0"/>
                <a:cs typeface="Tahoma" pitchFamily="34" charset="0"/>
              </a:rPr>
              <a:t>untreated.</a:t>
            </a:r>
            <a:endParaRPr lang="en-US" sz="4000" dirty="0">
              <a:solidFill>
                <a:prstClr val="black"/>
              </a:solidFill>
              <a:latin typeface="Tahoma" pitchFamily="34" charset="0"/>
              <a:ea typeface="Tahoma" pitchFamily="34" charset="0"/>
              <a:cs typeface="Tahoma" pitchFamily="34" charset="0"/>
            </a:endParaRPr>
          </a:p>
          <a:p>
            <a:pPr marL="800100" lvl="0" indent="-571500">
              <a:buFont typeface="Arial" panose="020B0604020202020204" pitchFamily="34" charset="0"/>
              <a:buChar char="•"/>
              <a:tabLst>
                <a:tab pos="10287000" algn="l"/>
              </a:tabLst>
            </a:pPr>
            <a:endParaRPr lang="en-US" sz="4000" dirty="0" smtClean="0">
              <a:solidFill>
                <a:prstClr val="black"/>
              </a:solidFill>
              <a:latin typeface="Tahoma" pitchFamily="34" charset="0"/>
              <a:ea typeface="Tahoma" pitchFamily="34" charset="0"/>
              <a:cs typeface="Tahoma" pitchFamily="34" charset="0"/>
            </a:endParaRPr>
          </a:p>
          <a:p>
            <a:pPr marL="228600" lvl="0">
              <a:tabLst>
                <a:tab pos="10287000" algn="l"/>
              </a:tabLst>
            </a:pPr>
            <a:endParaRPr lang="en-US" sz="4000" dirty="0">
              <a:solidFill>
                <a:prstClr val="black"/>
              </a:solidFill>
              <a:latin typeface="Tahoma" pitchFamily="34" charset="0"/>
              <a:ea typeface="Tahoma" pitchFamily="34" charset="0"/>
              <a:cs typeface="Tahoma" pitchFamily="34" charset="0"/>
            </a:endParaRPr>
          </a:p>
          <a:p>
            <a:pPr marL="228600" lvl="0">
              <a:tabLst>
                <a:tab pos="10287000" algn="l"/>
              </a:tabLst>
            </a:pPr>
            <a:endParaRPr lang="en-US" sz="2800" dirty="0" smtClean="0">
              <a:latin typeface="Tahoma" pitchFamily="34" charset="0"/>
              <a:ea typeface="Tahoma" pitchFamily="34" charset="0"/>
              <a:cs typeface="Tahoma" pitchFamily="34" charset="0"/>
            </a:endParaRPr>
          </a:p>
        </p:txBody>
      </p:sp>
      <p:sp>
        <p:nvSpPr>
          <p:cNvPr id="33" name="TextBox 32"/>
          <p:cNvSpPr txBox="1"/>
          <p:nvPr/>
        </p:nvSpPr>
        <p:spPr>
          <a:xfrm>
            <a:off x="16841110" y="29344261"/>
            <a:ext cx="17933676" cy="8412480"/>
          </a:xfrm>
          <a:prstGeom prst="rect">
            <a:avLst/>
          </a:prstGeom>
          <a:solidFill>
            <a:schemeClr val="bg1"/>
          </a:solidFill>
          <a:ln w="12700">
            <a:solidFill>
              <a:schemeClr val="tx1"/>
            </a:solidFill>
          </a:ln>
        </p:spPr>
        <p:txBody>
          <a:bodyPr wrap="square" rtlCol="0">
            <a:spAutoFit/>
          </a:bodyPr>
          <a:lstStyle/>
          <a:p>
            <a:pPr marL="228600" algn="ctr">
              <a:tabLst>
                <a:tab pos="10287000" algn="l"/>
              </a:tabLst>
            </a:pPr>
            <a:r>
              <a:rPr lang="en-US" sz="6000" b="1" dirty="0" smtClean="0">
                <a:latin typeface="Tahoma" pitchFamily="34" charset="0"/>
                <a:ea typeface="Tahoma" pitchFamily="34" charset="0"/>
                <a:cs typeface="Tahoma" pitchFamily="34" charset="0"/>
              </a:rPr>
              <a:t>What Does This Mean </a:t>
            </a:r>
            <a:endParaRPr lang="en-US" sz="4400" b="1" dirty="0" smtClean="0">
              <a:latin typeface="Tahoma" pitchFamily="34" charset="0"/>
              <a:ea typeface="Tahoma" pitchFamily="34" charset="0"/>
              <a:cs typeface="Tahoma" pitchFamily="34" charset="0"/>
            </a:endParaRPr>
          </a:p>
          <a:p>
            <a:pPr marL="228600" algn="ctr">
              <a:spcBef>
                <a:spcPts val="600"/>
              </a:spcBef>
              <a:spcAft>
                <a:spcPts val="1200"/>
              </a:spcAft>
              <a:tabLst>
                <a:tab pos="10287000" algn="l"/>
              </a:tabLst>
            </a:pPr>
            <a:endParaRPr lang="en-US" sz="1400" b="1" dirty="0" smtClean="0">
              <a:latin typeface="Tahoma" pitchFamily="34" charset="0"/>
              <a:ea typeface="Tahoma" pitchFamily="34" charset="0"/>
              <a:cs typeface="Tahoma" pitchFamily="34" charset="0"/>
            </a:endParaRPr>
          </a:p>
          <a:p>
            <a:pPr marL="800100" indent="-571500">
              <a:spcBef>
                <a:spcPts val="600"/>
              </a:spcBef>
              <a:spcAft>
                <a:spcPts val="1200"/>
              </a:spcAft>
              <a:buFont typeface="Arial" panose="020B0604020202020204" pitchFamily="34" charset="0"/>
              <a:buChar char="•"/>
            </a:pPr>
            <a:r>
              <a:rPr lang="en-US" sz="4400" dirty="0" smtClean="0">
                <a:latin typeface="Tahoma" pitchFamily="34" charset="0"/>
                <a:ea typeface="Tahoma" pitchFamily="34" charset="0"/>
                <a:cs typeface="Tahoma" pitchFamily="34" charset="0"/>
              </a:rPr>
              <a:t>NAA was an effective treatment to </a:t>
            </a:r>
            <a:r>
              <a:rPr lang="en-US" sz="4400" dirty="0">
                <a:latin typeface="Tahoma" pitchFamily="34" charset="0"/>
                <a:ea typeface="Tahoma" pitchFamily="34" charset="0"/>
                <a:cs typeface="Tahoma" pitchFamily="34" charset="0"/>
              </a:rPr>
              <a:t>reduced </a:t>
            </a:r>
            <a:r>
              <a:rPr lang="en-US" sz="4400" dirty="0" smtClean="0">
                <a:latin typeface="Tahoma" pitchFamily="34" charset="0"/>
                <a:ea typeface="Tahoma" pitchFamily="34" charset="0"/>
                <a:cs typeface="Tahoma" pitchFamily="34" charset="0"/>
              </a:rPr>
              <a:t>stem number. </a:t>
            </a:r>
          </a:p>
          <a:p>
            <a:pPr marL="800100" indent="-571500">
              <a:spcBef>
                <a:spcPts val="600"/>
              </a:spcBef>
              <a:spcAft>
                <a:spcPts val="1200"/>
              </a:spcAft>
              <a:buFont typeface="Arial" panose="020B0604020202020204" pitchFamily="34" charset="0"/>
              <a:buChar char="•"/>
            </a:pPr>
            <a:r>
              <a:rPr lang="en-US" sz="4400" dirty="0" smtClean="0">
                <a:latin typeface="Tahoma" pitchFamily="34" charset="0"/>
                <a:ea typeface="Tahoma" pitchFamily="34" charset="0"/>
                <a:cs typeface="Tahoma" pitchFamily="34" charset="0"/>
              </a:rPr>
              <a:t>When in-row </a:t>
            </a:r>
            <a:r>
              <a:rPr lang="en-US" sz="4400" dirty="0">
                <a:latin typeface="Tahoma" pitchFamily="34" charset="0"/>
                <a:ea typeface="Tahoma" pitchFamily="34" charset="0"/>
                <a:cs typeface="Tahoma" pitchFamily="34" charset="0"/>
              </a:rPr>
              <a:t>spacing was reduced the average size </a:t>
            </a:r>
            <a:r>
              <a:rPr lang="en-US" sz="4400" dirty="0" smtClean="0">
                <a:latin typeface="Tahoma" pitchFamily="34" charset="0"/>
                <a:ea typeface="Tahoma" pitchFamily="34" charset="0"/>
                <a:cs typeface="Tahoma" pitchFamily="34" charset="0"/>
              </a:rPr>
              <a:t>was reduced </a:t>
            </a:r>
            <a:r>
              <a:rPr lang="en-US" sz="4400" dirty="0">
                <a:latin typeface="Tahoma" pitchFamily="34" charset="0"/>
                <a:ea typeface="Tahoma" pitchFamily="34" charset="0"/>
                <a:cs typeface="Tahoma" pitchFamily="34" charset="0"/>
              </a:rPr>
              <a:t>because of a higher density of </a:t>
            </a:r>
            <a:r>
              <a:rPr lang="en-US" sz="4400" dirty="0" smtClean="0">
                <a:latin typeface="Tahoma" pitchFamily="34" charset="0"/>
                <a:ea typeface="Tahoma" pitchFamily="34" charset="0"/>
                <a:cs typeface="Tahoma" pitchFamily="34" charset="0"/>
              </a:rPr>
              <a:t>plants/acre.</a:t>
            </a:r>
            <a:endParaRPr lang="en-US" sz="4400" dirty="0">
              <a:latin typeface="Tahoma" pitchFamily="34" charset="0"/>
              <a:ea typeface="Tahoma" pitchFamily="34" charset="0"/>
              <a:cs typeface="Tahoma" pitchFamily="34" charset="0"/>
            </a:endParaRPr>
          </a:p>
          <a:p>
            <a:pPr marL="800100" indent="-571500">
              <a:spcBef>
                <a:spcPts val="600"/>
              </a:spcBef>
              <a:spcAft>
                <a:spcPts val="1200"/>
              </a:spcAft>
              <a:buFont typeface="Arial" panose="020B0604020202020204" pitchFamily="34" charset="0"/>
              <a:buChar char="•"/>
            </a:pPr>
            <a:r>
              <a:rPr lang="en-US" sz="4400" dirty="0" smtClean="0">
                <a:latin typeface="Tahoma" pitchFamily="34" charset="0"/>
                <a:ea typeface="Tahoma" pitchFamily="34" charset="0"/>
                <a:cs typeface="Tahoma" pitchFamily="34" charset="0"/>
              </a:rPr>
              <a:t>Average </a:t>
            </a:r>
            <a:r>
              <a:rPr lang="en-US" sz="4400" dirty="0">
                <a:latin typeface="Tahoma" pitchFamily="34" charset="0"/>
                <a:ea typeface="Tahoma" pitchFamily="34" charset="0"/>
                <a:cs typeface="Tahoma" pitchFamily="34" charset="0"/>
              </a:rPr>
              <a:t>stem number for untreated plants was relatively low for this seed, likely limiting the effect of NAA. As stem number increases, or as </a:t>
            </a:r>
            <a:r>
              <a:rPr lang="en-US" sz="4400" dirty="0" smtClean="0">
                <a:latin typeface="Tahoma" pitchFamily="34" charset="0"/>
                <a:ea typeface="Tahoma" pitchFamily="34" charset="0"/>
                <a:cs typeface="Tahoma" pitchFamily="34" charset="0"/>
              </a:rPr>
              <a:t>NAA rate </a:t>
            </a:r>
            <a:r>
              <a:rPr lang="en-US" sz="4400" dirty="0">
                <a:latin typeface="Tahoma" pitchFamily="34" charset="0"/>
                <a:ea typeface="Tahoma" pitchFamily="34" charset="0"/>
                <a:cs typeface="Tahoma" pitchFamily="34" charset="0"/>
              </a:rPr>
              <a:t>increases, a stronger response </a:t>
            </a:r>
            <a:r>
              <a:rPr lang="en-US" sz="4400" dirty="0" smtClean="0">
                <a:latin typeface="Tahoma" pitchFamily="34" charset="0"/>
                <a:ea typeface="Tahoma" pitchFamily="34" charset="0"/>
                <a:cs typeface="Tahoma" pitchFamily="34" charset="0"/>
              </a:rPr>
              <a:t>would be </a:t>
            </a:r>
            <a:r>
              <a:rPr lang="en-US" sz="4400" dirty="0">
                <a:latin typeface="Tahoma" pitchFamily="34" charset="0"/>
                <a:ea typeface="Tahoma" pitchFamily="34" charset="0"/>
                <a:cs typeface="Tahoma" pitchFamily="34" charset="0"/>
              </a:rPr>
              <a:t>anticipated.</a:t>
            </a:r>
          </a:p>
          <a:p>
            <a:pPr marL="800100" indent="-571500">
              <a:spcBef>
                <a:spcPts val="600"/>
              </a:spcBef>
              <a:spcAft>
                <a:spcPts val="1200"/>
              </a:spcAft>
              <a:buFont typeface="Arial" panose="020B0604020202020204" pitchFamily="34" charset="0"/>
              <a:buChar char="•"/>
            </a:pPr>
            <a:r>
              <a:rPr lang="en-US" sz="4400" dirty="0" smtClean="0">
                <a:latin typeface="Tahoma" pitchFamily="34" charset="0"/>
                <a:ea typeface="Tahoma" pitchFamily="34" charset="0"/>
                <a:cs typeface="Tahoma" pitchFamily="34" charset="0"/>
              </a:rPr>
              <a:t>Reducing </a:t>
            </a:r>
            <a:r>
              <a:rPr lang="en-US" sz="4400" dirty="0">
                <a:latin typeface="Tahoma" pitchFamily="34" charset="0"/>
                <a:ea typeface="Tahoma" pitchFamily="34" charset="0"/>
                <a:cs typeface="Tahoma" pitchFamily="34" charset="0"/>
              </a:rPr>
              <a:t>in-row spacing by </a:t>
            </a:r>
            <a:r>
              <a:rPr lang="en-US" sz="4400" dirty="0" smtClean="0">
                <a:latin typeface="Tahoma" pitchFamily="34" charset="0"/>
                <a:ea typeface="Tahoma" pitchFamily="34" charset="0"/>
                <a:cs typeface="Tahoma" pitchFamily="34" charset="0"/>
              </a:rPr>
              <a:t>less than 2 inches </a:t>
            </a:r>
            <a:r>
              <a:rPr lang="en-US" sz="4400" dirty="0">
                <a:latin typeface="Tahoma" pitchFamily="34" charset="0"/>
                <a:ea typeface="Tahoma" pitchFamily="34" charset="0"/>
                <a:cs typeface="Tahoma" pitchFamily="34" charset="0"/>
              </a:rPr>
              <a:t>needs to be tested to determine if this </a:t>
            </a:r>
            <a:r>
              <a:rPr lang="en-US" sz="4400" dirty="0" smtClean="0">
                <a:latin typeface="Tahoma" pitchFamily="34" charset="0"/>
                <a:ea typeface="Tahoma" pitchFamily="34" charset="0"/>
                <a:cs typeface="Tahoma" pitchFamily="34" charset="0"/>
              </a:rPr>
              <a:t>reduction </a:t>
            </a:r>
            <a:r>
              <a:rPr lang="en-US" sz="4400" dirty="0">
                <a:latin typeface="Tahoma" pitchFamily="34" charset="0"/>
                <a:ea typeface="Tahoma" pitchFamily="34" charset="0"/>
                <a:cs typeface="Tahoma" pitchFamily="34" charset="0"/>
              </a:rPr>
              <a:t>in spacing will provide a </a:t>
            </a:r>
            <a:r>
              <a:rPr lang="en-US" sz="4400" dirty="0" smtClean="0">
                <a:latin typeface="Tahoma" pitchFamily="34" charset="0"/>
                <a:ea typeface="Tahoma" pitchFamily="34" charset="0"/>
                <a:cs typeface="Tahoma" pitchFamily="34" charset="0"/>
              </a:rPr>
              <a:t>more profitable size profile and yield increase. </a:t>
            </a:r>
            <a:endParaRPr lang="en-US" sz="4400" dirty="0">
              <a:latin typeface="Tahoma" pitchFamily="34" charset="0"/>
              <a:ea typeface="Tahoma" pitchFamily="34" charset="0"/>
              <a:cs typeface="Tahoma" pitchFamily="34" charset="0"/>
            </a:endParaRPr>
          </a:p>
        </p:txBody>
      </p:sp>
      <p:pic>
        <p:nvPicPr>
          <p:cNvPr id="1031" name="Picture 7" descr="C:\Users\Andy\Desktop\pot 101\Pics\In_Logo_Web4Print_CMYK_1in (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14" y="4508775"/>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mpmn.org/Libraries/Conference2012/U_of_M_Extension_2010.sflb.ashx">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2716" y="3788164"/>
            <a:ext cx="2817041"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ag.ndsu.edu/agcomm/images/ndsu-extension-logo-files/ExtensionService2.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5916" y="3925324"/>
            <a:ext cx="426189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N Potato Grower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39609" y="3690261"/>
            <a:ext cx="183523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437240" y="3734414"/>
            <a:ext cx="166955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19"/>
          <p:cNvSpPr>
            <a:spLocks noChangeArrowheads="1"/>
          </p:cNvSpPr>
          <p:nvPr/>
        </p:nvSpPr>
        <p:spPr bwMode="auto">
          <a:xfrm>
            <a:off x="4916" y="83461"/>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2" descr="C:\Users\Andy\Desktop\Pics\Pics\GooglePlus-512-Red.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980716" y="457316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559363" y="4903161"/>
            <a:ext cx="76200" cy="92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152916" y="159661"/>
            <a:ext cx="2590979" cy="1828800"/>
          </a:xfrm>
          <a:prstGeom prst="rect">
            <a:avLst/>
          </a:prstGeom>
        </p:spPr>
      </p:pic>
      <p:graphicFrame>
        <p:nvGraphicFramePr>
          <p:cNvPr id="46" name="Table 45"/>
          <p:cNvGraphicFramePr>
            <a:graphicFrameLocks noGrp="1"/>
          </p:cNvGraphicFramePr>
          <p:nvPr>
            <p:extLst>
              <p:ext uri="{D42A27DB-BD31-4B8C-83A1-F6EECF244321}">
                <p14:modId xmlns:p14="http://schemas.microsoft.com/office/powerpoint/2010/main" val="1522324814"/>
              </p:ext>
            </p:extLst>
          </p:nvPr>
        </p:nvGraphicFramePr>
        <p:xfrm>
          <a:off x="2438400" y="25603200"/>
          <a:ext cx="12404548" cy="4428031"/>
        </p:xfrm>
        <a:graphic>
          <a:graphicData uri="http://schemas.openxmlformats.org/drawingml/2006/table">
            <a:tbl>
              <a:tblPr firstRow="1" firstCol="1" bandRow="1"/>
              <a:tblGrid>
                <a:gridCol w="2193748"/>
                <a:gridCol w="5486400"/>
                <a:gridCol w="4724400"/>
              </a:tblGrid>
              <a:tr h="1273351">
                <a:tc gridSpan="3">
                  <a:txBody>
                    <a:bodyPr/>
                    <a:lstStyle/>
                    <a:p>
                      <a:pPr marL="0" marR="0">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Table 1. </a:t>
                      </a:r>
                      <a:r>
                        <a:rPr lang="en-US" sz="3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NAA (trade name Rejuvenate) treatments used in 2013 trial at Inkster, ND. </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4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r>
              <a:tr h="190500">
                <a:tc>
                  <a:txBody>
                    <a:bodyPr/>
                    <a:lstStyle/>
                    <a:p>
                      <a:pPr marL="0" marR="0">
                        <a:lnSpc>
                          <a:spcPct val="115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Treatment</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NAA rate </a:t>
                      </a: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36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oz</a:t>
                      </a: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/ton of seed)</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Row spacing (inches)</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1</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 </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2</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0.16 (labelled</a:t>
                      </a:r>
                      <a:r>
                        <a:rPr lang="en-US" sz="3600" baseline="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rate)</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3</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0.30 (2x label)</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a:noFill/>
                    </a:lnL>
                    <a:lnR>
                      <a:noFill/>
                    </a:lnR>
                    <a:lnT>
                      <a:noFill/>
                    </a:lnT>
                    <a:lnB>
                      <a:noFill/>
                    </a:lnB>
                  </a:tcPr>
                </a:tc>
              </a:tr>
              <a:tr h="190500">
                <a:tc>
                  <a:txBody>
                    <a:bodyPr/>
                    <a:lstStyle/>
                    <a:p>
                      <a:pPr marL="0" marR="0">
                        <a:lnSpc>
                          <a:spcPct val="115000"/>
                        </a:lnSpc>
                        <a:spcBef>
                          <a:spcPts val="0"/>
                        </a:spcBef>
                        <a:spcAft>
                          <a:spcPts val="0"/>
                        </a:spcAft>
                      </a:pPr>
                      <a:r>
                        <a:rPr lang="en-US" sz="3600" dirty="0" smtClean="0">
                          <a:effectLst/>
                          <a:latin typeface="Tahoma" panose="020B0604030504040204" pitchFamily="34" charset="0"/>
                          <a:ea typeface="Tahoma" panose="020B0604030504040204" pitchFamily="34" charset="0"/>
                          <a:cs typeface="Tahoma" panose="020B0604030504040204" pitchFamily="34" charset="0"/>
                        </a:rPr>
                        <a:t>4</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0.30 (2x label)</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endParaRPr lang="en-US" sz="3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2" name="TextBox 81"/>
          <p:cNvSpPr txBox="1"/>
          <p:nvPr/>
        </p:nvSpPr>
        <p:spPr>
          <a:xfrm>
            <a:off x="30162312" y="27488489"/>
            <a:ext cx="12433488" cy="1173157"/>
          </a:xfrm>
          <a:prstGeom prst="rect">
            <a:avLst/>
          </a:prstGeom>
          <a:noFill/>
        </p:spPr>
        <p:txBody>
          <a:bodyPr wrap="square" rtlCol="0">
            <a:spAutoFit/>
          </a:bodyPr>
          <a:lstStyle/>
          <a:p>
            <a:pPr lvl="0"/>
            <a:r>
              <a:rPr lang="en-US" sz="3200" dirty="0" smtClean="0">
                <a:solidFill>
                  <a:prstClr val="black"/>
                </a:solidFill>
                <a:latin typeface="Tahoma" pitchFamily="34" charset="0"/>
                <a:ea typeface="Tahoma" pitchFamily="34" charset="0"/>
                <a:cs typeface="Tahoma" pitchFamily="34" charset="0"/>
              </a:rPr>
              <a:t>Figure 2. Tuber size distribution affected by NAA seed treatment and in-row spacing. </a:t>
            </a:r>
            <a:endParaRPr lang="en-US" sz="3200" dirty="0"/>
          </a:p>
        </p:txBody>
      </p:sp>
      <p:grpSp>
        <p:nvGrpSpPr>
          <p:cNvPr id="70" name="Group 69"/>
          <p:cNvGrpSpPr>
            <a:grpSpLocks noChangeAspect="1"/>
          </p:cNvGrpSpPr>
          <p:nvPr/>
        </p:nvGrpSpPr>
        <p:grpSpPr>
          <a:xfrm>
            <a:off x="18131409" y="12313408"/>
            <a:ext cx="10972800" cy="17480998"/>
            <a:chOff x="17830813" y="9829800"/>
            <a:chExt cx="5760720" cy="10370837"/>
          </a:xfrm>
        </p:grpSpPr>
        <p:pic>
          <p:nvPicPr>
            <p:cNvPr id="61" name="Picture 6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830813" y="9829800"/>
              <a:ext cx="5760720" cy="8913591"/>
            </a:xfrm>
            <a:prstGeom prst="rect">
              <a:avLst/>
            </a:prstGeom>
          </p:spPr>
        </p:pic>
        <p:sp>
          <p:nvSpPr>
            <p:cNvPr id="83" name="TextBox 82"/>
            <p:cNvSpPr txBox="1"/>
            <p:nvPr/>
          </p:nvSpPr>
          <p:spPr>
            <a:xfrm>
              <a:off x="17830813" y="18822412"/>
              <a:ext cx="5760720" cy="1378225"/>
            </a:xfrm>
            <a:prstGeom prst="rect">
              <a:avLst/>
            </a:prstGeom>
            <a:noFill/>
          </p:spPr>
          <p:txBody>
            <a:bodyPr wrap="square" rtlCol="0">
              <a:spAutoFit/>
            </a:bodyPr>
            <a:lstStyle/>
            <a:p>
              <a:pPr lvl="0"/>
              <a:r>
                <a:rPr lang="en-US" sz="3200" dirty="0" smtClean="0">
                  <a:solidFill>
                    <a:prstClr val="black"/>
                  </a:solidFill>
                  <a:latin typeface="Tahoma" pitchFamily="34" charset="0"/>
                  <a:ea typeface="Tahoma" pitchFamily="34" charset="0"/>
                  <a:cs typeface="Tahoma" pitchFamily="34" charset="0"/>
                </a:rPr>
                <a:t>Figure 1. Stem number, stand, and average stems per plant affected by NAA seed treatment and in-row spacing. </a:t>
              </a:r>
              <a:endParaRPr lang="en-US" sz="3200" dirty="0">
                <a:solidFill>
                  <a:prstClr val="black"/>
                </a:solidFill>
                <a:latin typeface="Tahoma" pitchFamily="34" charset="0"/>
                <a:ea typeface="Tahoma" pitchFamily="34" charset="0"/>
                <a:cs typeface="Tahoma" pitchFamily="34" charset="0"/>
              </a:endParaRPr>
            </a:p>
            <a:p>
              <a:endParaRPr lang="en-US" sz="3200" dirty="0"/>
            </a:p>
          </p:txBody>
        </p:sp>
      </p:grpSp>
      <p:sp>
        <p:nvSpPr>
          <p:cNvPr id="72" name="TextBox 71"/>
          <p:cNvSpPr txBox="1"/>
          <p:nvPr/>
        </p:nvSpPr>
        <p:spPr>
          <a:xfrm>
            <a:off x="16893242" y="6099022"/>
            <a:ext cx="26115264" cy="1015663"/>
          </a:xfrm>
          <a:prstGeom prst="rect">
            <a:avLst/>
          </a:prstGeom>
          <a:noFill/>
        </p:spPr>
        <p:txBody>
          <a:bodyPr wrap="square" rtlCol="0">
            <a:spAutoFit/>
          </a:bodyPr>
          <a:lstStyle/>
          <a:p>
            <a:pPr marL="228600" lvl="0" algn="ctr">
              <a:tabLst>
                <a:tab pos="10287000" algn="l"/>
              </a:tabLst>
            </a:pPr>
            <a:r>
              <a:rPr lang="en-US" sz="6000" b="1" dirty="0">
                <a:solidFill>
                  <a:prstClr val="black"/>
                </a:solidFill>
                <a:latin typeface="Tahoma" pitchFamily="34" charset="0"/>
                <a:ea typeface="Tahoma" pitchFamily="34" charset="0"/>
                <a:cs typeface="Tahoma" pitchFamily="34" charset="0"/>
              </a:rPr>
              <a:t>What Was Found</a:t>
            </a:r>
          </a:p>
        </p:txBody>
      </p:sp>
      <p:sp>
        <p:nvSpPr>
          <p:cNvPr id="92" name="TextBox 91"/>
          <p:cNvSpPr txBox="1"/>
          <p:nvPr/>
        </p:nvSpPr>
        <p:spPr>
          <a:xfrm>
            <a:off x="35227979" y="29343662"/>
            <a:ext cx="7737891" cy="8412480"/>
          </a:xfrm>
          <a:prstGeom prst="rect">
            <a:avLst/>
          </a:prstGeom>
          <a:solidFill>
            <a:schemeClr val="bg1"/>
          </a:solidFill>
          <a:ln w="12700">
            <a:solidFill>
              <a:schemeClr val="tx1"/>
            </a:solidFill>
          </a:ln>
        </p:spPr>
        <p:txBody>
          <a:bodyPr wrap="square" rtlCol="0">
            <a:spAutoFit/>
          </a:bodyPr>
          <a:lstStyle/>
          <a:p>
            <a:pPr marL="228600" algn="ctr">
              <a:tabLst>
                <a:tab pos="10287000" algn="l"/>
              </a:tabLst>
            </a:pPr>
            <a:r>
              <a:rPr lang="en-US" sz="4000" dirty="0" smtClean="0">
                <a:latin typeface="Tahoma" pitchFamily="34" charset="0"/>
                <a:ea typeface="Tahoma" pitchFamily="34" charset="0"/>
                <a:cs typeface="Tahoma" pitchFamily="34" charset="0"/>
              </a:rPr>
              <a:t> </a:t>
            </a:r>
          </a:p>
        </p:txBody>
      </p:sp>
      <p:grpSp>
        <p:nvGrpSpPr>
          <p:cNvPr id="73" name="Group 72"/>
          <p:cNvGrpSpPr/>
          <p:nvPr/>
        </p:nvGrpSpPr>
        <p:grpSpPr>
          <a:xfrm>
            <a:off x="35492627" y="29620234"/>
            <a:ext cx="7223760" cy="7752309"/>
            <a:chOff x="44620903" y="22877913"/>
            <a:chExt cx="5983230" cy="6227014"/>
          </a:xfrm>
        </p:grpSpPr>
        <p:pic>
          <p:nvPicPr>
            <p:cNvPr id="64" name="Picture 6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620904" y="22877913"/>
              <a:ext cx="5983229" cy="4487424"/>
            </a:xfrm>
            <a:prstGeom prst="rect">
              <a:avLst/>
            </a:prstGeom>
            <a:noFill/>
            <a:ln w="19050">
              <a:solidFill>
                <a:schemeClr val="tx1"/>
              </a:solidFill>
            </a:ln>
          </p:spPr>
        </p:pic>
        <p:sp>
          <p:nvSpPr>
            <p:cNvPr id="65" name="TextBox 64"/>
            <p:cNvSpPr txBox="1"/>
            <p:nvPr/>
          </p:nvSpPr>
          <p:spPr>
            <a:xfrm>
              <a:off x="44620903" y="27448550"/>
              <a:ext cx="5983229" cy="1656377"/>
            </a:xfrm>
            <a:prstGeom prst="rect">
              <a:avLst/>
            </a:prstGeom>
            <a:noFill/>
          </p:spPr>
          <p:txBody>
            <a:bodyPr wrap="square" rtlCol="0">
              <a:spAutoFit/>
            </a:bodyPr>
            <a:lstStyle/>
            <a:p>
              <a:pPr lvl="0"/>
              <a:r>
                <a:rPr lang="en-US" sz="3200" dirty="0" smtClean="0">
                  <a:solidFill>
                    <a:prstClr val="black"/>
                  </a:solidFill>
                  <a:latin typeface="Tahoma" pitchFamily="34" charset="0"/>
                  <a:ea typeface="Tahoma" pitchFamily="34" charset="0"/>
                  <a:cs typeface="Tahoma" pitchFamily="34" charset="0"/>
                </a:rPr>
                <a:t>Figure 3. Comparison of potato plants with 6 stems 3 stems. Tuber number and size can be directly affected by the number of stems/seed piece.   </a:t>
              </a:r>
              <a:endParaRPr lang="en-US" sz="3200" dirty="0"/>
            </a:p>
          </p:txBody>
        </p:sp>
      </p:grpSp>
      <p:pic>
        <p:nvPicPr>
          <p:cNvPr id="76" name="Picture 7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041215" y="13639799"/>
            <a:ext cx="13237979" cy="13745093"/>
          </a:xfrm>
          <a:prstGeom prst="rect">
            <a:avLst/>
          </a:prstGeom>
        </p:spPr>
      </p:pic>
    </p:spTree>
    <p:extLst>
      <p:ext uri="{BB962C8B-B14F-4D97-AF65-F5344CB8AC3E}">
        <p14:creationId xmlns:p14="http://schemas.microsoft.com/office/powerpoint/2010/main" val="38216490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763</Words>
  <Application>Microsoft Macintosh PowerPoint</Application>
  <PresentationFormat>Custom</PresentationFormat>
  <Paragraphs>107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North Dakota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Robinson</dc:creator>
  <cp:lastModifiedBy>Andy Robinson</cp:lastModifiedBy>
  <cp:revision>162</cp:revision>
  <cp:lastPrinted>2012-12-19T22:52:06Z</cp:lastPrinted>
  <dcterms:created xsi:type="dcterms:W3CDTF">2012-12-11T21:28:56Z</dcterms:created>
  <dcterms:modified xsi:type="dcterms:W3CDTF">2014-01-07T17:34:53Z</dcterms:modified>
</cp:coreProperties>
</file>