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408" r:id="rId5"/>
    <p:sldId id="2409" r:id="rId6"/>
    <p:sldId id="276" r:id="rId7"/>
    <p:sldId id="268" r:id="rId8"/>
    <p:sldId id="258" r:id="rId9"/>
    <p:sldId id="2395" r:id="rId10"/>
    <p:sldId id="2398" r:id="rId11"/>
    <p:sldId id="257" r:id="rId12"/>
    <p:sldId id="2399" r:id="rId13"/>
    <p:sldId id="2400" r:id="rId14"/>
    <p:sldId id="2396" r:id="rId15"/>
    <p:sldId id="2401" r:id="rId16"/>
    <p:sldId id="336" r:id="rId17"/>
    <p:sldId id="413" r:id="rId18"/>
    <p:sldId id="411" r:id="rId19"/>
    <p:sldId id="412" r:id="rId20"/>
    <p:sldId id="271" r:id="rId21"/>
    <p:sldId id="2381" r:id="rId22"/>
    <p:sldId id="2402" r:id="rId23"/>
    <p:sldId id="2403" r:id="rId24"/>
    <p:sldId id="2404" r:id="rId25"/>
    <p:sldId id="2405" r:id="rId26"/>
    <p:sldId id="2410" r:id="rId27"/>
    <p:sldId id="2414" r:id="rId28"/>
    <p:sldId id="2418" r:id="rId29"/>
    <p:sldId id="2412" r:id="rId30"/>
    <p:sldId id="2413" r:id="rId31"/>
    <p:sldId id="2415" r:id="rId32"/>
    <p:sldId id="2416" r:id="rId33"/>
    <p:sldId id="2417" r:id="rId34"/>
    <p:sldId id="2390" r:id="rId35"/>
    <p:sldId id="259" r:id="rId36"/>
    <p:sldId id="261" r:id="rId37"/>
    <p:sldId id="260" r:id="rId38"/>
    <p:sldId id="262" r:id="rId39"/>
    <p:sldId id="2406" r:id="rId40"/>
    <p:sldId id="2394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00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6"/>
    <p:restoredTop sz="94179"/>
  </p:normalViewPr>
  <p:slideViewPr>
    <p:cSldViewPr snapToGrid="0">
      <p:cViewPr varScale="1">
        <p:scale>
          <a:sx n="81" d="100"/>
          <a:sy n="8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094D-872B-40E3-8015-91A6853275D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2C54-C650-4447-86EF-A9F2FAFE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CCD9-E4D4-409F-92C6-2834E4F38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Storage &amp; something else.</a:t>
            </a:r>
          </a:p>
          <a:p>
            <a:r>
              <a:rPr lang="en-US" dirty="0"/>
              <a:t>Unemployment</a:t>
            </a:r>
          </a:p>
          <a:p>
            <a:r>
              <a:rPr lang="en-US" dirty="0"/>
              <a:t>Corn oil</a:t>
            </a:r>
          </a:p>
          <a:p>
            <a:r>
              <a:rPr lang="en-US" dirty="0"/>
              <a:t>What else…</a:t>
            </a:r>
          </a:p>
          <a:p>
            <a:endParaRPr lang="en-US" dirty="0"/>
          </a:p>
          <a:p>
            <a:r>
              <a:rPr lang="en-US" dirty="0"/>
              <a:t>Ethanol</a:t>
            </a:r>
          </a:p>
          <a:p>
            <a:r>
              <a:rPr lang="en-US" dirty="0"/>
              <a:t>Oil</a:t>
            </a:r>
          </a:p>
          <a:p>
            <a:r>
              <a:rPr lang="en-US" dirty="0"/>
              <a:t>Gasoline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B2C54-C650-4447-86EF-A9F2FAFE20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9" y="4047515"/>
            <a:ext cx="5610701" cy="162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1797"/>
            <a:ext cx="7772400" cy="1470025"/>
          </a:xfrm>
        </p:spPr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8792"/>
            <a:ext cx="6400800" cy="9254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6626-6570-4F27-95DF-790DF59BA2E7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C7CD-A354-4D53-8799-1C2964237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843B-3EE5-4850-930C-F5C2CB97154D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45E4-9F98-478F-A4F8-3BDE664EDF1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3CC6-5D24-4BCF-8D97-62DEF7ED59C8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D94-7B4E-47E9-B70A-05B323B216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48C1-52B1-4BBE-8714-DF6BCEC31BF3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91D-0C59-4D9C-8DD3-90DA2603D4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55C2-DD1A-4C0C-B94A-CCE809674F44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2C9D7-DA2F-4AF7-A5D2-C1F6D829D5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097B-27F0-45AF-B7B7-DCFB35ECF2F6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0C200-8CD5-465B-ACB0-8C97ACD81AF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C14-0D43-41FB-935F-21F78227EAED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4E7D-C56A-489D-A5C3-75EE12D82B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504B-8B50-4DE7-8613-B6503E204239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F3C8-37BE-464E-AE93-D3294C20FC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95C-396A-47DD-8867-567932FD7DD7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CF97-8901-41CD-A4A1-2840D0BB5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2E86-BE7A-4206-9481-A04614BA4015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024A-CE24-4DBD-9995-460EE64627A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EA99-B09F-4321-894E-EB6589271A65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F3E5-73C2-4938-8A24-225183EF67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F8D3784-A0B0-469E-912A-52DF0AFAED74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BFE496-AC79-46CF-9B63-2E4B28B263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004D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33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fficiencyiseverything.com/calorie-per-dollar-li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Frayne.Olson@ndsu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ndsu.edu/livestockeconomic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Agricultural Market Situation and Outlook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1E8920-AA29-B94F-B399-38CD51111D24}"/>
              </a:ext>
            </a:extLst>
          </p:cNvPr>
          <p:cNvSpPr txBox="1">
            <a:spLocks/>
          </p:cNvSpPr>
          <p:nvPr/>
        </p:nvSpPr>
        <p:spPr bwMode="auto">
          <a:xfrm>
            <a:off x="1215188" y="2713442"/>
            <a:ext cx="6713621" cy="6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Microphone &amp; camera off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87BFB6-4166-6D46-ADDF-46556FDBE2F5}"/>
              </a:ext>
            </a:extLst>
          </p:cNvPr>
          <p:cNvSpPr txBox="1">
            <a:spLocks/>
          </p:cNvSpPr>
          <p:nvPr/>
        </p:nvSpPr>
        <p:spPr bwMode="auto">
          <a:xfrm>
            <a:off x="1215188" y="3349467"/>
            <a:ext cx="6713621" cy="6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Use Chat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8980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77881-8607-45A3-BEE6-BBD104044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47064"/>
              </p:ext>
            </p:extLst>
          </p:nvPr>
        </p:nvGraphicFramePr>
        <p:xfrm>
          <a:off x="79513" y="-66259"/>
          <a:ext cx="8985828" cy="64233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94981">
                  <a:extLst>
                    <a:ext uri="{9D8B030D-6E8A-4147-A177-3AD203B41FA5}">
                      <a16:colId xmlns:a16="http://schemas.microsoft.com/office/drawing/2014/main" val="186063007"/>
                    </a:ext>
                  </a:extLst>
                </a:gridCol>
                <a:gridCol w="1257236">
                  <a:extLst>
                    <a:ext uri="{9D8B030D-6E8A-4147-A177-3AD203B41FA5}">
                      <a16:colId xmlns:a16="http://schemas.microsoft.com/office/drawing/2014/main" val="3686843671"/>
                    </a:ext>
                  </a:extLst>
                </a:gridCol>
                <a:gridCol w="1101301">
                  <a:extLst>
                    <a:ext uri="{9D8B030D-6E8A-4147-A177-3AD203B41FA5}">
                      <a16:colId xmlns:a16="http://schemas.microsoft.com/office/drawing/2014/main" val="3024876517"/>
                    </a:ext>
                  </a:extLst>
                </a:gridCol>
                <a:gridCol w="1793267">
                  <a:extLst>
                    <a:ext uri="{9D8B030D-6E8A-4147-A177-3AD203B41FA5}">
                      <a16:colId xmlns:a16="http://schemas.microsoft.com/office/drawing/2014/main" val="2874644933"/>
                    </a:ext>
                  </a:extLst>
                </a:gridCol>
                <a:gridCol w="925872">
                  <a:extLst>
                    <a:ext uri="{9D8B030D-6E8A-4147-A177-3AD203B41FA5}">
                      <a16:colId xmlns:a16="http://schemas.microsoft.com/office/drawing/2014/main" val="1413044129"/>
                    </a:ext>
                  </a:extLst>
                </a:gridCol>
                <a:gridCol w="1413171">
                  <a:extLst>
                    <a:ext uri="{9D8B030D-6E8A-4147-A177-3AD203B41FA5}">
                      <a16:colId xmlns:a16="http://schemas.microsoft.com/office/drawing/2014/main" val="3615180648"/>
                    </a:ext>
                  </a:extLst>
                </a:gridCol>
              </a:tblGrid>
              <a:tr h="534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Calories/serving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Calories Per Dollar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238496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8963865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 Bread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1577542568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96288154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894337268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Plain Oats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253182699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1,949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931343677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Angel Hair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066647674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 Pasta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4188824455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 Crumbs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707431933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Peanut Butter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404593292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Wheat Pasta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137848375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Pearled Barley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592136839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Cheez-its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4103180333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Instant Rice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313475179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Pinto Beans (10lbs)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560022394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Wheat Bread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921756241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Lentils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204202803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Olive Oil (Costco)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539176894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Milk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937062351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Flour Large Taco Shells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194533897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3565962897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Heavy Whipping Cream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154416814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Eggs (Costco)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/>
                </a:tc>
                <a:extLst>
                  <a:ext uri="{0D108BD9-81ED-4DB2-BD59-A6C34878D82A}">
                    <a16:rowId xmlns:a16="http://schemas.microsoft.com/office/drawing/2014/main" val="2708474575"/>
                  </a:ext>
                </a:extLst>
              </a:tr>
              <a:tr h="2122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6" marR="7456" marT="7456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74064"/>
                  </a:ext>
                </a:extLst>
              </a:tr>
              <a:tr h="27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Frozen Breakfast Sausages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3.98 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002579"/>
                  </a:ext>
                </a:extLst>
              </a:tr>
              <a:tr h="27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72/27 Ground Beef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54650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B6EE10-5C30-499B-BB9D-2B023BBB080B}"/>
              </a:ext>
            </a:extLst>
          </p:cNvPr>
          <p:cNvSpPr txBox="1"/>
          <p:nvPr/>
        </p:nvSpPr>
        <p:spPr>
          <a:xfrm>
            <a:off x="2398642" y="6573079"/>
            <a:ext cx="68778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Chart data from Efficiency is Everything LLC</a:t>
            </a:r>
            <a:r>
              <a:rPr lang="en-US" sz="1200" dirty="0"/>
              <a:t>: </a:t>
            </a:r>
            <a:r>
              <a:rPr lang="en-US" sz="1200" dirty="0">
                <a:hlinkClick r:id="rId2"/>
              </a:rPr>
              <a:t>https://efficiencyiseverything.com/calorie-per-dollar-list/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98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3CBD-5FCA-4A9D-BA6F-36E9B7A7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Shape of Recovery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AADAB6-70AE-478E-94ED-E864B15B1101}"/>
              </a:ext>
            </a:extLst>
          </p:cNvPr>
          <p:cNvCxnSpPr/>
          <p:nvPr/>
        </p:nvCxnSpPr>
        <p:spPr>
          <a:xfrm>
            <a:off x="776748" y="1799303"/>
            <a:ext cx="363794" cy="107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D7109F-D98F-41B2-B340-6E57F9624EE5}"/>
              </a:ext>
            </a:extLst>
          </p:cNvPr>
          <p:cNvCxnSpPr>
            <a:cxnSpLocks/>
          </p:cNvCxnSpPr>
          <p:nvPr/>
        </p:nvCxnSpPr>
        <p:spPr>
          <a:xfrm flipV="1">
            <a:off x="1140542" y="1799303"/>
            <a:ext cx="540774" cy="107171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45A470-D5C5-4FF5-88B5-2C0BBC7B9CB2}"/>
              </a:ext>
            </a:extLst>
          </p:cNvPr>
          <p:cNvCxnSpPr/>
          <p:nvPr/>
        </p:nvCxnSpPr>
        <p:spPr>
          <a:xfrm>
            <a:off x="5769302" y="1528343"/>
            <a:ext cx="363794" cy="107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42181E-10C4-4025-A935-B39EEC6481D9}"/>
              </a:ext>
            </a:extLst>
          </p:cNvPr>
          <p:cNvCxnSpPr>
            <a:cxnSpLocks/>
          </p:cNvCxnSpPr>
          <p:nvPr/>
        </p:nvCxnSpPr>
        <p:spPr>
          <a:xfrm flipV="1">
            <a:off x="6123264" y="1960962"/>
            <a:ext cx="368710" cy="63909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652332-A20C-4D04-84A0-6CA741F53978}"/>
              </a:ext>
            </a:extLst>
          </p:cNvPr>
          <p:cNvCxnSpPr>
            <a:cxnSpLocks/>
          </p:cNvCxnSpPr>
          <p:nvPr/>
        </p:nvCxnSpPr>
        <p:spPr>
          <a:xfrm>
            <a:off x="6487058" y="2032246"/>
            <a:ext cx="201561" cy="567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379349-2DA6-4041-88F7-DBD3FCB0D89C}"/>
              </a:ext>
            </a:extLst>
          </p:cNvPr>
          <p:cNvCxnSpPr>
            <a:cxnSpLocks/>
          </p:cNvCxnSpPr>
          <p:nvPr/>
        </p:nvCxnSpPr>
        <p:spPr>
          <a:xfrm flipV="1">
            <a:off x="6688619" y="1533259"/>
            <a:ext cx="540774" cy="107171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82BC17-4413-4C11-9D75-9F82FFB63BD7}"/>
              </a:ext>
            </a:extLst>
          </p:cNvPr>
          <p:cNvCxnSpPr/>
          <p:nvPr/>
        </p:nvCxnSpPr>
        <p:spPr>
          <a:xfrm>
            <a:off x="865238" y="4584290"/>
            <a:ext cx="363794" cy="107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F2BB90-46A7-4EAF-97AB-D60E37FA45DC}"/>
              </a:ext>
            </a:extLst>
          </p:cNvPr>
          <p:cNvCxnSpPr>
            <a:cxnSpLocks/>
          </p:cNvCxnSpPr>
          <p:nvPr/>
        </p:nvCxnSpPr>
        <p:spPr>
          <a:xfrm flipV="1">
            <a:off x="1229032" y="5312141"/>
            <a:ext cx="2241755" cy="29066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B56070-FF9F-480B-B183-C1D879384326}"/>
              </a:ext>
            </a:extLst>
          </p:cNvPr>
          <p:cNvCxnSpPr/>
          <p:nvPr/>
        </p:nvCxnSpPr>
        <p:spPr>
          <a:xfrm>
            <a:off x="5995219" y="4293622"/>
            <a:ext cx="363794" cy="107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CAF51FCD-D441-4371-9348-317A87348CB4}"/>
              </a:ext>
            </a:extLst>
          </p:cNvPr>
          <p:cNvCxnSpPr>
            <a:cxnSpLocks/>
          </p:cNvCxnSpPr>
          <p:nvPr/>
        </p:nvCxnSpPr>
        <p:spPr>
          <a:xfrm flipV="1">
            <a:off x="6359013" y="4337215"/>
            <a:ext cx="1896702" cy="980151"/>
          </a:xfrm>
          <a:prstGeom prst="curvedConnector3">
            <a:avLst>
              <a:gd name="adj1" fmla="val 1786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6824E78-70E8-4E75-8EFC-0BF7BBB95E38}"/>
              </a:ext>
            </a:extLst>
          </p:cNvPr>
          <p:cNvSpPr txBox="1"/>
          <p:nvPr/>
        </p:nvSpPr>
        <p:spPr>
          <a:xfrm>
            <a:off x="85129" y="2918308"/>
            <a:ext cx="3762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1: The Rapid Recovery</a:t>
            </a:r>
          </a:p>
          <a:p>
            <a:r>
              <a:rPr lang="en-US" dirty="0">
                <a:solidFill>
                  <a:schemeClr val="bg1"/>
                </a:solidFill>
              </a:rPr>
              <a:t>(majority of businesses recover</a:t>
            </a:r>
          </a:p>
          <a:p>
            <a:r>
              <a:rPr lang="en-US" dirty="0">
                <a:solidFill>
                  <a:schemeClr val="bg1"/>
                </a:solidFill>
              </a:rPr>
              <a:t>w/employment and demand rapidly</a:t>
            </a:r>
          </a:p>
          <a:p>
            <a:r>
              <a:rPr lang="en-US" dirty="0">
                <a:solidFill>
                  <a:schemeClr val="bg1"/>
                </a:solidFill>
              </a:rPr>
              <a:t>returning)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D0D4FF-B44D-4CD8-9E71-278351385EC5}"/>
              </a:ext>
            </a:extLst>
          </p:cNvPr>
          <p:cNvSpPr txBox="1"/>
          <p:nvPr/>
        </p:nvSpPr>
        <p:spPr>
          <a:xfrm>
            <a:off x="5313851" y="2600059"/>
            <a:ext cx="290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2: A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spike in COVID-19</a:t>
            </a:r>
          </a:p>
          <a:p>
            <a:r>
              <a:rPr lang="en-US" dirty="0">
                <a:solidFill>
                  <a:schemeClr val="bg1"/>
                </a:solidFill>
              </a:rPr>
              <a:t>Causing a double dip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E7DC7F-ABD7-4E9C-829F-3CC7778179BE}"/>
              </a:ext>
            </a:extLst>
          </p:cNvPr>
          <p:cNvSpPr txBox="1"/>
          <p:nvPr/>
        </p:nvSpPr>
        <p:spPr>
          <a:xfrm>
            <a:off x="165342" y="565600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3: The Slow Recovery</a:t>
            </a:r>
          </a:p>
          <a:p>
            <a:r>
              <a:rPr lang="en-US" dirty="0">
                <a:solidFill>
                  <a:schemeClr val="bg1"/>
                </a:solidFill>
              </a:rPr>
              <a:t> i.e. 2008 financial crisis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2B08B1-7143-4485-A22F-28C50CC4696F}"/>
              </a:ext>
            </a:extLst>
          </p:cNvPr>
          <p:cNvSpPr txBox="1"/>
          <p:nvPr/>
        </p:nvSpPr>
        <p:spPr>
          <a:xfrm>
            <a:off x="4852219" y="5491881"/>
            <a:ext cx="345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4: A short-run rapid GDP growth</a:t>
            </a:r>
          </a:p>
          <a:p>
            <a:r>
              <a:rPr lang="en-US" dirty="0">
                <a:solidFill>
                  <a:schemeClr val="bg1"/>
                </a:solidFill>
              </a:rPr>
              <a:t>Followed by a slow recovery to </a:t>
            </a:r>
          </a:p>
          <a:p>
            <a:r>
              <a:rPr lang="en-US" dirty="0">
                <a:solidFill>
                  <a:schemeClr val="bg1"/>
                </a:solidFill>
              </a:rPr>
              <a:t>Previous levels</a:t>
            </a:r>
          </a:p>
        </p:txBody>
      </p:sp>
    </p:spTree>
    <p:extLst>
      <p:ext uri="{BB962C8B-B14F-4D97-AF65-F5344CB8AC3E}">
        <p14:creationId xmlns:p14="http://schemas.microsoft.com/office/powerpoint/2010/main" val="14512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A4AD-67AA-4C35-9F67-D8BE8550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CARES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FDE6-04FD-4662-8D55-8D32E182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59" y="1677256"/>
            <a:ext cx="4564966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Ron Haugen</a:t>
            </a:r>
          </a:p>
          <a:p>
            <a:pPr marL="0" indent="0">
              <a:buNone/>
            </a:pPr>
            <a:r>
              <a:rPr lang="en-US" dirty="0"/>
              <a:t>Extension Farm Management Specialist</a:t>
            </a:r>
          </a:p>
          <a:p>
            <a:pPr marL="0" indent="0">
              <a:buNone/>
            </a:pPr>
            <a:r>
              <a:rPr lang="en-US" dirty="0"/>
              <a:t>701-231-8103</a:t>
            </a:r>
          </a:p>
          <a:p>
            <a:pPr marL="0" indent="0">
              <a:buNone/>
            </a:pPr>
            <a:r>
              <a:rPr lang="en-US" dirty="0"/>
              <a:t>ronald.haugen@ndsu.edu</a:t>
            </a:r>
          </a:p>
          <a:p>
            <a:endParaRPr lang="en-US" dirty="0"/>
          </a:p>
        </p:txBody>
      </p:sp>
      <p:pic>
        <p:nvPicPr>
          <p:cNvPr id="6" name="Picture 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9FE56E5C-CEC4-460C-B484-81CF5A06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3" r="18916" b="3"/>
          <a:stretch/>
        </p:blipFill>
        <p:spPr>
          <a:xfrm>
            <a:off x="5018227" y="1600200"/>
            <a:ext cx="3668573" cy="4111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93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1974" cy="1219200"/>
          </a:xfrm>
        </p:spPr>
        <p:txBody>
          <a:bodyPr>
            <a:noAutofit/>
          </a:bodyPr>
          <a:lstStyle/>
          <a:p>
            <a:r>
              <a:rPr lang="en-US" sz="3200" dirty="0"/>
              <a:t>CARES 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780" y="1600200"/>
            <a:ext cx="818002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Stimulus: $1200/$2400  $500/child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Unemployment Benefits: extra $600/week to July 31, can’t double dip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Student Loans: waives 2 months payment, extends repayment to September 30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Retirement Accounts: 10% penalty for early withdrawal waived, can withdraw up to $100K (coronavirus related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5D00-595C-47B3-A66B-E16D0B8426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48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1974" cy="1219200"/>
          </a:xfrm>
        </p:spPr>
        <p:txBody>
          <a:bodyPr>
            <a:noAutofit/>
          </a:bodyPr>
          <a:lstStyle/>
          <a:p>
            <a:r>
              <a:rPr lang="en-US" sz="3200" dirty="0"/>
              <a:t>CARES Act </a:t>
            </a:r>
            <a:br>
              <a:rPr lang="en-US" sz="3200" dirty="0"/>
            </a:br>
            <a:r>
              <a:rPr lang="en-US" sz="3200" dirty="0"/>
              <a:t>Small Business Loans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780" y="1631950"/>
            <a:ext cx="818002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Retroactive to Feb 15 through June 30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Max amount lesser of 2.5 x average month payroll costs or $10M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Gov’t guarantee on 7(a) loans to 100% through Dec 31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Allowable uses: payroll, health care benefits, mortgage interest, rent, utility payments, interest on other debt obligations before Feb 15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Terms: 10-year max, 4% max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Waives: borrower and lender fees, banks get a reimbursement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$349B appropriated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Normally SBA loans do not apply for agriculture, however, the CARES act specifically states all businesses qualify. Guidance forthcoming.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5D00-595C-47B3-A66B-E16D0B8426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49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1974" cy="1219200"/>
          </a:xfrm>
        </p:spPr>
        <p:txBody>
          <a:bodyPr>
            <a:noAutofit/>
          </a:bodyPr>
          <a:lstStyle/>
          <a:p>
            <a:r>
              <a:rPr lang="en-US" sz="3200" dirty="0"/>
              <a:t>CARES Act </a:t>
            </a:r>
            <a:br>
              <a:rPr lang="en-US" sz="3200" dirty="0"/>
            </a:br>
            <a:r>
              <a:rPr lang="en-US" sz="3200" dirty="0"/>
              <a:t>Forgiveness of Small Business Loans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780" y="1631950"/>
            <a:ext cx="818002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Eight-week period after loan origination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Act in good faith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No collateral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Forgiveness will be prorated on percentage of employees reduced compared to 2019.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If rehire by June 30 will not be penalized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Payroll documentation required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Banks have 60 days to act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5D00-595C-47B3-A66B-E16D0B8426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96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1974" cy="1219200"/>
          </a:xfrm>
        </p:spPr>
        <p:txBody>
          <a:bodyPr>
            <a:noAutofit/>
          </a:bodyPr>
          <a:lstStyle/>
          <a:p>
            <a:r>
              <a:rPr lang="en-US" sz="3200" dirty="0"/>
              <a:t>CARES Act </a:t>
            </a:r>
            <a:br>
              <a:rPr lang="en-US" sz="3200" dirty="0"/>
            </a:br>
            <a:r>
              <a:rPr lang="en-US" sz="3200" dirty="0"/>
              <a:t>Income Tax Changes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780" y="1814512"/>
            <a:ext cx="818002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Tax day July 15th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Charitable Contributions: deduct up to $300 with documentation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err="1"/>
              <a:t>NOL</a:t>
            </a:r>
            <a:r>
              <a:rPr lang="en-US" sz="2400" dirty="0"/>
              <a:t> Carryback rules changed to 5 years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Business Loss Limitations removed for 2020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Increased limit on interest deductibility for large firms 30% to 50%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Defer payroll taxes deposits (incl SE tax)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5D00-595C-47B3-A66B-E16D0B8426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92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9B32-85D3-48B5-AC6B-92BDD524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Crop Market Situation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7C0F-74EE-4F75-81B7-C494BFE9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1815860"/>
            <a:ext cx="472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Frayne Olson</a:t>
            </a:r>
          </a:p>
          <a:p>
            <a:pPr marL="0" indent="0">
              <a:buNone/>
            </a:pPr>
            <a:r>
              <a:rPr kumimoji="1" lang="en-US" dirty="0"/>
              <a:t>Crop Economist/ Marketing Specialist</a:t>
            </a:r>
          </a:p>
          <a:p>
            <a:pPr marL="0" indent="0">
              <a:buNone/>
            </a:pPr>
            <a:r>
              <a:rPr kumimoji="1" lang="en-US" dirty="0">
                <a:hlinkClick r:id="rId2"/>
              </a:rPr>
              <a:t>frayne.olson@ndsu.edu</a:t>
            </a:r>
            <a:endParaRPr kumimoji="1" lang="en-US" dirty="0"/>
          </a:p>
          <a:p>
            <a:pPr marL="0" indent="0">
              <a:buNone/>
            </a:pPr>
            <a:r>
              <a:rPr kumimoji="1" lang="en-US" dirty="0"/>
              <a:t>701-231-7377 (o)</a:t>
            </a:r>
          </a:p>
          <a:p>
            <a:pPr marL="0" indent="0">
              <a:buNone/>
            </a:pPr>
            <a:r>
              <a:rPr kumimoji="1" lang="en-US" dirty="0"/>
              <a:t>701-715-3673 (c)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15414-EE5D-46AF-97AF-114FC69A2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83" y="1839507"/>
            <a:ext cx="3099932" cy="43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/>
                <a:ea typeface="ＭＳ Ｐゴシック"/>
                <a:cs typeface="Arial"/>
              </a:rPr>
              <a:t>USDA Prospective Plantings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9717183-1FAC-44D5-8A76-4DA6754308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999" y="975361"/>
          <a:ext cx="8888493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5662">
                  <a:extLst>
                    <a:ext uri="{9D8B030D-6E8A-4147-A177-3AD203B41FA5}">
                      <a16:colId xmlns:a16="http://schemas.microsoft.com/office/drawing/2014/main" val="400301356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8692732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53914708"/>
                    </a:ext>
                  </a:extLst>
                </a:gridCol>
                <a:gridCol w="1094991">
                  <a:extLst>
                    <a:ext uri="{9D8B030D-6E8A-4147-A177-3AD203B41FA5}">
                      <a16:colId xmlns:a16="http://schemas.microsoft.com/office/drawing/2014/main" val="10857785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233223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5305517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4134105"/>
                    </a:ext>
                  </a:extLst>
                </a:gridCol>
              </a:tblGrid>
              <a:tr h="439599">
                <a:tc grid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Prospective Plantings (million acres)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82569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Corn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Soybean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Wheat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  Wheat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Spring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Durum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73593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Trade Estimate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48924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Trade Estimate</a:t>
                      </a:r>
                      <a:endParaRPr lang="en-US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142676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Trade Estimate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900512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USDA 2020 Planting Intentions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96.99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83.51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44.66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30.78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12.59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1.29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70002"/>
                  </a:ext>
                </a:extLst>
              </a:tr>
              <a:tr h="1959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631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USDA 2020 Outlook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N.A.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N.A.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N.A.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708066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USDA 2019 Planted</a:t>
                      </a:r>
                      <a:endParaRPr lang="en-US" sz="12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89.70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76.10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45.16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31.16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12.66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5335544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USDA 2018 Planted</a:t>
                      </a:r>
                      <a:endParaRPr lang="en-US" sz="12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88.87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89.17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47.82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32.54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13.20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2.07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2551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19325D-702F-45AC-9B43-C4EC8038F9BE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USDA Prospective Plantings – 03-31-20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3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/>
                <a:ea typeface="ＭＳ Ｐゴシック"/>
                <a:cs typeface="Arial"/>
              </a:rPr>
              <a:t>North Dakota Prospective Plantings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8227CF-6318-4DD6-AA8A-B870AA51738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65760" y="1366520"/>
          <a:ext cx="8412480" cy="46988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20584307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54044015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27023767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721770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3788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Planted Acres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(1,000 a.)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 Planting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(1,000 a.)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/>
                </a:tc>
                <a:extLst>
                  <a:ext uri="{0D108BD9-81ED-4DB2-BD59-A6C34878D82A}">
                    <a16:rowId xmlns:a16="http://schemas.microsoft.com/office/drawing/2014/main" val="393652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3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131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859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Barley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538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317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500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Durum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6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579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Canola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750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Soybean</a:t>
                      </a: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6591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5F344A-31B3-4F64-800D-2D047B8E0181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USDA Prospective Plantings – 03-31-20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1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48C39A-455C-E946-ADEE-1E891377514C}"/>
              </a:ext>
            </a:extLst>
          </p:cNvPr>
          <p:cNvSpPr txBox="1">
            <a:spLocks/>
          </p:cNvSpPr>
          <p:nvPr/>
        </p:nvSpPr>
        <p:spPr bwMode="auto">
          <a:xfrm>
            <a:off x="261492" y="17062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Q&amp;A: </a:t>
            </a:r>
            <a:r>
              <a:rPr lang="en-US" sz="3600" dirty="0">
                <a:solidFill>
                  <a:schemeClr val="bg1"/>
                </a:solidFill>
              </a:rPr>
              <a:t>Please use Chat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5B92F-252B-1540-AB00-A89DD2929108}"/>
              </a:ext>
            </a:extLst>
          </p:cNvPr>
          <p:cNvSpPr txBox="1">
            <a:spLocks/>
          </p:cNvSpPr>
          <p:nvPr/>
        </p:nvSpPr>
        <p:spPr bwMode="auto">
          <a:xfrm>
            <a:off x="164830" y="3348082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Feedback: </a:t>
            </a:r>
            <a:r>
              <a:rPr lang="en-US" sz="3600" dirty="0">
                <a:solidFill>
                  <a:schemeClr val="bg1"/>
                </a:solidFill>
              </a:rPr>
              <a:t>3 quick questions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33798-5DE9-AB41-9EED-DE2AF9204ED4}"/>
              </a:ext>
            </a:extLst>
          </p:cNvPr>
          <p:cNvSpPr txBox="1">
            <a:spLocks/>
          </p:cNvSpPr>
          <p:nvPr/>
        </p:nvSpPr>
        <p:spPr bwMode="auto">
          <a:xfrm>
            <a:off x="0" y="4104944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https://bit.ly/AgEconCOVID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661DAE-AD6B-CA43-BC38-CB13119688D3}"/>
              </a:ext>
            </a:extLst>
          </p:cNvPr>
          <p:cNvSpPr txBox="1">
            <a:spLocks/>
          </p:cNvSpPr>
          <p:nvPr/>
        </p:nvSpPr>
        <p:spPr bwMode="auto">
          <a:xfrm>
            <a:off x="164830" y="563204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At the End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7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/>
                <a:ea typeface="ＭＳ Ｐゴシック"/>
                <a:cs typeface="Arial"/>
              </a:rPr>
              <a:t>North Dakota Prospective Plantings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8227CF-6318-4DD6-AA8A-B870AA51738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0841" y="1366520"/>
          <a:ext cx="8412480" cy="47011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20584307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54044015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27023767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721770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3788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Planted Acres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(1,000 a.)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 Planting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(1,000 a.)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/>
                </a:tc>
                <a:extLst>
                  <a:ext uri="{0D108BD9-81ED-4DB2-BD59-A6C34878D82A}">
                    <a16:rowId xmlns:a16="http://schemas.microsoft.com/office/drawing/2014/main" val="393652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3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Sunflower-All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131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859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Non-Oil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538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317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Sugarbeet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500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Bean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6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Chickpea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579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Lentil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750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Pea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6591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DAEDC9-47F9-4915-BE8E-D5B67D9CBB7D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USDA Prospective Plantings – 03-31-20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8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/>
                <a:ea typeface="ＭＳ Ｐゴシック"/>
                <a:cs typeface="Arial"/>
              </a:rPr>
              <a:t>Soybean/Corn Ratio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CC37094-389A-4CF1-BECE-D0EF73226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74" y="1044222"/>
            <a:ext cx="8956826" cy="506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45D1E-9FD7-4AF1-A7A0-751EC43095D5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DTN </a:t>
            </a:r>
            <a:r>
              <a:rPr lang="en-US" dirty="0" err="1">
                <a:solidFill>
                  <a:srgbClr val="FFCC00"/>
                </a:solidFill>
              </a:rPr>
              <a:t>ProphetX</a:t>
            </a:r>
            <a:r>
              <a:rPr lang="en-US" dirty="0">
                <a:solidFill>
                  <a:srgbClr val="FFCC00"/>
                </a:solidFill>
              </a:rPr>
              <a:t> – 04-03-20 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3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/>
                <a:ea typeface="ＭＳ Ｐゴシック"/>
                <a:cs typeface="Arial"/>
              </a:rPr>
              <a:t>Spring Wheat/Corn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81A04-F615-4BE8-A5BF-DAE4CBDA5282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DTN </a:t>
            </a:r>
            <a:r>
              <a:rPr lang="en-US" dirty="0" err="1">
                <a:solidFill>
                  <a:srgbClr val="FFCC00"/>
                </a:solidFill>
              </a:rPr>
              <a:t>ProphetX</a:t>
            </a:r>
            <a:r>
              <a:rPr lang="en-US" dirty="0">
                <a:solidFill>
                  <a:srgbClr val="FFCC00"/>
                </a:solidFill>
              </a:rPr>
              <a:t> – 04-03-20 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6A26FD-27EC-4E0B-AD65-FFF96C5E9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97" y="1046480"/>
            <a:ext cx="8957243" cy="499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C5A5A-8C3F-574E-A70D-D9105EB1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1670" y="364285"/>
            <a:ext cx="10972800" cy="1143000"/>
          </a:xfrm>
        </p:spPr>
        <p:txBody>
          <a:bodyPr/>
          <a:lstStyle/>
          <a:p>
            <a:r>
              <a:rPr lang="en-US" dirty="0"/>
              <a:t>Livestock Price Situation</a:t>
            </a:r>
            <a:br>
              <a:rPr lang="en-US" dirty="0"/>
            </a:br>
            <a:r>
              <a:rPr lang="en-US" dirty="0"/>
              <a:t> and Outlook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0EAF1-5DF1-A64B-AA62-2F203771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75" y="2033905"/>
            <a:ext cx="4216400" cy="3876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 Petry</a:t>
            </a:r>
          </a:p>
          <a:p>
            <a:pPr marL="0" indent="0">
              <a:buNone/>
            </a:pPr>
            <a:r>
              <a:rPr lang="en-US" dirty="0"/>
              <a:t>Extension Livestock Marketing Economist</a:t>
            </a:r>
          </a:p>
          <a:p>
            <a:pPr marL="0" indent="0">
              <a:buNone/>
            </a:pPr>
            <a:r>
              <a:rPr lang="en-US" dirty="0"/>
              <a:t>Tim.Petry@ndsu.edu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www.ndsu.edu/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livestockeconomics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3B1E3-215C-7744-99D3-565AF763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2" r="4547"/>
          <a:stretch/>
        </p:blipFill>
        <p:spPr>
          <a:xfrm>
            <a:off x="5382644" y="2033905"/>
            <a:ext cx="3176954" cy="43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AA08-CC2F-6744-BB5D-659E1576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797" y="477369"/>
            <a:ext cx="9671454" cy="1021198"/>
          </a:xfrm>
        </p:spPr>
        <p:txBody>
          <a:bodyPr/>
          <a:lstStyle/>
          <a:p>
            <a:r>
              <a:rPr lang="en-US" sz="4000" b="1" dirty="0"/>
              <a:t>JUN LV CAT &amp; DJIA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C86D2-5CE7-504A-B94C-85D1713D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" y="1498567"/>
            <a:ext cx="9144139" cy="43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233B61D-4828-1349-A86C-90A93DAC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2920" y="414928"/>
            <a:ext cx="10201836" cy="665622"/>
          </a:xfrm>
        </p:spPr>
        <p:txBody>
          <a:bodyPr/>
          <a:lstStyle/>
          <a:p>
            <a:r>
              <a:rPr lang="en-US" sz="4000" dirty="0"/>
              <a:t>20 YEAR FEEDER CAT FUTURES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E46710-CF79-A041-89A2-DB0AE75E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9754"/>
            <a:ext cx="9144000" cy="432842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9E86F6-7D78-AA43-AE47-BA115A794054}"/>
              </a:ext>
            </a:extLst>
          </p:cNvPr>
          <p:cNvCxnSpPr>
            <a:cxnSpLocks/>
          </p:cNvCxnSpPr>
          <p:nvPr/>
        </p:nvCxnSpPr>
        <p:spPr>
          <a:xfrm flipH="1">
            <a:off x="4572001" y="4476151"/>
            <a:ext cx="3868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B41E5-D667-9A4B-B544-7E82F78A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1593041"/>
            <a:ext cx="4544039" cy="3610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94C99-845E-9348-8940-C205D7CD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29" y="1593041"/>
            <a:ext cx="4662586" cy="36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1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54ACC-8383-224A-853F-9613F656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00" y="237147"/>
            <a:ext cx="6424965" cy="892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E35EA-143A-D444-8746-73DAA868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42" y="1493329"/>
            <a:ext cx="1181100" cy="290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95D36-FEBD-BA4E-9AAD-BD0D939EA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9" y="1909873"/>
            <a:ext cx="4213412" cy="3792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24E90-8AD4-8644-8EC9-ECC8F0ABE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349" y="1493329"/>
            <a:ext cx="1143000" cy="29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81184-D644-8E44-B629-A9FEE34DF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466" y="1921468"/>
            <a:ext cx="4769747" cy="37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4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4340C-FC7A-B943-A21D-8F418AA4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53" y="1460350"/>
            <a:ext cx="4635287" cy="402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83143-7551-674C-B829-92BA28CF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" y="1460350"/>
            <a:ext cx="4393834" cy="40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57039-4093-0E4E-B227-677D8484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" y="1613648"/>
            <a:ext cx="4475489" cy="372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C68A56-C3C7-C248-8C9A-076E8895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60" y="1613647"/>
            <a:ext cx="4475489" cy="37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1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A4AD-67AA-4C35-9F67-D8BE8550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Economic Conditions and Industry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FDE6-04FD-4662-8D55-8D32E182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664"/>
            <a:ext cx="49784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Bryon Parman</a:t>
            </a:r>
          </a:p>
          <a:p>
            <a:pPr marL="0" indent="0">
              <a:buNone/>
            </a:pPr>
            <a:r>
              <a:rPr lang="en-US"/>
              <a:t>701-231-8248</a:t>
            </a:r>
          </a:p>
          <a:p>
            <a:pPr marL="0" indent="0">
              <a:buNone/>
            </a:pPr>
            <a:r>
              <a:rPr lang="en-US"/>
              <a:t>Bryon.Parman@ndsu.edu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24592-1674-443D-831F-6E9DDDB0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91" y="1992999"/>
            <a:ext cx="2877175" cy="40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3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CB385-C9E9-7443-8199-B00E48B1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" y="663387"/>
            <a:ext cx="9134834" cy="54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A9C8-69E8-4E6E-81CC-FF78109C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455793"/>
            <a:ext cx="8229600" cy="1289649"/>
          </a:xfrm>
        </p:spPr>
        <p:txBody>
          <a:bodyPr/>
          <a:lstStyle/>
          <a:p>
            <a:r>
              <a:rPr lang="en-US"/>
              <a:t>Ag-Energy </a:t>
            </a:r>
            <a:br>
              <a:rPr lang="en-US"/>
            </a:br>
            <a:r>
              <a:rPr lang="en-US"/>
              <a:t>Situation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FC8A-11AC-46EC-BE20-265CF875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245"/>
            <a:ext cx="5100320" cy="452596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David Ripplinger</a:t>
            </a:r>
          </a:p>
          <a:p>
            <a:pPr marL="0" indent="0">
              <a:buNone/>
            </a:pPr>
            <a:r>
              <a:rPr lang="en-US"/>
              <a:t>Bioproducts/Bioenergy Economics Specialist</a:t>
            </a:r>
          </a:p>
          <a:p>
            <a:pPr marL="0" indent="0">
              <a:buNone/>
            </a:pPr>
            <a:r>
              <a:rPr lang="en-US"/>
              <a:t>david.ripplinger@ndsu.edu</a:t>
            </a:r>
          </a:p>
          <a:p>
            <a:endParaRPr lang="en-US"/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7A98B0E-7CBE-4816-BC26-2B9EE78B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38" y="2022990"/>
            <a:ext cx="2725057" cy="38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9BBF-0988-4378-AE77-F06FEA30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804B-65F5-4B57-9B0B-60953ED6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Rapid, large decline in US gasoline and ethanol use</a:t>
            </a:r>
          </a:p>
          <a:p>
            <a:r>
              <a:rPr lang="en-US" dirty="0"/>
              <a:t>Slower decline in gas and ethanol production</a:t>
            </a:r>
          </a:p>
          <a:p>
            <a:r>
              <a:rPr lang="en-US" dirty="0"/>
              <a:t>No change in US oil production</a:t>
            </a:r>
          </a:p>
          <a:p>
            <a:r>
              <a:rPr lang="en-US" dirty="0"/>
              <a:t>Dramatic increase in stocks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6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5536-FC3F-4A63-9A56-8FCFE1DF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F717-2762-4D46-AC9D-2C8EC542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C9558-9BB0-49E2-9B7C-322A5014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6" y="572313"/>
            <a:ext cx="8468907" cy="5553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83C9A-AFEF-4939-8554-CD2BDD880C3B}"/>
              </a:ext>
            </a:extLst>
          </p:cNvPr>
          <p:cNvSpPr txBox="1"/>
          <p:nvPr/>
        </p:nvSpPr>
        <p:spPr>
          <a:xfrm>
            <a:off x="7898676" y="6170225"/>
            <a:ext cx="125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EIA </a:t>
            </a:r>
          </a:p>
        </p:txBody>
      </p:sp>
    </p:spTree>
    <p:extLst>
      <p:ext uri="{BB962C8B-B14F-4D97-AF65-F5344CB8AC3E}">
        <p14:creationId xmlns:p14="http://schemas.microsoft.com/office/powerpoint/2010/main" val="3436784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1818-666B-4FC4-89A0-ADCDA8E8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15D8-220E-4101-AD87-3E204709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79BF2-FC40-41ED-9345-4B37DEA429B3}"/>
              </a:ext>
            </a:extLst>
          </p:cNvPr>
          <p:cNvSpPr txBox="1"/>
          <p:nvPr/>
        </p:nvSpPr>
        <p:spPr>
          <a:xfrm>
            <a:off x="5796133" y="6169922"/>
            <a:ext cx="3133072" cy="27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EIA, NDSU Extension Calculations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27534-4CAD-4A83-94AB-7F828951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6" y="5573636"/>
            <a:ext cx="2448267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B28F7-D745-4854-B4B4-C9AA5552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9" y="534208"/>
            <a:ext cx="8449854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8B7B-C23D-4FCC-BDB7-4CD6E0B1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9B7F7-9F96-4F14-BAAE-EA2E88C7BFD3}"/>
              </a:ext>
            </a:extLst>
          </p:cNvPr>
          <p:cNvSpPr txBox="1"/>
          <p:nvPr/>
        </p:nvSpPr>
        <p:spPr>
          <a:xfrm>
            <a:off x="7919240" y="5849164"/>
            <a:ext cx="106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EIA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C48E8-4705-4B1C-9182-BC3C60F2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274638"/>
            <a:ext cx="8526065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9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07884-1F81-4642-B362-F2EE580EBF95}"/>
              </a:ext>
            </a:extLst>
          </p:cNvPr>
          <p:cNvSpPr txBox="1"/>
          <p:nvPr/>
        </p:nvSpPr>
        <p:spPr>
          <a:xfrm>
            <a:off x="5679623" y="6159238"/>
            <a:ext cx="335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USDA, NDSU Extension 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355EA-3C00-4760-9B88-BC153F9E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49" y="408512"/>
            <a:ext cx="8507012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9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FC6D-96E6-4884-BF2E-9C4EDF40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1419" y="3695984"/>
            <a:ext cx="8589523" cy="1143000"/>
          </a:xfrm>
        </p:spPr>
        <p:txBody>
          <a:bodyPr/>
          <a:lstStyle/>
          <a:p>
            <a:r>
              <a:rPr lang="en-US" dirty="0"/>
              <a:t>Recording &amp; More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B7E3-2560-4F52-889E-EF161D3F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756107"/>
            <a:ext cx="8229600" cy="135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www.ag.ndsu.edu</a:t>
            </a:r>
            <a:r>
              <a:rPr lang="en-US" dirty="0"/>
              <a:t>/extension/economics</a:t>
            </a:r>
          </a:p>
          <a:p>
            <a:pPr marL="0" indent="0">
              <a:buNone/>
            </a:pPr>
            <a:r>
              <a:rPr lang="en-US" dirty="0"/>
              <a:t>www.ag.ndsu.edu/alerts/coronavirus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48C39A-455C-E946-ADEE-1E891377514C}"/>
              </a:ext>
            </a:extLst>
          </p:cNvPr>
          <p:cNvSpPr txBox="1">
            <a:spLocks/>
          </p:cNvSpPr>
          <p:nvPr/>
        </p:nvSpPr>
        <p:spPr bwMode="auto">
          <a:xfrm>
            <a:off x="-924129" y="3646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Q&amp;A: </a:t>
            </a:r>
            <a:r>
              <a:rPr lang="en-US" sz="3600" dirty="0">
                <a:solidFill>
                  <a:schemeClr val="bg1"/>
                </a:solidFill>
              </a:rPr>
              <a:t>Please use Chat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5B92F-252B-1540-AB00-A89DD2929108}"/>
              </a:ext>
            </a:extLst>
          </p:cNvPr>
          <p:cNvSpPr txBox="1">
            <a:spLocks/>
          </p:cNvSpPr>
          <p:nvPr/>
        </p:nvSpPr>
        <p:spPr bwMode="auto">
          <a:xfrm>
            <a:off x="-369444" y="1604522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Feedback: </a:t>
            </a:r>
            <a:r>
              <a:rPr lang="en-US" sz="3600" dirty="0">
                <a:solidFill>
                  <a:schemeClr val="bg1"/>
                </a:solidFill>
              </a:rPr>
              <a:t>3 quick questions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33798-5DE9-AB41-9EED-DE2AF9204ED4}"/>
              </a:ext>
            </a:extLst>
          </p:cNvPr>
          <p:cNvSpPr txBox="1">
            <a:spLocks/>
          </p:cNvSpPr>
          <p:nvPr/>
        </p:nvSpPr>
        <p:spPr bwMode="auto">
          <a:xfrm>
            <a:off x="-534274" y="2369133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https://bit.ly/AgEconCOVID</a:t>
            </a:r>
          </a:p>
        </p:txBody>
      </p:sp>
    </p:spTree>
    <p:extLst>
      <p:ext uri="{BB962C8B-B14F-4D97-AF65-F5344CB8AC3E}">
        <p14:creationId xmlns:p14="http://schemas.microsoft.com/office/powerpoint/2010/main" val="208549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21E1-ED93-4D0D-B61C-B68E1D85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7" y="70585"/>
            <a:ext cx="8354787" cy="4607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ea typeface="ＭＳ Ｐゴシック"/>
                <a:cs typeface="Times New Roman"/>
              </a:rPr>
              <a:t>Over 85% of all Americans are under a stay at home order</a:t>
            </a:r>
            <a:endParaRPr lang="en-US" sz="2400" dirty="0"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6C951-FB18-4A02-8601-8636E96A7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r="15557" b="12122"/>
          <a:stretch/>
        </p:blipFill>
        <p:spPr>
          <a:xfrm>
            <a:off x="449308" y="531350"/>
            <a:ext cx="8224159" cy="5796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AD541-4C7A-4B58-8145-439A3EE040E1}"/>
              </a:ext>
            </a:extLst>
          </p:cNvPr>
          <p:cNvSpPr txBox="1"/>
          <p:nvPr/>
        </p:nvSpPr>
        <p:spPr>
          <a:xfrm>
            <a:off x="2237240" y="6091038"/>
            <a:ext cx="646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Map From: https://www.businessinsider.com/us-map-stay-at-home-orders-lockdowns-2020-3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2A4C6-133E-4636-AAD4-542903B10281}"/>
              </a:ext>
            </a:extLst>
          </p:cNvPr>
          <p:cNvSpPr/>
          <p:nvPr/>
        </p:nvSpPr>
        <p:spPr>
          <a:xfrm>
            <a:off x="7295534" y="1391264"/>
            <a:ext cx="344130" cy="18681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2396C-8104-49E4-B840-FF66DB8FFC5E}"/>
              </a:ext>
            </a:extLst>
          </p:cNvPr>
          <p:cNvSpPr/>
          <p:nvPr/>
        </p:nvSpPr>
        <p:spPr>
          <a:xfrm>
            <a:off x="3958506" y="1391264"/>
            <a:ext cx="344130" cy="186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18931-F729-41DE-B150-17AFCA1E516C}"/>
              </a:ext>
            </a:extLst>
          </p:cNvPr>
          <p:cNvSpPr txBox="1"/>
          <p:nvPr/>
        </p:nvSpPr>
        <p:spPr>
          <a:xfrm>
            <a:off x="3164950" y="6421045"/>
            <a:ext cx="2655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281,000,000 Americans</a:t>
            </a:r>
          </a:p>
        </p:txBody>
      </p:sp>
    </p:spTree>
    <p:extLst>
      <p:ext uri="{BB962C8B-B14F-4D97-AF65-F5344CB8AC3E}">
        <p14:creationId xmlns:p14="http://schemas.microsoft.com/office/powerpoint/2010/main" val="35227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141DC-9EB1-48B8-A55B-9759CC18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527"/>
            <a:ext cx="9144000" cy="4389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E2742-225D-4CB9-89E8-1D37EC62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08"/>
            <a:ext cx="8229600" cy="1143000"/>
          </a:xfrm>
        </p:spPr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Times New Roman"/>
              </a:rPr>
              <a:t>Weekly Initial Jobless Claims</a:t>
            </a:r>
            <a:r>
              <a:rPr lang="en-US" sz="3800" dirty="0">
                <a:latin typeface="Arial"/>
                <a:ea typeface="ＭＳ Ｐゴシック"/>
                <a:cs typeface="Times New Roman"/>
              </a:rPr>
              <a:t> </a:t>
            </a:r>
            <a:br>
              <a:rPr lang="en-US" sz="3800" dirty="0">
                <a:latin typeface="Arial"/>
                <a:ea typeface="ＭＳ Ｐゴシック"/>
                <a:cs typeface="Times New Roman"/>
              </a:rPr>
            </a:br>
            <a:r>
              <a:rPr lang="en-US" sz="3000" dirty="0">
                <a:latin typeface="Arial"/>
                <a:ea typeface="ＭＳ Ｐゴシック"/>
                <a:cs typeface="Times New Roman"/>
              </a:rPr>
              <a:t>1975 – Week Ending March 28</a:t>
            </a:r>
            <a:r>
              <a:rPr lang="en-US" sz="3000" baseline="30000" dirty="0">
                <a:latin typeface="Arial"/>
                <a:ea typeface="ＭＳ Ｐゴシック"/>
                <a:cs typeface="Times New Roman"/>
              </a:rPr>
              <a:t>th</a:t>
            </a:r>
            <a:r>
              <a:rPr lang="en-US" sz="3000" dirty="0">
                <a:latin typeface="Arial"/>
                <a:ea typeface="ＭＳ Ｐゴシック"/>
                <a:cs typeface="Times New Roman"/>
              </a:rPr>
              <a:t>  2020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104E24-A0D6-4CB7-8F74-DF275B757E8C}"/>
              </a:ext>
            </a:extLst>
          </p:cNvPr>
          <p:cNvCxnSpPr>
            <a:cxnSpLocks/>
          </p:cNvCxnSpPr>
          <p:nvPr/>
        </p:nvCxnSpPr>
        <p:spPr>
          <a:xfrm flipV="1">
            <a:off x="7123300" y="3869262"/>
            <a:ext cx="1316294" cy="380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1A9CCEA-0DA8-4775-9B43-AD432C494FFA}"/>
              </a:ext>
            </a:extLst>
          </p:cNvPr>
          <p:cNvSpPr/>
          <p:nvPr/>
        </p:nvSpPr>
        <p:spPr>
          <a:xfrm>
            <a:off x="8875640" y="3747798"/>
            <a:ext cx="79887" cy="1143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7E460-2492-4844-B85D-AC490EDC9E35}"/>
              </a:ext>
            </a:extLst>
          </p:cNvPr>
          <p:cNvSpPr txBox="1"/>
          <p:nvPr/>
        </p:nvSpPr>
        <p:spPr>
          <a:xfrm>
            <a:off x="5409876" y="4216773"/>
            <a:ext cx="3056603" cy="7001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>
                <a:latin typeface="Arial"/>
                <a:ea typeface="ＭＳ Ｐゴシック"/>
                <a:cs typeface="Times New Roman"/>
              </a:rPr>
              <a:t>3.28 Million for the week ending</a:t>
            </a:r>
          </a:p>
          <a:p>
            <a:r>
              <a:rPr lang="en-US" sz="1600" dirty="0">
                <a:latin typeface="Arial"/>
                <a:ea typeface="ＭＳ Ｐゴシック"/>
                <a:cs typeface="Times New Roman"/>
              </a:rPr>
              <a:t>March 21st</a:t>
            </a:r>
            <a:endParaRPr lang="en-US" sz="1200" dirty="0"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B48A9E-A171-4342-94FD-4990B13BF989}"/>
              </a:ext>
            </a:extLst>
          </p:cNvPr>
          <p:cNvSpPr/>
          <p:nvPr/>
        </p:nvSpPr>
        <p:spPr>
          <a:xfrm>
            <a:off x="1990726" y="4933200"/>
            <a:ext cx="6667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B2285-EC71-49EA-91F6-10325981A59E}"/>
              </a:ext>
            </a:extLst>
          </p:cNvPr>
          <p:cNvCxnSpPr>
            <a:cxnSpLocks/>
          </p:cNvCxnSpPr>
          <p:nvPr/>
        </p:nvCxnSpPr>
        <p:spPr>
          <a:xfrm flipH="1">
            <a:off x="2074454" y="4250037"/>
            <a:ext cx="784122" cy="666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0A8-6EF7-449E-8398-712AE36CE049}"/>
              </a:ext>
            </a:extLst>
          </p:cNvPr>
          <p:cNvSpPr txBox="1"/>
          <p:nvPr/>
        </p:nvSpPr>
        <p:spPr>
          <a:xfrm>
            <a:off x="799814" y="3908479"/>
            <a:ext cx="3772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for Population growth about 900,000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900k in 1982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46ABDD-D884-4096-A972-000E6CB6040F}"/>
              </a:ext>
            </a:extLst>
          </p:cNvPr>
          <p:cNvSpPr/>
          <p:nvPr/>
        </p:nvSpPr>
        <p:spPr>
          <a:xfrm>
            <a:off x="8917242" y="2169240"/>
            <a:ext cx="79887" cy="1143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3E65F-77D7-424E-B3C2-88787884F361}"/>
              </a:ext>
            </a:extLst>
          </p:cNvPr>
          <p:cNvSpPr txBox="1"/>
          <p:nvPr/>
        </p:nvSpPr>
        <p:spPr>
          <a:xfrm>
            <a:off x="5962630" y="2371024"/>
            <a:ext cx="285893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/>
                <a:ea typeface="ＭＳ Ｐゴシック"/>
                <a:cs typeface="Times New Roman"/>
              </a:rPr>
              <a:t>6.64 Million for the week ending March 28th</a:t>
            </a:r>
            <a:endParaRPr lang="en-US" sz="1200" dirty="0">
              <a:latin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4DCA90-29B5-4304-A243-89D0E59DE37A}"/>
              </a:ext>
            </a:extLst>
          </p:cNvPr>
          <p:cNvCxnSpPr>
            <a:cxnSpLocks/>
          </p:cNvCxnSpPr>
          <p:nvPr/>
        </p:nvCxnSpPr>
        <p:spPr>
          <a:xfrm flipV="1">
            <a:off x="8040688" y="2285224"/>
            <a:ext cx="834954" cy="103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5BBE94-2B69-4E4A-B3CD-A2EAF74E62A5}"/>
              </a:ext>
            </a:extLst>
          </p:cNvPr>
          <p:cNvSpPr txBox="1"/>
          <p:nvPr/>
        </p:nvSpPr>
        <p:spPr>
          <a:xfrm>
            <a:off x="3041650" y="6056671"/>
            <a:ext cx="61023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Unemployment increasing from 3.5% - Approximately 9.5% in a few weeks:</a:t>
            </a:r>
          </a:p>
          <a:p>
            <a:r>
              <a:rPr lang="en-US" sz="1400" dirty="0"/>
              <a:t>(from about 5.8 million in mid-March to nearly 16 million as of last Saturday</a:t>
            </a:r>
          </a:p>
        </p:txBody>
      </p:sp>
    </p:spTree>
    <p:extLst>
      <p:ext uri="{BB962C8B-B14F-4D97-AF65-F5344CB8AC3E}">
        <p14:creationId xmlns:p14="http://schemas.microsoft.com/office/powerpoint/2010/main" val="39042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162-D53D-41B8-9042-F12C3193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319"/>
            <a:ext cx="7886700" cy="499113"/>
          </a:xfrm>
        </p:spPr>
        <p:txBody>
          <a:bodyPr>
            <a:noAutofit/>
          </a:bodyPr>
          <a:lstStyle/>
          <a:p>
            <a:r>
              <a:rPr lang="en-US" sz="3900" u="sng" dirty="0">
                <a:latin typeface="Arial"/>
                <a:ea typeface="ＭＳ Ｐゴシック"/>
                <a:cs typeface="Times New Roman"/>
              </a:rPr>
              <a:t>Key Federal Reserve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8F7A-A1EA-4D98-9F35-F274AEBB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817358"/>
            <a:ext cx="8691716" cy="59091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Rate Cuts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Fed cut rate for overnight borrowing to nearly 0%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QE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Large-scale purchases of various bonds such as U.S. Treasuries and Mortgage-backed securities: Ensures longer-term consumer interest rates stay low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Discount Window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Banks can now borrow for 90 days rather than just 1 day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Term Asset-Backed Securities Loan Facility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Fed buys auto/credit card/ student loan and SBA loans to encourage lending in these areas</a:t>
            </a:r>
          </a:p>
          <a:p>
            <a:pPr lvl="1"/>
            <a:endParaRPr lang="en-US" sz="15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Corporate Paper/Corporate Credit Actions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/>
                <a:cs typeface="Times New Roman" panose="02020603050405020304" pitchFamily="18" charset="0"/>
              </a:rPr>
              <a:t>Ensuring very large businesses have access to cover expenses or losses </a:t>
            </a:r>
          </a:p>
          <a:p>
            <a:pPr lvl="1"/>
            <a:endParaRPr lang="en-US" sz="20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538F-F2DD-43C1-B6BC-EB25DDDF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550"/>
          </a:xfrm>
        </p:spPr>
        <p:txBody>
          <a:bodyPr/>
          <a:lstStyle/>
          <a:p>
            <a:r>
              <a:rPr lang="en-US" dirty="0"/>
              <a:t>10 Year Treasury Note and Baa Corporate Bond Yield Spread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37C2C-B2D1-419A-BE0F-8A48899F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527"/>
            <a:ext cx="9144000" cy="35229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F67FDD-71E3-4B5D-B347-B98E0C99874B}"/>
              </a:ext>
            </a:extLst>
          </p:cNvPr>
          <p:cNvCxnSpPr>
            <a:cxnSpLocks/>
          </p:cNvCxnSpPr>
          <p:nvPr/>
        </p:nvCxnSpPr>
        <p:spPr>
          <a:xfrm>
            <a:off x="7796981" y="2507226"/>
            <a:ext cx="1071716" cy="68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AFA189-5B2F-44C9-A76C-77686AC59848}"/>
              </a:ext>
            </a:extLst>
          </p:cNvPr>
          <p:cNvSpPr txBox="1"/>
          <p:nvPr/>
        </p:nvSpPr>
        <p:spPr>
          <a:xfrm>
            <a:off x="5278343" y="218406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 to buy investment </a:t>
            </a:r>
          </a:p>
          <a:p>
            <a:r>
              <a:rPr lang="en-US" dirty="0"/>
              <a:t>grade corporate bonds</a:t>
            </a:r>
          </a:p>
        </p:txBody>
      </p:sp>
    </p:spTree>
    <p:extLst>
      <p:ext uri="{BB962C8B-B14F-4D97-AF65-F5344CB8AC3E}">
        <p14:creationId xmlns:p14="http://schemas.microsoft.com/office/powerpoint/2010/main" val="334771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0242-CA83-44BF-83F9-BA3AA072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00"/>
            <a:ext cx="9144000" cy="1074545"/>
          </a:xfrm>
        </p:spPr>
        <p:txBody>
          <a:bodyPr/>
          <a:lstStyle/>
          <a:p>
            <a:r>
              <a:rPr lang="en-US" sz="4200" dirty="0">
                <a:latin typeface="Arial"/>
                <a:ea typeface="ＭＳ Ｐゴシック"/>
                <a:cs typeface="Arial"/>
              </a:rPr>
              <a:t>Mortgage/Interest Beginning to Decrease due to FED actions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9AA951-4BE7-444E-91F8-239ABC67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02" y="1181799"/>
            <a:ext cx="9004547" cy="47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4025-EC74-4DE4-B020-E4D13C2B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Substitution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42B4-03D5-41F5-BA0D-9BB607E9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524"/>
            <a:ext cx="8686800" cy="4808640"/>
          </a:xfrm>
        </p:spPr>
        <p:txBody>
          <a:bodyPr/>
          <a:lstStyle/>
          <a:p>
            <a:r>
              <a:rPr lang="en-US" dirty="0"/>
              <a:t>Short – Intermediate shifts in food consumption as consumers substitute one product for another</a:t>
            </a:r>
          </a:p>
          <a:p>
            <a:pPr lvl="1"/>
            <a:r>
              <a:rPr lang="en-US" dirty="0"/>
              <a:t>An income shock such as high unemployment for some, and low consumer confidence for others, may lead to changes in spending habits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Individuals will look for calories at the lowest cost</a:t>
            </a:r>
          </a:p>
          <a:p>
            <a:pPr lvl="2"/>
            <a:r>
              <a:rPr lang="en-US" dirty="0"/>
              <a:t>Especially those who remain unemployed for a long period of time or lack confidence in a rapid recovery</a:t>
            </a:r>
          </a:p>
        </p:txBody>
      </p:sp>
    </p:spTree>
    <p:extLst>
      <p:ext uri="{BB962C8B-B14F-4D97-AF65-F5344CB8AC3E}">
        <p14:creationId xmlns:p14="http://schemas.microsoft.com/office/powerpoint/2010/main" val="1673266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ext-blend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00"/>
      </a:hlink>
      <a:folHlink>
        <a:srgbClr val="D2D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A8573C6281468AECBB5C328F9B91" ma:contentTypeVersion="18" ma:contentTypeDescription="Create a new document." ma:contentTypeScope="" ma:versionID="ccfb9e092725d917ddfe26a48d069c66">
  <xsd:schema xmlns:xsd="http://www.w3.org/2001/XMLSchema" xmlns:xs="http://www.w3.org/2001/XMLSchema" xmlns:p="http://schemas.microsoft.com/office/2006/metadata/properties" xmlns:ns3="66659ddc-3c25-4d3e-b3b7-9890fca5266d" xmlns:ns4="82c2a4e3-40b0-435d-8162-b539a366ebba" targetNamespace="http://schemas.microsoft.com/office/2006/metadata/properties" ma:root="true" ma:fieldsID="2ea6181625399b2f9c759b5450495d35" ns3:_="" ns4:_="">
    <xsd:import namespace="66659ddc-3c25-4d3e-b3b7-9890fca5266d"/>
    <xsd:import namespace="82c2a4e3-40b0-435d-8162-b539a366ebba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59ddc-3c25-4d3e-b3b7-9890fca5266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2a4e3-40b0-435d-8162-b539a366e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6659ddc-3c25-4d3e-b3b7-9890fca5266d" xsi:nil="true"/>
    <MigrationWizIdDocumentLibraryPermissions xmlns="66659ddc-3c25-4d3e-b3b7-9890fca5266d" xsi:nil="true"/>
    <MigrationWizIdSecurityGroups xmlns="66659ddc-3c25-4d3e-b3b7-9890fca5266d" xsi:nil="true"/>
    <MigrationWizIdPermissionLevels xmlns="66659ddc-3c25-4d3e-b3b7-9890fca5266d" xsi:nil="true"/>
    <MigrationWizIdPermissions xmlns="66659ddc-3c25-4d3e-b3b7-9890fca5266d" xsi:nil="true"/>
  </documentManagement>
</p:properties>
</file>

<file path=customXml/itemProps1.xml><?xml version="1.0" encoding="utf-8"?>
<ds:datastoreItem xmlns:ds="http://schemas.openxmlformats.org/officeDocument/2006/customXml" ds:itemID="{8E43DA22-96FE-42B5-BC96-6AB63FE9D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57E21-927F-4406-8BB5-51B81A499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59ddc-3c25-4d3e-b3b7-9890fca5266d"/>
    <ds:schemaRef ds:uri="82c2a4e3-40b0-435d-8162-b539a366e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25CBE1-342E-47CE-B1EB-7F9A5F3AFFA5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66659ddc-3c25-4d3e-b3b7-9890fca5266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2c2a4e3-40b0-435d-8162-b539a366eb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1367</Words>
  <Application>Microsoft Office PowerPoint</Application>
  <PresentationFormat>On-screen Show (4:3)</PresentationFormat>
  <Paragraphs>481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ext-blend</vt:lpstr>
      <vt:lpstr>Agricultural Market Situation and Outlook</vt:lpstr>
      <vt:lpstr>PowerPoint Presentation</vt:lpstr>
      <vt:lpstr>Current Economic Conditions and Industry Exposure</vt:lpstr>
      <vt:lpstr>Over 85% of all Americans are under a stay at home order</vt:lpstr>
      <vt:lpstr>Weekly Initial Jobless Claims  1975 – Week Ending March 28th  2020</vt:lpstr>
      <vt:lpstr>Key Federal Reserve Actions</vt:lpstr>
      <vt:lpstr>10 Year Treasury Note and Baa Corporate Bond Yield Spread</vt:lpstr>
      <vt:lpstr>Mortgage/Interest Beginning to Decrease due to FED actions</vt:lpstr>
      <vt:lpstr>Income and Substitution</vt:lpstr>
      <vt:lpstr>PowerPoint Presentation</vt:lpstr>
      <vt:lpstr>The Shape of Recovery</vt:lpstr>
      <vt:lpstr>CARES Act</vt:lpstr>
      <vt:lpstr>CARES Act</vt:lpstr>
      <vt:lpstr>CARES Act  Small Business Loans</vt:lpstr>
      <vt:lpstr>CARES Act  Forgiveness of Small Business Loans</vt:lpstr>
      <vt:lpstr>CARES Act  Income Tax Changes</vt:lpstr>
      <vt:lpstr>Crop Market Situation &amp; Outlook</vt:lpstr>
      <vt:lpstr>USDA Prospective Plantings</vt:lpstr>
      <vt:lpstr>North Dakota Prospective Plantings</vt:lpstr>
      <vt:lpstr>North Dakota Prospective Plantings</vt:lpstr>
      <vt:lpstr>Soybean/Corn Ratio</vt:lpstr>
      <vt:lpstr>Spring Wheat/Corn Ratio</vt:lpstr>
      <vt:lpstr>Livestock Price Situation  and Outlook </vt:lpstr>
      <vt:lpstr>JUN LV CAT &amp; DJIA</vt:lpstr>
      <vt:lpstr>20 YEAR FEEDER CAT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Ag-Energy  Situation and Outlook</vt:lpstr>
      <vt:lpstr>Situation</vt:lpstr>
      <vt:lpstr>PowerPoint Presentation</vt:lpstr>
      <vt:lpstr>PowerPoint Presentation</vt:lpstr>
      <vt:lpstr>PowerPoint Presentation</vt:lpstr>
      <vt:lpstr>PowerPoint Presentation</vt:lpstr>
      <vt:lpstr>Recording &amp; More Info: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Market Situation and Outlook</dc:title>
  <dc:creator>Koch, Becky</dc:creator>
  <cp:lastModifiedBy>Sonja Fuchs</cp:lastModifiedBy>
  <cp:revision>152</cp:revision>
  <dcterms:created xsi:type="dcterms:W3CDTF">2020-03-20T03:34:58Z</dcterms:created>
  <dcterms:modified xsi:type="dcterms:W3CDTF">2020-04-03T22:09:03Z</dcterms:modified>
</cp:coreProperties>
</file>