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6"/>
  </p:notesMasterIdLst>
  <p:handoutMasterIdLst>
    <p:handoutMasterId r:id="rId87"/>
  </p:handoutMasterIdLst>
  <p:sldIdLst>
    <p:sldId id="500" r:id="rId5"/>
    <p:sldId id="533" r:id="rId6"/>
    <p:sldId id="534" r:id="rId7"/>
    <p:sldId id="1709" r:id="rId8"/>
    <p:sldId id="1731" r:id="rId9"/>
    <p:sldId id="1719" r:id="rId10"/>
    <p:sldId id="1744" r:id="rId11"/>
    <p:sldId id="1745" r:id="rId12"/>
    <p:sldId id="1738" r:id="rId13"/>
    <p:sldId id="1742" r:id="rId14"/>
    <p:sldId id="1739" r:id="rId15"/>
    <p:sldId id="569" r:id="rId16"/>
    <p:sldId id="1737" r:id="rId17"/>
    <p:sldId id="1732" r:id="rId18"/>
    <p:sldId id="1754" r:id="rId19"/>
    <p:sldId id="1748" r:id="rId20"/>
    <p:sldId id="1743" r:id="rId21"/>
    <p:sldId id="1752" r:id="rId22"/>
    <p:sldId id="1753" r:id="rId23"/>
    <p:sldId id="1749" r:id="rId24"/>
    <p:sldId id="1804" r:id="rId25"/>
    <p:sldId id="1800" r:id="rId26"/>
    <p:sldId id="1771" r:id="rId27"/>
    <p:sldId id="1772" r:id="rId28"/>
    <p:sldId id="1767" r:id="rId29"/>
    <p:sldId id="1801" r:id="rId30"/>
    <p:sldId id="1836" r:id="rId31"/>
    <p:sldId id="1761" r:id="rId32"/>
    <p:sldId id="1762" r:id="rId33"/>
    <p:sldId id="1764" r:id="rId34"/>
    <p:sldId id="1763" r:id="rId35"/>
    <p:sldId id="1791" r:id="rId36"/>
    <p:sldId id="1793" r:id="rId37"/>
    <p:sldId id="1795" r:id="rId38"/>
    <p:sldId id="1794" r:id="rId39"/>
    <p:sldId id="1797" r:id="rId40"/>
    <p:sldId id="1799" r:id="rId41"/>
    <p:sldId id="1846" r:id="rId42"/>
    <p:sldId id="1847" r:id="rId43"/>
    <p:sldId id="1850" r:id="rId44"/>
    <p:sldId id="1848" r:id="rId45"/>
    <p:sldId id="1849" r:id="rId46"/>
    <p:sldId id="1807" r:id="rId47"/>
    <p:sldId id="1808" r:id="rId48"/>
    <p:sldId id="1810" r:id="rId49"/>
    <p:sldId id="1809" r:id="rId50"/>
    <p:sldId id="1835" r:id="rId51"/>
    <p:sldId id="1833" r:id="rId52"/>
    <p:sldId id="1832" r:id="rId53"/>
    <p:sldId id="1834" r:id="rId54"/>
    <p:sldId id="1768" r:id="rId55"/>
    <p:sldId id="1837" r:id="rId56"/>
    <p:sldId id="1765" r:id="rId57"/>
    <p:sldId id="1776" r:id="rId58"/>
    <p:sldId id="1778" r:id="rId59"/>
    <p:sldId id="1838" r:id="rId60"/>
    <p:sldId id="1782" r:id="rId61"/>
    <p:sldId id="1839" r:id="rId62"/>
    <p:sldId id="1840" r:id="rId63"/>
    <p:sldId id="1841" r:id="rId64"/>
    <p:sldId id="1842" r:id="rId65"/>
    <p:sldId id="1781" r:id="rId66"/>
    <p:sldId id="1787" r:id="rId67"/>
    <p:sldId id="1843" r:id="rId68"/>
    <p:sldId id="1844" r:id="rId69"/>
    <p:sldId id="1845" r:id="rId70"/>
    <p:sldId id="1831" r:id="rId71"/>
    <p:sldId id="261" r:id="rId72"/>
    <p:sldId id="270" r:id="rId73"/>
    <p:sldId id="269" r:id="rId74"/>
    <p:sldId id="268" r:id="rId75"/>
    <p:sldId id="271" r:id="rId76"/>
    <p:sldId id="272" r:id="rId77"/>
    <p:sldId id="273" r:id="rId78"/>
    <p:sldId id="1805" r:id="rId79"/>
    <p:sldId id="1806" r:id="rId80"/>
    <p:sldId id="540" r:id="rId81"/>
    <p:sldId id="555" r:id="rId82"/>
    <p:sldId id="262" r:id="rId83"/>
    <p:sldId id="505" r:id="rId84"/>
    <p:sldId id="420" r:id="rId85"/>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Latrice - FSA, Washington, DC" initials="HD" lastIdx="3" clrIdx="0">
    <p:extLst>
      <p:ext uri="{19B8F6BF-5375-455C-9EA6-DF929625EA0E}">
        <p15:presenceInfo xmlns:p15="http://schemas.microsoft.com/office/powerpoint/2012/main" userId="S::latrice.hill@usda.gov::c406b3ca-fc64-4af7-9873-879152d4d41b" providerId="AD"/>
      </p:ext>
    </p:extLst>
  </p:cmAuthor>
  <p:cmAuthor id="2" name="Huggins, Tona - FSA, Washington, DC" initials="HD" lastIdx="6" clrIdx="1">
    <p:extLst>
      <p:ext uri="{19B8F6BF-5375-455C-9EA6-DF929625EA0E}">
        <p15:presenceInfo xmlns:p15="http://schemas.microsoft.com/office/powerpoint/2012/main" userId="S::tona.huggins@usda.gov::dc166e89-e650-4c11-84f7-10b6b1f958b9" providerId="AD"/>
      </p:ext>
    </p:extLst>
  </p:cmAuthor>
  <p:cmAuthor id="3" name="Breinig, Kelly - FSA, Washington, DC" initials="BK-FWD" lastIdx="11" clrIdx="2">
    <p:extLst>
      <p:ext uri="{19B8F6BF-5375-455C-9EA6-DF929625EA0E}">
        <p15:presenceInfo xmlns:p15="http://schemas.microsoft.com/office/powerpoint/2012/main" userId="S::kelly.breinig@usda.gov::daf2bbac-ed3d-472b-b54e-73223510de1e" providerId="AD"/>
      </p:ext>
    </p:extLst>
  </p:cmAuthor>
  <p:cmAuthor id="4" name="Lin, Esther - FSA, Washington, DC" initials="LD" lastIdx="35" clrIdx="3">
    <p:extLst>
      <p:ext uri="{19B8F6BF-5375-455C-9EA6-DF929625EA0E}">
        <p15:presenceInfo xmlns:p15="http://schemas.microsoft.com/office/powerpoint/2012/main" userId="S::esther.lin@usda.gov::5a3f774d-9bc6-4409-b4b2-0f013e29f7af" providerId="AD"/>
      </p:ext>
    </p:extLst>
  </p:cmAuthor>
  <p:cmAuthor id="5" name="Kenworthy, Jody - FSA, Washington, DC" initials="KJ-FWD" lastIdx="8" clrIdx="4">
    <p:extLst>
      <p:ext uri="{19B8F6BF-5375-455C-9EA6-DF929625EA0E}">
        <p15:presenceInfo xmlns:p15="http://schemas.microsoft.com/office/powerpoint/2012/main" userId="S::jody.kenworthy@usda.gov::ae6abd77-934f-4113-8912-2a5fbebf01da" providerId="AD"/>
      </p:ext>
    </p:extLst>
  </p:cmAuthor>
  <p:cmAuthor id="6" name="Prescott, Jenae - FSA, Washington, DC" initials="PD" lastIdx="16" clrIdx="5">
    <p:extLst>
      <p:ext uri="{19B8F6BF-5375-455C-9EA6-DF929625EA0E}">
        <p15:presenceInfo xmlns:p15="http://schemas.microsoft.com/office/powerpoint/2012/main" userId="S::jenae.prescott@usda.gov::3e648636-9f7c-4a40-9067-e7866e2f5db2" providerId="AD"/>
      </p:ext>
    </p:extLst>
  </p:cmAuthor>
  <p:cmAuthor id="7" name="Marsden, Devon - FSA, Washington, DC" initials="MD" lastIdx="4" clrIdx="6">
    <p:extLst>
      <p:ext uri="{19B8F6BF-5375-455C-9EA6-DF929625EA0E}">
        <p15:presenceInfo xmlns:p15="http://schemas.microsoft.com/office/powerpoint/2012/main" userId="S::devon.marsden@usda.gov::c9caa098-8b6c-49a5-b92f-cfcaa84a6a33" providerId="AD"/>
      </p:ext>
    </p:extLst>
  </p:cmAuthor>
  <p:cmAuthor id="8" name="Fritscher, Justin - FPAC-BC, Washington, DC" initials="FJ-FWD" lastIdx="2" clrIdx="7">
    <p:extLst>
      <p:ext uri="{19B8F6BF-5375-455C-9EA6-DF929625EA0E}">
        <p15:presenceInfo xmlns:p15="http://schemas.microsoft.com/office/powerpoint/2012/main" userId="S::justin.fritscher@usda.gov::804fc7ac-14ce-4eda-ba75-b47b1d7d46c9" providerId="AD"/>
      </p:ext>
    </p:extLst>
  </p:cmAuthor>
  <p:cmAuthor id="9" name="Rogge, Dana - FPAC-BC, Columbia, MO" initials="RD-FCM" lastIdx="2" clrIdx="8">
    <p:extLst>
      <p:ext uri="{19B8F6BF-5375-455C-9EA6-DF929625EA0E}">
        <p15:presenceInfo xmlns:p15="http://schemas.microsoft.com/office/powerpoint/2012/main" userId="S::dana.rogge@usda.gov::c8b1031b-a03f-41c1-8b99-0e4d59dd1955" providerId="AD"/>
      </p:ext>
    </p:extLst>
  </p:cmAuthor>
  <p:cmAuthor id="10" name="Mutegi, Lindsay - FSA, St. Paul, MN" initials="ML-FSPM" lastIdx="5" clrIdx="9">
    <p:extLst>
      <p:ext uri="{19B8F6BF-5375-455C-9EA6-DF929625EA0E}">
        <p15:presenceInfo xmlns:p15="http://schemas.microsoft.com/office/powerpoint/2012/main" userId="S::lindsay.mutegi@usda.gov::0254aa6d-6121-49c2-809e-6cd6bea60a84" providerId="AD"/>
      </p:ext>
    </p:extLst>
  </p:cmAuthor>
  <p:cmAuthor id="11" name="Mitchell, Amy - FSA, Washington, DC" initials="MD" lastIdx="2" clrIdx="10">
    <p:extLst>
      <p:ext uri="{19B8F6BF-5375-455C-9EA6-DF929625EA0E}">
        <p15:presenceInfo xmlns:p15="http://schemas.microsoft.com/office/powerpoint/2012/main" userId="S::amy.mitchell1@usda.gov::57db030b-3632-4536-999e-e6b3591ed1b4" providerId="AD"/>
      </p:ext>
    </p:extLst>
  </p:cmAuthor>
  <p:cmAuthor id="12" name="Kilgore, Douglas - FSA, Washington, DC" initials="KD" lastIdx="2" clrIdx="11">
    <p:extLst>
      <p:ext uri="{19B8F6BF-5375-455C-9EA6-DF929625EA0E}">
        <p15:presenceInfo xmlns:p15="http://schemas.microsoft.com/office/powerpoint/2012/main" userId="S::douglas.e.kilgore@usda.gov::f1214fac-ee29-41f1-82c5-abfb33a0f5ca" providerId="AD"/>
      </p:ext>
    </p:extLst>
  </p:cmAuthor>
  <p:cmAuthor id="13" name="Hill, J. Latrice" initials="jlh" lastIdx="1" clrIdx="12">
    <p:extLst>
      <p:ext uri="{19B8F6BF-5375-455C-9EA6-DF929625EA0E}">
        <p15:presenceInfo xmlns:p15="http://schemas.microsoft.com/office/powerpoint/2012/main" userId="Hill, J. Latrice" providerId="None"/>
      </p:ext>
    </p:extLst>
  </p:cmAuthor>
  <p:cmAuthor id="14" name="Sullivan, Melonie - FSA, Washington, DC" initials="SD" lastIdx="10" clrIdx="13">
    <p:extLst>
      <p:ext uri="{19B8F6BF-5375-455C-9EA6-DF929625EA0E}">
        <p15:presenceInfo xmlns:p15="http://schemas.microsoft.com/office/powerpoint/2012/main" userId="S::melonie.sullivan@usda.gov::5c236191-74d1-4c52-a525-e0844433b747" providerId="AD"/>
      </p:ext>
    </p:extLst>
  </p:cmAuthor>
  <p:cmAuthor id="15" name="Cook, Amanda - FSA, Wheeler, TX" initials="CT" lastIdx="2" clrIdx="14">
    <p:extLst>
      <p:ext uri="{19B8F6BF-5375-455C-9EA6-DF929625EA0E}">
        <p15:presenceInfo xmlns:p15="http://schemas.microsoft.com/office/powerpoint/2012/main" userId="S::amanda.cook@usda.gov::320336fd-74d6-4d50-be39-c9dd063cb4ec" providerId="AD"/>
      </p:ext>
    </p:extLst>
  </p:cmAuthor>
  <p:cmAuthor id="16" name="Peterson, Dana - FPAC-FSA, Washington, DC" initials="PD" lastIdx="1" clrIdx="15">
    <p:extLst>
      <p:ext uri="{19B8F6BF-5375-455C-9EA6-DF929625EA0E}">
        <p15:presenceInfo xmlns:p15="http://schemas.microsoft.com/office/powerpoint/2012/main" userId="S::dana.peterson@usda.gov::4d4ccdde-f1d5-43b4-835a-5956b548c2ef" providerId="AD"/>
      </p:ext>
    </p:extLst>
  </p:cmAuthor>
  <p:cmAuthor id="17" name="Unknown User" initials="" lastIdx="0" clrIdx="1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5744"/>
    <a:srgbClr val="668A25"/>
    <a:srgbClr val="084A20"/>
    <a:srgbClr val="224A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86" autoAdjust="0"/>
  </p:normalViewPr>
  <p:slideViewPr>
    <p:cSldViewPr snapToGrid="0">
      <p:cViewPr varScale="1">
        <p:scale>
          <a:sx n="59" d="100"/>
          <a:sy n="59" d="100"/>
        </p:scale>
        <p:origin x="2074" y="62"/>
      </p:cViewPr>
      <p:guideLst/>
    </p:cSldViewPr>
  </p:slideViewPr>
  <p:notesTextViewPr>
    <p:cViewPr>
      <p:scale>
        <a:sx n="1" d="1"/>
        <a:sy n="1" d="1"/>
      </p:scale>
      <p:origin x="0" y="0"/>
    </p:cViewPr>
  </p:notesTextViewPr>
  <p:notesViewPr>
    <p:cSldViewPr snapToGrid="0">
      <p:cViewPr varScale="1">
        <p:scale>
          <a:sx n="111" d="100"/>
          <a:sy n="111" d="100"/>
        </p:scale>
        <p:origin x="48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543FD0-8FDB-4FA1-9F57-F46520D51D46}"/>
              </a:ext>
            </a:extLst>
          </p:cNvPr>
          <p:cNvSpPr>
            <a:spLocks noGrp="1"/>
          </p:cNvSpPr>
          <p:nvPr>
            <p:ph type="hdr" sz="quarter"/>
          </p:nvPr>
        </p:nvSpPr>
        <p:spPr>
          <a:xfrm>
            <a:off x="0" y="2"/>
            <a:ext cx="3043345" cy="468622"/>
          </a:xfrm>
          <a:prstGeom prst="rect">
            <a:avLst/>
          </a:prstGeom>
        </p:spPr>
        <p:txBody>
          <a:bodyPr vert="horz" lIns="162471" tIns="81235" rIns="162471" bIns="81235" rtlCol="0"/>
          <a:lstStyle>
            <a:lvl1pPr algn="l">
              <a:defRPr sz="2100"/>
            </a:lvl1pPr>
          </a:lstStyle>
          <a:p>
            <a:endParaRPr lang="en-US"/>
          </a:p>
        </p:txBody>
      </p:sp>
      <p:sp>
        <p:nvSpPr>
          <p:cNvPr id="3" name="Date Placeholder 2">
            <a:extLst>
              <a:ext uri="{FF2B5EF4-FFF2-40B4-BE49-F238E27FC236}">
                <a16:creationId xmlns:a16="http://schemas.microsoft.com/office/drawing/2014/main" id="{D4F6D619-E9B9-4428-8486-B574855F4EFF}"/>
              </a:ext>
            </a:extLst>
          </p:cNvPr>
          <p:cNvSpPr>
            <a:spLocks noGrp="1"/>
          </p:cNvSpPr>
          <p:nvPr>
            <p:ph type="dt" sz="quarter" idx="1"/>
          </p:nvPr>
        </p:nvSpPr>
        <p:spPr>
          <a:xfrm>
            <a:off x="3978130" y="2"/>
            <a:ext cx="3043345" cy="468622"/>
          </a:xfrm>
          <a:prstGeom prst="rect">
            <a:avLst/>
          </a:prstGeom>
        </p:spPr>
        <p:txBody>
          <a:bodyPr vert="horz" lIns="162471" tIns="81235" rIns="162471" bIns="81235" rtlCol="0"/>
          <a:lstStyle>
            <a:lvl1pPr algn="r">
              <a:defRPr sz="2100"/>
            </a:lvl1pPr>
          </a:lstStyle>
          <a:p>
            <a:fld id="{D6F3BBBC-326D-413F-815C-986C17C5413A}" type="datetimeFigureOut">
              <a:rPr lang="en-US" smtClean="0"/>
              <a:t>2/10/2021</a:t>
            </a:fld>
            <a:endParaRPr lang="en-US"/>
          </a:p>
        </p:txBody>
      </p:sp>
      <p:sp>
        <p:nvSpPr>
          <p:cNvPr id="4" name="Footer Placeholder 3">
            <a:extLst>
              <a:ext uri="{FF2B5EF4-FFF2-40B4-BE49-F238E27FC236}">
                <a16:creationId xmlns:a16="http://schemas.microsoft.com/office/drawing/2014/main" id="{78020A9B-A1D2-477C-B012-5789AB25C2F2}"/>
              </a:ext>
            </a:extLst>
          </p:cNvPr>
          <p:cNvSpPr>
            <a:spLocks noGrp="1"/>
          </p:cNvSpPr>
          <p:nvPr>
            <p:ph type="ftr" sz="quarter" idx="2"/>
          </p:nvPr>
        </p:nvSpPr>
        <p:spPr>
          <a:xfrm>
            <a:off x="0" y="8840481"/>
            <a:ext cx="3043345" cy="468622"/>
          </a:xfrm>
          <a:prstGeom prst="rect">
            <a:avLst/>
          </a:prstGeom>
        </p:spPr>
        <p:txBody>
          <a:bodyPr vert="horz" lIns="162471" tIns="81235" rIns="162471" bIns="81235" rtlCol="0" anchor="b"/>
          <a:lstStyle>
            <a:lvl1pPr algn="l">
              <a:defRPr sz="2100"/>
            </a:lvl1pPr>
          </a:lstStyle>
          <a:p>
            <a:endParaRPr lang="en-US"/>
          </a:p>
        </p:txBody>
      </p:sp>
      <p:sp>
        <p:nvSpPr>
          <p:cNvPr id="5" name="Slide Number Placeholder 4">
            <a:extLst>
              <a:ext uri="{FF2B5EF4-FFF2-40B4-BE49-F238E27FC236}">
                <a16:creationId xmlns:a16="http://schemas.microsoft.com/office/drawing/2014/main" id="{9018EA61-B254-4322-95C3-7B018FBADACA}"/>
              </a:ext>
            </a:extLst>
          </p:cNvPr>
          <p:cNvSpPr>
            <a:spLocks noGrp="1"/>
          </p:cNvSpPr>
          <p:nvPr>
            <p:ph type="sldNum" sz="quarter" idx="3"/>
          </p:nvPr>
        </p:nvSpPr>
        <p:spPr>
          <a:xfrm>
            <a:off x="3978130" y="8840481"/>
            <a:ext cx="3043345" cy="468622"/>
          </a:xfrm>
          <a:prstGeom prst="rect">
            <a:avLst/>
          </a:prstGeom>
        </p:spPr>
        <p:txBody>
          <a:bodyPr vert="horz" lIns="162471" tIns="81235" rIns="162471" bIns="81235" rtlCol="0" anchor="b"/>
          <a:lstStyle>
            <a:lvl1pPr algn="r">
              <a:defRPr sz="2100"/>
            </a:lvl1pPr>
          </a:lstStyle>
          <a:p>
            <a:fld id="{CB3DFEA0-DD73-4160-8D30-BE4C0C59FB73}" type="slidenum">
              <a:rPr lang="en-US" smtClean="0"/>
              <a:t>‹#›</a:t>
            </a:fld>
            <a:endParaRPr lang="en-US"/>
          </a:p>
        </p:txBody>
      </p:sp>
    </p:spTree>
    <p:extLst>
      <p:ext uri="{BB962C8B-B14F-4D97-AF65-F5344CB8AC3E}">
        <p14:creationId xmlns:p14="http://schemas.microsoft.com/office/powerpoint/2010/main" val="2915351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73057-5A06-4C7A-A03F-4D58E14B71E4}"/>
              </a:ext>
            </a:extLst>
          </p:cNvPr>
          <p:cNvSpPr>
            <a:spLocks noGrp="1"/>
          </p:cNvSpPr>
          <p:nvPr>
            <p:ph type="hdr" sz="quarter"/>
          </p:nvPr>
        </p:nvSpPr>
        <p:spPr>
          <a:xfrm>
            <a:off x="4" y="0"/>
            <a:ext cx="4131056" cy="8032363"/>
          </a:xfrm>
          <a:prstGeom prst="rect">
            <a:avLst/>
          </a:prstGeom>
        </p:spPr>
        <p:txBody>
          <a:bodyPr vert="horz" lIns="313714" tIns="156858" rIns="313714" bIns="156858" rtlCol="0"/>
          <a:lstStyle>
            <a:lvl1pPr algn="l" eaLnBrk="1" fontAlgn="auto" hangingPunct="1">
              <a:spcBef>
                <a:spcPts val="0"/>
              </a:spcBef>
              <a:spcAft>
                <a:spcPts val="0"/>
              </a:spcAft>
              <a:defRPr sz="4100">
                <a:latin typeface="+mn-lt"/>
              </a:defRPr>
            </a:lvl1pPr>
          </a:lstStyle>
          <a:p>
            <a:pPr>
              <a:defRPr/>
            </a:pPr>
            <a:endParaRPr lang="en-US" dirty="0"/>
          </a:p>
        </p:txBody>
      </p:sp>
      <p:sp>
        <p:nvSpPr>
          <p:cNvPr id="3" name="Date Placeholder 2">
            <a:extLst>
              <a:ext uri="{FF2B5EF4-FFF2-40B4-BE49-F238E27FC236}">
                <a16:creationId xmlns:a16="http://schemas.microsoft.com/office/drawing/2014/main" id="{4C5F234E-45DF-4721-9299-42EAE74FE5D0}"/>
              </a:ext>
            </a:extLst>
          </p:cNvPr>
          <p:cNvSpPr>
            <a:spLocks noGrp="1"/>
          </p:cNvSpPr>
          <p:nvPr>
            <p:ph type="dt" idx="1"/>
          </p:nvPr>
        </p:nvSpPr>
        <p:spPr>
          <a:xfrm>
            <a:off x="5399951" y="0"/>
            <a:ext cx="4131056" cy="8032363"/>
          </a:xfrm>
          <a:prstGeom prst="rect">
            <a:avLst/>
          </a:prstGeom>
        </p:spPr>
        <p:txBody>
          <a:bodyPr vert="horz" lIns="313714" tIns="156858" rIns="313714" bIns="156858" rtlCol="0"/>
          <a:lstStyle>
            <a:lvl1pPr algn="r" eaLnBrk="1" fontAlgn="auto" hangingPunct="1">
              <a:spcBef>
                <a:spcPts val="0"/>
              </a:spcBef>
              <a:spcAft>
                <a:spcPts val="0"/>
              </a:spcAft>
              <a:defRPr sz="4100">
                <a:latin typeface="+mn-lt"/>
              </a:defRPr>
            </a:lvl1pPr>
          </a:lstStyle>
          <a:p>
            <a:pPr>
              <a:defRPr/>
            </a:pPr>
            <a:fld id="{2C8AB86F-DB24-4E27-9AD4-132AEEB75011}" type="datetimeFigureOut">
              <a:rPr lang="en-US"/>
              <a:pPr>
                <a:defRPr/>
              </a:pPr>
              <a:t>2/10/2021</a:t>
            </a:fld>
            <a:endParaRPr lang="en-US" dirty="0"/>
          </a:p>
        </p:txBody>
      </p:sp>
      <p:sp>
        <p:nvSpPr>
          <p:cNvPr id="4" name="Slide Image Placeholder 3">
            <a:extLst>
              <a:ext uri="{FF2B5EF4-FFF2-40B4-BE49-F238E27FC236}">
                <a16:creationId xmlns:a16="http://schemas.microsoft.com/office/drawing/2014/main" id="{A97A7851-859A-411E-B5CB-DF3DA5D0B776}"/>
              </a:ext>
            </a:extLst>
          </p:cNvPr>
          <p:cNvSpPr>
            <a:spLocks noGrp="1" noRot="1" noChangeAspect="1"/>
          </p:cNvSpPr>
          <p:nvPr>
            <p:ph type="sldImg" idx="2"/>
          </p:nvPr>
        </p:nvSpPr>
        <p:spPr>
          <a:xfrm>
            <a:off x="-31254700" y="20012025"/>
            <a:ext cx="72040750" cy="54030563"/>
          </a:xfrm>
          <a:prstGeom prst="rect">
            <a:avLst/>
          </a:prstGeom>
          <a:noFill/>
          <a:ln w="12700">
            <a:solidFill>
              <a:prstClr val="black"/>
            </a:solidFill>
          </a:ln>
        </p:spPr>
        <p:txBody>
          <a:bodyPr vert="horz" lIns="313714" tIns="156858" rIns="313714" bIns="156858" rtlCol="0" anchor="ctr"/>
          <a:lstStyle/>
          <a:p>
            <a:pPr lvl="0"/>
            <a:endParaRPr lang="en-US" noProof="0" dirty="0"/>
          </a:p>
        </p:txBody>
      </p:sp>
      <p:sp>
        <p:nvSpPr>
          <p:cNvPr id="5" name="Notes Placeholder 4">
            <a:extLst>
              <a:ext uri="{FF2B5EF4-FFF2-40B4-BE49-F238E27FC236}">
                <a16:creationId xmlns:a16="http://schemas.microsoft.com/office/drawing/2014/main" id="{7D64FC6C-EC5E-4D26-A6F2-3F605EC158BE}"/>
              </a:ext>
            </a:extLst>
          </p:cNvPr>
          <p:cNvSpPr>
            <a:spLocks noGrp="1"/>
          </p:cNvSpPr>
          <p:nvPr>
            <p:ph type="body" sz="quarter" idx="3"/>
          </p:nvPr>
        </p:nvSpPr>
        <p:spPr>
          <a:xfrm>
            <a:off x="953321" y="77043896"/>
            <a:ext cx="7626567" cy="63035906"/>
          </a:xfrm>
          <a:prstGeom prst="rect">
            <a:avLst/>
          </a:prstGeom>
        </p:spPr>
        <p:txBody>
          <a:bodyPr vert="horz" lIns="313714" tIns="156858" rIns="313714" bIns="15685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816D9CC-A3B2-417B-B38C-DEADDBCA64B4}"/>
              </a:ext>
            </a:extLst>
          </p:cNvPr>
          <p:cNvSpPr>
            <a:spLocks noGrp="1"/>
          </p:cNvSpPr>
          <p:nvPr>
            <p:ph type="ftr" sz="quarter" idx="4"/>
          </p:nvPr>
        </p:nvSpPr>
        <p:spPr>
          <a:xfrm>
            <a:off x="4" y="152058863"/>
            <a:ext cx="4131056" cy="8032344"/>
          </a:xfrm>
          <a:prstGeom prst="rect">
            <a:avLst/>
          </a:prstGeom>
        </p:spPr>
        <p:txBody>
          <a:bodyPr vert="horz" lIns="313714" tIns="156858" rIns="313714" bIns="156858" rtlCol="0" anchor="b"/>
          <a:lstStyle>
            <a:lvl1pPr algn="l" eaLnBrk="1" fontAlgn="auto" hangingPunct="1">
              <a:spcBef>
                <a:spcPts val="0"/>
              </a:spcBef>
              <a:spcAft>
                <a:spcPts val="0"/>
              </a:spcAft>
              <a:defRPr sz="41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0C5ED826-4B96-4738-A1BF-A35230E61D48}"/>
              </a:ext>
            </a:extLst>
          </p:cNvPr>
          <p:cNvSpPr>
            <a:spLocks noGrp="1"/>
          </p:cNvSpPr>
          <p:nvPr>
            <p:ph type="sldNum" sz="quarter" idx="5"/>
          </p:nvPr>
        </p:nvSpPr>
        <p:spPr>
          <a:xfrm>
            <a:off x="5399951" y="152058863"/>
            <a:ext cx="4131056" cy="8032344"/>
          </a:xfrm>
          <a:prstGeom prst="rect">
            <a:avLst/>
          </a:prstGeom>
        </p:spPr>
        <p:txBody>
          <a:bodyPr vert="horz" lIns="313714" tIns="156858" rIns="313714" bIns="156858" rtlCol="0" anchor="b"/>
          <a:lstStyle>
            <a:lvl1pPr algn="r" eaLnBrk="1" fontAlgn="auto" hangingPunct="1">
              <a:spcBef>
                <a:spcPts val="0"/>
              </a:spcBef>
              <a:spcAft>
                <a:spcPts val="0"/>
              </a:spcAft>
              <a:defRPr sz="4100">
                <a:latin typeface="+mn-lt"/>
              </a:defRPr>
            </a:lvl1pPr>
          </a:lstStyle>
          <a:p>
            <a:pPr>
              <a:defRPr/>
            </a:pPr>
            <a:fld id="{B787ECD8-696C-4B49-8F88-105B4345E826}"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armers.gov/service-center-locator"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farmers.gov/service-center-locator"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a:t>
            </a:fld>
            <a:endParaRPr lang="en-US" dirty="0"/>
          </a:p>
        </p:txBody>
      </p:sp>
    </p:spTree>
    <p:extLst>
      <p:ext uri="{BB962C8B-B14F-4D97-AF65-F5344CB8AC3E}">
        <p14:creationId xmlns:p14="http://schemas.microsoft.com/office/powerpoint/2010/main" val="757315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Minnesota doesn’t have any counties that met the D3 or D4 extreme drought designations in 2018 or 2019.</a:t>
            </a:r>
          </a:p>
          <a:p>
            <a:endParaRPr lang="en-US" sz="2100" dirty="0"/>
          </a:p>
          <a:p>
            <a:r>
              <a:rPr lang="en-US" sz="2100" dirty="0"/>
              <a:t>North Dakota counties meeting the D3 or D4 designations include, for the 2018 crop year only, Eddy, Foster, McHenry, Nelson, Renville, Ward and Wells.  ND doesn’t have any counties that met the D3 or D4 extreme drought designations in 2019.</a:t>
            </a:r>
          </a:p>
          <a:p>
            <a:endParaRPr lang="en-US" sz="2100" dirty="0"/>
          </a:p>
          <a:p>
            <a:pPr defTabSz="1624706">
              <a:defRPr/>
            </a:pPr>
            <a:r>
              <a:rPr lang="en-US" sz="2100" dirty="0"/>
              <a:t>The list of counties with Presidential or Secretarial disaster designations may be found at the website shown on the slide. If a county is not listed the COC will require evidence of the qualifying disaster event that affected the crops.</a:t>
            </a: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10</a:t>
            </a:fld>
            <a:endParaRPr lang="en-US" dirty="0"/>
          </a:p>
        </p:txBody>
      </p:sp>
    </p:spTree>
    <p:extLst>
      <p:ext uri="{BB962C8B-B14F-4D97-AF65-F5344CB8AC3E}">
        <p14:creationId xmlns:p14="http://schemas.microsoft.com/office/powerpoint/2010/main" val="141454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slide.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11</a:t>
            </a:fld>
            <a:endParaRPr lang="en-US" dirty="0"/>
          </a:p>
        </p:txBody>
      </p:sp>
    </p:spTree>
    <p:extLst>
      <p:ext uri="{BB962C8B-B14F-4D97-AF65-F5344CB8AC3E}">
        <p14:creationId xmlns:p14="http://schemas.microsoft.com/office/powerpoint/2010/main" val="149316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Let’s walk through an example:  A producer suffered a quality loss on 10,000 bushels of corn for grain due to excessive moisture.  The grain suffered additional quality losses prior to harvest from a subsequent hailstorm.  In this example all 10,000 bushels are eligible because they suffered a loss due to a qualifying disaster event.</a:t>
            </a:r>
          </a:p>
          <a:p>
            <a:endParaRPr lang="en-US" b="0" dirty="0">
              <a:cs typeface="Calibri"/>
            </a:endParaRPr>
          </a:p>
          <a:p>
            <a:r>
              <a:rPr lang="en-US" b="0" dirty="0">
                <a:cs typeface="Calibri"/>
              </a:rPr>
              <a:t>Now let’s look at another example.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12</a:t>
            </a:fld>
            <a:endParaRPr lang="en-US" dirty="0"/>
          </a:p>
        </p:txBody>
      </p:sp>
    </p:spTree>
    <p:extLst>
      <p:ext uri="{BB962C8B-B14F-4D97-AF65-F5344CB8AC3E}">
        <p14:creationId xmlns:p14="http://schemas.microsoft.com/office/powerpoint/2010/main" val="2133294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 producer suffered a quality loss on 10,000 bushels of corn for grain.  Only 1,000 bushels were affected by excessive moisture which is a qualifying disaster event.  The remaining 9,000 bushels only suffered a loss from hail. </a:t>
            </a:r>
          </a:p>
          <a:p>
            <a:endParaRPr lang="en-US" b="0" dirty="0">
              <a:cs typeface="Calibri"/>
            </a:endParaRPr>
          </a:p>
          <a:p>
            <a:r>
              <a:rPr lang="en-US" b="0" dirty="0">
                <a:cs typeface="Calibri"/>
              </a:rPr>
              <a:t>In this example only 1,000 bushels affected by a qualifying disaster event are eligible for QLA and would be included in the application.</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13</a:t>
            </a:fld>
            <a:endParaRPr lang="en-US" dirty="0"/>
          </a:p>
        </p:txBody>
      </p:sp>
    </p:spTree>
    <p:extLst>
      <p:ext uri="{BB962C8B-B14F-4D97-AF65-F5344CB8AC3E}">
        <p14:creationId xmlns:p14="http://schemas.microsoft.com/office/powerpoint/2010/main" val="189421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discuss eligibility </a:t>
            </a:r>
          </a:p>
          <a:p>
            <a:endParaRPr lang="en-US" dirty="0"/>
          </a:p>
          <a:p>
            <a:r>
              <a:rPr lang="en-US" dirty="0"/>
              <a:t>Individuals and entities also must:</a:t>
            </a:r>
          </a:p>
          <a:p>
            <a:endParaRPr lang="en-US" dirty="0">
              <a:cs typeface="Calibri"/>
            </a:endParaRPr>
          </a:p>
          <a:p>
            <a:r>
              <a:rPr lang="en-US" dirty="0"/>
              <a:t>•   commercially produce the eligible commodities;</a:t>
            </a:r>
            <a:endParaRPr lang="en-US" dirty="0">
              <a:cs typeface="Calibri"/>
            </a:endParaRPr>
          </a:p>
          <a:p>
            <a:r>
              <a:rPr lang="en-US" dirty="0"/>
              <a:t>•   be in the business of farming at the time of application;</a:t>
            </a:r>
            <a:endParaRPr lang="en-US" dirty="0">
              <a:cs typeface="Calibri"/>
            </a:endParaRPr>
          </a:p>
          <a:p>
            <a:r>
              <a:rPr lang="en-US" dirty="0"/>
              <a:t>•   comply with the provisions of the “Highly Erodible Land and Wetland Conservation” regulations, often called the conservation compliance provisions;</a:t>
            </a:r>
          </a:p>
          <a:p>
            <a:pPr marL="304632" indent="-304632">
              <a:buFont typeface="Arial" panose="020B0604020202020204" pitchFamily="34" charset="0"/>
              <a:buChar char="•"/>
            </a:pPr>
            <a:r>
              <a:rPr lang="en-US" dirty="0">
                <a:cs typeface="Calibri"/>
              </a:rPr>
              <a:t>comply with the $900,000 AGI provisions which will be explained in a later slide</a:t>
            </a:r>
          </a:p>
          <a:p>
            <a:r>
              <a:rPr lang="en-US" dirty="0"/>
              <a:t>•   if a foreign person, they provides land, capital, and a substantial amount of active personal labor to the farming operation; and</a:t>
            </a:r>
            <a:endParaRPr lang="en-US" dirty="0">
              <a:cs typeface="Calibri"/>
            </a:endParaRPr>
          </a:p>
          <a:p>
            <a:r>
              <a:rPr lang="en-US" dirty="0"/>
              <a:t>•   not have a controlled substance violation.</a:t>
            </a:r>
            <a:endParaRPr lang="en-US" dirty="0">
              <a:cs typeface="Calibri"/>
            </a:endParaRPr>
          </a:p>
          <a:p>
            <a:pPr defTabSz="1624706">
              <a:defRPr/>
            </a:pP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14</a:t>
            </a:fld>
            <a:endParaRPr lang="en-US" dirty="0"/>
          </a:p>
        </p:txBody>
      </p:sp>
    </p:spTree>
    <p:extLst>
      <p:ext uri="{BB962C8B-B14F-4D97-AF65-F5344CB8AC3E}">
        <p14:creationId xmlns:p14="http://schemas.microsoft.com/office/powerpoint/2010/main" val="293827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must be able to show, with verifiable evidence that they have a valid ownership share and risk in the crop produced; and control of the crop acreage on which the commodity was grown at the time of the disaster.</a:t>
            </a:r>
          </a:p>
          <a:p>
            <a:endParaRPr lang="en-US" dirty="0"/>
          </a:p>
          <a:p>
            <a:r>
              <a:rPr lang="en-US" dirty="0"/>
              <a:t>Producers with crops sold under a contract or a Community Supported Agricultural (CSA) Agreement must provide a copy of the contract or agreement.</a:t>
            </a: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15</a:t>
            </a:fld>
            <a:endParaRPr lang="en-US" dirty="0"/>
          </a:p>
        </p:txBody>
      </p:sp>
    </p:spTree>
    <p:extLst>
      <p:ext uri="{BB962C8B-B14F-4D97-AF65-F5344CB8AC3E}">
        <p14:creationId xmlns:p14="http://schemas.microsoft.com/office/powerpoint/2010/main" val="118425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Adjusted Gross Income and Farm AGI rules apply.</a:t>
            </a:r>
            <a:r>
              <a:rPr lang="en-US" dirty="0"/>
              <a:t>  CCC-941 and CCC-942 (if applicable) are required to be filed if not already on file for the year the application is filed for. </a:t>
            </a:r>
            <a:endParaRPr lang="en-US" b="0" dirty="0"/>
          </a:p>
          <a:p>
            <a:endParaRPr lang="en-US" dirty="0"/>
          </a:p>
          <a:p>
            <a:r>
              <a:rPr lang="en-US" b="0" dirty="0"/>
              <a:t>Producers (persons or legal entities) of specified agricultural commodities</a:t>
            </a:r>
            <a:r>
              <a:rPr lang="en-US" dirty="0"/>
              <a:t> </a:t>
            </a:r>
            <a:endParaRPr lang="en-US" dirty="0">
              <a:cs typeface="Calibri"/>
            </a:endParaRPr>
          </a:p>
          <a:p>
            <a:r>
              <a:rPr lang="en-US" b="0" dirty="0"/>
              <a:t>• have an average adjusted gross income of less than $900,000; or </a:t>
            </a:r>
            <a:br>
              <a:rPr lang="en-US" b="0" dirty="0">
                <a:cs typeface="+mn-lt"/>
              </a:rPr>
            </a:br>
            <a:r>
              <a:rPr lang="en-US" b="0" dirty="0"/>
              <a:t>• derive at least 75 percent of their adjusted gross income from farming, ranching or forestry-related activities.</a:t>
            </a:r>
          </a:p>
          <a:p>
            <a:endParaRPr lang="en-US" b="0" dirty="0"/>
          </a:p>
          <a:p>
            <a:r>
              <a:rPr lang="en-US" b="0" dirty="0">
                <a:cs typeface="Calibri"/>
              </a:rPr>
              <a:t>For the 2018 application the AGI is calculated using the 3 year average of 2014-2016; for the 2019 application the AGI is calculated using the 3 year average of 2015-2017.</a:t>
            </a:r>
          </a:p>
          <a:p>
            <a:endParaRPr lang="en-US" dirty="0"/>
          </a:p>
          <a:p>
            <a:pPr>
              <a:defRPr/>
            </a:pPr>
            <a:r>
              <a:rPr lang="en-US" dirty="0"/>
              <a:t>Applicants that sell a crop under a contract or a Community Supported Agricultural (CSA) Agreement </a:t>
            </a:r>
            <a:r>
              <a:rPr lang="en-US" b="1" dirty="0"/>
              <a:t>must </a:t>
            </a:r>
            <a:r>
              <a:rPr lang="en-US" dirty="0"/>
              <a:t>provide a copy of the contract or agreement.</a:t>
            </a:r>
            <a:endParaRPr lang="en-US" dirty="0">
              <a:cs typeface="Calibri"/>
            </a:endParaRPr>
          </a:p>
          <a:p>
            <a:endParaRPr lang="en-US" dirty="0"/>
          </a:p>
          <a:p>
            <a:r>
              <a:rPr lang="en-US" dirty="0"/>
              <a:t>Applicants must also complete form AD 1026, if not already on file, certifying compliance with HELC and WC provisions</a:t>
            </a:r>
          </a:p>
          <a:p>
            <a:endParaRPr lang="en-US" dirty="0">
              <a:cs typeface="Calibri"/>
            </a:endParaRPr>
          </a:p>
          <a:p>
            <a:r>
              <a:rPr lang="en-US" dirty="0"/>
              <a:t> Deadline to file the AGI forms, Entity form  and Conservation compliance form is within 60 days of signing the application form – form 898 which we’ll discuss shortly.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16</a:t>
            </a:fld>
            <a:endParaRPr lang="en-US" dirty="0"/>
          </a:p>
        </p:txBody>
      </p:sp>
    </p:spTree>
    <p:extLst>
      <p:ext uri="{BB962C8B-B14F-4D97-AF65-F5344CB8AC3E}">
        <p14:creationId xmlns:p14="http://schemas.microsoft.com/office/powerpoint/2010/main" val="172960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it comes to payment limitations for this program:</a:t>
            </a:r>
          </a:p>
          <a:p>
            <a:endParaRPr lang="en-US" dirty="0"/>
          </a:p>
          <a:p>
            <a:r>
              <a:rPr lang="en-US" dirty="0"/>
              <a:t>QLA payments are subject to a per person and legal entity payment limitation of $125,000. This limitation applies to the each of the program years applied. </a:t>
            </a:r>
          </a:p>
          <a:p>
            <a:endParaRPr lang="en-US" dirty="0"/>
          </a:p>
          <a:p>
            <a:r>
              <a:rPr lang="en-US" dirty="0"/>
              <a:t>There are rules that apply for entities.</a:t>
            </a:r>
          </a:p>
          <a:p>
            <a:endParaRPr lang="en-US" dirty="0"/>
          </a:p>
          <a:p>
            <a:r>
              <a:rPr lang="en-US" dirty="0"/>
              <a:t>One of those rules is Notification of interest:  Each legal entity must disclose names and tax id numbers of each person or legal entity holding an ownership interest in the payment entity.</a:t>
            </a:r>
          </a:p>
          <a:p>
            <a:endParaRPr lang="en-US" dirty="0"/>
          </a:p>
          <a:p>
            <a:r>
              <a:rPr lang="en-US" dirty="0">
                <a:cs typeface="Calibri" panose="020F0502020204030204"/>
              </a:rPr>
              <a:t>Another is Attribution:  payments will be attributed down to each member of the payment entity. If at the 4th level ownership the member is another legal entity payments will be reduced for that share.</a:t>
            </a:r>
          </a:p>
          <a:p>
            <a:endParaRPr lang="en-US" dirty="0">
              <a:cs typeface="Calibri" panose="020F0502020204030204"/>
            </a:endParaRPr>
          </a:p>
          <a:p>
            <a:r>
              <a:rPr lang="en-US" dirty="0">
                <a:cs typeface="Calibri" panose="020F0502020204030204"/>
              </a:rPr>
              <a:t>Substantive change rules apply to QLA payments.   Meaning, changes in the farming operation that resulted in the increase in the number of persons to which payment limitation applies must have occurred prior to June 1 of the applicable program year. </a:t>
            </a:r>
            <a:endParaRPr lang="en-US" dirty="0"/>
          </a:p>
          <a:p>
            <a:endParaRPr lang="en-US" dirty="0">
              <a:cs typeface="Calibri" panose="020F0502020204030204"/>
            </a:endParaRPr>
          </a:p>
          <a:p>
            <a:r>
              <a:rPr lang="en-US" dirty="0"/>
              <a:t>Payments made to a joint operation, including a general partnership or joint venture, will not exceed the total of $125,000 multiplied by the number of persons and legal entities included in the ownership of the joint operation.</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17</a:t>
            </a:fld>
            <a:endParaRPr lang="en-US" dirty="0"/>
          </a:p>
        </p:txBody>
      </p:sp>
    </p:spTree>
    <p:extLst>
      <p:ext uri="{BB962C8B-B14F-4D97-AF65-F5344CB8AC3E}">
        <p14:creationId xmlns:p14="http://schemas.microsoft.com/office/powerpoint/2010/main" val="1764611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Read slide.</a:t>
            </a:r>
          </a:p>
          <a:p>
            <a:r>
              <a:rPr lang="en-US" dirty="0"/>
              <a:t>If a producer obtained sufficient coverage in prior years, they may request an exception to the 2022 and 2023 crop years. Requests for exceptions will be reviewed on a case-by-case basis. The following are possible </a:t>
            </a:r>
            <a:r>
              <a:rPr lang="en-US" b="1" dirty="0"/>
              <a:t>exceptions</a:t>
            </a:r>
            <a:r>
              <a:rPr lang="en-US" dirty="0"/>
              <a:t> to the 2022 and 2023 linkage requirement:</a:t>
            </a:r>
          </a:p>
          <a:p>
            <a:endParaRPr lang="en-US" dirty="0"/>
          </a:p>
          <a:p>
            <a:r>
              <a:rPr lang="en-US" b="1" dirty="0"/>
              <a:t>Exception Example: </a:t>
            </a:r>
            <a:r>
              <a:rPr lang="en-US" dirty="0"/>
              <a:t>A producer received QLA payment for 2019 quality losses on corn. The producer purchased insurance at the 60/100 coverage level for corn in 2021 and 2022. The producer may request an exception to the requirement to purchase crop insurance in 2022 and 2023 based on obtaining coverage in 2021 and 2022.</a:t>
            </a: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18</a:t>
            </a:fld>
            <a:endParaRPr lang="en-US" dirty="0"/>
          </a:p>
        </p:txBody>
      </p:sp>
    </p:spTree>
    <p:extLst>
      <p:ext uri="{BB962C8B-B14F-4D97-AF65-F5344CB8AC3E}">
        <p14:creationId xmlns:p14="http://schemas.microsoft.com/office/powerpoint/2010/main" val="1784312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Did you sign up for WHIP+ and agreed to meeting linkage at that time?  Then you’ve met the linkage requirement if you received a Whip+ benefit on the </a:t>
            </a:r>
            <a:r>
              <a:rPr lang="en-US" b="1" dirty="0"/>
              <a:t>crop</a:t>
            </a:r>
            <a:r>
              <a:rPr lang="en-US" dirty="0"/>
              <a:t> you are applying for. If you are submitting a QLA application for a crop you did not receive a WHIP+ payment for then you are required to agree to meet linkage for QLA for that crop.</a:t>
            </a:r>
          </a:p>
          <a:p>
            <a:endParaRPr lang="en-US" dirty="0"/>
          </a:p>
          <a:p>
            <a:r>
              <a:rPr lang="en-US" dirty="0"/>
              <a:t>If the linkage requirement is not met in the 2022 and 2023 crop years, the producer will receive a letter requesting a refund of QLA Program benefits, plus interest.</a:t>
            </a:r>
          </a:p>
          <a:p>
            <a:endParaRPr lang="en-US" dirty="0"/>
          </a:p>
          <a:p>
            <a:r>
              <a:rPr lang="en-US" dirty="0"/>
              <a:t>If a producer obtained sufficient coverage in prior years, they may request an exception to the 2022 and 2023 crop years. Requests for exceptions will be reviewed on a case-by-case basis. The following are possible </a:t>
            </a:r>
            <a:r>
              <a:rPr lang="en-US" b="1" dirty="0"/>
              <a:t>exceptions</a:t>
            </a:r>
            <a:r>
              <a:rPr lang="en-US" dirty="0"/>
              <a:t> to the 2022 and 2023 linkage requirement:</a:t>
            </a:r>
          </a:p>
          <a:p>
            <a:endParaRPr lang="en-US" dirty="0"/>
          </a:p>
          <a:p>
            <a:r>
              <a:rPr lang="en-US" b="1" dirty="0"/>
              <a:t>Exception Example: </a:t>
            </a:r>
            <a:r>
              <a:rPr lang="en-US" dirty="0"/>
              <a:t>A producer received QLA payment for 2019 quality losses on corn. The producer purchased insurance at the 60/100 coverage level for corn in 2021 and 2022. The producer may request an exception to the requirement to purchase crop insurance in 2022 and 2023 based on obtaining coverage in 2021 and 2022.</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19</a:t>
            </a:fld>
            <a:endParaRPr lang="en-US" dirty="0"/>
          </a:p>
        </p:txBody>
      </p:sp>
    </p:spTree>
    <p:extLst>
      <p:ext uri="{BB962C8B-B14F-4D97-AF65-F5344CB8AC3E}">
        <p14:creationId xmlns:p14="http://schemas.microsoft.com/office/powerpoint/2010/main" val="133382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632" indent="-304632">
              <a:buFont typeface="Arial" panose="020B0604020202020204" pitchFamily="34" charset="0"/>
              <a:buChar char="•"/>
            </a:pPr>
            <a:r>
              <a:rPr lang="en-US" dirty="0">
                <a:cs typeface="Calibri"/>
              </a:rPr>
              <a:t>Intro/Housekeeping slide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a:t>
            </a:fld>
            <a:endParaRPr lang="en-US" dirty="0"/>
          </a:p>
        </p:txBody>
      </p:sp>
    </p:spTree>
    <p:extLst>
      <p:ext uri="{BB962C8B-B14F-4D97-AF65-F5344CB8AC3E}">
        <p14:creationId xmlns:p14="http://schemas.microsoft.com/office/powerpoint/2010/main" val="252587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New to USDA, no problem!  Ask for help in filling out your application! </a:t>
            </a:r>
          </a:p>
          <a:p>
            <a:endParaRPr lang="en-US" dirty="0"/>
          </a:p>
          <a:p>
            <a:r>
              <a:rPr lang="en-US" dirty="0"/>
              <a:t>If you are a new customer to USDA, your local FSA staff will work with you to establish a record for you which will include asking for this type of information:</a:t>
            </a:r>
          </a:p>
          <a:p>
            <a:pPr marL="304632" indent="-304632">
              <a:buFont typeface="Arial" panose="020B0604020202020204" pitchFamily="34" charset="0"/>
              <a:buChar char="•"/>
            </a:pPr>
            <a:r>
              <a:rPr lang="en-US" dirty="0"/>
              <a:t>Name and address</a:t>
            </a:r>
          </a:p>
          <a:p>
            <a:pPr marL="304632" indent="-304632">
              <a:buFont typeface="Arial" panose="020B0604020202020204" pitchFamily="34" charset="0"/>
              <a:buChar char="•"/>
            </a:pPr>
            <a:r>
              <a:rPr lang="en-US" dirty="0"/>
              <a:t>Personal information, including your Tax Identification Number</a:t>
            </a:r>
          </a:p>
          <a:p>
            <a:pPr marL="304632" indent="-304632">
              <a:buFont typeface="Arial" panose="020B0604020202020204" pitchFamily="34" charset="0"/>
              <a:buChar char="•"/>
            </a:pPr>
            <a:r>
              <a:rPr lang="en-US" dirty="0"/>
              <a:t>Farm operating structure</a:t>
            </a:r>
          </a:p>
          <a:p>
            <a:pPr marL="304632" indent="-304632">
              <a:buFont typeface="Arial" panose="020B0604020202020204" pitchFamily="34" charset="0"/>
              <a:buChar char="•"/>
            </a:pPr>
            <a:r>
              <a:rPr lang="en-US" dirty="0"/>
              <a:t>Adjusted Gross Income compliance certification to ensure eligibility</a:t>
            </a:r>
          </a:p>
          <a:p>
            <a:pPr marL="304632" indent="-304632">
              <a:buFont typeface="Arial" panose="020B0604020202020204" pitchFamily="34" charset="0"/>
              <a:buChar char="•"/>
            </a:pPr>
            <a:r>
              <a:rPr lang="en-US" dirty="0"/>
              <a:t>Direct deposit information to enable payment</a:t>
            </a:r>
          </a:p>
          <a:p>
            <a:endParaRPr lang="en-US" dirty="0"/>
          </a:p>
          <a:p>
            <a:r>
              <a:rPr lang="en-US" dirty="0"/>
              <a:t>The local FSA staff will also be available to answer any questions you may have about completing the QLA application.</a:t>
            </a:r>
          </a:p>
          <a:p>
            <a:endParaRPr lang="en-US" dirty="0"/>
          </a:p>
          <a:p>
            <a:r>
              <a:rPr lang="en-US" dirty="0"/>
              <a:t>Applicants are required to file all eligibility documents (CCC-902, CCC-941, CCC-942, if applicable, and AD-1026) within 60 calendar days from the date of signing FSA-898. </a:t>
            </a:r>
          </a:p>
          <a:p>
            <a:endParaRPr lang="en-US" dirty="0"/>
          </a:p>
          <a:p>
            <a:r>
              <a:rPr lang="en-US" dirty="0"/>
              <a:t>Failure to timely provide the eligibility forms may result in no payment or a reduced payment.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20</a:t>
            </a:fld>
            <a:endParaRPr lang="en-US" dirty="0"/>
          </a:p>
        </p:txBody>
      </p:sp>
    </p:spTree>
    <p:extLst>
      <p:ext uri="{BB962C8B-B14F-4D97-AF65-F5344CB8AC3E}">
        <p14:creationId xmlns:p14="http://schemas.microsoft.com/office/powerpoint/2010/main" val="320804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We offer multiple options to apply for QLA including an online portal. You can submit your application via mail, fax, hand delivery, or electronically.</a:t>
            </a:r>
            <a:r>
              <a:rPr lang="en-US" dirty="0"/>
              <a:t> </a:t>
            </a:r>
            <a:r>
              <a:rPr lang="en-US" sz="2100" dirty="0"/>
              <a:t> FSA staff at your local USDA Service Center are happy to work with you and here to help!</a:t>
            </a:r>
            <a:r>
              <a:rPr lang="en-US" dirty="0"/>
              <a:t> </a:t>
            </a:r>
            <a:endParaRPr lang="en-US" sz="2100" dirty="0">
              <a:cs typeface="Calibri"/>
            </a:endParaRPr>
          </a:p>
          <a:p>
            <a:endParaRPr lang="en-US" sz="2100" dirty="0"/>
          </a:p>
          <a:p>
            <a:r>
              <a:rPr lang="en-US" sz="2100" dirty="0"/>
              <a:t>All USDA Service Centers are open for business by phone, some are open to visitors to conduct business in person by appointment only.</a:t>
            </a:r>
          </a:p>
          <a:p>
            <a:endParaRPr lang="en-US" sz="2100" dirty="0"/>
          </a:p>
          <a:p>
            <a:r>
              <a:rPr lang="en-US" sz="2100" dirty="0"/>
              <a:t>All producers wishing to conduct business with FSA should call ahead and schedule an appointment.</a:t>
            </a:r>
            <a:r>
              <a:rPr lang="en-US" dirty="0"/>
              <a:t> </a:t>
            </a:r>
            <a:r>
              <a:rPr lang="en-US" sz="2100" dirty="0"/>
              <a:t> Service Centers that are open for appointments will pre-screen visitors based on health concerns or recent travel, and visitors must adhere to social distancing guidelines. Visitors are also required to wear a face covering during their appointment.</a:t>
            </a:r>
            <a:endParaRPr lang="en-US" sz="2100" dirty="0">
              <a:cs typeface="Calibri"/>
            </a:endParaRPr>
          </a:p>
          <a:p>
            <a:endParaRPr lang="en-US" sz="2100" dirty="0"/>
          </a:p>
          <a:p>
            <a:r>
              <a:rPr lang="en-US" sz="2100" dirty="0"/>
              <a:t>The application and needed forms are available on our website: farmers.gov/quality-loss </a:t>
            </a:r>
            <a:br>
              <a:rPr lang="en-US" sz="2100" dirty="0">
                <a:cs typeface="+mn-lt"/>
              </a:rPr>
            </a:br>
            <a:endParaRPr lang="en-US" sz="2100" dirty="0"/>
          </a:p>
          <a:p>
            <a:r>
              <a:rPr lang="en-US" sz="2100" dirty="0"/>
              <a:t>If you are unfamiliar with where your nearest service center is located, you can find out here: </a:t>
            </a:r>
            <a:r>
              <a:rPr lang="en-US" sz="2100" dirty="0">
                <a:hlinkClick r:id="rId3"/>
              </a:rPr>
              <a:t>www.farmers.gov/service-center-locator</a:t>
            </a:r>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21</a:t>
            </a:fld>
            <a:endParaRPr lang="en-US" dirty="0"/>
          </a:p>
        </p:txBody>
      </p:sp>
    </p:spTree>
    <p:extLst>
      <p:ext uri="{BB962C8B-B14F-4D97-AF65-F5344CB8AC3E}">
        <p14:creationId xmlns:p14="http://schemas.microsoft.com/office/powerpoint/2010/main" val="677498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QLA payments will be calculated based on the type of crop – forage or non-forage – and the type of documentation submitted by the producer.  Crops intended for forage will not be covered in great detail during this training.</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22</a:t>
            </a:fld>
            <a:endParaRPr lang="en-US" dirty="0"/>
          </a:p>
        </p:txBody>
      </p:sp>
    </p:spTree>
    <p:extLst>
      <p:ext uri="{BB962C8B-B14F-4D97-AF65-F5344CB8AC3E}">
        <p14:creationId xmlns:p14="http://schemas.microsoft.com/office/powerpoint/2010/main" val="673592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The QLA program will consider all quality discounts recognized by the industry  - However, quality discounts associated with a loss that could have been mitigated, by following normal farming practices are not eligible.  </a:t>
            </a:r>
          </a:p>
          <a:p>
            <a:endParaRPr lang="en-US" sz="2100" dirty="0"/>
          </a:p>
          <a:p>
            <a:r>
              <a:rPr lang="en-US" sz="2100" dirty="0"/>
              <a:t>Since COCs have knowledge of the resources available in the county for producers to use to protect and maintain the crop, the COC is responsible for making the determination as to whether a loss could have been mitigated. </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23</a:t>
            </a:fld>
            <a:endParaRPr lang="en-US" dirty="0"/>
          </a:p>
        </p:txBody>
      </p:sp>
    </p:spTree>
    <p:extLst>
      <p:ext uri="{BB962C8B-B14F-4D97-AF65-F5344CB8AC3E}">
        <p14:creationId xmlns:p14="http://schemas.microsoft.com/office/powerpoint/2010/main" val="379538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Read slide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24</a:t>
            </a:fld>
            <a:endParaRPr lang="en-US" dirty="0"/>
          </a:p>
        </p:txBody>
      </p:sp>
    </p:spTree>
    <p:extLst>
      <p:ext uri="{BB962C8B-B14F-4D97-AF65-F5344CB8AC3E}">
        <p14:creationId xmlns:p14="http://schemas.microsoft.com/office/powerpoint/2010/main" val="2949745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losses need to be supported by verifiable documentation which may include:</a:t>
            </a:r>
          </a:p>
          <a:p>
            <a:endParaRPr lang="en-US" dirty="0"/>
          </a:p>
          <a:p>
            <a:pPr marL="304632" indent="-304632">
              <a:buFont typeface="Arial" panose="020B0604020202020204" pitchFamily="34" charset="0"/>
              <a:buChar char="•"/>
            </a:pPr>
            <a:r>
              <a:rPr lang="en-US" dirty="0"/>
              <a:t>sales receipts from buyers</a:t>
            </a:r>
          </a:p>
          <a:p>
            <a:pPr marL="304632" indent="-304632">
              <a:buFont typeface="Arial" panose="020B0604020202020204" pitchFamily="34" charset="0"/>
              <a:buChar char="•"/>
            </a:pPr>
            <a:r>
              <a:rPr lang="en-US" dirty="0"/>
              <a:t>settlement sheets</a:t>
            </a:r>
          </a:p>
          <a:p>
            <a:pPr marL="304632" indent="-304632">
              <a:buFont typeface="Arial" panose="020B0604020202020204" pitchFamily="34" charset="0"/>
              <a:buChar char="•"/>
            </a:pPr>
            <a:r>
              <a:rPr lang="en-US" dirty="0"/>
              <a:t>truck or warehouse scale tickets</a:t>
            </a:r>
          </a:p>
          <a:p>
            <a:pPr marL="304632" indent="-304632">
              <a:buFont typeface="Arial" panose="020B0604020202020204" pitchFamily="34" charset="0"/>
              <a:buChar char="•"/>
            </a:pPr>
            <a:r>
              <a:rPr lang="en-US" dirty="0"/>
              <a:t>actual measurements or appraisals by FSA, RMA or reinsured companies, loss adjuster’s, or other USDA employees, if performed as part of their work duties, feed company representatives, or State Committee-approved consultants</a:t>
            </a:r>
          </a:p>
          <a:p>
            <a:pPr marL="304632" indent="-304632">
              <a:buFont typeface="Arial" panose="020B0604020202020204" pitchFamily="34" charset="0"/>
              <a:buChar char="•"/>
            </a:pPr>
            <a:r>
              <a:rPr lang="en-US" dirty="0"/>
              <a:t>written sales contracts</a:t>
            </a:r>
          </a:p>
          <a:p>
            <a:pPr marL="304632" indent="-304632">
              <a:buFont typeface="Arial" panose="020B0604020202020204" pitchFamily="34" charset="0"/>
              <a:buChar char="•"/>
            </a:pPr>
            <a:r>
              <a:rPr lang="en-US" dirty="0"/>
              <a:t>similar records that represent actual and specific quality loss information</a:t>
            </a:r>
          </a:p>
          <a:p>
            <a:pPr marL="304632" indent="-304632">
              <a:buFont typeface="Arial" panose="020B0604020202020204" pitchFamily="34" charset="0"/>
              <a:buChar char="•"/>
            </a:pPr>
            <a:r>
              <a:rPr lang="en-US" dirty="0"/>
              <a:t>forage tests for nutrient values.</a:t>
            </a:r>
          </a:p>
          <a:p>
            <a:endParaRPr lang="en-US" dirty="0"/>
          </a:p>
          <a:p>
            <a:r>
              <a:rPr lang="en-US" dirty="0"/>
              <a:t> All affected forage production and historical forage production must be supported by verifiable documentation of the nutritional value.</a:t>
            </a:r>
          </a:p>
          <a:p>
            <a:endParaRPr lang="en-US" dirty="0"/>
          </a:p>
          <a:p>
            <a:endParaRPr lang="en-US" dirty="0"/>
          </a:p>
          <a:p>
            <a:r>
              <a:rPr lang="en-US" dirty="0"/>
              <a:t> </a:t>
            </a:r>
          </a:p>
          <a:p>
            <a:endParaRPr lang="en-US" dirty="0"/>
          </a:p>
          <a:p>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25</a:t>
            </a:fld>
            <a:endParaRPr lang="en-US" dirty="0"/>
          </a:p>
        </p:txBody>
      </p:sp>
    </p:spTree>
    <p:extLst>
      <p:ext uri="{BB962C8B-B14F-4D97-AF65-F5344CB8AC3E}">
        <p14:creationId xmlns:p14="http://schemas.microsoft.com/office/powerpoint/2010/main" val="3987931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Verifiable documentation </a:t>
            </a:r>
            <a:r>
              <a:rPr lang="en-US" sz="2100" b="1" dirty="0"/>
              <a:t>must </a:t>
            </a:r>
            <a:r>
              <a:rPr lang="en-US" sz="2100" dirty="0"/>
              <a:t>be dated within 30 days of harvest.  There is an exception for grain crops that were sold, verifiable documentation at time of sale is acceptable, provided the crop was maintained using best management practices.</a:t>
            </a:r>
          </a:p>
          <a:p>
            <a:endParaRPr lang="en-US" dirty="0"/>
          </a:p>
          <a:p>
            <a:r>
              <a:rPr lang="en-US" dirty="0"/>
              <a:t>For grain crops, the COC may consider quality documentation tests that are dated beyond 30 days as verifiable if the COC determines the record is representative of the condition of the affected production at the time of harvest </a:t>
            </a:r>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26</a:t>
            </a:fld>
            <a:endParaRPr lang="en-US" dirty="0"/>
          </a:p>
        </p:txBody>
      </p:sp>
    </p:spTree>
    <p:extLst>
      <p:ext uri="{BB962C8B-B14F-4D97-AF65-F5344CB8AC3E}">
        <p14:creationId xmlns:p14="http://schemas.microsoft.com/office/powerpoint/2010/main" val="151057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To be eligible for the QLA Program, the forage test or laboratory analysis must have been completed by a state university laboratory within 30 days of harvest of the forage crop.  Other labs may be approved by state committee. </a:t>
            </a:r>
          </a:p>
          <a:p>
            <a:endParaRPr lang="en-US" sz="2100" dirty="0"/>
          </a:p>
          <a:p>
            <a:endParaRPr lang="en-US" sz="2100" dirty="0"/>
          </a:p>
          <a:p>
            <a:pPr defTabSz="1624706">
              <a:defRPr/>
            </a:pPr>
            <a:r>
              <a:rPr lang="en-US" sz="2100" dirty="0"/>
              <a:t>Eligible forage will be broken into high and low nutritional value categories, based on the expected quality for the timing of harvest within the crop year.</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27</a:t>
            </a:fld>
            <a:endParaRPr lang="en-US" dirty="0"/>
          </a:p>
        </p:txBody>
      </p:sp>
    </p:spTree>
    <p:extLst>
      <p:ext uri="{BB962C8B-B14F-4D97-AF65-F5344CB8AC3E}">
        <p14:creationId xmlns:p14="http://schemas.microsoft.com/office/powerpoint/2010/main" val="3287665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order for the payment to be based on the producer’s individual loss they need to have verifiable documentation of both the grading factors and total dollar value loss.</a:t>
            </a: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28</a:t>
            </a:fld>
            <a:endParaRPr lang="en-US" dirty="0"/>
          </a:p>
        </p:txBody>
      </p:sp>
    </p:spTree>
    <p:extLst>
      <p:ext uri="{BB962C8B-B14F-4D97-AF65-F5344CB8AC3E}">
        <p14:creationId xmlns:p14="http://schemas.microsoft.com/office/powerpoint/2010/main" val="1693510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Let’s look at an example where the payment would be based on the producer’s loss.</a:t>
            </a:r>
          </a:p>
          <a:p>
            <a:endParaRPr lang="en-US" b="0" dirty="0">
              <a:cs typeface="Calibri"/>
            </a:endParaRPr>
          </a:p>
          <a:p>
            <a:r>
              <a:rPr lang="en-US" b="0" dirty="0">
                <a:cs typeface="Calibri"/>
              </a:rPr>
              <a:t>A producer sold 10,000 bushels of corn.  The settlement sheet shows the price before discount and the reduced price of $2.00/bushel due to low test weight.</a:t>
            </a:r>
          </a:p>
          <a:p>
            <a:endParaRPr lang="en-US" b="0" dirty="0">
              <a:cs typeface="Calibri"/>
            </a:endParaRPr>
          </a:p>
          <a:p>
            <a:r>
              <a:rPr lang="en-US" b="0" dirty="0">
                <a:cs typeface="Calibri"/>
              </a:rPr>
              <a:t>The producer’s verifiable evidence shows both a quality loss (low test weight) and a total dollar value loss of $20,000 calculated taking the net number of affected bushels multiplied by the discounted price.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29</a:t>
            </a:fld>
            <a:endParaRPr lang="en-US" dirty="0"/>
          </a:p>
        </p:txBody>
      </p:sp>
    </p:spTree>
    <p:extLst>
      <p:ext uri="{BB962C8B-B14F-4D97-AF65-F5344CB8AC3E}">
        <p14:creationId xmlns:p14="http://schemas.microsoft.com/office/powerpoint/2010/main" val="17701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632" indent="-304632">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a:t>
            </a:fld>
            <a:endParaRPr lang="en-US" dirty="0"/>
          </a:p>
        </p:txBody>
      </p:sp>
    </p:spTree>
    <p:extLst>
      <p:ext uri="{BB962C8B-B14F-4D97-AF65-F5344CB8AC3E}">
        <p14:creationId xmlns:p14="http://schemas.microsoft.com/office/powerpoint/2010/main" val="3292676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producer’s that have verifiable evidence of grading factors, but </a:t>
            </a:r>
            <a:r>
              <a:rPr lang="en-US" b="1" dirty="0"/>
              <a:t>no </a:t>
            </a:r>
            <a:r>
              <a:rPr lang="en-US" b="0" dirty="0"/>
              <a:t>total dollar value loss payments are calculated differently.  An example may be stored or fed grain.</a:t>
            </a:r>
          </a:p>
          <a:p>
            <a:endParaRPr lang="en-US" dirty="0"/>
          </a:p>
          <a:p>
            <a:r>
              <a:rPr lang="en-US" dirty="0"/>
              <a:t>Payments will be calculated using the county average percentage of loss based on producers in the county with verifiable evidence of </a:t>
            </a:r>
            <a:r>
              <a:rPr lang="en-US" b="1" dirty="0"/>
              <a:t>both </a:t>
            </a:r>
            <a:r>
              <a:rPr lang="en-US" dirty="0"/>
              <a:t>a quality loss and total dollar loss or percentage of loss due to quality for the same:</a:t>
            </a:r>
          </a:p>
          <a:p>
            <a:pPr marL="304632" indent="-304632">
              <a:buFont typeface="Arial" panose="020B0604020202020204" pitchFamily="34" charset="0"/>
              <a:buChar char="•"/>
            </a:pPr>
            <a:r>
              <a:rPr lang="en-US" dirty="0"/>
              <a:t>physical location</a:t>
            </a:r>
          </a:p>
          <a:p>
            <a:pPr marL="304632" indent="-304632">
              <a:buFont typeface="Arial" panose="020B0604020202020204" pitchFamily="34" charset="0"/>
              <a:buChar char="•"/>
            </a:pPr>
            <a:r>
              <a:rPr lang="en-US" dirty="0"/>
              <a:t>crop</a:t>
            </a:r>
          </a:p>
          <a:p>
            <a:pPr marL="304632" indent="-304632">
              <a:buFont typeface="Arial" panose="020B0604020202020204" pitchFamily="34" charset="0"/>
              <a:buChar char="•"/>
            </a:pPr>
            <a:r>
              <a:rPr lang="en-US" dirty="0"/>
              <a:t>type</a:t>
            </a:r>
          </a:p>
          <a:p>
            <a:pPr marL="304632" indent="-304632">
              <a:buFont typeface="Arial" panose="020B0604020202020204" pitchFamily="34" charset="0"/>
              <a:buChar char="•"/>
            </a:pPr>
            <a:r>
              <a:rPr lang="en-US" dirty="0"/>
              <a:t>intended use and </a:t>
            </a:r>
          </a:p>
          <a:p>
            <a:pPr marL="304632" indent="-304632">
              <a:buFont typeface="Arial" panose="020B0604020202020204" pitchFamily="34" charset="0"/>
              <a:buChar char="•"/>
            </a:pPr>
            <a:r>
              <a:rPr lang="en-US" dirty="0"/>
              <a:t>organic status. </a:t>
            </a:r>
          </a:p>
          <a:p>
            <a:endParaRPr lang="en-US" dirty="0"/>
          </a:p>
          <a:p>
            <a:r>
              <a:rPr lang="en-US" dirty="0"/>
              <a:t>If there are less than 5 producers in the county that applied for QLA benefits for the same crop, type, intended use, and organic status FSA may:</a:t>
            </a:r>
          </a:p>
          <a:p>
            <a:endParaRPr lang="en-US" dirty="0"/>
          </a:p>
          <a:p>
            <a:pPr marL="304632" indent="-304632">
              <a:buFont typeface="Arial" panose="020B0604020202020204" pitchFamily="34" charset="0"/>
              <a:buChar char="•"/>
            </a:pPr>
            <a:r>
              <a:rPr lang="en-US" dirty="0"/>
              <a:t>use data from a contiguous county, if available</a:t>
            </a:r>
          </a:p>
          <a:p>
            <a:pPr marL="304632" indent="-304632">
              <a:buFont typeface="Arial" panose="020B0604020202020204" pitchFamily="34" charset="0"/>
              <a:buChar char="•"/>
            </a:pPr>
            <a:r>
              <a:rPr lang="en-US" dirty="0"/>
              <a:t>determine the loss is ineligible.</a:t>
            </a:r>
          </a:p>
          <a:p>
            <a:endParaRPr lang="en-US" dirty="0"/>
          </a:p>
          <a:p>
            <a:r>
              <a:rPr lang="en-US" dirty="0"/>
              <a:t>Let’s look at an example.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30</a:t>
            </a:fld>
            <a:endParaRPr lang="en-US" dirty="0"/>
          </a:p>
        </p:txBody>
      </p:sp>
    </p:spTree>
    <p:extLst>
      <p:ext uri="{BB962C8B-B14F-4D97-AF65-F5344CB8AC3E}">
        <p14:creationId xmlns:p14="http://schemas.microsoft.com/office/powerpoint/2010/main" val="4085897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 producer delivered 10,000 bushels of corn.  The scale ticket shows the corn had a quality discount due to broken kernels, however the producer did not sell the corn but stored it for feed.  </a:t>
            </a:r>
          </a:p>
          <a:p>
            <a:endParaRPr lang="en-US" b="0" dirty="0">
              <a:cs typeface="Calibri"/>
            </a:endParaRPr>
          </a:p>
          <a:p>
            <a:r>
              <a:rPr lang="en-US" b="0" dirty="0">
                <a:cs typeface="Calibri"/>
              </a:rPr>
              <a:t>The producer has grading factor but no total dollar value loss.  This payment would be based on the county average loss.</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31</a:t>
            </a:fld>
            <a:endParaRPr lang="en-US" dirty="0"/>
          </a:p>
        </p:txBody>
      </p:sp>
    </p:spTree>
    <p:extLst>
      <p:ext uri="{BB962C8B-B14F-4D97-AF65-F5344CB8AC3E}">
        <p14:creationId xmlns:p14="http://schemas.microsoft.com/office/powerpoint/2010/main" val="3654651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Examples of crops other than forage include Corn intended for Grain, Soybeans intended for Grain, or Pumpkins intended for Fresh harvest.</a:t>
            </a:r>
          </a:p>
          <a:p>
            <a:endParaRPr lang="en-US" sz="2100" dirty="0"/>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32</a:t>
            </a:fld>
            <a:endParaRPr lang="en-US" dirty="0"/>
          </a:p>
        </p:txBody>
      </p:sp>
    </p:spTree>
    <p:extLst>
      <p:ext uri="{BB962C8B-B14F-4D97-AF65-F5344CB8AC3E}">
        <p14:creationId xmlns:p14="http://schemas.microsoft.com/office/powerpoint/2010/main" val="1599169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Affected production is the producer’s ownership share of harvested production, adjusted to standard moisture, of an eligible crop that experienced both a quality loss due to a qualifying disaster event and at a least a 5 percent quality loss due to all eligible disaster events combined.</a:t>
            </a:r>
          </a:p>
          <a:p>
            <a:endParaRPr lang="en-US" sz="2100" dirty="0"/>
          </a:p>
          <a:p>
            <a:r>
              <a:rPr lang="en-US" sz="2100" dirty="0"/>
              <a:t>Affected production includes all production that had a quality loss regardless of percent of loss.  The 5% threshold will be based on the overall affected average loss of a crop, crop type, intended use, and organic status by county.  Affected production does not include production that had no quality loss.</a:t>
            </a:r>
          </a:p>
          <a:p>
            <a:endParaRPr lang="en-US" sz="2100" dirty="0"/>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33</a:t>
            </a:fld>
            <a:endParaRPr lang="en-US" dirty="0"/>
          </a:p>
        </p:txBody>
      </p:sp>
    </p:spTree>
    <p:extLst>
      <p:ext uri="{BB962C8B-B14F-4D97-AF65-F5344CB8AC3E}">
        <p14:creationId xmlns:p14="http://schemas.microsoft.com/office/powerpoint/2010/main" val="1125912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Verifiable records can include sales receipts from buyers, settlement sheets, truck or warehouse scale tickets, measurement services performed by FSA employees, crop insurance companies or RMA, Loss adjusters, and others listed on this slide. They can also include written sales contracts, or any records that represent the quality loss information </a:t>
            </a:r>
          </a:p>
          <a:p>
            <a:endParaRPr lang="en-US" sz="2100" dirty="0"/>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34</a:t>
            </a:fld>
            <a:endParaRPr lang="en-US" dirty="0"/>
          </a:p>
        </p:txBody>
      </p:sp>
    </p:spTree>
    <p:extLst>
      <p:ext uri="{BB962C8B-B14F-4D97-AF65-F5344CB8AC3E}">
        <p14:creationId xmlns:p14="http://schemas.microsoft.com/office/powerpoint/2010/main" val="378073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Acceptable records can also include non-verifiable records.  These are used to support the quantity of affected production claimed on the FSA-898 and are acceptable when verifiable records are not available.</a:t>
            </a:r>
          </a:p>
          <a:p>
            <a:endParaRPr lang="en-US" sz="2100" dirty="0"/>
          </a:p>
          <a:p>
            <a:r>
              <a:rPr lang="en-US" sz="2100" dirty="0"/>
              <a:t>The producer must provide any documentation available, including records such as copies of receipts, ledgers of income, bank deposit slips or income statements, cash register tapes, invoices, and u-pick records. </a:t>
            </a:r>
          </a:p>
          <a:p>
            <a:endParaRPr lang="en-US" sz="2100" dirty="0"/>
          </a:p>
          <a:p>
            <a:r>
              <a:rPr lang="en-US" dirty="0"/>
              <a:t>Non-verifiable documentation must identify the: </a:t>
            </a:r>
          </a:p>
          <a:p>
            <a:endParaRPr lang="en-US" sz="1600" dirty="0"/>
          </a:p>
          <a:p>
            <a:pPr marL="456949" indent="-456949">
              <a:buFont typeface="Arial" panose="020B0604020202020204" pitchFamily="34" charset="0"/>
              <a:buChar char="•"/>
            </a:pPr>
            <a:r>
              <a:rPr lang="en-US" dirty="0"/>
              <a:t>amount of production</a:t>
            </a:r>
          </a:p>
          <a:p>
            <a:pPr marL="456949" indent="-456949">
              <a:buFont typeface="Arial" panose="020B0604020202020204" pitchFamily="34" charset="0"/>
              <a:buChar char="•"/>
            </a:pPr>
            <a:r>
              <a:rPr lang="en-US" dirty="0"/>
              <a:t>date of harvest.</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35</a:t>
            </a:fld>
            <a:endParaRPr lang="en-US" dirty="0"/>
          </a:p>
        </p:txBody>
      </p:sp>
    </p:spTree>
    <p:extLst>
      <p:ext uri="{BB962C8B-B14F-4D97-AF65-F5344CB8AC3E}">
        <p14:creationId xmlns:p14="http://schemas.microsoft.com/office/powerpoint/2010/main" val="3117708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As we mentioned earlier, the FSA-898 will be completed based on what type of acceptable records the producer provides to support their claimed quality loss.  This will also determine how their payment is calculated.  </a:t>
            </a:r>
          </a:p>
          <a:p>
            <a:endParaRPr lang="en-US" sz="2100" dirty="0"/>
          </a:p>
          <a:p>
            <a:r>
              <a:rPr lang="en-US" sz="2100" dirty="0"/>
              <a:t>All producers that have crops other than forage, will either have verifiable records of their total dollar value loss  and complete Part D of the FSA-898 , or they will have no verifiable records of their total dollar value loss and will complete Part E of the FSA-898. </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36</a:t>
            </a:fld>
            <a:endParaRPr lang="en-US" dirty="0"/>
          </a:p>
        </p:txBody>
      </p:sp>
    </p:spTree>
    <p:extLst>
      <p:ext uri="{BB962C8B-B14F-4D97-AF65-F5344CB8AC3E}">
        <p14:creationId xmlns:p14="http://schemas.microsoft.com/office/powerpoint/2010/main" val="2457831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So lets walk through a very simple example of the total dollar value loss amount or discount.  </a:t>
            </a:r>
          </a:p>
          <a:p>
            <a:endParaRPr lang="en-US" sz="2100" dirty="0"/>
          </a:p>
          <a:p>
            <a:r>
              <a:rPr lang="en-US" sz="2100" dirty="0"/>
              <a:t>In our example above, Miss Lucy certifies that she has 100,000 bushels of affected corn due to drought conditions in 2019.  The commodity price of corn on the date of sale was $4/bushel.  Because of low test weight, Miss Lucy actually received $3/bushel, $1 dollar per bushel less than commodity price.  </a:t>
            </a:r>
          </a:p>
          <a:p>
            <a:endParaRPr lang="en-US" sz="2100" dirty="0"/>
          </a:p>
          <a:p>
            <a:r>
              <a:rPr lang="en-US" sz="2100" dirty="0"/>
              <a:t>If Miss Lucy would have received full price for her 100,000 bushels of affected corn, she would have received $400,000.  However, due to the grading factors that resulted in her discount she received $300,000.  Therefore, Miss Lucy’s total dollar value loss amount is $100,000</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37</a:t>
            </a:fld>
            <a:endParaRPr lang="en-US" dirty="0"/>
          </a:p>
        </p:txBody>
      </p:sp>
    </p:spTree>
    <p:extLst>
      <p:ext uri="{BB962C8B-B14F-4D97-AF65-F5344CB8AC3E}">
        <p14:creationId xmlns:p14="http://schemas.microsoft.com/office/powerpoint/2010/main" val="1675959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So lets walk through a very simple example of the total dollar value loss amount or discount.  </a:t>
            </a:r>
          </a:p>
          <a:p>
            <a:endParaRPr lang="en-US" sz="2100" dirty="0"/>
          </a:p>
          <a:p>
            <a:r>
              <a:rPr lang="en-US" sz="2100" dirty="0"/>
              <a:t>In our example above, Miss Lucy certifies that she has 100,000 bushels of affected corn due to drought conditions in 2019.  The commodity price of corn on the date of sale was $4/bushel.  Because of low test weight, Miss Lucy actually received $3/bushel, $1 dollar per bushel less than commodity price.  If Miss Lucy would have received full price for her 100,000 bushels of affected corn, she would have received $400,000.  However, due to the grading factors that resulted in her discount she received $300,000.  Therefore, Miss Lucy’s total dollar value loss amount is $100,000</a:t>
            </a:r>
          </a:p>
          <a:p>
            <a:endParaRPr lang="en-US" sz="2100" dirty="0"/>
          </a:p>
          <a:p>
            <a:pPr defTabSz="1624706"/>
            <a:r>
              <a:rPr lang="en-US" sz="2100" dirty="0"/>
              <a:t>Payment calculation will be </a:t>
            </a:r>
            <a:r>
              <a:rPr lang="en-US" sz="2100" dirty="0">
                <a:latin typeface="Arial"/>
                <a:cs typeface="Arial"/>
              </a:rPr>
              <a:t>Total dollar value loss x 70% (QLA program factor).  Miss Lucy had a $100,000 total dollar value loss x 70% = $70,000 payment. The payment may be further reduced if sufficient funds are not available.</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38</a:t>
            </a:fld>
            <a:endParaRPr lang="en-US" dirty="0"/>
          </a:p>
        </p:txBody>
      </p:sp>
    </p:spTree>
    <p:extLst>
      <p:ext uri="{BB962C8B-B14F-4D97-AF65-F5344CB8AC3E}">
        <p14:creationId xmlns:p14="http://schemas.microsoft.com/office/powerpoint/2010/main" val="4066794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39</a:t>
            </a:fld>
            <a:endParaRPr lang="en-US" dirty="0"/>
          </a:p>
        </p:txBody>
      </p:sp>
    </p:spTree>
    <p:extLst>
      <p:ext uri="{BB962C8B-B14F-4D97-AF65-F5344CB8AC3E}">
        <p14:creationId xmlns:p14="http://schemas.microsoft.com/office/powerpoint/2010/main" val="303778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authority and funding are authorized under The Additional Supplemental Appropriations for Disaster Relief Act of 2019 as amended by the Further Consolidated Appropriations Act of 2020.  Regulations can be found in 7 CFR Part 760, subpart R.</a:t>
            </a:r>
          </a:p>
          <a:p>
            <a:endParaRPr lang="en-US" dirty="0">
              <a:cs typeface="Calibri"/>
            </a:endParaRPr>
          </a:p>
          <a:p>
            <a:r>
              <a:rPr lang="en-US" dirty="0">
                <a:cs typeface="Calibri"/>
              </a:rPr>
              <a:t>This program differs from others in that payments will </a:t>
            </a:r>
            <a:r>
              <a:rPr lang="en-US" b="1" dirty="0">
                <a:cs typeface="Calibri"/>
              </a:rPr>
              <a:t>not</a:t>
            </a:r>
            <a:r>
              <a:rPr lang="en-US" dirty="0">
                <a:cs typeface="Calibri"/>
              </a:rPr>
              <a:t> be issued until after the end of the sign-up period. March 5, 2021</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a:t>
            </a:fld>
            <a:endParaRPr lang="en-US" dirty="0"/>
          </a:p>
        </p:txBody>
      </p:sp>
    </p:spTree>
    <p:extLst>
      <p:ext uri="{BB962C8B-B14F-4D97-AF65-F5344CB8AC3E}">
        <p14:creationId xmlns:p14="http://schemas.microsoft.com/office/powerpoint/2010/main" val="3703153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40</a:t>
            </a:fld>
            <a:endParaRPr lang="en-US" dirty="0"/>
          </a:p>
        </p:txBody>
      </p:sp>
    </p:spTree>
    <p:extLst>
      <p:ext uri="{BB962C8B-B14F-4D97-AF65-F5344CB8AC3E}">
        <p14:creationId xmlns:p14="http://schemas.microsoft.com/office/powerpoint/2010/main" val="4024215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41</a:t>
            </a:fld>
            <a:endParaRPr lang="en-US" dirty="0"/>
          </a:p>
        </p:txBody>
      </p:sp>
    </p:spTree>
    <p:extLst>
      <p:ext uri="{BB962C8B-B14F-4D97-AF65-F5344CB8AC3E}">
        <p14:creationId xmlns:p14="http://schemas.microsoft.com/office/powerpoint/2010/main" val="2033954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42</a:t>
            </a:fld>
            <a:endParaRPr lang="en-US" dirty="0"/>
          </a:p>
        </p:txBody>
      </p:sp>
    </p:spTree>
    <p:extLst>
      <p:ext uri="{BB962C8B-B14F-4D97-AF65-F5344CB8AC3E}">
        <p14:creationId xmlns:p14="http://schemas.microsoft.com/office/powerpoint/2010/main" val="560443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Read slide.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43</a:t>
            </a:fld>
            <a:endParaRPr lang="en-US" dirty="0"/>
          </a:p>
        </p:txBody>
      </p:sp>
    </p:spTree>
    <p:extLst>
      <p:ext uri="{BB962C8B-B14F-4D97-AF65-F5344CB8AC3E}">
        <p14:creationId xmlns:p14="http://schemas.microsoft.com/office/powerpoint/2010/main" val="3810631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reviewing the settlement sheet, the producer identified 2 loads of wheat that had qualifying quality losses due to protein, falling numbers, and vomitoxin.</a:t>
            </a:r>
          </a:p>
          <a:p>
            <a:endParaRPr lang="en-US" sz="2100" dirty="0"/>
          </a:p>
          <a:p>
            <a:r>
              <a:rPr lang="en-US" sz="2100" dirty="0"/>
              <a:t>Add the factors for those 3 factors together and multiply by the net bushels.  For the first load there was a $1.36/bu discount resulting in a $330.94 quality deductions.</a:t>
            </a:r>
          </a:p>
          <a:p>
            <a:endParaRPr lang="en-US" sz="2100" dirty="0"/>
          </a:p>
          <a:p>
            <a:r>
              <a:rPr lang="en-US" sz="2100" dirty="0"/>
              <a:t>The second load had a $1,141.72 quality loss.</a:t>
            </a:r>
          </a:p>
          <a:p>
            <a:endParaRPr lang="en-US" sz="2100" dirty="0"/>
          </a:p>
          <a:p>
            <a:r>
              <a:rPr lang="en-US" sz="2100" dirty="0"/>
              <a:t>The third load was not affected so will not be included in the application.</a:t>
            </a:r>
          </a:p>
          <a:p>
            <a:endParaRPr lang="en-US" sz="2100" dirty="0"/>
          </a:p>
          <a:p>
            <a:r>
              <a:rPr lang="en-US" sz="2100" dirty="0"/>
              <a:t>Now let’s go to the application.</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44</a:t>
            </a:fld>
            <a:endParaRPr lang="en-US" dirty="0"/>
          </a:p>
        </p:txBody>
      </p:sp>
    </p:spTree>
    <p:extLst>
      <p:ext uri="{BB962C8B-B14F-4D97-AF65-F5344CB8AC3E}">
        <p14:creationId xmlns:p14="http://schemas.microsoft.com/office/powerpoint/2010/main" val="454783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Complete Part B with name, address, and phone number.</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45</a:t>
            </a:fld>
            <a:endParaRPr lang="en-US" dirty="0"/>
          </a:p>
        </p:txBody>
      </p:sp>
    </p:spTree>
    <p:extLst>
      <p:ext uri="{BB962C8B-B14F-4D97-AF65-F5344CB8AC3E}">
        <p14:creationId xmlns:p14="http://schemas.microsoft.com/office/powerpoint/2010/main" val="972134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Part D  you are going to load the bushels that were sold and had a discount loss.</a:t>
            </a:r>
          </a:p>
          <a:p>
            <a:endParaRPr lang="en-US" sz="2100" dirty="0"/>
          </a:p>
          <a:p>
            <a:r>
              <a:rPr lang="en-US" sz="2100" dirty="0"/>
              <a:t>Box 22 - indicate the physical state/county where the affected crop was produced.  </a:t>
            </a:r>
          </a:p>
          <a:p>
            <a:r>
              <a:rPr lang="en-US" sz="2100" dirty="0"/>
              <a:t>Box 23 – the crop – Wheat</a:t>
            </a:r>
          </a:p>
          <a:p>
            <a:r>
              <a:rPr lang="en-US" sz="2100" dirty="0"/>
              <a:t>Box 24 – crop type – HRS for Hard Red Spring</a:t>
            </a:r>
          </a:p>
          <a:p>
            <a:r>
              <a:rPr lang="en-US" sz="2100" dirty="0"/>
              <a:t>Box 25 – Intended use – grain</a:t>
            </a:r>
          </a:p>
          <a:p>
            <a:r>
              <a:rPr lang="en-US" sz="2100" dirty="0"/>
              <a:t>Box 26 – organic status – this crop was grown conventionally</a:t>
            </a:r>
          </a:p>
          <a:p>
            <a:r>
              <a:rPr lang="en-US" sz="2100" dirty="0"/>
              <a:t>Box 27 – indicate the disaster event – excessive moisture</a:t>
            </a:r>
          </a:p>
          <a:p>
            <a:r>
              <a:rPr lang="en-US" sz="2100" dirty="0"/>
              <a:t>Box 28 -29 – Disaster beginning and end dates 5/1-9/30/19</a:t>
            </a:r>
          </a:p>
          <a:p>
            <a:r>
              <a:rPr lang="en-US" sz="2100" dirty="0"/>
              <a:t>Box 30 – unit of measure – bushels</a:t>
            </a:r>
          </a:p>
          <a:p>
            <a:r>
              <a:rPr lang="en-US" sz="2100" dirty="0"/>
              <a:t>Box 31 – Total affected production – 1082.85 bushels that is the total net bushels of the 2 loads that were affected by quality</a:t>
            </a:r>
          </a:p>
          <a:p>
            <a:r>
              <a:rPr lang="en-US" sz="2100" dirty="0"/>
              <a:t>Box 32 – Type of Quality Loss/Discount – List discounts being claimed – protein, falling numbers, and vomitoxin.</a:t>
            </a:r>
          </a:p>
          <a:p>
            <a:r>
              <a:rPr lang="en-US" sz="2100" dirty="0"/>
              <a:t>Box 33 – Total Dollar Value Loss on Affected Production – total of the discounts we calculated on the assembly sheet$1472.66</a:t>
            </a:r>
          </a:p>
          <a:p>
            <a:r>
              <a:rPr lang="en-US" sz="2100" dirty="0"/>
              <a:t>Box 34 – the grain was priced at $5.05 as indicated on the settlement sheet</a:t>
            </a:r>
          </a:p>
          <a:p>
            <a:endParaRPr lang="en-US" sz="2100" dirty="0"/>
          </a:p>
          <a:p>
            <a:r>
              <a:rPr lang="en-US" sz="2100" dirty="0"/>
              <a:t>In Part E we are going to include production stored at home that had the same quality losses.</a:t>
            </a:r>
          </a:p>
          <a:p>
            <a:r>
              <a:rPr lang="en-US" sz="2100" dirty="0"/>
              <a:t>Box 38 – physical state/county where grown</a:t>
            </a:r>
          </a:p>
          <a:p>
            <a:r>
              <a:rPr lang="en-US" sz="2100" dirty="0"/>
              <a:t>Box 39 – crop – Wheat</a:t>
            </a:r>
          </a:p>
          <a:p>
            <a:r>
              <a:rPr lang="en-US" sz="2100" dirty="0"/>
              <a:t>Box 40 – crop type – HRS Hard Red Spring</a:t>
            </a:r>
          </a:p>
          <a:p>
            <a:r>
              <a:rPr lang="en-US" sz="2100" dirty="0"/>
              <a:t>Box 41 – Intended use – grain</a:t>
            </a:r>
          </a:p>
          <a:p>
            <a:r>
              <a:rPr lang="en-US" sz="2100" dirty="0"/>
              <a:t>Box 42 – Organic status – this crop was conventional</a:t>
            </a:r>
          </a:p>
          <a:p>
            <a:r>
              <a:rPr lang="en-US" sz="2100" dirty="0"/>
              <a:t>Box 43-45 – Disaster event and dates  - Excessive moisture that occurred between May 1</a:t>
            </a:r>
            <a:r>
              <a:rPr lang="en-US" sz="2100" baseline="30000" dirty="0"/>
              <a:t>st</a:t>
            </a:r>
            <a:r>
              <a:rPr lang="en-US" sz="2100" dirty="0"/>
              <a:t> and September 30</a:t>
            </a:r>
            <a:r>
              <a:rPr lang="en-US" sz="2100" baseline="30000" dirty="0"/>
              <a:t>th</a:t>
            </a:r>
            <a:r>
              <a:rPr lang="en-US" sz="2100" dirty="0"/>
              <a:t> of 2019.</a:t>
            </a:r>
          </a:p>
          <a:p>
            <a:r>
              <a:rPr lang="en-US" sz="2100" dirty="0"/>
              <a:t>Box 46 – unit of measure – bushels</a:t>
            </a:r>
          </a:p>
          <a:p>
            <a:r>
              <a:rPr lang="en-US" sz="2100" dirty="0"/>
              <a:t>Box 47 – Total affected production – 1500 bushels</a:t>
            </a:r>
          </a:p>
          <a:p>
            <a:r>
              <a:rPr lang="en-US" sz="2100" dirty="0"/>
              <a:t>Box 48 – Type of quality discount – protein, falling numbers, and vomitoxin.</a:t>
            </a:r>
          </a:p>
          <a:p>
            <a:endParaRPr lang="en-US" sz="2100" dirty="0"/>
          </a:p>
          <a:p>
            <a:r>
              <a:rPr lang="en-US" sz="2100" dirty="0"/>
              <a:t>In Part F Producer Certification</a:t>
            </a:r>
          </a:p>
          <a:p>
            <a:r>
              <a:rPr lang="en-US" sz="2100" dirty="0"/>
              <a:t>Signature, representative capacity and date signed</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46</a:t>
            </a:fld>
            <a:endParaRPr lang="en-US" dirty="0"/>
          </a:p>
        </p:txBody>
      </p:sp>
    </p:spTree>
    <p:extLst>
      <p:ext uri="{BB962C8B-B14F-4D97-AF65-F5344CB8AC3E}">
        <p14:creationId xmlns:p14="http://schemas.microsoft.com/office/powerpoint/2010/main" val="223513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Read slide.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47</a:t>
            </a:fld>
            <a:endParaRPr lang="en-US" dirty="0"/>
          </a:p>
        </p:txBody>
      </p:sp>
    </p:spTree>
    <p:extLst>
      <p:ext uri="{BB962C8B-B14F-4D97-AF65-F5344CB8AC3E}">
        <p14:creationId xmlns:p14="http://schemas.microsoft.com/office/powerpoint/2010/main" val="1329846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reviewing the settlement sheet, the producer identified all loads of corn that had qualifying quality losses due to low test weight and foreign matter.</a:t>
            </a:r>
          </a:p>
          <a:p>
            <a:endParaRPr lang="en-US" sz="2100" dirty="0"/>
          </a:p>
          <a:p>
            <a:r>
              <a:rPr lang="en-US" sz="2100" dirty="0"/>
              <a:t>Add the total loss for each quality loss together for the total dollar value loss for the application - $4566.08.</a:t>
            </a:r>
          </a:p>
          <a:p>
            <a:endParaRPr lang="en-US" sz="2100" dirty="0"/>
          </a:p>
          <a:p>
            <a:r>
              <a:rPr lang="en-US" sz="2100" dirty="0"/>
              <a:t>Now let’s go to the application.</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48</a:t>
            </a:fld>
            <a:endParaRPr lang="en-US" dirty="0"/>
          </a:p>
        </p:txBody>
      </p:sp>
    </p:spTree>
    <p:extLst>
      <p:ext uri="{BB962C8B-B14F-4D97-AF65-F5344CB8AC3E}">
        <p14:creationId xmlns:p14="http://schemas.microsoft.com/office/powerpoint/2010/main" val="2819822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Part D  you are going to load the bushels that were sold and had a discount loss.</a:t>
            </a:r>
          </a:p>
          <a:p>
            <a:endParaRPr lang="en-US" sz="2100" dirty="0"/>
          </a:p>
          <a:p>
            <a:r>
              <a:rPr lang="en-US" sz="2100" dirty="0"/>
              <a:t>Box 22 - indicate the physical state/county where the affected crop was produced.  </a:t>
            </a:r>
          </a:p>
          <a:p>
            <a:r>
              <a:rPr lang="en-US" sz="2100" dirty="0"/>
              <a:t>Box 23 – the crop – Wheat</a:t>
            </a:r>
          </a:p>
          <a:p>
            <a:r>
              <a:rPr lang="en-US" sz="2100" dirty="0"/>
              <a:t>Box 24 – crop type – HRS for Hard Red Spring</a:t>
            </a:r>
          </a:p>
          <a:p>
            <a:r>
              <a:rPr lang="en-US" sz="2100" dirty="0"/>
              <a:t>Box 25 – Intended use – grain</a:t>
            </a:r>
          </a:p>
          <a:p>
            <a:r>
              <a:rPr lang="en-US" sz="2100" dirty="0"/>
              <a:t>Box 26 – organic status – this crop was grown conventionally</a:t>
            </a:r>
          </a:p>
          <a:p>
            <a:r>
              <a:rPr lang="en-US" sz="2100" dirty="0"/>
              <a:t>Box 27 – indicate the disaster event – excessive moisture</a:t>
            </a:r>
          </a:p>
          <a:p>
            <a:r>
              <a:rPr lang="en-US" sz="2100" dirty="0"/>
              <a:t>Box 28 -29 – Disaster beginning and end dates 5/1-9/30/19</a:t>
            </a:r>
          </a:p>
          <a:p>
            <a:r>
              <a:rPr lang="en-US" sz="2100" dirty="0"/>
              <a:t>Box 30 – unit of measure – bushels</a:t>
            </a:r>
          </a:p>
          <a:p>
            <a:r>
              <a:rPr lang="en-US" sz="2100" dirty="0"/>
              <a:t>Box 31 – Total affected production – 1082.85 bushels that is the total net bushels of the 2 loads that were affected by quality</a:t>
            </a:r>
          </a:p>
          <a:p>
            <a:r>
              <a:rPr lang="en-US" sz="2100" dirty="0"/>
              <a:t>Box 32 – Type of Quality Loss/Discount – List discounts being claimed – protein, falling numbers, and vomitoxin.</a:t>
            </a:r>
          </a:p>
          <a:p>
            <a:r>
              <a:rPr lang="en-US" sz="2100" dirty="0"/>
              <a:t>Box 33 – Total Dollar Value Loss on Affected Production – total of the discounts we calculated on the assembly sheet$1472.36</a:t>
            </a:r>
          </a:p>
          <a:p>
            <a:r>
              <a:rPr lang="en-US" sz="2100" dirty="0"/>
              <a:t>Box 34 – the grain was priced at $5.05 as indicated on the settlement sheet</a:t>
            </a:r>
          </a:p>
          <a:p>
            <a:endParaRPr lang="en-US" sz="2100" dirty="0"/>
          </a:p>
          <a:p>
            <a:r>
              <a:rPr lang="en-US" sz="2100" dirty="0"/>
              <a:t>In Part E we are going to include production stored at home that had the same quality losses.</a:t>
            </a:r>
          </a:p>
          <a:p>
            <a:r>
              <a:rPr lang="en-US" sz="2100" dirty="0"/>
              <a:t>Box 38 – physical state/county where grown</a:t>
            </a:r>
          </a:p>
          <a:p>
            <a:r>
              <a:rPr lang="en-US" sz="2100" dirty="0"/>
              <a:t>Box 39 – crop – Wheat</a:t>
            </a:r>
          </a:p>
          <a:p>
            <a:r>
              <a:rPr lang="en-US" sz="2100" dirty="0"/>
              <a:t>Box 40 – crop type – HRS Hard Red Spring</a:t>
            </a:r>
          </a:p>
          <a:p>
            <a:r>
              <a:rPr lang="en-US" sz="2100" dirty="0"/>
              <a:t>Box 41 – Intended use – grain</a:t>
            </a:r>
          </a:p>
          <a:p>
            <a:r>
              <a:rPr lang="en-US" sz="2100" dirty="0"/>
              <a:t>Box 42 – Organic status – this crop was conventional</a:t>
            </a:r>
          </a:p>
          <a:p>
            <a:r>
              <a:rPr lang="en-US" sz="2100" dirty="0"/>
              <a:t>Box 43-45 – Disaster event and dates  - Excessive moisture that occurred between May 1</a:t>
            </a:r>
            <a:r>
              <a:rPr lang="en-US" sz="2100" baseline="30000" dirty="0"/>
              <a:t>st</a:t>
            </a:r>
            <a:r>
              <a:rPr lang="en-US" sz="2100" dirty="0"/>
              <a:t> and September 30</a:t>
            </a:r>
            <a:r>
              <a:rPr lang="en-US" sz="2100" baseline="30000" dirty="0"/>
              <a:t>th</a:t>
            </a:r>
            <a:r>
              <a:rPr lang="en-US" sz="2100" dirty="0"/>
              <a:t> of 2019.</a:t>
            </a:r>
          </a:p>
          <a:p>
            <a:r>
              <a:rPr lang="en-US" sz="2100" dirty="0"/>
              <a:t>Box 46 – unit of measure – bushels</a:t>
            </a:r>
          </a:p>
          <a:p>
            <a:r>
              <a:rPr lang="en-US" sz="2100" dirty="0"/>
              <a:t>Box 47 – Total affected production – 1500 bushels</a:t>
            </a:r>
          </a:p>
          <a:p>
            <a:r>
              <a:rPr lang="en-US" sz="2100" dirty="0"/>
              <a:t>Box 48 – Type of quality discount – protein, falling numbers, and vomitoxin.</a:t>
            </a:r>
          </a:p>
          <a:p>
            <a:endParaRPr lang="en-US" sz="2100" dirty="0"/>
          </a:p>
          <a:p>
            <a:r>
              <a:rPr lang="en-US" sz="2100" dirty="0"/>
              <a:t>In Part F Producer Certification</a:t>
            </a:r>
          </a:p>
          <a:p>
            <a:r>
              <a:rPr lang="en-US" sz="2100" dirty="0"/>
              <a:t>Signature, representative capacity and date signed</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49</a:t>
            </a:fld>
            <a:endParaRPr lang="en-US" dirty="0"/>
          </a:p>
        </p:txBody>
      </p:sp>
    </p:spTree>
    <p:extLst>
      <p:ext uri="{BB962C8B-B14F-4D97-AF65-F5344CB8AC3E}">
        <p14:creationId xmlns:p14="http://schemas.microsoft.com/office/powerpoint/2010/main" val="322642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Signup began January 6 continues through March 5, 2021</a:t>
            </a:r>
          </a:p>
          <a:p>
            <a:endParaRPr lang="en-US" dirty="0">
              <a:cs typeface="Calibri"/>
            </a:endParaRPr>
          </a:p>
          <a:p>
            <a:r>
              <a:rPr lang="en-US" dirty="0">
                <a:cs typeface="Calibri"/>
              </a:rPr>
              <a:t>The goal of QLA is to provide assistance for crop quality losses that were a consequence of eligible disaster events that occurred during calendar years 2018 and 2019.</a:t>
            </a:r>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a:t>
            </a:fld>
            <a:endParaRPr lang="en-US" dirty="0"/>
          </a:p>
        </p:txBody>
      </p:sp>
    </p:spTree>
    <p:extLst>
      <p:ext uri="{BB962C8B-B14F-4D97-AF65-F5344CB8AC3E}">
        <p14:creationId xmlns:p14="http://schemas.microsoft.com/office/powerpoint/2010/main" val="2127332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In Part D  you are going to load the bushels that were sold and had a discount loss.</a:t>
            </a:r>
          </a:p>
          <a:p>
            <a:endParaRPr lang="en-US" sz="2100" dirty="0"/>
          </a:p>
          <a:p>
            <a:r>
              <a:rPr lang="en-US" sz="2100" dirty="0"/>
              <a:t>Box 22 - indicate the physical state/county where the affected crop was produced.  </a:t>
            </a:r>
          </a:p>
          <a:p>
            <a:r>
              <a:rPr lang="en-US" sz="2100" dirty="0"/>
              <a:t>Box 23 – the crop – Corn</a:t>
            </a:r>
          </a:p>
          <a:p>
            <a:r>
              <a:rPr lang="en-US" sz="2100" dirty="0"/>
              <a:t>Box 24 – crop type – YEL for Yellow</a:t>
            </a:r>
          </a:p>
          <a:p>
            <a:r>
              <a:rPr lang="en-US" sz="2100" dirty="0"/>
              <a:t>Box 25 – Intended use – grain</a:t>
            </a:r>
          </a:p>
          <a:p>
            <a:r>
              <a:rPr lang="en-US" sz="2100" dirty="0"/>
              <a:t>Box 26 – organic status – this crop was grown conventionally</a:t>
            </a:r>
          </a:p>
          <a:p>
            <a:r>
              <a:rPr lang="en-US" sz="2100" dirty="0"/>
              <a:t>Box 27 – indicate the disaster event – excessive moisture</a:t>
            </a:r>
          </a:p>
          <a:p>
            <a:r>
              <a:rPr lang="en-US" sz="2100" dirty="0"/>
              <a:t>Box 28 -29 – Disaster beginning and end dates 1/1-12/31/19</a:t>
            </a:r>
          </a:p>
          <a:p>
            <a:r>
              <a:rPr lang="en-US" sz="2100" dirty="0"/>
              <a:t>Box 30 – unit of measure – bushels</a:t>
            </a:r>
          </a:p>
          <a:p>
            <a:r>
              <a:rPr lang="en-US" sz="2100" dirty="0"/>
              <a:t>Box 31 – Total affected production – 19,546.43 bushels that is the total net bushels of the settlement sheet that were affected by quality</a:t>
            </a:r>
          </a:p>
          <a:p>
            <a:r>
              <a:rPr lang="en-US" sz="2100" dirty="0"/>
              <a:t>Box 32 – Type of Quality Loss/Discount – List discounts being claimed – TW, broken kernels/foreign matter (BCFM).</a:t>
            </a:r>
          </a:p>
          <a:p>
            <a:r>
              <a:rPr lang="en-US" sz="2100" dirty="0"/>
              <a:t>Box 33 – Total Dollar Value Loss on Affected Production – total of the discounts we calculated on the settlement sheet $4,566.08</a:t>
            </a:r>
          </a:p>
          <a:p>
            <a:r>
              <a:rPr lang="en-US" sz="2100" dirty="0"/>
              <a:t>Box 34 – the grain was priced at $3.1097 as indicated on the settlement sheet</a:t>
            </a:r>
          </a:p>
          <a:p>
            <a:endParaRPr lang="en-US" sz="2100" dirty="0"/>
          </a:p>
          <a:p>
            <a:r>
              <a:rPr lang="en-US" sz="2100" dirty="0"/>
              <a:t>In Part F Producer Certification</a:t>
            </a:r>
          </a:p>
          <a:p>
            <a:r>
              <a:rPr lang="en-US" sz="2100" dirty="0"/>
              <a:t>Signature, representative capacity and date signed</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50</a:t>
            </a:fld>
            <a:endParaRPr lang="en-US" dirty="0"/>
          </a:p>
        </p:txBody>
      </p:sp>
    </p:spTree>
    <p:extLst>
      <p:ext uri="{BB962C8B-B14F-4D97-AF65-F5344CB8AC3E}">
        <p14:creationId xmlns:p14="http://schemas.microsoft.com/office/powerpoint/2010/main" val="3819651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To be eligible for the QLA Program, the forage test or laboratory analysis must have been completed by a state university laboratory within 30 days of harvest of the forage crop.  Other labs may be approved by state committee. </a:t>
            </a:r>
          </a:p>
          <a:p>
            <a:endParaRPr lang="en-US" sz="2100" dirty="0"/>
          </a:p>
          <a:p>
            <a:endParaRPr lang="en-US" sz="2100" dirty="0"/>
          </a:p>
          <a:p>
            <a:pPr defTabSz="1624706">
              <a:defRPr/>
            </a:pPr>
            <a:r>
              <a:rPr lang="en-US" sz="2100" dirty="0"/>
              <a:t>Eligible forage will be broken into high and low nutritional value categories, based on the expected quality for the timing of harvest within the crop year.</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51</a:t>
            </a:fld>
            <a:endParaRPr lang="en-US" dirty="0"/>
          </a:p>
        </p:txBody>
      </p:sp>
    </p:spTree>
    <p:extLst>
      <p:ext uri="{BB962C8B-B14F-4D97-AF65-F5344CB8AC3E}">
        <p14:creationId xmlns:p14="http://schemas.microsoft.com/office/powerpoint/2010/main" val="812057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4706" eaLnBrk="1" fontAlgn="auto" hangingPunct="1">
              <a:spcBef>
                <a:spcPts val="0"/>
              </a:spcBef>
              <a:spcAft>
                <a:spcPts val="0"/>
              </a:spcAft>
              <a:defRPr/>
            </a:pPr>
            <a:r>
              <a:rPr lang="en-US" b="0" dirty="0"/>
              <a:t>To put this simply, it will be based on the cutting. This is a producer certification. Note: If </a:t>
            </a:r>
            <a:r>
              <a:rPr lang="en-US" dirty="0"/>
              <a:t>there is typically only one harvest for the crop within the year, it will be categorized as high quality</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52</a:t>
            </a:fld>
            <a:endParaRPr lang="en-US" dirty="0"/>
          </a:p>
        </p:txBody>
      </p:sp>
    </p:spTree>
    <p:extLst>
      <p:ext uri="{BB962C8B-B14F-4D97-AF65-F5344CB8AC3E}">
        <p14:creationId xmlns:p14="http://schemas.microsoft.com/office/powerpoint/2010/main" val="1017614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53</a:t>
            </a:fld>
            <a:endParaRPr lang="en-US" dirty="0"/>
          </a:p>
        </p:txBody>
      </p:sp>
    </p:spTree>
    <p:extLst>
      <p:ext uri="{BB962C8B-B14F-4D97-AF65-F5344CB8AC3E}">
        <p14:creationId xmlns:p14="http://schemas.microsoft.com/office/powerpoint/2010/main" val="3606592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2100" dirty="0"/>
              <a:t>comparison for determining quality loss can be made one of 3 ways.</a:t>
            </a:r>
            <a:r>
              <a:rPr lang="en-US" dirty="0"/>
              <a:t> </a:t>
            </a:r>
            <a:r>
              <a:rPr lang="en-US" sz="2100" dirty="0"/>
              <a:t> We will use the FSA-899 to document the producer’s own historical nutritional</a:t>
            </a:r>
            <a:r>
              <a:rPr lang="en-US" dirty="0"/>
              <a:t> </a:t>
            </a:r>
            <a:r>
              <a:rPr lang="en-US" sz="2100" dirty="0"/>
              <a:t> values by category, or for a new producer, the farm’s historical nutritional values by category with 3 years of historical data.</a:t>
            </a:r>
            <a:r>
              <a:rPr lang="en-US" dirty="0"/>
              <a:t> </a:t>
            </a:r>
            <a:endParaRPr lang="en-US" sz="2100" dirty="0"/>
          </a:p>
          <a:p>
            <a:endParaRPr lang="en-US" sz="2100" dirty="0"/>
          </a:p>
          <a:p>
            <a:pPr>
              <a:defRPr/>
            </a:pPr>
            <a:r>
              <a:rPr lang="en-US" sz="2100" dirty="0"/>
              <a:t>When the producer has verifiable documentation of the application year nutritional value, but no historical value, a weighted average of submitted applications in the county will be used to determine the percent of quality loss for the crop, type, intended use, organic status, and nutritional category.</a:t>
            </a:r>
            <a:r>
              <a:rPr lang="en-US" dirty="0"/>
              <a:t>       </a:t>
            </a:r>
            <a:endParaRPr lang="en-US" sz="2100"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54</a:t>
            </a:fld>
            <a:endParaRPr lang="en-US" dirty="0"/>
          </a:p>
        </p:txBody>
      </p:sp>
    </p:spTree>
    <p:extLst>
      <p:ext uri="{BB962C8B-B14F-4D97-AF65-F5344CB8AC3E}">
        <p14:creationId xmlns:p14="http://schemas.microsoft.com/office/powerpoint/2010/main" val="4267578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slide.</a:t>
            </a:r>
          </a:p>
          <a:p>
            <a:endParaRPr lang="en-US" dirty="0">
              <a:cs typeface="Calibri"/>
            </a:endParaRPr>
          </a:p>
          <a:p>
            <a:r>
              <a:rPr lang="en-US" dirty="0">
                <a:cs typeface="Calibri"/>
              </a:rPr>
              <a:t>If there is typically only one harvest for the crop within the year, it will be categorized as high quality.</a:t>
            </a:r>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55</a:t>
            </a:fld>
            <a:endParaRPr lang="en-US" dirty="0"/>
          </a:p>
        </p:txBody>
      </p:sp>
    </p:spTree>
    <p:extLst>
      <p:ext uri="{BB962C8B-B14F-4D97-AF65-F5344CB8AC3E}">
        <p14:creationId xmlns:p14="http://schemas.microsoft.com/office/powerpoint/2010/main" val="1759645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4706">
              <a:defRPr/>
            </a:pPr>
            <a:r>
              <a:rPr lang="en-US" dirty="0"/>
              <a:t>In this example we </a:t>
            </a:r>
            <a:r>
              <a:rPr lang="en-US" sz="2100" dirty="0"/>
              <a:t>are comparing the same category of nutritional values, we need to specify that on the FSA-899, which I will show you next.</a:t>
            </a:r>
            <a:r>
              <a:rPr lang="en-US" dirty="0"/>
              <a:t> </a:t>
            </a:r>
            <a:r>
              <a:rPr lang="en-US" sz="2100" dirty="0"/>
              <a:t> If we refer back to our example once again, producer Lowe is going to provide the production and lab tests for 2015, 2016 and 2017 for the 2nd 3rd and 4th cuttings for the FSA-899.</a:t>
            </a:r>
          </a:p>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56</a:t>
            </a:fld>
            <a:endParaRPr lang="en-US" dirty="0"/>
          </a:p>
        </p:txBody>
      </p:sp>
    </p:spTree>
    <p:extLst>
      <p:ext uri="{BB962C8B-B14F-4D97-AF65-F5344CB8AC3E}">
        <p14:creationId xmlns:p14="http://schemas.microsoft.com/office/powerpoint/2010/main" val="2478073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The QLA payment calculation for producers with historical nutritional values is calculated by taking the total affected production for the year of application multiplied by the verifiable % loss, then multiplied by the average market price, and factored by .7. This would calculate the estimated payment, but subject to funding could be factored again.</a:t>
            </a:r>
          </a:p>
          <a:p>
            <a:endParaRPr lang="en-US" sz="2100" dirty="0"/>
          </a:p>
          <a:p>
            <a:r>
              <a:rPr lang="en-US" sz="2100" dirty="0"/>
              <a:t>Note:  The Average Market Price is set by the State FSA Committee and is the same price used for the Noninsured Assistance Program (NAP)</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57</a:t>
            </a:fld>
            <a:endParaRPr lang="en-US" dirty="0"/>
          </a:p>
        </p:txBody>
      </p:sp>
    </p:spTree>
    <p:extLst>
      <p:ext uri="{BB962C8B-B14F-4D97-AF65-F5344CB8AC3E}">
        <p14:creationId xmlns:p14="http://schemas.microsoft.com/office/powerpoint/2010/main" val="2110508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Let’s look at a more detailed example. – Read slide.</a:t>
            </a:r>
          </a:p>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58</a:t>
            </a:fld>
            <a:endParaRPr lang="en-US" dirty="0"/>
          </a:p>
        </p:txBody>
      </p:sp>
    </p:spTree>
    <p:extLst>
      <p:ext uri="{BB962C8B-B14F-4D97-AF65-F5344CB8AC3E}">
        <p14:creationId xmlns:p14="http://schemas.microsoft.com/office/powerpoint/2010/main" val="631140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59</a:t>
            </a:fld>
            <a:endParaRPr lang="en-US" dirty="0"/>
          </a:p>
        </p:txBody>
      </p:sp>
    </p:spTree>
    <p:extLst>
      <p:ext uri="{BB962C8B-B14F-4D97-AF65-F5344CB8AC3E}">
        <p14:creationId xmlns:p14="http://schemas.microsoft.com/office/powerpoint/2010/main" val="38127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4706">
              <a:defRPr/>
            </a:pPr>
            <a:r>
              <a:rPr lang="en-US" b="0" dirty="0"/>
              <a:t>Eligible crops include:</a:t>
            </a:r>
          </a:p>
          <a:p>
            <a:pPr marL="304632" indent="-304632" defTabSz="1624706">
              <a:buFont typeface="Arial" panose="020B0604020202020204" pitchFamily="34" charset="0"/>
              <a:buChar char="•"/>
              <a:defRPr/>
            </a:pPr>
            <a:r>
              <a:rPr lang="en-US" b="0" dirty="0"/>
              <a:t>Crops for which Federal crop insurance or Noninsured Crop Disaster Assistance Program (NAP) is available.  This excludes value loss crops such as ginseng, floriculture, Christmas trees, honey, and maple sap.</a:t>
            </a:r>
          </a:p>
          <a:p>
            <a:pPr marL="304632" indent="-304632" defTabSz="1624706">
              <a:buFont typeface="Arial" panose="020B0604020202020204" pitchFamily="34" charset="0"/>
              <a:buChar char="•"/>
              <a:defRPr/>
            </a:pPr>
            <a:r>
              <a:rPr lang="en-US" b="0" dirty="0"/>
              <a:t>Crops that suffered a quality loss due to a qualifying disaster event</a:t>
            </a:r>
          </a:p>
          <a:p>
            <a:pPr marL="304632" indent="-304632" defTabSz="1624706">
              <a:buFont typeface="Arial" panose="020B0604020202020204" pitchFamily="34" charset="0"/>
              <a:buChar char="•"/>
              <a:defRPr/>
            </a:pPr>
            <a:r>
              <a:rPr lang="en-US" b="0" dirty="0"/>
              <a:t>Crops that incurred a five percent loss due to qualifying disaster event(s)</a:t>
            </a:r>
          </a:p>
          <a:p>
            <a:pPr marL="304632" indent="-304632" defTabSz="1624706">
              <a:buFont typeface="Arial" panose="020B0604020202020204" pitchFamily="34" charset="0"/>
              <a:buChar char="•"/>
              <a:defRPr/>
            </a:pPr>
            <a:r>
              <a:rPr lang="en-US" b="0" dirty="0"/>
              <a:t>Forage crops that incurred a nutrient loss</a:t>
            </a:r>
          </a:p>
          <a:p>
            <a:pPr marL="304632" indent="-304632" defTabSz="1624706">
              <a:buFont typeface="Arial" panose="020B0604020202020204" pitchFamily="34" charset="0"/>
              <a:buChar char="•"/>
              <a:defRPr/>
            </a:pPr>
            <a:r>
              <a:rPr lang="en-US" b="0" dirty="0"/>
              <a:t>Crops that may have been sold, fed, or stored.</a:t>
            </a: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a:t>
            </a:fld>
            <a:endParaRPr lang="en-US" dirty="0"/>
          </a:p>
        </p:txBody>
      </p:sp>
    </p:spTree>
    <p:extLst>
      <p:ext uri="{BB962C8B-B14F-4D97-AF65-F5344CB8AC3E}">
        <p14:creationId xmlns:p14="http://schemas.microsoft.com/office/powerpoint/2010/main" val="3673869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60</a:t>
            </a:fld>
            <a:endParaRPr lang="en-US" dirty="0"/>
          </a:p>
        </p:txBody>
      </p:sp>
    </p:spTree>
    <p:extLst>
      <p:ext uri="{BB962C8B-B14F-4D97-AF65-F5344CB8AC3E}">
        <p14:creationId xmlns:p14="http://schemas.microsoft.com/office/powerpoint/2010/main" val="2403027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61</a:t>
            </a:fld>
            <a:endParaRPr lang="en-US" dirty="0"/>
          </a:p>
        </p:txBody>
      </p:sp>
    </p:spTree>
    <p:extLst>
      <p:ext uri="{BB962C8B-B14F-4D97-AF65-F5344CB8AC3E}">
        <p14:creationId xmlns:p14="http://schemas.microsoft.com/office/powerpoint/2010/main" val="1726954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For applications with year of application nutritional values </a:t>
            </a:r>
            <a:r>
              <a:rPr lang="en-US" sz="2100" b="1" dirty="0"/>
              <a:t>only</a:t>
            </a:r>
            <a:r>
              <a:rPr lang="en-US" sz="2100" dirty="0"/>
              <a:t>, and if less than 5 producers in the county receive a payment for the same crop, crop type, intended use, organic status, and nutritional value, DAFP may elect to determine the county average based on the best available data, or may elect not to issue payment.</a:t>
            </a:r>
          </a:p>
          <a:p>
            <a:endParaRPr lang="en-US" sz="2100" dirty="0"/>
          </a:p>
          <a:p>
            <a:endParaRPr lang="en-US" sz="2100" dirty="0"/>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62</a:t>
            </a:fld>
            <a:endParaRPr lang="en-US" dirty="0"/>
          </a:p>
        </p:txBody>
      </p:sp>
    </p:spTree>
    <p:extLst>
      <p:ext uri="{BB962C8B-B14F-4D97-AF65-F5344CB8AC3E}">
        <p14:creationId xmlns:p14="http://schemas.microsoft.com/office/powerpoint/2010/main" val="843086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For forage crops with verifiable documentation of nutrient factors for the affected production for the year of application but no historical nutrient factors for the three preceding crop years, the following payment equation will be used.</a:t>
            </a:r>
          </a:p>
          <a:p>
            <a:endParaRPr lang="en-US" sz="2100" dirty="0"/>
          </a:p>
          <a:p>
            <a:r>
              <a:rPr lang="en-US" sz="2100" dirty="0"/>
              <a:t>Total affected production X county average % loss X average market price X .7 and reduced again by 50%.</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63</a:t>
            </a:fld>
            <a:endParaRPr lang="en-US" dirty="0"/>
          </a:p>
        </p:txBody>
      </p:sp>
    </p:spTree>
    <p:extLst>
      <p:ext uri="{BB962C8B-B14F-4D97-AF65-F5344CB8AC3E}">
        <p14:creationId xmlns:p14="http://schemas.microsoft.com/office/powerpoint/2010/main" val="158493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4706">
              <a:defRPr/>
            </a:pPr>
            <a:r>
              <a:rPr lang="en-US" sz="2100" dirty="0"/>
              <a:t>Now let’s look at an example of a producer with no historical forage test information. Read slide.</a:t>
            </a:r>
          </a:p>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64</a:t>
            </a:fld>
            <a:endParaRPr lang="en-US" dirty="0"/>
          </a:p>
        </p:txBody>
      </p:sp>
    </p:spTree>
    <p:extLst>
      <p:ext uri="{BB962C8B-B14F-4D97-AF65-F5344CB8AC3E}">
        <p14:creationId xmlns:p14="http://schemas.microsoft.com/office/powerpoint/2010/main" val="2610864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65</a:t>
            </a:fld>
            <a:endParaRPr lang="en-US" dirty="0"/>
          </a:p>
        </p:txBody>
      </p:sp>
    </p:spTree>
    <p:extLst>
      <p:ext uri="{BB962C8B-B14F-4D97-AF65-F5344CB8AC3E}">
        <p14:creationId xmlns:p14="http://schemas.microsoft.com/office/powerpoint/2010/main" val="2459499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66</a:t>
            </a:fld>
            <a:endParaRPr lang="en-US" dirty="0"/>
          </a:p>
        </p:txBody>
      </p:sp>
    </p:spTree>
    <p:extLst>
      <p:ext uri="{BB962C8B-B14F-4D97-AF65-F5344CB8AC3E}">
        <p14:creationId xmlns:p14="http://schemas.microsoft.com/office/powerpoint/2010/main" val="1133399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67</a:t>
            </a:fld>
            <a:endParaRPr lang="en-US" dirty="0"/>
          </a:p>
        </p:txBody>
      </p:sp>
    </p:spTree>
    <p:extLst>
      <p:ext uri="{BB962C8B-B14F-4D97-AF65-F5344CB8AC3E}">
        <p14:creationId xmlns:p14="http://schemas.microsoft.com/office/powerpoint/2010/main" val="30555461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this laboratory test has all required data on it, for 2018 the Relative Feed Value (RFV) value is 41.</a:t>
            </a:r>
          </a:p>
          <a:p>
            <a:endParaRPr lang="en-US" dirty="0"/>
          </a:p>
          <a:p>
            <a:r>
              <a:rPr lang="en-US" dirty="0"/>
              <a:t>This example is using RFV as the standard nutritional value for measuring forage quality.  Total Digestible Nutrients (TDN) can also be used as the standard nutritional value for measuring forage quality. </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68</a:t>
            </a:fld>
            <a:endParaRPr lang="en-US" dirty="0"/>
          </a:p>
        </p:txBody>
      </p:sp>
    </p:spTree>
    <p:extLst>
      <p:ext uri="{BB962C8B-B14F-4D97-AF65-F5344CB8AC3E}">
        <p14:creationId xmlns:p14="http://schemas.microsoft.com/office/powerpoint/2010/main" val="892547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RFV value for 2015 is 74</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69</a:t>
            </a:fld>
            <a:endParaRPr lang="en-US" dirty="0"/>
          </a:p>
        </p:txBody>
      </p:sp>
    </p:spTree>
    <p:extLst>
      <p:ext uri="{BB962C8B-B14F-4D97-AF65-F5344CB8AC3E}">
        <p14:creationId xmlns:p14="http://schemas.microsoft.com/office/powerpoint/2010/main" val="246264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what crops are ineligible:</a:t>
            </a:r>
          </a:p>
          <a:p>
            <a:endParaRPr lang="en-US" dirty="0">
              <a:cs typeface="Calibri"/>
            </a:endParaRPr>
          </a:p>
          <a:p>
            <a:r>
              <a:rPr lang="en-US" dirty="0">
                <a:cs typeface="Calibri"/>
              </a:rPr>
              <a:t>Crops not grown commercially</a:t>
            </a:r>
          </a:p>
          <a:p>
            <a:r>
              <a:rPr lang="en-US" dirty="0">
                <a:cs typeface="Calibri"/>
              </a:rPr>
              <a:t>Crops intended for grazing</a:t>
            </a:r>
          </a:p>
          <a:p>
            <a:r>
              <a:rPr lang="en-US" dirty="0">
                <a:cs typeface="Calibri"/>
              </a:rPr>
              <a:t>Crops not intended for harvest or not harvested</a:t>
            </a:r>
          </a:p>
          <a:p>
            <a:r>
              <a:rPr lang="en-US" dirty="0">
                <a:cs typeface="Calibri"/>
              </a:rPr>
              <a:t>Subsequent crops that do not meet double cropping provisions</a:t>
            </a:r>
          </a:p>
          <a:p>
            <a:r>
              <a:rPr lang="en-US" dirty="0">
                <a:cs typeface="Calibri"/>
              </a:rPr>
              <a:t>volunteer crops</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a:t>
            </a:fld>
            <a:endParaRPr lang="en-US" dirty="0"/>
          </a:p>
        </p:txBody>
      </p:sp>
    </p:spTree>
    <p:extLst>
      <p:ext uri="{BB962C8B-B14F-4D97-AF65-F5344CB8AC3E}">
        <p14:creationId xmlns:p14="http://schemas.microsoft.com/office/powerpoint/2010/main" val="15880193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RFV value for 2016 is 73</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70</a:t>
            </a:fld>
            <a:endParaRPr lang="en-US" dirty="0"/>
          </a:p>
        </p:txBody>
      </p:sp>
    </p:spTree>
    <p:extLst>
      <p:ext uri="{BB962C8B-B14F-4D97-AF65-F5344CB8AC3E}">
        <p14:creationId xmlns:p14="http://schemas.microsoft.com/office/powerpoint/2010/main" val="41084462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2017 RFV value is 83.  So now Sue will complete the FSA-899 Historical Weighed Nutritional Value Weighted Average Worksheet using the data she has provided.</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71</a:t>
            </a:fld>
            <a:endParaRPr lang="en-US" dirty="0"/>
          </a:p>
        </p:txBody>
      </p:sp>
    </p:spTree>
    <p:extLst>
      <p:ext uri="{BB962C8B-B14F-4D97-AF65-F5344CB8AC3E}">
        <p14:creationId xmlns:p14="http://schemas.microsoft.com/office/powerpoint/2010/main" val="482998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A – General Information</a:t>
            </a:r>
          </a:p>
          <a:p>
            <a:r>
              <a:rPr lang="en-US" dirty="0"/>
              <a:t>Box 1 – 2 – are the state and county the forage was produced in</a:t>
            </a:r>
          </a:p>
          <a:p>
            <a:r>
              <a:rPr lang="en-US" dirty="0"/>
              <a:t>Box 3 – is producer name</a:t>
            </a:r>
          </a:p>
          <a:p>
            <a:r>
              <a:rPr lang="en-US" dirty="0"/>
              <a:t>Box 4 – is the crop the producer is applying for</a:t>
            </a:r>
          </a:p>
          <a:p>
            <a:r>
              <a:rPr lang="en-US" dirty="0"/>
              <a:t>Boxes 5-8 – are the crop name, type, intended use, and organic status.  </a:t>
            </a:r>
          </a:p>
          <a:p>
            <a:r>
              <a:rPr lang="en-US" dirty="0"/>
              <a:t>Box 9 – in this case the producer only takes 1 cutting, so High Tier is used, if the producer took multiple cuttings the first and last would be considered Low Tier, and middle cuttings High Tier.</a:t>
            </a:r>
          </a:p>
          <a:p>
            <a:r>
              <a:rPr lang="en-US" dirty="0"/>
              <a:t>Box 10 – Unit of Measure</a:t>
            </a:r>
          </a:p>
          <a:p>
            <a:r>
              <a:rPr lang="en-US" dirty="0"/>
              <a:t>Boxes 11-19 – will list the production, nutritional value, and production times the nutritional value for each historical year.</a:t>
            </a:r>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72</a:t>
            </a:fld>
            <a:endParaRPr lang="en-US" dirty="0"/>
          </a:p>
        </p:txBody>
      </p:sp>
    </p:spTree>
    <p:extLst>
      <p:ext uri="{BB962C8B-B14F-4D97-AF65-F5344CB8AC3E}">
        <p14:creationId xmlns:p14="http://schemas.microsoft.com/office/powerpoint/2010/main" val="4236502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Boxes 20-22 will equal the sums of the columns above.</a:t>
            </a:r>
          </a:p>
          <a:p>
            <a:endParaRPr lang="en-US" dirty="0"/>
          </a:p>
          <a:p>
            <a:r>
              <a:rPr lang="en-US" dirty="0"/>
              <a:t>Sue will need to sign in Box 23A, and date in 23C.</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73</a:t>
            </a:fld>
            <a:endParaRPr lang="en-US" dirty="0"/>
          </a:p>
        </p:txBody>
      </p:sp>
    </p:spTree>
    <p:extLst>
      <p:ext uri="{BB962C8B-B14F-4D97-AF65-F5344CB8AC3E}">
        <p14:creationId xmlns:p14="http://schemas.microsoft.com/office/powerpoint/2010/main" val="4197683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now completes the FSA-898 QLA application</a:t>
            </a:r>
          </a:p>
          <a:p>
            <a:endParaRPr lang="en-US" dirty="0"/>
          </a:p>
          <a:p>
            <a:r>
              <a:rPr lang="en-US" dirty="0"/>
              <a:t>For forage she will complete Part C</a:t>
            </a:r>
          </a:p>
          <a:p>
            <a:r>
              <a:rPr lang="en-US" dirty="0"/>
              <a:t>Boxes 6-10 the state/county the forage was produced in, crop, crop type, intended use, and organic status.  </a:t>
            </a:r>
          </a:p>
          <a:p>
            <a:r>
              <a:rPr lang="en-US" dirty="0"/>
              <a:t>Boxes 11-13 list the disaster event, beginning and end date</a:t>
            </a:r>
          </a:p>
          <a:p>
            <a:r>
              <a:rPr lang="en-US" dirty="0"/>
              <a:t>Box 14 is the Unit of Measure which is tons </a:t>
            </a:r>
          </a:p>
          <a:p>
            <a:r>
              <a:rPr lang="en-US" dirty="0"/>
              <a:t>Box 15 is the total affected production produced in 2018 in Red River, TX</a:t>
            </a:r>
          </a:p>
          <a:p>
            <a:r>
              <a:rPr lang="en-US" dirty="0"/>
              <a:t>Box 16 is the nutritional category which is High in this example</a:t>
            </a:r>
          </a:p>
          <a:p>
            <a:r>
              <a:rPr lang="en-US" dirty="0"/>
              <a:t>Box 17A – is the current verifiable nutritional value for 2018 is 41.  This was indicated on the first lab test Sue provided.</a:t>
            </a:r>
          </a:p>
          <a:p>
            <a:r>
              <a:rPr lang="en-US" dirty="0"/>
              <a:t>Box 17B – is the Historical Verifiable Nutritional Value from box 22 of the FSA-899.  The FSA-899 Sue completed showed a historical value of 77.57.</a:t>
            </a:r>
          </a:p>
          <a:p>
            <a:endParaRPr lang="en-US" dirty="0"/>
          </a:p>
          <a:p>
            <a:r>
              <a:rPr lang="en-US" dirty="0"/>
              <a:t>Once completed Sue provides the completed FSA-899 Historical Value Worksheet, FSA-898 QLA Application, laboratory tests for 2015-2018, and proof of the quantity of production indicated on both the historical value worksheet and the application.</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74</a:t>
            </a:fld>
            <a:endParaRPr lang="en-US" dirty="0"/>
          </a:p>
        </p:txBody>
      </p:sp>
    </p:spTree>
    <p:extLst>
      <p:ext uri="{BB962C8B-B14F-4D97-AF65-F5344CB8AC3E}">
        <p14:creationId xmlns:p14="http://schemas.microsoft.com/office/powerpoint/2010/main" val="16820434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Producers will submit one application for their entire operation nationwide in the recording county office.  The application will include all eligible crops suffering a quality loss broken down by physical county it was produced in.  If a producer is applying for losses sustained in more than one crop year, a separate application is required for each crop year.  </a:t>
            </a:r>
          </a:p>
          <a:p>
            <a:endParaRPr lang="en-US" sz="2100" dirty="0"/>
          </a:p>
          <a:p>
            <a:r>
              <a:rPr lang="en-US" sz="2100" dirty="0"/>
              <a:t>As with other programs recently, a blank application will be available through farmers.gov in addition to the more traditional methods of filing in the county office and available for producers with level 2 eAuthentication.</a:t>
            </a:r>
          </a:p>
          <a:p>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75</a:t>
            </a:fld>
            <a:endParaRPr lang="en-US" dirty="0"/>
          </a:p>
        </p:txBody>
      </p:sp>
    </p:spTree>
    <p:extLst>
      <p:ext uri="{BB962C8B-B14F-4D97-AF65-F5344CB8AC3E}">
        <p14:creationId xmlns:p14="http://schemas.microsoft.com/office/powerpoint/2010/main" val="3437304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new customer to USDA, your local FSA staff will work with you to establish a record for you which will include asking for this type of information:</a:t>
            </a:r>
          </a:p>
          <a:p>
            <a:endParaRPr lang="en-US" dirty="0"/>
          </a:p>
          <a:p>
            <a:pPr marL="304632" indent="-304632">
              <a:buFont typeface="Arial" panose="020B0604020202020204" pitchFamily="34" charset="0"/>
              <a:buChar char="•"/>
            </a:pPr>
            <a:r>
              <a:rPr lang="en-US" dirty="0"/>
              <a:t>Name and address</a:t>
            </a:r>
          </a:p>
          <a:p>
            <a:pPr marL="304632" indent="-304632">
              <a:buFont typeface="Arial" panose="020B0604020202020204" pitchFamily="34" charset="0"/>
              <a:buChar char="•"/>
            </a:pPr>
            <a:r>
              <a:rPr lang="en-US" dirty="0"/>
              <a:t>Personal information, including your Tax Identification Number</a:t>
            </a:r>
          </a:p>
          <a:p>
            <a:pPr marL="304632" indent="-304632">
              <a:buFont typeface="Arial" panose="020B0604020202020204" pitchFamily="34" charset="0"/>
              <a:buChar char="•"/>
            </a:pPr>
            <a:r>
              <a:rPr lang="en-US" dirty="0"/>
              <a:t>Farm operating structure</a:t>
            </a:r>
          </a:p>
          <a:p>
            <a:pPr marL="304632" indent="-304632">
              <a:buFont typeface="Arial" panose="020B0604020202020204" pitchFamily="34" charset="0"/>
              <a:buChar char="•"/>
            </a:pPr>
            <a:r>
              <a:rPr lang="en-US" dirty="0"/>
              <a:t>Adjusted Gross Income compliance certification to ensure eligibility</a:t>
            </a:r>
          </a:p>
          <a:p>
            <a:pPr marL="304632" indent="-304632">
              <a:buFont typeface="Arial" panose="020B0604020202020204" pitchFamily="34" charset="0"/>
              <a:buChar char="•"/>
            </a:pPr>
            <a:r>
              <a:rPr lang="en-US" dirty="0"/>
              <a:t>Direct deposit information to enable payment</a:t>
            </a:r>
          </a:p>
          <a:p>
            <a:pPr marL="304632" indent="-304632">
              <a:buFont typeface="Arial" panose="020B0604020202020204" pitchFamily="34" charset="0"/>
              <a:buChar char="•"/>
            </a:pPr>
            <a:endParaRPr lang="en-US" dirty="0"/>
          </a:p>
          <a:p>
            <a:pPr marL="304632" indent="-304632">
              <a:buFont typeface="Arial" panose="020B0604020202020204" pitchFamily="34" charset="0"/>
              <a:buChar char="•"/>
            </a:pPr>
            <a:r>
              <a:rPr lang="en-US" dirty="0"/>
              <a:t>The local FSA staff will also be available to answer any questions you may have about completing the QLA application.</a:t>
            </a:r>
          </a:p>
          <a:p>
            <a:endParaRPr lang="en-US" dirty="0"/>
          </a:p>
          <a:p>
            <a:pPr>
              <a:buFont typeface="Arial" panose="020B0604020202020204" pitchFamily="34" charset="0"/>
              <a:defRPr/>
            </a:pPr>
            <a:endParaRPr lang="en-US" sz="2100" dirty="0">
              <a:cs typeface="Calibri"/>
            </a:endParaRPr>
          </a:p>
          <a:p>
            <a:r>
              <a:rPr lang="en-US" sz="2100" dirty="0"/>
              <a:t>All USDA Service Centers are open for business by phone, some are open to visitors to conduct business in person by appointment only. All producers wishing to conduct business with FSA should call ahead and schedule an appointment.</a:t>
            </a:r>
            <a:r>
              <a:rPr lang="en-US" dirty="0"/>
              <a:t> </a:t>
            </a:r>
            <a:r>
              <a:rPr lang="en-US" sz="2100" dirty="0"/>
              <a:t> Service Centers that are open for appointments will pre-screen visitors based on health concerns or recent travel, and visitors must adhere to social distancing guidelines. Visitors are also required to wear a face covering during their appointment.</a:t>
            </a:r>
            <a:endParaRPr lang="en-US" sz="2100" dirty="0">
              <a:cs typeface="Calibri"/>
            </a:endParaRPr>
          </a:p>
          <a:p>
            <a:endParaRPr lang="en-US" sz="2100" dirty="0"/>
          </a:p>
          <a:p>
            <a:r>
              <a:rPr lang="en-US" sz="2100" dirty="0"/>
              <a:t>The application and needed forms are available on our website: farmers.gov/quality-loss </a:t>
            </a:r>
            <a:br>
              <a:rPr lang="en-US" sz="2100" dirty="0">
                <a:cs typeface="+mn-lt"/>
              </a:rPr>
            </a:br>
            <a:endParaRPr lang="en-US" sz="2100" dirty="0"/>
          </a:p>
          <a:p>
            <a:r>
              <a:rPr lang="en-US" sz="2100" dirty="0"/>
              <a:t>If you are unfamiliar with where your nearest service center is located, you can find out here: </a:t>
            </a:r>
            <a:r>
              <a:rPr lang="en-US" sz="2100" dirty="0">
                <a:hlinkClick r:id="rId3"/>
              </a:rPr>
              <a:t>www.farmers.gov/service-center-locator</a:t>
            </a:r>
            <a:endParaRPr lang="en-US" sz="2100"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76</a:t>
            </a:fld>
            <a:endParaRPr lang="en-US" dirty="0"/>
          </a:p>
        </p:txBody>
      </p:sp>
    </p:spTree>
    <p:extLst>
      <p:ext uri="{BB962C8B-B14F-4D97-AF65-F5344CB8AC3E}">
        <p14:creationId xmlns:p14="http://schemas.microsoft.com/office/powerpoint/2010/main" val="1647572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632" indent="-304632">
              <a:buFont typeface="Arial" panose="020B0604020202020204" pitchFamily="34" charset="0"/>
              <a:buChar char="•"/>
            </a:pPr>
            <a:r>
              <a:rPr lang="en-US" dirty="0">
                <a:cs typeface="Calibri"/>
              </a:rPr>
              <a:t>Producer’s who need or want one-on-one help are encouraged to reach out the customer call center for assistance in completing an application.  </a:t>
            </a:r>
          </a:p>
          <a:p>
            <a:pPr marL="304632" indent="-304632">
              <a:buFont typeface="Arial" panose="020B0604020202020204" pitchFamily="34" charset="0"/>
              <a:buChar char="•"/>
            </a:pPr>
            <a:endParaRPr lang="en-US" dirty="0">
              <a:cs typeface="Calibri"/>
            </a:endParaRPr>
          </a:p>
          <a:p>
            <a:pPr marL="304632" indent="-304632">
              <a:buFont typeface="Arial" panose="020B0604020202020204" pitchFamily="34" charset="0"/>
              <a:buChar char="•"/>
            </a:pPr>
            <a:r>
              <a:rPr lang="en-US" dirty="0">
                <a:cs typeface="Calibri"/>
              </a:rPr>
              <a:t>This is a phone number to make note of.</a:t>
            </a:r>
          </a:p>
        </p:txBody>
      </p:sp>
      <p:sp>
        <p:nvSpPr>
          <p:cNvPr id="4" name="Slide Number Placeholder 3"/>
          <p:cNvSpPr>
            <a:spLocks noGrp="1"/>
          </p:cNvSpPr>
          <p:nvPr>
            <p:ph type="sldNum" sz="quarter" idx="5"/>
          </p:nvPr>
        </p:nvSpPr>
        <p:spPr/>
        <p:txBody>
          <a:bodyPr/>
          <a:lstStyle/>
          <a:p>
            <a:pPr>
              <a:defRPr/>
            </a:pPr>
            <a:fld id="{B787ECD8-696C-4B49-8F88-105B4345E826}" type="slidenum">
              <a:rPr lang="en-US"/>
              <a:pPr>
                <a:defRPr/>
              </a:pPr>
              <a:t>77</a:t>
            </a:fld>
            <a:endParaRPr lang="en-US" dirty="0"/>
          </a:p>
        </p:txBody>
      </p:sp>
    </p:spTree>
    <p:extLst>
      <p:ext uri="{BB962C8B-B14F-4D97-AF65-F5344CB8AC3E}">
        <p14:creationId xmlns:p14="http://schemas.microsoft.com/office/powerpoint/2010/main" val="36007231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Producers have </a:t>
            </a:r>
            <a:r>
              <a:rPr lang="en-US" b="1" dirty="0"/>
              <a:t>14 days</a:t>
            </a:r>
            <a:r>
              <a:rPr lang="en-US" dirty="0"/>
              <a:t> from signing their QLA application to submit verifiable documentation to support their quality loss.  </a:t>
            </a:r>
            <a:endParaRPr lang="en-US" dirty="0">
              <a:cs typeface="Calibri"/>
            </a:endParaRPr>
          </a:p>
          <a:p>
            <a:pPr marL="304632" indent="-304632">
              <a:buFont typeface="Arial" panose="020B0604020202020204" pitchFamily="34" charset="0"/>
              <a:buChar char="•"/>
            </a:pPr>
            <a:r>
              <a:rPr lang="en-US" dirty="0">
                <a:cs typeface="Calibri"/>
              </a:rPr>
              <a:t>Producers have 14 days from signing their QLA application to submit verifiable documentation to support their quality loss. </a:t>
            </a:r>
          </a:p>
          <a:p>
            <a:pPr marL="304632" indent="-304632">
              <a:buFont typeface="Arial" panose="020B0604020202020204" pitchFamily="34" charset="0"/>
              <a:buChar char="•"/>
            </a:pPr>
            <a:r>
              <a:rPr lang="en-US" dirty="0"/>
              <a:t>Producers have 60 days from signing an application to resolve any issues with their application.</a:t>
            </a:r>
            <a:endParaRPr lang="en-US" dirty="0">
              <a:cs typeface="Calibri"/>
            </a:endParaRPr>
          </a:p>
          <a:p>
            <a:pPr marL="304632" indent="-304632">
              <a:buFont typeface="Arial" panose="020B0604020202020204" pitchFamily="34" charset="0"/>
              <a:buChar char="•"/>
            </a:pPr>
            <a:r>
              <a:rPr lang="en-US" dirty="0"/>
              <a:t> </a:t>
            </a:r>
            <a:r>
              <a:rPr lang="en-US" sz="2100" dirty="0"/>
              <a:t>Payments will not begin to be issued until after sign up ends.</a:t>
            </a:r>
            <a:r>
              <a:rPr lang="en-US" dirty="0"/>
              <a:t> </a:t>
            </a:r>
            <a:r>
              <a:rPr lang="en-US" sz="2100" dirty="0"/>
              <a:t> This will enable FSA to calculate county averages and the total scope of QLA payments requested.</a:t>
            </a:r>
            <a:endParaRPr lang="en-US" sz="2100" dirty="0">
              <a:cs typeface="Calibri"/>
            </a:endParaRPr>
          </a:p>
          <a:p>
            <a:pPr marL="304632" indent="-304632">
              <a:buFont typeface="Arial" panose="020B0604020202020204" pitchFamily="34" charset="0"/>
              <a:buChar char="•"/>
            </a:pPr>
            <a:endParaRPr lang="en-US" sz="2100" dirty="0"/>
          </a:p>
          <a:p>
            <a:pPr marL="304632" indent="-304632">
              <a:buFont typeface="Arial" panose="020B0604020202020204" pitchFamily="34" charset="0"/>
              <a:buChar char="•"/>
            </a:pPr>
            <a:r>
              <a:rPr lang="en-US" dirty="0"/>
              <a:t>If the total amount of needed QLA payments exceeds the amount of funding available, FSA will prorate payments to all producers by a national factor. For example, if the national factor is 75 percent, all producers participating in the program will receive 75 percent of their calculated payment.</a:t>
            </a:r>
            <a:endParaRPr lang="en-US" dirty="0">
              <a:cs typeface="Calibri"/>
            </a:endParaRPr>
          </a:p>
        </p:txBody>
      </p:sp>
      <p:sp>
        <p:nvSpPr>
          <p:cNvPr id="4" name="Slide Number Placeholder 3"/>
          <p:cNvSpPr>
            <a:spLocks noGrp="1"/>
          </p:cNvSpPr>
          <p:nvPr>
            <p:ph type="sldNum" sz="quarter" idx="5"/>
          </p:nvPr>
        </p:nvSpPr>
        <p:spPr/>
        <p:txBody>
          <a:bodyPr/>
          <a:lstStyle/>
          <a:p>
            <a:fld id="{BDE2FF5C-CB28-44BD-85B2-E25FC3B99712}" type="slidenum">
              <a:rPr lang="en-US" smtClean="0"/>
              <a:t>78</a:t>
            </a:fld>
            <a:endParaRPr lang="en-US" dirty="0"/>
          </a:p>
        </p:txBody>
      </p:sp>
    </p:spTree>
    <p:extLst>
      <p:ext uri="{BB962C8B-B14F-4D97-AF65-F5344CB8AC3E}">
        <p14:creationId xmlns:p14="http://schemas.microsoft.com/office/powerpoint/2010/main" val="42026537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dirty="0"/>
              <a:t>If you would like additional information about any of these areas please visit farmers.gov/quality-loss</a:t>
            </a:r>
          </a:p>
        </p:txBody>
      </p:sp>
      <p:sp>
        <p:nvSpPr>
          <p:cNvPr id="4" name="Slide Number Placeholder 3"/>
          <p:cNvSpPr>
            <a:spLocks noGrp="1"/>
          </p:cNvSpPr>
          <p:nvPr>
            <p:ph type="sldNum" sz="quarter" idx="5"/>
          </p:nvPr>
        </p:nvSpPr>
        <p:spPr/>
        <p:txBody>
          <a:bodyPr/>
          <a:lstStyle/>
          <a:p>
            <a:fld id="{298708D4-8B41-1848-89B9-40BF4AD1A4EC}" type="slidenum">
              <a:rPr lang="en-US" smtClean="0"/>
              <a:t>79</a:t>
            </a:fld>
            <a:endParaRPr lang="en-US" dirty="0"/>
          </a:p>
        </p:txBody>
      </p:sp>
    </p:spTree>
    <p:extLst>
      <p:ext uri="{BB962C8B-B14F-4D97-AF65-F5344CB8AC3E}">
        <p14:creationId xmlns:p14="http://schemas.microsoft.com/office/powerpoint/2010/main" val="264470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Additionally, prevented planted crops, first-year forage seedings, crops that were destroyed other than by an eligible cause of loss and immature fruit crops.</a:t>
            </a:r>
            <a:endParaRPr lang="en-US" dirty="0">
              <a:cs typeface="Calibri"/>
            </a:endParaRP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8</a:t>
            </a:fld>
            <a:endParaRPr lang="en-US" dirty="0"/>
          </a:p>
        </p:txBody>
      </p:sp>
    </p:spTree>
    <p:extLst>
      <p:ext uri="{BB962C8B-B14F-4D97-AF65-F5344CB8AC3E}">
        <p14:creationId xmlns:p14="http://schemas.microsoft.com/office/powerpoint/2010/main" val="422469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24E0998-64EA-4DAB-AE19-75B2DFFCBF16}" type="slidenum">
              <a:rPr lang="en-US" smtClean="0"/>
              <a:pPr>
                <a:defRPr/>
              </a:pPr>
              <a:t>80</a:t>
            </a:fld>
            <a:endParaRPr lang="en-US" dirty="0"/>
          </a:p>
        </p:txBody>
      </p:sp>
    </p:spTree>
    <p:extLst>
      <p:ext uri="{BB962C8B-B14F-4D97-AF65-F5344CB8AC3E}">
        <p14:creationId xmlns:p14="http://schemas.microsoft.com/office/powerpoint/2010/main" val="35839554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81</a:t>
            </a:fld>
            <a:endParaRPr lang="en-US" dirty="0"/>
          </a:p>
        </p:txBody>
      </p:sp>
    </p:spTree>
    <p:extLst>
      <p:ext uri="{BB962C8B-B14F-4D97-AF65-F5344CB8AC3E}">
        <p14:creationId xmlns:p14="http://schemas.microsoft.com/office/powerpoint/2010/main" val="371370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2353">
              <a:lnSpc>
                <a:spcPct val="120000"/>
              </a:lnSpc>
              <a:spcBef>
                <a:spcPct val="20000"/>
              </a:spcBef>
              <a:spcAft>
                <a:spcPts val="0"/>
              </a:spcAft>
            </a:pPr>
            <a:r>
              <a:rPr lang="en-US" dirty="0"/>
              <a:t>COCs are responsible for determining whether qualifying disaster event caused the loss based on weather data and knowledge of weather-related losses. </a:t>
            </a:r>
          </a:p>
          <a:p>
            <a:pPr defTabSz="812353">
              <a:lnSpc>
                <a:spcPct val="120000"/>
              </a:lnSpc>
              <a:spcBef>
                <a:spcPct val="20000"/>
              </a:spcBef>
              <a:spcAft>
                <a:spcPts val="0"/>
              </a:spcAft>
            </a:pPr>
            <a:endParaRPr lang="en-US" dirty="0"/>
          </a:p>
          <a:p>
            <a:pPr defTabSz="812353">
              <a:lnSpc>
                <a:spcPct val="120000"/>
              </a:lnSpc>
              <a:spcBef>
                <a:spcPct val="20000"/>
              </a:spcBef>
              <a:spcAft>
                <a:spcPts val="0"/>
              </a:spcAft>
            </a:pPr>
            <a:r>
              <a:rPr lang="en-US" dirty="0"/>
              <a:t> In North Dakota, qualifying disaster events are Qualifying Drought (D3), Excessive Moisture, Flooding, Snowstorm, Tornado and Wildfire.</a:t>
            </a:r>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9</a:t>
            </a:fld>
            <a:endParaRPr lang="en-US" dirty="0"/>
          </a:p>
        </p:txBody>
      </p:sp>
    </p:spTree>
    <p:extLst>
      <p:ext uri="{BB962C8B-B14F-4D97-AF65-F5344CB8AC3E}">
        <p14:creationId xmlns:p14="http://schemas.microsoft.com/office/powerpoint/2010/main" val="2358602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FSA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A702CD0C-4EC4-4571-AE81-5162172639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81650" y="3341688"/>
            <a:ext cx="3562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7" name="Picture 3">
            <a:extLst>
              <a:ext uri="{FF2B5EF4-FFF2-40B4-BE49-F238E27FC236}">
                <a16:creationId xmlns:a16="http://schemas.microsoft.com/office/drawing/2014/main" id="{88D2465C-5CC7-4854-BCF0-E417853B4A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2427"/>
          <a:stretch>
            <a:fillRect/>
          </a:stretch>
        </p:blipFill>
        <p:spPr bwMode="auto">
          <a:xfrm>
            <a:off x="0" y="1260475"/>
            <a:ext cx="54038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4D24D28-C0F9-4DE3-8D24-8979D1566C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81650" y="1260475"/>
            <a:ext cx="35623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9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E3967-728F-4847-B2D1-5D045D6D42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8F8B0D3-ED2F-4E30-A1AA-BF7ED9FD26FA}" type="datetimeFigureOut">
              <a:rPr lang="en-US"/>
              <a:pPr>
                <a:defRPr/>
              </a:pPr>
              <a:t>2/10/2021</a:t>
            </a:fld>
            <a:endParaRPr lang="en-US" dirty="0"/>
          </a:p>
        </p:txBody>
      </p:sp>
      <p:sp>
        <p:nvSpPr>
          <p:cNvPr id="8" name="Footer Placeholder 7">
            <a:extLst>
              <a:ext uri="{FF2B5EF4-FFF2-40B4-BE49-F238E27FC236}">
                <a16:creationId xmlns:a16="http://schemas.microsoft.com/office/drawing/2014/main" id="{092988A4-F041-4DE7-BA8C-AA0466FDBFD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9" name="Slide Number Placeholder 8">
            <a:extLst>
              <a:ext uri="{FF2B5EF4-FFF2-40B4-BE49-F238E27FC236}">
                <a16:creationId xmlns:a16="http://schemas.microsoft.com/office/drawing/2014/main" id="{2BB8436A-7CBF-4CFC-8FF2-D7598AC6BF3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3C50A72-A804-47D7-A09B-6C3F54226CDB}" type="slidenum">
              <a:rPr lang="en-US"/>
              <a:pPr>
                <a:defRPr/>
              </a:pPr>
              <a:t>‹#›</a:t>
            </a:fld>
            <a:endParaRPr lang="en-US" dirty="0"/>
          </a:p>
        </p:txBody>
      </p:sp>
    </p:spTree>
    <p:extLst>
      <p:ext uri="{BB962C8B-B14F-4D97-AF65-F5344CB8AC3E}">
        <p14:creationId xmlns:p14="http://schemas.microsoft.com/office/powerpoint/2010/main" val="384575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29841" y="2615608"/>
            <a:ext cx="2949178"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020EE-6F9C-45F0-A218-F824F89BA0F7}"/>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FF43CDE-74EA-485B-A072-D15132546493}" type="datetimeFigureOut">
              <a:rPr lang="en-US"/>
              <a:pPr>
                <a:defRPr/>
              </a:pPr>
              <a:t>2/10/2021</a:t>
            </a:fld>
            <a:endParaRPr lang="en-US" dirty="0"/>
          </a:p>
        </p:txBody>
      </p:sp>
      <p:sp>
        <p:nvSpPr>
          <p:cNvPr id="6" name="Footer Placeholder 5">
            <a:extLst>
              <a:ext uri="{FF2B5EF4-FFF2-40B4-BE49-F238E27FC236}">
                <a16:creationId xmlns:a16="http://schemas.microsoft.com/office/drawing/2014/main" id="{18D9CC03-F5E1-46C9-8EF6-6AAA6809B84A}"/>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6D22684F-5DD7-4DE0-82C4-52689B871FD1}"/>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70CA83D-756A-44DA-A5E6-04998C4BAF19}" type="slidenum">
              <a:rPr lang="en-US"/>
              <a:pPr>
                <a:defRPr/>
              </a:pPr>
              <a:t>‹#›</a:t>
            </a:fld>
            <a:endParaRPr lang="en-US" dirty="0"/>
          </a:p>
        </p:txBody>
      </p:sp>
    </p:spTree>
    <p:extLst>
      <p:ext uri="{BB962C8B-B14F-4D97-AF65-F5344CB8AC3E}">
        <p14:creationId xmlns:p14="http://schemas.microsoft.com/office/powerpoint/2010/main" val="2519397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92DF29-E301-DF42-946C-E285F6908B80}"/>
              </a:ext>
            </a:extLst>
          </p:cNvPr>
          <p:cNvSpPr>
            <a:spLocks noGrp="1"/>
          </p:cNvSpPr>
          <p:nvPr>
            <p:ph type="dt" sz="half" idx="10"/>
          </p:nvPr>
        </p:nvSpPr>
        <p:spPr/>
        <p:txBody>
          <a:bodyPr/>
          <a:lstStyle/>
          <a:p>
            <a:fld id="{4EEE924F-64D7-3141-A21C-B6CFEBE8C8F7}" type="datetimeFigureOut">
              <a:rPr lang="en-US" smtClean="0"/>
              <a:t>2/10/2021</a:t>
            </a:fld>
            <a:endParaRPr lang="en-US" dirty="0"/>
          </a:p>
        </p:txBody>
      </p:sp>
      <p:sp>
        <p:nvSpPr>
          <p:cNvPr id="3" name="Footer Placeholder 2">
            <a:extLst>
              <a:ext uri="{FF2B5EF4-FFF2-40B4-BE49-F238E27FC236}">
                <a16:creationId xmlns:a16="http://schemas.microsoft.com/office/drawing/2014/main" id="{2D447335-73AA-6C4E-8CE2-61368854C2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021BAA-52CE-3B4D-8709-BE4D49D510E2}"/>
              </a:ext>
            </a:extLst>
          </p:cNvPr>
          <p:cNvSpPr>
            <a:spLocks noGrp="1"/>
          </p:cNvSpPr>
          <p:nvPr>
            <p:ph type="sldNum" sz="quarter" idx="12"/>
          </p:nvPr>
        </p:nvSpPr>
        <p:spPr/>
        <p:txBody>
          <a:bodyPr/>
          <a:lstStyle/>
          <a:p>
            <a:pPr marL="23089">
              <a:spcBef>
                <a:spcPts val="68"/>
              </a:spcBef>
            </a:pPr>
            <a:fld id="{81D60167-4931-47E6-BA6A-407CBD079E47}" type="slidenum">
              <a:rPr lang="en-US" smtClean="0"/>
              <a:pPr marL="23089">
                <a:spcBef>
                  <a:spcPts val="68"/>
                </a:spcBef>
              </a:pPr>
              <a:t>‹#›</a:t>
            </a:fld>
            <a:endParaRPr lang="en-US" dirty="0"/>
          </a:p>
        </p:txBody>
      </p:sp>
    </p:spTree>
    <p:extLst>
      <p:ext uri="{BB962C8B-B14F-4D97-AF65-F5344CB8AC3E}">
        <p14:creationId xmlns:p14="http://schemas.microsoft.com/office/powerpoint/2010/main" val="737326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5CA5-B255-41FA-97E5-1E3326906E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508D36-01DC-43C0-8FF1-6DD830A52D1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B1A44F6-8F3F-464C-A764-F7B26EC510AD}" type="datetime1">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2/10/2021</a:t>
            </a:fld>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Footer Placeholder 3">
            <a:extLst>
              <a:ext uri="{FF2B5EF4-FFF2-40B4-BE49-F238E27FC236}">
                <a16:creationId xmlns:a16="http://schemas.microsoft.com/office/drawing/2014/main" id="{0573A44A-45B9-489D-8928-7D25A1216439}"/>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a:extLst>
              <a:ext uri="{FF2B5EF4-FFF2-40B4-BE49-F238E27FC236}">
                <a16:creationId xmlns:a16="http://schemas.microsoft.com/office/drawing/2014/main" id="{018BAD8C-8480-4D98-BE46-72A6CC23218F}"/>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592A629-C33C-42B7-B833-FBB415890178}" type="slidenum">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673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iry nonspecialty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3BE8D84-111A-4D6C-B0FD-638221ADCDB6}"/>
              </a:ext>
            </a:extLst>
          </p:cNvPr>
          <p:cNvPicPr>
            <a:picLocks noChangeAspect="1" noChangeArrowheads="1"/>
          </p:cNvPicPr>
          <p:nvPr/>
        </p:nvPicPr>
        <p:blipFill rotWithShape="1">
          <a:blip r:embed="rId3"/>
          <a:srcRect l="5035" t="2003" r="1775" b="2325"/>
          <a:stretch/>
        </p:blipFill>
        <p:spPr bwMode="auto">
          <a:xfrm>
            <a:off x="1" y="1269938"/>
            <a:ext cx="6040581" cy="413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2EB8DC1C-1746-4824-8FA7-F2155196B524}"/>
              </a:ext>
            </a:extLst>
          </p:cNvPr>
          <p:cNvPicPr>
            <a:picLocks noChangeAspect="1" noChangeArrowheads="1"/>
          </p:cNvPicPr>
          <p:nvPr/>
        </p:nvPicPr>
        <p:blipFill>
          <a:blip r:embed="rId4"/>
          <a:srcRect/>
          <a:stretch/>
        </p:blipFill>
        <p:spPr bwMode="auto">
          <a:xfrm>
            <a:off x="6206168" y="1269938"/>
            <a:ext cx="2930279" cy="195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51645621-4DC9-4D2E-BF60-DA77E3C796D2}"/>
              </a:ext>
            </a:extLst>
          </p:cNvPr>
          <p:cNvPicPr>
            <a:picLocks noChangeAspect="1"/>
          </p:cNvPicPr>
          <p:nvPr userDrawn="1"/>
        </p:nvPicPr>
        <p:blipFill rotWithShape="1">
          <a:blip r:embed="rId5"/>
          <a:srcRect l="3720" t="5530" r="7614"/>
          <a:stretch/>
        </p:blipFill>
        <p:spPr>
          <a:xfrm>
            <a:off x="6229386" y="3343564"/>
            <a:ext cx="2907061" cy="2059709"/>
          </a:xfrm>
          <a:prstGeom prst="rect">
            <a:avLst/>
          </a:prstGeom>
        </p:spPr>
      </p:pic>
    </p:spTree>
    <p:extLst>
      <p:ext uri="{BB962C8B-B14F-4D97-AF65-F5344CB8AC3E}">
        <p14:creationId xmlns:p14="http://schemas.microsoft.com/office/powerpoint/2010/main" val="166354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vestock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descr="48949642133_a4c1916c44_k.jpg">
            <a:extLst>
              <a:ext uri="{FF2B5EF4-FFF2-40B4-BE49-F238E27FC236}">
                <a16:creationId xmlns:a16="http://schemas.microsoft.com/office/drawing/2014/main" id="{8495A004-AE08-4B09-95C9-7B17742C9FA3}"/>
              </a:ext>
            </a:extLst>
          </p:cNvPr>
          <p:cNvPicPr>
            <a:picLocks noChangeAspect="1"/>
          </p:cNvPicPr>
          <p:nvPr userDrawn="1"/>
        </p:nvPicPr>
        <p:blipFill rotWithShape="1">
          <a:blip r:embed="rId3"/>
          <a:srcRect l="19424" t="3966" r="3748" b="5121"/>
          <a:stretch/>
        </p:blipFill>
        <p:spPr>
          <a:xfrm>
            <a:off x="0" y="1191488"/>
            <a:ext cx="5412509" cy="4267203"/>
          </a:xfrm>
          <a:prstGeom prst="rect">
            <a:avLst/>
          </a:prstGeom>
        </p:spPr>
      </p:pic>
      <p:pic>
        <p:nvPicPr>
          <p:cNvPr id="3" name="Picture 2" descr="A picture containing outdoor, person, grass, animal&#10;&#10;Description automatically generated">
            <a:extLst>
              <a:ext uri="{FF2B5EF4-FFF2-40B4-BE49-F238E27FC236}">
                <a16:creationId xmlns:a16="http://schemas.microsoft.com/office/drawing/2014/main" id="{5F010069-0065-4195-9B2B-77BA087BBFA6}"/>
              </a:ext>
            </a:extLst>
          </p:cNvPr>
          <p:cNvPicPr>
            <a:picLocks noChangeAspect="1"/>
          </p:cNvPicPr>
          <p:nvPr userDrawn="1"/>
        </p:nvPicPr>
        <p:blipFill rotWithShape="1">
          <a:blip r:embed="rId4"/>
          <a:srcRect l="18509" t="808" r="1216" b="5377"/>
          <a:stretch/>
        </p:blipFill>
        <p:spPr>
          <a:xfrm>
            <a:off x="0" y="1191487"/>
            <a:ext cx="5486400" cy="4267203"/>
          </a:xfrm>
          <a:prstGeom prst="rect">
            <a:avLst/>
          </a:prstGeom>
        </p:spPr>
      </p:pic>
      <p:pic>
        <p:nvPicPr>
          <p:cNvPr id="9" name="Picture 8" descr="A cow is standing in the grass&#10;&#10;Description automatically generated">
            <a:extLst>
              <a:ext uri="{FF2B5EF4-FFF2-40B4-BE49-F238E27FC236}">
                <a16:creationId xmlns:a16="http://schemas.microsoft.com/office/drawing/2014/main" id="{C4023BC4-18A3-458B-9044-6857F5976E6F}"/>
              </a:ext>
            </a:extLst>
          </p:cNvPr>
          <p:cNvPicPr>
            <a:picLocks noChangeAspect="1"/>
          </p:cNvPicPr>
          <p:nvPr userDrawn="1"/>
        </p:nvPicPr>
        <p:blipFill rotWithShape="1">
          <a:blip r:embed="rId5"/>
          <a:srcRect l="4266" t="4361" b="18439"/>
          <a:stretch/>
        </p:blipFill>
        <p:spPr>
          <a:xfrm>
            <a:off x="5569527" y="1191487"/>
            <a:ext cx="3574473" cy="1921164"/>
          </a:xfrm>
          <a:prstGeom prst="rect">
            <a:avLst/>
          </a:prstGeom>
        </p:spPr>
      </p:pic>
      <p:pic>
        <p:nvPicPr>
          <p:cNvPr id="11" name="Picture 10" descr="A large green field&#10;&#10;Description automatically generated">
            <a:extLst>
              <a:ext uri="{FF2B5EF4-FFF2-40B4-BE49-F238E27FC236}">
                <a16:creationId xmlns:a16="http://schemas.microsoft.com/office/drawing/2014/main" id="{44B9515C-6369-4584-8EE9-CE08BA469BAD}"/>
              </a:ext>
            </a:extLst>
          </p:cNvPr>
          <p:cNvPicPr>
            <a:picLocks noChangeAspect="1"/>
          </p:cNvPicPr>
          <p:nvPr userDrawn="1"/>
        </p:nvPicPr>
        <p:blipFill rotWithShape="1">
          <a:blip r:embed="rId6"/>
          <a:srcRect l="8227" t="4064" r="35" b="9458"/>
          <a:stretch/>
        </p:blipFill>
        <p:spPr>
          <a:xfrm>
            <a:off x="5568167" y="3212903"/>
            <a:ext cx="3574473" cy="2245787"/>
          </a:xfrm>
          <a:prstGeom prst="rect">
            <a:avLst/>
          </a:prstGeom>
        </p:spPr>
      </p:pic>
    </p:spTree>
    <p:extLst>
      <p:ext uri="{BB962C8B-B14F-4D97-AF65-F5344CB8AC3E}">
        <p14:creationId xmlns:p14="http://schemas.microsoft.com/office/powerpoint/2010/main" val="1876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ew NOFA 2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2770F518-DE48-48A6-B746-4E6FFB7C1A3E}"/>
              </a:ext>
            </a:extLst>
          </p:cNvPr>
          <p:cNvPicPr>
            <a:picLocks noChangeAspect="1"/>
          </p:cNvPicPr>
          <p:nvPr userDrawn="1"/>
        </p:nvPicPr>
        <p:blipFill rotWithShape="1">
          <a:blip r:embed="rId3"/>
          <a:srcRect r="2195"/>
          <a:stretch/>
        </p:blipFill>
        <p:spPr>
          <a:xfrm>
            <a:off x="1" y="1265943"/>
            <a:ext cx="6059054" cy="4131016"/>
          </a:xfrm>
          <a:prstGeom prst="rect">
            <a:avLst/>
          </a:prstGeom>
        </p:spPr>
      </p:pic>
      <p:pic>
        <p:nvPicPr>
          <p:cNvPr id="10" name="Picture 9" descr="A close up of a greens and broccoli&#10;&#10;Description automatically generated">
            <a:extLst>
              <a:ext uri="{FF2B5EF4-FFF2-40B4-BE49-F238E27FC236}">
                <a16:creationId xmlns:a16="http://schemas.microsoft.com/office/drawing/2014/main" id="{CCE3E72E-BB11-4D74-BA11-B33D552D831E}"/>
              </a:ext>
            </a:extLst>
          </p:cNvPr>
          <p:cNvPicPr>
            <a:picLocks noChangeAspect="1"/>
          </p:cNvPicPr>
          <p:nvPr userDrawn="1"/>
        </p:nvPicPr>
        <p:blipFill rotWithShape="1">
          <a:blip r:embed="rId4"/>
          <a:srcRect l="14463" t="9662" r="19420" b="9183"/>
          <a:stretch/>
        </p:blipFill>
        <p:spPr>
          <a:xfrm>
            <a:off x="6188362" y="1265943"/>
            <a:ext cx="2955637" cy="2040675"/>
          </a:xfrm>
          <a:prstGeom prst="rect">
            <a:avLst/>
          </a:prstGeom>
        </p:spPr>
      </p:pic>
      <p:pic>
        <p:nvPicPr>
          <p:cNvPr id="12" name="Picture 11" descr="A close up of a green plant&#10;&#10;Description automatically generated">
            <a:extLst>
              <a:ext uri="{FF2B5EF4-FFF2-40B4-BE49-F238E27FC236}">
                <a16:creationId xmlns:a16="http://schemas.microsoft.com/office/drawing/2014/main" id="{CDBB52C0-3172-481F-8086-6529B23FD4E8}"/>
              </a:ext>
            </a:extLst>
          </p:cNvPr>
          <p:cNvPicPr>
            <a:picLocks noChangeAspect="1"/>
          </p:cNvPicPr>
          <p:nvPr userDrawn="1"/>
        </p:nvPicPr>
        <p:blipFill rotWithShape="1">
          <a:blip r:embed="rId5"/>
          <a:srcRect l="22423" t="32346" r="9924"/>
          <a:stretch/>
        </p:blipFill>
        <p:spPr>
          <a:xfrm>
            <a:off x="6188362" y="3429000"/>
            <a:ext cx="2955638" cy="1967959"/>
          </a:xfrm>
          <a:prstGeom prst="rect">
            <a:avLst/>
          </a:prstGeom>
        </p:spPr>
      </p:pic>
    </p:spTree>
    <p:extLst>
      <p:ext uri="{BB962C8B-B14F-4D97-AF65-F5344CB8AC3E}">
        <p14:creationId xmlns:p14="http://schemas.microsoft.com/office/powerpoint/2010/main" val="332195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NOFA 1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8495A004-AE08-4B09-95C9-7B17742C9FA3}"/>
              </a:ext>
            </a:extLst>
          </p:cNvPr>
          <p:cNvPicPr>
            <a:picLocks noChangeAspect="1"/>
          </p:cNvPicPr>
          <p:nvPr userDrawn="1"/>
        </p:nvPicPr>
        <p:blipFill rotWithShape="1">
          <a:blip r:embed="rId3"/>
          <a:srcRect l="3301" t="-909" r="3969" b="909"/>
          <a:stretch/>
        </p:blipFill>
        <p:spPr>
          <a:xfrm>
            <a:off x="1" y="1257651"/>
            <a:ext cx="5772726" cy="4151219"/>
          </a:xfrm>
          <a:prstGeom prst="rect">
            <a:avLst/>
          </a:prstGeom>
        </p:spPr>
      </p:pic>
      <p:pic>
        <p:nvPicPr>
          <p:cNvPr id="11" name="Picture 10">
            <a:extLst>
              <a:ext uri="{FF2B5EF4-FFF2-40B4-BE49-F238E27FC236}">
                <a16:creationId xmlns:a16="http://schemas.microsoft.com/office/drawing/2014/main" id="{44B9515C-6369-4584-8EE9-CE08BA469BAD}"/>
              </a:ext>
            </a:extLst>
          </p:cNvPr>
          <p:cNvPicPr>
            <a:picLocks noChangeAspect="1"/>
          </p:cNvPicPr>
          <p:nvPr userDrawn="1"/>
        </p:nvPicPr>
        <p:blipFill>
          <a:blip r:embed="rId4"/>
          <a:srcRect/>
          <a:stretch/>
        </p:blipFill>
        <p:spPr>
          <a:xfrm>
            <a:off x="5930400" y="3266993"/>
            <a:ext cx="3213600" cy="2141877"/>
          </a:xfrm>
          <a:prstGeom prst="rect">
            <a:avLst/>
          </a:prstGeom>
        </p:spPr>
      </p:pic>
      <p:pic>
        <p:nvPicPr>
          <p:cNvPr id="3" name="Picture 2" descr="A green plant&#10;&#10;Description automatically generated">
            <a:extLst>
              <a:ext uri="{FF2B5EF4-FFF2-40B4-BE49-F238E27FC236}">
                <a16:creationId xmlns:a16="http://schemas.microsoft.com/office/drawing/2014/main" id="{EE1D43A8-9113-492C-AEE9-7CA774DC1551}"/>
              </a:ext>
            </a:extLst>
          </p:cNvPr>
          <p:cNvPicPr>
            <a:picLocks noChangeAspect="1"/>
          </p:cNvPicPr>
          <p:nvPr userDrawn="1"/>
        </p:nvPicPr>
        <p:blipFill rotWithShape="1">
          <a:blip r:embed="rId5"/>
          <a:srcRect l="15033" t="33297" r="29488" b="19380"/>
          <a:stretch/>
        </p:blipFill>
        <p:spPr>
          <a:xfrm>
            <a:off x="5930397" y="1285576"/>
            <a:ext cx="3213601" cy="1827080"/>
          </a:xfrm>
          <a:prstGeom prst="rect">
            <a:avLst/>
          </a:prstGeom>
        </p:spPr>
      </p:pic>
    </p:spTree>
    <p:extLst>
      <p:ext uri="{BB962C8B-B14F-4D97-AF65-F5344CB8AC3E}">
        <p14:creationId xmlns:p14="http://schemas.microsoft.com/office/powerpoint/2010/main" val="64093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cialty Crop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3BE8D84-111A-4D6C-B0FD-638221ADCDB6}"/>
              </a:ext>
            </a:extLst>
          </p:cNvPr>
          <p:cNvPicPr>
            <a:picLocks noChangeAspect="1" noChangeArrowheads="1"/>
          </p:cNvPicPr>
          <p:nvPr/>
        </p:nvPicPr>
        <p:blipFill rotWithShape="1">
          <a:blip r:embed="rId3"/>
          <a:srcRect l="4030" r="1024"/>
          <a:stretch/>
        </p:blipFill>
        <p:spPr bwMode="auto">
          <a:xfrm>
            <a:off x="0" y="1256144"/>
            <a:ext cx="5874328" cy="411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908F6F2C-02E9-421D-B484-C705CE4B6CD9}"/>
              </a:ext>
            </a:extLst>
          </p:cNvPr>
          <p:cNvPicPr>
            <a:picLocks noChangeAspect="1" noChangeArrowheads="1"/>
          </p:cNvPicPr>
          <p:nvPr/>
        </p:nvPicPr>
        <p:blipFill>
          <a:blip r:embed="rId4"/>
          <a:srcRect/>
          <a:stretch/>
        </p:blipFill>
        <p:spPr bwMode="auto">
          <a:xfrm>
            <a:off x="6096000" y="3341687"/>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2EB8DC1C-1746-4824-8FA7-F2155196B524}"/>
              </a:ext>
            </a:extLst>
          </p:cNvPr>
          <p:cNvPicPr>
            <a:picLocks noChangeAspect="1" noChangeArrowheads="1"/>
          </p:cNvPicPr>
          <p:nvPr/>
        </p:nvPicPr>
        <p:blipFill rotWithShape="1">
          <a:blip r:embed="rId5"/>
          <a:srcRect t="4787"/>
          <a:stretch/>
        </p:blipFill>
        <p:spPr bwMode="auto">
          <a:xfrm>
            <a:off x="6096000" y="1256144"/>
            <a:ext cx="3048000" cy="19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9837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solidFill>
                  <a:srgbClr val="065744"/>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0A64B-9019-4AD5-866F-642831913B0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5AC5627-F8B8-495E-9A2C-C324418EB212}" type="datetimeFigureOut">
              <a:rPr lang="en-US"/>
              <a:pPr>
                <a:defRPr/>
              </a:pPr>
              <a:t>2/10/2021</a:t>
            </a:fld>
            <a:endParaRPr lang="en-US" dirty="0"/>
          </a:p>
        </p:txBody>
      </p:sp>
      <p:sp>
        <p:nvSpPr>
          <p:cNvPr id="5" name="Footer Placeholder 4">
            <a:extLst>
              <a:ext uri="{FF2B5EF4-FFF2-40B4-BE49-F238E27FC236}">
                <a16:creationId xmlns:a16="http://schemas.microsoft.com/office/drawing/2014/main" id="{EB53A6FB-C338-4C61-960E-24CD0236F28D}"/>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DAAD3245-3B97-4D65-B824-997C624B21F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9FAED95-E743-4FED-B4A0-6E810060F7C6}" type="slidenum">
              <a:rPr lang="en-US"/>
              <a:pPr>
                <a:defRPr/>
              </a:pPr>
              <a:t>‹#›</a:t>
            </a:fld>
            <a:endParaRPr lang="en-US" dirty="0"/>
          </a:p>
        </p:txBody>
      </p:sp>
    </p:spTree>
    <p:extLst>
      <p:ext uri="{BB962C8B-B14F-4D97-AF65-F5344CB8AC3E}">
        <p14:creationId xmlns:p14="http://schemas.microsoft.com/office/powerpoint/2010/main" val="200476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99F00-4CAF-46F2-BF45-86F0F5FCC365}"/>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63355E9-3D9E-460A-A036-39E0B321C715}" type="datetimeFigureOut">
              <a:rPr lang="en-US"/>
              <a:pPr>
                <a:defRPr/>
              </a:pPr>
              <a:t>2/10/2021</a:t>
            </a:fld>
            <a:endParaRPr lang="en-US" dirty="0"/>
          </a:p>
        </p:txBody>
      </p:sp>
      <p:sp>
        <p:nvSpPr>
          <p:cNvPr id="5" name="Footer Placeholder 4">
            <a:extLst>
              <a:ext uri="{FF2B5EF4-FFF2-40B4-BE49-F238E27FC236}">
                <a16:creationId xmlns:a16="http://schemas.microsoft.com/office/drawing/2014/main" id="{3C7B0F18-B93D-4AE6-97CD-D7AC0D83292B}"/>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F6B5AE91-0EDC-499D-86A8-3FBA30A9A9F5}"/>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4A92095-DCC8-4210-B955-BD6F790679C0}" type="slidenum">
              <a:rPr lang="en-US"/>
              <a:pPr>
                <a:defRPr/>
              </a:pPr>
              <a:t>‹#›</a:t>
            </a:fld>
            <a:endParaRPr lang="en-US" dirty="0"/>
          </a:p>
        </p:txBody>
      </p:sp>
    </p:spTree>
    <p:extLst>
      <p:ext uri="{BB962C8B-B14F-4D97-AF65-F5344CB8AC3E}">
        <p14:creationId xmlns:p14="http://schemas.microsoft.com/office/powerpoint/2010/main" val="95575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7E3C55D-0A9B-4CD1-A644-8EBB0EA5010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13DE4DC-47FD-4E27-A690-B67D4D8E1A87}" type="datetimeFigureOut">
              <a:rPr lang="en-US"/>
              <a:pPr>
                <a:defRPr/>
              </a:pPr>
              <a:t>2/10/2021</a:t>
            </a:fld>
            <a:endParaRPr lang="en-US" dirty="0"/>
          </a:p>
        </p:txBody>
      </p:sp>
      <p:sp>
        <p:nvSpPr>
          <p:cNvPr id="6" name="Footer Placeholder 7">
            <a:extLst>
              <a:ext uri="{FF2B5EF4-FFF2-40B4-BE49-F238E27FC236}">
                <a16:creationId xmlns:a16="http://schemas.microsoft.com/office/drawing/2014/main" id="{CA61485B-DE9B-4C90-B6AE-1401FE95DC44}"/>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dirty="0"/>
          </a:p>
        </p:txBody>
      </p:sp>
      <p:sp>
        <p:nvSpPr>
          <p:cNvPr id="7" name="Slide Number Placeholder 8">
            <a:extLst>
              <a:ext uri="{FF2B5EF4-FFF2-40B4-BE49-F238E27FC236}">
                <a16:creationId xmlns:a16="http://schemas.microsoft.com/office/drawing/2014/main" id="{E71A9101-1EE8-468F-ADDC-44CAA4C4110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E7A8018-E52B-47AF-B79F-9446492A44CC}" type="slidenum">
              <a:rPr lang="en-US"/>
              <a:pPr>
                <a:defRPr/>
              </a:pPr>
              <a:t>‹#›</a:t>
            </a:fld>
            <a:endParaRPr lang="en-US" dirty="0"/>
          </a:p>
        </p:txBody>
      </p:sp>
    </p:spTree>
    <p:extLst>
      <p:ext uri="{BB962C8B-B14F-4D97-AF65-F5344CB8AC3E}">
        <p14:creationId xmlns:p14="http://schemas.microsoft.com/office/powerpoint/2010/main" val="46666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D3D77E-5F86-4BC2-A4C1-C7D2D90E37F2}"/>
              </a:ext>
            </a:extLst>
          </p:cNvPr>
          <p:cNvSpPr>
            <a:spLocks noGrp="1" noChangeArrowheads="1"/>
          </p:cNvSpPr>
          <p:nvPr>
            <p:ph type="title"/>
          </p:nvPr>
        </p:nvSpPr>
        <p:spPr bwMode="auto">
          <a:xfrm>
            <a:off x="628650" y="992188"/>
            <a:ext cx="71040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0B0E1DC-84BC-4ADD-8612-31F894D9CFAA}"/>
              </a:ext>
            </a:extLst>
          </p:cNvPr>
          <p:cNvSpPr>
            <a:spLocks noGrp="1" noChangeArrowheads="1"/>
          </p:cNvSpPr>
          <p:nvPr>
            <p:ph type="body" idx="1"/>
          </p:nvPr>
        </p:nvSpPr>
        <p:spPr bwMode="auto">
          <a:xfrm>
            <a:off x="628650" y="1825625"/>
            <a:ext cx="71040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0" r:id="rId1"/>
    <p:sldLayoutId id="2147483719" r:id="rId2"/>
    <p:sldLayoutId id="2147483712" r:id="rId3"/>
    <p:sldLayoutId id="2147483722" r:id="rId4"/>
    <p:sldLayoutId id="2147483721" r:id="rId5"/>
    <p:sldLayoutId id="2147483718" r:id="rId6"/>
    <p:sldLayoutId id="2147483713" r:id="rId7"/>
    <p:sldLayoutId id="2147483714" r:id="rId8"/>
    <p:sldLayoutId id="2147483715" r:id="rId9"/>
    <p:sldLayoutId id="2147483716" r:id="rId10"/>
    <p:sldLayoutId id="2147483717" r:id="rId11"/>
    <p:sldLayoutId id="2147483735" r:id="rId12"/>
    <p:sldLayoutId id="2147483736" r:id="rId13"/>
  </p:sldLayoutIdLst>
  <p:txStyles>
    <p:title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hyperlink" Target="http://www.farmers.gov/quality-los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farmers.gov/quality-los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www.farmers.gov/service-center-locator"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farmers.gov/quality-loss"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hyperlink" Target="http://www.farmers.gov/service-center-locato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hyperlink" Target="http://www.picserver.org/q/question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5AE4CF-471C-4A61-952A-9A1BDEB0CF03}"/>
              </a:ext>
            </a:extLst>
          </p:cNvPr>
          <p:cNvSpPr>
            <a:spLocks noGrp="1"/>
          </p:cNvSpPr>
          <p:nvPr>
            <p:ph type="title"/>
          </p:nvPr>
        </p:nvSpPr>
        <p:spPr>
          <a:xfrm>
            <a:off x="224406" y="5738605"/>
            <a:ext cx="7134988" cy="985283"/>
          </a:xfrm>
        </p:spPr>
        <p:txBody>
          <a:bodyPr>
            <a:normAutofit/>
          </a:bodyPr>
          <a:lstStyle/>
          <a:p>
            <a:pPr>
              <a:spcBef>
                <a:spcPts val="1000"/>
              </a:spcBef>
            </a:pPr>
            <a:r>
              <a:rPr lang="en-US" altLang="en-US" sz="2800" b="1" i="1" dirty="0">
                <a:latin typeface="Arial"/>
                <a:cs typeface="Arial"/>
              </a:rPr>
              <a:t>Quality Loss Adjustment Program</a:t>
            </a:r>
          </a:p>
        </p:txBody>
      </p:sp>
      <p:pic>
        <p:nvPicPr>
          <p:cNvPr id="15" name="Picture 14">
            <a:extLst>
              <a:ext uri="{FF2B5EF4-FFF2-40B4-BE49-F238E27FC236}">
                <a16:creationId xmlns:a16="http://schemas.microsoft.com/office/drawing/2014/main" id="{7F4C1716-EEF4-442E-93C6-97F9523A06E3}"/>
              </a:ext>
            </a:extLst>
          </p:cNvPr>
          <p:cNvPicPr>
            <a:picLocks noChangeAspect="1"/>
          </p:cNvPicPr>
          <p:nvPr/>
        </p:nvPicPr>
        <p:blipFill>
          <a:blip r:embed="rId3"/>
          <a:stretch>
            <a:fillRect/>
          </a:stretch>
        </p:blipFill>
        <p:spPr>
          <a:xfrm>
            <a:off x="-1" y="1292108"/>
            <a:ext cx="6064318" cy="4041892"/>
          </a:xfrm>
          <a:prstGeom prst="rect">
            <a:avLst/>
          </a:prstGeom>
        </p:spPr>
      </p:pic>
      <p:pic>
        <p:nvPicPr>
          <p:cNvPr id="17" name="Picture 16" descr="A picture containing outdoor, sky, tree, grass&#10;&#10;Description automatically generated">
            <a:extLst>
              <a:ext uri="{FF2B5EF4-FFF2-40B4-BE49-F238E27FC236}">
                <a16:creationId xmlns:a16="http://schemas.microsoft.com/office/drawing/2014/main" id="{43705683-A7E0-4CE1-88CB-0D9716EE77B1}"/>
              </a:ext>
            </a:extLst>
          </p:cNvPr>
          <p:cNvPicPr>
            <a:picLocks noChangeAspect="1"/>
          </p:cNvPicPr>
          <p:nvPr/>
        </p:nvPicPr>
        <p:blipFill rotWithShape="1">
          <a:blip r:embed="rId4"/>
          <a:srcRect r="4577"/>
          <a:stretch/>
        </p:blipFill>
        <p:spPr>
          <a:xfrm>
            <a:off x="6255328" y="1219200"/>
            <a:ext cx="2888672" cy="2036619"/>
          </a:xfrm>
          <a:prstGeom prst="rect">
            <a:avLst/>
          </a:prstGeom>
        </p:spPr>
      </p:pic>
      <p:pic>
        <p:nvPicPr>
          <p:cNvPr id="19" name="Picture 18" descr="A picture containing grass, tree, outdoor, farm machine&#10;&#10;Description automatically generated">
            <a:extLst>
              <a:ext uri="{FF2B5EF4-FFF2-40B4-BE49-F238E27FC236}">
                <a16:creationId xmlns:a16="http://schemas.microsoft.com/office/drawing/2014/main" id="{B7581D1C-04C4-4240-877E-FB465632ADC3}"/>
              </a:ext>
            </a:extLst>
          </p:cNvPr>
          <p:cNvPicPr>
            <a:picLocks noChangeAspect="1"/>
          </p:cNvPicPr>
          <p:nvPr/>
        </p:nvPicPr>
        <p:blipFill>
          <a:blip r:embed="rId5"/>
          <a:stretch>
            <a:fillRect/>
          </a:stretch>
        </p:blipFill>
        <p:spPr>
          <a:xfrm>
            <a:off x="6205924" y="3429000"/>
            <a:ext cx="2993494" cy="1917680"/>
          </a:xfrm>
          <a:prstGeom prst="rect">
            <a:avLst/>
          </a:prstGeom>
        </p:spPr>
      </p:pic>
    </p:spTree>
    <p:extLst>
      <p:ext uri="{BB962C8B-B14F-4D97-AF65-F5344CB8AC3E}">
        <p14:creationId xmlns:p14="http://schemas.microsoft.com/office/powerpoint/2010/main" val="2990204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Qualifying Disaster Events</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
        <p:nvSpPr>
          <p:cNvPr id="3" name="Content Placeholder 2">
            <a:extLst>
              <a:ext uri="{FF2B5EF4-FFF2-40B4-BE49-F238E27FC236}">
                <a16:creationId xmlns:a16="http://schemas.microsoft.com/office/drawing/2014/main" id="{77F25220-91FE-498D-8FAB-2A0FE507F650}"/>
              </a:ext>
            </a:extLst>
          </p:cNvPr>
          <p:cNvSpPr>
            <a:spLocks noGrp="1"/>
          </p:cNvSpPr>
          <p:nvPr>
            <p:ph idx="1"/>
          </p:nvPr>
        </p:nvSpPr>
        <p:spPr>
          <a:xfrm>
            <a:off x="753341" y="1789038"/>
            <a:ext cx="7746423" cy="4351338"/>
          </a:xfrm>
        </p:spPr>
        <p:txBody>
          <a:bodyPr/>
          <a:lstStyle/>
          <a:p>
            <a:pPr lvl="0" defTabSz="457200" fontAlgn="auto">
              <a:lnSpc>
                <a:spcPct val="100000"/>
              </a:lnSpc>
              <a:spcBef>
                <a:spcPct val="20000"/>
              </a:spcBef>
              <a:spcAft>
                <a:spcPts val="0"/>
              </a:spcAft>
            </a:pPr>
            <a:r>
              <a:rPr lang="en-US" sz="3000" b="0" dirty="0">
                <a:latin typeface="Calibri"/>
                <a:cs typeface="+mn-cs"/>
              </a:rPr>
              <a:t>Eligible counties with:</a:t>
            </a:r>
          </a:p>
          <a:p>
            <a:pPr marL="457200" lvl="0" indent="-457200" defTabSz="457200" fontAlgn="auto">
              <a:lnSpc>
                <a:spcPct val="100000"/>
              </a:lnSpc>
              <a:spcBef>
                <a:spcPct val="20000"/>
              </a:spcBef>
              <a:spcAft>
                <a:spcPts val="0"/>
              </a:spcAft>
              <a:buFont typeface="Arial" panose="020B0604020202020204" pitchFamily="34" charset="0"/>
              <a:buChar char="•"/>
            </a:pPr>
            <a:r>
              <a:rPr lang="en-US" sz="3000" b="0" dirty="0">
                <a:latin typeface="Calibri"/>
                <a:cs typeface="+mn-cs"/>
              </a:rPr>
              <a:t>D3 and D4 extreme Drought designations</a:t>
            </a:r>
            <a:endParaRPr lang="en-US" sz="3000" b="0" dirty="0">
              <a:latin typeface="Calibri"/>
              <a:cs typeface="Calibri"/>
            </a:endParaRPr>
          </a:p>
          <a:p>
            <a:pPr marL="457200" indent="-457200" defTabSz="457200" fontAlgn="auto">
              <a:lnSpc>
                <a:spcPct val="100000"/>
              </a:lnSpc>
              <a:spcBef>
                <a:spcPct val="20000"/>
              </a:spcBef>
              <a:spcAft>
                <a:spcPts val="0"/>
              </a:spcAft>
              <a:buFont typeface="Arial" panose="020B0604020202020204" pitchFamily="34" charset="0"/>
              <a:buChar char="•"/>
            </a:pPr>
            <a:r>
              <a:rPr lang="en-US" sz="3000" b="0" dirty="0">
                <a:latin typeface="Calibri"/>
                <a:cs typeface="+mn-cs"/>
              </a:rPr>
              <a:t>Presidential Emergency Disaster Declarations or Secretarial Disaster Designations in 2018 and 2019 </a:t>
            </a:r>
            <a:endParaRPr lang="en-US" sz="3000" b="0" dirty="0">
              <a:latin typeface="Calibri"/>
              <a:cs typeface="Calibri"/>
            </a:endParaRPr>
          </a:p>
          <a:p>
            <a:pPr defTabSz="457200" fontAlgn="auto">
              <a:lnSpc>
                <a:spcPct val="100000"/>
              </a:lnSpc>
              <a:spcBef>
                <a:spcPct val="20000"/>
              </a:spcBef>
              <a:spcAft>
                <a:spcPts val="0"/>
              </a:spcAft>
            </a:pPr>
            <a:r>
              <a:rPr lang="en-US" sz="3000" b="0" dirty="0">
                <a:latin typeface="Calibri"/>
                <a:cs typeface="+mn-cs"/>
              </a:rPr>
              <a:t>Listed under the </a:t>
            </a:r>
            <a:r>
              <a:rPr lang="en-US" sz="3000" dirty="0">
                <a:latin typeface="Calibri"/>
                <a:cs typeface="+mn-cs"/>
              </a:rPr>
              <a:t>Qualifying Disaster events </a:t>
            </a:r>
            <a:r>
              <a:rPr lang="en-US" sz="3000" b="0" dirty="0">
                <a:latin typeface="Calibri"/>
                <a:cs typeface="+mn-cs"/>
              </a:rPr>
              <a:t>section of:  </a:t>
            </a:r>
            <a:r>
              <a:rPr lang="en-US" sz="3000" b="0" dirty="0">
                <a:latin typeface="Calibri"/>
                <a:cs typeface="+mn-cs"/>
                <a:hlinkClick r:id="rId3"/>
              </a:rPr>
              <a:t>www.farmers.gov/quality-loss</a:t>
            </a:r>
            <a:r>
              <a:rPr lang="en-US" sz="3000" b="0" dirty="0">
                <a:latin typeface="Calibri"/>
                <a:cs typeface="+mn-cs"/>
              </a:rPr>
              <a:t> </a:t>
            </a:r>
            <a:endParaRPr lang="en-US" sz="2700" dirty="0">
              <a:solidFill>
                <a:srgbClr val="065744"/>
              </a:solidFill>
              <a:latin typeface="Calibri"/>
              <a:cs typeface="+mn-cs"/>
            </a:endParaRPr>
          </a:p>
          <a:p>
            <a:endParaRPr lang="en-US" dirty="0"/>
          </a:p>
        </p:txBody>
      </p:sp>
      <p:sp>
        <p:nvSpPr>
          <p:cNvPr id="5" name="TextBox 4">
            <a:extLst>
              <a:ext uri="{FF2B5EF4-FFF2-40B4-BE49-F238E27FC236}">
                <a16:creationId xmlns:a16="http://schemas.microsoft.com/office/drawing/2014/main" id="{5AEE60F1-C22F-4AB0-8E31-1C7EA4B40BF5}"/>
              </a:ext>
            </a:extLst>
          </p:cNvPr>
          <p:cNvSpPr txBox="1"/>
          <p:nvPr/>
        </p:nvSpPr>
        <p:spPr>
          <a:xfrm>
            <a:off x="727215" y="5465916"/>
            <a:ext cx="7215002" cy="1569660"/>
          </a:xfrm>
          <a:prstGeom prst="rect">
            <a:avLst/>
          </a:prstGeom>
          <a:noFill/>
        </p:spPr>
        <p:txBody>
          <a:bodyPr wrap="square" rtlCol="0">
            <a:spAutoFit/>
          </a:bodyPr>
          <a:lstStyle/>
          <a:p>
            <a:pPr marL="796925" indent="-796925"/>
            <a:r>
              <a:rPr lang="en-US" sz="2400" dirty="0">
                <a:solidFill>
                  <a:srgbClr val="065744"/>
                </a:solidFill>
                <a:latin typeface="Calibri"/>
              </a:rPr>
              <a:t>Note:  If a county is not listed the County FSA Committee will require evidence of the qualifying disaster event that affected the crops.</a:t>
            </a:r>
          </a:p>
          <a:p>
            <a:endParaRPr lang="en-US" sz="2400" dirty="0">
              <a:solidFill>
                <a:srgbClr val="065744"/>
              </a:solidFill>
              <a:latin typeface="Calibri"/>
            </a:endParaRPr>
          </a:p>
        </p:txBody>
      </p:sp>
    </p:spTree>
    <p:extLst>
      <p:ext uri="{BB962C8B-B14F-4D97-AF65-F5344CB8AC3E}">
        <p14:creationId xmlns:p14="http://schemas.microsoft.com/office/powerpoint/2010/main" val="2558187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chemeClr val="accent6">
                    <a:lumMod val="50000"/>
                  </a:schemeClr>
                </a:solidFill>
              </a:rPr>
              <a:t>Ineligible Causes of Loss</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
        <p:nvSpPr>
          <p:cNvPr id="3" name="Content Placeholder 2">
            <a:extLst>
              <a:ext uri="{FF2B5EF4-FFF2-40B4-BE49-F238E27FC236}">
                <a16:creationId xmlns:a16="http://schemas.microsoft.com/office/drawing/2014/main" id="{0E34C59C-A6DE-4896-8C32-647F88278323}"/>
              </a:ext>
            </a:extLst>
          </p:cNvPr>
          <p:cNvSpPr>
            <a:spLocks noGrp="1"/>
          </p:cNvSpPr>
          <p:nvPr>
            <p:ph idx="1"/>
          </p:nvPr>
        </p:nvSpPr>
        <p:spPr/>
        <p:txBody>
          <a:bodyPr/>
          <a:lstStyle/>
          <a:p>
            <a:r>
              <a:rPr lang="en-US" b="0" dirty="0">
                <a:latin typeface="Arial"/>
                <a:cs typeface="Arial"/>
              </a:rPr>
              <a:t>Losses:</a:t>
            </a:r>
          </a:p>
          <a:p>
            <a:pPr marL="457200" indent="-457200">
              <a:buFont typeface="Arial" panose="020B0604020202020204" pitchFamily="34" charset="0"/>
              <a:buChar char="•"/>
            </a:pPr>
            <a:r>
              <a:rPr lang="en-US" dirty="0">
                <a:latin typeface="Arial"/>
                <a:cs typeface="Arial"/>
              </a:rPr>
              <a:t>NOT</a:t>
            </a:r>
            <a:r>
              <a:rPr lang="en-US" b="0" dirty="0">
                <a:latin typeface="Arial"/>
                <a:cs typeface="Arial"/>
              </a:rPr>
              <a:t> due to a qualifying disaster event</a:t>
            </a:r>
          </a:p>
          <a:p>
            <a:pPr marL="457200" indent="-457200">
              <a:buFont typeface="Arial" panose="020B0604020202020204" pitchFamily="34" charset="0"/>
              <a:buChar char="•"/>
            </a:pPr>
            <a:r>
              <a:rPr lang="en-US" b="0" dirty="0">
                <a:latin typeface="Arial"/>
                <a:cs typeface="Arial"/>
              </a:rPr>
              <a:t>occurring after harvest</a:t>
            </a:r>
          </a:p>
          <a:p>
            <a:pPr marL="457200" indent="-457200">
              <a:buFont typeface="Arial" panose="020B0604020202020204" pitchFamily="34" charset="0"/>
              <a:buChar char="•"/>
            </a:pPr>
            <a:r>
              <a:rPr lang="en-US" b="0" dirty="0">
                <a:latin typeface="Arial"/>
                <a:cs typeface="Arial"/>
              </a:rPr>
              <a:t>occurring in storage</a:t>
            </a:r>
          </a:p>
          <a:p>
            <a:pPr marL="457200" indent="-457200">
              <a:buFont typeface="Arial" panose="020B0604020202020204" pitchFamily="34" charset="0"/>
              <a:buChar char="•"/>
            </a:pPr>
            <a:r>
              <a:rPr lang="en-US" b="0" dirty="0">
                <a:latin typeface="Arial"/>
                <a:cs typeface="Arial"/>
              </a:rPr>
              <a:t>due to insect infestation</a:t>
            </a:r>
          </a:p>
          <a:p>
            <a:pPr marL="457200" indent="-457200">
              <a:buFont typeface="Arial" panose="020B0604020202020204" pitchFamily="34" charset="0"/>
              <a:buChar char="•"/>
            </a:pPr>
            <a:r>
              <a:rPr lang="en-US" b="0" dirty="0">
                <a:latin typeface="Arial"/>
                <a:cs typeface="Arial"/>
              </a:rPr>
              <a:t>drifting herbicide</a:t>
            </a:r>
          </a:p>
          <a:p>
            <a:pPr marL="457200" indent="-457200">
              <a:buFont typeface="Arial" panose="020B0604020202020204" pitchFamily="34" charset="0"/>
              <a:buChar char="•"/>
            </a:pPr>
            <a:r>
              <a:rPr lang="en-US" b="0" dirty="0">
                <a:latin typeface="Arial"/>
                <a:cs typeface="Arial"/>
              </a:rPr>
              <a:t>failure to follow good farming practices</a:t>
            </a:r>
          </a:p>
          <a:p>
            <a:endParaRPr lang="en-US" dirty="0"/>
          </a:p>
          <a:p>
            <a:endParaRPr lang="en-US" dirty="0"/>
          </a:p>
          <a:p>
            <a:endParaRPr lang="en-US" dirty="0"/>
          </a:p>
        </p:txBody>
      </p:sp>
    </p:spTree>
    <p:extLst>
      <p:ext uri="{BB962C8B-B14F-4D97-AF65-F5344CB8AC3E}">
        <p14:creationId xmlns:p14="http://schemas.microsoft.com/office/powerpoint/2010/main" val="56593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b="0" dirty="0">
                <a:latin typeface="Arial"/>
                <a:cs typeface="Arial"/>
              </a:rPr>
              <a:t>Producer suffered a quality loss on 10,000 bushels of corn for grain due to excessive moisture. The grain suffered additional quality losses prior to harvest from a subsequent hailstorm.  </a:t>
            </a:r>
            <a:endParaRPr lang="en-US" b="0" dirty="0"/>
          </a:p>
          <a:p>
            <a:endParaRPr lang="en-US" dirty="0"/>
          </a:p>
          <a:p>
            <a:r>
              <a:rPr lang="en-US" dirty="0">
                <a:latin typeface="Arial"/>
                <a:cs typeface="Arial"/>
              </a:rPr>
              <a:t>All 10,000 bushels are eligible.</a:t>
            </a:r>
          </a:p>
          <a:p>
            <a:endParaRPr lang="en-US"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56663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rcRect/>
          <a:stretch/>
        </p:blipFill>
        <p:spPr>
          <a:xfrm>
            <a:off x="-33122" y="846988"/>
            <a:ext cx="9447286" cy="6031975"/>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b="0" dirty="0">
                <a:latin typeface="Arial"/>
                <a:cs typeface="Arial"/>
              </a:rPr>
              <a:t>Producer suffered a quality loss on 10,000 bushels of corn for grain.  Only 1,000 bushels were affected by a qualifying disaster event (excessive moisture).  The remaining 9,000 bushels only suffered a loss from hail.    </a:t>
            </a:r>
            <a:endParaRPr lang="en-US" b="0" dirty="0"/>
          </a:p>
          <a:p>
            <a:endParaRPr lang="en-US" dirty="0"/>
          </a:p>
          <a:p>
            <a:r>
              <a:rPr lang="en-US" dirty="0">
                <a:latin typeface="Arial"/>
                <a:cs typeface="Arial"/>
              </a:rPr>
              <a:t>Only the 1,000 bushels affected by a qualifying disaster event are eligible for QLA. </a:t>
            </a:r>
            <a:endParaRPr lang="en-US" dirty="0"/>
          </a:p>
          <a:p>
            <a:endParaRPr lang="en-US"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8233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4B6D13-D85E-4D09-A215-3DCB4F0A0C42}"/>
              </a:ext>
            </a:extLst>
          </p:cNvPr>
          <p:cNvSpPr/>
          <p:nvPr/>
        </p:nvSpPr>
        <p:spPr>
          <a:xfrm>
            <a:off x="6882063" y="5520191"/>
            <a:ext cx="2245895" cy="121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4FA4F4-4AE8-44D3-98B6-3A1A42FD50A6}"/>
              </a:ext>
            </a:extLst>
          </p:cNvPr>
          <p:cNvSpPr>
            <a:spLocks noGrp="1"/>
          </p:cNvSpPr>
          <p:nvPr>
            <p:ph type="title"/>
          </p:nvPr>
        </p:nvSpPr>
        <p:spPr/>
        <p:txBody>
          <a:bodyPr/>
          <a:lstStyle/>
          <a:p>
            <a:r>
              <a:rPr lang="en-US" dirty="0">
                <a:solidFill>
                  <a:schemeClr val="accent6">
                    <a:lumMod val="50000"/>
                  </a:schemeClr>
                </a:solidFill>
              </a:rPr>
              <a:t>Producer Eligibility</a:t>
            </a:r>
          </a:p>
        </p:txBody>
      </p:sp>
      <p:sp>
        <p:nvSpPr>
          <p:cNvPr id="3" name="Content Placeholder 2">
            <a:extLst>
              <a:ext uri="{FF2B5EF4-FFF2-40B4-BE49-F238E27FC236}">
                <a16:creationId xmlns:a16="http://schemas.microsoft.com/office/drawing/2014/main" id="{B11010A6-FBB4-4188-B708-B27634F430B1}"/>
              </a:ext>
            </a:extLst>
          </p:cNvPr>
          <p:cNvSpPr>
            <a:spLocks noGrp="1"/>
          </p:cNvSpPr>
          <p:nvPr>
            <p:ph idx="1"/>
          </p:nvPr>
        </p:nvSpPr>
        <p:spPr>
          <a:xfrm>
            <a:off x="802389" y="1690688"/>
            <a:ext cx="7960611" cy="4351338"/>
          </a:xfrm>
        </p:spPr>
        <p:txBody>
          <a:bodyPr/>
          <a:lstStyle/>
          <a:p>
            <a:r>
              <a:rPr lang="en-US" sz="2400" dirty="0"/>
              <a:t>An Eligible Producer is a:</a:t>
            </a:r>
          </a:p>
          <a:p>
            <a:pPr marL="457200" indent="-457200">
              <a:buFont typeface="Arial" panose="020B0604020202020204" pitchFamily="34" charset="0"/>
              <a:buChar char="•"/>
            </a:pPr>
            <a:r>
              <a:rPr lang="en-US" sz="2200" b="0" dirty="0"/>
              <a:t>US Citizen</a:t>
            </a:r>
          </a:p>
          <a:p>
            <a:pPr marL="457200" indent="-457200">
              <a:buFont typeface="Arial" panose="020B0604020202020204" pitchFamily="34" charset="0"/>
              <a:buChar char="•"/>
            </a:pPr>
            <a:r>
              <a:rPr lang="en-US" sz="2200" b="0" dirty="0"/>
              <a:t>Resident alien, also known as “lawful alien”</a:t>
            </a:r>
          </a:p>
          <a:p>
            <a:pPr marL="457200" indent="-457200">
              <a:buFont typeface="Arial" panose="020B0604020202020204" pitchFamily="34" charset="0"/>
              <a:buChar char="•"/>
            </a:pPr>
            <a:r>
              <a:rPr lang="en-US" sz="2200" b="0" dirty="0"/>
              <a:t>Partnership consisting solely of citizens of the U.S. or resident aliens</a:t>
            </a:r>
          </a:p>
          <a:p>
            <a:pPr marL="457200" indent="-457200">
              <a:buFont typeface="Arial" panose="020B0604020202020204" pitchFamily="34" charset="0"/>
              <a:buChar char="•"/>
            </a:pPr>
            <a:r>
              <a:rPr lang="en-US" sz="2200" b="0" dirty="0"/>
              <a:t>Corporation, Limited Liability Company or other organizational structure organized under State law consisting solely of citizens of the U.S. or resident aliens</a:t>
            </a:r>
          </a:p>
          <a:p>
            <a:pPr marL="457200" indent="-457200">
              <a:buFont typeface="Arial" panose="020B0604020202020204" pitchFamily="34" charset="0"/>
              <a:buChar char="•"/>
            </a:pPr>
            <a:r>
              <a:rPr lang="en-US" sz="2200" b="0" dirty="0"/>
              <a:t>Defined as a person or legal entity that is entitled to an ownership share and is at risk in the crop production and marketing associated with the agricultural production of crops on the farm. </a:t>
            </a:r>
          </a:p>
          <a:p>
            <a:r>
              <a:rPr lang="en-US" sz="2200" b="0" dirty="0"/>
              <a:t>.</a:t>
            </a:r>
          </a:p>
          <a:p>
            <a:pPr marL="457200" indent="-457200">
              <a:buFont typeface="Arial" panose="020B0604020202020204" pitchFamily="34" charset="0"/>
              <a:buChar char="•"/>
            </a:pPr>
            <a:endParaRPr lang="en-US" sz="2400" b="0" dirty="0">
              <a:latin typeface="Arial"/>
              <a:cs typeface="Arial"/>
            </a:endParaRPr>
          </a:p>
        </p:txBody>
      </p:sp>
      <p:sp>
        <p:nvSpPr>
          <p:cNvPr id="5" name="Title 1">
            <a:extLst>
              <a:ext uri="{FF2B5EF4-FFF2-40B4-BE49-F238E27FC236}">
                <a16:creationId xmlns:a16="http://schemas.microsoft.com/office/drawing/2014/main" id="{C08041C2-4EA2-4F74-B465-422EF59CD3B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923364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4B6D13-D85E-4D09-A215-3DCB4F0A0C42}"/>
              </a:ext>
            </a:extLst>
          </p:cNvPr>
          <p:cNvSpPr/>
          <p:nvPr/>
        </p:nvSpPr>
        <p:spPr>
          <a:xfrm>
            <a:off x="6882063" y="5520191"/>
            <a:ext cx="2245895" cy="121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4FA4F4-4AE8-44D3-98B6-3A1A42FD50A6}"/>
              </a:ext>
            </a:extLst>
          </p:cNvPr>
          <p:cNvSpPr>
            <a:spLocks noGrp="1"/>
          </p:cNvSpPr>
          <p:nvPr>
            <p:ph type="title"/>
          </p:nvPr>
        </p:nvSpPr>
        <p:spPr/>
        <p:txBody>
          <a:bodyPr/>
          <a:lstStyle/>
          <a:p>
            <a:r>
              <a:rPr lang="en-US" dirty="0">
                <a:solidFill>
                  <a:schemeClr val="accent6">
                    <a:lumMod val="50000"/>
                  </a:schemeClr>
                </a:solidFill>
              </a:rPr>
              <a:t>Verifying Producer Eligibility</a:t>
            </a:r>
          </a:p>
        </p:txBody>
      </p:sp>
      <p:sp>
        <p:nvSpPr>
          <p:cNvPr id="3" name="Content Placeholder 2">
            <a:extLst>
              <a:ext uri="{FF2B5EF4-FFF2-40B4-BE49-F238E27FC236}">
                <a16:creationId xmlns:a16="http://schemas.microsoft.com/office/drawing/2014/main" id="{B11010A6-FBB4-4188-B708-B27634F430B1}"/>
              </a:ext>
            </a:extLst>
          </p:cNvPr>
          <p:cNvSpPr>
            <a:spLocks noGrp="1"/>
          </p:cNvSpPr>
          <p:nvPr>
            <p:ph idx="1"/>
          </p:nvPr>
        </p:nvSpPr>
        <p:spPr>
          <a:xfrm>
            <a:off x="802389" y="1690688"/>
            <a:ext cx="7842847" cy="4351338"/>
          </a:xfrm>
        </p:spPr>
        <p:txBody>
          <a:bodyPr/>
          <a:lstStyle/>
          <a:p>
            <a:endParaRPr lang="en-US" sz="2200" b="0" dirty="0"/>
          </a:p>
          <a:p>
            <a:r>
              <a:rPr lang="en-US" sz="2400" b="0" dirty="0">
                <a:latin typeface="Arial"/>
                <a:cs typeface="Arial"/>
              </a:rPr>
              <a:t>Applicants must be able to show, with verifiable evidence: </a:t>
            </a:r>
          </a:p>
          <a:p>
            <a:pPr marL="457200" indent="-457200">
              <a:buFont typeface="Arial" panose="020B0604020202020204" pitchFamily="34" charset="0"/>
              <a:buChar char="•"/>
            </a:pPr>
            <a:r>
              <a:rPr lang="en-US" sz="2400" b="0" dirty="0">
                <a:latin typeface="Arial"/>
                <a:cs typeface="Arial"/>
              </a:rPr>
              <a:t>they have a valid ownership share and risk in the crop produced; and </a:t>
            </a:r>
          </a:p>
          <a:p>
            <a:pPr marL="457200" indent="-457200">
              <a:buFont typeface="Arial" panose="020B0604020202020204" pitchFamily="34" charset="0"/>
              <a:buChar char="•"/>
            </a:pPr>
            <a:r>
              <a:rPr lang="en-US" sz="2400" b="0" dirty="0">
                <a:latin typeface="Arial"/>
                <a:cs typeface="Arial"/>
              </a:rPr>
              <a:t>control of the crop acreage on which the commodity was grown at the time of the disaster.</a:t>
            </a:r>
          </a:p>
          <a:p>
            <a:pPr marL="457200" indent="-457200">
              <a:buFont typeface="Arial" panose="020B0604020202020204" pitchFamily="34" charset="0"/>
              <a:buChar char="•"/>
            </a:pPr>
            <a:endParaRPr lang="en-US" sz="2400" b="0" dirty="0">
              <a:latin typeface="Arial"/>
              <a:cs typeface="Arial"/>
            </a:endParaRPr>
          </a:p>
        </p:txBody>
      </p:sp>
      <p:sp>
        <p:nvSpPr>
          <p:cNvPr id="5" name="Title 1">
            <a:extLst>
              <a:ext uri="{FF2B5EF4-FFF2-40B4-BE49-F238E27FC236}">
                <a16:creationId xmlns:a16="http://schemas.microsoft.com/office/drawing/2014/main" id="{C08041C2-4EA2-4F74-B465-422EF59CD3B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618362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4B6D13-D85E-4D09-A215-3DCB4F0A0C42}"/>
              </a:ext>
            </a:extLst>
          </p:cNvPr>
          <p:cNvSpPr/>
          <p:nvPr/>
        </p:nvSpPr>
        <p:spPr>
          <a:xfrm>
            <a:off x="6882063" y="5520191"/>
            <a:ext cx="2245895" cy="121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4FA4F4-4AE8-44D3-98B6-3A1A42FD50A6}"/>
              </a:ext>
            </a:extLst>
          </p:cNvPr>
          <p:cNvSpPr>
            <a:spLocks noGrp="1"/>
          </p:cNvSpPr>
          <p:nvPr>
            <p:ph type="title"/>
          </p:nvPr>
        </p:nvSpPr>
        <p:spPr/>
        <p:txBody>
          <a:bodyPr/>
          <a:lstStyle/>
          <a:p>
            <a:r>
              <a:rPr lang="en-US" dirty="0">
                <a:solidFill>
                  <a:schemeClr val="accent6">
                    <a:lumMod val="50000"/>
                  </a:schemeClr>
                </a:solidFill>
              </a:rPr>
              <a:t>Eligibility</a:t>
            </a:r>
          </a:p>
        </p:txBody>
      </p:sp>
      <p:sp>
        <p:nvSpPr>
          <p:cNvPr id="3" name="Content Placeholder 2">
            <a:extLst>
              <a:ext uri="{FF2B5EF4-FFF2-40B4-BE49-F238E27FC236}">
                <a16:creationId xmlns:a16="http://schemas.microsoft.com/office/drawing/2014/main" id="{B11010A6-FBB4-4188-B708-B27634F430B1}"/>
              </a:ext>
            </a:extLst>
          </p:cNvPr>
          <p:cNvSpPr>
            <a:spLocks noGrp="1"/>
          </p:cNvSpPr>
          <p:nvPr>
            <p:ph idx="1"/>
          </p:nvPr>
        </p:nvSpPr>
        <p:spPr>
          <a:xfrm>
            <a:off x="650576" y="1711903"/>
            <a:ext cx="7842847" cy="4351338"/>
          </a:xfrm>
        </p:spPr>
        <p:txBody>
          <a:bodyPr/>
          <a:lstStyle/>
          <a:p>
            <a:r>
              <a:rPr lang="en-US" sz="2400" dirty="0">
                <a:latin typeface="Arial"/>
                <a:cs typeface="Arial"/>
              </a:rPr>
              <a:t>Adjusted Gross Income and Farm Adjusted Gross Income:</a:t>
            </a:r>
          </a:p>
          <a:p>
            <a:pPr marL="457200" indent="-457200">
              <a:buFont typeface="Arial" panose="020B0604020202020204" pitchFamily="34" charset="0"/>
              <a:buChar char="•"/>
            </a:pPr>
            <a:r>
              <a:rPr lang="en-US" sz="2400" b="0" dirty="0">
                <a:latin typeface="Arial"/>
                <a:cs typeface="Arial"/>
              </a:rPr>
              <a:t>A person or legal entity is ineligible for QLA Program benefits if their AGI exceeds $900,000, unless at least 75 percent of the AGI is derived from farming, ranching or forestry activities. </a:t>
            </a:r>
          </a:p>
        </p:txBody>
      </p:sp>
      <p:sp>
        <p:nvSpPr>
          <p:cNvPr id="5" name="Title 1">
            <a:extLst>
              <a:ext uri="{FF2B5EF4-FFF2-40B4-BE49-F238E27FC236}">
                <a16:creationId xmlns:a16="http://schemas.microsoft.com/office/drawing/2014/main" id="{C08041C2-4EA2-4F74-B465-422EF59CD3B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77368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Payment Limitations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53574"/>
            <a:ext cx="7594023" cy="4653510"/>
          </a:xfrm>
        </p:spPr>
        <p:txBody>
          <a:bodyPr/>
          <a:lstStyle/>
          <a:p>
            <a:r>
              <a:rPr lang="en-US" b="0" dirty="0">
                <a:latin typeface="Arial"/>
                <a:cs typeface="Arial"/>
              </a:rPr>
              <a:t>$125,000 per person and legal entity</a:t>
            </a:r>
          </a:p>
          <a:p>
            <a:pPr marL="1143000" lvl="1" indent="-457200"/>
            <a:r>
              <a:rPr lang="en-US" dirty="0">
                <a:solidFill>
                  <a:srgbClr val="065744"/>
                </a:solidFill>
                <a:latin typeface="Arial"/>
                <a:cs typeface="Arial"/>
              </a:rPr>
              <a:t>Limitation applies to each of the program years applied for, 2018 and/or 2019</a:t>
            </a:r>
            <a:r>
              <a:rPr lang="en-US" dirty="0">
                <a:latin typeface="Arial"/>
                <a:cs typeface="Arial"/>
              </a:rPr>
              <a:t>.</a:t>
            </a:r>
          </a:p>
          <a:p>
            <a:endParaRPr lang="en-US" dirty="0"/>
          </a:p>
          <a:p>
            <a:r>
              <a:rPr lang="en-US" dirty="0">
                <a:latin typeface="Arial"/>
                <a:cs typeface="Arial"/>
              </a:rPr>
              <a:t>Rules for Legal Entities:</a:t>
            </a:r>
          </a:p>
          <a:p>
            <a:pPr marL="457200" indent="-457200">
              <a:buChar char="•"/>
            </a:pPr>
            <a:r>
              <a:rPr lang="en-US" b="0" dirty="0">
                <a:latin typeface="Arial"/>
                <a:cs typeface="Arial"/>
              </a:rPr>
              <a:t> Notification of interest</a:t>
            </a:r>
          </a:p>
          <a:p>
            <a:pPr marL="457200" indent="-457200">
              <a:buChar char="•"/>
            </a:pPr>
            <a:r>
              <a:rPr lang="en-US" b="0" dirty="0">
                <a:latin typeface="Arial"/>
                <a:cs typeface="Arial"/>
              </a:rPr>
              <a:t> Substantive Changes</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60509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Linkage Requirement</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53574"/>
            <a:ext cx="7594023" cy="4653510"/>
          </a:xfrm>
        </p:spPr>
        <p:txBody>
          <a:bodyPr/>
          <a:lstStyle/>
          <a:p>
            <a:r>
              <a:rPr lang="en-US" b="0" dirty="0"/>
              <a:t>As a condition for QLA benefits, producers are required to purchase crop insurance, or obtain NAP coverage, on the crop for the 2022 and 2023 crop years. </a:t>
            </a:r>
          </a:p>
          <a:p>
            <a:pPr marL="457200" indent="-457200">
              <a:buFont typeface="Arial" panose="020B0604020202020204" pitchFamily="34" charset="0"/>
              <a:buChar char="•"/>
            </a:pPr>
            <a:r>
              <a:rPr lang="en-US" b="0" dirty="0"/>
              <a:t>coverage must be purchased at the 60/100 level or equivalent.</a:t>
            </a:r>
          </a:p>
          <a:p>
            <a:pPr marL="457200" indent="-457200">
              <a:buFont typeface="Arial" panose="020B0604020202020204" pitchFamily="34" charset="0"/>
              <a:buChar char="•"/>
            </a:pPr>
            <a:r>
              <a:rPr lang="en-US" b="0" dirty="0"/>
              <a:t>linkage applies to all crops receiving a QLA payment.</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25427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Linkage Requirement</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53574"/>
            <a:ext cx="7594023" cy="4653510"/>
          </a:xfrm>
        </p:spPr>
        <p:txBody>
          <a:bodyPr/>
          <a:lstStyle/>
          <a:p>
            <a:r>
              <a:rPr lang="en-US" b="0" dirty="0"/>
              <a:t>Producers who agreed to obtain crop insurance or NAP coverage for the crop in accordance with the requirements for WHIP+ are considered to have met the requirement to purchase crop insurance or obtain NAP coverage for the QLA Program. </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170193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E8F1-DF43-44EC-B324-F163D68BB7CC}"/>
              </a:ext>
            </a:extLst>
          </p:cNvPr>
          <p:cNvSpPr>
            <a:spLocks noGrp="1"/>
          </p:cNvSpPr>
          <p:nvPr>
            <p:ph type="title"/>
          </p:nvPr>
        </p:nvSpPr>
        <p:spPr>
          <a:xfrm>
            <a:off x="2339686" y="167843"/>
            <a:ext cx="4601441" cy="698500"/>
          </a:xfrm>
        </p:spPr>
        <p:txBody>
          <a:bodyPr/>
          <a:lstStyle/>
          <a:p>
            <a:r>
              <a:rPr lang="en-US" sz="3200" dirty="0">
                <a:solidFill>
                  <a:schemeClr val="bg1"/>
                </a:solidFill>
                <a:latin typeface="Arial"/>
                <a:cs typeface="Arial"/>
              </a:rPr>
              <a:t>Introduction</a:t>
            </a:r>
            <a:endParaRPr lang="en-US" sz="3200" dirty="0">
              <a:solidFill>
                <a:schemeClr val="bg1"/>
              </a:solidFill>
            </a:endParaRPr>
          </a:p>
        </p:txBody>
      </p:sp>
      <p:sp>
        <p:nvSpPr>
          <p:cNvPr id="3" name="Content Placeholder 2">
            <a:extLst>
              <a:ext uri="{FF2B5EF4-FFF2-40B4-BE49-F238E27FC236}">
                <a16:creationId xmlns:a16="http://schemas.microsoft.com/office/drawing/2014/main" id="{FD036CCE-3382-4590-957A-315141B1092E}"/>
              </a:ext>
            </a:extLst>
          </p:cNvPr>
          <p:cNvSpPr>
            <a:spLocks noGrp="1"/>
          </p:cNvSpPr>
          <p:nvPr>
            <p:ph sz="half" idx="1"/>
          </p:nvPr>
        </p:nvSpPr>
        <p:spPr>
          <a:xfrm>
            <a:off x="299040" y="1962191"/>
            <a:ext cx="7052736" cy="3463249"/>
          </a:xfrm>
        </p:spPr>
        <p:txBody>
          <a:bodyPr>
            <a:normAutofit/>
          </a:bodyPr>
          <a:lstStyle/>
          <a:p>
            <a:pPr marL="0" indent="0">
              <a:lnSpc>
                <a:spcPct val="100000"/>
              </a:lnSpc>
              <a:spcBef>
                <a:spcPts val="600"/>
              </a:spcBef>
              <a:spcAft>
                <a:spcPts val="0"/>
              </a:spcAft>
              <a:buNone/>
            </a:pPr>
            <a:r>
              <a:rPr lang="en-US" sz="4400" b="1" dirty="0">
                <a:solidFill>
                  <a:srgbClr val="065744"/>
                </a:solidFill>
                <a:latin typeface="Arial"/>
                <a:cs typeface="Arial"/>
              </a:rPr>
              <a:t>Laura Heinrich</a:t>
            </a:r>
            <a:endParaRPr lang="en-US" sz="4400" dirty="0">
              <a:solidFill>
                <a:srgbClr val="000000"/>
              </a:solidFill>
            </a:endParaRPr>
          </a:p>
          <a:p>
            <a:pPr marL="0" indent="0">
              <a:lnSpc>
                <a:spcPct val="100000"/>
              </a:lnSpc>
              <a:spcBef>
                <a:spcPts val="600"/>
              </a:spcBef>
              <a:spcAft>
                <a:spcPts val="0"/>
              </a:spcAft>
              <a:buNone/>
            </a:pPr>
            <a:r>
              <a:rPr lang="en-US" sz="3600" b="1" dirty="0">
                <a:latin typeface="Arial"/>
                <a:cs typeface="Arial"/>
              </a:rPr>
              <a:t>ND Farm Service Agency</a:t>
            </a:r>
          </a:p>
          <a:p>
            <a:pPr marL="0" indent="0">
              <a:lnSpc>
                <a:spcPct val="100000"/>
              </a:lnSpc>
              <a:spcBef>
                <a:spcPts val="600"/>
              </a:spcBef>
              <a:spcAft>
                <a:spcPts val="0"/>
              </a:spcAft>
              <a:buNone/>
            </a:pPr>
            <a:r>
              <a:rPr lang="en-US" sz="3200" dirty="0">
                <a:latin typeface="Arial"/>
                <a:cs typeface="Arial"/>
              </a:rPr>
              <a:t>Farm Program Director</a:t>
            </a:r>
          </a:p>
          <a:p>
            <a:pPr marL="0" indent="0">
              <a:lnSpc>
                <a:spcPct val="100000"/>
              </a:lnSpc>
              <a:spcBef>
                <a:spcPts val="600"/>
              </a:spcBef>
              <a:spcAft>
                <a:spcPts val="0"/>
              </a:spcAft>
              <a:buNone/>
            </a:pPr>
            <a:r>
              <a:rPr lang="en-US" sz="3200" u="sng" dirty="0">
                <a:solidFill>
                  <a:srgbClr val="0000FF"/>
                </a:solidFill>
              </a:rPr>
              <a:t>laura.heinrich</a:t>
            </a:r>
            <a:r>
              <a:rPr lang="en-US" sz="3200" u="sng" dirty="0">
                <a:solidFill>
                  <a:srgbClr val="0000FF"/>
                </a:solidFill>
                <a:hlinkClick r:id="" action="ppaction://noaction">
                  <a:extLst>
                    <a:ext uri="{A12FA001-AC4F-418D-AE19-62706E023703}">
                      <ahyp:hlinkClr xmlns:ahyp="http://schemas.microsoft.com/office/drawing/2018/hyperlinkcolor" val="tx"/>
                    </a:ext>
                  </a:extLst>
                </a:hlinkClick>
              </a:rPr>
              <a:t>@usda.gov</a:t>
            </a:r>
            <a:endParaRPr lang="en-US" sz="3200" b="0" dirty="0"/>
          </a:p>
          <a:p>
            <a:pPr marL="0" indent="0">
              <a:spcBef>
                <a:spcPts val="90"/>
              </a:spcBef>
              <a:spcAft>
                <a:spcPts val="0"/>
              </a:spcAft>
              <a:buNone/>
            </a:pPr>
            <a:endParaRPr lang="en-US" sz="800" b="0" dirty="0">
              <a:solidFill>
                <a:schemeClr val="tx1"/>
              </a:solidFill>
              <a:latin typeface="Arial"/>
              <a:cs typeface="Arial"/>
            </a:endParaRPr>
          </a:p>
          <a:p>
            <a:pPr marL="0" indent="0">
              <a:spcBef>
                <a:spcPts val="90"/>
              </a:spcBef>
              <a:buNone/>
            </a:pPr>
            <a:endParaRPr lang="en-US" sz="2600" b="0" dirty="0">
              <a:solidFill>
                <a:schemeClr val="tx1"/>
              </a:solidFill>
              <a:latin typeface="Arial"/>
              <a:cs typeface="Arial"/>
            </a:endParaRPr>
          </a:p>
        </p:txBody>
      </p:sp>
    </p:spTree>
    <p:extLst>
      <p:ext uri="{BB962C8B-B14F-4D97-AF65-F5344CB8AC3E}">
        <p14:creationId xmlns:p14="http://schemas.microsoft.com/office/powerpoint/2010/main" val="409549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Forms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53574"/>
            <a:ext cx="7594023" cy="4653510"/>
          </a:xfrm>
        </p:spPr>
        <p:txBody>
          <a:bodyPr/>
          <a:lstStyle/>
          <a:p>
            <a:pPr marL="457200" indent="-457200">
              <a:buFont typeface="Arial" panose="020B0604020202020204" pitchFamily="34" charset="0"/>
              <a:buChar char="•"/>
            </a:pPr>
            <a:r>
              <a:rPr lang="en-US" sz="2000" b="0" dirty="0"/>
              <a:t>FSA-898- QLA Program Application</a:t>
            </a:r>
          </a:p>
          <a:p>
            <a:pPr marL="457200" indent="-457200">
              <a:buFont typeface="Arial" panose="020B0604020202020204" pitchFamily="34" charset="0"/>
              <a:buChar char="•"/>
            </a:pPr>
            <a:r>
              <a:rPr lang="en-US" sz="2000" b="0" dirty="0"/>
              <a:t>FSA 895 – Crop Insurance/NAP Coverage Agreement Form</a:t>
            </a:r>
          </a:p>
          <a:p>
            <a:pPr marL="457200" indent="-457200">
              <a:buFont typeface="Arial" panose="020B0604020202020204" pitchFamily="34" charset="0"/>
              <a:buChar char="•"/>
            </a:pPr>
            <a:r>
              <a:rPr lang="en-US" sz="2000" b="0" dirty="0"/>
              <a:t>FSA-899 – Historical Nutritional Value Weighted Average Worksheet (if applicable)</a:t>
            </a:r>
          </a:p>
          <a:p>
            <a:pPr marL="457200" indent="-457200">
              <a:buFont typeface="Arial" panose="020B0604020202020204" pitchFamily="34" charset="0"/>
              <a:buChar char="•"/>
            </a:pPr>
            <a:r>
              <a:rPr lang="en-US" sz="2000" b="0" dirty="0"/>
              <a:t>CCC 902- Farm Operating Plan for Payment Eligibility</a:t>
            </a:r>
          </a:p>
          <a:p>
            <a:pPr marL="457200" indent="-457200">
              <a:buFont typeface="Arial" panose="020B0604020202020204" pitchFamily="34" charset="0"/>
              <a:buChar char="•"/>
            </a:pPr>
            <a:r>
              <a:rPr lang="en-US" sz="2000" b="0" dirty="0"/>
              <a:t>CCC 941 – Average Adjusted Gross Income (AGI) Certification and Consent to Disclosure of Tax</a:t>
            </a:r>
          </a:p>
          <a:p>
            <a:pPr marL="457200" indent="-457200">
              <a:buFont typeface="Arial" panose="020B0604020202020204" pitchFamily="34" charset="0"/>
              <a:buChar char="•"/>
            </a:pPr>
            <a:r>
              <a:rPr lang="en-US" sz="2000" b="0" dirty="0"/>
              <a:t>CCC 942- Certification of Income from Farming, Ranching and Forestry Operations (if applicable)</a:t>
            </a:r>
          </a:p>
          <a:p>
            <a:pPr marL="457200" indent="-457200">
              <a:buFont typeface="Arial" panose="020B0604020202020204" pitchFamily="34" charset="0"/>
              <a:buChar char="•"/>
            </a:pPr>
            <a:r>
              <a:rPr lang="en-US" sz="2000" b="0" dirty="0"/>
              <a:t>AD 1026 – HEL and Wetland Determination</a:t>
            </a:r>
          </a:p>
          <a:p>
            <a:pPr marL="457200" indent="-457200">
              <a:buFont typeface="Arial" panose="020B0604020202020204" pitchFamily="34" charset="0"/>
              <a:buChar char="•"/>
            </a:pPr>
            <a:r>
              <a:rPr lang="en-US" sz="2000" b="0" dirty="0"/>
              <a:t>FSA- 578 Acreage Report </a:t>
            </a:r>
          </a:p>
          <a:p>
            <a:pPr marL="457200" indent="-457200">
              <a:buFont typeface="Arial" panose="020B0604020202020204" pitchFamily="34" charset="0"/>
              <a:buChar char="•"/>
            </a:pPr>
            <a:r>
              <a:rPr lang="en-US" sz="2000" b="0" dirty="0"/>
              <a:t>AD-2106 – Race, Ethnicity and Gender Form (optional)</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33811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732568" cy="698500"/>
          </a:xfrm>
        </p:spPr>
        <p:txBody>
          <a:bodyPr/>
          <a:lstStyle/>
          <a:p>
            <a:r>
              <a:rPr lang="en-US" sz="2800" dirty="0">
                <a:solidFill>
                  <a:srgbClr val="065744"/>
                </a:solidFill>
              </a:rPr>
              <a:t>Ways to Apply for QLA</a:t>
            </a:r>
            <a:endParaRPr lang="en-US" sz="2800" dirty="0"/>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756940" y="1849581"/>
            <a:ext cx="8018045" cy="4132300"/>
          </a:xfrm>
        </p:spPr>
        <p:txBody>
          <a:bodyPr>
            <a:noAutofit/>
          </a:bodyPr>
          <a:lstStyle/>
          <a:p>
            <a:pPr>
              <a:spcBef>
                <a:spcPts val="90"/>
              </a:spcBef>
              <a:spcAft>
                <a:spcPts val="90"/>
              </a:spcAft>
            </a:pPr>
            <a:r>
              <a:rPr lang="en-US" sz="2200" b="0" dirty="0"/>
              <a:t>Apply online or in the office:</a:t>
            </a:r>
          </a:p>
          <a:p>
            <a:pPr>
              <a:spcBef>
                <a:spcPts val="90"/>
              </a:spcBef>
              <a:spcAft>
                <a:spcPts val="90"/>
              </a:spcAft>
            </a:pPr>
            <a:endParaRPr lang="en-US" sz="2200" b="0" dirty="0"/>
          </a:p>
          <a:p>
            <a:pPr>
              <a:spcBef>
                <a:spcPts val="90"/>
              </a:spcBef>
              <a:spcAft>
                <a:spcPts val="90"/>
              </a:spcAft>
            </a:pPr>
            <a:r>
              <a:rPr lang="en-US" sz="2200" b="0" dirty="0"/>
              <a:t>Forms and Online QLA Application Portal available at </a:t>
            </a:r>
            <a:r>
              <a:rPr lang="en-US" sz="2200" b="0" dirty="0">
                <a:hlinkClick r:id="rId3"/>
              </a:rPr>
              <a:t>www.farmers.gov/quality-loss</a:t>
            </a:r>
            <a:r>
              <a:rPr lang="en-US" sz="2200" b="0" dirty="0"/>
              <a:t> .</a:t>
            </a:r>
          </a:p>
          <a:p>
            <a:pPr>
              <a:spcBef>
                <a:spcPts val="90"/>
              </a:spcBef>
              <a:spcAft>
                <a:spcPts val="90"/>
              </a:spcAft>
            </a:pPr>
            <a:endParaRPr lang="en-US" sz="2200" b="0" dirty="0"/>
          </a:p>
          <a:p>
            <a:pPr>
              <a:spcBef>
                <a:spcPts val="90"/>
              </a:spcBef>
              <a:spcAft>
                <a:spcPts val="90"/>
              </a:spcAft>
            </a:pPr>
            <a:r>
              <a:rPr lang="en-US" sz="2200" b="0" dirty="0"/>
              <a:t>Locate your nearest service center here: </a:t>
            </a:r>
            <a:r>
              <a:rPr lang="en-US" sz="2200" b="0" dirty="0">
                <a:hlinkClick r:id="rId4"/>
              </a:rPr>
              <a:t>www.farmers.gov/service-center-locator</a:t>
            </a: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90892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DD35-735F-4F69-B1CA-BB9B4EAD8D02}"/>
              </a:ext>
            </a:extLst>
          </p:cNvPr>
          <p:cNvSpPr>
            <a:spLocks noGrp="1"/>
          </p:cNvSpPr>
          <p:nvPr>
            <p:ph type="title"/>
          </p:nvPr>
        </p:nvSpPr>
        <p:spPr>
          <a:xfrm>
            <a:off x="86091" y="1330993"/>
            <a:ext cx="4243454" cy="698500"/>
          </a:xfrm>
        </p:spPr>
        <p:txBody>
          <a:bodyPr/>
          <a:lstStyle/>
          <a:p>
            <a:pPr algn="ctr"/>
            <a:r>
              <a:rPr lang="en-US" b="1" dirty="0">
                <a:solidFill>
                  <a:schemeClr val="accent6">
                    <a:lumMod val="50000"/>
                  </a:schemeClr>
                </a:solidFill>
                <a:latin typeface="Arial"/>
                <a:cs typeface="Arial"/>
              </a:rPr>
              <a:t>QLA Payments</a:t>
            </a:r>
          </a:p>
        </p:txBody>
      </p:sp>
      <p:sp>
        <p:nvSpPr>
          <p:cNvPr id="3" name="Content Placeholder 2">
            <a:extLst>
              <a:ext uri="{FF2B5EF4-FFF2-40B4-BE49-F238E27FC236}">
                <a16:creationId xmlns:a16="http://schemas.microsoft.com/office/drawing/2014/main" id="{427DA84F-7DD4-4BBF-BE3B-EA4B3C77009A}"/>
              </a:ext>
            </a:extLst>
          </p:cNvPr>
          <p:cNvSpPr>
            <a:spLocks noGrp="1"/>
          </p:cNvSpPr>
          <p:nvPr>
            <p:ph idx="1"/>
          </p:nvPr>
        </p:nvSpPr>
        <p:spPr>
          <a:xfrm>
            <a:off x="431633" y="2458765"/>
            <a:ext cx="8280734" cy="3697097"/>
          </a:xfrm>
        </p:spPr>
        <p:txBody>
          <a:bodyPr/>
          <a:lstStyle/>
          <a:p>
            <a:r>
              <a:rPr lang="en-US" sz="3200" dirty="0">
                <a:latin typeface="Arial"/>
                <a:cs typeface="Arial"/>
              </a:rPr>
              <a:t>Crop Categories</a:t>
            </a:r>
          </a:p>
          <a:p>
            <a:pPr marL="457200" indent="-457200">
              <a:buFont typeface="Arial" panose="020B0604020202020204" pitchFamily="34" charset="0"/>
              <a:buChar char="•"/>
            </a:pPr>
            <a:r>
              <a:rPr lang="en-US" b="0" dirty="0">
                <a:latin typeface="Arial"/>
                <a:cs typeface="Arial"/>
              </a:rPr>
              <a:t>Crops intended for forage </a:t>
            </a:r>
          </a:p>
          <a:p>
            <a:pPr marL="457200" indent="-457200">
              <a:buFont typeface="Arial" panose="020B0604020202020204" pitchFamily="34" charset="0"/>
              <a:buChar char="•"/>
            </a:pPr>
            <a:r>
              <a:rPr lang="en-US" b="0" dirty="0">
                <a:latin typeface="Arial"/>
                <a:cs typeface="Arial"/>
              </a:rPr>
              <a:t>Crops other than forage (non-forage)</a:t>
            </a:r>
          </a:p>
          <a:p>
            <a:endParaRPr lang="en-US" dirty="0"/>
          </a:p>
        </p:txBody>
      </p:sp>
      <p:sp>
        <p:nvSpPr>
          <p:cNvPr id="4" name="Title 1">
            <a:extLst>
              <a:ext uri="{FF2B5EF4-FFF2-40B4-BE49-F238E27FC236}">
                <a16:creationId xmlns:a16="http://schemas.microsoft.com/office/drawing/2014/main" id="{B06E17D8-A500-47F7-A7FC-122AF7A830C6}"/>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6694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p:txBody>
          <a:bodyPr/>
          <a:lstStyle/>
          <a:p>
            <a:r>
              <a:rPr lang="en-US" dirty="0">
                <a:solidFill>
                  <a:srgbClr val="065744"/>
                </a:solidFill>
              </a:rPr>
              <a:t>Quality Discounts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1690687"/>
            <a:ext cx="8018045" cy="4838449"/>
          </a:xfrm>
        </p:spPr>
        <p:txBody>
          <a:bodyPr>
            <a:noAutofit/>
          </a:bodyPr>
          <a:lstStyle/>
          <a:p>
            <a:pPr marL="342900" indent="-342900">
              <a:spcBef>
                <a:spcPts val="90"/>
              </a:spcBef>
              <a:spcAft>
                <a:spcPts val="90"/>
              </a:spcAft>
              <a:buFont typeface="Arial" panose="020B0604020202020204" pitchFamily="34" charset="0"/>
              <a:buChar char="•"/>
            </a:pPr>
            <a:endParaRPr lang="en-US" sz="2200" b="0" dirty="0"/>
          </a:p>
          <a:p>
            <a:pPr>
              <a:spcBef>
                <a:spcPts val="90"/>
              </a:spcBef>
              <a:spcAft>
                <a:spcPts val="90"/>
              </a:spcAft>
            </a:pPr>
            <a:r>
              <a:rPr lang="en-US" b="0" dirty="0">
                <a:latin typeface="Arial"/>
                <a:cs typeface="Arial"/>
              </a:rPr>
              <a:t>Quality discounts that are associated with a loss that could have been mitigated, such as high moisture and insect infestation, are </a:t>
            </a:r>
            <a:r>
              <a:rPr lang="en-US" dirty="0">
                <a:latin typeface="Arial"/>
                <a:cs typeface="Arial"/>
              </a:rPr>
              <a:t>NOT</a:t>
            </a:r>
            <a:r>
              <a:rPr lang="en-US" b="0" dirty="0">
                <a:latin typeface="Arial"/>
                <a:cs typeface="Arial"/>
              </a:rPr>
              <a:t> eligible.    </a:t>
            </a:r>
            <a:endParaRPr lang="en-US" b="0" dirty="0"/>
          </a:p>
          <a:p>
            <a:pPr>
              <a:spcBef>
                <a:spcPts val="90"/>
              </a:spcBef>
              <a:spcAft>
                <a:spcPts val="90"/>
              </a:spcAft>
            </a:pPr>
            <a:endParaRPr lang="en-US" b="0" dirty="0"/>
          </a:p>
          <a:p>
            <a:pPr>
              <a:spcBef>
                <a:spcPts val="90"/>
              </a:spcBef>
              <a:spcAft>
                <a:spcPts val="90"/>
              </a:spcAft>
            </a:pPr>
            <a:endParaRPr lang="en-US" b="0" dirty="0"/>
          </a:p>
          <a:p>
            <a:pPr>
              <a:spcBef>
                <a:spcPts val="90"/>
              </a:spcBef>
              <a:spcAft>
                <a:spcPts val="90"/>
              </a:spcAft>
            </a:pPr>
            <a:r>
              <a:rPr lang="en-US" b="0" dirty="0">
                <a:latin typeface="Arial"/>
                <a:cs typeface="Arial"/>
              </a:rPr>
              <a:t>FSA’s County Committees (COCs) are responsible for determining whether a loss could have been mitigated. </a:t>
            </a:r>
            <a:endParaRPr lang="en-US" b="0" dirty="0"/>
          </a:p>
          <a:p>
            <a:pPr marL="342900" indent="-342900">
              <a:spcBef>
                <a:spcPts val="90"/>
              </a:spcBef>
              <a:spcAft>
                <a:spcPts val="90"/>
              </a:spcAft>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81388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sz="2400" b="0" dirty="0"/>
              <a:t>A producer’s corn crop received a quality discount due to high moisture content.  Is this producer eligible for the QLA Program?</a:t>
            </a:r>
          </a:p>
          <a:p>
            <a:endParaRPr lang="en-US" sz="2400" dirty="0"/>
          </a:p>
          <a:p>
            <a:r>
              <a:rPr lang="en-US" sz="2400" dirty="0"/>
              <a:t>Losses due to high moisture (for crops that can be dried down) are NOT eligible. The producer could have mitigated that quality loss by using best practices for drying and storing the crop.</a:t>
            </a:r>
          </a:p>
          <a:p>
            <a:endParaRPr lang="en-US" sz="2400" dirty="0"/>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22739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Verifying Quality Loss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713509" y="1789038"/>
            <a:ext cx="7897574" cy="4468664"/>
          </a:xfrm>
        </p:spPr>
        <p:txBody>
          <a:bodyPr/>
          <a:lstStyle/>
          <a:p>
            <a:r>
              <a:rPr lang="en-US" b="0" dirty="0"/>
              <a:t>Verifiable documentation includes records that:</a:t>
            </a:r>
          </a:p>
          <a:p>
            <a:pPr marL="342900" indent="-342900">
              <a:buFont typeface="Arial" panose="020B0604020202020204" pitchFamily="34" charset="0"/>
              <a:buChar char="•"/>
            </a:pPr>
            <a:r>
              <a:rPr lang="en-US" b="0" dirty="0">
                <a:latin typeface="Arial"/>
                <a:cs typeface="Arial"/>
              </a:rPr>
              <a:t>can be verified by FSA through an independent source</a:t>
            </a:r>
          </a:p>
          <a:p>
            <a:pPr marL="342900" indent="-342900">
              <a:buFont typeface="Arial" panose="020B0604020202020204" pitchFamily="34" charset="0"/>
              <a:buChar char="•"/>
            </a:pPr>
            <a:r>
              <a:rPr lang="en-US" b="0" dirty="0">
                <a:latin typeface="Arial"/>
                <a:cs typeface="Arial"/>
              </a:rPr>
              <a:t>will be used to substantiate the amount of quality loss.</a:t>
            </a:r>
          </a:p>
          <a:p>
            <a:pPr marL="342900" indent="-342900">
              <a:buFont typeface="Arial" panose="020B0604020202020204" pitchFamily="34" charset="0"/>
              <a:buChar char="•"/>
            </a:pPr>
            <a:r>
              <a:rPr lang="en-US" b="0" dirty="0">
                <a:latin typeface="Arial"/>
                <a:cs typeface="Arial"/>
              </a:rPr>
              <a:t>be dated</a:t>
            </a:r>
          </a:p>
          <a:p>
            <a:pPr marL="342900" indent="-342900">
              <a:buFont typeface="Arial" panose="020B0604020202020204" pitchFamily="34" charset="0"/>
              <a:buChar char="•"/>
            </a:pPr>
            <a:r>
              <a:rPr lang="en-US" b="0" dirty="0">
                <a:latin typeface="Arial"/>
                <a:cs typeface="Arial"/>
              </a:rPr>
              <a:t>show final disposition  </a:t>
            </a:r>
            <a:endParaRPr lang="en-US" b="0" dirty="0"/>
          </a:p>
          <a:p>
            <a:pPr marL="342900" indent="-342900">
              <a:buFont typeface="Arial" panose="020B0604020202020204" pitchFamily="34" charset="0"/>
              <a:buChar char="•"/>
            </a:pPr>
            <a:r>
              <a:rPr lang="en-US" b="0" dirty="0">
                <a:latin typeface="Arial"/>
                <a:cs typeface="Arial"/>
              </a:rPr>
              <a:t>be seasonal or crop-specific for the commodities produced more than once            in a calendar year.</a:t>
            </a:r>
          </a:p>
          <a:p>
            <a:endParaRPr lang="en-US" sz="1600" b="0" dirty="0"/>
          </a:p>
          <a:p>
            <a:endParaRPr lang="en-US" b="0" dirty="0"/>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579392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a:xfrm>
            <a:off x="470154" y="992188"/>
            <a:ext cx="7104063" cy="698500"/>
          </a:xfrm>
        </p:spPr>
        <p:txBody>
          <a:bodyPr/>
          <a:lstStyle/>
          <a:p>
            <a:r>
              <a:rPr lang="en-US" dirty="0">
                <a:solidFill>
                  <a:srgbClr val="065744"/>
                </a:solidFill>
              </a:rPr>
              <a:t>Verifying Quality Loss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510293" y="1716848"/>
            <a:ext cx="7594023" cy="4653510"/>
          </a:xfrm>
        </p:spPr>
        <p:txBody>
          <a:bodyPr/>
          <a:lstStyle/>
          <a:p>
            <a:r>
              <a:rPr lang="en-US" dirty="0">
                <a:latin typeface="Arial"/>
                <a:cs typeface="Arial"/>
              </a:rPr>
              <a:t>Crops other than Forage:</a:t>
            </a:r>
          </a:p>
          <a:p>
            <a:pPr marL="457200" indent="-457200">
              <a:buFont typeface="Arial" panose="020B0604020202020204" pitchFamily="34" charset="0"/>
              <a:buChar char="•"/>
            </a:pPr>
            <a:r>
              <a:rPr lang="en-US" b="0" dirty="0">
                <a:latin typeface="Arial"/>
                <a:cs typeface="Arial"/>
              </a:rPr>
              <a:t>Verifiable documentation must come from tests/analyses conducted within 30 days of harvest. </a:t>
            </a:r>
            <a:endParaRPr lang="en-US" sz="800" b="0" dirty="0"/>
          </a:p>
          <a:p>
            <a:pPr marL="463550"/>
            <a:r>
              <a:rPr lang="en-US" dirty="0">
                <a:latin typeface="Arial"/>
                <a:cs typeface="Arial"/>
              </a:rPr>
              <a:t>Exception:  </a:t>
            </a:r>
            <a:endParaRPr lang="en-US" dirty="0"/>
          </a:p>
          <a:p>
            <a:pPr marL="914400" indent="-457200">
              <a:buFont typeface="Arial" panose="020B0604020202020204" pitchFamily="34" charset="0"/>
              <a:buChar char="•"/>
            </a:pPr>
            <a:r>
              <a:rPr lang="en-US" b="0" dirty="0">
                <a:latin typeface="Arial"/>
                <a:cs typeface="Arial"/>
              </a:rPr>
              <a:t>For grain crops that were sold, verifiable documentation at time of sale is acceptable, provided the crop was maintained using best management practices.</a:t>
            </a:r>
          </a:p>
          <a:p>
            <a:pPr marL="914400" indent="-457200">
              <a:buFont typeface="Arial" panose="020B0604020202020204" pitchFamily="34" charset="0"/>
              <a:buChar char="•"/>
            </a:pPr>
            <a:endParaRPr lang="en-US" b="0" dirty="0">
              <a:latin typeface="Arial"/>
              <a:cs typeface="Arial"/>
            </a:endParaRP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6859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1138492"/>
            <a:ext cx="7746423" cy="698500"/>
          </a:xfrm>
        </p:spPr>
        <p:txBody>
          <a:bodyPr/>
          <a:lstStyle/>
          <a:p>
            <a:r>
              <a:rPr lang="en-US" dirty="0">
                <a:solidFill>
                  <a:srgbClr val="065744"/>
                </a:solidFill>
              </a:rPr>
              <a:t>Verifying Quality Loss</a:t>
            </a:r>
            <a:br>
              <a:rPr lang="en-US" dirty="0">
                <a:solidFill>
                  <a:srgbClr val="065744"/>
                </a:solidFill>
              </a:rPr>
            </a:br>
            <a:endParaRPr lang="en-US" dirty="0">
              <a:solidFill>
                <a:srgbClr val="065744"/>
              </a:solidFill>
            </a:endParaRP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1690687"/>
            <a:ext cx="8018045" cy="4838449"/>
          </a:xfrm>
        </p:spPr>
        <p:txBody>
          <a:bodyPr>
            <a:noAutofit/>
          </a:bodyPr>
          <a:lstStyle/>
          <a:p>
            <a:r>
              <a:rPr lang="en-US" dirty="0"/>
              <a:t>Forage Crops – Nutritional Value </a:t>
            </a:r>
          </a:p>
          <a:p>
            <a:pPr marL="457200" indent="-457200">
              <a:buFont typeface="Arial" panose="020B0604020202020204" pitchFamily="34" charset="0"/>
              <a:buChar char="•"/>
            </a:pPr>
            <a:r>
              <a:rPr lang="en-US" b="0" dirty="0"/>
              <a:t>Forage quality tests, or analysis of nutritional value, must have been completed within 30 days of harvest. </a:t>
            </a:r>
          </a:p>
          <a:p>
            <a:pPr marL="457200" indent="-457200">
              <a:buFont typeface="Arial" panose="020B0604020202020204" pitchFamily="34" charset="0"/>
              <a:buChar char="•"/>
            </a:pPr>
            <a:endParaRPr lang="en-US" b="0" dirty="0"/>
          </a:p>
          <a:p>
            <a:pPr marL="457200" indent="-457200">
              <a:buFont typeface="Arial" panose="020B0604020202020204" pitchFamily="34" charset="0"/>
              <a:buChar char="•"/>
            </a:pPr>
            <a:r>
              <a:rPr lang="en-US" b="0" dirty="0"/>
              <a:t>Quality losses for hay and forage crops must be documented with an analysis from either of the following:</a:t>
            </a:r>
          </a:p>
          <a:p>
            <a:pPr lvl="2" indent="-457200"/>
            <a:r>
              <a:rPr lang="en-US" dirty="0"/>
              <a:t>a State University laboratory</a:t>
            </a:r>
          </a:p>
          <a:p>
            <a:pPr lvl="2" indent="-457200"/>
            <a:r>
              <a:rPr lang="en-US" dirty="0"/>
              <a:t>other laboratories approved by State FSA Committee (STC)</a:t>
            </a:r>
          </a:p>
          <a:p>
            <a:pPr marL="342900" indent="-342900">
              <a:spcBef>
                <a:spcPts val="90"/>
              </a:spcBef>
              <a:spcAft>
                <a:spcPts val="90"/>
              </a:spcAft>
              <a:buFont typeface="Arial" panose="020B0604020202020204" pitchFamily="34" charset="0"/>
              <a:buChar char="•"/>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904837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sz="3200" dirty="0">
                <a:solidFill>
                  <a:srgbClr val="065744"/>
                </a:solidFill>
              </a:rPr>
              <a:t>Payment Based on Producer Loss</a:t>
            </a:r>
          </a:p>
        </p:txBody>
      </p:sp>
      <p:pic>
        <p:nvPicPr>
          <p:cNvPr id="5" name="Content Placeholder 4">
            <a:extLst>
              <a:ext uri="{FF2B5EF4-FFF2-40B4-BE49-F238E27FC236}">
                <a16:creationId xmlns:a16="http://schemas.microsoft.com/office/drawing/2014/main" id="{E2F76DBE-B841-420E-8E9A-5E8089A47626}"/>
              </a:ext>
            </a:extLst>
          </p:cNvPr>
          <p:cNvPicPr>
            <a:picLocks noGrp="1" noChangeAspect="1"/>
          </p:cNvPicPr>
          <p:nvPr>
            <p:ph idx="1"/>
          </p:nvPr>
        </p:nvPicPr>
        <p:blipFill>
          <a:blip r:embed="rId3"/>
          <a:stretch>
            <a:fillRect/>
          </a:stretch>
        </p:blipFill>
        <p:spPr>
          <a:xfrm>
            <a:off x="770839" y="1865126"/>
            <a:ext cx="6492803" cy="4243184"/>
          </a:xfrm>
          <a:prstGeom prst="rect">
            <a:avLst/>
          </a:prstGeom>
        </p:spPr>
      </p:pic>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35454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sz="2500" b="0" dirty="0"/>
              <a:t>A producer sold 10,000 bushels of corn.  The settlement sheet shows the producer received a reduced price of $2.00 per bushel due to low test weight.  </a:t>
            </a:r>
          </a:p>
          <a:p>
            <a:endParaRPr lang="en-US" sz="2500" b="0" dirty="0"/>
          </a:p>
          <a:p>
            <a:r>
              <a:rPr lang="en-US" sz="2500" b="0" dirty="0"/>
              <a:t>The producer’s verifiable evidence shows both a quality loss (low test weight) and a total dollar value loss of $20,000 (discounted price of $2.00 per bushel x 10,000 bushels of affected production). </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6044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9DA971-1C20-4935-B4DE-B4FC6A803AE3}"/>
              </a:ext>
            </a:extLst>
          </p:cNvPr>
          <p:cNvSpPr/>
          <p:nvPr/>
        </p:nvSpPr>
        <p:spPr>
          <a:xfrm>
            <a:off x="6882063" y="5520191"/>
            <a:ext cx="2245895" cy="1217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 name="Title 5">
            <a:extLst>
              <a:ext uri="{FF2B5EF4-FFF2-40B4-BE49-F238E27FC236}">
                <a16:creationId xmlns:a16="http://schemas.microsoft.com/office/drawing/2014/main" id="{F17B6871-9B31-4740-A9AD-4FEDB816B8F0}"/>
              </a:ext>
            </a:extLst>
          </p:cNvPr>
          <p:cNvSpPr>
            <a:spLocks noGrp="1" noChangeArrowheads="1"/>
          </p:cNvSpPr>
          <p:nvPr>
            <p:ph type="title"/>
          </p:nvPr>
        </p:nvSpPr>
        <p:spPr>
          <a:xfrm>
            <a:off x="3258330" y="125324"/>
            <a:ext cx="3968748" cy="608746"/>
          </a:xfrm>
        </p:spPr>
        <p:txBody>
          <a:bodyPr anchor="b">
            <a:normAutofit/>
          </a:bodyPr>
          <a:lstStyle/>
          <a:p>
            <a:pPr eaLnBrk="1" hangingPunct="1"/>
            <a:r>
              <a:rPr lang="en-US" altLang="en-US" sz="3500" dirty="0">
                <a:solidFill>
                  <a:schemeClr val="bg1"/>
                </a:solidFill>
                <a:latin typeface="Arial"/>
                <a:cs typeface="Arial"/>
              </a:rPr>
              <a:t>Agenda</a:t>
            </a:r>
            <a:endParaRPr lang="en-US" altLang="en-US" sz="3500" dirty="0">
              <a:solidFill>
                <a:schemeClr val="bg1"/>
              </a:solidFill>
            </a:endParaRPr>
          </a:p>
        </p:txBody>
      </p:sp>
      <p:pic>
        <p:nvPicPr>
          <p:cNvPr id="3" name="Picture 2">
            <a:extLst>
              <a:ext uri="{FF2B5EF4-FFF2-40B4-BE49-F238E27FC236}">
                <a16:creationId xmlns:a16="http://schemas.microsoft.com/office/drawing/2014/main" id="{89715BC5-38F8-40DA-8D6F-95E114F394C3}"/>
              </a:ext>
            </a:extLst>
          </p:cNvPr>
          <p:cNvPicPr>
            <a:picLocks noChangeAspect="1"/>
          </p:cNvPicPr>
          <p:nvPr/>
        </p:nvPicPr>
        <p:blipFill>
          <a:blip r:embed="rId3"/>
          <a:srcRect/>
          <a:stretch/>
        </p:blipFill>
        <p:spPr>
          <a:xfrm>
            <a:off x="16042" y="896804"/>
            <a:ext cx="5029524" cy="600968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6">
            <a:extLst>
              <a:ext uri="{FF2B5EF4-FFF2-40B4-BE49-F238E27FC236}">
                <a16:creationId xmlns:a16="http://schemas.microsoft.com/office/drawing/2014/main" id="{E2EE9739-125C-4640-A569-A2E5CB3447B2}"/>
              </a:ext>
            </a:extLst>
          </p:cNvPr>
          <p:cNvSpPr>
            <a:spLocks noGrp="1" noChangeArrowheads="1"/>
          </p:cNvSpPr>
          <p:nvPr>
            <p:ph idx="1"/>
          </p:nvPr>
        </p:nvSpPr>
        <p:spPr>
          <a:xfrm>
            <a:off x="5045566" y="1959348"/>
            <a:ext cx="3968750" cy="4695825"/>
          </a:xfrm>
        </p:spPr>
        <p:txBody>
          <a:bodyPr>
            <a:normAutofit/>
          </a:bodyPr>
          <a:lstStyle/>
          <a:p>
            <a:pPr marL="457200" indent="-285750">
              <a:lnSpc>
                <a:spcPct val="110000"/>
              </a:lnSpc>
              <a:buFont typeface="Arial" panose="020B0604020202020204" pitchFamily="34" charset="0"/>
              <a:buChar char="•"/>
            </a:pPr>
            <a:r>
              <a:rPr lang="en-US" altLang="en-US" sz="2400" dirty="0">
                <a:latin typeface="Arial"/>
                <a:cs typeface="Arial"/>
              </a:rPr>
              <a:t>What is the Quality Loss adjustment Program?</a:t>
            </a:r>
          </a:p>
          <a:p>
            <a:pPr marL="457200" indent="-285750">
              <a:lnSpc>
                <a:spcPct val="110000"/>
              </a:lnSpc>
              <a:buFont typeface="Arial" panose="020B0604020202020204" pitchFamily="34" charset="0"/>
              <a:buChar char="•"/>
            </a:pPr>
            <a:r>
              <a:rPr lang="en-US" altLang="en-US" sz="2400" dirty="0">
                <a:latin typeface="Arial"/>
                <a:cs typeface="Arial"/>
              </a:rPr>
              <a:t>Who is eligible and how to apply?</a:t>
            </a:r>
          </a:p>
          <a:p>
            <a:pPr marL="457200" indent="-285750">
              <a:lnSpc>
                <a:spcPct val="110000"/>
              </a:lnSpc>
              <a:buFont typeface="Arial" panose="020B0604020202020204" pitchFamily="34" charset="0"/>
              <a:buChar char="•"/>
            </a:pPr>
            <a:r>
              <a:rPr lang="en-US" altLang="en-US" sz="2400" dirty="0">
                <a:latin typeface="Arial"/>
                <a:cs typeface="Arial"/>
              </a:rPr>
              <a:t>Eligible Crops</a:t>
            </a:r>
          </a:p>
          <a:p>
            <a:pPr marL="914400" lvl="1">
              <a:lnSpc>
                <a:spcPct val="110000"/>
              </a:lnSpc>
            </a:pPr>
            <a:r>
              <a:rPr lang="en-US" altLang="en-US" sz="2000" dirty="0">
                <a:latin typeface="Arial"/>
                <a:cs typeface="Arial"/>
              </a:rPr>
              <a:t>Forage Use</a:t>
            </a:r>
          </a:p>
          <a:p>
            <a:pPr marL="914400" lvl="1">
              <a:lnSpc>
                <a:spcPct val="110000"/>
              </a:lnSpc>
            </a:pPr>
            <a:r>
              <a:rPr lang="en-US" altLang="en-US" sz="2000" dirty="0">
                <a:latin typeface="Arial"/>
                <a:cs typeface="Arial"/>
              </a:rPr>
              <a:t>Non-forage use</a:t>
            </a:r>
          </a:p>
          <a:p>
            <a:pPr marL="171450">
              <a:lnSpc>
                <a:spcPct val="110000"/>
              </a:lnSpc>
            </a:pPr>
            <a:endParaRPr lang="en-US" altLang="en-US" sz="2400" dirty="0">
              <a:latin typeface="Arial"/>
              <a:cs typeface="Arial"/>
            </a:endParaRPr>
          </a:p>
          <a:p>
            <a:pPr marL="857250" lvl="1" indent="0">
              <a:lnSpc>
                <a:spcPct val="110000"/>
              </a:lnSpc>
              <a:buNone/>
            </a:pPr>
            <a:endParaRPr lang="en-US" altLang="en-US" sz="2000" dirty="0">
              <a:latin typeface="Arial"/>
              <a:cs typeface="Arial"/>
            </a:endParaRPr>
          </a:p>
          <a:p>
            <a:pPr marL="857250" lvl="1" indent="0">
              <a:lnSpc>
                <a:spcPct val="110000"/>
              </a:lnSpc>
              <a:buNone/>
            </a:pPr>
            <a:endParaRPr lang="en-US" altLang="en-US" sz="1400" dirty="0">
              <a:latin typeface="Arial"/>
              <a:cs typeface="Arial"/>
            </a:endParaRPr>
          </a:p>
          <a:p>
            <a:pPr marL="457200" indent="-285750">
              <a:lnSpc>
                <a:spcPct val="110000"/>
              </a:lnSpc>
              <a:buFont typeface="Arial" panose="020B0604020202020204" pitchFamily="34" charset="0"/>
              <a:buChar char="•"/>
            </a:pPr>
            <a:endParaRPr lang="en-US" altLang="en-US" sz="1800" dirty="0">
              <a:latin typeface="Arial"/>
              <a:cs typeface="Arial"/>
            </a:endParaRPr>
          </a:p>
        </p:txBody>
      </p:sp>
      <p:sp>
        <p:nvSpPr>
          <p:cNvPr id="4" name="Rectangle 3">
            <a:extLst>
              <a:ext uri="{FF2B5EF4-FFF2-40B4-BE49-F238E27FC236}">
                <a16:creationId xmlns:a16="http://schemas.microsoft.com/office/drawing/2014/main" id="{BA244231-FFD2-4F31-9365-EC6DE4540A40}"/>
              </a:ext>
            </a:extLst>
          </p:cNvPr>
          <p:cNvSpPr/>
          <p:nvPr/>
        </p:nvSpPr>
        <p:spPr>
          <a:xfrm>
            <a:off x="5388904" y="1172214"/>
            <a:ext cx="3039037" cy="461665"/>
          </a:xfrm>
          <a:prstGeom prst="rect">
            <a:avLst/>
          </a:prstGeom>
        </p:spPr>
        <p:txBody>
          <a:bodyPr wrap="none">
            <a:spAutoFit/>
          </a:bodyPr>
          <a:lstStyle/>
          <a:p>
            <a:r>
              <a:rPr lang="en-US" altLang="en-US" sz="2400" b="1" dirty="0">
                <a:solidFill>
                  <a:srgbClr val="065744"/>
                </a:solidFill>
                <a:latin typeface="Arial"/>
                <a:cs typeface="Arial"/>
              </a:rPr>
              <a:t>Today’s Discussion</a:t>
            </a:r>
            <a:endParaRPr lang="en-US" altLang="en-US" sz="2400" b="1" dirty="0">
              <a:solidFill>
                <a:srgbClr val="065744"/>
              </a:solidFill>
            </a:endParaRPr>
          </a:p>
        </p:txBody>
      </p:sp>
    </p:spTree>
    <p:extLst>
      <p:ext uri="{BB962C8B-B14F-4D97-AF65-F5344CB8AC3E}">
        <p14:creationId xmlns:p14="http://schemas.microsoft.com/office/powerpoint/2010/main" val="1402005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sz="2800" dirty="0">
                <a:solidFill>
                  <a:srgbClr val="065744"/>
                </a:solidFill>
              </a:rPr>
              <a:t>Payment Based on County Average</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pic>
        <p:nvPicPr>
          <p:cNvPr id="6" name="Content Placeholder 5">
            <a:extLst>
              <a:ext uri="{FF2B5EF4-FFF2-40B4-BE49-F238E27FC236}">
                <a16:creationId xmlns:a16="http://schemas.microsoft.com/office/drawing/2014/main" id="{FEDA15BE-C269-458B-AF33-E1A70279A596}"/>
              </a:ext>
            </a:extLst>
          </p:cNvPr>
          <p:cNvPicPr>
            <a:picLocks noGrp="1" noChangeAspect="1"/>
          </p:cNvPicPr>
          <p:nvPr>
            <p:ph idx="1"/>
          </p:nvPr>
        </p:nvPicPr>
        <p:blipFill>
          <a:blip r:embed="rId3"/>
          <a:stretch>
            <a:fillRect/>
          </a:stretch>
        </p:blipFill>
        <p:spPr>
          <a:xfrm>
            <a:off x="798226" y="1874993"/>
            <a:ext cx="6529382" cy="4224894"/>
          </a:xfrm>
          <a:prstGeom prst="rect">
            <a:avLst/>
          </a:prstGeom>
        </p:spPr>
      </p:pic>
    </p:spTree>
    <p:extLst>
      <p:ext uri="{BB962C8B-B14F-4D97-AF65-F5344CB8AC3E}">
        <p14:creationId xmlns:p14="http://schemas.microsoft.com/office/powerpoint/2010/main" val="16330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
        <p:nvSpPr>
          <p:cNvPr id="7" name="Text Placeholder 3">
            <a:extLst>
              <a:ext uri="{FF2B5EF4-FFF2-40B4-BE49-F238E27FC236}">
                <a16:creationId xmlns:a16="http://schemas.microsoft.com/office/drawing/2014/main" id="{8D35BFB9-7D86-4CC4-BEEE-6D1AC8612E75}"/>
              </a:ext>
            </a:extLst>
          </p:cNvPr>
          <p:cNvSpPr>
            <a:spLocks noGrp="1"/>
          </p:cNvSpPr>
          <p:nvPr>
            <p:ph idx="1"/>
          </p:nvPr>
        </p:nvSpPr>
        <p:spPr>
          <a:xfrm>
            <a:off x="843395" y="2372879"/>
            <a:ext cx="7104063" cy="4351338"/>
          </a:xfrm>
        </p:spPr>
        <p:txBody>
          <a:bodyPr>
            <a:normAutofit/>
          </a:bodyPr>
          <a:lstStyle/>
          <a:p>
            <a:r>
              <a:rPr lang="en-US" b="0" dirty="0"/>
              <a:t>A producer delivered 10,000 bushels of corn.  The scale ticket shows the corn had a quality discount due to broken kernels.  The producer did not sell the corn but stored it for feed. </a:t>
            </a:r>
          </a:p>
          <a:p>
            <a:endParaRPr lang="en-US" b="0" dirty="0"/>
          </a:p>
          <a:p>
            <a:r>
              <a:rPr lang="en-US" b="0" dirty="0"/>
              <a:t>The producer’s verifiable evidence shows a quality loss (broken kernels) but no total dollar loss due to quality.  </a:t>
            </a:r>
          </a:p>
          <a:p>
            <a:endParaRPr lang="en-US" dirty="0"/>
          </a:p>
        </p:txBody>
      </p:sp>
    </p:spTree>
    <p:extLst>
      <p:ext uri="{BB962C8B-B14F-4D97-AF65-F5344CB8AC3E}">
        <p14:creationId xmlns:p14="http://schemas.microsoft.com/office/powerpoint/2010/main" val="2026549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240723" y="1068388"/>
            <a:ext cx="8366829" cy="698500"/>
          </a:xfrm>
        </p:spPr>
        <p:txBody>
          <a:bodyPr/>
          <a:lstStyle/>
          <a:p>
            <a:r>
              <a:rPr lang="en-US" sz="3200" dirty="0">
                <a:solidFill>
                  <a:srgbClr val="065744"/>
                </a:solidFill>
              </a:rPr>
              <a:t>Crops Other than Forage – </a:t>
            </a:r>
            <a:br>
              <a:rPr lang="en-US" sz="3200" dirty="0">
                <a:solidFill>
                  <a:srgbClr val="065744"/>
                </a:solidFill>
              </a:rPr>
            </a:br>
            <a:r>
              <a:rPr lang="en-US" sz="3200" dirty="0">
                <a:solidFill>
                  <a:srgbClr val="065744"/>
                </a:solidFill>
              </a:rPr>
              <a:t>Non-Forage Crops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50" y="2119745"/>
            <a:ext cx="7315382" cy="4409391"/>
          </a:xfrm>
        </p:spPr>
        <p:txBody>
          <a:bodyPr>
            <a:noAutofit/>
          </a:bodyPr>
          <a:lstStyle/>
          <a:p>
            <a:r>
              <a:rPr lang="en-US" b="0" dirty="0"/>
              <a:t>These crops will include: </a:t>
            </a:r>
          </a:p>
          <a:p>
            <a:pPr marL="457200" indent="-457200">
              <a:buFont typeface="Arial" panose="020B0604020202020204" pitchFamily="34" charset="0"/>
              <a:buChar char="•"/>
            </a:pPr>
            <a:r>
              <a:rPr lang="en-US" b="0" dirty="0"/>
              <a:t>All crops not intended for Forage</a:t>
            </a:r>
          </a:p>
          <a:p>
            <a:pPr marL="457200" indent="-457200">
              <a:buFont typeface="Arial" panose="020B0604020202020204" pitchFamily="34" charset="0"/>
              <a:buChar char="•"/>
            </a:pPr>
            <a:r>
              <a:rPr lang="en-US" b="0" dirty="0"/>
              <a:t>Any crop with an intended use other than Forage </a:t>
            </a:r>
          </a:p>
          <a:p>
            <a:endParaRPr lang="en-US" b="0" i="1" dirty="0"/>
          </a:p>
          <a:p>
            <a:r>
              <a:rPr lang="en-US" b="0" i="1" dirty="0"/>
              <a:t>Producers must have suffered a loss due to quality with verifiable grading factors directly related to a qualifying disaster event.</a:t>
            </a:r>
          </a:p>
          <a:p>
            <a:endParaRPr lang="en-US" b="0" i="1" dirty="0"/>
          </a:p>
          <a:p>
            <a:endParaRPr lang="en-US" b="0" i="1" dirty="0"/>
          </a:p>
          <a:p>
            <a:endParaRPr lang="en-US" b="0" i="1" dirty="0"/>
          </a:p>
          <a:p>
            <a:endParaRPr lang="en-US" b="0" i="1" dirty="0"/>
          </a:p>
          <a:p>
            <a:endParaRPr lang="en-US" b="0" i="1" dirty="0"/>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292492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240723" y="1068388"/>
            <a:ext cx="7531677" cy="698500"/>
          </a:xfrm>
        </p:spPr>
        <p:txBody>
          <a:bodyPr/>
          <a:lstStyle/>
          <a:p>
            <a:r>
              <a:rPr lang="en-US" sz="3200" dirty="0">
                <a:solidFill>
                  <a:srgbClr val="065744"/>
                </a:solidFill>
              </a:rPr>
              <a:t>Non-Forage Crops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1849582"/>
            <a:ext cx="7393132" cy="4409391"/>
          </a:xfrm>
        </p:spPr>
        <p:txBody>
          <a:bodyPr>
            <a:noAutofit/>
          </a:bodyPr>
          <a:lstStyle/>
          <a:p>
            <a:r>
              <a:rPr lang="en-US" b="0" dirty="0">
                <a:latin typeface="Arial"/>
                <a:cs typeface="Arial"/>
              </a:rPr>
              <a:t>Affected production is the producer’s ownership share of harvested production, adjusted to standard moisture, of an eligible crop that experienced both:</a:t>
            </a:r>
          </a:p>
          <a:p>
            <a:pPr marL="457200" lvl="0" indent="-457200">
              <a:buFont typeface="Arial" panose="020B0604020202020204" pitchFamily="34" charset="0"/>
              <a:buChar char="•"/>
            </a:pPr>
            <a:r>
              <a:rPr lang="en-US" b="0" dirty="0">
                <a:latin typeface="Arial"/>
                <a:cs typeface="Arial"/>
              </a:rPr>
              <a:t>a quality loss due to a qualifying disaster event</a:t>
            </a:r>
          </a:p>
          <a:p>
            <a:pPr marL="457200" lvl="0" indent="-457200">
              <a:buFont typeface="Arial" panose="020B0604020202020204" pitchFamily="34" charset="0"/>
              <a:buChar char="•"/>
            </a:pPr>
            <a:r>
              <a:rPr lang="en-US" b="0" dirty="0">
                <a:latin typeface="Arial"/>
                <a:cs typeface="Arial"/>
              </a:rPr>
              <a:t>at least a 5 percent quality loss due to all eligible disaster events combined.</a:t>
            </a:r>
          </a:p>
          <a:p>
            <a:r>
              <a:rPr lang="en-US" sz="2400" b="0" dirty="0">
                <a:latin typeface="Arial"/>
                <a:cs typeface="Arial"/>
              </a:rPr>
              <a:t>Affected production must have suffered a loss due to quality and have verifiable quality factors (grading factors).</a:t>
            </a:r>
          </a:p>
          <a:p>
            <a:endParaRPr lang="en-US" sz="2400" b="0" i="1" dirty="0"/>
          </a:p>
          <a:p>
            <a:endParaRPr lang="en-US" b="0" i="1" dirty="0"/>
          </a:p>
          <a:p>
            <a:endParaRPr lang="en-US" b="0" i="1" dirty="0"/>
          </a:p>
          <a:p>
            <a:endParaRPr lang="en-US" b="0" i="1" dirty="0"/>
          </a:p>
          <a:p>
            <a:endParaRPr lang="en-US" b="0" i="1" dirty="0"/>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442239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240723" y="1068388"/>
            <a:ext cx="7531677" cy="698500"/>
          </a:xfrm>
        </p:spPr>
        <p:txBody>
          <a:bodyPr/>
          <a:lstStyle/>
          <a:p>
            <a:r>
              <a:rPr lang="en-US" sz="3200" dirty="0">
                <a:solidFill>
                  <a:srgbClr val="065744"/>
                </a:solidFill>
              </a:rPr>
              <a:t>Non-Forage Crops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1849582"/>
            <a:ext cx="7393132" cy="4409391"/>
          </a:xfrm>
        </p:spPr>
        <p:txBody>
          <a:bodyPr>
            <a:noAutofit/>
          </a:bodyPr>
          <a:lstStyle/>
          <a:p>
            <a:r>
              <a:rPr lang="en-US" b="0" dirty="0">
                <a:latin typeface="Arial"/>
                <a:cs typeface="Arial"/>
              </a:rPr>
              <a:t>Verifiable Documentation Records:</a:t>
            </a:r>
            <a:endParaRPr lang="en-US" b="0" dirty="0"/>
          </a:p>
          <a:p>
            <a:pPr marL="342900" indent="-342900">
              <a:buFont typeface="Arial" panose="020B0604020202020204" pitchFamily="34" charset="0"/>
              <a:buChar char="•"/>
            </a:pPr>
            <a:r>
              <a:rPr lang="en-US" b="0" dirty="0">
                <a:latin typeface="Arial"/>
                <a:cs typeface="Arial"/>
              </a:rPr>
              <a:t>sales receipts from buyers</a:t>
            </a:r>
          </a:p>
          <a:p>
            <a:pPr marL="342900" indent="-342900">
              <a:buFont typeface="Arial" panose="020B0604020202020204" pitchFamily="34" charset="0"/>
              <a:buChar char="•"/>
            </a:pPr>
            <a:r>
              <a:rPr lang="en-US" b="0" dirty="0">
                <a:latin typeface="Arial"/>
                <a:cs typeface="Arial"/>
              </a:rPr>
              <a:t>settlement sheets</a:t>
            </a:r>
          </a:p>
          <a:p>
            <a:pPr marL="342900" indent="-342900">
              <a:buFont typeface="Arial" panose="020B0604020202020204" pitchFamily="34" charset="0"/>
              <a:buChar char="•"/>
            </a:pPr>
            <a:r>
              <a:rPr lang="en-US" b="0" dirty="0">
                <a:latin typeface="Arial"/>
                <a:cs typeface="Arial"/>
              </a:rPr>
              <a:t>truck or warehouse scale tickets</a:t>
            </a:r>
          </a:p>
          <a:p>
            <a:pPr marL="342900" indent="-342900">
              <a:buFont typeface="Arial" panose="020B0604020202020204" pitchFamily="34" charset="0"/>
              <a:buChar char="•"/>
            </a:pPr>
            <a:r>
              <a:rPr lang="en-US" b="0" dirty="0">
                <a:latin typeface="Arial"/>
                <a:cs typeface="Arial"/>
              </a:rPr>
              <a:t>actual measurements or appraisals by FSA, RMA or reinsured companies, LA’s, other USDA employees, if performed as part of their work duties, feed company representatives, or STC-approved consultants</a:t>
            </a:r>
          </a:p>
          <a:p>
            <a:endParaRPr lang="en-US" b="0" i="1" dirty="0"/>
          </a:p>
          <a:p>
            <a:endParaRPr lang="en-US" b="0" i="1" dirty="0"/>
          </a:p>
          <a:p>
            <a:endParaRPr lang="en-US" b="0" i="1" dirty="0"/>
          </a:p>
          <a:p>
            <a:endParaRPr lang="en-US" b="0" i="1" dirty="0"/>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61666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240723" y="1068388"/>
            <a:ext cx="8509337" cy="698500"/>
          </a:xfrm>
        </p:spPr>
        <p:txBody>
          <a:bodyPr/>
          <a:lstStyle/>
          <a:p>
            <a:r>
              <a:rPr lang="en-US" sz="3200" dirty="0">
                <a:solidFill>
                  <a:srgbClr val="065744"/>
                </a:solidFill>
              </a:rPr>
              <a:t>Non-Forage Crops – Acceptable Records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1849582"/>
            <a:ext cx="7393132" cy="4409391"/>
          </a:xfrm>
        </p:spPr>
        <p:txBody>
          <a:bodyPr>
            <a:noAutofit/>
          </a:bodyPr>
          <a:lstStyle/>
          <a:p>
            <a:pPr lvl="0" defTabSz="457200" fontAlgn="auto">
              <a:lnSpc>
                <a:spcPct val="100000"/>
              </a:lnSpc>
              <a:spcBef>
                <a:spcPct val="20000"/>
              </a:spcBef>
              <a:spcAft>
                <a:spcPts val="0"/>
              </a:spcAft>
              <a:defRPr/>
            </a:pPr>
            <a:r>
              <a:rPr lang="en-US" b="0" dirty="0">
                <a:latin typeface="Arial"/>
                <a:cs typeface="Arial"/>
              </a:rPr>
              <a:t>The </a:t>
            </a:r>
            <a:r>
              <a:rPr lang="en-US" b="0" u="sng" dirty="0">
                <a:latin typeface="Arial"/>
                <a:cs typeface="Arial"/>
              </a:rPr>
              <a:t>quantity</a:t>
            </a:r>
            <a:r>
              <a:rPr lang="en-US" b="0" dirty="0">
                <a:latin typeface="Arial"/>
                <a:cs typeface="Arial"/>
              </a:rPr>
              <a:t> of affected production claimed on the application must be supported with </a:t>
            </a:r>
            <a:r>
              <a:rPr lang="en-US" dirty="0">
                <a:latin typeface="Arial"/>
                <a:cs typeface="Arial"/>
              </a:rPr>
              <a:t>non-verifiable</a:t>
            </a:r>
            <a:r>
              <a:rPr lang="en-US" b="0" dirty="0">
                <a:latin typeface="Arial"/>
                <a:cs typeface="Arial"/>
              </a:rPr>
              <a:t> records of production, which may include:</a:t>
            </a:r>
          </a:p>
          <a:p>
            <a:pPr marL="257175" lvl="0"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Copies of receipts</a:t>
            </a:r>
          </a:p>
          <a:p>
            <a:pPr marL="257175" lvl="0"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Ledgers of income</a:t>
            </a:r>
          </a:p>
          <a:p>
            <a:pPr marL="257175" lvl="0"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Income statements of deposit slips</a:t>
            </a:r>
          </a:p>
          <a:p>
            <a:pPr marL="257175" lvl="0"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Cash register tapes</a:t>
            </a:r>
          </a:p>
          <a:p>
            <a:pPr marL="257175" lvl="0"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Invoices for custom harvesting</a:t>
            </a:r>
          </a:p>
          <a:p>
            <a:pPr marL="257175" indent="-257175" defTabSz="457200" fontAlgn="auto">
              <a:lnSpc>
                <a:spcPct val="100000"/>
              </a:lnSpc>
              <a:spcBef>
                <a:spcPct val="20000"/>
              </a:spcBef>
              <a:spcAft>
                <a:spcPts val="0"/>
              </a:spcAft>
              <a:buFont typeface="Arial" panose="020B0604020202020204" pitchFamily="34" charset="0"/>
              <a:buChar char="•"/>
              <a:defRPr/>
            </a:pPr>
            <a:r>
              <a:rPr lang="en-US" b="0" dirty="0">
                <a:latin typeface="Arial"/>
                <a:cs typeface="Arial"/>
              </a:rPr>
              <a:t>U-pick records </a:t>
            </a:r>
            <a:endParaRPr lang="en-US" b="0" dirty="0">
              <a:latin typeface="Arial"/>
            </a:endParaRPr>
          </a:p>
          <a:p>
            <a:endParaRPr lang="en-US" b="0" i="1" dirty="0"/>
          </a:p>
          <a:p>
            <a:endParaRPr lang="en-US" b="0" i="1" dirty="0"/>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93991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240723" y="1068388"/>
            <a:ext cx="8667488" cy="698500"/>
          </a:xfrm>
        </p:spPr>
        <p:txBody>
          <a:bodyPr/>
          <a:lstStyle/>
          <a:p>
            <a:r>
              <a:rPr lang="en-US" sz="3200" dirty="0">
                <a:solidFill>
                  <a:srgbClr val="065744"/>
                </a:solidFill>
              </a:rPr>
              <a:t>Non-Forage Crops – Acceptable Records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1849582"/>
            <a:ext cx="7393132" cy="4409391"/>
          </a:xfrm>
        </p:spPr>
        <p:txBody>
          <a:bodyPr>
            <a:noAutofit/>
          </a:bodyPr>
          <a:lstStyle/>
          <a:p>
            <a:r>
              <a:rPr lang="en-US" b="0" dirty="0">
                <a:latin typeface="Arial"/>
                <a:cs typeface="Arial"/>
              </a:rPr>
              <a:t>Producers that suffered a quality loss will fall into two categories regarding verifiable documentation:</a:t>
            </a:r>
          </a:p>
          <a:p>
            <a:endParaRPr lang="en-US" b="0" dirty="0">
              <a:latin typeface="Arial"/>
              <a:cs typeface="Arial"/>
            </a:endParaRPr>
          </a:p>
          <a:p>
            <a:pPr marL="457200" indent="-457200">
              <a:buChar char="•"/>
            </a:pPr>
            <a:r>
              <a:rPr lang="en-US" b="0" dirty="0">
                <a:latin typeface="Arial"/>
                <a:cs typeface="Arial"/>
              </a:rPr>
              <a:t>Grading factors </a:t>
            </a:r>
            <a:r>
              <a:rPr lang="en-US" b="0" u="sng" dirty="0">
                <a:latin typeface="Arial"/>
                <a:cs typeface="Arial"/>
              </a:rPr>
              <a:t>and</a:t>
            </a:r>
            <a:r>
              <a:rPr lang="en-US" b="0" dirty="0">
                <a:latin typeface="Arial"/>
                <a:cs typeface="Arial"/>
              </a:rPr>
              <a:t> a total dollar value loss based on their own, individual loss.</a:t>
            </a:r>
            <a:endParaRPr lang="en-US" dirty="0"/>
          </a:p>
          <a:p>
            <a:pPr marL="457200" indent="-457200">
              <a:buFont typeface="Arial" panose="020B0604020202020204" pitchFamily="34" charset="0"/>
              <a:buChar char="•"/>
            </a:pPr>
            <a:r>
              <a:rPr lang="en-US" b="0" dirty="0">
                <a:latin typeface="Arial"/>
                <a:cs typeface="Arial"/>
              </a:rPr>
              <a:t>Grading factors </a:t>
            </a:r>
            <a:r>
              <a:rPr lang="en-US" b="0" u="sng" dirty="0">
                <a:latin typeface="Arial"/>
                <a:cs typeface="Arial"/>
              </a:rPr>
              <a:t>but </a:t>
            </a:r>
            <a:r>
              <a:rPr lang="en-US" b="0" dirty="0">
                <a:latin typeface="Arial"/>
                <a:cs typeface="Arial"/>
              </a:rPr>
              <a:t>no total dollar value loss amount of the discount they received.</a:t>
            </a:r>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4149967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7531677" cy="698500"/>
          </a:xfrm>
        </p:spPr>
        <p:txBody>
          <a:bodyPr/>
          <a:lstStyle/>
          <a:p>
            <a:r>
              <a:rPr lang="en-US" sz="3200" dirty="0">
                <a:solidFill>
                  <a:srgbClr val="065744"/>
                </a:solidFill>
              </a:rPr>
              <a:t>Non-Forage Crops –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2687782"/>
            <a:ext cx="7393132" cy="3571191"/>
          </a:xfrm>
        </p:spPr>
        <p:txBody>
          <a:bodyPr>
            <a:noAutofit/>
          </a:bodyPr>
          <a:lstStyle/>
          <a:p>
            <a:pPr>
              <a:spcBef>
                <a:spcPts val="90"/>
              </a:spcBef>
              <a:spcAft>
                <a:spcPts val="90"/>
              </a:spcAft>
            </a:pPr>
            <a:r>
              <a:rPr lang="en-US" sz="2200" dirty="0">
                <a:latin typeface="Arial"/>
                <a:cs typeface="Arial"/>
              </a:rPr>
              <a:t>Example: Lucy certifies to 100,000 bushels of affected corn due to drought in 2019.  Corn price before discount is $4/bushel. The discounted price received was $3/bushel due to low test weight ($1/bushel discount).  </a:t>
            </a:r>
            <a:endParaRPr lang="en-US" sz="2200" dirty="0"/>
          </a:p>
          <a:p>
            <a:pPr>
              <a:spcBef>
                <a:spcPts val="90"/>
              </a:spcBef>
              <a:spcAft>
                <a:spcPts val="90"/>
              </a:spcAft>
            </a:pPr>
            <a:r>
              <a:rPr lang="en-US" sz="2200" b="0" dirty="0">
                <a:latin typeface="Arial"/>
                <a:cs typeface="Arial"/>
              </a:rPr>
              <a:t>Therefore, Lucy’s total dollar value loss amount is $100,000 calculated as follows:</a:t>
            </a:r>
          </a:p>
          <a:p>
            <a:pPr>
              <a:spcBef>
                <a:spcPts val="90"/>
              </a:spcBef>
              <a:spcAft>
                <a:spcPts val="90"/>
              </a:spcAft>
            </a:pPr>
            <a:r>
              <a:rPr lang="en-US" sz="2200" b="0" dirty="0">
                <a:latin typeface="Arial"/>
                <a:cs typeface="Arial"/>
              </a:rPr>
              <a:t>	100,000 X $4 =	$400,000 </a:t>
            </a:r>
          </a:p>
          <a:p>
            <a:pPr>
              <a:spcBef>
                <a:spcPts val="90"/>
              </a:spcBef>
              <a:spcAft>
                <a:spcPts val="90"/>
              </a:spcAft>
            </a:pPr>
            <a:r>
              <a:rPr lang="en-US" sz="2200" b="0" dirty="0">
                <a:latin typeface="Arial"/>
                <a:cs typeface="Arial"/>
              </a:rPr>
              <a:t>minus 	100,000 X $3 =	$300,000 </a:t>
            </a:r>
            <a:endParaRPr lang="en-US" sz="2200" b="0" dirty="0"/>
          </a:p>
          <a:p>
            <a:pPr>
              <a:spcBef>
                <a:spcPts val="90"/>
              </a:spcBef>
              <a:spcAft>
                <a:spcPts val="90"/>
              </a:spcAft>
            </a:pPr>
            <a:r>
              <a:rPr lang="en-US" sz="2200" b="0" dirty="0">
                <a:latin typeface="Arial"/>
                <a:cs typeface="Arial"/>
              </a:rPr>
              <a:t>                                               $100,000</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cxnSp>
        <p:nvCxnSpPr>
          <p:cNvPr id="6" name="Straight Arrow Connector 5">
            <a:extLst>
              <a:ext uri="{FF2B5EF4-FFF2-40B4-BE49-F238E27FC236}">
                <a16:creationId xmlns:a16="http://schemas.microsoft.com/office/drawing/2014/main" id="{6A1BE571-0C0B-4B77-AF03-B2B9E6184D31}"/>
              </a:ext>
            </a:extLst>
          </p:cNvPr>
          <p:cNvCxnSpPr/>
          <p:nvPr/>
        </p:nvCxnSpPr>
        <p:spPr>
          <a:xfrm>
            <a:off x="3668204" y="5544448"/>
            <a:ext cx="1797168" cy="0"/>
          </a:xfrm>
          <a:prstGeom prst="straightConnector1">
            <a:avLst/>
          </a:prstGeom>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39626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8651125" cy="698500"/>
          </a:xfrm>
        </p:spPr>
        <p:txBody>
          <a:bodyPr/>
          <a:lstStyle/>
          <a:p>
            <a:r>
              <a:rPr lang="en-US" sz="3200" dirty="0">
                <a:solidFill>
                  <a:srgbClr val="065744"/>
                </a:solidFill>
              </a:rPr>
              <a:t>Non-Forage Crops –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4" y="2247346"/>
            <a:ext cx="8053717" cy="3571191"/>
          </a:xfrm>
        </p:spPr>
        <p:txBody>
          <a:bodyPr>
            <a:noAutofit/>
          </a:bodyPr>
          <a:lstStyle/>
          <a:p>
            <a:pPr>
              <a:spcBef>
                <a:spcPts val="90"/>
              </a:spcBef>
              <a:spcAft>
                <a:spcPts val="90"/>
              </a:spcAft>
            </a:pPr>
            <a:r>
              <a:rPr lang="en-US" sz="2200" dirty="0">
                <a:latin typeface="Arial"/>
                <a:cs typeface="Arial"/>
              </a:rPr>
              <a:t>Payment will be based on producer’s loss if verifiable documentation has both Grading Factors (such as low-test weight, broken kernels) and Total Dollar Value Loss.  The payment calculation will be: </a:t>
            </a:r>
          </a:p>
          <a:p>
            <a:pPr>
              <a:spcBef>
                <a:spcPts val="90"/>
              </a:spcBef>
              <a:spcAft>
                <a:spcPts val="90"/>
              </a:spcAft>
            </a:pPr>
            <a:endParaRPr lang="en-US" sz="2200" dirty="0">
              <a:latin typeface="Arial"/>
              <a:cs typeface="Arial"/>
            </a:endParaRPr>
          </a:p>
          <a:p>
            <a:pPr>
              <a:spcBef>
                <a:spcPts val="90"/>
              </a:spcBef>
              <a:spcAft>
                <a:spcPts val="90"/>
              </a:spcAft>
            </a:pPr>
            <a:r>
              <a:rPr lang="en-US" sz="2200" dirty="0">
                <a:latin typeface="Arial"/>
                <a:cs typeface="Arial"/>
              </a:rPr>
              <a:t>Total dollar value loss x 70% (QLA program factor) </a:t>
            </a:r>
          </a:p>
          <a:p>
            <a:pPr>
              <a:spcBef>
                <a:spcPts val="90"/>
              </a:spcBef>
              <a:spcAft>
                <a:spcPts val="90"/>
              </a:spcAft>
            </a:pPr>
            <a:endParaRPr lang="en-US" sz="2200" dirty="0">
              <a:latin typeface="Arial"/>
              <a:cs typeface="Arial"/>
            </a:endParaRPr>
          </a:p>
          <a:p>
            <a:pPr>
              <a:spcBef>
                <a:spcPts val="90"/>
              </a:spcBef>
              <a:spcAft>
                <a:spcPts val="90"/>
              </a:spcAft>
            </a:pPr>
            <a:r>
              <a:rPr lang="en-US" sz="2200" dirty="0">
                <a:latin typeface="Arial"/>
                <a:cs typeface="Arial"/>
              </a:rPr>
              <a:t>Example:  To calculate Miss Lucy’s payment, we would multiply her total dollar value loss by 70% ($100,000 x 70%) to get a QLA program payment of $70,000. </a:t>
            </a:r>
          </a:p>
          <a:p>
            <a:pPr>
              <a:spcBef>
                <a:spcPts val="90"/>
              </a:spcBef>
              <a:spcAft>
                <a:spcPts val="90"/>
              </a:spcAft>
            </a:pPr>
            <a:endParaRPr lang="en-US" sz="2200" dirty="0">
              <a:latin typeface="Arial"/>
              <a:cs typeface="Arial"/>
            </a:endParaRPr>
          </a:p>
          <a:p>
            <a:pPr marL="914400" indent="-914400">
              <a:spcBef>
                <a:spcPts val="90"/>
              </a:spcBef>
              <a:spcAft>
                <a:spcPts val="90"/>
              </a:spcAft>
            </a:pPr>
            <a:r>
              <a:rPr lang="en-US" sz="2200" dirty="0">
                <a:latin typeface="Arial"/>
                <a:cs typeface="Arial"/>
              </a:rPr>
              <a:t>Note:  The payment may be further reduced if sufficient funds are not available.</a:t>
            </a:r>
          </a:p>
          <a:p>
            <a:pPr>
              <a:spcBef>
                <a:spcPts val="90"/>
              </a:spcBef>
              <a:spcAft>
                <a:spcPts val="90"/>
              </a:spcAft>
            </a:pPr>
            <a:endParaRPr lang="en-US" sz="2200" b="0" dirty="0">
              <a:latin typeface="Arial"/>
              <a:cs typeface="Arial"/>
            </a:endParaRP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4228757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8651125" cy="698500"/>
          </a:xfrm>
        </p:spPr>
        <p:txBody>
          <a:bodyPr/>
          <a:lstStyle/>
          <a:p>
            <a:r>
              <a:rPr lang="en-US" sz="3200" dirty="0">
                <a:solidFill>
                  <a:srgbClr val="065744"/>
                </a:solidFill>
              </a:rPr>
              <a:t>Non-Forage Crops – Without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4" y="2247346"/>
            <a:ext cx="8053717" cy="3571191"/>
          </a:xfrm>
        </p:spPr>
        <p:txBody>
          <a:bodyPr>
            <a:noAutofit/>
          </a:bodyPr>
          <a:lstStyle/>
          <a:p>
            <a:pPr>
              <a:spcBef>
                <a:spcPts val="90"/>
              </a:spcBef>
              <a:spcAft>
                <a:spcPts val="90"/>
              </a:spcAft>
            </a:pPr>
            <a:r>
              <a:rPr lang="en-US" sz="2200" dirty="0">
                <a:latin typeface="Arial"/>
                <a:cs typeface="Arial"/>
              </a:rPr>
              <a:t>Payments for Non-Forage Crops without Total Dollar Value Loss are determined using the following calculation:</a:t>
            </a:r>
          </a:p>
          <a:p>
            <a:pPr>
              <a:spcBef>
                <a:spcPts val="90"/>
              </a:spcBef>
              <a:spcAft>
                <a:spcPts val="90"/>
              </a:spcAft>
            </a:pPr>
            <a:endParaRPr lang="en-US" sz="2200" dirty="0">
              <a:latin typeface="Arial"/>
              <a:cs typeface="Arial"/>
            </a:endParaRPr>
          </a:p>
          <a:p>
            <a:pPr marL="342900" indent="-342900">
              <a:spcBef>
                <a:spcPts val="90"/>
              </a:spcBef>
              <a:spcAft>
                <a:spcPts val="90"/>
              </a:spcAft>
              <a:buFont typeface="Arial" panose="020B0604020202020204" pitchFamily="34" charset="0"/>
              <a:buChar char="•"/>
            </a:pPr>
            <a:r>
              <a:rPr lang="en-US" sz="2200" dirty="0">
                <a:latin typeface="Arial"/>
                <a:cs typeface="Arial"/>
              </a:rPr>
              <a:t>Total Affected Production,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County Weighted Average Dollar Value on Affected Production,</a:t>
            </a:r>
          </a:p>
          <a:p>
            <a:pPr marL="342900" indent="-342900">
              <a:spcBef>
                <a:spcPts val="90"/>
              </a:spcBef>
              <a:spcAft>
                <a:spcPts val="90"/>
              </a:spcAft>
              <a:buFont typeface="Arial" panose="020B0604020202020204" pitchFamily="34" charset="0"/>
              <a:buChar char="•"/>
            </a:pPr>
            <a:r>
              <a:rPr lang="en-US" sz="2200" dirty="0">
                <a:latin typeface="Arial"/>
                <a:cs typeface="Arial"/>
              </a:rPr>
              <a:t>Loss Amount,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70% payment factor,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50%</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55836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DD35-735F-4F69-B1CA-BB9B4EAD8D02}"/>
              </a:ext>
            </a:extLst>
          </p:cNvPr>
          <p:cNvSpPr>
            <a:spLocks noGrp="1"/>
          </p:cNvSpPr>
          <p:nvPr>
            <p:ph type="title"/>
          </p:nvPr>
        </p:nvSpPr>
        <p:spPr>
          <a:xfrm>
            <a:off x="431631" y="1280581"/>
            <a:ext cx="5581242" cy="698500"/>
          </a:xfrm>
        </p:spPr>
        <p:txBody>
          <a:bodyPr/>
          <a:lstStyle/>
          <a:p>
            <a:pPr algn="ctr"/>
            <a:r>
              <a:rPr lang="en-US" dirty="0">
                <a:solidFill>
                  <a:schemeClr val="accent6">
                    <a:lumMod val="50000"/>
                  </a:schemeClr>
                </a:solidFill>
              </a:rPr>
              <a:t>Authority and Funding</a:t>
            </a:r>
          </a:p>
        </p:txBody>
      </p:sp>
      <p:sp>
        <p:nvSpPr>
          <p:cNvPr id="3" name="Content Placeholder 2">
            <a:extLst>
              <a:ext uri="{FF2B5EF4-FFF2-40B4-BE49-F238E27FC236}">
                <a16:creationId xmlns:a16="http://schemas.microsoft.com/office/drawing/2014/main" id="{427DA84F-7DD4-4BBF-BE3B-EA4B3C77009A}"/>
              </a:ext>
            </a:extLst>
          </p:cNvPr>
          <p:cNvSpPr>
            <a:spLocks noGrp="1"/>
          </p:cNvSpPr>
          <p:nvPr>
            <p:ph idx="1"/>
          </p:nvPr>
        </p:nvSpPr>
        <p:spPr>
          <a:xfrm>
            <a:off x="639451" y="2250947"/>
            <a:ext cx="7250713" cy="3697097"/>
          </a:xfrm>
        </p:spPr>
        <p:txBody>
          <a:bodyPr/>
          <a:lstStyle/>
          <a:p>
            <a:r>
              <a:rPr lang="en-US" sz="2400" dirty="0"/>
              <a:t>Statutory </a:t>
            </a:r>
          </a:p>
          <a:p>
            <a:pPr marL="457200" indent="-457200">
              <a:buFont typeface="Arial" panose="020B0604020202020204" pitchFamily="34" charset="0"/>
              <a:buChar char="•"/>
            </a:pPr>
            <a:r>
              <a:rPr lang="en-US" sz="2400" b="0" dirty="0"/>
              <a:t>The Additional Supplemental Appropriations for Disaster Relief Act of 2019 (Pub. L. 116-20), as amended by the Further Consolidated Appropriations Act of 2020 (Pub. L. 116-94)</a:t>
            </a:r>
          </a:p>
          <a:p>
            <a:r>
              <a:rPr lang="en-US" sz="2400" dirty="0"/>
              <a:t>Regulatory</a:t>
            </a:r>
          </a:p>
          <a:p>
            <a:pPr marL="457200" indent="-457200">
              <a:buFont typeface="Arial" panose="020B0604020202020204" pitchFamily="34" charset="0"/>
              <a:buChar char="•"/>
            </a:pPr>
            <a:r>
              <a:rPr lang="en-US" sz="2400" b="0" dirty="0"/>
              <a:t>7 CFR Part 760, subpart R</a:t>
            </a:r>
          </a:p>
          <a:p>
            <a:endParaRPr lang="en-US" dirty="0"/>
          </a:p>
        </p:txBody>
      </p:sp>
      <p:sp>
        <p:nvSpPr>
          <p:cNvPr id="4" name="Title 1">
            <a:extLst>
              <a:ext uri="{FF2B5EF4-FFF2-40B4-BE49-F238E27FC236}">
                <a16:creationId xmlns:a16="http://schemas.microsoft.com/office/drawing/2014/main" id="{E6DA06B0-DD0D-4516-8653-69BF50B4383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008152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8651125" cy="698500"/>
          </a:xfrm>
        </p:spPr>
        <p:txBody>
          <a:bodyPr/>
          <a:lstStyle/>
          <a:p>
            <a:r>
              <a:rPr lang="en-US" sz="3200" dirty="0">
                <a:solidFill>
                  <a:srgbClr val="065744"/>
                </a:solidFill>
              </a:rPr>
              <a:t>Non-Forage Crops – Without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4" y="2247346"/>
            <a:ext cx="8053717" cy="3571191"/>
          </a:xfrm>
        </p:spPr>
        <p:txBody>
          <a:bodyPr>
            <a:noAutofit/>
          </a:bodyPr>
          <a:lstStyle/>
          <a:p>
            <a:pPr>
              <a:spcBef>
                <a:spcPts val="90"/>
              </a:spcBef>
              <a:spcAft>
                <a:spcPts val="90"/>
              </a:spcAft>
            </a:pPr>
            <a:r>
              <a:rPr lang="en-US" sz="2200" dirty="0">
                <a:latin typeface="Arial"/>
                <a:cs typeface="Arial"/>
              </a:rPr>
              <a:t>Example - Producer Jimmy: </a:t>
            </a:r>
          </a:p>
          <a:p>
            <a:pPr marL="1028700" lvl="1" indent="-342900">
              <a:spcBef>
                <a:spcPts val="90"/>
              </a:spcBef>
              <a:spcAft>
                <a:spcPts val="90"/>
              </a:spcAft>
            </a:pPr>
            <a:r>
              <a:rPr lang="en-US" sz="2200" b="1" dirty="0">
                <a:solidFill>
                  <a:srgbClr val="065744"/>
                </a:solidFill>
                <a:latin typeface="Arial"/>
                <a:cs typeface="Arial"/>
              </a:rPr>
              <a:t>Had 80 acres of wheat that yielded 65 bushels per acre for a total of 5,200 bushels of durum wheat.  </a:t>
            </a:r>
          </a:p>
          <a:p>
            <a:pPr marL="1028700" lvl="1" indent="-342900">
              <a:spcBef>
                <a:spcPts val="90"/>
              </a:spcBef>
              <a:spcAft>
                <a:spcPts val="90"/>
              </a:spcAft>
            </a:pPr>
            <a:r>
              <a:rPr lang="en-US" sz="2200" b="1" dirty="0">
                <a:solidFill>
                  <a:srgbClr val="065744"/>
                </a:solidFill>
                <a:latin typeface="Arial"/>
                <a:cs typeface="Arial"/>
              </a:rPr>
              <a:t>certified he had 1,200 bushels that had a quality loss due to falling numbers that was due to an eligible weather event.  </a:t>
            </a:r>
          </a:p>
          <a:p>
            <a:pPr marL="1028700" lvl="1" indent="-342900">
              <a:spcBef>
                <a:spcPts val="90"/>
              </a:spcBef>
              <a:spcAft>
                <a:spcPts val="90"/>
              </a:spcAft>
            </a:pPr>
            <a:r>
              <a:rPr lang="en-US" sz="2200" b="1" dirty="0">
                <a:solidFill>
                  <a:srgbClr val="065744"/>
                </a:solidFill>
                <a:latin typeface="Arial"/>
                <a:cs typeface="Arial"/>
              </a:rPr>
              <a:t>certified he had the wheat sampled and tested for quality, and he has the verifiable documentation that supports the quality loss; however, Jimmy did not have a price before the discount for the crop. </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524900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8651125" cy="698500"/>
          </a:xfrm>
        </p:spPr>
        <p:txBody>
          <a:bodyPr/>
          <a:lstStyle/>
          <a:p>
            <a:r>
              <a:rPr lang="en-US" sz="3200" dirty="0">
                <a:solidFill>
                  <a:srgbClr val="065744"/>
                </a:solidFill>
              </a:rPr>
              <a:t>Non-Forage Crops – Without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2247346"/>
            <a:ext cx="7943990" cy="3571191"/>
          </a:xfrm>
        </p:spPr>
        <p:txBody>
          <a:bodyPr>
            <a:noAutofit/>
          </a:bodyPr>
          <a:lstStyle/>
          <a:p>
            <a:pPr>
              <a:spcBef>
                <a:spcPts val="90"/>
              </a:spcBef>
              <a:spcAft>
                <a:spcPts val="90"/>
              </a:spcAft>
            </a:pPr>
            <a:r>
              <a:rPr lang="en-US" sz="2200" dirty="0">
                <a:latin typeface="Arial"/>
                <a:cs typeface="Arial"/>
              </a:rPr>
              <a:t>Example (Continued):</a:t>
            </a:r>
          </a:p>
          <a:p>
            <a:pPr marL="342900" indent="-342900">
              <a:spcBef>
                <a:spcPts val="90"/>
              </a:spcBef>
              <a:spcAft>
                <a:spcPts val="90"/>
              </a:spcAft>
              <a:buFont typeface="Arial" panose="020B0604020202020204" pitchFamily="34" charset="0"/>
              <a:buChar char="•"/>
            </a:pPr>
            <a:r>
              <a:rPr lang="en-US" sz="2200" dirty="0">
                <a:latin typeface="Arial"/>
                <a:cs typeface="Arial"/>
              </a:rPr>
              <a:t>After sign-up ended it was determined that the Average Dollar Value Loss on Affected Production for durum wheat intended for grain  conventionally planted was $1.10.  This was based on the applications filed with Crops Sold with Verifiable Total Dollar Value Loss.  </a:t>
            </a:r>
          </a:p>
          <a:p>
            <a:pPr marL="342900" indent="-342900">
              <a:spcBef>
                <a:spcPts val="90"/>
              </a:spcBef>
              <a:spcAft>
                <a:spcPts val="90"/>
              </a:spcAft>
              <a:buFont typeface="Arial" panose="020B0604020202020204" pitchFamily="34" charset="0"/>
              <a:buChar char="•"/>
            </a:pPr>
            <a:r>
              <a:rPr lang="en-US" sz="2200" dirty="0">
                <a:latin typeface="Arial"/>
                <a:cs typeface="Arial"/>
              </a:rPr>
              <a:t>It was further determined that Price for durum wheat intended for grain conventionally planted was $6.00.  This was based on weighted average of applications filed with Crops Sold with Verifiable Total Dollar Value Loss.   </a:t>
            </a:r>
          </a:p>
          <a:p>
            <a:pPr marL="342900" indent="-342900">
              <a:spcBef>
                <a:spcPts val="90"/>
              </a:spcBef>
              <a:spcAft>
                <a:spcPts val="90"/>
              </a:spcAft>
              <a:buFont typeface="Arial" panose="020B0604020202020204" pitchFamily="34" charset="0"/>
              <a:buChar char="•"/>
            </a:pPr>
            <a:r>
              <a:rPr lang="en-US" sz="2200" dirty="0">
                <a:latin typeface="Arial"/>
                <a:cs typeface="Arial"/>
              </a:rPr>
              <a:t>$1.10 divided by $6.00 results in a calculated percentage of loss of 18.33 percent. </a:t>
            </a:r>
            <a:endParaRPr lang="en-US" sz="2200" b="0" dirty="0">
              <a:latin typeface="Arial"/>
              <a:cs typeface="Arial"/>
            </a:endParaRP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029154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8651125" cy="698500"/>
          </a:xfrm>
        </p:spPr>
        <p:txBody>
          <a:bodyPr/>
          <a:lstStyle/>
          <a:p>
            <a:r>
              <a:rPr lang="en-US" sz="3200" dirty="0">
                <a:solidFill>
                  <a:srgbClr val="065744"/>
                </a:solidFill>
              </a:rPr>
              <a:t>Non-Forage Crops – Without Verifiable Documentation of Total Dollar Value Loss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2149810"/>
            <a:ext cx="7809878" cy="3571191"/>
          </a:xfrm>
        </p:spPr>
        <p:txBody>
          <a:bodyPr>
            <a:noAutofit/>
          </a:bodyPr>
          <a:lstStyle/>
          <a:p>
            <a:pPr>
              <a:spcBef>
                <a:spcPts val="90"/>
              </a:spcBef>
              <a:spcAft>
                <a:spcPts val="90"/>
              </a:spcAft>
            </a:pPr>
            <a:r>
              <a:rPr lang="en-US" sz="2200" dirty="0">
                <a:latin typeface="Arial"/>
                <a:cs typeface="Arial"/>
              </a:rPr>
              <a:t>Example (Continued):</a:t>
            </a:r>
          </a:p>
          <a:p>
            <a:pPr>
              <a:spcBef>
                <a:spcPts val="90"/>
              </a:spcBef>
              <a:spcAft>
                <a:spcPts val="90"/>
              </a:spcAft>
            </a:pPr>
            <a:r>
              <a:rPr lang="en-US" sz="2200" dirty="0">
                <a:latin typeface="Arial"/>
                <a:cs typeface="Arial"/>
              </a:rPr>
              <a:t>Because the loss was calculated at 18.33 percent, which is greater than the 5 percent threshold, Jimmy qualifies for the following payment:</a:t>
            </a:r>
          </a:p>
          <a:p>
            <a:pPr marL="342900" indent="-342900">
              <a:spcBef>
                <a:spcPts val="90"/>
              </a:spcBef>
              <a:spcAft>
                <a:spcPts val="90"/>
              </a:spcAft>
              <a:buFont typeface="Arial" panose="020B0604020202020204" pitchFamily="34" charset="0"/>
              <a:buChar char="•"/>
            </a:pPr>
            <a:r>
              <a:rPr lang="en-US" sz="2200" dirty="0">
                <a:latin typeface="Arial"/>
                <a:cs typeface="Arial"/>
              </a:rPr>
              <a:t>1,200 bushels (Total Affected Production),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$1.10 (Average Dollar Value Loss on Affected Production), equals</a:t>
            </a:r>
          </a:p>
          <a:p>
            <a:pPr marL="342900" indent="-342900">
              <a:spcBef>
                <a:spcPts val="90"/>
              </a:spcBef>
              <a:spcAft>
                <a:spcPts val="90"/>
              </a:spcAft>
              <a:buFont typeface="Arial" panose="020B0604020202020204" pitchFamily="34" charset="0"/>
              <a:buChar char="•"/>
            </a:pPr>
            <a:r>
              <a:rPr lang="en-US" sz="2200" dirty="0">
                <a:latin typeface="Arial"/>
                <a:cs typeface="Arial"/>
              </a:rPr>
              <a:t>$1,320.00 (Loss Amount),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70 percent Payment Factor, multiplied by</a:t>
            </a:r>
          </a:p>
          <a:p>
            <a:pPr marL="342900" indent="-342900">
              <a:spcBef>
                <a:spcPts val="90"/>
              </a:spcBef>
              <a:spcAft>
                <a:spcPts val="90"/>
              </a:spcAft>
              <a:buFont typeface="Arial" panose="020B0604020202020204" pitchFamily="34" charset="0"/>
              <a:buChar char="•"/>
            </a:pPr>
            <a:r>
              <a:rPr lang="en-US" sz="2200" dirty="0">
                <a:latin typeface="Arial"/>
                <a:cs typeface="Arial"/>
              </a:rPr>
              <a:t>50 percent, equals</a:t>
            </a:r>
          </a:p>
          <a:p>
            <a:pPr marL="342900" indent="-342900">
              <a:spcBef>
                <a:spcPts val="90"/>
              </a:spcBef>
              <a:spcAft>
                <a:spcPts val="90"/>
              </a:spcAft>
              <a:buFont typeface="Arial" panose="020B0604020202020204" pitchFamily="34" charset="0"/>
              <a:buChar char="•"/>
            </a:pPr>
            <a:r>
              <a:rPr lang="en-US" sz="2200" dirty="0">
                <a:latin typeface="Arial"/>
                <a:cs typeface="Arial"/>
              </a:rPr>
              <a:t>$462 Gross Estimated Payment</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
        <p:nvSpPr>
          <p:cNvPr id="5" name="TextBox 4">
            <a:extLst>
              <a:ext uri="{FF2B5EF4-FFF2-40B4-BE49-F238E27FC236}">
                <a16:creationId xmlns:a16="http://schemas.microsoft.com/office/drawing/2014/main" id="{E9630052-D45A-4503-9FA7-AF5A931732BF}"/>
              </a:ext>
            </a:extLst>
          </p:cNvPr>
          <p:cNvSpPr txBox="1"/>
          <p:nvPr/>
        </p:nvSpPr>
        <p:spPr>
          <a:xfrm>
            <a:off x="309995" y="5998464"/>
            <a:ext cx="7700149" cy="1046440"/>
          </a:xfrm>
          <a:prstGeom prst="rect">
            <a:avLst/>
          </a:prstGeom>
          <a:noFill/>
        </p:spPr>
        <p:txBody>
          <a:bodyPr wrap="square" rtlCol="0">
            <a:spAutoFit/>
          </a:bodyPr>
          <a:lstStyle/>
          <a:p>
            <a:pPr marL="914400" indent="-914400"/>
            <a:r>
              <a:rPr lang="en-US" sz="2200" b="1" dirty="0">
                <a:solidFill>
                  <a:srgbClr val="065744"/>
                </a:solidFill>
                <a:latin typeface="Arial"/>
                <a:cs typeface="Arial"/>
              </a:rPr>
              <a:t>Note</a:t>
            </a:r>
            <a:r>
              <a:rPr lang="en-US" dirty="0">
                <a:latin typeface="Arial"/>
                <a:cs typeface="Arial"/>
              </a:rPr>
              <a:t>:	</a:t>
            </a:r>
            <a:r>
              <a:rPr lang="en-US" sz="2200" b="1" dirty="0">
                <a:solidFill>
                  <a:srgbClr val="065744"/>
                </a:solidFill>
                <a:latin typeface="Arial"/>
                <a:cs typeface="Arial"/>
              </a:rPr>
              <a:t>This amount may be factored based on availability of funds after sign-up ends.</a:t>
            </a:r>
          </a:p>
          <a:p>
            <a:endParaRPr lang="en-US" dirty="0"/>
          </a:p>
        </p:txBody>
      </p:sp>
    </p:spTree>
    <p:extLst>
      <p:ext uri="{BB962C8B-B14F-4D97-AF65-F5344CB8AC3E}">
        <p14:creationId xmlns:p14="http://schemas.microsoft.com/office/powerpoint/2010/main" val="1195812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7531677" cy="698500"/>
          </a:xfrm>
        </p:spPr>
        <p:txBody>
          <a:bodyPr/>
          <a:lstStyle/>
          <a:p>
            <a:r>
              <a:rPr lang="en-US" sz="3200" dirty="0">
                <a:solidFill>
                  <a:srgbClr val="065744"/>
                </a:solidFill>
              </a:rPr>
              <a:t>Non-Forage Crops </a:t>
            </a:r>
            <a:br>
              <a:rPr lang="en-US" sz="3200" dirty="0">
                <a:solidFill>
                  <a:srgbClr val="065744"/>
                </a:solidFill>
              </a:rPr>
            </a:br>
            <a:r>
              <a:rPr lang="en-US" sz="3200" dirty="0">
                <a:solidFill>
                  <a:srgbClr val="065744"/>
                </a:solidFill>
              </a:rPr>
              <a:t>Completing an Application - Example 1</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2687782"/>
            <a:ext cx="7393132" cy="3571191"/>
          </a:xfrm>
        </p:spPr>
        <p:txBody>
          <a:bodyPr>
            <a:noAutofit/>
          </a:bodyPr>
          <a:lstStyle/>
          <a:p>
            <a:pPr>
              <a:spcBef>
                <a:spcPts val="90"/>
              </a:spcBef>
              <a:spcAft>
                <a:spcPts val="90"/>
              </a:spcAft>
            </a:pPr>
            <a:r>
              <a:rPr lang="en-US" sz="2200" b="0" dirty="0">
                <a:latin typeface="Arial"/>
                <a:cs typeface="Arial"/>
              </a:rPr>
              <a:t>MacDonald Farm &amp; Transport Inc has sold 1882.7 bushels of wheat for grain. 1082.84 bushels had a quality loss due to falling number, protein, and vomitoxin due to excessive moisture that occurred between May 1, 2019 and September 30, 2019.</a:t>
            </a:r>
          </a:p>
          <a:p>
            <a:pPr>
              <a:spcBef>
                <a:spcPts val="90"/>
              </a:spcBef>
              <a:spcAft>
                <a:spcPts val="90"/>
              </a:spcAft>
            </a:pPr>
            <a:endParaRPr lang="en-US" sz="2200" b="0" dirty="0">
              <a:latin typeface="Arial"/>
              <a:cs typeface="Arial"/>
            </a:endParaRPr>
          </a:p>
          <a:p>
            <a:pPr>
              <a:spcBef>
                <a:spcPts val="90"/>
              </a:spcBef>
              <a:spcAft>
                <a:spcPts val="90"/>
              </a:spcAft>
            </a:pPr>
            <a:r>
              <a:rPr lang="en-US" sz="2200" b="0" dirty="0">
                <a:latin typeface="Arial"/>
                <a:cs typeface="Arial"/>
              </a:rPr>
              <a:t>MacDonald Farm &amp; Transport Inc also has 1500 bushels in storage.  They certified that these bushels also have quality losses due to falling numbers, protein, and vomitoxin resulting from excessive moisture.</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821975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562271"/>
            <a:ext cx="7886700" cy="1128417"/>
          </a:xfrm>
        </p:spPr>
        <p:txBody>
          <a:bodyPr vert="horz" lIns="91440" tIns="45720" rIns="91440" bIns="45720" rtlCol="0" anchor="ctr">
            <a:normAutofit/>
          </a:bodyPr>
          <a:lstStyle/>
          <a:p>
            <a:r>
              <a:rPr lang="en-US" sz="4500" dirty="0">
                <a:solidFill>
                  <a:schemeClr val="tx1"/>
                </a:solidFill>
                <a:latin typeface="+mj-lt"/>
                <a:cs typeface="+mj-cs"/>
              </a:rPr>
              <a:t>Quality Loss Adjustment (QLA)</a:t>
            </a:r>
          </a:p>
        </p:txBody>
      </p:sp>
      <p:pic>
        <p:nvPicPr>
          <p:cNvPr id="7" name="Content Placeholder 6">
            <a:extLst>
              <a:ext uri="{FF2B5EF4-FFF2-40B4-BE49-F238E27FC236}">
                <a16:creationId xmlns:a16="http://schemas.microsoft.com/office/drawing/2014/main" id="{5C5C95B6-D299-4B36-B27A-B67E16EDC85E}"/>
              </a:ext>
            </a:extLst>
          </p:cNvPr>
          <p:cNvPicPr>
            <a:picLocks noGrp="1" noChangeAspect="1"/>
          </p:cNvPicPr>
          <p:nvPr>
            <p:ph idx="1"/>
          </p:nvPr>
        </p:nvPicPr>
        <p:blipFill rotWithShape="1">
          <a:blip r:embed="rId3"/>
          <a:srcRect t="12149"/>
          <a:stretch/>
        </p:blipFill>
        <p:spPr>
          <a:xfrm>
            <a:off x="628650" y="1845426"/>
            <a:ext cx="7884410" cy="4450303"/>
          </a:xfrm>
          <a:prstGeom prst="rect">
            <a:avLst/>
          </a:prstGeom>
        </p:spPr>
      </p:pic>
    </p:spTree>
    <p:extLst>
      <p:ext uri="{BB962C8B-B14F-4D97-AF65-F5344CB8AC3E}">
        <p14:creationId xmlns:p14="http://schemas.microsoft.com/office/powerpoint/2010/main" val="898863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534AE774-7140-49BE-8B41-57CD71D9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3991" y="554875"/>
            <a:ext cx="4623058" cy="1114377"/>
          </a:xfrm>
        </p:spPr>
        <p:txBody>
          <a:bodyPr vert="horz" lIns="91440" tIns="45720" rIns="91440" bIns="45720" rtlCol="0" anchor="ctr">
            <a:normAutofit/>
          </a:bodyPr>
          <a:lstStyle/>
          <a:p>
            <a:r>
              <a:rPr lang="en-US" sz="3500" dirty="0">
                <a:solidFill>
                  <a:schemeClr val="tx1"/>
                </a:solidFill>
                <a:latin typeface="+mj-lt"/>
                <a:cs typeface="+mj-cs"/>
              </a:rPr>
              <a:t>Quality Loss Adjustment (QLA)</a:t>
            </a:r>
          </a:p>
        </p:txBody>
      </p:sp>
      <p:pic>
        <p:nvPicPr>
          <p:cNvPr id="5" name="Content Placeholder 4">
            <a:extLst>
              <a:ext uri="{FF2B5EF4-FFF2-40B4-BE49-F238E27FC236}">
                <a16:creationId xmlns:a16="http://schemas.microsoft.com/office/drawing/2014/main" id="{743A040D-5009-43C5-ABB9-4CB26C8C6937}"/>
              </a:ext>
            </a:extLst>
          </p:cNvPr>
          <p:cNvPicPr>
            <a:picLocks noGrp="1" noChangeAspect="1"/>
          </p:cNvPicPr>
          <p:nvPr>
            <p:ph idx="1"/>
          </p:nvPr>
        </p:nvPicPr>
        <p:blipFill rotWithShape="1">
          <a:blip r:embed="rId3"/>
          <a:srcRect l="940" r="2" b="2"/>
          <a:stretch/>
        </p:blipFill>
        <p:spPr>
          <a:xfrm>
            <a:off x="132048" y="1845425"/>
            <a:ext cx="8876020" cy="4838543"/>
          </a:xfrm>
          <a:prstGeom prst="rect">
            <a:avLst/>
          </a:prstGeom>
        </p:spPr>
      </p:pic>
    </p:spTree>
    <p:extLst>
      <p:ext uri="{BB962C8B-B14F-4D97-AF65-F5344CB8AC3E}">
        <p14:creationId xmlns:p14="http://schemas.microsoft.com/office/powerpoint/2010/main" val="3351634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562271"/>
            <a:ext cx="7886700" cy="1128417"/>
          </a:xfrm>
        </p:spPr>
        <p:txBody>
          <a:bodyPr vert="horz" lIns="91440" tIns="45720" rIns="91440" bIns="45720" rtlCol="0" anchor="ctr">
            <a:normAutofit/>
          </a:bodyPr>
          <a:lstStyle/>
          <a:p>
            <a:r>
              <a:rPr lang="en-US" sz="4500" dirty="0">
                <a:solidFill>
                  <a:schemeClr val="tx1"/>
                </a:solidFill>
                <a:latin typeface="+mj-lt"/>
                <a:cs typeface="+mj-cs"/>
              </a:rPr>
              <a:t>Quality Loss Adjustment (QLA)</a:t>
            </a:r>
          </a:p>
        </p:txBody>
      </p:sp>
      <p:pic>
        <p:nvPicPr>
          <p:cNvPr id="5" name="Content Placeholder 4">
            <a:extLst>
              <a:ext uri="{FF2B5EF4-FFF2-40B4-BE49-F238E27FC236}">
                <a16:creationId xmlns:a16="http://schemas.microsoft.com/office/drawing/2014/main" id="{4A16C861-31ED-4752-8468-CCB4BDF4D1BD}"/>
              </a:ext>
            </a:extLst>
          </p:cNvPr>
          <p:cNvPicPr>
            <a:picLocks noGrp="1" noChangeAspect="1"/>
          </p:cNvPicPr>
          <p:nvPr>
            <p:ph idx="1"/>
          </p:nvPr>
        </p:nvPicPr>
        <p:blipFill rotWithShape="1">
          <a:blip r:embed="rId3"/>
          <a:srcRect b="98"/>
          <a:stretch/>
        </p:blipFill>
        <p:spPr>
          <a:xfrm>
            <a:off x="115849" y="1449640"/>
            <a:ext cx="8910015" cy="5029200"/>
          </a:xfrm>
          <a:prstGeom prst="rect">
            <a:avLst/>
          </a:prstGeom>
        </p:spPr>
      </p:pic>
    </p:spTree>
    <p:extLst>
      <p:ext uri="{BB962C8B-B14F-4D97-AF65-F5344CB8AC3E}">
        <p14:creationId xmlns:p14="http://schemas.microsoft.com/office/powerpoint/2010/main" val="3784820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309995" y="1276206"/>
            <a:ext cx="7531677" cy="698500"/>
          </a:xfrm>
        </p:spPr>
        <p:txBody>
          <a:bodyPr/>
          <a:lstStyle/>
          <a:p>
            <a:r>
              <a:rPr lang="en-US" sz="3200" dirty="0">
                <a:solidFill>
                  <a:srgbClr val="065744"/>
                </a:solidFill>
              </a:rPr>
              <a:t>Non-Forage Crops </a:t>
            </a:r>
            <a:br>
              <a:rPr lang="en-US" sz="3200" dirty="0">
                <a:solidFill>
                  <a:srgbClr val="065744"/>
                </a:solidFill>
              </a:rPr>
            </a:br>
            <a:r>
              <a:rPr lang="en-US" sz="3200" dirty="0">
                <a:solidFill>
                  <a:srgbClr val="065744"/>
                </a:solidFill>
              </a:rPr>
              <a:t>Completing an Application - Example 2</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09995" y="2687782"/>
            <a:ext cx="7393132" cy="3571191"/>
          </a:xfrm>
        </p:spPr>
        <p:txBody>
          <a:bodyPr>
            <a:noAutofit/>
          </a:bodyPr>
          <a:lstStyle/>
          <a:p>
            <a:pPr>
              <a:spcBef>
                <a:spcPts val="90"/>
              </a:spcBef>
              <a:spcAft>
                <a:spcPts val="90"/>
              </a:spcAft>
            </a:pPr>
            <a:r>
              <a:rPr lang="en-US" sz="2200" b="0" dirty="0">
                <a:latin typeface="Arial"/>
                <a:cs typeface="Arial"/>
              </a:rPr>
              <a:t>Farmer Joe has sold 19,546.43 bushels of corn for grain. All 19,546.43 bushels had a quality loss due to test weight and broken kernel/foreign matter due to excessive moisture that occurred between January 1, 2019 and December 31, 2019.</a:t>
            </a:r>
          </a:p>
          <a:p>
            <a:pPr>
              <a:spcBef>
                <a:spcPts val="90"/>
              </a:spcBef>
              <a:spcAft>
                <a:spcPts val="90"/>
              </a:spcAft>
            </a:pPr>
            <a:endParaRPr lang="en-US" sz="2200" b="0" dirty="0">
              <a:latin typeface="Arial"/>
              <a:cs typeface="Arial"/>
            </a:endParaRP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276530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116828"/>
            <a:ext cx="7886700" cy="1128417"/>
          </a:xfrm>
        </p:spPr>
        <p:txBody>
          <a:bodyPr vert="horz" lIns="91440" tIns="45720" rIns="91440" bIns="45720" rtlCol="0" anchor="ctr">
            <a:normAutofit/>
          </a:bodyPr>
          <a:lstStyle/>
          <a:p>
            <a:r>
              <a:rPr lang="en-US" sz="4500" dirty="0">
                <a:solidFill>
                  <a:schemeClr val="tx1"/>
                </a:solidFill>
                <a:latin typeface="+mj-lt"/>
                <a:cs typeface="+mj-cs"/>
              </a:rPr>
              <a:t>Quality Loss Adjustment (QLA)</a:t>
            </a:r>
          </a:p>
        </p:txBody>
      </p:sp>
      <p:pic>
        <p:nvPicPr>
          <p:cNvPr id="7" name="Picture 6">
            <a:extLst>
              <a:ext uri="{FF2B5EF4-FFF2-40B4-BE49-F238E27FC236}">
                <a16:creationId xmlns:a16="http://schemas.microsoft.com/office/drawing/2014/main" id="{719CFB90-DE56-46FC-B6E3-D2C0E3B4A398}"/>
              </a:ext>
            </a:extLst>
          </p:cNvPr>
          <p:cNvPicPr>
            <a:picLocks noChangeAspect="1"/>
          </p:cNvPicPr>
          <p:nvPr/>
        </p:nvPicPr>
        <p:blipFill>
          <a:blip r:embed="rId3"/>
          <a:stretch>
            <a:fillRect/>
          </a:stretch>
        </p:blipFill>
        <p:spPr>
          <a:xfrm>
            <a:off x="1943736" y="956742"/>
            <a:ext cx="5468999" cy="5710786"/>
          </a:xfrm>
          <a:prstGeom prst="rect">
            <a:avLst/>
          </a:prstGeom>
        </p:spPr>
      </p:pic>
    </p:spTree>
    <p:extLst>
      <p:ext uri="{BB962C8B-B14F-4D97-AF65-F5344CB8AC3E}">
        <p14:creationId xmlns:p14="http://schemas.microsoft.com/office/powerpoint/2010/main" val="75833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116828"/>
            <a:ext cx="7886700" cy="1128417"/>
          </a:xfrm>
        </p:spPr>
        <p:txBody>
          <a:bodyPr vert="horz" lIns="91440" tIns="45720" rIns="91440" bIns="45720" rtlCol="0" anchor="ctr">
            <a:normAutofit/>
          </a:bodyPr>
          <a:lstStyle/>
          <a:p>
            <a:r>
              <a:rPr lang="en-US" sz="4500" dirty="0">
                <a:solidFill>
                  <a:schemeClr val="tx1"/>
                </a:solidFill>
                <a:latin typeface="+mj-lt"/>
                <a:cs typeface="+mj-cs"/>
              </a:rPr>
              <a:t>Quality Loss Adjustment (QLA)</a:t>
            </a:r>
          </a:p>
        </p:txBody>
      </p:sp>
      <p:pic>
        <p:nvPicPr>
          <p:cNvPr id="9" name="Picture 8">
            <a:extLst>
              <a:ext uri="{FF2B5EF4-FFF2-40B4-BE49-F238E27FC236}">
                <a16:creationId xmlns:a16="http://schemas.microsoft.com/office/drawing/2014/main" id="{313AE968-2C18-4B83-AC9A-0AA3219E7728}"/>
              </a:ext>
            </a:extLst>
          </p:cNvPr>
          <p:cNvPicPr>
            <a:picLocks noChangeAspect="1"/>
          </p:cNvPicPr>
          <p:nvPr/>
        </p:nvPicPr>
        <p:blipFill>
          <a:blip r:embed="rId3"/>
          <a:stretch>
            <a:fillRect/>
          </a:stretch>
        </p:blipFill>
        <p:spPr>
          <a:xfrm>
            <a:off x="0" y="968448"/>
            <a:ext cx="9144000" cy="4921104"/>
          </a:xfrm>
          <a:prstGeom prst="rect">
            <a:avLst/>
          </a:prstGeom>
        </p:spPr>
      </p:pic>
    </p:spTree>
    <p:extLst>
      <p:ext uri="{BB962C8B-B14F-4D97-AF65-F5344CB8AC3E}">
        <p14:creationId xmlns:p14="http://schemas.microsoft.com/office/powerpoint/2010/main" val="341546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DA84F-7DD4-4BBF-BE3B-EA4B3C77009A}"/>
              </a:ext>
            </a:extLst>
          </p:cNvPr>
          <p:cNvSpPr>
            <a:spLocks noGrp="1"/>
          </p:cNvSpPr>
          <p:nvPr>
            <p:ph idx="1"/>
          </p:nvPr>
        </p:nvSpPr>
        <p:spPr>
          <a:xfrm>
            <a:off x="313346" y="1614316"/>
            <a:ext cx="4625277" cy="4461164"/>
          </a:xfrm>
        </p:spPr>
        <p:txBody>
          <a:bodyPr/>
          <a:lstStyle/>
          <a:p>
            <a:r>
              <a:rPr lang="en-US" sz="2400" dirty="0">
                <a:latin typeface="Arial"/>
                <a:cs typeface="Arial"/>
              </a:rPr>
              <a:t>Program Goal: </a:t>
            </a:r>
            <a:r>
              <a:rPr lang="en-US" sz="2400" b="0" dirty="0">
                <a:latin typeface="Arial"/>
                <a:cs typeface="Arial"/>
              </a:rPr>
              <a:t>Provide assistance for crop quality losses that were a consequence of hurricanes, excessive moisture, floods, qualifying drought, tornadoes, typhoons, volcanic activity, snowstorms, or wildfires occurring in calendar years 2018 and 2019. </a:t>
            </a:r>
          </a:p>
          <a:p>
            <a:endParaRPr lang="en-US" sz="2400" b="0" dirty="0">
              <a:latin typeface="Arial"/>
              <a:cs typeface="Arial"/>
            </a:endParaRPr>
          </a:p>
          <a:p>
            <a:r>
              <a:rPr lang="en-US" dirty="0">
                <a:latin typeface="Arial"/>
                <a:cs typeface="Arial"/>
              </a:rPr>
              <a:t>Sign up deadline: </a:t>
            </a:r>
          </a:p>
          <a:p>
            <a:r>
              <a:rPr lang="en-US" dirty="0">
                <a:latin typeface="Arial"/>
                <a:cs typeface="Arial"/>
              </a:rPr>
              <a:t>March 5, 2021</a:t>
            </a:r>
          </a:p>
          <a:p>
            <a:endParaRPr lang="en-US" sz="2000" b="0" dirty="0"/>
          </a:p>
          <a:p>
            <a:pPr marL="457200" indent="-457200">
              <a:buFont typeface="Arial" panose="020B0604020202020204" pitchFamily="34" charset="0"/>
              <a:buChar char="•"/>
            </a:pPr>
            <a:endParaRPr lang="en-US" sz="2000" dirty="0"/>
          </a:p>
          <a:p>
            <a:endParaRPr lang="en-US" sz="2400" dirty="0">
              <a:latin typeface="Arial"/>
              <a:cs typeface="Arial"/>
            </a:endParaRPr>
          </a:p>
          <a:p>
            <a:endParaRPr lang="en-US" dirty="0"/>
          </a:p>
        </p:txBody>
      </p:sp>
      <p:sp>
        <p:nvSpPr>
          <p:cNvPr id="4" name="Title 1">
            <a:extLst>
              <a:ext uri="{FF2B5EF4-FFF2-40B4-BE49-F238E27FC236}">
                <a16:creationId xmlns:a16="http://schemas.microsoft.com/office/drawing/2014/main" id="{DA2BB4D3-5854-4A49-A35C-764EB109A8C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pic>
        <p:nvPicPr>
          <p:cNvPr id="6" name="Picture 5">
            <a:extLst>
              <a:ext uri="{FF2B5EF4-FFF2-40B4-BE49-F238E27FC236}">
                <a16:creationId xmlns:a16="http://schemas.microsoft.com/office/drawing/2014/main" id="{F789D46B-A8AD-4AF7-98F8-578D5677E3EE}"/>
              </a:ext>
            </a:extLst>
          </p:cNvPr>
          <p:cNvPicPr>
            <a:picLocks noChangeAspect="1"/>
          </p:cNvPicPr>
          <p:nvPr/>
        </p:nvPicPr>
        <p:blipFill>
          <a:blip r:embed="rId3"/>
          <a:stretch>
            <a:fillRect/>
          </a:stretch>
        </p:blipFill>
        <p:spPr>
          <a:xfrm>
            <a:off x="5098471" y="1614055"/>
            <a:ext cx="3983183" cy="3889230"/>
          </a:xfrm>
          <a:prstGeom prst="rect">
            <a:avLst/>
          </a:prstGeom>
        </p:spPr>
      </p:pic>
    </p:spTree>
    <p:extLst>
      <p:ext uri="{BB962C8B-B14F-4D97-AF65-F5344CB8AC3E}">
        <p14:creationId xmlns:p14="http://schemas.microsoft.com/office/powerpoint/2010/main" val="4086462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738378" y="702044"/>
            <a:ext cx="7886700" cy="1128417"/>
          </a:xfrm>
        </p:spPr>
        <p:txBody>
          <a:bodyPr vert="horz" lIns="91440" tIns="45720" rIns="91440" bIns="45720" rtlCol="0" anchor="ctr">
            <a:normAutofit/>
          </a:bodyPr>
          <a:lstStyle/>
          <a:p>
            <a:r>
              <a:rPr lang="en-US" sz="4500" dirty="0">
                <a:solidFill>
                  <a:schemeClr val="tx1"/>
                </a:solidFill>
                <a:latin typeface="+mj-lt"/>
                <a:cs typeface="+mj-cs"/>
              </a:rPr>
              <a:t>Quality Loss Adjustment (QLA)</a:t>
            </a:r>
          </a:p>
        </p:txBody>
      </p:sp>
      <p:pic>
        <p:nvPicPr>
          <p:cNvPr id="3" name="Picture 2">
            <a:extLst>
              <a:ext uri="{FF2B5EF4-FFF2-40B4-BE49-F238E27FC236}">
                <a16:creationId xmlns:a16="http://schemas.microsoft.com/office/drawing/2014/main" id="{8B4B9E62-A280-4DE8-9D95-B68440A6C0A7}"/>
              </a:ext>
            </a:extLst>
          </p:cNvPr>
          <p:cNvPicPr>
            <a:picLocks noChangeAspect="1"/>
          </p:cNvPicPr>
          <p:nvPr/>
        </p:nvPicPr>
        <p:blipFill>
          <a:blip r:embed="rId3"/>
          <a:stretch>
            <a:fillRect/>
          </a:stretch>
        </p:blipFill>
        <p:spPr>
          <a:xfrm>
            <a:off x="-9739" y="1524657"/>
            <a:ext cx="9176081" cy="5180943"/>
          </a:xfrm>
          <a:prstGeom prst="rect">
            <a:avLst/>
          </a:prstGeom>
        </p:spPr>
      </p:pic>
    </p:spTree>
    <p:extLst>
      <p:ext uri="{BB962C8B-B14F-4D97-AF65-F5344CB8AC3E}">
        <p14:creationId xmlns:p14="http://schemas.microsoft.com/office/powerpoint/2010/main" val="3943063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746423" cy="698500"/>
          </a:xfrm>
        </p:spPr>
        <p:txBody>
          <a:bodyPr/>
          <a:lstStyle/>
          <a:p>
            <a:r>
              <a:rPr lang="en-US" dirty="0">
                <a:solidFill>
                  <a:srgbClr val="065744"/>
                </a:solidFill>
              </a:rPr>
              <a:t>Forage Crops – Nutritional Value</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1690687"/>
            <a:ext cx="8018045" cy="4838449"/>
          </a:xfrm>
        </p:spPr>
        <p:txBody>
          <a:bodyPr>
            <a:noAutofit/>
          </a:bodyPr>
          <a:lstStyle/>
          <a:p>
            <a:pPr marL="342900" indent="-342900">
              <a:spcBef>
                <a:spcPts val="90"/>
              </a:spcBef>
              <a:spcAft>
                <a:spcPts val="90"/>
              </a:spcAft>
              <a:buFont typeface="Arial" panose="020B0604020202020204" pitchFamily="34" charset="0"/>
              <a:buChar char="•"/>
            </a:pPr>
            <a:endParaRPr lang="en-US" sz="2200" b="0" dirty="0"/>
          </a:p>
          <a:p>
            <a:r>
              <a:rPr lang="en-US" b="0" dirty="0"/>
              <a:t>Forage quality tests, or analysis of nutritional value, must have been completed within 30 days of harvest. </a:t>
            </a:r>
          </a:p>
          <a:p>
            <a:endParaRPr lang="en-US" b="0" dirty="0"/>
          </a:p>
          <a:p>
            <a:r>
              <a:rPr lang="en-US" b="0" dirty="0"/>
              <a:t>Quality losses for hay and forage crops must be documented with an analysis from either of the following:</a:t>
            </a:r>
          </a:p>
          <a:p>
            <a:pPr lvl="2" indent="-457200"/>
            <a:r>
              <a:rPr lang="en-US" dirty="0"/>
              <a:t>a State University laboratory</a:t>
            </a:r>
          </a:p>
          <a:p>
            <a:pPr lvl="2" indent="-457200"/>
            <a:r>
              <a:rPr lang="en-US" dirty="0"/>
              <a:t>other laboratories approved by State FSA Committee (STC)</a:t>
            </a:r>
          </a:p>
          <a:p>
            <a:pPr marL="342900" indent="-342900">
              <a:spcBef>
                <a:spcPts val="90"/>
              </a:spcBef>
              <a:spcAft>
                <a:spcPts val="90"/>
              </a:spcAft>
              <a:buFont typeface="Arial" panose="020B0604020202020204" pitchFamily="34" charset="0"/>
              <a:buChar char="•"/>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414747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746423" cy="698500"/>
          </a:xfrm>
        </p:spPr>
        <p:txBody>
          <a:bodyPr/>
          <a:lstStyle/>
          <a:p>
            <a:r>
              <a:rPr lang="en-US" dirty="0">
                <a:solidFill>
                  <a:srgbClr val="065744"/>
                </a:solidFill>
              </a:rPr>
              <a:t>Forage Crops – Nutritional Value</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1690687"/>
            <a:ext cx="8018045" cy="4838449"/>
          </a:xfrm>
        </p:spPr>
        <p:txBody>
          <a:bodyPr>
            <a:noAutofit/>
          </a:bodyPr>
          <a:lstStyle/>
          <a:p>
            <a:pPr>
              <a:spcBef>
                <a:spcPts val="90"/>
              </a:spcBef>
              <a:spcAft>
                <a:spcPts val="90"/>
              </a:spcAft>
            </a:pPr>
            <a:endParaRPr lang="en-US" b="0" dirty="0"/>
          </a:p>
          <a:p>
            <a:pPr>
              <a:spcBef>
                <a:spcPts val="90"/>
              </a:spcBef>
              <a:spcAft>
                <a:spcPts val="90"/>
              </a:spcAft>
            </a:pPr>
            <a:r>
              <a:rPr lang="en-US" b="0" dirty="0"/>
              <a:t>Eligible forage will be broken into high and low nutritional value categories, based on the expected quality for the timing of harvest within the crop year.</a:t>
            </a:r>
          </a:p>
          <a:p>
            <a:pPr marL="342900" indent="-342900">
              <a:spcBef>
                <a:spcPts val="90"/>
              </a:spcBef>
              <a:spcAft>
                <a:spcPts val="90"/>
              </a:spcAft>
              <a:buFont typeface="Arial" panose="020B0604020202020204" pitchFamily="34" charset="0"/>
              <a:buChar char="•"/>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718227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sz="2500" b="0" dirty="0"/>
              <a:t>Producer Sumrall routinely harvests 5 cuttings of alfalfa each year. The first and last cuttings are generally lower in quality, while the second, third, and fourth cuttings are higher quality.  Sumrall suffered a loss due to drought in 2018 at a time that a fourth cutting would typically be harvested. Sumrall would use the representative laboratory analyses for the second, third, and fourth cuttings to determine the nutritional values as high nutritional category.</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4530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940386" cy="857394"/>
          </a:xfrm>
        </p:spPr>
        <p:txBody>
          <a:bodyPr/>
          <a:lstStyle/>
          <a:p>
            <a:r>
              <a:rPr lang="en-US" sz="3200" dirty="0">
                <a:solidFill>
                  <a:srgbClr val="065744"/>
                </a:solidFill>
              </a:rPr>
              <a:t>Documenting Historical Nutritional Value</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84067" y="2114512"/>
            <a:ext cx="8018045" cy="3751300"/>
          </a:xfrm>
        </p:spPr>
        <p:txBody>
          <a:bodyPr>
            <a:noAutofit/>
          </a:bodyPr>
          <a:lstStyle/>
          <a:p>
            <a:pPr>
              <a:spcBef>
                <a:spcPts val="90"/>
              </a:spcBef>
              <a:spcAft>
                <a:spcPts val="90"/>
              </a:spcAft>
            </a:pPr>
            <a:r>
              <a:rPr lang="en-US" sz="2200" b="0" dirty="0"/>
              <a:t>A producer must have:</a:t>
            </a:r>
          </a:p>
          <a:p>
            <a:pPr>
              <a:spcBef>
                <a:spcPts val="90"/>
              </a:spcBef>
              <a:spcAft>
                <a:spcPts val="90"/>
              </a:spcAft>
            </a:pPr>
            <a:endParaRPr lang="en-US" sz="2200" b="0" dirty="0"/>
          </a:p>
          <a:p>
            <a:pPr marL="342900" indent="-342900">
              <a:spcBef>
                <a:spcPts val="90"/>
              </a:spcBef>
              <a:spcAft>
                <a:spcPts val="90"/>
              </a:spcAft>
              <a:buFont typeface="Arial" panose="020B0604020202020204" pitchFamily="34" charset="0"/>
              <a:buChar char="•"/>
            </a:pPr>
            <a:r>
              <a:rPr lang="en-US" sz="2200" b="0" dirty="0"/>
              <a:t>4 years of nutritional values representing either high or low nutritional value categories, 1 for the year of application and 3 historical years, AND</a:t>
            </a:r>
          </a:p>
          <a:p>
            <a:pPr>
              <a:spcBef>
                <a:spcPts val="90"/>
              </a:spcBef>
              <a:spcAft>
                <a:spcPts val="90"/>
              </a:spcAft>
            </a:pPr>
            <a:endParaRPr lang="en-US" sz="2200" b="0" dirty="0"/>
          </a:p>
          <a:p>
            <a:pPr marL="342900" indent="-342900">
              <a:spcBef>
                <a:spcPts val="90"/>
              </a:spcBef>
              <a:spcAft>
                <a:spcPts val="90"/>
              </a:spcAft>
              <a:buFont typeface="Arial" panose="020B0604020202020204" pitchFamily="34" charset="0"/>
              <a:buChar char="•"/>
            </a:pPr>
            <a:r>
              <a:rPr lang="en-US" sz="2200" b="0" dirty="0"/>
              <a:t>must provide both production and historical nutritional value of the specific crop, type, intended use, and organic status using the FSA-899. </a:t>
            </a:r>
          </a:p>
          <a:p>
            <a:pPr>
              <a:spcBef>
                <a:spcPts val="90"/>
              </a:spcBef>
              <a:spcAft>
                <a:spcPts val="90"/>
              </a:spcAft>
            </a:pPr>
            <a:r>
              <a:rPr lang="en-US" sz="2200" dirty="0"/>
              <a:t> </a:t>
            </a:r>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621489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531677" cy="698500"/>
          </a:xfrm>
        </p:spPr>
        <p:txBody>
          <a:bodyPr/>
          <a:lstStyle/>
          <a:p>
            <a:r>
              <a:rPr lang="en-US" sz="3200" dirty="0">
                <a:solidFill>
                  <a:srgbClr val="065744"/>
                </a:solidFill>
              </a:rPr>
              <a:t>Documenting Historical Nutritional Value</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2119745"/>
            <a:ext cx="7462405" cy="4409391"/>
          </a:xfrm>
        </p:spPr>
        <p:txBody>
          <a:bodyPr>
            <a:noAutofit/>
          </a:bodyPr>
          <a:lstStyle/>
          <a:p>
            <a:pPr marL="457200" indent="-457200">
              <a:buFont typeface="Arial" panose="020B0604020202020204" pitchFamily="34" charset="0"/>
              <a:buChar char="•"/>
            </a:pPr>
            <a:r>
              <a:rPr lang="en-US" sz="2400" b="0" dirty="0"/>
              <a:t>The 3 years of historical values will be broken into high and low nutritional value categories to be placed on the FSA-899. </a:t>
            </a:r>
          </a:p>
          <a:p>
            <a:pPr marL="457200" indent="-457200">
              <a:buFont typeface="Arial" panose="020B0604020202020204" pitchFamily="34" charset="0"/>
              <a:buChar char="•"/>
            </a:pPr>
            <a:endParaRPr lang="en-US" sz="2400" b="0" dirty="0"/>
          </a:p>
          <a:p>
            <a:pPr marL="457200" indent="-457200">
              <a:buFont typeface="Arial" panose="020B0604020202020204" pitchFamily="34" charset="0"/>
              <a:buChar char="•"/>
            </a:pPr>
            <a:r>
              <a:rPr lang="en-US" sz="2400" b="0" dirty="0"/>
              <a:t>The producer will submit historical nutritional values that are representative of the application year based on the timing and number of harvests within the year. </a:t>
            </a:r>
          </a:p>
          <a:p>
            <a:r>
              <a:rPr lang="en-US" sz="2400" b="0" dirty="0"/>
              <a:t> </a:t>
            </a:r>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672475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r>
              <a:rPr lang="en-US" b="0" dirty="0"/>
              <a:t>Producer Lowe submitted an application for 2018 due to drought in an eligible county. Lowe will provide verifiable documentation of nutritional value and acceptable documentation of production for 2015, 2016, and 2017 to calculate the weighted average historical nutritional value, and 2018 verifiable documentation for the application year nutritional value and acceptable documentation of affected production.</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90232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07629" y="1223416"/>
            <a:ext cx="7531677" cy="698500"/>
          </a:xfrm>
        </p:spPr>
        <p:txBody>
          <a:bodyPr/>
          <a:lstStyle/>
          <a:p>
            <a:r>
              <a:rPr lang="en-US" sz="3200" dirty="0">
                <a:solidFill>
                  <a:srgbClr val="065744"/>
                </a:solidFill>
                <a:latin typeface="Arial"/>
                <a:cs typeface="Arial"/>
              </a:rPr>
              <a:t>Forage Crops with Application Year and Historical Nutritional Values </a:t>
            </a:r>
            <a:endParaRPr lang="en-US" sz="3200" dirty="0"/>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458529" y="2566312"/>
            <a:ext cx="8016586" cy="1900108"/>
          </a:xfrm>
        </p:spPr>
        <p:txBody>
          <a:bodyPr>
            <a:noAutofit/>
          </a:bodyPr>
          <a:lstStyle/>
          <a:p>
            <a:pPr algn="ctr"/>
            <a:r>
              <a:rPr lang="en-US" b="0" i="1" dirty="0">
                <a:latin typeface="Arial"/>
                <a:cs typeface="Arial"/>
              </a:rPr>
              <a:t>QLA Payment = Total Affected Production x</a:t>
            </a:r>
            <a:endParaRPr lang="en-US" b="0" dirty="0">
              <a:latin typeface="Arial"/>
              <a:cs typeface="Arial"/>
            </a:endParaRPr>
          </a:p>
          <a:p>
            <a:pPr algn="ctr"/>
            <a:endParaRPr lang="en-US" b="0" i="1" dirty="0">
              <a:latin typeface="Arial"/>
              <a:cs typeface="Arial"/>
            </a:endParaRPr>
          </a:p>
          <a:p>
            <a:pPr algn="ctr"/>
            <a:r>
              <a:rPr lang="en-US" b="0" i="1" dirty="0">
                <a:latin typeface="Arial"/>
                <a:cs typeface="Arial"/>
              </a:rPr>
              <a:t> Verifiable % Loss x Average Market Price x 0.7</a:t>
            </a:r>
            <a:endParaRPr lang="en-US" b="0" dirty="0">
              <a:latin typeface="Arial"/>
              <a:cs typeface="Arial"/>
            </a:endParaRPr>
          </a:p>
          <a:p>
            <a:endParaRPr lang="en-US" b="0" dirty="0">
              <a:latin typeface="Arial"/>
              <a:cs typeface="Arial"/>
            </a:endParaRPr>
          </a:p>
          <a:p>
            <a:pPr marL="1146175" indent="-1036638"/>
            <a:r>
              <a:rPr lang="en-US" b="0" dirty="0">
                <a:latin typeface="Arial"/>
                <a:cs typeface="Arial"/>
              </a:rPr>
              <a:t>Note:  The payment may be further reduced if sufficient funds are not available.</a:t>
            </a:r>
          </a:p>
          <a:p>
            <a:endParaRPr lang="en-US" b="0" i="1" dirty="0"/>
          </a:p>
          <a:p>
            <a:endParaRPr lang="en-US" b="0" i="1"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07842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a:spcBef>
                <a:spcPts val="90"/>
              </a:spcBef>
              <a:spcAft>
                <a:spcPts val="90"/>
              </a:spcAft>
            </a:pPr>
            <a:r>
              <a:rPr lang="en-US" b="0" dirty="0">
                <a:latin typeface="Arial"/>
                <a:cs typeface="Arial"/>
              </a:rPr>
              <a:t>Producer Jordan had 800 acres of alfalfa that yielded 4 tons per acre for a total of 3,200 tons of hay.  Jordan certified 800 tons of alfalfa that had a quality loss due to excessive moisture occurring June 1, 2019, through August 31, 2019, that was fed to livestock.  Jordan produces high quality alfalfa hay and tests for quality annually.  </a:t>
            </a:r>
            <a:endParaRPr lang="en-US" b="0" dirty="0"/>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5356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a:spcBef>
                <a:spcPts val="90"/>
              </a:spcBef>
              <a:spcAft>
                <a:spcPts val="90"/>
              </a:spcAft>
            </a:pPr>
            <a:r>
              <a:rPr lang="en-US" b="0" dirty="0">
                <a:latin typeface="Arial"/>
                <a:cs typeface="Arial"/>
              </a:rPr>
              <a:t>Example (Continued):</a:t>
            </a:r>
          </a:p>
          <a:p>
            <a:pPr>
              <a:spcBef>
                <a:spcPts val="90"/>
              </a:spcBef>
              <a:spcAft>
                <a:spcPts val="90"/>
              </a:spcAft>
            </a:pPr>
            <a:endParaRPr lang="en-US" b="0" dirty="0"/>
          </a:p>
          <a:p>
            <a:pPr>
              <a:spcBef>
                <a:spcPts val="90"/>
              </a:spcBef>
              <a:spcAft>
                <a:spcPts val="90"/>
              </a:spcAft>
            </a:pPr>
            <a:r>
              <a:rPr lang="en-US" b="0" dirty="0">
                <a:latin typeface="Arial"/>
                <a:cs typeface="Arial"/>
              </a:rPr>
              <a:t>Jordan completed the Historical Nutritional Value Weighted Average Worksheet (FSA-899) for 2016, 2017, and 2018 to find the Weighted Historical Nutritional Value was 116.  Jordan certified that in 2019 there was verifiable documentation that supported an application year Nutritional Value of 80. </a:t>
            </a:r>
            <a:endParaRPr lang="en-US" b="0" dirty="0"/>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6586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Eligible Crops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45620"/>
            <a:ext cx="7142019" cy="4104908"/>
          </a:xfrm>
        </p:spPr>
        <p:txBody>
          <a:bodyPr/>
          <a:lstStyle/>
          <a:p>
            <a:pPr marL="457200" indent="-457200">
              <a:buFont typeface="Arial" panose="020B0604020202020204" pitchFamily="34" charset="0"/>
              <a:buChar char="•"/>
            </a:pPr>
            <a:r>
              <a:rPr lang="en-US" sz="2000" b="0" dirty="0">
                <a:latin typeface="Arial"/>
                <a:cs typeface="Arial"/>
              </a:rPr>
              <a:t>Crops for which Federal crop insurance is available  or</a:t>
            </a:r>
          </a:p>
          <a:p>
            <a:pPr marL="457200" indent="-457200">
              <a:buFont typeface="Arial" panose="020B0604020202020204" pitchFamily="34" charset="0"/>
              <a:buChar char="•"/>
            </a:pPr>
            <a:r>
              <a:rPr lang="en-US" sz="2000" b="0" dirty="0">
                <a:latin typeface="Arial"/>
                <a:cs typeface="Arial"/>
              </a:rPr>
              <a:t>Crops eligible for coverage in the Noninsured Crop Disaster Assistance Program (NAP), </a:t>
            </a:r>
            <a:r>
              <a:rPr lang="en-US" sz="2000" u="sng" dirty="0">
                <a:latin typeface="Arial"/>
                <a:cs typeface="Arial"/>
              </a:rPr>
              <a:t>excluding</a:t>
            </a:r>
            <a:r>
              <a:rPr lang="en-US" sz="2000" dirty="0">
                <a:latin typeface="Arial"/>
                <a:cs typeface="Arial"/>
              </a:rPr>
              <a:t>:</a:t>
            </a:r>
            <a:r>
              <a:rPr lang="en-US" sz="2000" b="0" dirty="0">
                <a:latin typeface="Arial"/>
                <a:cs typeface="Arial"/>
              </a:rPr>
              <a:t> </a:t>
            </a:r>
            <a:endParaRPr lang="en-US" sz="2000" b="0" dirty="0"/>
          </a:p>
          <a:p>
            <a:pPr marL="914400" lvl="1" indent="-457200"/>
            <a:r>
              <a:rPr lang="en-US" sz="2000" dirty="0">
                <a:solidFill>
                  <a:srgbClr val="065744"/>
                </a:solidFill>
                <a:latin typeface="Arial"/>
                <a:cs typeface="Arial"/>
              </a:rPr>
              <a:t>value loss crops</a:t>
            </a:r>
          </a:p>
          <a:p>
            <a:pPr marL="914400" lvl="1" indent="-457200"/>
            <a:r>
              <a:rPr lang="en-US" sz="2000" dirty="0">
                <a:solidFill>
                  <a:srgbClr val="065744"/>
                </a:solidFill>
                <a:latin typeface="Arial"/>
                <a:cs typeface="Arial"/>
              </a:rPr>
              <a:t>honey</a:t>
            </a:r>
          </a:p>
          <a:p>
            <a:pPr marL="914400" lvl="1" indent="-457200"/>
            <a:r>
              <a:rPr lang="en-US" sz="2000" dirty="0">
                <a:solidFill>
                  <a:srgbClr val="065744"/>
                </a:solidFill>
                <a:latin typeface="Arial"/>
                <a:cs typeface="Arial"/>
              </a:rPr>
              <a:t>maple sap. </a:t>
            </a:r>
            <a:endParaRPr lang="en-US" sz="2000" dirty="0">
              <a:solidFill>
                <a:srgbClr val="065744"/>
              </a:solidFill>
            </a:endParaRPr>
          </a:p>
          <a:p>
            <a:pPr marL="457200" indent="-457200">
              <a:buFont typeface="Arial" panose="020B0604020202020204" pitchFamily="34" charset="0"/>
              <a:buChar char="•"/>
            </a:pPr>
            <a:r>
              <a:rPr lang="en-US" sz="2000" b="0" dirty="0">
                <a:latin typeface="Arial"/>
                <a:cs typeface="Arial"/>
              </a:rPr>
              <a:t>Crops that suffered a quality loss due to qualifying disaster event</a:t>
            </a:r>
          </a:p>
          <a:p>
            <a:pPr marL="457200" indent="-457200">
              <a:buFont typeface="Arial" panose="020B0604020202020204" pitchFamily="34" charset="0"/>
              <a:buChar char="•"/>
            </a:pPr>
            <a:r>
              <a:rPr lang="en-US" sz="2000" b="0" dirty="0">
                <a:latin typeface="Arial"/>
                <a:cs typeface="Arial"/>
              </a:rPr>
              <a:t>Crops that incurred a five percent or greater quality discount due to the qualifying disaster event</a:t>
            </a:r>
          </a:p>
          <a:p>
            <a:pPr marL="457200" indent="-457200">
              <a:buFont typeface="Arial" panose="020B0604020202020204" pitchFamily="34" charset="0"/>
              <a:buChar char="•"/>
            </a:pPr>
            <a:r>
              <a:rPr lang="en-US" sz="2000" b="0" dirty="0">
                <a:latin typeface="Arial"/>
                <a:cs typeface="Arial"/>
              </a:rPr>
              <a:t>Crops that incurred a nutrient loss (forage crops)</a:t>
            </a:r>
          </a:p>
          <a:p>
            <a:pPr marL="457200" indent="-457200">
              <a:buFont typeface="Arial" panose="020B0604020202020204" pitchFamily="34" charset="0"/>
              <a:buChar char="•"/>
            </a:pPr>
            <a:r>
              <a:rPr lang="en-US" sz="2000" b="0" dirty="0">
                <a:latin typeface="Arial"/>
                <a:cs typeface="Arial"/>
              </a:rPr>
              <a:t>Crops that may have been sold, fed on-farm to livestock, or may be in storage at the time of application.</a:t>
            </a:r>
          </a:p>
          <a:p>
            <a:pPr marL="457200" indent="-457200">
              <a:buFont typeface="Arial" panose="020B0604020202020204" pitchFamily="34" charset="0"/>
              <a:buChar char="•"/>
            </a:pPr>
            <a:endParaRPr lang="en-US" b="0" dirty="0">
              <a:latin typeface="Arial"/>
              <a:cs typeface="Arial"/>
            </a:endParaRP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411174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a:spcBef>
                <a:spcPts val="90"/>
              </a:spcBef>
              <a:spcAft>
                <a:spcPts val="90"/>
              </a:spcAft>
            </a:pPr>
            <a:r>
              <a:rPr lang="en-US" b="0" dirty="0">
                <a:latin typeface="Arial"/>
                <a:cs typeface="Arial"/>
              </a:rPr>
              <a:t>Example (Continued):</a:t>
            </a:r>
          </a:p>
          <a:p>
            <a:pPr>
              <a:spcBef>
                <a:spcPts val="90"/>
              </a:spcBef>
              <a:spcAft>
                <a:spcPts val="90"/>
              </a:spcAft>
            </a:pPr>
            <a:endParaRPr lang="en-US" b="0" dirty="0"/>
          </a:p>
          <a:p>
            <a:pPr>
              <a:spcBef>
                <a:spcPts val="90"/>
              </a:spcBef>
              <a:spcAft>
                <a:spcPts val="90"/>
              </a:spcAft>
            </a:pPr>
            <a:r>
              <a:rPr lang="en-US" b="0" dirty="0">
                <a:latin typeface="Arial"/>
                <a:cs typeface="Arial"/>
              </a:rPr>
              <a:t>Jordan’s Calculated Verifiable Percentage of Nutrient Loss was determined to be 31.03 percent (1 minus [80 divided by 116]).</a:t>
            </a:r>
          </a:p>
          <a:p>
            <a:pPr>
              <a:spcBef>
                <a:spcPts val="90"/>
              </a:spcBef>
              <a:spcAft>
                <a:spcPts val="90"/>
              </a:spcAft>
            </a:pPr>
            <a:endParaRPr lang="en-US" b="0" dirty="0">
              <a:latin typeface="Arial"/>
              <a:cs typeface="Arial"/>
            </a:endParaRPr>
          </a:p>
          <a:p>
            <a:pPr>
              <a:spcBef>
                <a:spcPts val="90"/>
              </a:spcBef>
              <a:spcAft>
                <a:spcPts val="90"/>
              </a:spcAft>
            </a:pPr>
            <a:r>
              <a:rPr lang="en-US" b="0" dirty="0">
                <a:latin typeface="Arial"/>
                <a:cs typeface="Arial"/>
              </a:rPr>
              <a:t>Because Jordan’s loss of 31.03 percent at least met the 5 percent loss threshold, Jordan qualifies for the following payment:</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8165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marL="457200" indent="-457200">
              <a:buFont typeface="Arial" panose="020B0604020202020204" pitchFamily="34" charset="0"/>
              <a:buChar char="•"/>
            </a:pPr>
            <a:r>
              <a:rPr lang="en-US" sz="2400" b="0" dirty="0">
                <a:latin typeface="Arial"/>
                <a:cs typeface="Arial"/>
              </a:rPr>
              <a:t>800 tons (Total Affected Production), multiplied by</a:t>
            </a:r>
          </a:p>
          <a:p>
            <a:pPr marL="457200" indent="-457200">
              <a:buFont typeface="Arial" panose="020B0604020202020204" pitchFamily="34" charset="0"/>
              <a:buChar char="•"/>
            </a:pPr>
            <a:r>
              <a:rPr lang="en-US" sz="2400" b="0" dirty="0">
                <a:latin typeface="Arial"/>
                <a:cs typeface="Arial"/>
              </a:rPr>
              <a:t>31.03 percent (Calculated Verifiable Percentage of Nutrient Loss), multiplied by</a:t>
            </a:r>
          </a:p>
          <a:p>
            <a:pPr marL="457200" indent="-457200">
              <a:buFont typeface="Arial" panose="020B0604020202020204" pitchFamily="34" charset="0"/>
              <a:buChar char="•"/>
            </a:pPr>
            <a:r>
              <a:rPr lang="en-US" sz="2400" b="0" dirty="0">
                <a:latin typeface="Arial"/>
                <a:cs typeface="Arial"/>
              </a:rPr>
              <a:t>$125 (determined price for the commodity), equals</a:t>
            </a:r>
          </a:p>
          <a:p>
            <a:pPr marL="457200" indent="-457200">
              <a:buFont typeface="Arial" panose="020B0604020202020204" pitchFamily="34" charset="0"/>
              <a:buChar char="•"/>
            </a:pPr>
            <a:r>
              <a:rPr lang="en-US" sz="2400" b="0" dirty="0">
                <a:latin typeface="Arial"/>
                <a:cs typeface="Arial"/>
              </a:rPr>
              <a:t>$31,030 (Loss Amount), multiplied by</a:t>
            </a:r>
          </a:p>
          <a:p>
            <a:pPr marL="457200" indent="-457200">
              <a:buFont typeface="Arial" panose="020B0604020202020204" pitchFamily="34" charset="0"/>
              <a:buChar char="•"/>
            </a:pPr>
            <a:r>
              <a:rPr lang="en-US" sz="2400" b="0" dirty="0">
                <a:latin typeface="Arial"/>
                <a:cs typeface="Arial"/>
              </a:rPr>
              <a:t>70 percent Payment Factor, equals</a:t>
            </a:r>
          </a:p>
          <a:p>
            <a:pPr marL="457200" indent="-457200">
              <a:buFont typeface="Arial" panose="020B0604020202020204" pitchFamily="34" charset="0"/>
              <a:buChar char="•"/>
            </a:pPr>
            <a:r>
              <a:rPr lang="en-US" sz="2400" dirty="0">
                <a:latin typeface="Arial"/>
                <a:cs typeface="Arial"/>
              </a:rPr>
              <a:t>$21,721.00 Gross Estimated Payment</a:t>
            </a:r>
          </a:p>
          <a:p>
            <a:endParaRPr lang="en-US" sz="2400" b="0" dirty="0"/>
          </a:p>
          <a:p>
            <a:pPr marL="914400" indent="-914400"/>
            <a:r>
              <a:rPr lang="en-US" sz="2400" b="0" dirty="0">
                <a:latin typeface="Arial"/>
                <a:cs typeface="Arial"/>
              </a:rPr>
              <a:t>Note:  This amount may be factored based on availability of funds after sign-up ends</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7740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1157044"/>
            <a:ext cx="7531677" cy="1115443"/>
          </a:xfrm>
        </p:spPr>
        <p:txBody>
          <a:bodyPr/>
          <a:lstStyle/>
          <a:p>
            <a:r>
              <a:rPr lang="en-US" sz="3200" dirty="0">
                <a:solidFill>
                  <a:srgbClr val="065744"/>
                </a:solidFill>
                <a:latin typeface="Arial"/>
                <a:cs typeface="Arial"/>
              </a:rPr>
              <a:t>Forage Crops with only Application Year Nutritional Values (No historical nutrient values)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50" y="2507933"/>
            <a:ext cx="6367896" cy="4021203"/>
          </a:xfrm>
        </p:spPr>
        <p:txBody>
          <a:bodyPr>
            <a:noAutofit/>
          </a:bodyPr>
          <a:lstStyle/>
          <a:p>
            <a:pPr>
              <a:spcBef>
                <a:spcPts val="90"/>
              </a:spcBef>
              <a:spcAft>
                <a:spcPts val="90"/>
              </a:spcAft>
            </a:pPr>
            <a:r>
              <a:rPr lang="en-US" sz="2400" b="0" dirty="0">
                <a:latin typeface="Arial"/>
                <a:cs typeface="Arial"/>
              </a:rPr>
              <a:t>The county average percent of loss for each crop, type, intended use, organic status and nutritional category will be computed after all applications within the county have been submitted and reviewed. </a:t>
            </a:r>
            <a:endParaRPr lang="en-US" sz="2400" b="0" dirty="0"/>
          </a:p>
          <a:p>
            <a:pPr>
              <a:spcBef>
                <a:spcPts val="90"/>
              </a:spcBef>
              <a:spcAft>
                <a:spcPts val="90"/>
              </a:spcAft>
            </a:pPr>
            <a:endParaRPr lang="en-US" sz="2400" b="0" dirty="0"/>
          </a:p>
          <a:p>
            <a:pPr>
              <a:spcBef>
                <a:spcPts val="90"/>
              </a:spcBef>
              <a:spcAft>
                <a:spcPts val="90"/>
              </a:spcAft>
            </a:pPr>
            <a:r>
              <a:rPr lang="en-US" sz="2400" b="0" dirty="0">
                <a:latin typeface="Arial"/>
                <a:cs typeface="Arial"/>
              </a:rPr>
              <a:t>An additional reduction of 50 percent will apply to the producer’s computed benefit.</a:t>
            </a:r>
            <a:endParaRPr lang="en-US" sz="2400" b="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021372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1253836"/>
            <a:ext cx="7531678" cy="436852"/>
          </a:xfrm>
        </p:spPr>
        <p:txBody>
          <a:bodyPr/>
          <a:lstStyle/>
          <a:p>
            <a:r>
              <a:rPr lang="en-US" sz="3200" dirty="0">
                <a:solidFill>
                  <a:srgbClr val="065744"/>
                </a:solidFill>
              </a:rPr>
              <a:t>Forage Crops Without Historical Nutritional Value Payment Calculations</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334359" y="2490951"/>
            <a:ext cx="8356023" cy="3447393"/>
          </a:xfrm>
        </p:spPr>
        <p:txBody>
          <a:bodyPr>
            <a:noAutofit/>
          </a:bodyPr>
          <a:lstStyle/>
          <a:p>
            <a:pPr algn="ctr"/>
            <a:r>
              <a:rPr lang="en-US" b="0" i="1" dirty="0">
                <a:latin typeface="Arial"/>
                <a:cs typeface="Arial"/>
              </a:rPr>
              <a:t>QLA Payment = Total Affected Production x </a:t>
            </a:r>
            <a:endParaRPr lang="en-US" b="0" dirty="0">
              <a:latin typeface="Arial"/>
              <a:cs typeface="Arial"/>
            </a:endParaRPr>
          </a:p>
          <a:p>
            <a:pPr algn="ctr"/>
            <a:r>
              <a:rPr lang="en-US" b="0" i="1" dirty="0">
                <a:latin typeface="Arial"/>
                <a:cs typeface="Arial"/>
              </a:rPr>
              <a:t>County Average % Loss x Average Market Price x 0.7 x 0.5</a:t>
            </a:r>
            <a:endParaRPr lang="en-US" b="0" dirty="0">
              <a:latin typeface="Arial"/>
              <a:cs typeface="Arial"/>
            </a:endParaRPr>
          </a:p>
          <a:p>
            <a:pPr>
              <a:spcBef>
                <a:spcPts val="0"/>
              </a:spcBef>
            </a:pPr>
            <a:endParaRPr lang="en-US" sz="2400" b="0" dirty="0"/>
          </a:p>
          <a:p>
            <a:r>
              <a:rPr lang="en-US" sz="2400" b="0" dirty="0">
                <a:latin typeface="Arial"/>
                <a:cs typeface="Arial"/>
              </a:rPr>
              <a:t>The average market price is determined by USDA’s Farm Service Agency.</a:t>
            </a:r>
          </a:p>
          <a:p>
            <a:pPr>
              <a:spcBef>
                <a:spcPts val="0"/>
              </a:spcBef>
            </a:pPr>
            <a:endParaRPr lang="en-US" sz="2400" b="0" dirty="0">
              <a:latin typeface="Arial"/>
              <a:cs typeface="Arial"/>
            </a:endParaRPr>
          </a:p>
          <a:p>
            <a:pPr marL="854075" indent="-854075"/>
            <a:r>
              <a:rPr lang="en-US" sz="2400" b="0" dirty="0">
                <a:latin typeface="Arial"/>
                <a:cs typeface="Arial"/>
              </a:rPr>
              <a:t>Note:  The payment may be further reduced if sufficient funds are not available.</a:t>
            </a:r>
          </a:p>
          <a:p>
            <a:endParaRPr lang="en-US" dirty="0"/>
          </a:p>
          <a:p>
            <a:endParaRPr lang="en-US" b="0" i="1" dirty="0"/>
          </a:p>
          <a:p>
            <a:endParaRPr lang="en-US" b="0" i="1" dirty="0"/>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622154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a:spcBef>
                <a:spcPts val="90"/>
              </a:spcBef>
              <a:spcAft>
                <a:spcPts val="90"/>
              </a:spcAft>
            </a:pPr>
            <a:endParaRPr lang="en-US" sz="2200" dirty="0"/>
          </a:p>
          <a:p>
            <a:pPr>
              <a:spcBef>
                <a:spcPts val="90"/>
              </a:spcBef>
              <a:spcAft>
                <a:spcPts val="90"/>
              </a:spcAft>
            </a:pPr>
            <a:r>
              <a:rPr lang="en-US" sz="2400" b="0" dirty="0">
                <a:latin typeface="Arial"/>
                <a:cs typeface="Arial"/>
              </a:rPr>
              <a:t>Producer Jody had 800 acres of legume/grass mixed forage conventionally grown for forage that yielded 4 tons per acre for a total of 3,200 tons hay.  Jody certified to 400 tons of mixed forage that had a quality loss due to excessive moisture on July 1, 2019, that was fed to livestock.  Jody had a quality test done on the 400 tons and had produced hay in the prior years but was unable to provide a verifiable forage test for the historical years.</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40459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a:spcBef>
                <a:spcPts val="90"/>
              </a:spcBef>
              <a:spcAft>
                <a:spcPts val="90"/>
              </a:spcAft>
            </a:pPr>
            <a:endParaRPr lang="en-US" sz="2200" dirty="0"/>
          </a:p>
          <a:p>
            <a:pPr>
              <a:spcBef>
                <a:spcPts val="90"/>
              </a:spcBef>
              <a:spcAft>
                <a:spcPts val="90"/>
              </a:spcAft>
            </a:pPr>
            <a:r>
              <a:rPr lang="en-US" sz="2400" b="0" dirty="0">
                <a:latin typeface="Arial"/>
                <a:cs typeface="Arial"/>
              </a:rPr>
              <a:t>After sign-up was finished, it was determined that the Weighted Average percent of loss for legume, grass mixed forage conventionally grown for forage in the high tier nutritional category was 25 percent, which was greater than the 5 percent threshold, so Jody qualifies for the following payment:</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691967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27BBBE-950C-4F4F-AAED-D4B10DD3FD80}"/>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r="3861"/>
          <a:stretch/>
        </p:blipFill>
        <p:spPr>
          <a:xfrm>
            <a:off x="1" y="893838"/>
            <a:ext cx="9144000" cy="5971880"/>
          </a:xfrm>
          <a:prstGeom prst="rect">
            <a:avLst/>
          </a:prstGeom>
        </p:spPr>
      </p:pic>
      <p:sp>
        <p:nvSpPr>
          <p:cNvPr id="2" name="Title 1">
            <a:extLst>
              <a:ext uri="{FF2B5EF4-FFF2-40B4-BE49-F238E27FC236}">
                <a16:creationId xmlns:a16="http://schemas.microsoft.com/office/drawing/2014/main" id="{2F4817CD-2016-4B1A-B5E0-91F3444DF834}"/>
              </a:ext>
            </a:extLst>
          </p:cNvPr>
          <p:cNvSpPr>
            <a:spLocks noGrp="1"/>
          </p:cNvSpPr>
          <p:nvPr>
            <p:ph type="title"/>
          </p:nvPr>
        </p:nvSpPr>
        <p:spPr>
          <a:xfrm>
            <a:off x="732345" y="1256269"/>
            <a:ext cx="7104063" cy="698500"/>
          </a:xfrm>
        </p:spPr>
        <p:txBody>
          <a:bodyPr/>
          <a:lstStyle/>
          <a:p>
            <a:r>
              <a:rPr lang="en-US" dirty="0">
                <a:solidFill>
                  <a:schemeClr val="accent6">
                    <a:lumMod val="50000"/>
                  </a:schemeClr>
                </a:solidFill>
              </a:rPr>
              <a:t>Example:	</a:t>
            </a:r>
          </a:p>
        </p:txBody>
      </p:sp>
      <p:sp>
        <p:nvSpPr>
          <p:cNvPr id="3" name="Content Placeholder 2">
            <a:extLst>
              <a:ext uri="{FF2B5EF4-FFF2-40B4-BE49-F238E27FC236}">
                <a16:creationId xmlns:a16="http://schemas.microsoft.com/office/drawing/2014/main" id="{F9A93A01-DAE8-4FA5-8F73-57D4C3E846F5}"/>
              </a:ext>
            </a:extLst>
          </p:cNvPr>
          <p:cNvSpPr>
            <a:spLocks noGrp="1"/>
          </p:cNvSpPr>
          <p:nvPr>
            <p:ph idx="1"/>
          </p:nvPr>
        </p:nvSpPr>
        <p:spPr>
          <a:xfrm>
            <a:off x="732345" y="1954769"/>
            <a:ext cx="7679310" cy="4351338"/>
          </a:xfrm>
        </p:spPr>
        <p:txBody>
          <a:bodyPr/>
          <a:lstStyle/>
          <a:p>
            <a:pPr marL="457200" indent="-457200">
              <a:buChar char="•"/>
            </a:pPr>
            <a:r>
              <a:rPr lang="en-US" sz="2400" b="0" dirty="0">
                <a:latin typeface="Arial"/>
                <a:cs typeface="Arial"/>
              </a:rPr>
              <a:t>400 tons (Total Affected Production), multiplied by</a:t>
            </a:r>
            <a:endParaRPr lang="en-US" sz="2400" dirty="0"/>
          </a:p>
          <a:p>
            <a:pPr marL="457200" indent="-457200">
              <a:buFont typeface="Arial" panose="020B0604020202020204" pitchFamily="34" charset="0"/>
              <a:buChar char="•"/>
            </a:pPr>
            <a:r>
              <a:rPr lang="en-US" sz="2400" b="0" dirty="0">
                <a:latin typeface="Arial"/>
                <a:cs typeface="Arial"/>
              </a:rPr>
              <a:t>25 percent (Weighted Average Percentage of  Loss), multiplied by</a:t>
            </a:r>
          </a:p>
          <a:p>
            <a:pPr marL="457200" indent="-457200">
              <a:buFont typeface="Arial" panose="020B0604020202020204" pitchFamily="34" charset="0"/>
              <a:buChar char="•"/>
            </a:pPr>
            <a:r>
              <a:rPr lang="en-US" sz="2400" b="0" dirty="0">
                <a:latin typeface="Arial"/>
                <a:cs typeface="Arial"/>
              </a:rPr>
              <a:t>$90  (determined price for the commodity), equals</a:t>
            </a:r>
          </a:p>
          <a:p>
            <a:pPr marL="457200" indent="-457200">
              <a:buFont typeface="Arial" panose="020B0604020202020204" pitchFamily="34" charset="0"/>
              <a:buChar char="•"/>
            </a:pPr>
            <a:r>
              <a:rPr lang="en-US" sz="2400" b="0" dirty="0">
                <a:latin typeface="Arial"/>
                <a:cs typeface="Arial"/>
              </a:rPr>
              <a:t>$9,000.00 (Loss Amount), multiplied by</a:t>
            </a:r>
          </a:p>
          <a:p>
            <a:pPr marL="457200" indent="-457200">
              <a:buFont typeface="Arial" panose="020B0604020202020204" pitchFamily="34" charset="0"/>
              <a:buChar char="•"/>
            </a:pPr>
            <a:r>
              <a:rPr lang="en-US" sz="2400" b="0" dirty="0">
                <a:latin typeface="Arial"/>
                <a:cs typeface="Arial"/>
              </a:rPr>
              <a:t>70 percent Payment Factor, multiplied by</a:t>
            </a:r>
          </a:p>
          <a:p>
            <a:pPr marL="457200" indent="-457200">
              <a:buFont typeface="Arial" panose="020B0604020202020204" pitchFamily="34" charset="0"/>
              <a:buChar char="•"/>
            </a:pPr>
            <a:r>
              <a:rPr lang="en-US" sz="2400" b="0" dirty="0">
                <a:latin typeface="Arial"/>
                <a:cs typeface="Arial"/>
              </a:rPr>
              <a:t>50 percent, equals</a:t>
            </a:r>
          </a:p>
          <a:p>
            <a:pPr marL="457200" indent="-457200">
              <a:buFont typeface="Arial" panose="020B0604020202020204" pitchFamily="34" charset="0"/>
              <a:buChar char="•"/>
            </a:pPr>
            <a:r>
              <a:rPr lang="en-US" sz="2400" dirty="0">
                <a:latin typeface="Arial"/>
                <a:cs typeface="Arial"/>
              </a:rPr>
              <a:t>$3,150.00 Gross Estimated Payment</a:t>
            </a:r>
          </a:p>
          <a:p>
            <a:pPr marL="457200" indent="-457200">
              <a:buChar char="•"/>
            </a:pPr>
            <a:endParaRPr lang="en-US" sz="2400" b="0" dirty="0">
              <a:latin typeface="Arial"/>
              <a:cs typeface="Arial"/>
            </a:endParaRPr>
          </a:p>
          <a:p>
            <a:pPr marL="914400" indent="-914400"/>
            <a:r>
              <a:rPr lang="en-US" sz="2400" b="0" dirty="0">
                <a:latin typeface="Arial"/>
                <a:cs typeface="Arial"/>
              </a:rPr>
              <a:t>Note:  This amount may be factored based on availability of funds after sign-up ends</a:t>
            </a:r>
          </a:p>
          <a:p>
            <a:endParaRPr lang="en-US" sz="2500" dirty="0"/>
          </a:p>
        </p:txBody>
      </p:sp>
      <p:sp>
        <p:nvSpPr>
          <p:cNvPr id="6" name="Title 1">
            <a:extLst>
              <a:ext uri="{FF2B5EF4-FFF2-40B4-BE49-F238E27FC236}">
                <a16:creationId xmlns:a16="http://schemas.microsoft.com/office/drawing/2014/main" id="{6651BA67-4062-473A-B313-F59706EF81E9}"/>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749776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a:xfrm>
            <a:off x="628650" y="992188"/>
            <a:ext cx="7531677" cy="698500"/>
          </a:xfrm>
        </p:spPr>
        <p:txBody>
          <a:bodyPr/>
          <a:lstStyle/>
          <a:p>
            <a:r>
              <a:rPr lang="en-US" sz="3200" dirty="0">
                <a:solidFill>
                  <a:srgbClr val="065744"/>
                </a:solidFill>
              </a:rPr>
              <a:t>Completing Application</a:t>
            </a:r>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
        <p:nvSpPr>
          <p:cNvPr id="6" name="Content Placeholder 2">
            <a:extLst>
              <a:ext uri="{FF2B5EF4-FFF2-40B4-BE49-F238E27FC236}">
                <a16:creationId xmlns:a16="http://schemas.microsoft.com/office/drawing/2014/main" id="{1FDF694D-FFD6-437E-BDAF-A3E2700B75AC}"/>
              </a:ext>
            </a:extLst>
          </p:cNvPr>
          <p:cNvSpPr txBox="1">
            <a:spLocks/>
          </p:cNvSpPr>
          <p:nvPr/>
        </p:nvSpPr>
        <p:spPr bwMode="auto">
          <a:xfrm>
            <a:off x="675856" y="1998933"/>
            <a:ext cx="7196392" cy="384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000"/>
              </a:spcBef>
              <a:spcAft>
                <a:spcPct val="0"/>
              </a:spcAft>
              <a:buFont typeface="Arial" panose="020B0604020202020204" pitchFamily="34" charset="0"/>
              <a:buNone/>
              <a:defRPr sz="2800" b="1" kern="1200">
                <a:solidFill>
                  <a:srgbClr val="065744"/>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Sue submits an application for 2018 due to drought in an eligible county. Sue provides verifiable documentation of nutritional value and acceptable documentation of production for 2015, 2016, and 2017 to calculate the weighted average historical nutritional value, and 2018 verifiable documentation for the application year nutritional value and acceptable documentation of affected production.</a:t>
            </a:r>
          </a:p>
          <a:p>
            <a:r>
              <a:rPr lang="en-US" sz="2400" b="0" dirty="0"/>
              <a:t>Sue also provides records to show the quantity of production.</a:t>
            </a:r>
          </a:p>
        </p:txBody>
      </p:sp>
    </p:spTree>
    <p:extLst>
      <p:ext uri="{BB962C8B-B14F-4D97-AF65-F5344CB8AC3E}">
        <p14:creationId xmlns:p14="http://schemas.microsoft.com/office/powerpoint/2010/main" val="33402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B3D0-6538-4604-B441-4ED52CABF92A}"/>
              </a:ext>
            </a:extLst>
          </p:cNvPr>
          <p:cNvSpPr>
            <a:spLocks noGrp="1"/>
          </p:cNvSpPr>
          <p:nvPr>
            <p:ph type="title"/>
          </p:nvPr>
        </p:nvSpPr>
        <p:spPr>
          <a:xfrm>
            <a:off x="628650" y="857251"/>
            <a:ext cx="7886700" cy="611944"/>
          </a:xfrm>
        </p:spPr>
        <p:txBody>
          <a:bodyPr>
            <a:normAutofit/>
          </a:bodyPr>
          <a:lstStyle/>
          <a:p>
            <a:r>
              <a:rPr lang="en-US" sz="2100" b="1" dirty="0"/>
              <a:t>2018 RFV (Application Year Analysis - 2018 crop year)</a:t>
            </a:r>
            <a:endParaRPr lang="en-US" sz="2100" dirty="0"/>
          </a:p>
        </p:txBody>
      </p:sp>
      <p:pic>
        <p:nvPicPr>
          <p:cNvPr id="7" name="Content Placeholder 6">
            <a:extLst>
              <a:ext uri="{FF2B5EF4-FFF2-40B4-BE49-F238E27FC236}">
                <a16:creationId xmlns:a16="http://schemas.microsoft.com/office/drawing/2014/main" id="{745F0726-EA41-4EF0-A0C7-AFD72A31FF9C}"/>
              </a:ext>
            </a:extLst>
          </p:cNvPr>
          <p:cNvPicPr>
            <a:picLocks noGrp="1" noChangeAspect="1"/>
          </p:cNvPicPr>
          <p:nvPr>
            <p:ph idx="1"/>
          </p:nvPr>
        </p:nvPicPr>
        <p:blipFill rotWithShape="1">
          <a:blip r:embed="rId3"/>
          <a:srcRect r="19214"/>
          <a:stretch/>
        </p:blipFill>
        <p:spPr>
          <a:xfrm>
            <a:off x="337624" y="1321483"/>
            <a:ext cx="7355948" cy="5208851"/>
          </a:xfrm>
          <a:prstGeom prst="rect">
            <a:avLst/>
          </a:prstGeom>
          <a:solidFill>
            <a:schemeClr val="tx1"/>
          </a:solidFill>
          <a:ln>
            <a:solidFill>
              <a:schemeClr val="tx1"/>
            </a:solidFill>
          </a:ln>
        </p:spPr>
      </p:pic>
    </p:spTree>
    <p:extLst>
      <p:ext uri="{BB962C8B-B14F-4D97-AF65-F5344CB8AC3E}">
        <p14:creationId xmlns:p14="http://schemas.microsoft.com/office/powerpoint/2010/main" val="3465737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46D7-EFF2-4ED5-B7F3-7CAF4C3BB48D}"/>
              </a:ext>
            </a:extLst>
          </p:cNvPr>
          <p:cNvSpPr>
            <a:spLocks noGrp="1"/>
          </p:cNvSpPr>
          <p:nvPr>
            <p:ph type="title"/>
          </p:nvPr>
        </p:nvSpPr>
        <p:spPr>
          <a:xfrm>
            <a:off x="628650" y="308611"/>
            <a:ext cx="7886700" cy="1624818"/>
          </a:xfrm>
        </p:spPr>
        <p:txBody>
          <a:bodyPr>
            <a:normAutofit/>
          </a:bodyPr>
          <a:lstStyle/>
          <a:p>
            <a:r>
              <a:rPr lang="en-US" sz="2100" b="1" dirty="0"/>
              <a:t>2015 RFV</a:t>
            </a:r>
          </a:p>
        </p:txBody>
      </p:sp>
      <p:pic>
        <p:nvPicPr>
          <p:cNvPr id="4" name="Content Placeholder 3">
            <a:extLst>
              <a:ext uri="{FF2B5EF4-FFF2-40B4-BE49-F238E27FC236}">
                <a16:creationId xmlns:a16="http://schemas.microsoft.com/office/drawing/2014/main" id="{B9FDFE79-353D-49BF-9E52-CF1500496DCB}"/>
              </a:ext>
            </a:extLst>
          </p:cNvPr>
          <p:cNvPicPr>
            <a:picLocks noGrp="1" noChangeAspect="1"/>
          </p:cNvPicPr>
          <p:nvPr>
            <p:ph idx="1"/>
          </p:nvPr>
        </p:nvPicPr>
        <p:blipFill rotWithShape="1">
          <a:blip r:embed="rId3"/>
          <a:srcRect r="7851"/>
          <a:stretch/>
        </p:blipFill>
        <p:spPr>
          <a:xfrm>
            <a:off x="464558" y="1332319"/>
            <a:ext cx="7754532" cy="4321016"/>
          </a:xfrm>
          <a:prstGeom prst="rect">
            <a:avLst/>
          </a:prstGeom>
          <a:ln>
            <a:solidFill>
              <a:schemeClr val="tx1"/>
            </a:solidFill>
          </a:ln>
        </p:spPr>
      </p:pic>
    </p:spTree>
    <p:extLst>
      <p:ext uri="{BB962C8B-B14F-4D97-AF65-F5344CB8AC3E}">
        <p14:creationId xmlns:p14="http://schemas.microsoft.com/office/powerpoint/2010/main" val="358686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Ineligible Crops</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760268" y="1888210"/>
            <a:ext cx="7503968" cy="4653510"/>
          </a:xfrm>
        </p:spPr>
        <p:txBody>
          <a:bodyPr/>
          <a:lstStyle/>
          <a:p>
            <a:r>
              <a:rPr lang="en-US" b="0" dirty="0"/>
              <a:t>Ineligible crops include: </a:t>
            </a:r>
          </a:p>
          <a:p>
            <a:pPr marL="457200" indent="-457200">
              <a:buChar char="•"/>
            </a:pPr>
            <a:r>
              <a:rPr lang="en-US" b="0" dirty="0">
                <a:latin typeface="Arial"/>
                <a:cs typeface="Arial"/>
              </a:rPr>
              <a:t>crops not grown commercially</a:t>
            </a:r>
            <a:endParaRPr lang="en-US" dirty="0"/>
          </a:p>
          <a:p>
            <a:pPr marL="457200" lvl="0" indent="-457200">
              <a:buFont typeface="Arial" panose="020B0604020202020204" pitchFamily="34" charset="0"/>
              <a:buChar char="•"/>
            </a:pPr>
            <a:r>
              <a:rPr lang="en-US" b="0" dirty="0">
                <a:latin typeface="Arial"/>
                <a:cs typeface="Arial"/>
              </a:rPr>
              <a:t>crops intended for grazing</a:t>
            </a:r>
          </a:p>
          <a:p>
            <a:pPr marL="457200" indent="-457200">
              <a:buFont typeface="Arial" panose="020B0604020202020204" pitchFamily="34" charset="0"/>
              <a:buChar char="•"/>
            </a:pPr>
            <a:r>
              <a:rPr lang="en-US" b="0" dirty="0">
                <a:latin typeface="Arial"/>
                <a:cs typeface="Arial"/>
              </a:rPr>
              <a:t>crops not intended for harvest </a:t>
            </a:r>
            <a:endParaRPr lang="en-US" b="0" dirty="0"/>
          </a:p>
          <a:p>
            <a:pPr marL="457200" lvl="0" indent="-457200">
              <a:buFont typeface="Arial" panose="020B0604020202020204" pitchFamily="34" charset="0"/>
              <a:buChar char="•"/>
            </a:pPr>
            <a:r>
              <a:rPr lang="en-US" b="0" dirty="0">
                <a:latin typeface="Arial"/>
                <a:cs typeface="Arial"/>
              </a:rPr>
              <a:t>subsequent crops that do not meet double cropping provisions</a:t>
            </a:r>
          </a:p>
          <a:p>
            <a:pPr marL="457200" lvl="0" indent="-457200">
              <a:buFont typeface="Arial" panose="020B0604020202020204" pitchFamily="34" charset="0"/>
              <a:buChar char="•"/>
            </a:pPr>
            <a:r>
              <a:rPr lang="en-US" b="0" dirty="0">
                <a:latin typeface="Arial"/>
                <a:cs typeface="Arial"/>
              </a:rPr>
              <a:t>volunteer crops</a:t>
            </a:r>
          </a:p>
          <a:p>
            <a:pPr marL="457200" indent="-457200">
              <a:buFont typeface="Arial" panose="020B0604020202020204" pitchFamily="34" charset="0"/>
              <a:buChar char="•"/>
            </a:pPr>
            <a:endParaRPr lang="en-US" b="0" dirty="0">
              <a:latin typeface="Arial"/>
              <a:cs typeface="Arial"/>
            </a:endParaRP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4096982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B0D1-43C8-4E3B-83FC-3878C1DC78A1}"/>
              </a:ext>
            </a:extLst>
          </p:cNvPr>
          <p:cNvSpPr>
            <a:spLocks noGrp="1"/>
          </p:cNvSpPr>
          <p:nvPr>
            <p:ph type="title"/>
          </p:nvPr>
        </p:nvSpPr>
        <p:spPr>
          <a:xfrm>
            <a:off x="628650" y="857251"/>
            <a:ext cx="7886700" cy="738554"/>
          </a:xfrm>
        </p:spPr>
        <p:txBody>
          <a:bodyPr>
            <a:normAutofit/>
          </a:bodyPr>
          <a:lstStyle/>
          <a:p>
            <a:r>
              <a:rPr lang="en-US" sz="2100" b="1" dirty="0"/>
              <a:t>2016 RFV</a:t>
            </a:r>
          </a:p>
        </p:txBody>
      </p:sp>
      <p:pic>
        <p:nvPicPr>
          <p:cNvPr id="4" name="Content Placeholder 3">
            <a:extLst>
              <a:ext uri="{FF2B5EF4-FFF2-40B4-BE49-F238E27FC236}">
                <a16:creationId xmlns:a16="http://schemas.microsoft.com/office/drawing/2014/main" id="{243E582D-42DF-48D4-AE45-C12FA101F508}"/>
              </a:ext>
            </a:extLst>
          </p:cNvPr>
          <p:cNvPicPr>
            <a:picLocks noGrp="1" noChangeAspect="1"/>
          </p:cNvPicPr>
          <p:nvPr>
            <p:ph idx="1"/>
          </p:nvPr>
        </p:nvPicPr>
        <p:blipFill rotWithShape="1">
          <a:blip r:embed="rId3"/>
          <a:srcRect r="12208"/>
          <a:stretch/>
        </p:blipFill>
        <p:spPr>
          <a:xfrm>
            <a:off x="628650" y="1458805"/>
            <a:ext cx="7222578" cy="4281992"/>
          </a:xfrm>
          <a:prstGeom prst="rect">
            <a:avLst/>
          </a:prstGeom>
          <a:ln>
            <a:solidFill>
              <a:schemeClr val="tx1"/>
            </a:solidFill>
          </a:ln>
        </p:spPr>
      </p:pic>
    </p:spTree>
    <p:extLst>
      <p:ext uri="{BB962C8B-B14F-4D97-AF65-F5344CB8AC3E}">
        <p14:creationId xmlns:p14="http://schemas.microsoft.com/office/powerpoint/2010/main" val="1989628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4E1A-C1AC-4B0D-9386-892B79B7576E}"/>
              </a:ext>
            </a:extLst>
          </p:cNvPr>
          <p:cNvSpPr>
            <a:spLocks noGrp="1"/>
          </p:cNvSpPr>
          <p:nvPr>
            <p:ph type="title"/>
          </p:nvPr>
        </p:nvSpPr>
        <p:spPr>
          <a:xfrm>
            <a:off x="628650" y="857251"/>
            <a:ext cx="7886700" cy="780758"/>
          </a:xfrm>
        </p:spPr>
        <p:txBody>
          <a:bodyPr>
            <a:normAutofit/>
          </a:bodyPr>
          <a:lstStyle/>
          <a:p>
            <a:r>
              <a:rPr lang="en-US" sz="2100" b="1" dirty="0"/>
              <a:t>2017 RFV</a:t>
            </a:r>
          </a:p>
        </p:txBody>
      </p:sp>
      <p:pic>
        <p:nvPicPr>
          <p:cNvPr id="7" name="Content Placeholder 6">
            <a:extLst>
              <a:ext uri="{FF2B5EF4-FFF2-40B4-BE49-F238E27FC236}">
                <a16:creationId xmlns:a16="http://schemas.microsoft.com/office/drawing/2014/main" id="{67A5AB8F-178D-4B82-AAF2-83DBC0A323D9}"/>
              </a:ext>
            </a:extLst>
          </p:cNvPr>
          <p:cNvPicPr>
            <a:picLocks noGrp="1" noChangeAspect="1"/>
          </p:cNvPicPr>
          <p:nvPr>
            <p:ph idx="1"/>
          </p:nvPr>
        </p:nvPicPr>
        <p:blipFill rotWithShape="1">
          <a:blip r:embed="rId3"/>
          <a:srcRect r="6867"/>
          <a:stretch/>
        </p:blipFill>
        <p:spPr>
          <a:xfrm>
            <a:off x="390501" y="1460939"/>
            <a:ext cx="7418685" cy="4413040"/>
          </a:xfrm>
          <a:prstGeom prst="rect">
            <a:avLst/>
          </a:prstGeom>
          <a:solidFill>
            <a:schemeClr val="tx1"/>
          </a:solidFill>
          <a:ln>
            <a:solidFill>
              <a:schemeClr val="tx1"/>
            </a:solidFill>
          </a:ln>
        </p:spPr>
      </p:pic>
    </p:spTree>
    <p:extLst>
      <p:ext uri="{BB962C8B-B14F-4D97-AF65-F5344CB8AC3E}">
        <p14:creationId xmlns:p14="http://schemas.microsoft.com/office/powerpoint/2010/main" val="704200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5CF6-3F35-4765-8D63-03F068508CBE}"/>
              </a:ext>
            </a:extLst>
          </p:cNvPr>
          <p:cNvSpPr>
            <a:spLocks noGrp="1"/>
          </p:cNvSpPr>
          <p:nvPr>
            <p:ph type="title"/>
          </p:nvPr>
        </p:nvSpPr>
        <p:spPr>
          <a:xfrm>
            <a:off x="628650" y="857251"/>
            <a:ext cx="7886700" cy="771524"/>
          </a:xfrm>
        </p:spPr>
        <p:txBody>
          <a:bodyPr>
            <a:normAutofit/>
          </a:bodyPr>
          <a:lstStyle/>
          <a:p>
            <a:r>
              <a:rPr lang="en-US" sz="2100" b="1" dirty="0"/>
              <a:t>Example 3- FSA-899</a:t>
            </a:r>
          </a:p>
        </p:txBody>
      </p:sp>
      <p:pic>
        <p:nvPicPr>
          <p:cNvPr id="4" name="Content Placeholder 3">
            <a:extLst>
              <a:ext uri="{FF2B5EF4-FFF2-40B4-BE49-F238E27FC236}">
                <a16:creationId xmlns:a16="http://schemas.microsoft.com/office/drawing/2014/main" id="{36D69D77-8FD4-4A05-A921-7B2FAECE63DF}"/>
              </a:ext>
            </a:extLst>
          </p:cNvPr>
          <p:cNvPicPr>
            <a:picLocks noGrp="1" noChangeAspect="1"/>
          </p:cNvPicPr>
          <p:nvPr>
            <p:ph idx="1"/>
          </p:nvPr>
        </p:nvPicPr>
        <p:blipFill>
          <a:blip r:embed="rId3"/>
          <a:stretch>
            <a:fillRect/>
          </a:stretch>
        </p:blipFill>
        <p:spPr>
          <a:xfrm>
            <a:off x="514350" y="1343026"/>
            <a:ext cx="7886700" cy="4346477"/>
          </a:xfrm>
          <a:prstGeom prst="rect">
            <a:avLst/>
          </a:prstGeom>
          <a:ln>
            <a:solidFill>
              <a:schemeClr val="tx1"/>
            </a:solidFill>
          </a:ln>
        </p:spPr>
      </p:pic>
      <p:sp>
        <p:nvSpPr>
          <p:cNvPr id="5" name="TextBox 4">
            <a:extLst>
              <a:ext uri="{FF2B5EF4-FFF2-40B4-BE49-F238E27FC236}">
                <a16:creationId xmlns:a16="http://schemas.microsoft.com/office/drawing/2014/main" id="{0FC78408-9888-4877-8DD0-676905C80E70}"/>
              </a:ext>
            </a:extLst>
          </p:cNvPr>
          <p:cNvSpPr txBox="1"/>
          <p:nvPr/>
        </p:nvSpPr>
        <p:spPr>
          <a:xfrm>
            <a:off x="2703444" y="1900859"/>
            <a:ext cx="1868557" cy="230832"/>
          </a:xfrm>
          <a:prstGeom prst="rect">
            <a:avLst/>
          </a:prstGeom>
          <a:noFill/>
        </p:spPr>
        <p:txBody>
          <a:bodyPr wrap="square" rtlCol="0">
            <a:spAutoFit/>
          </a:bodyPr>
          <a:lstStyle/>
          <a:p>
            <a:r>
              <a:rPr lang="en-US" sz="900" dirty="0"/>
              <a:t>Red River</a:t>
            </a:r>
          </a:p>
        </p:txBody>
      </p:sp>
    </p:spTree>
    <p:extLst>
      <p:ext uri="{BB962C8B-B14F-4D97-AF65-F5344CB8AC3E}">
        <p14:creationId xmlns:p14="http://schemas.microsoft.com/office/powerpoint/2010/main" val="3517896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5CF6-3F35-4765-8D63-03F068508CBE}"/>
              </a:ext>
            </a:extLst>
          </p:cNvPr>
          <p:cNvSpPr>
            <a:spLocks noGrp="1"/>
          </p:cNvSpPr>
          <p:nvPr>
            <p:ph type="title"/>
          </p:nvPr>
        </p:nvSpPr>
        <p:spPr>
          <a:xfrm>
            <a:off x="628650" y="857251"/>
            <a:ext cx="7886700" cy="771524"/>
          </a:xfrm>
        </p:spPr>
        <p:txBody>
          <a:bodyPr>
            <a:normAutofit/>
          </a:bodyPr>
          <a:lstStyle/>
          <a:p>
            <a:r>
              <a:rPr lang="en-US" sz="2100" b="1" dirty="0"/>
              <a:t>Example 3 - FSA-899</a:t>
            </a:r>
          </a:p>
        </p:txBody>
      </p:sp>
      <p:pic>
        <p:nvPicPr>
          <p:cNvPr id="9" name="Content Placeholder 8">
            <a:extLst>
              <a:ext uri="{FF2B5EF4-FFF2-40B4-BE49-F238E27FC236}">
                <a16:creationId xmlns:a16="http://schemas.microsoft.com/office/drawing/2014/main" id="{68E9BFBE-C63B-4238-B46E-ECB19BB30F0E}"/>
              </a:ext>
            </a:extLst>
          </p:cNvPr>
          <p:cNvPicPr>
            <a:picLocks noGrp="1" noChangeAspect="1"/>
          </p:cNvPicPr>
          <p:nvPr>
            <p:ph idx="1"/>
          </p:nvPr>
        </p:nvPicPr>
        <p:blipFill>
          <a:blip r:embed="rId3"/>
          <a:stretch>
            <a:fillRect/>
          </a:stretch>
        </p:blipFill>
        <p:spPr>
          <a:xfrm>
            <a:off x="628651" y="1479745"/>
            <a:ext cx="7646921" cy="4235255"/>
          </a:xfrm>
          <a:prstGeom prst="rect">
            <a:avLst/>
          </a:prstGeom>
          <a:ln>
            <a:solidFill>
              <a:schemeClr val="tx1"/>
            </a:solidFill>
          </a:ln>
        </p:spPr>
      </p:pic>
      <p:sp>
        <p:nvSpPr>
          <p:cNvPr id="3" name="Oval 2">
            <a:extLst>
              <a:ext uri="{FF2B5EF4-FFF2-40B4-BE49-F238E27FC236}">
                <a16:creationId xmlns:a16="http://schemas.microsoft.com/office/drawing/2014/main" id="{46763F8C-E584-4984-95F1-44F6DA4A85B6}"/>
              </a:ext>
            </a:extLst>
          </p:cNvPr>
          <p:cNvSpPr/>
          <p:nvPr/>
        </p:nvSpPr>
        <p:spPr>
          <a:xfrm>
            <a:off x="5497417" y="1479745"/>
            <a:ext cx="2778155" cy="12193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849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8AC6-DCFB-4A58-92AD-D96B4EA03546}"/>
              </a:ext>
            </a:extLst>
          </p:cNvPr>
          <p:cNvSpPr>
            <a:spLocks noGrp="1"/>
          </p:cNvSpPr>
          <p:nvPr>
            <p:ph type="title"/>
          </p:nvPr>
        </p:nvSpPr>
        <p:spPr>
          <a:xfrm>
            <a:off x="628650" y="1015511"/>
            <a:ext cx="7886700" cy="474786"/>
          </a:xfrm>
        </p:spPr>
        <p:txBody>
          <a:bodyPr>
            <a:normAutofit/>
          </a:bodyPr>
          <a:lstStyle/>
          <a:p>
            <a:r>
              <a:rPr lang="en-US" sz="2100" b="1" dirty="0"/>
              <a:t>Example 3 - Application – FSA-898 Part C </a:t>
            </a:r>
          </a:p>
        </p:txBody>
      </p:sp>
      <p:sp>
        <p:nvSpPr>
          <p:cNvPr id="3" name="TextBox 2">
            <a:extLst>
              <a:ext uri="{FF2B5EF4-FFF2-40B4-BE49-F238E27FC236}">
                <a16:creationId xmlns:a16="http://schemas.microsoft.com/office/drawing/2014/main" id="{5B3BC02C-5A1A-4DEE-B56A-794D437CFDC7}"/>
              </a:ext>
            </a:extLst>
          </p:cNvPr>
          <p:cNvSpPr txBox="1"/>
          <p:nvPr/>
        </p:nvSpPr>
        <p:spPr>
          <a:xfrm>
            <a:off x="1003852" y="2646293"/>
            <a:ext cx="1053548" cy="369332"/>
          </a:xfrm>
          <a:prstGeom prst="rect">
            <a:avLst/>
          </a:prstGeom>
          <a:noFill/>
        </p:spPr>
        <p:txBody>
          <a:bodyPr wrap="square" rtlCol="0">
            <a:spAutoFit/>
          </a:bodyPr>
          <a:lstStyle/>
          <a:p>
            <a:endParaRPr lang="en-US" dirty="0"/>
          </a:p>
        </p:txBody>
      </p:sp>
      <p:sp>
        <p:nvSpPr>
          <p:cNvPr id="4" name="Rectangle 3">
            <a:extLst>
              <a:ext uri="{FF2B5EF4-FFF2-40B4-BE49-F238E27FC236}">
                <a16:creationId xmlns:a16="http://schemas.microsoft.com/office/drawing/2014/main" id="{5F342D48-B787-4BAF-A002-A39DE2FA3530}"/>
              </a:ext>
            </a:extLst>
          </p:cNvPr>
          <p:cNvSpPr/>
          <p:nvPr/>
        </p:nvSpPr>
        <p:spPr>
          <a:xfrm>
            <a:off x="1003853" y="2646293"/>
            <a:ext cx="983974" cy="198783"/>
          </a:xfrm>
          <a:prstGeom prst="rect">
            <a:avLst/>
          </a:prstGeom>
          <a:solidFill>
            <a:srgbClr val="DD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A6F17F0-A390-466B-9AA9-52D0474343AA}"/>
              </a:ext>
            </a:extLst>
          </p:cNvPr>
          <p:cNvSpPr txBox="1"/>
          <p:nvPr/>
        </p:nvSpPr>
        <p:spPr>
          <a:xfrm>
            <a:off x="1003852" y="2646294"/>
            <a:ext cx="1053548" cy="276999"/>
          </a:xfrm>
          <a:prstGeom prst="rect">
            <a:avLst/>
          </a:prstGeom>
          <a:noFill/>
        </p:spPr>
        <p:txBody>
          <a:bodyPr wrap="square" rtlCol="0">
            <a:spAutoFit/>
          </a:bodyPr>
          <a:lstStyle/>
          <a:p>
            <a:r>
              <a:rPr lang="en-US" sz="1200" dirty="0"/>
              <a:t>TX, Red River</a:t>
            </a:r>
          </a:p>
        </p:txBody>
      </p:sp>
      <p:pic>
        <p:nvPicPr>
          <p:cNvPr id="9" name="Content Placeholder 8">
            <a:extLst>
              <a:ext uri="{FF2B5EF4-FFF2-40B4-BE49-F238E27FC236}">
                <a16:creationId xmlns:a16="http://schemas.microsoft.com/office/drawing/2014/main" id="{A0832A5C-CC7C-4305-BD0E-2768357A9458}"/>
              </a:ext>
            </a:extLst>
          </p:cNvPr>
          <p:cNvPicPr>
            <a:picLocks noGrp="1" noChangeAspect="1"/>
          </p:cNvPicPr>
          <p:nvPr>
            <p:ph idx="1"/>
          </p:nvPr>
        </p:nvPicPr>
        <p:blipFill>
          <a:blip r:embed="rId3"/>
          <a:stretch>
            <a:fillRect/>
          </a:stretch>
        </p:blipFill>
        <p:spPr>
          <a:xfrm>
            <a:off x="628650" y="1585253"/>
            <a:ext cx="7886700" cy="3967089"/>
          </a:xfrm>
          <a:prstGeom prst="rect">
            <a:avLst/>
          </a:prstGeom>
        </p:spPr>
      </p:pic>
    </p:spTree>
    <p:extLst>
      <p:ext uri="{BB962C8B-B14F-4D97-AF65-F5344CB8AC3E}">
        <p14:creationId xmlns:p14="http://schemas.microsoft.com/office/powerpoint/2010/main" val="595108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p:txBody>
          <a:bodyPr/>
          <a:lstStyle/>
          <a:p>
            <a:r>
              <a:rPr lang="en-US" dirty="0">
                <a:solidFill>
                  <a:srgbClr val="065744"/>
                </a:solidFill>
              </a:rPr>
              <a:t>How do I apply?</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97922" y="1974705"/>
            <a:ext cx="8018045" cy="3761077"/>
          </a:xfrm>
        </p:spPr>
        <p:txBody>
          <a:bodyPr>
            <a:noAutofit/>
          </a:bodyPr>
          <a:lstStyle/>
          <a:p>
            <a:pPr marL="457200" lvl="0" indent="-457200">
              <a:buFont typeface="Arial" panose="020B0604020202020204" pitchFamily="34" charset="0"/>
              <a:buChar char="•"/>
            </a:pPr>
            <a:r>
              <a:rPr lang="en-US" sz="2400" b="0" dirty="0">
                <a:latin typeface="Arial"/>
                <a:cs typeface="Arial"/>
              </a:rPr>
              <a:t>One application for entire operation nationwide in recording county office. </a:t>
            </a:r>
          </a:p>
          <a:p>
            <a:pPr lvl="0"/>
            <a:endParaRPr lang="en-US" sz="700" b="0" dirty="0">
              <a:solidFill>
                <a:srgbClr val="5D9732"/>
              </a:solidFill>
              <a:latin typeface="Arial"/>
              <a:cs typeface="Arial"/>
            </a:endParaRPr>
          </a:p>
          <a:p>
            <a:pPr lvl="0"/>
            <a:endParaRPr lang="en-US" sz="700" b="0" dirty="0"/>
          </a:p>
          <a:p>
            <a:pPr marL="457200" lvl="0" indent="-457200">
              <a:buFont typeface="Arial" panose="020B0604020202020204" pitchFamily="34" charset="0"/>
              <a:buChar char="•"/>
            </a:pPr>
            <a:r>
              <a:rPr lang="en-US" sz="2400" b="0" dirty="0">
                <a:latin typeface="Arial"/>
                <a:cs typeface="Arial"/>
              </a:rPr>
              <a:t>Application includes all eligible crops suffering a quality loss.</a:t>
            </a:r>
            <a:endParaRPr lang="en-US" sz="700" b="0" dirty="0">
              <a:latin typeface="Arial"/>
              <a:cs typeface="Arial"/>
            </a:endParaRPr>
          </a:p>
          <a:p>
            <a:pPr lvl="0"/>
            <a:endParaRPr lang="en-US" sz="700" b="0" dirty="0"/>
          </a:p>
          <a:p>
            <a:pPr marL="457200" lvl="0" indent="-457200">
              <a:buFont typeface="Arial" panose="020B0604020202020204" pitchFamily="34" charset="0"/>
              <a:buChar char="•"/>
            </a:pPr>
            <a:r>
              <a:rPr lang="en-US" sz="2400" b="0" dirty="0">
                <a:latin typeface="Arial"/>
                <a:cs typeface="Arial"/>
              </a:rPr>
              <a:t>Losses sustained in more than one crop year require a separate application for each crop year.</a:t>
            </a:r>
          </a:p>
          <a:p>
            <a:pPr>
              <a:spcBef>
                <a:spcPts val="90"/>
              </a:spcBef>
              <a:spcAft>
                <a:spcPts val="90"/>
              </a:spcAft>
            </a:pP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730407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158C-6D55-4113-B846-53FE5BD9A518}"/>
              </a:ext>
            </a:extLst>
          </p:cNvPr>
          <p:cNvSpPr>
            <a:spLocks noGrp="1"/>
          </p:cNvSpPr>
          <p:nvPr>
            <p:ph type="title"/>
          </p:nvPr>
        </p:nvSpPr>
        <p:spPr/>
        <p:txBody>
          <a:bodyPr/>
          <a:lstStyle/>
          <a:p>
            <a:r>
              <a:rPr lang="en-US" dirty="0"/>
              <a:t>How do I apply?</a:t>
            </a:r>
          </a:p>
        </p:txBody>
      </p:sp>
      <p:sp>
        <p:nvSpPr>
          <p:cNvPr id="3" name="Content Placeholder 2">
            <a:extLst>
              <a:ext uri="{FF2B5EF4-FFF2-40B4-BE49-F238E27FC236}">
                <a16:creationId xmlns:a16="http://schemas.microsoft.com/office/drawing/2014/main" id="{5F6ADEF8-C24C-43CF-882B-11D7E50BD6F7}"/>
              </a:ext>
            </a:extLst>
          </p:cNvPr>
          <p:cNvSpPr>
            <a:spLocks noGrp="1"/>
          </p:cNvSpPr>
          <p:nvPr>
            <p:ph idx="1"/>
          </p:nvPr>
        </p:nvSpPr>
        <p:spPr>
          <a:xfrm>
            <a:off x="628649" y="1690687"/>
            <a:ext cx="8018045" cy="4838449"/>
          </a:xfrm>
        </p:spPr>
        <p:txBody>
          <a:bodyPr>
            <a:noAutofit/>
          </a:bodyPr>
          <a:lstStyle/>
          <a:p>
            <a:pPr>
              <a:spcBef>
                <a:spcPts val="90"/>
              </a:spcBef>
              <a:spcAft>
                <a:spcPts val="90"/>
              </a:spcAft>
            </a:pPr>
            <a:r>
              <a:rPr lang="en-US" sz="2200" dirty="0"/>
              <a:t>New to USDA, no problem!  </a:t>
            </a:r>
            <a:r>
              <a:rPr lang="en-US" sz="2200" b="0" dirty="0"/>
              <a:t>Ask for help in filling out your application!  Local staff may also ask for:</a:t>
            </a:r>
          </a:p>
          <a:p>
            <a:pPr marL="803275" lvl="1" indent="-341313">
              <a:spcBef>
                <a:spcPts val="90"/>
              </a:spcBef>
              <a:spcAft>
                <a:spcPts val="90"/>
              </a:spcAft>
            </a:pPr>
            <a:r>
              <a:rPr lang="en-US" sz="2000" b="0" dirty="0"/>
              <a:t>Name and address</a:t>
            </a:r>
          </a:p>
          <a:p>
            <a:pPr marL="803275" lvl="1" indent="-341313">
              <a:spcBef>
                <a:spcPts val="90"/>
              </a:spcBef>
              <a:spcAft>
                <a:spcPts val="90"/>
              </a:spcAft>
            </a:pPr>
            <a:r>
              <a:rPr lang="en-US" sz="2000" b="0" dirty="0"/>
              <a:t>Personal information, including your Tax Identification Number</a:t>
            </a:r>
          </a:p>
          <a:p>
            <a:pPr marL="803275" lvl="1" indent="-341313">
              <a:spcBef>
                <a:spcPts val="90"/>
              </a:spcBef>
              <a:spcAft>
                <a:spcPts val="90"/>
              </a:spcAft>
            </a:pPr>
            <a:r>
              <a:rPr lang="en-US" sz="2000" b="0" dirty="0"/>
              <a:t>Farm operating structure</a:t>
            </a:r>
          </a:p>
          <a:p>
            <a:pPr marL="803275" lvl="1" indent="-341313">
              <a:spcBef>
                <a:spcPts val="90"/>
              </a:spcBef>
              <a:spcAft>
                <a:spcPts val="90"/>
              </a:spcAft>
            </a:pPr>
            <a:r>
              <a:rPr lang="en-US" sz="2000" b="0" dirty="0"/>
              <a:t>Adjusted Gross Income compliance certification to ensure eligibility</a:t>
            </a:r>
          </a:p>
          <a:p>
            <a:pPr marL="803275" lvl="1" indent="-341313">
              <a:spcBef>
                <a:spcPts val="90"/>
              </a:spcBef>
              <a:spcAft>
                <a:spcPts val="90"/>
              </a:spcAft>
            </a:pPr>
            <a:r>
              <a:rPr lang="en-US" sz="2000" b="0" dirty="0"/>
              <a:t>Direct deposit information to enable payment</a:t>
            </a:r>
          </a:p>
          <a:p>
            <a:pPr marL="803275" lvl="1" indent="-341313">
              <a:spcBef>
                <a:spcPts val="90"/>
              </a:spcBef>
              <a:spcAft>
                <a:spcPts val="90"/>
              </a:spcAft>
            </a:pPr>
            <a:r>
              <a:rPr lang="en-US" sz="2000" dirty="0"/>
              <a:t>Some producers may need to file an acreage report</a:t>
            </a:r>
            <a:endParaRPr lang="en-US" sz="2000" b="0" dirty="0"/>
          </a:p>
          <a:p>
            <a:pPr marL="457200" indent="-457200">
              <a:spcBef>
                <a:spcPts val="90"/>
              </a:spcBef>
              <a:spcAft>
                <a:spcPts val="90"/>
              </a:spcAft>
              <a:buFont typeface="Arial" panose="020B0604020202020204" pitchFamily="34" charset="0"/>
              <a:buChar char="•"/>
            </a:pPr>
            <a:endParaRPr lang="en-US" sz="2200" b="0" dirty="0"/>
          </a:p>
          <a:p>
            <a:pPr marL="457200" indent="-457200">
              <a:spcBef>
                <a:spcPts val="90"/>
              </a:spcBef>
              <a:spcAft>
                <a:spcPts val="90"/>
              </a:spcAft>
              <a:buFont typeface="Arial" panose="020B0604020202020204" pitchFamily="34" charset="0"/>
              <a:buChar char="•"/>
            </a:pPr>
            <a:r>
              <a:rPr lang="en-US" sz="2200" b="0" dirty="0"/>
              <a:t>Find the QLA application (FSA 878) and needed forms: </a:t>
            </a:r>
            <a:r>
              <a:rPr lang="en-US" sz="2200" b="0" dirty="0">
                <a:hlinkClick r:id="rId3"/>
              </a:rPr>
              <a:t>www.farmers.gov/quality-loss</a:t>
            </a:r>
            <a:r>
              <a:rPr lang="en-US" sz="2200" b="0" dirty="0"/>
              <a:t> </a:t>
            </a:r>
          </a:p>
          <a:p>
            <a:pPr marL="457200" indent="-457200">
              <a:spcBef>
                <a:spcPts val="90"/>
              </a:spcBef>
              <a:spcAft>
                <a:spcPts val="90"/>
              </a:spcAft>
              <a:buFont typeface="Arial" panose="020B0604020202020204" pitchFamily="34" charset="0"/>
              <a:buChar char="•"/>
            </a:pPr>
            <a:r>
              <a:rPr lang="en-US" sz="2200" b="0" dirty="0"/>
              <a:t>Find your nearest service center here: </a:t>
            </a:r>
            <a:r>
              <a:rPr lang="en-US" sz="2200" b="0" dirty="0">
                <a:hlinkClick r:id="rId4"/>
              </a:rPr>
              <a:t>www.farmers.gov/service-center-locator</a:t>
            </a:r>
            <a:endParaRPr lang="en-US" sz="2200" dirty="0"/>
          </a:p>
        </p:txBody>
      </p:sp>
      <p:sp>
        <p:nvSpPr>
          <p:cNvPr id="4" name="Title 1">
            <a:extLst>
              <a:ext uri="{FF2B5EF4-FFF2-40B4-BE49-F238E27FC236}">
                <a16:creationId xmlns:a16="http://schemas.microsoft.com/office/drawing/2014/main" id="{F509B97D-E4D5-4893-B869-D22120022D47}"/>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3952727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D468-958C-4A05-AC11-49C8EC57AFF8}"/>
              </a:ext>
            </a:extLst>
          </p:cNvPr>
          <p:cNvSpPr>
            <a:spLocks noGrp="1"/>
          </p:cNvSpPr>
          <p:nvPr>
            <p:ph type="title"/>
          </p:nvPr>
        </p:nvSpPr>
        <p:spPr>
          <a:xfrm>
            <a:off x="1028326" y="2602808"/>
            <a:ext cx="6660477" cy="1027662"/>
          </a:xfrm>
        </p:spPr>
        <p:txBody>
          <a:bodyPr anchor="ctr">
            <a:normAutofit/>
          </a:bodyPr>
          <a:lstStyle/>
          <a:p>
            <a:r>
              <a:rPr lang="en-US" sz="3100" b="1" dirty="0">
                <a:latin typeface="Arial"/>
                <a:cs typeface="Arial"/>
              </a:rPr>
              <a:t>Utilizing the Customer Call Center</a:t>
            </a:r>
            <a:endParaRPr lang="en-US" sz="3100" b="1" dirty="0"/>
          </a:p>
        </p:txBody>
      </p:sp>
      <p:pic>
        <p:nvPicPr>
          <p:cNvPr id="5" name="Picture 4">
            <a:extLst>
              <a:ext uri="{FF2B5EF4-FFF2-40B4-BE49-F238E27FC236}">
                <a16:creationId xmlns:a16="http://schemas.microsoft.com/office/drawing/2014/main" id="{A821735D-ED25-430A-BAB7-7CA68FF9832D}"/>
              </a:ext>
            </a:extLst>
          </p:cNvPr>
          <p:cNvPicPr>
            <a:picLocks noChangeAspect="1"/>
          </p:cNvPicPr>
          <p:nvPr/>
        </p:nvPicPr>
        <p:blipFill rotWithShape="1">
          <a:blip r:embed="rId3"/>
          <a:srcRect t="28527" b="43566"/>
          <a:stretch/>
        </p:blipFill>
        <p:spPr>
          <a:xfrm>
            <a:off x="20" y="700628"/>
            <a:ext cx="9143980" cy="204150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5A2D8A7-CE95-4249-99C4-3B8DE339BE53}"/>
              </a:ext>
            </a:extLst>
          </p:cNvPr>
          <p:cNvSpPr>
            <a:spLocks noGrp="1"/>
          </p:cNvSpPr>
          <p:nvPr>
            <p:ph idx="1"/>
          </p:nvPr>
        </p:nvSpPr>
        <p:spPr>
          <a:xfrm>
            <a:off x="761699" y="3339766"/>
            <a:ext cx="7188360" cy="3119479"/>
          </a:xfrm>
        </p:spPr>
        <p:txBody>
          <a:bodyPr anchor="t">
            <a:normAutofit fontScale="92500" lnSpcReduction="20000"/>
          </a:bodyPr>
          <a:lstStyle/>
          <a:p>
            <a:pPr marL="457200" indent="-457200">
              <a:lnSpc>
                <a:spcPct val="110000"/>
              </a:lnSpc>
              <a:buChar char="•"/>
            </a:pPr>
            <a:r>
              <a:rPr lang="en-US" sz="2400" b="0" dirty="0">
                <a:latin typeface="Arial"/>
                <a:cs typeface="Arial"/>
              </a:rPr>
              <a:t>QLA applicants can call:</a:t>
            </a:r>
            <a:r>
              <a:rPr lang="en-US" sz="2400" dirty="0">
                <a:latin typeface="Arial"/>
                <a:cs typeface="Arial"/>
              </a:rPr>
              <a:t> 877-508-8364</a:t>
            </a:r>
          </a:p>
          <a:p>
            <a:pPr marL="457200" indent="-457200">
              <a:lnSpc>
                <a:spcPct val="110000"/>
              </a:lnSpc>
              <a:buChar char="•"/>
            </a:pPr>
            <a:r>
              <a:rPr lang="en-US" sz="2400" b="0" dirty="0">
                <a:latin typeface="Arial"/>
                <a:cs typeface="Arial"/>
              </a:rPr>
              <a:t>Operating hours: 7 AM – 7 PM Central </a:t>
            </a:r>
          </a:p>
          <a:p>
            <a:pPr marL="457200" indent="-457200">
              <a:lnSpc>
                <a:spcPct val="110000"/>
              </a:lnSpc>
              <a:buChar char="•"/>
            </a:pPr>
            <a:r>
              <a:rPr lang="en-US" sz="2400" b="0" dirty="0">
                <a:latin typeface="Arial"/>
                <a:cs typeface="Arial"/>
              </a:rPr>
              <a:t>Work one-on-one with an employee, get help filling out an application, and get a direct transfer to the applicable service center</a:t>
            </a:r>
          </a:p>
          <a:p>
            <a:pPr marL="457200" indent="-457200">
              <a:lnSpc>
                <a:spcPct val="110000"/>
              </a:lnSpc>
              <a:buChar char="•"/>
            </a:pPr>
            <a:r>
              <a:rPr lang="en-US" sz="2400" b="0" dirty="0">
                <a:latin typeface="Arial"/>
                <a:cs typeface="Arial"/>
              </a:rPr>
              <a:t>Language interpretation: Call-center users press 1 for English or to identify the non-Spanish language they need.  Spanish speakers press 2</a:t>
            </a:r>
          </a:p>
          <a:p>
            <a:pPr marL="457200" indent="-457200">
              <a:lnSpc>
                <a:spcPct val="110000"/>
              </a:lnSpc>
              <a:buChar char="•"/>
            </a:pPr>
            <a:endParaRPr lang="en-US" sz="2400" b="0" dirty="0">
              <a:latin typeface="Arial"/>
              <a:cs typeface="Arial"/>
            </a:endParaRPr>
          </a:p>
          <a:p>
            <a:pPr marL="457200" indent="-457200">
              <a:lnSpc>
                <a:spcPct val="110000"/>
              </a:lnSpc>
              <a:buChar char="•"/>
            </a:pPr>
            <a:endParaRPr lang="en-US" sz="1600" b="0" dirty="0"/>
          </a:p>
        </p:txBody>
      </p:sp>
    </p:spTree>
    <p:extLst>
      <p:ext uri="{BB962C8B-B14F-4D97-AF65-F5344CB8AC3E}">
        <p14:creationId xmlns:p14="http://schemas.microsoft.com/office/powerpoint/2010/main" val="3902325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E8A4-9741-40CF-B4B6-70B85A96E41B}"/>
              </a:ext>
            </a:extLst>
          </p:cNvPr>
          <p:cNvSpPr>
            <a:spLocks noGrp="1"/>
          </p:cNvSpPr>
          <p:nvPr>
            <p:ph type="title"/>
          </p:nvPr>
        </p:nvSpPr>
        <p:spPr>
          <a:xfrm>
            <a:off x="628650" y="1127125"/>
            <a:ext cx="7104063" cy="698500"/>
          </a:xfrm>
        </p:spPr>
        <p:txBody>
          <a:bodyPr/>
          <a:lstStyle/>
          <a:p>
            <a:r>
              <a:rPr lang="en-US" dirty="0"/>
              <a:t>What happens after I sign my application?</a:t>
            </a:r>
          </a:p>
        </p:txBody>
      </p:sp>
      <p:sp>
        <p:nvSpPr>
          <p:cNvPr id="3" name="Content Placeholder 2">
            <a:extLst>
              <a:ext uri="{FF2B5EF4-FFF2-40B4-BE49-F238E27FC236}">
                <a16:creationId xmlns:a16="http://schemas.microsoft.com/office/drawing/2014/main" id="{BC3C014D-5150-4EEA-899A-180CD5DC5D7E}"/>
              </a:ext>
            </a:extLst>
          </p:cNvPr>
          <p:cNvSpPr>
            <a:spLocks noGrp="1"/>
          </p:cNvSpPr>
          <p:nvPr>
            <p:ph idx="1"/>
          </p:nvPr>
        </p:nvSpPr>
        <p:spPr>
          <a:xfrm>
            <a:off x="628650" y="2045947"/>
            <a:ext cx="7104063" cy="4616646"/>
          </a:xfrm>
        </p:spPr>
        <p:txBody>
          <a:bodyPr vert="horz" wrap="square" lIns="68580" tIns="34290" rIns="68580" bIns="34290" numCol="1" rtlCol="0" anchor="t" anchorCtr="0" compatLnSpc="1">
            <a:prstTxWarp prst="textNoShape">
              <a:avLst/>
            </a:prstTxWarp>
            <a:normAutofit fontScale="92500" lnSpcReduction="20000"/>
          </a:bodyPr>
          <a:lstStyle/>
          <a:p>
            <a:pPr marL="457200" indent="-457200">
              <a:lnSpc>
                <a:spcPct val="110000"/>
              </a:lnSpc>
              <a:buFont typeface="Arial" panose="020B0604020202020204" pitchFamily="34" charset="0"/>
              <a:buChar char="•"/>
            </a:pPr>
            <a:r>
              <a:rPr lang="en-US" b="0" dirty="0">
                <a:solidFill>
                  <a:schemeClr val="tx1"/>
                </a:solidFill>
                <a:latin typeface="Arial"/>
                <a:cs typeface="Arial"/>
              </a:rPr>
              <a:t>Producers have </a:t>
            </a:r>
            <a:r>
              <a:rPr lang="en-US" dirty="0">
                <a:solidFill>
                  <a:schemeClr val="tx1"/>
                </a:solidFill>
                <a:latin typeface="Arial"/>
                <a:cs typeface="Arial"/>
              </a:rPr>
              <a:t>14 days</a:t>
            </a:r>
            <a:r>
              <a:rPr lang="en-US" b="0" dirty="0">
                <a:solidFill>
                  <a:schemeClr val="tx1"/>
                </a:solidFill>
                <a:latin typeface="Arial"/>
                <a:cs typeface="Arial"/>
              </a:rPr>
              <a:t> from signing their QLA application to submit verifiable documentation to support their quality loss. They have </a:t>
            </a:r>
            <a:r>
              <a:rPr lang="en-US" dirty="0">
                <a:solidFill>
                  <a:schemeClr val="tx1"/>
                </a:solidFill>
                <a:latin typeface="Arial"/>
                <a:cs typeface="Arial"/>
              </a:rPr>
              <a:t>60 days</a:t>
            </a:r>
            <a:r>
              <a:rPr lang="en-US" b="0" dirty="0">
                <a:solidFill>
                  <a:schemeClr val="tx1"/>
                </a:solidFill>
                <a:latin typeface="Arial"/>
                <a:cs typeface="Arial"/>
              </a:rPr>
              <a:t> to submit remaining producer eligibility forms.</a:t>
            </a:r>
          </a:p>
          <a:p>
            <a:pPr marL="457200" indent="-457200">
              <a:lnSpc>
                <a:spcPct val="110000"/>
              </a:lnSpc>
              <a:buFont typeface="Arial" panose="020B0604020202020204" pitchFamily="34" charset="0"/>
              <a:buChar char="•"/>
            </a:pPr>
            <a:r>
              <a:rPr lang="en-US" b="0" dirty="0">
                <a:solidFill>
                  <a:schemeClr val="tx1"/>
                </a:solidFill>
                <a:latin typeface="Arial"/>
                <a:cs typeface="Arial"/>
              </a:rPr>
              <a:t>QLA payments will not being to be issued to producers until after the application period ends March 5.</a:t>
            </a:r>
          </a:p>
          <a:p>
            <a:pPr marL="457200" indent="-457200">
              <a:lnSpc>
                <a:spcPct val="110000"/>
              </a:lnSpc>
              <a:buFont typeface="Arial" panose="020B0604020202020204" pitchFamily="34" charset="0"/>
              <a:buChar char="•"/>
            </a:pPr>
            <a:r>
              <a:rPr lang="en-US" b="0" dirty="0">
                <a:solidFill>
                  <a:schemeClr val="tx1"/>
                </a:solidFill>
                <a:latin typeface="Arial"/>
                <a:cs typeface="Arial"/>
              </a:rPr>
              <a:t>If the total amount of needed QLA payments exceeds the amount of funding available, FSA will prorate payments to all producers by a national factor.</a:t>
            </a:r>
            <a:endParaRPr lang="en-US" b="0" dirty="0">
              <a:solidFill>
                <a:schemeClr val="tx1"/>
              </a:solidFill>
            </a:endParaRPr>
          </a:p>
        </p:txBody>
      </p:sp>
    </p:spTree>
    <p:extLst>
      <p:ext uri="{BB962C8B-B14F-4D97-AF65-F5344CB8AC3E}">
        <p14:creationId xmlns:p14="http://schemas.microsoft.com/office/powerpoint/2010/main" val="3806670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6C209A-CE84-4263-870E-7B9EFCC91AAF}"/>
              </a:ext>
            </a:extLst>
          </p:cNvPr>
          <p:cNvPicPr>
            <a:picLocks noChangeAspect="1"/>
          </p:cNvPicPr>
          <p:nvPr/>
        </p:nvPicPr>
        <p:blipFill rotWithShape="1">
          <a:blip r:embed="rId3"/>
          <a:srcRect l="16024" t="70749" r="19773" b="2558"/>
          <a:stretch/>
        </p:blipFill>
        <p:spPr>
          <a:xfrm>
            <a:off x="4287791" y="918703"/>
            <a:ext cx="4856209" cy="2019061"/>
          </a:xfrm>
          <a:prstGeom prst="rect">
            <a:avLst/>
          </a:prstGeom>
        </p:spPr>
      </p:pic>
      <p:pic>
        <p:nvPicPr>
          <p:cNvPr id="13" name="Picture 12">
            <a:extLst>
              <a:ext uri="{FF2B5EF4-FFF2-40B4-BE49-F238E27FC236}">
                <a16:creationId xmlns:a16="http://schemas.microsoft.com/office/drawing/2014/main" id="{3DBC555E-D697-E341-9CBD-70DEE52515D2}"/>
              </a:ext>
            </a:extLst>
          </p:cNvPr>
          <p:cNvPicPr>
            <a:picLocks noChangeAspect="1"/>
          </p:cNvPicPr>
          <p:nvPr/>
        </p:nvPicPr>
        <p:blipFill rotWithShape="1">
          <a:blip r:embed="rId4"/>
          <a:srcRect t="42472" b="1"/>
          <a:stretch/>
        </p:blipFill>
        <p:spPr>
          <a:xfrm>
            <a:off x="0" y="855901"/>
            <a:ext cx="4383535" cy="2019061"/>
          </a:xfrm>
          <a:prstGeom prst="rect">
            <a:avLst/>
          </a:prstGeom>
          <a:ln>
            <a:noFill/>
          </a:ln>
        </p:spPr>
      </p:pic>
      <p:sp>
        <p:nvSpPr>
          <p:cNvPr id="14" name="Flowchart: Manual Input 6">
            <a:extLst>
              <a:ext uri="{FF2B5EF4-FFF2-40B4-BE49-F238E27FC236}">
                <a16:creationId xmlns:a16="http://schemas.microsoft.com/office/drawing/2014/main" id="{6B21DA59-2EDF-B94F-BD67-5B23CD6C38E6}"/>
              </a:ext>
            </a:extLst>
          </p:cNvPr>
          <p:cNvSpPr/>
          <p:nvPr/>
        </p:nvSpPr>
        <p:spPr bwMode="auto">
          <a:xfrm>
            <a:off x="14377" y="2092844"/>
            <a:ext cx="4290636" cy="3536240"/>
          </a:xfrm>
          <a:prstGeom prst="flowChartManualInput">
            <a:avLst/>
          </a:prstGeom>
          <a:solidFill>
            <a:srgbClr val="2881A2"/>
          </a:solidFill>
          <a:ln w="63500" cap="flat">
            <a:noFill/>
            <a:prstDash val="solid"/>
            <a:miter lim="800000"/>
            <a:headEnd/>
            <a:tailEnd/>
          </a:ln>
        </p:spPr>
        <p:txBody>
          <a:bodyPr vert="horz" wrap="square" lIns="68580" tIns="34290" rIns="68580" bIns="34290" numCol="1" rtlCol="0" anchor="t" anchorCtr="0" compatLnSpc="1">
            <a:prstTxWarp prst="textNoShape">
              <a:avLst/>
            </a:prstTxWarp>
          </a:bodyPr>
          <a:lstStyle/>
          <a:p>
            <a:pPr algn="ctr"/>
            <a:endParaRPr lang="fr-CA" dirty="0"/>
          </a:p>
        </p:txBody>
      </p:sp>
      <p:sp>
        <p:nvSpPr>
          <p:cNvPr id="4" name="object 4"/>
          <p:cNvSpPr txBox="1">
            <a:spLocks noGrp="1"/>
          </p:cNvSpPr>
          <p:nvPr>
            <p:ph type="sldNum" sz="quarter" idx="12"/>
          </p:nvPr>
        </p:nvSpPr>
        <p:spPr>
          <a:xfrm>
            <a:off x="11877177" y="7241587"/>
            <a:ext cx="310865" cy="285742"/>
          </a:xfrm>
          <a:prstGeom prst="rect">
            <a:avLst/>
          </a:prstGeom>
        </p:spPr>
        <p:txBody>
          <a:bodyPr vert="horz" wrap="square" lIns="0" tIns="8659" rIns="0" bIns="0" rtlCol="0">
            <a:spAutoFit/>
          </a:bodyPr>
          <a:lstStyle/>
          <a:p>
            <a:pPr marL="23089">
              <a:spcBef>
                <a:spcPts val="68"/>
              </a:spcBef>
            </a:pPr>
            <a:fld id="{81D60167-4931-47E6-BA6A-407CBD079E47}" type="slidenum">
              <a:rPr dirty="0"/>
              <a:pPr marL="23089">
                <a:spcBef>
                  <a:spcPts val="68"/>
                </a:spcBef>
              </a:pPr>
              <a:t>79</a:t>
            </a:fld>
            <a:endParaRPr dirty="0"/>
          </a:p>
        </p:txBody>
      </p:sp>
      <p:sp>
        <p:nvSpPr>
          <p:cNvPr id="8" name="Flowchart: Manual Input 6">
            <a:extLst>
              <a:ext uri="{FF2B5EF4-FFF2-40B4-BE49-F238E27FC236}">
                <a16:creationId xmlns:a16="http://schemas.microsoft.com/office/drawing/2014/main" id="{DBA34F61-6A15-46BB-B7C1-7D82F68E2615}"/>
              </a:ext>
            </a:extLst>
          </p:cNvPr>
          <p:cNvSpPr/>
          <p:nvPr/>
        </p:nvSpPr>
        <p:spPr bwMode="auto">
          <a:xfrm flipH="1">
            <a:off x="4290636" y="2103236"/>
            <a:ext cx="4853364" cy="3525848"/>
          </a:xfrm>
          <a:prstGeom prst="flowChartManualInput">
            <a:avLst/>
          </a:prstGeom>
          <a:solidFill>
            <a:srgbClr val="2881A2"/>
          </a:solidFill>
          <a:ln w="63500" cap="flat">
            <a:noFill/>
            <a:prstDash val="solid"/>
            <a:miter lim="800000"/>
            <a:headEnd/>
            <a:tailEnd/>
          </a:ln>
        </p:spPr>
        <p:txBody>
          <a:bodyPr vert="horz" wrap="square" lIns="68580" tIns="34290" rIns="68580" bIns="34290" numCol="1" rtlCol="0" anchor="t" anchorCtr="0" compatLnSpc="1">
            <a:prstTxWarp prst="textNoShape">
              <a:avLst/>
            </a:prstTxWarp>
          </a:bodyPr>
          <a:lstStyle/>
          <a:p>
            <a:pPr algn="ctr"/>
            <a:endParaRPr lang="fr-CA" dirty="0"/>
          </a:p>
        </p:txBody>
      </p:sp>
      <p:sp>
        <p:nvSpPr>
          <p:cNvPr id="7" name="Title 6">
            <a:extLst>
              <a:ext uri="{FF2B5EF4-FFF2-40B4-BE49-F238E27FC236}">
                <a16:creationId xmlns:a16="http://schemas.microsoft.com/office/drawing/2014/main" id="{767A8E36-AE11-5C45-9D8A-802B48130A17}"/>
              </a:ext>
            </a:extLst>
          </p:cNvPr>
          <p:cNvSpPr txBox="1">
            <a:spLocks/>
          </p:cNvSpPr>
          <p:nvPr/>
        </p:nvSpPr>
        <p:spPr>
          <a:xfrm>
            <a:off x="2140931" y="2321746"/>
            <a:ext cx="6236682" cy="4109198"/>
          </a:xfrm>
          <a:prstGeom prst="rect">
            <a:avLst/>
          </a:prstGeom>
        </p:spPr>
        <p:txBody>
          <a:bodyPr lIns="91440" tIns="45720" rIns="91440" bIns="45720" anchor="t">
            <a:noAutofit/>
          </a:bodyPr>
          <a:lstStyle>
            <a:lvl1pPr>
              <a:defRPr>
                <a:latin typeface="+mj-lt"/>
                <a:ea typeface="+mj-ea"/>
                <a:cs typeface="+mj-cs"/>
              </a:defRPr>
            </a:lvl1pPr>
          </a:lstStyle>
          <a:p>
            <a:r>
              <a:rPr lang="en-US" sz="3000" kern="0" dirty="0">
                <a:solidFill>
                  <a:schemeClr val="bg1"/>
                </a:solidFill>
                <a:latin typeface="Calibri"/>
                <a:cs typeface="Calibri"/>
              </a:rPr>
              <a:t>For more information on:</a:t>
            </a:r>
            <a:endParaRPr lang="en-US" sz="3000" kern="0" dirty="0">
              <a:solidFill>
                <a:schemeClr val="bg1"/>
              </a:solidFill>
              <a:latin typeface="Calibri" panose="020F0502020204030204" pitchFamily="34" charset="0"/>
              <a:cs typeface="Calibri" panose="020F0502020204030204" pitchFamily="34" charset="0"/>
            </a:endParaRPr>
          </a:p>
          <a:p>
            <a:pPr marL="771525" lvl="1" indent="-428625">
              <a:buFont typeface="Wingdings" panose="05000000000000000000" pitchFamily="2" charset="2"/>
              <a:buChar char="ü"/>
            </a:pPr>
            <a:r>
              <a:rPr lang="en-US" sz="3000" kern="0" dirty="0">
                <a:solidFill>
                  <a:schemeClr val="bg1"/>
                </a:solidFill>
                <a:latin typeface="Calibri"/>
                <a:cs typeface="Calibri"/>
              </a:rPr>
              <a:t>QLA eligibility</a:t>
            </a:r>
          </a:p>
          <a:p>
            <a:pPr marL="771525" lvl="1" indent="-428625">
              <a:buFont typeface="Wingdings" panose="05000000000000000000" pitchFamily="2" charset="2"/>
              <a:buChar char="ü"/>
            </a:pPr>
            <a:r>
              <a:rPr lang="en-US" sz="3000" kern="0" dirty="0">
                <a:solidFill>
                  <a:schemeClr val="bg1"/>
                </a:solidFill>
                <a:latin typeface="Calibri"/>
                <a:cs typeface="Calibri"/>
              </a:rPr>
              <a:t>Eligible crops</a:t>
            </a:r>
          </a:p>
          <a:p>
            <a:pPr marL="771525" lvl="1" indent="-428625">
              <a:buFont typeface="Wingdings" panose="05000000000000000000" pitchFamily="2" charset="2"/>
              <a:buChar char="ü"/>
            </a:pPr>
            <a:r>
              <a:rPr lang="en-US" sz="3000" kern="0" dirty="0">
                <a:solidFill>
                  <a:schemeClr val="bg1"/>
                </a:solidFill>
                <a:latin typeface="Calibri"/>
                <a:cs typeface="Calibri"/>
              </a:rPr>
              <a:t>Qualifying Disaster events</a:t>
            </a:r>
          </a:p>
          <a:p>
            <a:pPr marL="771525" lvl="1" indent="-428625">
              <a:buFont typeface="Wingdings" panose="05000000000000000000" pitchFamily="2" charset="2"/>
              <a:buChar char="ü"/>
            </a:pPr>
            <a:r>
              <a:rPr lang="en-US" sz="3000" kern="0" dirty="0">
                <a:solidFill>
                  <a:schemeClr val="bg1"/>
                </a:solidFill>
                <a:latin typeface="Calibri"/>
                <a:cs typeface="Calibri"/>
              </a:rPr>
              <a:t>Payment limitations </a:t>
            </a:r>
            <a:endParaRPr lang="en-US" sz="3000" kern="0" dirty="0">
              <a:solidFill>
                <a:schemeClr val="bg1"/>
              </a:solidFill>
              <a:cs typeface="Calibri" panose="020F0502020204030204" pitchFamily="34" charset="0"/>
            </a:endParaRPr>
          </a:p>
          <a:p>
            <a:pPr marL="771525" lvl="1" indent="-428625">
              <a:buFont typeface="Wingdings" panose="05000000000000000000" pitchFamily="2" charset="2"/>
              <a:buChar char="ü"/>
            </a:pPr>
            <a:r>
              <a:rPr lang="en-US" sz="3000" kern="0" dirty="0">
                <a:solidFill>
                  <a:schemeClr val="bg1"/>
                </a:solidFill>
                <a:latin typeface="Calibri"/>
                <a:cs typeface="Calibri"/>
              </a:rPr>
              <a:t>How to apply</a:t>
            </a:r>
          </a:p>
          <a:p>
            <a:pPr marL="771525" lvl="1" indent="-428625">
              <a:buFont typeface="Wingdings" panose="05000000000000000000" pitchFamily="2" charset="2"/>
              <a:buChar char="ü"/>
            </a:pPr>
            <a:r>
              <a:rPr lang="en-US" sz="3000" kern="0" dirty="0">
                <a:solidFill>
                  <a:schemeClr val="bg1"/>
                </a:solidFill>
                <a:latin typeface="Calibri"/>
                <a:cs typeface="Calibri"/>
              </a:rPr>
              <a:t>Program information in Spanish</a:t>
            </a:r>
          </a:p>
          <a:p>
            <a:endParaRPr lang="en-US" sz="900" kern="0" dirty="0">
              <a:solidFill>
                <a:schemeClr val="bg1"/>
              </a:solidFill>
              <a:cs typeface="Calibri" panose="020F0502020204030204" pitchFamily="34" charset="0"/>
            </a:endParaRPr>
          </a:p>
          <a:p>
            <a:endParaRPr lang="en-US" sz="900" b="1" kern="0" dirty="0">
              <a:solidFill>
                <a:schemeClr val="bg1"/>
              </a:solidFill>
              <a:latin typeface="Calibri" panose="020F0502020204030204" pitchFamily="34" charset="0"/>
              <a:cs typeface="Calibri" panose="020F0502020204030204" pitchFamily="34" charset="0"/>
            </a:endParaRPr>
          </a:p>
          <a:p>
            <a:r>
              <a:rPr lang="en-US" sz="3200" b="1" kern="0" dirty="0">
                <a:solidFill>
                  <a:srgbClr val="065744"/>
                </a:solidFill>
                <a:latin typeface="Calibri"/>
                <a:cs typeface="Calibri"/>
              </a:rPr>
              <a:t>Visit farmers.gov/quality-loss</a:t>
            </a:r>
          </a:p>
          <a:p>
            <a:pPr algn="ctr"/>
            <a:endParaRPr lang="en-US" sz="3300" b="1" kern="0" dirty="0">
              <a:solidFill>
                <a:schemeClr val="bg1"/>
              </a:solidFill>
              <a:latin typeface="Corbel" panose="020B0503020204020204" pitchFamily="34" charset="0"/>
            </a:endParaRPr>
          </a:p>
          <a:p>
            <a:endParaRPr lang="en-US" sz="3300" b="1" kern="0" dirty="0">
              <a:solidFill>
                <a:schemeClr val="bg1"/>
              </a:solidFill>
              <a:latin typeface="Corbel" panose="020B05030202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rgbClr val="065744"/>
                </a:solidFill>
              </a:rPr>
              <a:t>Ineligible Crops </a:t>
            </a:r>
            <a:r>
              <a:rPr lang="en-US" sz="3200" dirty="0">
                <a:solidFill>
                  <a:srgbClr val="065744"/>
                </a:solidFill>
              </a:rPr>
              <a:t>(continued)</a:t>
            </a:r>
          </a:p>
        </p:txBody>
      </p:sp>
      <p:sp>
        <p:nvSpPr>
          <p:cNvPr id="3" name="Content Placeholder 2">
            <a:extLst>
              <a:ext uri="{FF2B5EF4-FFF2-40B4-BE49-F238E27FC236}">
                <a16:creationId xmlns:a16="http://schemas.microsoft.com/office/drawing/2014/main" id="{1FDB7B79-8C8C-45F3-84AA-00B28CC9C6C6}"/>
              </a:ext>
            </a:extLst>
          </p:cNvPr>
          <p:cNvSpPr>
            <a:spLocks noGrp="1"/>
          </p:cNvSpPr>
          <p:nvPr>
            <p:ph idx="1"/>
          </p:nvPr>
        </p:nvSpPr>
        <p:spPr>
          <a:xfrm>
            <a:off x="628650" y="1895137"/>
            <a:ext cx="7691005" cy="3861427"/>
          </a:xfrm>
        </p:spPr>
        <p:txBody>
          <a:bodyPr/>
          <a:lstStyle/>
          <a:p>
            <a:r>
              <a:rPr lang="en-US" b="0" dirty="0">
                <a:latin typeface="Arial"/>
                <a:cs typeface="Arial"/>
              </a:rPr>
              <a:t>Ineligible crops include:  </a:t>
            </a:r>
            <a:endParaRPr lang="en-US" dirty="0">
              <a:latin typeface="Arial"/>
              <a:cs typeface="Arial"/>
            </a:endParaRPr>
          </a:p>
          <a:p>
            <a:pPr marL="457200" lvl="0" indent="-457200">
              <a:buFont typeface="Arial" panose="020B0604020202020204" pitchFamily="34" charset="0"/>
              <a:buChar char="•"/>
            </a:pPr>
            <a:r>
              <a:rPr lang="en-US" b="0" dirty="0">
                <a:latin typeface="Arial"/>
                <a:cs typeface="Arial"/>
              </a:rPr>
              <a:t>prevented planting crops</a:t>
            </a:r>
          </a:p>
          <a:p>
            <a:pPr marL="457200" lvl="0" indent="-457200">
              <a:buFont typeface="Arial" panose="020B0604020202020204" pitchFamily="34" charset="0"/>
              <a:buChar char="•"/>
            </a:pPr>
            <a:r>
              <a:rPr lang="en-US" b="0" dirty="0">
                <a:latin typeface="Arial"/>
                <a:cs typeface="Arial"/>
              </a:rPr>
              <a:t>first-year seeding of forage crops</a:t>
            </a:r>
          </a:p>
          <a:p>
            <a:pPr marL="457200" lvl="0" indent="-457200">
              <a:buFont typeface="Arial" panose="020B0604020202020204" pitchFamily="34" charset="0"/>
              <a:buChar char="•"/>
            </a:pPr>
            <a:r>
              <a:rPr lang="en-US" b="0" dirty="0">
                <a:latin typeface="Arial"/>
                <a:cs typeface="Arial"/>
              </a:rPr>
              <a:t>crops that were destroyed, other than by an eligible cause of loss</a:t>
            </a:r>
          </a:p>
          <a:p>
            <a:pPr marL="457200" lvl="0" indent="-457200">
              <a:buFont typeface="Arial" panose="020B0604020202020204" pitchFamily="34" charset="0"/>
              <a:buChar char="•"/>
            </a:pPr>
            <a:r>
              <a:rPr lang="en-US" b="0" dirty="0">
                <a:latin typeface="Arial"/>
                <a:cs typeface="Arial"/>
              </a:rPr>
              <a:t>immature fruit crops</a:t>
            </a:r>
          </a:p>
        </p:txBody>
      </p:sp>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1241918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7809-489A-4DBC-82CF-1A45F0CB4B3E}"/>
              </a:ext>
            </a:extLst>
          </p:cNvPr>
          <p:cNvSpPr>
            <a:spLocks noGrp="1"/>
          </p:cNvSpPr>
          <p:nvPr>
            <p:ph type="title"/>
          </p:nvPr>
        </p:nvSpPr>
        <p:spPr>
          <a:xfrm>
            <a:off x="5694864" y="1118937"/>
            <a:ext cx="3227179" cy="3471528"/>
          </a:xfrm>
        </p:spPr>
        <p:txBody>
          <a:bodyPr/>
          <a:lstStyle/>
          <a:p>
            <a:r>
              <a:rPr lang="en-US" dirty="0">
                <a:solidFill>
                  <a:schemeClr val="accent6"/>
                </a:solidFill>
              </a:rPr>
              <a:t>Stay Connected with the Latest Information</a:t>
            </a:r>
          </a:p>
        </p:txBody>
      </p:sp>
      <p:pic>
        <p:nvPicPr>
          <p:cNvPr id="4" name="Content Placeholder 3">
            <a:extLst>
              <a:ext uri="{FF2B5EF4-FFF2-40B4-BE49-F238E27FC236}">
                <a16:creationId xmlns:a16="http://schemas.microsoft.com/office/drawing/2014/main" id="{C901B302-CBFA-4691-B9ED-0D7CAC2ABB7A}"/>
              </a:ext>
            </a:extLst>
          </p:cNvPr>
          <p:cNvPicPr>
            <a:picLocks noChangeAspect="1"/>
          </p:cNvPicPr>
          <p:nvPr/>
        </p:nvPicPr>
        <p:blipFill>
          <a:blip r:embed="rId3"/>
          <a:stretch>
            <a:fillRect/>
          </a:stretch>
        </p:blipFill>
        <p:spPr>
          <a:xfrm>
            <a:off x="221957" y="1118937"/>
            <a:ext cx="5216317" cy="5745273"/>
          </a:xfrm>
          <a:prstGeom prst="rect">
            <a:avLst/>
          </a:prstGeom>
        </p:spPr>
      </p:pic>
    </p:spTree>
    <p:extLst>
      <p:ext uri="{BB962C8B-B14F-4D97-AF65-F5344CB8AC3E}">
        <p14:creationId xmlns:p14="http://schemas.microsoft.com/office/powerpoint/2010/main" val="1435687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E13F3A-AC17-4511-8B61-D8BDB7605B2B}"/>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592A629-C33C-42B7-B833-FBB415890178}" type="slidenum">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81</a:t>
            </a:fld>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A719E1AE-B6F7-4D49-A881-89879E97838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 b="-944"/>
          <a:stretch/>
        </p:blipFill>
        <p:spPr>
          <a:xfrm>
            <a:off x="762000" y="1514693"/>
            <a:ext cx="7620000" cy="4538237"/>
          </a:xfrm>
          <a:prstGeom prst="rect">
            <a:avLst/>
          </a:prstGeom>
        </p:spPr>
      </p:pic>
    </p:spTree>
    <p:extLst>
      <p:ext uri="{BB962C8B-B14F-4D97-AF65-F5344CB8AC3E}">
        <p14:creationId xmlns:p14="http://schemas.microsoft.com/office/powerpoint/2010/main" val="155111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A49E-39B2-469B-A770-F2E9A984B3D7}"/>
              </a:ext>
            </a:extLst>
          </p:cNvPr>
          <p:cNvSpPr>
            <a:spLocks noGrp="1"/>
          </p:cNvSpPr>
          <p:nvPr>
            <p:ph type="title"/>
          </p:nvPr>
        </p:nvSpPr>
        <p:spPr/>
        <p:txBody>
          <a:bodyPr/>
          <a:lstStyle/>
          <a:p>
            <a:r>
              <a:rPr lang="en-US" dirty="0">
                <a:solidFill>
                  <a:schemeClr val="accent6">
                    <a:lumMod val="50000"/>
                  </a:schemeClr>
                </a:solidFill>
              </a:rPr>
              <a:t>Qualifying Disaster Events</a:t>
            </a:r>
          </a:p>
        </p:txBody>
      </p:sp>
      <p:pic>
        <p:nvPicPr>
          <p:cNvPr id="5" name="Content Placeholder 4">
            <a:extLst>
              <a:ext uri="{FF2B5EF4-FFF2-40B4-BE49-F238E27FC236}">
                <a16:creationId xmlns:a16="http://schemas.microsoft.com/office/drawing/2014/main" id="{207F6976-B8AE-44F0-B464-3AEECE13BC31}"/>
              </a:ext>
            </a:extLst>
          </p:cNvPr>
          <p:cNvPicPr>
            <a:picLocks noGrp="1" noChangeAspect="1"/>
          </p:cNvPicPr>
          <p:nvPr>
            <p:ph idx="1"/>
          </p:nvPr>
        </p:nvPicPr>
        <p:blipFill>
          <a:blip r:embed="rId3"/>
          <a:stretch>
            <a:fillRect/>
          </a:stretch>
        </p:blipFill>
        <p:spPr>
          <a:xfrm>
            <a:off x="831592" y="1596881"/>
            <a:ext cx="6303035" cy="4654550"/>
          </a:xfrm>
          <a:prstGeom prst="rect">
            <a:avLst/>
          </a:prstGeom>
        </p:spPr>
      </p:pic>
      <p:sp>
        <p:nvSpPr>
          <p:cNvPr id="4" name="Title 1">
            <a:extLst>
              <a:ext uri="{FF2B5EF4-FFF2-40B4-BE49-F238E27FC236}">
                <a16:creationId xmlns:a16="http://schemas.microsoft.com/office/drawing/2014/main" id="{57BDBC58-20C0-47E1-9394-D3185D0AC7A8}"/>
              </a:ext>
            </a:extLst>
          </p:cNvPr>
          <p:cNvSpPr txBox="1">
            <a:spLocks/>
          </p:cNvSpPr>
          <p:nvPr/>
        </p:nvSpPr>
        <p:spPr bwMode="auto">
          <a:xfrm>
            <a:off x="1939635" y="195338"/>
            <a:ext cx="7142019"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a:r>
              <a:rPr lang="en-US" sz="3600" dirty="0">
                <a:solidFill>
                  <a:schemeClr val="bg1"/>
                </a:solidFill>
              </a:rPr>
              <a:t>Quality Loss Adjustment (QLA)</a:t>
            </a:r>
          </a:p>
        </p:txBody>
      </p:sp>
    </p:spTree>
    <p:extLst>
      <p:ext uri="{BB962C8B-B14F-4D97-AF65-F5344CB8AC3E}">
        <p14:creationId xmlns:p14="http://schemas.microsoft.com/office/powerpoint/2010/main" val="24802569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ppt-template.pot [Compatibility Mode]" id="{7A87407A-F044-497B-9585-DD6A32B1E9E6}" vid="{6653CAB2-3E40-4644-AD49-89E22922AC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8E5ED525969D41BDCD2A2DF03A0DEF" ma:contentTypeVersion="11" ma:contentTypeDescription="Create a new document." ma:contentTypeScope="" ma:versionID="1dc209ac6f987517a1a0253deba4f1e4">
  <xsd:schema xmlns:xsd="http://www.w3.org/2001/XMLSchema" xmlns:xs="http://www.w3.org/2001/XMLSchema" xmlns:p="http://schemas.microsoft.com/office/2006/metadata/properties" xmlns:ns3="bbfc0cbc-8dc6-49a1-a3ad-2215b992cec6" xmlns:ns4="dd2c22b5-0b67-46c5-8ea9-8b268dfd645e" targetNamespace="http://schemas.microsoft.com/office/2006/metadata/properties" ma:root="true" ma:fieldsID="7c9d7d09dd20a6146ef7e3f50068d51a" ns3:_="" ns4:_="">
    <xsd:import namespace="bbfc0cbc-8dc6-49a1-a3ad-2215b992cec6"/>
    <xsd:import namespace="dd2c22b5-0b67-46c5-8ea9-8b268dfd645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c0cbc-8dc6-49a1-a3ad-2215b992ce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2c22b5-0b67-46c5-8ea9-8b268dfd645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C69BDA-42D6-468F-ADD8-2F8F52FB6715}">
  <ds:schemaRefs>
    <ds:schemaRef ds:uri="bbfc0cbc-8dc6-49a1-a3ad-2215b992cec6"/>
    <ds:schemaRef ds:uri="dd2c22b5-0b67-46c5-8ea9-8b268dfd64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72C2F8-7681-4768-B178-6F871E7B51B5}">
  <ds:schemaRefs>
    <ds:schemaRef ds:uri="http://schemas.microsoft.com/sharepoint/v3/contenttype/forms"/>
  </ds:schemaRefs>
</ds:datastoreItem>
</file>

<file path=customXml/itemProps3.xml><?xml version="1.0" encoding="utf-8"?>
<ds:datastoreItem xmlns:ds="http://schemas.openxmlformats.org/officeDocument/2006/customXml" ds:itemID="{DCBFF77C-F171-4D07-9E7E-3053B6028FAC}">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bbfc0cbc-8dc6-49a1-a3ad-2215b992cec6"/>
    <ds:schemaRef ds:uri="http://purl.org/dc/elements/1.1/"/>
    <ds:schemaRef ds:uri="http://schemas.microsoft.com/office/2006/metadata/properties"/>
    <ds:schemaRef ds:uri="dd2c22b5-0b67-46c5-8ea9-8b268dfd645e"/>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2268</TotalTime>
  <Words>9851</Words>
  <Application>Microsoft Office PowerPoint</Application>
  <PresentationFormat>On-screen Show (4:3)</PresentationFormat>
  <Paragraphs>894</Paragraphs>
  <Slides>81</Slides>
  <Notes>81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Corbel</vt:lpstr>
      <vt:lpstr>Wingdings</vt:lpstr>
      <vt:lpstr>Office Theme</vt:lpstr>
      <vt:lpstr>Quality Loss Adjustment Program</vt:lpstr>
      <vt:lpstr>Introduction</vt:lpstr>
      <vt:lpstr>Agenda</vt:lpstr>
      <vt:lpstr>Authority and Funding</vt:lpstr>
      <vt:lpstr>PowerPoint Presentation</vt:lpstr>
      <vt:lpstr>Eligible Crops</vt:lpstr>
      <vt:lpstr>Ineligible Crops</vt:lpstr>
      <vt:lpstr>Ineligible Crops (continued)</vt:lpstr>
      <vt:lpstr>Qualifying Disaster Events</vt:lpstr>
      <vt:lpstr>Qualifying Disaster Events</vt:lpstr>
      <vt:lpstr>Ineligible Causes of Loss</vt:lpstr>
      <vt:lpstr>Example: </vt:lpstr>
      <vt:lpstr>Example: </vt:lpstr>
      <vt:lpstr>Producer Eligibility</vt:lpstr>
      <vt:lpstr>Verifying Producer Eligibility</vt:lpstr>
      <vt:lpstr>Eligibility</vt:lpstr>
      <vt:lpstr>Payment Limitations</vt:lpstr>
      <vt:lpstr>Linkage Requirement</vt:lpstr>
      <vt:lpstr>Linkage Requirement</vt:lpstr>
      <vt:lpstr>Forms</vt:lpstr>
      <vt:lpstr>Ways to Apply for QLA</vt:lpstr>
      <vt:lpstr>QLA Payments</vt:lpstr>
      <vt:lpstr>Quality Discounts</vt:lpstr>
      <vt:lpstr>Example: </vt:lpstr>
      <vt:lpstr>Verifying Quality Loss</vt:lpstr>
      <vt:lpstr>Verifying Quality Loss</vt:lpstr>
      <vt:lpstr>Verifying Quality Loss </vt:lpstr>
      <vt:lpstr>Payment Based on Producer Loss</vt:lpstr>
      <vt:lpstr>Example: </vt:lpstr>
      <vt:lpstr>Payment Based on County Average</vt:lpstr>
      <vt:lpstr>Example: </vt:lpstr>
      <vt:lpstr>Crops Other than Forage –  Non-Forage Crops</vt:lpstr>
      <vt:lpstr>Non-Forage Crops</vt:lpstr>
      <vt:lpstr>Non-Forage Crops</vt:lpstr>
      <vt:lpstr>Non-Forage Crops – Acceptable Records</vt:lpstr>
      <vt:lpstr>Non-Forage Crops – Acceptable Records</vt:lpstr>
      <vt:lpstr>Non-Forage Crops – Verifiable Documentation of Total Dollar Value Loss</vt:lpstr>
      <vt:lpstr>Non-Forage Crops – Verifiable Documentation of Total Dollar Value Loss</vt:lpstr>
      <vt:lpstr>Non-Forage Crops – Without Verifiable Documentation of Total Dollar Value Loss</vt:lpstr>
      <vt:lpstr>Non-Forage Crops – Without Verifiable Documentation of Total Dollar Value Loss</vt:lpstr>
      <vt:lpstr>Non-Forage Crops – Without Verifiable Documentation of Total Dollar Value Loss</vt:lpstr>
      <vt:lpstr>Non-Forage Crops – Without Verifiable Documentation of Total Dollar Value Loss</vt:lpstr>
      <vt:lpstr>Non-Forage Crops  Completing an Application - Example 1</vt:lpstr>
      <vt:lpstr>Quality Loss Adjustment (QLA)</vt:lpstr>
      <vt:lpstr>Quality Loss Adjustment (QLA)</vt:lpstr>
      <vt:lpstr>Quality Loss Adjustment (QLA)</vt:lpstr>
      <vt:lpstr>Non-Forage Crops  Completing an Application - Example 2</vt:lpstr>
      <vt:lpstr>Quality Loss Adjustment (QLA)</vt:lpstr>
      <vt:lpstr>Quality Loss Adjustment (QLA)</vt:lpstr>
      <vt:lpstr>Quality Loss Adjustment (QLA)</vt:lpstr>
      <vt:lpstr>Forage Crops – Nutritional Value</vt:lpstr>
      <vt:lpstr>Forage Crops – Nutritional Value</vt:lpstr>
      <vt:lpstr>Example: </vt:lpstr>
      <vt:lpstr>Documenting Historical Nutritional Value</vt:lpstr>
      <vt:lpstr>Documenting Historical Nutritional Value</vt:lpstr>
      <vt:lpstr>Example: </vt:lpstr>
      <vt:lpstr>Forage Crops with Application Year and Historical Nutritional Values </vt:lpstr>
      <vt:lpstr>Example: </vt:lpstr>
      <vt:lpstr>Example: </vt:lpstr>
      <vt:lpstr>Example: </vt:lpstr>
      <vt:lpstr>Example: </vt:lpstr>
      <vt:lpstr>Forage Crops with only Application Year Nutritional Values (No historical nutrient values)</vt:lpstr>
      <vt:lpstr>Forage Crops Without Historical Nutritional Value Payment Calculations</vt:lpstr>
      <vt:lpstr>Example: </vt:lpstr>
      <vt:lpstr>Example: </vt:lpstr>
      <vt:lpstr>Example: </vt:lpstr>
      <vt:lpstr>Completing Application</vt:lpstr>
      <vt:lpstr>2018 RFV (Application Year Analysis - 2018 crop year)</vt:lpstr>
      <vt:lpstr>2015 RFV</vt:lpstr>
      <vt:lpstr>2016 RFV</vt:lpstr>
      <vt:lpstr>2017 RFV</vt:lpstr>
      <vt:lpstr>Example 3- FSA-899</vt:lpstr>
      <vt:lpstr>Example 3 - FSA-899</vt:lpstr>
      <vt:lpstr>Example 3 - Application – FSA-898 Part C </vt:lpstr>
      <vt:lpstr>How do I apply?</vt:lpstr>
      <vt:lpstr>How do I apply?</vt:lpstr>
      <vt:lpstr>Utilizing the Customer Call Center</vt:lpstr>
      <vt:lpstr>What happens after I sign my application?</vt:lpstr>
      <vt:lpstr>PowerPoint Presentation</vt:lpstr>
      <vt:lpstr>Stay Connected with the Latest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Loss Adjustment Program Public Webinar</dc:title>
  <dc:creator>Buck, Cassie - FSA, St. Paul, MN</dc:creator>
  <cp:lastModifiedBy>Heinrich, Laura - FSA, Fargo, ND</cp:lastModifiedBy>
  <cp:revision>56</cp:revision>
  <cp:lastPrinted>2021-02-10T15:56:24Z</cp:lastPrinted>
  <dcterms:created xsi:type="dcterms:W3CDTF">2021-01-27T21:26:11Z</dcterms:created>
  <dcterms:modified xsi:type="dcterms:W3CDTF">2021-02-10T18:32:08Z</dcterms:modified>
</cp:coreProperties>
</file>