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42" r:id="rId5"/>
    <p:sldMasterId id="2147483749" r:id="rId6"/>
  </p:sldMasterIdLst>
  <p:notesMasterIdLst>
    <p:notesMasterId r:id="rId99"/>
  </p:notesMasterIdLst>
  <p:handoutMasterIdLst>
    <p:handoutMasterId r:id="rId100"/>
  </p:handoutMasterIdLst>
  <p:sldIdLst>
    <p:sldId id="414" r:id="rId7"/>
    <p:sldId id="534" r:id="rId8"/>
    <p:sldId id="258" r:id="rId9"/>
    <p:sldId id="1709" r:id="rId10"/>
    <p:sldId id="296" r:id="rId11"/>
    <p:sldId id="290" r:id="rId12"/>
    <p:sldId id="281" r:id="rId13"/>
    <p:sldId id="282" r:id="rId14"/>
    <p:sldId id="289" r:id="rId15"/>
    <p:sldId id="291" r:id="rId16"/>
    <p:sldId id="287" r:id="rId17"/>
    <p:sldId id="1718" r:id="rId18"/>
    <p:sldId id="299" r:id="rId19"/>
    <p:sldId id="569" r:id="rId20"/>
    <p:sldId id="1719" r:id="rId21"/>
    <p:sldId id="300" r:id="rId22"/>
    <p:sldId id="301" r:id="rId23"/>
    <p:sldId id="302" r:id="rId24"/>
    <p:sldId id="460" r:id="rId25"/>
    <p:sldId id="304" r:id="rId26"/>
    <p:sldId id="443" r:id="rId27"/>
    <p:sldId id="283" r:id="rId28"/>
    <p:sldId id="453" r:id="rId29"/>
    <p:sldId id="454" r:id="rId30"/>
    <p:sldId id="305" r:id="rId31"/>
    <p:sldId id="1732" r:id="rId32"/>
    <p:sldId id="1694" r:id="rId33"/>
    <p:sldId id="1722" r:id="rId34"/>
    <p:sldId id="292" r:id="rId35"/>
    <p:sldId id="306" r:id="rId36"/>
    <p:sldId id="294" r:id="rId37"/>
    <p:sldId id="293" r:id="rId38"/>
    <p:sldId id="1723" r:id="rId39"/>
    <p:sldId id="307" r:id="rId40"/>
    <p:sldId id="309" r:id="rId41"/>
    <p:sldId id="310" r:id="rId42"/>
    <p:sldId id="321" r:id="rId43"/>
    <p:sldId id="312" r:id="rId44"/>
    <p:sldId id="415" r:id="rId45"/>
    <p:sldId id="1730" r:id="rId46"/>
    <p:sldId id="456" r:id="rId47"/>
    <p:sldId id="1726" r:id="rId48"/>
    <p:sldId id="330" r:id="rId49"/>
    <p:sldId id="332" r:id="rId50"/>
    <p:sldId id="1731" r:id="rId51"/>
    <p:sldId id="334" r:id="rId52"/>
    <p:sldId id="1724" r:id="rId53"/>
    <p:sldId id="344" r:id="rId54"/>
    <p:sldId id="354" r:id="rId55"/>
    <p:sldId id="356" r:id="rId56"/>
    <p:sldId id="357" r:id="rId57"/>
    <p:sldId id="358" r:id="rId58"/>
    <p:sldId id="359" r:id="rId59"/>
    <p:sldId id="373" r:id="rId60"/>
    <p:sldId id="375" r:id="rId61"/>
    <p:sldId id="376" r:id="rId62"/>
    <p:sldId id="378" r:id="rId63"/>
    <p:sldId id="1715" r:id="rId64"/>
    <p:sldId id="379" r:id="rId65"/>
    <p:sldId id="380" r:id="rId66"/>
    <p:sldId id="381" r:id="rId67"/>
    <p:sldId id="382" r:id="rId68"/>
    <p:sldId id="383" r:id="rId69"/>
    <p:sldId id="421" r:id="rId70"/>
    <p:sldId id="423" r:id="rId71"/>
    <p:sldId id="441" r:id="rId72"/>
    <p:sldId id="442" r:id="rId73"/>
    <p:sldId id="1729" r:id="rId74"/>
    <p:sldId id="1736" r:id="rId75"/>
    <p:sldId id="427" r:id="rId76"/>
    <p:sldId id="429" r:id="rId77"/>
    <p:sldId id="436" r:id="rId78"/>
    <p:sldId id="426" r:id="rId79"/>
    <p:sldId id="1734" r:id="rId80"/>
    <p:sldId id="1735" r:id="rId81"/>
    <p:sldId id="430" r:id="rId82"/>
    <p:sldId id="1714" r:id="rId83"/>
    <p:sldId id="438" r:id="rId84"/>
    <p:sldId id="1720" r:id="rId85"/>
    <p:sldId id="261" r:id="rId86"/>
    <p:sldId id="553" r:id="rId87"/>
    <p:sldId id="555" r:id="rId88"/>
    <p:sldId id="504" r:id="rId89"/>
    <p:sldId id="506" r:id="rId90"/>
    <p:sldId id="507" r:id="rId91"/>
    <p:sldId id="508" r:id="rId92"/>
    <p:sldId id="509" r:id="rId93"/>
    <p:sldId id="510" r:id="rId94"/>
    <p:sldId id="511" r:id="rId95"/>
    <p:sldId id="505" r:id="rId96"/>
    <p:sldId id="512" r:id="rId97"/>
    <p:sldId id="420" r:id="rId98"/>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men, Brad - OSEC, Washington, DC" initials="KB-OWD" lastIdx="14" clrIdx="0">
    <p:extLst>
      <p:ext uri="{19B8F6BF-5375-455C-9EA6-DF929625EA0E}">
        <p15:presenceInfo xmlns:p15="http://schemas.microsoft.com/office/powerpoint/2012/main" userId="S::brad.karmen@usda.gov::f40ab016-14f6-46d8-b6b2-c91c329622d1" providerId="AD"/>
      </p:ext>
    </p:extLst>
  </p:cmAuthor>
  <p:cmAuthor id="2" name="Breinig, Kelly - FSA, Washington, DC" initials="BK-FWD" lastIdx="11" clrIdx="1">
    <p:extLst>
      <p:ext uri="{19B8F6BF-5375-455C-9EA6-DF929625EA0E}">
        <p15:presenceInfo xmlns:p15="http://schemas.microsoft.com/office/powerpoint/2012/main" userId="S::kelly.breinig@usda.gov::daf2bbac-ed3d-472b-b54e-73223510de1e" providerId="AD"/>
      </p:ext>
    </p:extLst>
  </p:cmAuthor>
  <p:cmAuthor id="3" name="Paul" initials="P" lastIdx="2" clrIdx="2">
    <p:extLst>
      <p:ext uri="{19B8F6BF-5375-455C-9EA6-DF929625EA0E}">
        <p15:presenceInfo xmlns:p15="http://schemas.microsoft.com/office/powerpoint/2012/main" userId="Paul" providerId="None"/>
      </p:ext>
    </p:extLst>
  </p:cmAuthor>
  <p:cmAuthor id="4" name="Huggins, Tona - FSA, Washington, DC" initials="HT-FWD" lastIdx="11" clrIdx="3">
    <p:extLst>
      <p:ext uri="{19B8F6BF-5375-455C-9EA6-DF929625EA0E}">
        <p15:presenceInfo xmlns:p15="http://schemas.microsoft.com/office/powerpoint/2012/main" userId="S::tona.huggins@usda.gov::dc166e89-e650-4c11-84f7-10b6b1f958b9" providerId="AD"/>
      </p:ext>
    </p:extLst>
  </p:cmAuthor>
  <p:cmAuthor id="5" name="Prescott, Jenae - FSA, Washington, DC" initials="PJ-FWD" lastIdx="4" clrIdx="4">
    <p:extLst>
      <p:ext uri="{19B8F6BF-5375-455C-9EA6-DF929625EA0E}">
        <p15:presenceInfo xmlns:p15="http://schemas.microsoft.com/office/powerpoint/2012/main" userId="S::jenae.prescott@usda.gov::3e648636-9f7c-4a40-9067-e7866e2f5d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37"/>
    <a:srgbClr val="5D9732"/>
    <a:srgbClr val="003D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31" autoAdjust="0"/>
  </p:normalViewPr>
  <p:slideViewPr>
    <p:cSldViewPr snapToGrid="0">
      <p:cViewPr varScale="1">
        <p:scale>
          <a:sx n="60" d="100"/>
          <a:sy n="60" d="100"/>
        </p:scale>
        <p:origin x="2026" y="53"/>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21016D-A31B-41D9-87EE-3DED1188BE93}"/>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141691BA-F341-4FF3-B2DE-7F4A8B3EE17D}"/>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9374CBEC-24D0-47DA-92D1-E629E597172D}" type="datetimeFigureOut">
              <a:rPr lang="en-US" smtClean="0"/>
              <a:t>11/12/2020</a:t>
            </a:fld>
            <a:endParaRPr lang="en-US"/>
          </a:p>
        </p:txBody>
      </p:sp>
      <p:sp>
        <p:nvSpPr>
          <p:cNvPr id="4" name="Footer Placeholder 3">
            <a:extLst>
              <a:ext uri="{FF2B5EF4-FFF2-40B4-BE49-F238E27FC236}">
                <a16:creationId xmlns:a16="http://schemas.microsoft.com/office/drawing/2014/main" id="{6491E27A-29AA-4548-A891-45956F5C88FA}"/>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D6DFB50-BBEF-4CDC-B519-E7A0BF793760}"/>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A6243C8-9105-4FA3-B6DF-40930506CCE8}" type="slidenum">
              <a:rPr lang="en-US" smtClean="0"/>
              <a:t>‹#›</a:t>
            </a:fld>
            <a:endParaRPr lang="en-US"/>
          </a:p>
        </p:txBody>
      </p:sp>
    </p:spTree>
    <p:extLst>
      <p:ext uri="{BB962C8B-B14F-4D97-AF65-F5344CB8AC3E}">
        <p14:creationId xmlns:p14="http://schemas.microsoft.com/office/powerpoint/2010/main" val="3267760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F35F0B-E7FC-468D-8F31-3D4E6E594721}"/>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95FFF44-172E-4476-878C-987ACE9BD866}"/>
              </a:ext>
            </a:extLst>
          </p:cNvPr>
          <p:cNvSpPr>
            <a:spLocks noGrp="1"/>
          </p:cNvSpPr>
          <p:nvPr>
            <p:ph type="dt" idx="1"/>
          </p:nvPr>
        </p:nvSpPr>
        <p:spPr>
          <a:xfrm>
            <a:off x="3978132" y="0"/>
            <a:ext cx="3043343" cy="467072"/>
          </a:xfrm>
          <a:prstGeom prst="rect">
            <a:avLst/>
          </a:prstGeom>
        </p:spPr>
        <p:txBody>
          <a:bodyPr vert="horz" lIns="93324" tIns="46662" rIns="93324" bIns="46662" rtlCol="0"/>
          <a:lstStyle>
            <a:lvl1pPr algn="r" eaLnBrk="1" fontAlgn="auto" hangingPunct="1">
              <a:spcBef>
                <a:spcPts val="0"/>
              </a:spcBef>
              <a:spcAft>
                <a:spcPts val="0"/>
              </a:spcAft>
              <a:defRPr sz="1200">
                <a:latin typeface="+mn-lt"/>
              </a:defRPr>
            </a:lvl1pPr>
          </a:lstStyle>
          <a:p>
            <a:pPr>
              <a:defRPr/>
            </a:pPr>
            <a:fld id="{4F212458-1469-4FCC-887C-FC84191ACE39}" type="datetimeFigureOut">
              <a:rPr lang="en-US"/>
              <a:pPr>
                <a:defRPr/>
              </a:pPr>
              <a:t>11/12/2020</a:t>
            </a:fld>
            <a:endParaRPr lang="en-US"/>
          </a:p>
        </p:txBody>
      </p:sp>
      <p:sp>
        <p:nvSpPr>
          <p:cNvPr id="4" name="Slide Image Placeholder 3">
            <a:extLst>
              <a:ext uri="{FF2B5EF4-FFF2-40B4-BE49-F238E27FC236}">
                <a16:creationId xmlns:a16="http://schemas.microsoft.com/office/drawing/2014/main" id="{5F5A7224-1097-4BF9-AF1C-E487B71EBEE5}"/>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74D9171E-0EF2-42DA-9CF0-9F5F5DEDFC27}"/>
              </a:ext>
            </a:extLst>
          </p:cNvPr>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946331A-97E5-4653-A99C-1F28681D6A5F}"/>
              </a:ext>
            </a:extLst>
          </p:cNvPr>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C91777F-B4A0-4603-BABA-5F70DFF4E49C}"/>
              </a:ext>
            </a:extLst>
          </p:cNvPr>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724E0998-64EA-4DAB-AE19-75B2DFFCBF1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www.farmers.gov/cfap/tool"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www.farmers.gov/cfap/tool"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www.farmers.gov/service-center-locator"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4382CFEC-CE2E-46FC-91E9-47E52F4EC8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DCE48F26-E820-4111-A5B8-4CD2ECD170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B7FB407D-55A0-4C46-A506-53BDE15ACC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8255" indent="-291636">
              <a:defRPr>
                <a:solidFill>
                  <a:schemeClr val="tx1"/>
                </a:solidFill>
                <a:latin typeface="Calibri" panose="020F0502020204030204" pitchFamily="34" charset="0"/>
              </a:defRPr>
            </a:lvl2pPr>
            <a:lvl3pPr marL="1166546" indent="-233309">
              <a:defRPr>
                <a:solidFill>
                  <a:schemeClr val="tx1"/>
                </a:solidFill>
                <a:latin typeface="Calibri" panose="020F0502020204030204" pitchFamily="34" charset="0"/>
              </a:defRPr>
            </a:lvl3pPr>
            <a:lvl4pPr marL="1633164" indent="-233309">
              <a:defRPr>
                <a:solidFill>
                  <a:schemeClr val="tx1"/>
                </a:solidFill>
                <a:latin typeface="Calibri" panose="020F0502020204030204" pitchFamily="34" charset="0"/>
              </a:defRPr>
            </a:lvl4pPr>
            <a:lvl5pPr marL="2099782" indent="-233309">
              <a:defRPr>
                <a:solidFill>
                  <a:schemeClr val="tx1"/>
                </a:solidFill>
                <a:latin typeface="Calibri" panose="020F050202020403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defRPr>
            </a:lvl9pPr>
          </a:lstStyle>
          <a:p>
            <a:pPr defTabSz="933237" fontAlgn="base">
              <a:spcBef>
                <a:spcPct val="0"/>
              </a:spcBef>
              <a:spcAft>
                <a:spcPct val="0"/>
              </a:spcAft>
              <a:defRPr/>
            </a:pPr>
            <a:fld id="{8EEEF5F2-452E-4E8A-8B67-8EF00A3BCD8B}" type="slidenum">
              <a:rPr lang="en-US" altLang="en-US">
                <a:solidFill>
                  <a:prstClr val="black"/>
                </a:solidFill>
              </a:rPr>
              <a:pPr defTabSz="933237" fontAlgn="base">
                <a:spcBef>
                  <a:spcPct val="0"/>
                </a:spcBef>
                <a:spcAft>
                  <a:spcPct val="0"/>
                </a:spcAft>
                <a:defRPr/>
              </a:pPr>
              <a:t>1</a:t>
            </a:fld>
            <a:endParaRPr lang="en-US"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Parts of page 2 will be discussed through out the rest of the training.</a:t>
            </a:r>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10</a:t>
            </a:fld>
            <a:endParaRPr lang="en-US"/>
          </a:p>
        </p:txBody>
      </p:sp>
    </p:spTree>
    <p:extLst>
      <p:ext uri="{BB962C8B-B14F-4D97-AF65-F5344CB8AC3E}">
        <p14:creationId xmlns:p14="http://schemas.microsoft.com/office/powerpoint/2010/main" val="3402636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11</a:t>
            </a:fld>
            <a:endParaRPr lang="en-US"/>
          </a:p>
        </p:txBody>
      </p:sp>
    </p:spTree>
    <p:extLst>
      <p:ext uri="{BB962C8B-B14F-4D97-AF65-F5344CB8AC3E}">
        <p14:creationId xmlns:p14="http://schemas.microsoft.com/office/powerpoint/2010/main" val="1520973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Let’s discuss eligibility and who can participate in CFAP2:</a:t>
            </a:r>
          </a:p>
          <a:p>
            <a:endParaRPr lang="en-US" b="0" dirty="0"/>
          </a:p>
          <a:p>
            <a:r>
              <a:rPr lang="en-US" b="0" dirty="0"/>
              <a:t>Producers (persons or legal entities) of specified agricultural commodities who face continuing market disruptions and significant marketing costs are eligible for CFAP 2 payments.</a:t>
            </a:r>
            <a:r>
              <a:rPr lang="en-US" dirty="0"/>
              <a:t> </a:t>
            </a:r>
            <a:endParaRPr lang="en-US" b="0" dirty="0">
              <a:cs typeface="Calibri"/>
            </a:endParaRPr>
          </a:p>
          <a:p>
            <a:r>
              <a:rPr lang="en-US" b="0" dirty="0"/>
              <a:t>• have an average adjusted gross income of less than $900,000 for tax years 2016, 2017, and 2018; or </a:t>
            </a:r>
            <a:br>
              <a:rPr lang="en-US" b="0" dirty="0">
                <a:cs typeface="+mn-lt"/>
              </a:rPr>
            </a:br>
            <a:r>
              <a:rPr lang="en-US" b="0" dirty="0"/>
              <a:t>• derive at least 75 percent of their adjusted gross income from farming, ranching or forestry-related activities.</a:t>
            </a:r>
            <a:endParaRPr lang="en-US" b="0" dirty="0">
              <a:cs typeface="Calibri"/>
            </a:endParaRPr>
          </a:p>
          <a:p>
            <a:endParaRPr lang="en-US" dirty="0"/>
          </a:p>
          <a:p>
            <a:r>
              <a:rPr lang="en-US" dirty="0"/>
              <a:t>Individuals and entities also must:</a:t>
            </a:r>
            <a:endParaRPr lang="en-US" dirty="0">
              <a:cs typeface="Calibri"/>
            </a:endParaRPr>
          </a:p>
          <a:p>
            <a:r>
              <a:rPr lang="en-US" dirty="0"/>
              <a:t>• commercially produce the eligible commodities;</a:t>
            </a:r>
            <a:endParaRPr lang="en-US" dirty="0">
              <a:cs typeface="Calibri"/>
            </a:endParaRPr>
          </a:p>
          <a:p>
            <a:r>
              <a:rPr lang="en-US" dirty="0"/>
              <a:t>• be in the business of farming at the time of application;</a:t>
            </a:r>
            <a:endParaRPr lang="en-US" dirty="0">
              <a:cs typeface="Calibri"/>
            </a:endParaRPr>
          </a:p>
          <a:p>
            <a:r>
              <a:rPr lang="en-US" dirty="0"/>
              <a:t>• comply with the provisions of the “Highly Erodible Land and Wetland Conservation” regulations, often called the conservation compliance provisions;</a:t>
            </a:r>
            <a:endParaRPr lang="en-US" dirty="0">
              <a:cs typeface="Calibri"/>
            </a:endParaRPr>
          </a:p>
          <a:p>
            <a:r>
              <a:rPr lang="en-US" dirty="0"/>
              <a:t>• if a foreign person, provides land, capital, and a substantial amount of active personal labor to the farming operation; and</a:t>
            </a:r>
            <a:endParaRPr lang="en-US" dirty="0">
              <a:cs typeface="Calibri"/>
            </a:endParaRPr>
          </a:p>
          <a:p>
            <a:r>
              <a:rPr lang="en-US" dirty="0"/>
              <a:t>• not have a controlled substance violation.</a:t>
            </a:r>
            <a:endParaRPr lang="en-US" dirty="0">
              <a:cs typeface="Calibri"/>
            </a:endParaRPr>
          </a:p>
          <a:p>
            <a:endParaRPr lang="en-US" dirty="0"/>
          </a:p>
          <a:p>
            <a:r>
              <a:rPr lang="en-US" dirty="0"/>
              <a:t>Contract growers are not eligible for CFAP 2.  A producer who has a marketing contract to sell a crop owned by the grower is NOT considered a contract grower.</a:t>
            </a:r>
          </a:p>
          <a:p>
            <a:r>
              <a:rPr lang="en-US" dirty="0">
                <a:cs typeface="Calibri"/>
              </a:rPr>
              <a:t>Contract growers typically own the facility but don’t own the commodity, meaning that they don’t have the risk in the commodity.  That’s different from someone who has a contract to sell a commodity they own to another party.  </a:t>
            </a:r>
          </a:p>
        </p:txBody>
      </p:sp>
      <p:sp>
        <p:nvSpPr>
          <p:cNvPr id="4" name="Slide Number Placeholder 3"/>
          <p:cNvSpPr>
            <a:spLocks noGrp="1"/>
          </p:cNvSpPr>
          <p:nvPr>
            <p:ph type="sldNum" sz="quarter" idx="5"/>
          </p:nvPr>
        </p:nvSpPr>
        <p:spPr/>
        <p:txBody>
          <a:bodyPr/>
          <a:lstStyle/>
          <a:p>
            <a:pPr>
              <a:defRPr/>
            </a:pPr>
            <a:fld id="{B787ECD8-696C-4B49-8F88-105B4345E826}" type="slidenum">
              <a:rPr lang="en-US" smtClean="0"/>
              <a:pPr>
                <a:defRPr/>
              </a:pPr>
              <a:t>12</a:t>
            </a:fld>
            <a:endParaRPr lang="en-US"/>
          </a:p>
        </p:txBody>
      </p:sp>
    </p:spTree>
    <p:extLst>
      <p:ext uri="{BB962C8B-B14F-4D97-AF65-F5344CB8AC3E}">
        <p14:creationId xmlns:p14="http://schemas.microsoft.com/office/powerpoint/2010/main" val="3422532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13</a:t>
            </a:fld>
            <a:endParaRPr lang="en-US"/>
          </a:p>
        </p:txBody>
      </p:sp>
    </p:spTree>
    <p:extLst>
      <p:ext uri="{BB962C8B-B14F-4D97-AF65-F5344CB8AC3E}">
        <p14:creationId xmlns:p14="http://schemas.microsoft.com/office/powerpoint/2010/main" val="3738184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previously applied for CFAP 1 and received a payment, this does not affect your eligibility for payment for CFAP 2.</a:t>
            </a:r>
          </a:p>
          <a:p>
            <a:endParaRPr lang="en-US" dirty="0"/>
          </a:p>
          <a:p>
            <a:r>
              <a:rPr lang="en-US" dirty="0"/>
              <a:t>If you never applied for CFAP 1, you can still apply for CFAP 2.</a:t>
            </a:r>
            <a:endParaRPr lang="en-US" dirty="0">
              <a:cs typeface="Calibri"/>
            </a:endParaRPr>
          </a:p>
          <a:p>
            <a:endParaRPr lang="en-US" dirty="0"/>
          </a:p>
          <a:p>
            <a:pPr defTabSz="933237">
              <a:defRPr/>
            </a:pPr>
            <a:r>
              <a:rPr lang="en-US" dirty="0"/>
              <a:t>New producers that may not have historical sales records can still apply, we will discuss that more in depth as we proceed with our presentation and how payments will be calculated for new operations.</a:t>
            </a:r>
            <a:endParaRPr lang="en-US" dirty="0">
              <a:cs typeface="Calibri"/>
            </a:endParaRPr>
          </a:p>
          <a:p>
            <a:pPr defTabSz="933237">
              <a:defRPr/>
            </a:pPr>
            <a:endParaRPr lang="en-US" b="0" dirty="0"/>
          </a:p>
          <a:p>
            <a:pPr defTabSz="933237">
              <a:defRPr/>
            </a:pPr>
            <a:r>
              <a:rPr lang="en-US" b="1" dirty="0"/>
              <a:t>Does not include producers no longer in the business of farming at the time of application</a:t>
            </a:r>
            <a:endParaRPr lang="en-US" b="1" dirty="0">
              <a:cs typeface="Calibri"/>
            </a:endParaRPr>
          </a:p>
        </p:txBody>
      </p:sp>
      <p:sp>
        <p:nvSpPr>
          <p:cNvPr id="4" name="Slide Number Placeholder 3"/>
          <p:cNvSpPr>
            <a:spLocks noGrp="1"/>
          </p:cNvSpPr>
          <p:nvPr>
            <p:ph type="sldNum" sz="quarter" idx="5"/>
          </p:nvPr>
        </p:nvSpPr>
        <p:spPr/>
        <p:txBody>
          <a:bodyPr/>
          <a:lstStyle/>
          <a:p>
            <a:pPr>
              <a:defRPr/>
            </a:pPr>
            <a:fld id="{B787ECD8-696C-4B49-8F88-105B4345E826}" type="slidenum">
              <a:rPr lang="en-US" smtClean="0"/>
              <a:pPr>
                <a:defRPr/>
              </a:pPr>
              <a:t>14</a:t>
            </a:fld>
            <a:endParaRPr lang="en-US"/>
          </a:p>
        </p:txBody>
      </p:sp>
    </p:spTree>
    <p:extLst>
      <p:ext uri="{BB962C8B-B14F-4D97-AF65-F5344CB8AC3E}">
        <p14:creationId xmlns:p14="http://schemas.microsoft.com/office/powerpoint/2010/main" val="2133294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when it comes to payment limitations for this program:</a:t>
            </a:r>
          </a:p>
          <a:p>
            <a:endParaRPr lang="en-US" dirty="0"/>
          </a:p>
          <a:p>
            <a:r>
              <a:rPr lang="en-US" dirty="0"/>
              <a:t>CFAP 2 payments are subject to a per person and legal entity payment limitation of $250,000. This limitation applies to the total amount of CFAP 2 payments for all eligible commodities. </a:t>
            </a:r>
          </a:p>
          <a:p>
            <a:endParaRPr lang="en-US" dirty="0">
              <a:cs typeface="Calibri" panose="020F0502020204030204"/>
            </a:endParaRPr>
          </a:p>
          <a:p>
            <a:r>
              <a:rPr lang="en-US" dirty="0"/>
              <a:t>Unlike other FSA programs, special payment limitation rules apply to participants that are corporations, limited liability companies, limited partnerships (corporate entities), trusts, and estates. These legal entities may receive up to $500,000 (if 2 members each contribute at least 400 hours of active personal labor or management); or up to $750,000 (if 3 members each contribute at least 400 hours of active personal labor or active personal management). </a:t>
            </a:r>
            <a:endParaRPr lang="en-US" dirty="0">
              <a:cs typeface="Calibri"/>
            </a:endParaRPr>
          </a:p>
          <a:p>
            <a:endParaRPr lang="en-US" dirty="0"/>
          </a:p>
          <a:p>
            <a:r>
              <a:rPr lang="en-US" dirty="0"/>
              <a:t>For a legal entity: • With one such member, the payment limit for the entity is $250,000; • With two such members, the payment limit for the entity is $500,000 if at least two members contribute at least 400 hours of active personal labor or active personal management, or combination thereof, with respect to the operation of the corporate entity; and • With three such members, the limit is $750,000 if at least three members contribute at least 400 hours of active personal labor or active personal management, or combination thereof, with respect to the operation of the corporate entity. </a:t>
            </a:r>
            <a:endParaRPr lang="en-US" dirty="0">
              <a:cs typeface="Calibri"/>
            </a:endParaRPr>
          </a:p>
          <a:p>
            <a:endParaRPr lang="en-US" dirty="0"/>
          </a:p>
          <a:p>
            <a:r>
              <a:rPr lang="en-US" dirty="0"/>
              <a:t>CFAP 2 payment limitation is separate from the CFAP 1 payment limitation.</a:t>
            </a:r>
            <a:endParaRPr lang="en-US" dirty="0">
              <a:cs typeface="Calibri"/>
            </a:endParaRPr>
          </a:p>
        </p:txBody>
      </p:sp>
      <p:sp>
        <p:nvSpPr>
          <p:cNvPr id="4" name="Slide Number Placeholder 3"/>
          <p:cNvSpPr>
            <a:spLocks noGrp="1"/>
          </p:cNvSpPr>
          <p:nvPr>
            <p:ph type="sldNum" sz="quarter" idx="5"/>
          </p:nvPr>
        </p:nvSpPr>
        <p:spPr/>
        <p:txBody>
          <a:bodyPr/>
          <a:lstStyle/>
          <a:p>
            <a:pPr>
              <a:defRPr/>
            </a:pPr>
            <a:fld id="{B787ECD8-696C-4B49-8F88-105B4345E826}" type="slidenum">
              <a:rPr lang="en-US" smtClean="0"/>
              <a:pPr>
                <a:defRPr/>
              </a:pPr>
              <a:t>15</a:t>
            </a:fld>
            <a:endParaRPr lang="en-US"/>
          </a:p>
        </p:txBody>
      </p:sp>
    </p:spTree>
    <p:extLst>
      <p:ext uri="{BB962C8B-B14F-4D97-AF65-F5344CB8AC3E}">
        <p14:creationId xmlns:p14="http://schemas.microsoft.com/office/powerpoint/2010/main" val="3673869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16</a:t>
            </a:fld>
            <a:endParaRPr lang="en-US"/>
          </a:p>
        </p:txBody>
      </p:sp>
    </p:spTree>
    <p:extLst>
      <p:ext uri="{BB962C8B-B14F-4D97-AF65-F5344CB8AC3E}">
        <p14:creationId xmlns:p14="http://schemas.microsoft.com/office/powerpoint/2010/main" val="431418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Increase in Payment Limitation is expanded to include Trusts and Estates.</a:t>
            </a:r>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17</a:t>
            </a:fld>
            <a:endParaRPr lang="en-US"/>
          </a:p>
        </p:txBody>
      </p:sp>
    </p:spTree>
    <p:extLst>
      <p:ext uri="{BB962C8B-B14F-4D97-AF65-F5344CB8AC3E}">
        <p14:creationId xmlns:p14="http://schemas.microsoft.com/office/powerpoint/2010/main" val="1051985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18</a:t>
            </a:fld>
            <a:endParaRPr lang="en-US"/>
          </a:p>
        </p:txBody>
      </p:sp>
    </p:spTree>
    <p:extLst>
      <p:ext uri="{BB962C8B-B14F-4D97-AF65-F5344CB8AC3E}">
        <p14:creationId xmlns:p14="http://schemas.microsoft.com/office/powerpoint/2010/main" val="4149504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19</a:t>
            </a:fld>
            <a:endParaRPr lang="en-US"/>
          </a:p>
        </p:txBody>
      </p:sp>
    </p:spTree>
    <p:extLst>
      <p:ext uri="{BB962C8B-B14F-4D97-AF65-F5344CB8AC3E}">
        <p14:creationId xmlns:p14="http://schemas.microsoft.com/office/powerpoint/2010/main" val="2831876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Today we’ll discuss updates for CFAP, including new eligible commodities for specialty and </a:t>
            </a:r>
            <a:r>
              <a:rPr lang="en-US" dirty="0" err="1"/>
              <a:t>nonspecialty</a:t>
            </a:r>
            <a:r>
              <a:rPr lang="en-US" dirty="0"/>
              <a:t> crop producers, egg, broiler, livestock, nursery crop and floriculture, and aquaculture producers</a:t>
            </a:r>
          </a:p>
        </p:txBody>
      </p:sp>
      <p:sp>
        <p:nvSpPr>
          <p:cNvPr id="4" name="Slide Number Placeholder 3"/>
          <p:cNvSpPr>
            <a:spLocks noGrp="1"/>
          </p:cNvSpPr>
          <p:nvPr>
            <p:ph type="sldNum" sz="quarter" idx="5"/>
          </p:nvPr>
        </p:nvSpPr>
        <p:spPr/>
        <p:txBody>
          <a:bodyPr/>
          <a:lstStyle/>
          <a:p>
            <a:pPr>
              <a:defRPr/>
            </a:pPr>
            <a:fld id="{B787ECD8-696C-4B49-8F88-105B4345E826}" type="slidenum">
              <a:rPr lang="en-US" smtClean="0"/>
              <a:pPr>
                <a:defRPr/>
              </a:pPr>
              <a:t>2</a:t>
            </a:fld>
            <a:endParaRPr lang="en-US"/>
          </a:p>
        </p:txBody>
      </p:sp>
    </p:spTree>
    <p:extLst>
      <p:ext uri="{BB962C8B-B14F-4D97-AF65-F5344CB8AC3E}">
        <p14:creationId xmlns:p14="http://schemas.microsoft.com/office/powerpoint/2010/main" val="3292676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20</a:t>
            </a:fld>
            <a:endParaRPr lang="en-US"/>
          </a:p>
        </p:txBody>
      </p:sp>
    </p:spTree>
    <p:extLst>
      <p:ext uri="{BB962C8B-B14F-4D97-AF65-F5344CB8AC3E}">
        <p14:creationId xmlns:p14="http://schemas.microsoft.com/office/powerpoint/2010/main" val="2851124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21</a:t>
            </a:fld>
            <a:endParaRPr lang="en-US"/>
          </a:p>
        </p:txBody>
      </p:sp>
    </p:spTree>
    <p:extLst>
      <p:ext uri="{BB962C8B-B14F-4D97-AF65-F5344CB8AC3E}">
        <p14:creationId xmlns:p14="http://schemas.microsoft.com/office/powerpoint/2010/main" val="2787153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22</a:t>
            </a:fld>
            <a:endParaRPr lang="en-US"/>
          </a:p>
        </p:txBody>
      </p:sp>
    </p:spTree>
    <p:extLst>
      <p:ext uri="{BB962C8B-B14F-4D97-AF65-F5344CB8AC3E}">
        <p14:creationId xmlns:p14="http://schemas.microsoft.com/office/powerpoint/2010/main" val="1705299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23</a:t>
            </a:fld>
            <a:endParaRPr lang="en-US"/>
          </a:p>
        </p:txBody>
      </p:sp>
    </p:spTree>
    <p:extLst>
      <p:ext uri="{BB962C8B-B14F-4D97-AF65-F5344CB8AC3E}">
        <p14:creationId xmlns:p14="http://schemas.microsoft.com/office/powerpoint/2010/main" val="2744674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24</a:t>
            </a:fld>
            <a:endParaRPr lang="en-US"/>
          </a:p>
        </p:txBody>
      </p:sp>
    </p:spTree>
    <p:extLst>
      <p:ext uri="{BB962C8B-B14F-4D97-AF65-F5344CB8AC3E}">
        <p14:creationId xmlns:p14="http://schemas.microsoft.com/office/powerpoint/2010/main" val="2723210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25</a:t>
            </a:fld>
            <a:endParaRPr lang="en-US"/>
          </a:p>
        </p:txBody>
      </p:sp>
    </p:spTree>
    <p:extLst>
      <p:ext uri="{BB962C8B-B14F-4D97-AF65-F5344CB8AC3E}">
        <p14:creationId xmlns:p14="http://schemas.microsoft.com/office/powerpoint/2010/main" val="1018178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26</a:t>
            </a:fld>
            <a:endParaRPr lang="en-US"/>
          </a:p>
        </p:txBody>
      </p:sp>
    </p:spTree>
    <p:extLst>
      <p:ext uri="{BB962C8B-B14F-4D97-AF65-F5344CB8AC3E}">
        <p14:creationId xmlns:p14="http://schemas.microsoft.com/office/powerpoint/2010/main" val="2174595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r>
              <a:rPr lang="en-US" dirty="0"/>
              <a:t>There are 3 major categories of payment calculations in the CFAP 2 program that we will discuss with you today.  Those categories are:</a:t>
            </a:r>
          </a:p>
          <a:p>
            <a:endParaRPr lang="en-US" dirty="0"/>
          </a:p>
          <a:p>
            <a:pPr marL="174982" indent="-174982">
              <a:buFont typeface="Arial" panose="020B0604020202020204" pitchFamily="34" charset="0"/>
              <a:buChar char="•"/>
            </a:pPr>
            <a:r>
              <a:rPr lang="en-US" dirty="0"/>
              <a:t>Price Trigger commodities,</a:t>
            </a:r>
          </a:p>
          <a:p>
            <a:pPr marL="174982" indent="-174982">
              <a:buFont typeface="Arial" panose="020B0604020202020204" pitchFamily="34" charset="0"/>
              <a:buChar char="•"/>
            </a:pPr>
            <a:r>
              <a:rPr lang="en-US" dirty="0"/>
              <a:t>Flat-rate Row Crops</a:t>
            </a:r>
          </a:p>
          <a:p>
            <a:pPr marL="174982" indent="-174982">
              <a:buFont typeface="Arial" panose="020B0604020202020204" pitchFamily="34" charset="0"/>
              <a:buChar char="•"/>
            </a:pPr>
            <a:r>
              <a:rPr lang="en-US" dirty="0"/>
              <a:t>Sales commodities</a:t>
            </a:r>
          </a:p>
          <a:p>
            <a:endParaRPr lang="en-US" dirty="0"/>
          </a:p>
          <a:p>
            <a:r>
              <a:rPr lang="en-US" dirty="0"/>
              <a:t>We’ll cover the types of commodities that are eligible under each type of payment category.</a:t>
            </a:r>
          </a:p>
          <a:p>
            <a:endParaRPr lang="en-US" dirty="0"/>
          </a:p>
          <a:p>
            <a:r>
              <a:rPr lang="en-US" dirty="0"/>
              <a:t>Now, let’s dive deeper into what each of those mean and provide some examples.</a:t>
            </a:r>
          </a:p>
        </p:txBody>
      </p:sp>
      <p:sp>
        <p:nvSpPr>
          <p:cNvPr id="4" name="Slide Number Placeholder 3"/>
          <p:cNvSpPr>
            <a:spLocks noGrp="1"/>
          </p:cNvSpPr>
          <p:nvPr>
            <p:ph type="sldNum" sz="quarter" idx="5"/>
          </p:nvPr>
        </p:nvSpPr>
        <p:spPr/>
        <p:txBody>
          <a:bodyPr/>
          <a:lstStyle/>
          <a:p>
            <a:pPr defTabSz="933237">
              <a:defRPr/>
            </a:pPr>
            <a:fld id="{298708D4-8B41-1848-89B9-40BF4AD1A4EC}" type="slidenum">
              <a:rPr lang="en-US">
                <a:solidFill>
                  <a:prstClr val="black"/>
                </a:solidFill>
                <a:latin typeface="Calibri" panose="020F0502020204030204"/>
              </a:rPr>
              <a:pPr defTabSz="933237">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684416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What this covers:</a:t>
            </a:r>
            <a:r>
              <a:rPr lang="en-US" dirty="0"/>
              <a:t> </a:t>
            </a:r>
          </a:p>
          <a:p>
            <a:r>
              <a:rPr lang="en-US" b="0" dirty="0"/>
              <a:t>Commodities that USDA determines have experienced a 5% or greater market price decline between the average for mid January 2020 in a comparison for the average of late July 2020. .</a:t>
            </a:r>
            <a:r>
              <a:rPr lang="en-US" dirty="0"/>
              <a:t> </a:t>
            </a:r>
            <a:r>
              <a:rPr lang="en-US" b="0" dirty="0"/>
              <a:t> Any crops shown as eligible on farmers.gov/</a:t>
            </a:r>
            <a:r>
              <a:rPr lang="en-US" b="0" dirty="0" err="1"/>
              <a:t>cfap</a:t>
            </a:r>
            <a:r>
              <a:rPr lang="en-US" b="0" dirty="0"/>
              <a:t>. Producers don’t have to justify price decline- if crop shows up as eligible on farmers.gov/</a:t>
            </a:r>
            <a:r>
              <a:rPr lang="en-US" b="0" dirty="0" err="1"/>
              <a:t>cfap</a:t>
            </a:r>
            <a:r>
              <a:rPr lang="en-US" b="0" dirty="0"/>
              <a:t> they can apply for payment</a:t>
            </a:r>
            <a:endParaRPr lang="en-US" b="0" dirty="0">
              <a:cs typeface="Calibri"/>
            </a:endParaRPr>
          </a:p>
          <a:p>
            <a:endParaRPr lang="en-US" dirty="0"/>
          </a:p>
          <a:p>
            <a:pPr marL="349964" lvl="1"/>
            <a:r>
              <a:rPr lang="en-US" dirty="0"/>
              <a:t>Commodities within this category are:</a:t>
            </a:r>
            <a:br>
              <a:rPr lang="en-US" dirty="0">
                <a:cs typeface="+mn-lt"/>
              </a:rPr>
            </a:br>
            <a:endParaRPr lang="en-US" dirty="0"/>
          </a:p>
          <a:p>
            <a:pPr marL="787418" lvl="1" indent="-437455">
              <a:buFont typeface="Arial,Sans-Serif"/>
              <a:buChar char="•"/>
            </a:pPr>
            <a:r>
              <a:rPr lang="en-US" dirty="0"/>
              <a:t>barley, corn, sorghum, soybeans, sunflowers, upland cotton, wheat (all classes)</a:t>
            </a:r>
          </a:p>
          <a:p>
            <a:pPr marL="787418" lvl="1" indent="-437455">
              <a:buFont typeface="Arial,Sans-Serif"/>
              <a:buChar char="•"/>
            </a:pPr>
            <a:r>
              <a:rPr lang="en-US" dirty="0"/>
              <a:t>broilers and eggs</a:t>
            </a:r>
          </a:p>
          <a:p>
            <a:pPr marL="787418" lvl="1" indent="-437455">
              <a:buFont typeface="Arial,Sans-Serif"/>
              <a:buChar char="•"/>
            </a:pPr>
            <a:r>
              <a:rPr lang="en-US" dirty="0"/>
              <a:t>Dairy (milk)</a:t>
            </a:r>
            <a:endParaRPr lang="en-US" dirty="0">
              <a:cs typeface="+mn-lt"/>
            </a:endParaRPr>
          </a:p>
          <a:p>
            <a:pPr marL="787418" lvl="1" indent="-437455">
              <a:buFont typeface="Arial,Sans-Serif"/>
              <a:buChar char="•"/>
            </a:pPr>
            <a:r>
              <a:rPr lang="en-US" dirty="0"/>
              <a:t>Livestock (excluding breeding stock) :  beef cattle, hogs and pigs, lambs and sheep</a:t>
            </a:r>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B787ECD8-696C-4B49-8F88-105B4345E826}" type="slidenum">
              <a:rPr lang="en-US" smtClean="0"/>
              <a:pPr>
                <a:defRPr/>
              </a:pPr>
              <a:t>28</a:t>
            </a:fld>
            <a:endParaRPr lang="en-US"/>
          </a:p>
        </p:txBody>
      </p:sp>
    </p:spTree>
    <p:extLst>
      <p:ext uri="{BB962C8B-B14F-4D97-AF65-F5344CB8AC3E}">
        <p14:creationId xmlns:p14="http://schemas.microsoft.com/office/powerpoint/2010/main" val="2232887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29</a:t>
            </a:fld>
            <a:endParaRPr lang="en-US"/>
          </a:p>
        </p:txBody>
      </p:sp>
    </p:spTree>
    <p:extLst>
      <p:ext uri="{BB962C8B-B14F-4D97-AF65-F5344CB8AC3E}">
        <p14:creationId xmlns:p14="http://schemas.microsoft.com/office/powerpoint/2010/main" val="354282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3</a:t>
            </a:fld>
            <a:endParaRPr lang="en-US"/>
          </a:p>
        </p:txBody>
      </p:sp>
    </p:spTree>
    <p:extLst>
      <p:ext uri="{BB962C8B-B14F-4D97-AF65-F5344CB8AC3E}">
        <p14:creationId xmlns:p14="http://schemas.microsoft.com/office/powerpoint/2010/main" val="389823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In order to be an eligible Dairy Operations, the dairy operation must be commercially marketing milk at time of application.  If the dairy operation dissolved before applying for CFAP, they are ineligible for CFAP 2 under the Dairy Category.</a:t>
            </a:r>
          </a:p>
          <a:p>
            <a:pPr marL="184400" lvl="0" indent="-174982">
              <a:buFont typeface="Arial" panose="020B0604020202020204" pitchFamily="34" charset="0"/>
              <a:buChar char="•"/>
            </a:pPr>
            <a:r>
              <a:rPr lang="en-US" dirty="0"/>
              <a:t>Seasonal dairies are eligible and can apply!</a:t>
            </a:r>
          </a:p>
          <a:p>
            <a:pPr marL="632182" marR="0" lvl="1" indent="-174982"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t>For Seasonal dairy operations that stop producing milk before December 31, 2020, p</a:t>
            </a:r>
            <a:r>
              <a:rPr lang="en-US" dirty="0"/>
              <a:t>roducers will need to </a:t>
            </a:r>
            <a:r>
              <a:rPr lang="en-US" b="0" dirty="0"/>
              <a:t>report the date they stopped production of Milk, to FSA and refund any unearned CFAP payment according to the number of days in production</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30</a:t>
            </a:fld>
            <a:endParaRPr lang="en-US"/>
          </a:p>
        </p:txBody>
      </p:sp>
    </p:spTree>
    <p:extLst>
      <p:ext uri="{BB962C8B-B14F-4D97-AF65-F5344CB8AC3E}">
        <p14:creationId xmlns:p14="http://schemas.microsoft.com/office/powerpoint/2010/main" val="2443823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 we just stated, dairy operations that dissolve prior to applying for CFAP 2 are ineligible.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a dairy dissolves after applying for CFAP 2, producer Must report the dissolution date to USDA, the actual production will be used to estimate the production according to the prorated number of days milk was produced.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Any unearned payments may need to be refunded to USDA if payment has already been issued.</a:t>
            </a:r>
          </a:p>
          <a:p>
            <a:endParaRPr lang="en-US" dirty="0"/>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31</a:t>
            </a:fld>
            <a:endParaRPr lang="en-US"/>
          </a:p>
        </p:txBody>
      </p:sp>
    </p:spTree>
    <p:extLst>
      <p:ext uri="{BB962C8B-B14F-4D97-AF65-F5344CB8AC3E}">
        <p14:creationId xmlns:p14="http://schemas.microsoft.com/office/powerpoint/2010/main" val="3342012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CFAP 2, the eligible milk production is broken down into 2 categories:</a:t>
            </a:r>
          </a:p>
          <a:p>
            <a:pPr marL="171450" indent="-171450">
              <a:buFont typeface="Arial" panose="020B0604020202020204" pitchFamily="34" charset="0"/>
              <a:buChar char="•"/>
            </a:pPr>
            <a:r>
              <a:rPr lang="en-US" dirty="0"/>
              <a:t>Actual production, and </a:t>
            </a:r>
          </a:p>
          <a:p>
            <a:pPr marL="171450" indent="-171450">
              <a:buFont typeface="Arial" panose="020B0604020202020204" pitchFamily="34" charset="0"/>
              <a:buChar char="•"/>
            </a:pPr>
            <a:r>
              <a:rPr lang="en-US" dirty="0"/>
              <a:t>Estimated production.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u="sng" dirty="0"/>
              <a:t>Actual production </a:t>
            </a:r>
            <a:r>
              <a:rPr lang="en-US" dirty="0"/>
              <a:t>is milk commercially marketed for the months of April through August 31</a:t>
            </a:r>
            <a:r>
              <a:rPr lang="en-US" baseline="30000" dirty="0"/>
              <a:t>st</a:t>
            </a:r>
            <a:r>
              <a:rPr lang="en-US" dirty="0"/>
              <a:t>, 2020, along with any dumped milk during that same timeframe.</a:t>
            </a:r>
          </a:p>
          <a:p>
            <a:pPr marL="171450" indent="-171450">
              <a:buFont typeface="Arial" panose="020B0604020202020204" pitchFamily="34" charset="0"/>
              <a:buChar char="•"/>
            </a:pPr>
            <a:r>
              <a:rPr lang="en-US" u="sng" dirty="0"/>
              <a:t>Estimated Milk production </a:t>
            </a:r>
            <a:r>
              <a:rPr lang="en-US" dirty="0"/>
              <a:t>is milk expected to be commercially marketed for the months of September through December of 2020.</a:t>
            </a:r>
          </a:p>
          <a:p>
            <a:pPr marL="628650" lvl="1" indent="-171450">
              <a:buFont typeface="Arial" panose="020B0604020202020204" pitchFamily="34" charset="0"/>
              <a:buChar char="•"/>
            </a:pPr>
            <a:r>
              <a:rPr lang="en-US" dirty="0"/>
              <a:t>The estimated milk production is determined by the daily average of the actual milk production multiplied by the number of commercially marketing days the milk was produced in September through December 2020.</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32</a:t>
            </a:fld>
            <a:endParaRPr lang="en-US"/>
          </a:p>
        </p:txBody>
      </p:sp>
    </p:spTree>
    <p:extLst>
      <p:ext uri="{BB962C8B-B14F-4D97-AF65-F5344CB8AC3E}">
        <p14:creationId xmlns:p14="http://schemas.microsoft.com/office/powerpoint/2010/main" val="2694239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So, how the price trigger category works for cow milk?</a:t>
            </a:r>
          </a:p>
          <a:p>
            <a:pPr marL="174982" indent="-174982">
              <a:buFont typeface="Arial" panose="020B0604020202020204" pitchFamily="34" charset="0"/>
              <a:buChar char="•"/>
            </a:pPr>
            <a:endParaRPr lang="en-US" dirty="0"/>
          </a:p>
          <a:p>
            <a:r>
              <a:rPr lang="en-US" dirty="0"/>
              <a:t>Producers will receive a little more than a penny for each pound of cow milk produced or dumped between April and August 2020, </a:t>
            </a:r>
            <a:r>
              <a:rPr lang="en-US" b="1" dirty="0"/>
              <a:t>and</a:t>
            </a:r>
            <a:r>
              <a:rPr lang="en-US" dirty="0"/>
              <a:t> on an estimated amount of milk that will be produced between September and December 2020.</a:t>
            </a:r>
          </a:p>
          <a:p>
            <a:endParaRPr lang="en-US" dirty="0"/>
          </a:p>
          <a:p>
            <a:r>
              <a:rPr lang="en-US" dirty="0"/>
              <a:t>The CFAP software will automatically calculate the estimated milk production in pounds for September to December.  </a:t>
            </a:r>
          </a:p>
          <a:p>
            <a:pPr marL="174982" indent="-174982">
              <a:buFont typeface="Arial" panose="020B0604020202020204" pitchFamily="34" charset="0"/>
              <a:buChar char="•"/>
            </a:pPr>
            <a:endParaRPr lang="en-US" dirty="0"/>
          </a:p>
          <a:p>
            <a:pPr marL="174982" indent="-174982">
              <a:buFont typeface="Arial" panose="020B0604020202020204" pitchFamily="34" charset="0"/>
              <a:buChar char="•"/>
            </a:pPr>
            <a:r>
              <a:rPr lang="en-US" dirty="0"/>
              <a:t>Questions have been asked as to whether Goat milk is eligible for CFAP 2 and the answer is yes, however goat milk falls under the sales commodity payment category and not under the price trigger category.  </a:t>
            </a:r>
          </a:p>
          <a:p>
            <a:pPr marL="174982" indent="-174982">
              <a:buFont typeface="Arial" panose="020B0604020202020204" pitchFamily="34" charset="0"/>
              <a:buChar char="•"/>
            </a:pPr>
            <a:endParaRPr lang="en-US" dirty="0"/>
          </a:p>
          <a:p>
            <a:pPr marL="174982" indent="-174982">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B787ECD8-696C-4B49-8F88-105B4345E826}" type="slidenum">
              <a:rPr lang="en-US" smtClean="0"/>
              <a:pPr>
                <a:defRPr/>
              </a:pPr>
              <a:t>33</a:t>
            </a:fld>
            <a:endParaRPr lang="en-US"/>
          </a:p>
        </p:txBody>
      </p:sp>
    </p:spTree>
    <p:extLst>
      <p:ext uri="{BB962C8B-B14F-4D97-AF65-F5344CB8AC3E}">
        <p14:creationId xmlns:p14="http://schemas.microsoft.com/office/powerpoint/2010/main" val="853233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Producers will be required to self-certify to their total milk production for the months of April through August of 2020.  Documentation such as milk marketing statements for April through August can help producers determine what the actual production is.</a:t>
            </a:r>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34</a:t>
            </a:fld>
            <a:endParaRPr lang="en-US"/>
          </a:p>
        </p:txBody>
      </p:sp>
    </p:spTree>
    <p:extLst>
      <p:ext uri="{BB962C8B-B14F-4D97-AF65-F5344CB8AC3E}">
        <p14:creationId xmlns:p14="http://schemas.microsoft.com/office/powerpoint/2010/main" val="11160857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35</a:t>
            </a:fld>
            <a:endParaRPr lang="en-US"/>
          </a:p>
        </p:txBody>
      </p:sp>
    </p:spTree>
    <p:extLst>
      <p:ext uri="{BB962C8B-B14F-4D97-AF65-F5344CB8AC3E}">
        <p14:creationId xmlns:p14="http://schemas.microsoft.com/office/powerpoint/2010/main" val="1843910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Eggs and Broilers fall into the price trigger category for CFAP 2.</a:t>
            </a:r>
          </a:p>
          <a:p>
            <a:endParaRPr lang="en-US" dirty="0"/>
          </a:p>
          <a:p>
            <a:r>
              <a:rPr lang="en-US" dirty="0"/>
              <a:t>This means that Egg and broiler producers have experienced 5 percent or greater price declines in comparison of the average prices for the week of January 13-17, 2020 and the average prices for the week of July 27-31, 2020.</a:t>
            </a:r>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36</a:t>
            </a:fld>
            <a:endParaRPr lang="en-US"/>
          </a:p>
        </p:txBody>
      </p:sp>
    </p:spTree>
    <p:extLst>
      <p:ext uri="{BB962C8B-B14F-4D97-AF65-F5344CB8AC3E}">
        <p14:creationId xmlns:p14="http://schemas.microsoft.com/office/powerpoint/2010/main" val="1344809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eligible producer is a person or legal entity who shares in the risk of producing a commodity.</a:t>
            </a:r>
          </a:p>
          <a:p>
            <a:endParaRPr lang="en-US" dirty="0"/>
          </a:p>
          <a:p>
            <a:r>
              <a:rPr lang="en-US" dirty="0"/>
              <a:t>In order to be considered an eligible producer of eggs or broiler, the producer must:</a:t>
            </a:r>
          </a:p>
          <a:p>
            <a:pPr marL="171450" indent="-171450">
              <a:buFont typeface="Arial" panose="020B0604020202020204" pitchFamily="34" charset="0"/>
              <a:buChar char="•"/>
            </a:pPr>
            <a:r>
              <a:rPr lang="en-US" dirty="0"/>
              <a:t> be an independent grower. A contract grower is not eligible for CFAP 2, and.</a:t>
            </a:r>
          </a:p>
          <a:p>
            <a:pPr marL="171450" indent="-171450">
              <a:buFont typeface="Arial" panose="020B0604020202020204" pitchFamily="34" charset="0"/>
              <a:buChar char="•"/>
            </a:pPr>
            <a:r>
              <a:rPr lang="en-US" dirty="0"/>
              <a:t>The producers who are not in the business of egg or broiler production at the time of application are not considered an eligible producer.</a:t>
            </a:r>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37</a:t>
            </a:fld>
            <a:endParaRPr lang="en-US"/>
          </a:p>
        </p:txBody>
      </p:sp>
    </p:spTree>
    <p:extLst>
      <p:ext uri="{BB962C8B-B14F-4D97-AF65-F5344CB8AC3E}">
        <p14:creationId xmlns:p14="http://schemas.microsoft.com/office/powerpoint/2010/main" val="651355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An eligible egg operation:</a:t>
            </a:r>
          </a:p>
          <a:p>
            <a:pPr marL="171450" indent="-171450">
              <a:buFont typeface="Arial" panose="020B0604020202020204" pitchFamily="34" charset="0"/>
              <a:buChar char="•"/>
            </a:pPr>
            <a:r>
              <a:rPr lang="en-US" dirty="0"/>
              <a:t> is one who commercially markets shell, dried, frozen or liquid eggs from chickens in the US at the time of application.</a:t>
            </a:r>
          </a:p>
          <a:p>
            <a:pPr marL="171450" indent="-171450">
              <a:buFont typeface="Arial" panose="020B0604020202020204" pitchFamily="34" charset="0"/>
              <a:buChar char="•"/>
            </a:pPr>
            <a:r>
              <a:rPr lang="en-US" dirty="0"/>
              <a:t>Who has a risk in the egg sales</a:t>
            </a:r>
          </a:p>
          <a:p>
            <a:pPr marL="171450" indent="-171450">
              <a:buFont typeface="Arial" panose="020B0604020202020204" pitchFamily="34" charset="0"/>
              <a:buChar char="•"/>
            </a:pPr>
            <a:r>
              <a:rPr lang="en-US" dirty="0"/>
              <a:t>Does not have a guaranteed price on the eggs sold.</a:t>
            </a:r>
          </a:p>
          <a:p>
            <a:endParaRPr lang="en-US" dirty="0"/>
          </a:p>
          <a:p>
            <a:r>
              <a:rPr lang="en-US" dirty="0"/>
              <a:t>If egg producers have a guaranteed price on their egg production, they would not be eligible for CFAP 2.</a:t>
            </a:r>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38</a:t>
            </a:fld>
            <a:endParaRPr lang="en-US"/>
          </a:p>
        </p:txBody>
      </p:sp>
    </p:spTree>
    <p:extLst>
      <p:ext uri="{BB962C8B-B14F-4D97-AF65-F5344CB8AC3E}">
        <p14:creationId xmlns:p14="http://schemas.microsoft.com/office/powerpoint/2010/main" val="42289484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39</a:t>
            </a:fld>
            <a:endParaRPr lang="en-US"/>
          </a:p>
        </p:txBody>
      </p:sp>
    </p:spTree>
    <p:extLst>
      <p:ext uri="{BB962C8B-B14F-4D97-AF65-F5344CB8AC3E}">
        <p14:creationId xmlns:p14="http://schemas.microsoft.com/office/powerpoint/2010/main" val="2498091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Coronavirus has continued to impact agricultural producers across the country and has had significant impacts to market prices.  </a:t>
            </a:r>
            <a:endParaRPr lang="en-US" sz="1100" dirty="0"/>
          </a:p>
          <a:p>
            <a:r>
              <a:rPr lang="en-US" dirty="0"/>
              <a:t> </a:t>
            </a:r>
            <a:endParaRPr lang="en-US" sz="1100" dirty="0"/>
          </a:p>
          <a:p>
            <a:r>
              <a:rPr lang="en-US" dirty="0"/>
              <a:t>USDA is implementing Coronavirus Food Assistance Program 2 (or CAFP 2) for agricultural producers who continue to face market disruptions and associated costs because of COVID-19. Coronavirus Food Assistance Program 2, CFAP 2, will provide producers with financial assistance that gives them the ability to absorb some of the increased marketing costs associated with the COVID-19 pandemic.</a:t>
            </a:r>
          </a:p>
          <a:p>
            <a:endParaRPr lang="en-US" dirty="0"/>
          </a:p>
          <a:p>
            <a:r>
              <a:rPr lang="en-US" dirty="0"/>
              <a:t>Up to an additional $14 billion was announced in a second Coronavirus Food Assistance Program or CFAP 2 for agricultural producers who continue to face these market disruptions and associated marketing costs because of COVID-19.</a:t>
            </a:r>
            <a:endParaRPr lang="en-US" sz="1100" dirty="0"/>
          </a:p>
          <a:p>
            <a:r>
              <a:rPr lang="en-US" dirty="0"/>
              <a:t> </a:t>
            </a:r>
            <a:endParaRPr lang="en-US" sz="1100" dirty="0"/>
          </a:p>
          <a:p>
            <a:pPr lvl="0"/>
            <a:r>
              <a:rPr lang="en-US" dirty="0"/>
              <a:t>USDA is implementing the second sign up of CFAP which builds on assistance provided through CFAP 1.</a:t>
            </a:r>
            <a:endParaRPr lang="en-US" sz="1100" dirty="0"/>
          </a:p>
          <a:p>
            <a:r>
              <a:rPr lang="en-US" dirty="0"/>
              <a:t> </a:t>
            </a:r>
            <a:endParaRPr lang="en-US" sz="1100" dirty="0"/>
          </a:p>
          <a:p>
            <a:r>
              <a:rPr lang="en-US" b="1" dirty="0"/>
              <a:t>CFAP 2</a:t>
            </a:r>
            <a:r>
              <a:rPr lang="en-US" dirty="0"/>
              <a:t> will provide producers with financial assistance that gives them the ability to absorb increased marketing costs associated with the COVID-19 pandemic.  </a:t>
            </a:r>
            <a:endParaRPr lang="en-US" sz="1100" dirty="0"/>
          </a:p>
          <a:p>
            <a:r>
              <a:rPr lang="en-US" dirty="0"/>
              <a:t>  </a:t>
            </a:r>
            <a:endParaRPr lang="en-US" sz="1100" dirty="0"/>
          </a:p>
          <a:p>
            <a:pPr lvl="0"/>
            <a:r>
              <a:rPr lang="en-US" dirty="0"/>
              <a:t>Agricultural operations impacted by the pandemic since April 2020, are encouraged to apply for CFAP 2.</a:t>
            </a:r>
            <a:endParaRPr lang="en-US" dirty="0">
              <a:cs typeface="Calibri"/>
            </a:endParaRPr>
          </a:p>
          <a:p>
            <a:r>
              <a:rPr lang="en-US" dirty="0"/>
              <a:t> </a:t>
            </a:r>
            <a:endParaRPr lang="en-US" sz="1100" dirty="0"/>
          </a:p>
          <a:p>
            <a:pPr lvl="0"/>
            <a:r>
              <a:rPr lang="en-US" dirty="0"/>
              <a:t>During the first round of CFAP, USDA listened to feedback received from farmers, ranchers and agricultural organizations about the impact of the pandemic on agricultural commodities and producers.</a:t>
            </a:r>
            <a:endParaRPr lang="en-US" sz="1100" dirty="0"/>
          </a:p>
          <a:p>
            <a:r>
              <a:rPr lang="en-US" dirty="0"/>
              <a:t> </a:t>
            </a:r>
            <a:endParaRPr lang="en-US" sz="1100" dirty="0"/>
          </a:p>
          <a:p>
            <a:pPr lvl="0"/>
            <a:r>
              <a:rPr lang="en-US" dirty="0"/>
              <a:t>As a result, CFAP 2 has been adapted to better address the impacts to farmers and ranchers. Many more commodities are eligible in CFAP 2 that weren’t eligible in the first CFAP.</a:t>
            </a:r>
            <a:endParaRPr lang="en-US" sz="1100" dirty="0"/>
          </a:p>
          <a:p>
            <a:r>
              <a:rPr lang="en-US" dirty="0"/>
              <a:t> </a:t>
            </a:r>
            <a:endParaRPr lang="en-US" sz="1100" dirty="0"/>
          </a:p>
          <a:p>
            <a:r>
              <a:rPr lang="en-US" dirty="0"/>
              <a:t>Big changes include: </a:t>
            </a:r>
            <a:endParaRPr lang="en-US" sz="1100" dirty="0"/>
          </a:p>
          <a:p>
            <a:pPr lvl="1"/>
            <a:r>
              <a:rPr lang="en-US" dirty="0"/>
              <a:t>The 5-percent-or-greater national price decline is no longer the single determining factor for commodity eligibility for all commodities.</a:t>
            </a:r>
            <a:endParaRPr lang="en-US" sz="1100" dirty="0"/>
          </a:p>
          <a:p>
            <a:pPr lvl="1"/>
            <a:r>
              <a:rPr lang="en-US" dirty="0"/>
              <a:t>While there are a few exceptions, generally, marketable commodities are eligible.</a:t>
            </a:r>
            <a:endParaRPr lang="en-US" sz="1100" dirty="0"/>
          </a:p>
          <a:p>
            <a:pPr lvl="1"/>
            <a:r>
              <a:rPr lang="en-US" dirty="0"/>
              <a:t>Commodities that are now covered by CFAP 2 include: hemp, tobacco, broilers from non-contract poultry growers, shell and dried eggs, turkeys, bison, all classes of wheat and many more.</a:t>
            </a:r>
            <a:endParaRPr lang="en-US" dirty="0">
              <a:cs typeface="Calibri"/>
            </a:endParaRPr>
          </a:p>
          <a:p>
            <a:pPr lvl="1"/>
            <a:r>
              <a:rPr lang="en-US" sz="1100" dirty="0"/>
              <a:t>Participants will receive 100% of eligible payment now.</a:t>
            </a:r>
            <a:endParaRPr lang="en-US" sz="1100" dirty="0">
              <a:cs typeface="Calibri"/>
            </a:endParaRPr>
          </a:p>
          <a:p>
            <a:pPr lvl="1"/>
            <a:endParaRPr lang="en-US" sz="1100" dirty="0"/>
          </a:p>
          <a:p>
            <a:pPr defTabSz="933237">
              <a:defRPr/>
            </a:pPr>
            <a:r>
              <a:rPr lang="en-US" sz="1100" dirty="0"/>
              <a:t>This program is designed to offset payment losses and the financial impacts of the pandemic. The funds do not have to be paid back nor are there stipulations on how they must be spent. Most of the producers applying have incurred significant costs to get a product ready for market and then could not sell or experienced a price decline. The payments are not expected to make producers whole or compensate them for all their losses but is designed to give producers some financial relief. If a producer has outstanding debts with USDA they should still apply for the program if they are eligible—their payments will not be withheld to satisfy USDA debts or Treasury debts.</a:t>
            </a:r>
            <a:endParaRPr lang="en-US" sz="1100" dirty="0">
              <a:cs typeface="Calibri"/>
            </a:endParaRPr>
          </a:p>
          <a:p>
            <a:pPr lvl="0"/>
            <a:endParaRPr lang="en-US" sz="1100" dirty="0"/>
          </a:p>
          <a:p>
            <a:pPr lvl="0"/>
            <a:r>
              <a:rPr lang="en-US" sz="1100" dirty="0"/>
              <a:t>Signup began September 21, 2020 and the deadline to apply for CFAP 2 is December 11, 2020</a:t>
            </a:r>
            <a:endParaRPr lang="en-US" sz="1100" dirty="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B787ECD8-696C-4B49-8F88-105B4345E826}" type="slidenum">
              <a:rPr lang="en-US" smtClean="0"/>
              <a:pPr>
                <a:defRPr/>
              </a:pPr>
              <a:t>4</a:t>
            </a:fld>
            <a:endParaRPr lang="en-US"/>
          </a:p>
        </p:txBody>
      </p:sp>
    </p:spTree>
    <p:extLst>
      <p:ext uri="{BB962C8B-B14F-4D97-AF65-F5344CB8AC3E}">
        <p14:creationId xmlns:p14="http://schemas.microsoft.com/office/powerpoint/2010/main" val="3703153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definition of a broiler is any chicken that has been commercially producer for meat purposes and not used for laying or breeding purposes.</a:t>
            </a:r>
          </a:p>
          <a:p>
            <a:endParaRPr lang="en-US" dirty="0"/>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40</a:t>
            </a:fld>
            <a:endParaRPr lang="en-US"/>
          </a:p>
        </p:txBody>
      </p:sp>
    </p:spTree>
    <p:extLst>
      <p:ext uri="{BB962C8B-B14F-4D97-AF65-F5344CB8AC3E}">
        <p14:creationId xmlns:p14="http://schemas.microsoft.com/office/powerpoint/2010/main" val="3519816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the eligible egg production, the eligible production for broilers is a producer’s self certification of the 2019 total broiler production</a:t>
            </a:r>
          </a:p>
          <a:p>
            <a:endParaRPr lang="en-US" dirty="0"/>
          </a:p>
          <a:p>
            <a:r>
              <a:rPr lang="en-US" dirty="0"/>
              <a:t>For new broiler producers who began farming in 2020 and did not have production in 2019, they can use their actual 2020 broiler production as of the date the producer submits a CFAP 2 application for payment.</a:t>
            </a:r>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41</a:t>
            </a:fld>
            <a:endParaRPr lang="en-US"/>
          </a:p>
        </p:txBody>
      </p:sp>
    </p:spTree>
    <p:extLst>
      <p:ext uri="{BB962C8B-B14F-4D97-AF65-F5344CB8AC3E}">
        <p14:creationId xmlns:p14="http://schemas.microsoft.com/office/powerpoint/2010/main" val="5406733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eggs and broilers, payment is based on the producer’s 2019 production.  </a:t>
            </a:r>
          </a:p>
          <a:p>
            <a:endParaRPr lang="en-US" dirty="0"/>
          </a:p>
          <a:p>
            <a:pPr defTabSz="933237">
              <a:defRPr/>
            </a:pPr>
            <a:r>
              <a:rPr lang="en-US" dirty="0"/>
              <a:t>Producers report their egg production by dozen for shell eggs and in pounds for all other egg types.  Broilers are reported by head.</a:t>
            </a:r>
          </a:p>
          <a:p>
            <a:endParaRPr lang="en-US" dirty="0"/>
          </a:p>
          <a:p>
            <a:r>
              <a:rPr lang="en-US" dirty="0"/>
              <a:t>EGGS</a:t>
            </a:r>
            <a:endParaRPr lang="en-US" dirty="0">
              <a:cs typeface="Calibri"/>
            </a:endParaRPr>
          </a:p>
          <a:p>
            <a:pPr marL="174982" indent="-174982">
              <a:buFont typeface="Arial" panose="020B0604020202020204" pitchFamily="34" charset="0"/>
              <a:buChar char="•"/>
            </a:pPr>
            <a:r>
              <a:rPr lang="en-US" dirty="0"/>
              <a:t>Conversion from eggs to pounds: Producers who sell frozen, liquid, or dried eggs in the shell to a processor can reach out to their local office or the CFAP call center for assistance in converting their production to pounds for their CFAP 2 application.</a:t>
            </a:r>
            <a:endParaRPr lang="en-US" dirty="0">
              <a:cs typeface="Calibri"/>
            </a:endParaRPr>
          </a:p>
          <a:p>
            <a:endParaRPr lang="en-US" dirty="0"/>
          </a:p>
          <a:p>
            <a:r>
              <a:rPr lang="en-US" dirty="0"/>
              <a:t>BROILERS</a:t>
            </a:r>
            <a:endParaRPr lang="en-US" dirty="0">
              <a:cs typeface="Calibri"/>
            </a:endParaRPr>
          </a:p>
          <a:p>
            <a:pPr marL="174982" indent="-174982">
              <a:buFont typeface="Arial" panose="020B0604020202020204" pitchFamily="34" charset="0"/>
              <a:buChar char="•"/>
              <a:defRPr/>
            </a:pPr>
            <a:r>
              <a:rPr lang="en-US" dirty="0"/>
              <a:t>The definition for broilers are chickens commercially produced for meat purposes that have left the farm for slaughter and are not used for laying or breeding purposes.  </a:t>
            </a:r>
            <a:endParaRPr lang="en-US" b="0" dirty="0"/>
          </a:p>
          <a:p>
            <a:pPr marL="174982" indent="-174982" defTabSz="933237">
              <a:buFont typeface="Arial" panose="020B0604020202020204" pitchFamily="34" charset="0"/>
              <a:buChar char="•"/>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006937"/>
                </a:solidFill>
                <a:effectLst/>
                <a:uLnTx/>
                <a:uFillTx/>
                <a:latin typeface="Calibri" panose="020F0502020204030204" pitchFamily="34" charset="0"/>
                <a:ea typeface="+mn-ea"/>
                <a:cs typeface="+mn-cs"/>
              </a:rPr>
              <a:t>Payment = 2019 Production </a:t>
            </a:r>
            <a:r>
              <a:rPr lang="en-US" sz="1200" b="1" dirty="0">
                <a:solidFill>
                  <a:srgbClr val="006937"/>
                </a:solidFill>
              </a:rPr>
              <a:t>x</a:t>
            </a:r>
            <a:r>
              <a:rPr kumimoji="0" lang="en-US" sz="1200" b="1" i="0" u="none" strike="noStrike" kern="1200" cap="none" spc="0" normalizeH="0" baseline="0" noProof="0" dirty="0">
                <a:ln>
                  <a:noFill/>
                </a:ln>
                <a:solidFill>
                  <a:srgbClr val="006937"/>
                </a:solidFill>
                <a:effectLst/>
                <a:uLnTx/>
                <a:uFillTx/>
                <a:latin typeface="Calibri" panose="020F0502020204030204" pitchFamily="34" charset="0"/>
                <a:ea typeface="+mn-ea"/>
                <a:cs typeface="+mn-cs"/>
              </a:rPr>
              <a:t> 75 Percent </a:t>
            </a:r>
            <a:r>
              <a:rPr lang="en-US" sz="1200" b="1" dirty="0">
                <a:solidFill>
                  <a:srgbClr val="006937"/>
                </a:solidFill>
              </a:rPr>
              <a:t>x</a:t>
            </a:r>
            <a:r>
              <a:rPr kumimoji="0" lang="en-US" sz="1200" b="1" i="0" u="none" strike="noStrike" kern="1200" cap="none" spc="0" normalizeH="0" baseline="0" noProof="0" dirty="0">
                <a:ln>
                  <a:noFill/>
                </a:ln>
                <a:solidFill>
                  <a:srgbClr val="006937"/>
                </a:solidFill>
                <a:effectLst/>
                <a:uLnTx/>
                <a:uFillTx/>
                <a:latin typeface="Calibri" panose="020F0502020204030204" pitchFamily="34" charset="0"/>
                <a:ea typeface="+mn-ea"/>
                <a:cs typeface="+mn-cs"/>
              </a:rPr>
              <a:t> </a:t>
            </a:r>
            <a:r>
              <a:rPr lang="en-US" sz="1200" b="1" dirty="0">
                <a:solidFill>
                  <a:srgbClr val="006937"/>
                </a:solidFill>
              </a:rPr>
              <a:t>E</a:t>
            </a:r>
            <a:r>
              <a:rPr kumimoji="0" lang="en-US" sz="1200" b="1" i="0" u="none" strike="noStrike" kern="1200" cap="none" spc="0" normalizeH="0" baseline="0" noProof="0" dirty="0">
                <a:ln>
                  <a:noFill/>
                </a:ln>
                <a:solidFill>
                  <a:srgbClr val="006937"/>
                </a:solidFill>
                <a:effectLst/>
                <a:uLnTx/>
                <a:uFillTx/>
                <a:latin typeface="Calibri" panose="020F0502020204030204" pitchFamily="34" charset="0"/>
                <a:ea typeface="+mn-ea"/>
                <a:cs typeface="+mn-cs"/>
              </a:rPr>
              <a:t>gg </a:t>
            </a:r>
            <a:r>
              <a:rPr lang="en-US" sz="1200" b="1" dirty="0">
                <a:solidFill>
                  <a:srgbClr val="006937"/>
                </a:solidFill>
              </a:rPr>
              <a:t>T</a:t>
            </a:r>
            <a:r>
              <a:rPr kumimoji="0" lang="en-US" sz="1200" b="1" i="0" u="none" strike="noStrike" kern="1200" cap="none" spc="0" normalizeH="0" baseline="0" noProof="0" dirty="0" err="1">
                <a:ln>
                  <a:noFill/>
                </a:ln>
                <a:solidFill>
                  <a:srgbClr val="006937"/>
                </a:solidFill>
                <a:effectLst/>
                <a:uLnTx/>
                <a:uFillTx/>
                <a:latin typeface="Calibri" panose="020F0502020204030204" pitchFamily="34" charset="0"/>
                <a:ea typeface="+mn-ea"/>
                <a:cs typeface="+mn-cs"/>
              </a:rPr>
              <a:t>ype</a:t>
            </a:r>
            <a:r>
              <a:rPr kumimoji="0" lang="en-US" sz="1200" b="1" i="0" u="none" strike="noStrike" kern="1200" cap="none" spc="0" normalizeH="0" baseline="0" noProof="0" dirty="0">
                <a:ln>
                  <a:noFill/>
                </a:ln>
                <a:solidFill>
                  <a:srgbClr val="006937"/>
                </a:solidFill>
                <a:effectLst/>
                <a:uLnTx/>
                <a:uFillTx/>
                <a:latin typeface="Calibri" panose="020F0502020204030204" pitchFamily="34" charset="0"/>
                <a:ea typeface="+mn-ea"/>
                <a:cs typeface="+mn-cs"/>
              </a:rPr>
              <a:t> </a:t>
            </a:r>
            <a:r>
              <a:rPr lang="en-US" sz="1200" b="1" dirty="0">
                <a:solidFill>
                  <a:srgbClr val="006937"/>
                </a:solidFill>
              </a:rPr>
              <a:t>P</a:t>
            </a:r>
            <a:r>
              <a:rPr kumimoji="0" lang="en-US" sz="1200" b="1" i="0" u="none" strike="noStrike" kern="1200" cap="none" spc="0" normalizeH="0" baseline="0" noProof="0" dirty="0" err="1">
                <a:ln>
                  <a:noFill/>
                </a:ln>
                <a:solidFill>
                  <a:srgbClr val="006937"/>
                </a:solidFill>
                <a:effectLst/>
                <a:uLnTx/>
                <a:uFillTx/>
                <a:latin typeface="Calibri" panose="020F0502020204030204" pitchFamily="34" charset="0"/>
                <a:ea typeface="+mn-ea"/>
                <a:cs typeface="+mn-cs"/>
              </a:rPr>
              <a:t>ayment</a:t>
            </a:r>
            <a:r>
              <a:rPr kumimoji="0" lang="en-US" sz="1200" b="1" i="0" u="none" strike="noStrike" kern="1200" cap="none" spc="0" normalizeH="0" baseline="0" noProof="0" dirty="0">
                <a:ln>
                  <a:noFill/>
                </a:ln>
                <a:solidFill>
                  <a:srgbClr val="006937"/>
                </a:solidFill>
                <a:effectLst/>
                <a:uLnTx/>
                <a:uFillTx/>
                <a:latin typeface="Calibri" panose="020F0502020204030204" pitchFamily="34" charset="0"/>
                <a:ea typeface="+mn-ea"/>
                <a:cs typeface="+mn-cs"/>
              </a:rPr>
              <a:t> </a:t>
            </a:r>
            <a:r>
              <a:rPr lang="en-US" sz="1200" b="1" dirty="0">
                <a:solidFill>
                  <a:srgbClr val="006937"/>
                </a:solidFill>
              </a:rPr>
              <a:t>R</a:t>
            </a:r>
            <a:r>
              <a:rPr kumimoji="0" lang="en-US" sz="1200" b="1" i="0" u="none" strike="noStrike" kern="1200" cap="none" spc="0" normalizeH="0" baseline="0" noProof="0" dirty="0">
                <a:ln>
                  <a:noFill/>
                </a:ln>
                <a:solidFill>
                  <a:srgbClr val="006937"/>
                </a:solidFill>
                <a:effectLst/>
                <a:uLnTx/>
                <a:uFillTx/>
                <a:latin typeface="Calibri" panose="020F0502020204030204" pitchFamily="34" charset="0"/>
                <a:ea typeface="+mn-ea"/>
                <a:cs typeface="+mn-cs"/>
              </a:rPr>
              <a:t>ate</a:t>
            </a:r>
          </a:p>
          <a:p>
            <a:endParaRPr lang="en-US" dirty="0"/>
          </a:p>
        </p:txBody>
      </p:sp>
      <p:sp>
        <p:nvSpPr>
          <p:cNvPr id="4" name="Slide Number Placeholder 3"/>
          <p:cNvSpPr>
            <a:spLocks noGrp="1"/>
          </p:cNvSpPr>
          <p:nvPr>
            <p:ph type="sldNum" sz="quarter" idx="5"/>
          </p:nvPr>
        </p:nvSpPr>
        <p:spPr/>
        <p:txBody>
          <a:bodyPr/>
          <a:lstStyle/>
          <a:p>
            <a:pPr>
              <a:defRPr/>
            </a:pPr>
            <a:fld id="{B787ECD8-696C-4B49-8F88-105B4345E826}" type="slidenum">
              <a:rPr lang="en-US" smtClean="0"/>
              <a:pPr>
                <a:defRPr/>
              </a:pPr>
              <a:t>42</a:t>
            </a:fld>
            <a:endParaRPr lang="en-US"/>
          </a:p>
        </p:txBody>
      </p:sp>
    </p:spTree>
    <p:extLst>
      <p:ext uri="{BB962C8B-B14F-4D97-AF65-F5344CB8AC3E}">
        <p14:creationId xmlns:p14="http://schemas.microsoft.com/office/powerpoint/2010/main" val="12081027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43</a:t>
            </a:fld>
            <a:endParaRPr lang="en-US"/>
          </a:p>
        </p:txBody>
      </p:sp>
    </p:spTree>
    <p:extLst>
      <p:ext uri="{BB962C8B-B14F-4D97-AF65-F5344CB8AC3E}">
        <p14:creationId xmlns:p14="http://schemas.microsoft.com/office/powerpoint/2010/main" val="1296422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eligible producer is a person or legal entity who shares in the risk of producing a commodity.</a:t>
            </a:r>
          </a:p>
          <a:p>
            <a:endParaRPr lang="en-US" dirty="0"/>
          </a:p>
          <a:p>
            <a:pPr marL="0" indent="0">
              <a:buFont typeface="Arial" panose="020B0604020202020204" pitchFamily="34" charset="0"/>
              <a:buNone/>
            </a:pPr>
            <a:r>
              <a:rPr lang="en-US" dirty="0"/>
              <a:t>Producers who are not in the business of livestock production at the time of application are not considered an eligible livestock producer.</a:t>
            </a:r>
          </a:p>
          <a:p>
            <a:endParaRPr lang="en-US" dirty="0"/>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44</a:t>
            </a:fld>
            <a:endParaRPr lang="en-US"/>
          </a:p>
        </p:txBody>
      </p:sp>
    </p:spTree>
    <p:extLst>
      <p:ext uri="{BB962C8B-B14F-4D97-AF65-F5344CB8AC3E}">
        <p14:creationId xmlns:p14="http://schemas.microsoft.com/office/powerpoint/2010/main" val="25528872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Eligible livestock for the CFAP 2 payment are</a:t>
            </a:r>
          </a:p>
          <a:p>
            <a:pPr marL="171450" indent="-171450">
              <a:buFont typeface="Arial" panose="020B0604020202020204" pitchFamily="34" charset="0"/>
              <a:buChar char="•"/>
            </a:pPr>
            <a:r>
              <a:rPr lang="en-US" dirty="0"/>
              <a:t>Beef cattle, including bred heifers</a:t>
            </a:r>
          </a:p>
          <a:p>
            <a:pPr marL="171450" indent="-171450">
              <a:buFont typeface="Arial" panose="020B0604020202020204" pitchFamily="34" charset="0"/>
              <a:buChar char="•"/>
            </a:pPr>
            <a:r>
              <a:rPr lang="en-US" dirty="0"/>
              <a:t>hogs and pigs</a:t>
            </a:r>
          </a:p>
          <a:p>
            <a:pPr marL="171450" indent="-171450">
              <a:buFont typeface="Arial" panose="020B0604020202020204" pitchFamily="34" charset="0"/>
              <a:buChar char="•"/>
            </a:pPr>
            <a:r>
              <a:rPr lang="en-US" dirty="0"/>
              <a:t>All breeds of sheet.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does exclude breeding stock.</a:t>
            </a:r>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45</a:t>
            </a:fld>
            <a:endParaRPr lang="en-US"/>
          </a:p>
        </p:txBody>
      </p:sp>
    </p:spTree>
    <p:extLst>
      <p:ext uri="{BB962C8B-B14F-4D97-AF65-F5344CB8AC3E}">
        <p14:creationId xmlns:p14="http://schemas.microsoft.com/office/powerpoint/2010/main" val="34810950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just mentioned, breeding stock are ineligible for CFAP 2, this includes</a:t>
            </a:r>
          </a:p>
          <a:p>
            <a:pPr marL="171450" indent="-171450">
              <a:buFont typeface="Arial" panose="020B0604020202020204" pitchFamily="34" charset="0"/>
              <a:buChar char="•"/>
            </a:pPr>
            <a:r>
              <a:rPr lang="en-US" dirty="0"/>
              <a:t>Cows and bulls</a:t>
            </a:r>
          </a:p>
          <a:p>
            <a:pPr marL="171450" indent="-171450">
              <a:buFont typeface="Arial" panose="020B0604020202020204" pitchFamily="34" charset="0"/>
              <a:buChar char="•"/>
            </a:pPr>
            <a:r>
              <a:rPr lang="en-US" dirty="0"/>
              <a:t>Sows and boars</a:t>
            </a:r>
          </a:p>
          <a:p>
            <a:pPr marL="171450" indent="-171450">
              <a:buFont typeface="Arial" panose="020B0604020202020204" pitchFamily="34" charset="0"/>
              <a:buChar char="•"/>
            </a:pPr>
            <a:r>
              <a:rPr lang="en-US" dirty="0"/>
              <a:t>Ewes and rams.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Basically if they have ever reproduced or been used for breeding, they are ineligible for CFAP 2.</a:t>
            </a:r>
          </a:p>
          <a:p>
            <a:pPr marL="171450" indent="-171450">
              <a:buFont typeface="Arial" panose="020B0604020202020204" pitchFamily="34" charset="0"/>
              <a:buChar char="•"/>
            </a:pPr>
            <a:endParaRPr lang="en-US" dirty="0"/>
          </a:p>
          <a:p>
            <a:pPr marL="174982" indent="-174982">
              <a:buFont typeface="Arial" panose="020B0604020202020204" pitchFamily="34" charset="0"/>
              <a:buChar char="•"/>
            </a:pPr>
            <a:r>
              <a:rPr lang="en-US" dirty="0"/>
              <a:t>Also Ineligible livestock include</a:t>
            </a:r>
            <a:endParaRPr lang="en-US" dirty="0">
              <a:cs typeface="Calibri"/>
            </a:endParaRPr>
          </a:p>
          <a:p>
            <a:pPr marL="641600" lvl="1" indent="-174982">
              <a:buFont typeface="Arial" panose="020B0604020202020204" pitchFamily="34" charset="0"/>
              <a:buChar char="•"/>
            </a:pPr>
            <a:r>
              <a:rPr lang="en-US" dirty="0"/>
              <a:t>Dairy cattle and equine</a:t>
            </a:r>
            <a:endParaRPr lang="en-US" dirty="0">
              <a:cs typeface="Calibri"/>
            </a:endParaRPr>
          </a:p>
          <a:p>
            <a:pPr marL="641600" lvl="1" indent="-174982">
              <a:buFont typeface="Arial" panose="020B0604020202020204" pitchFamily="34" charset="0"/>
              <a:buChar char="•"/>
            </a:pPr>
            <a:r>
              <a:rPr lang="en-US" dirty="0"/>
              <a:t>Companion animals</a:t>
            </a:r>
            <a:endParaRPr lang="en-US" dirty="0">
              <a:cs typeface="Calibri"/>
            </a:endParaRPr>
          </a:p>
          <a:p>
            <a:pPr marL="641600" lvl="1" indent="-174982">
              <a:buFont typeface="Arial" panose="020B0604020202020204" pitchFamily="34" charset="0"/>
              <a:buChar char="•"/>
            </a:pPr>
            <a:r>
              <a:rPr lang="en-US"/>
              <a:t>Animals raised for hunting or game</a:t>
            </a:r>
            <a:endParaRPr lang="en-US">
              <a:cs typeface="Calibri"/>
            </a:endParaRPr>
          </a:p>
          <a:p>
            <a:pPr marL="171450" indent="-171450">
              <a:buFont typeface="Arial" panose="020B0604020202020204" pitchFamily="34" charset="0"/>
              <a:buChar char="•"/>
            </a:pPr>
            <a:endParaRPr lang="en-US" dirty="0"/>
          </a:p>
          <a:p>
            <a:pPr marL="174982" indent="-174982">
              <a:buFont typeface="Arial" panose="020B0604020202020204" pitchFamily="34" charset="0"/>
              <a:buChar char="•"/>
            </a:pPr>
            <a:r>
              <a:rPr lang="en-US" dirty="0"/>
              <a:t>Contract growers are not eligible for CFAP 2.  Keep in mind that a marketing contract to sell a crop owned by the grower is </a:t>
            </a:r>
            <a:r>
              <a:rPr lang="en-US" b="1" dirty="0"/>
              <a:t>NOT</a:t>
            </a:r>
            <a:r>
              <a:rPr lang="en-US" dirty="0"/>
              <a:t> considered a contract grower.</a:t>
            </a:r>
            <a:endParaRPr lang="en-US" dirty="0">
              <a:cs typeface="Calibri"/>
            </a:endParaRPr>
          </a:p>
          <a:p>
            <a:pPr marL="171450" indent="-171450">
              <a:buFont typeface="Arial" panose="020B0604020202020204" pitchFamily="34" charset="0"/>
              <a:buChar char="•"/>
            </a:pPr>
            <a:r>
              <a:rPr lang="en-US" dirty="0"/>
              <a:t>Any livestock not meeting the definition of an eligible commodity for CFAP 2 purposes.</a:t>
            </a:r>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46</a:t>
            </a:fld>
            <a:endParaRPr lang="en-US"/>
          </a:p>
        </p:txBody>
      </p:sp>
    </p:spTree>
    <p:extLst>
      <p:ext uri="{BB962C8B-B14F-4D97-AF65-F5344CB8AC3E}">
        <p14:creationId xmlns:p14="http://schemas.microsoft.com/office/powerpoint/2010/main" val="1629629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CFAP 2 for livestock includes beef cattle, hogs, pigs, sheep, and lambs.  </a:t>
            </a:r>
          </a:p>
          <a:p>
            <a:pPr marL="174982" indent="-174982">
              <a:buFont typeface="Arial" panose="020B0604020202020204" pitchFamily="34" charset="0"/>
              <a:buChar char="•"/>
            </a:pPr>
            <a:r>
              <a:rPr lang="en-US" dirty="0"/>
              <a:t>All ages and weight ranges are paid at the same rate.</a:t>
            </a:r>
            <a:endParaRPr lang="en-US" dirty="0">
              <a:cs typeface="Calibri"/>
            </a:endParaRPr>
          </a:p>
          <a:p>
            <a:pPr marL="174982" indent="-174982">
              <a:buFont typeface="Arial" panose="020B0604020202020204" pitchFamily="34" charset="0"/>
              <a:buChar char="•"/>
            </a:pPr>
            <a:r>
              <a:rPr lang="en-US" dirty="0"/>
              <a:t>Livestock must be produced in the U.S.  </a:t>
            </a:r>
          </a:p>
          <a:p>
            <a:pPr lvl="0"/>
            <a:endParaRPr lang="en-US" dirty="0"/>
          </a:p>
          <a:p>
            <a:pPr lvl="0"/>
            <a:r>
              <a:rPr lang="en-US" dirty="0"/>
              <a:t>Payments for livestock will be equal to the highest inventory of the specific livestock on a date selected by the producer from April 16 to August 31, 2020, multiplied by the applicable payment rate per head.</a:t>
            </a:r>
          </a:p>
          <a:p>
            <a:pPr lvl="0"/>
            <a:endParaRPr lang="en-US" dirty="0"/>
          </a:p>
        </p:txBody>
      </p:sp>
      <p:sp>
        <p:nvSpPr>
          <p:cNvPr id="4" name="Slide Number Placeholder 3"/>
          <p:cNvSpPr>
            <a:spLocks noGrp="1"/>
          </p:cNvSpPr>
          <p:nvPr>
            <p:ph type="sldNum" sz="quarter" idx="5"/>
          </p:nvPr>
        </p:nvSpPr>
        <p:spPr/>
        <p:txBody>
          <a:bodyPr/>
          <a:lstStyle/>
          <a:p>
            <a:pPr>
              <a:defRPr/>
            </a:pPr>
            <a:fld id="{B787ECD8-696C-4B49-8F88-105B4345E826}" type="slidenum">
              <a:rPr lang="en-US" smtClean="0"/>
              <a:pPr>
                <a:defRPr/>
              </a:pPr>
              <a:t>47</a:t>
            </a:fld>
            <a:endParaRPr lang="en-US"/>
          </a:p>
        </p:txBody>
      </p:sp>
    </p:spTree>
    <p:extLst>
      <p:ext uri="{BB962C8B-B14F-4D97-AF65-F5344CB8AC3E}">
        <p14:creationId xmlns:p14="http://schemas.microsoft.com/office/powerpoint/2010/main" val="2621080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724E0998-64EA-4DAB-AE19-75B2DFFCBF16}" type="slidenum">
              <a:rPr lang="en-US">
                <a:solidFill>
                  <a:prstClr val="black"/>
                </a:solidFill>
                <a:latin typeface="Calibri" panose="020F0502020204030204"/>
              </a:rPr>
              <a:pPr defTabSz="933237">
                <a:defRPr/>
              </a:pPr>
              <a:t>48</a:t>
            </a:fld>
            <a:endParaRPr lang="en-US">
              <a:solidFill>
                <a:prstClr val="black"/>
              </a:solidFill>
              <a:latin typeface="Calibri" panose="020F0502020204030204"/>
            </a:endParaRPr>
          </a:p>
        </p:txBody>
      </p:sp>
    </p:spTree>
    <p:extLst>
      <p:ext uri="{BB962C8B-B14F-4D97-AF65-F5344CB8AC3E}">
        <p14:creationId xmlns:p14="http://schemas.microsoft.com/office/powerpoint/2010/main" val="16985481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724E0998-64EA-4DAB-AE19-75B2DFFCBF16}" type="slidenum">
              <a:rPr lang="en-US">
                <a:solidFill>
                  <a:prstClr val="black"/>
                </a:solidFill>
                <a:latin typeface="Calibri" panose="020F0502020204030204"/>
              </a:rPr>
              <a:pPr defTabSz="933237">
                <a:defRPr/>
              </a:pPr>
              <a:t>49</a:t>
            </a:fld>
            <a:endParaRPr lang="en-US">
              <a:solidFill>
                <a:prstClr val="black"/>
              </a:solidFill>
              <a:latin typeface="Calibri" panose="020F0502020204030204"/>
            </a:endParaRPr>
          </a:p>
        </p:txBody>
      </p:sp>
    </p:spTree>
    <p:extLst>
      <p:ext uri="{BB962C8B-B14F-4D97-AF65-F5344CB8AC3E}">
        <p14:creationId xmlns:p14="http://schemas.microsoft.com/office/powerpoint/2010/main" val="20031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6618" indent="-466618">
              <a:buFont typeface="Arial" panose="020B0604020202020204" pitchFamily="34" charset="0"/>
              <a:buChar char="•"/>
            </a:pPr>
            <a:r>
              <a:rPr lang="en-US" i="1" dirty="0"/>
              <a:t>Price trigger Crops - </a:t>
            </a:r>
            <a:r>
              <a:rPr lang="en-US" dirty="0"/>
              <a:t>5-percent-or-greater market price decline between the average for mid January 2020 in a comparison for the average of late July 2020. Commodities within this category are:  barley, corn, sorghum, soybeans, sunflowers, upland cotton, wheat (all classes); broilers and eggs; Dairy (milk); Livestock (excluding breeding stock) :  beef cattle, hogs and pigs, lambs and sheep</a:t>
            </a:r>
          </a:p>
          <a:p>
            <a:pPr marL="466618" indent="-466618">
              <a:buFont typeface="Arial" panose="020B0604020202020204" pitchFamily="34" charset="0"/>
              <a:buChar char="•"/>
            </a:pPr>
            <a:r>
              <a:rPr lang="en-US" i="1" dirty="0"/>
              <a:t>Flat-Rate Crops </a:t>
            </a:r>
            <a:r>
              <a:rPr lang="en-US" dirty="0"/>
              <a:t>- are crops that either: do not meet the 5 percent price decline trigger, or  do not have data available to calculate a price change.  </a:t>
            </a:r>
          </a:p>
          <a:p>
            <a:pPr marL="466618" indent="-466618">
              <a:buFont typeface="Arial" panose="020B0604020202020204" pitchFamily="34" charset="0"/>
              <a:buChar char="•"/>
            </a:pPr>
            <a:r>
              <a:rPr lang="en-US" dirty="0"/>
              <a:t>Specialty (Sales-Based) Commodities) - sales-based approach, where producers are paid based on five payment gradations associated with their 2019 sales</a:t>
            </a:r>
          </a:p>
          <a:p>
            <a:endParaRPr lang="en-US" dirty="0"/>
          </a:p>
          <a:p>
            <a:r>
              <a:rPr lang="en-US" dirty="0"/>
              <a:t>Commodity sections will be gone over later in training.</a:t>
            </a:r>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5</a:t>
            </a:fld>
            <a:endParaRPr lang="en-US"/>
          </a:p>
        </p:txBody>
      </p:sp>
    </p:spTree>
    <p:extLst>
      <p:ext uri="{BB962C8B-B14F-4D97-AF65-F5344CB8AC3E}">
        <p14:creationId xmlns:p14="http://schemas.microsoft.com/office/powerpoint/2010/main" val="23152167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724E0998-64EA-4DAB-AE19-75B2DFFCBF16}" type="slidenum">
              <a:rPr lang="en-US">
                <a:solidFill>
                  <a:prstClr val="black"/>
                </a:solidFill>
                <a:latin typeface="Calibri" panose="020F0502020204030204"/>
              </a:rPr>
              <a:pPr defTabSz="933237">
                <a:defRPr/>
              </a:pPr>
              <a:t>50</a:t>
            </a:fld>
            <a:endParaRPr lang="en-US">
              <a:solidFill>
                <a:prstClr val="black"/>
              </a:solidFill>
              <a:latin typeface="Calibri" panose="020F0502020204030204"/>
            </a:endParaRPr>
          </a:p>
        </p:txBody>
      </p:sp>
    </p:spTree>
    <p:extLst>
      <p:ext uri="{BB962C8B-B14F-4D97-AF65-F5344CB8AC3E}">
        <p14:creationId xmlns:p14="http://schemas.microsoft.com/office/powerpoint/2010/main" val="20329549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724E0998-64EA-4DAB-AE19-75B2DFFCBF16}" type="slidenum">
              <a:rPr lang="en-US">
                <a:solidFill>
                  <a:prstClr val="black"/>
                </a:solidFill>
                <a:latin typeface="Calibri" panose="020F0502020204030204"/>
              </a:rPr>
              <a:pPr defTabSz="933237">
                <a:defRPr/>
              </a:pPr>
              <a:t>51</a:t>
            </a:fld>
            <a:endParaRPr lang="en-US">
              <a:solidFill>
                <a:prstClr val="black"/>
              </a:solidFill>
              <a:latin typeface="Calibri" panose="020F0502020204030204"/>
            </a:endParaRPr>
          </a:p>
        </p:txBody>
      </p:sp>
    </p:spTree>
    <p:extLst>
      <p:ext uri="{BB962C8B-B14F-4D97-AF65-F5344CB8AC3E}">
        <p14:creationId xmlns:p14="http://schemas.microsoft.com/office/powerpoint/2010/main" val="39714391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724E0998-64EA-4DAB-AE19-75B2DFFCBF16}" type="slidenum">
              <a:rPr lang="en-US">
                <a:solidFill>
                  <a:prstClr val="black"/>
                </a:solidFill>
                <a:latin typeface="Calibri" panose="020F0502020204030204"/>
              </a:rPr>
              <a:pPr defTabSz="933237">
                <a:defRPr/>
              </a:pPr>
              <a:t>52</a:t>
            </a:fld>
            <a:endParaRPr lang="en-US">
              <a:solidFill>
                <a:prstClr val="black"/>
              </a:solidFill>
              <a:latin typeface="Calibri" panose="020F0502020204030204"/>
            </a:endParaRPr>
          </a:p>
        </p:txBody>
      </p:sp>
    </p:spTree>
    <p:extLst>
      <p:ext uri="{BB962C8B-B14F-4D97-AF65-F5344CB8AC3E}">
        <p14:creationId xmlns:p14="http://schemas.microsoft.com/office/powerpoint/2010/main" val="2660343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724E0998-64EA-4DAB-AE19-75B2DFFCBF16}" type="slidenum">
              <a:rPr lang="en-US">
                <a:solidFill>
                  <a:prstClr val="black"/>
                </a:solidFill>
                <a:latin typeface="Calibri" panose="020F0502020204030204"/>
              </a:rPr>
              <a:pPr defTabSz="933237">
                <a:defRPr/>
              </a:pPr>
              <a:t>53</a:t>
            </a:fld>
            <a:endParaRPr lang="en-US">
              <a:solidFill>
                <a:prstClr val="black"/>
              </a:solidFill>
              <a:latin typeface="Calibri" panose="020F0502020204030204"/>
            </a:endParaRPr>
          </a:p>
        </p:txBody>
      </p:sp>
    </p:spTree>
    <p:extLst>
      <p:ext uri="{BB962C8B-B14F-4D97-AF65-F5344CB8AC3E}">
        <p14:creationId xmlns:p14="http://schemas.microsoft.com/office/powerpoint/2010/main" val="10385334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724E0998-64EA-4DAB-AE19-75B2DFFCBF16}" type="slidenum">
              <a:rPr lang="en-US">
                <a:solidFill>
                  <a:prstClr val="black"/>
                </a:solidFill>
                <a:latin typeface="Calibri" panose="020F0502020204030204"/>
              </a:rPr>
              <a:pPr defTabSz="933237">
                <a:defRPr/>
              </a:pPr>
              <a:t>54</a:t>
            </a:fld>
            <a:endParaRPr lang="en-US">
              <a:solidFill>
                <a:prstClr val="black"/>
              </a:solidFill>
              <a:latin typeface="Calibri" panose="020F0502020204030204"/>
            </a:endParaRPr>
          </a:p>
        </p:txBody>
      </p:sp>
    </p:spTree>
    <p:extLst>
      <p:ext uri="{BB962C8B-B14F-4D97-AF65-F5344CB8AC3E}">
        <p14:creationId xmlns:p14="http://schemas.microsoft.com/office/powerpoint/2010/main" val="1115151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724E0998-64EA-4DAB-AE19-75B2DFFCBF16}" type="slidenum">
              <a:rPr lang="en-US">
                <a:solidFill>
                  <a:prstClr val="black"/>
                </a:solidFill>
                <a:latin typeface="Calibri" panose="020F0502020204030204"/>
              </a:rPr>
              <a:pPr defTabSz="933237">
                <a:defRPr/>
              </a:pPr>
              <a:t>55</a:t>
            </a:fld>
            <a:endParaRPr lang="en-US">
              <a:solidFill>
                <a:prstClr val="black"/>
              </a:solidFill>
              <a:latin typeface="Calibri" panose="020F0502020204030204"/>
            </a:endParaRPr>
          </a:p>
        </p:txBody>
      </p:sp>
    </p:spTree>
    <p:extLst>
      <p:ext uri="{BB962C8B-B14F-4D97-AF65-F5344CB8AC3E}">
        <p14:creationId xmlns:p14="http://schemas.microsoft.com/office/powerpoint/2010/main" val="19695051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724E0998-64EA-4DAB-AE19-75B2DFFCBF16}" type="slidenum">
              <a:rPr lang="en-US">
                <a:solidFill>
                  <a:prstClr val="black"/>
                </a:solidFill>
                <a:latin typeface="Calibri" panose="020F0502020204030204"/>
              </a:rPr>
              <a:pPr defTabSz="933237">
                <a:defRPr/>
              </a:pPr>
              <a:t>56</a:t>
            </a:fld>
            <a:endParaRPr lang="en-US">
              <a:solidFill>
                <a:prstClr val="black"/>
              </a:solidFill>
              <a:latin typeface="Calibri" panose="020F0502020204030204"/>
            </a:endParaRPr>
          </a:p>
        </p:txBody>
      </p:sp>
    </p:spTree>
    <p:extLst>
      <p:ext uri="{BB962C8B-B14F-4D97-AF65-F5344CB8AC3E}">
        <p14:creationId xmlns:p14="http://schemas.microsoft.com/office/powerpoint/2010/main" val="32373123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724E0998-64EA-4DAB-AE19-75B2DFFCBF16}" type="slidenum">
              <a:rPr lang="en-US">
                <a:solidFill>
                  <a:prstClr val="black"/>
                </a:solidFill>
                <a:latin typeface="Calibri" panose="020F0502020204030204"/>
              </a:rPr>
              <a:pPr defTabSz="933237">
                <a:defRPr/>
              </a:pPr>
              <a:t>57</a:t>
            </a:fld>
            <a:endParaRPr lang="en-US">
              <a:solidFill>
                <a:prstClr val="black"/>
              </a:solidFill>
              <a:latin typeface="Calibri" panose="020F0502020204030204"/>
            </a:endParaRPr>
          </a:p>
        </p:txBody>
      </p:sp>
    </p:spTree>
    <p:extLst>
      <p:ext uri="{BB962C8B-B14F-4D97-AF65-F5344CB8AC3E}">
        <p14:creationId xmlns:p14="http://schemas.microsoft.com/office/powerpoint/2010/main" val="2327196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defRPr/>
            </a:pPr>
            <a:r>
              <a:rPr lang="en-US" b="0" dirty="0"/>
              <a:t>These crops are those in our flat rate category.  They all will receive $15 an acre. </a:t>
            </a:r>
          </a:p>
          <a:p>
            <a:pPr marL="174982" indent="-174982">
              <a:buFont typeface="Arial" panose="020B0604020202020204" pitchFamily="34" charset="0"/>
              <a:buChar char="•"/>
              <a:defRPr/>
            </a:pPr>
            <a:r>
              <a:rPr lang="en-US" b="0" dirty="0"/>
              <a:t>As we take a deeper look into these, these are acreage based crops.  We call these row crops because most of them are planted in a row.  </a:t>
            </a:r>
          </a:p>
          <a:p>
            <a:pPr marL="174982" indent="-174982" defTabSz="933237">
              <a:buFont typeface="Arial" panose="020B0604020202020204" pitchFamily="34" charset="0"/>
              <a:buChar char="•"/>
              <a:defRPr/>
            </a:pPr>
            <a:r>
              <a:rPr lang="en-US" b="0" dirty="0"/>
              <a:t>We’re not looking at yield, only acreage.</a:t>
            </a:r>
          </a:p>
          <a:p>
            <a:pPr>
              <a:defRPr/>
            </a:pPr>
            <a:endParaRPr lang="en-US" b="0" dirty="0"/>
          </a:p>
          <a:p>
            <a:pPr marL="174982" indent="-174982">
              <a:buFont typeface="Arial" panose="020B0604020202020204" pitchFamily="34" charset="0"/>
              <a:buChar char="•"/>
              <a:defRPr/>
            </a:pPr>
            <a:r>
              <a:rPr lang="en-US" b="0" dirty="0"/>
              <a:t>Failed acres are eligible.</a:t>
            </a:r>
            <a:endParaRPr lang="en-US" dirty="0"/>
          </a:p>
          <a:p>
            <a:endParaRPr lang="en-US" dirty="0"/>
          </a:p>
          <a:p>
            <a:r>
              <a:rPr lang="en-US" dirty="0"/>
              <a:t>Ineligible:</a:t>
            </a:r>
          </a:p>
          <a:p>
            <a:pPr marL="174982" indent="-174982">
              <a:buFont typeface="Arial" panose="020B0604020202020204" pitchFamily="34" charset="0"/>
              <a:buChar char="•"/>
            </a:pPr>
            <a:r>
              <a:rPr lang="en-US" dirty="0"/>
              <a:t>Hay (except alfalfa)</a:t>
            </a:r>
            <a:endParaRPr lang="en-US" dirty="0">
              <a:cs typeface="Calibri"/>
            </a:endParaRPr>
          </a:p>
          <a:p>
            <a:pPr marL="174982" indent="-174982">
              <a:buFont typeface="Arial" panose="020B0604020202020204" pitchFamily="34" charset="0"/>
              <a:buChar char="•"/>
            </a:pPr>
            <a:r>
              <a:rPr lang="en-US" dirty="0"/>
              <a:t>Cover crops</a:t>
            </a:r>
            <a:endParaRPr lang="en-US" dirty="0">
              <a:cs typeface="Calibri"/>
            </a:endParaRPr>
          </a:p>
          <a:p>
            <a:pPr marL="174982" indent="-174982">
              <a:buFont typeface="Arial" panose="020B0604020202020204" pitchFamily="34" charset="0"/>
              <a:buChar char="•"/>
            </a:pPr>
            <a:r>
              <a:rPr lang="en-US" dirty="0"/>
              <a:t>Forage: soybeans, sorghum or mixed</a:t>
            </a:r>
            <a:endParaRPr lang="en-US" dirty="0">
              <a:cs typeface="Calibri"/>
            </a:endParaRPr>
          </a:p>
          <a:p>
            <a:pPr marL="174982" indent="-174982">
              <a:buFont typeface="Arial" panose="020B0604020202020204" pitchFamily="34" charset="0"/>
              <a:buChar char="•"/>
            </a:pPr>
            <a:r>
              <a:rPr lang="en-US" dirty="0"/>
              <a:t>Seed of ineligible crops</a:t>
            </a:r>
          </a:p>
          <a:p>
            <a:pPr marL="174982" indent="-174982">
              <a:buFont typeface="Arial" panose="020B0604020202020204" pitchFamily="34" charset="0"/>
              <a:buChar char="•"/>
            </a:pPr>
            <a:r>
              <a:rPr lang="en-US" dirty="0">
                <a:cs typeface="Calibri"/>
              </a:rPr>
              <a:t>Acres that didn’t get planted are not eligible.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B787ECD8-696C-4B49-8F88-105B4345E826}" type="slidenum">
              <a:rPr lang="en-US" smtClean="0"/>
              <a:pPr>
                <a:defRPr/>
              </a:pPr>
              <a:t>58</a:t>
            </a:fld>
            <a:endParaRPr lang="en-US"/>
          </a:p>
        </p:txBody>
      </p:sp>
    </p:spTree>
    <p:extLst>
      <p:ext uri="{BB962C8B-B14F-4D97-AF65-F5344CB8AC3E}">
        <p14:creationId xmlns:p14="http://schemas.microsoft.com/office/powerpoint/2010/main" val="13411673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724E0998-64EA-4DAB-AE19-75B2DFFCBF16}" type="slidenum">
              <a:rPr lang="en-US">
                <a:solidFill>
                  <a:prstClr val="black"/>
                </a:solidFill>
                <a:latin typeface="Calibri" panose="020F0502020204030204"/>
              </a:rPr>
              <a:pPr defTabSz="933237">
                <a:defRPr/>
              </a:pPr>
              <a:t>59</a:t>
            </a:fld>
            <a:endParaRPr lang="en-US">
              <a:solidFill>
                <a:prstClr val="black"/>
              </a:solidFill>
              <a:latin typeface="Calibri" panose="020F0502020204030204"/>
            </a:endParaRPr>
          </a:p>
        </p:txBody>
      </p:sp>
    </p:spTree>
    <p:extLst>
      <p:ext uri="{BB962C8B-B14F-4D97-AF65-F5344CB8AC3E}">
        <p14:creationId xmlns:p14="http://schemas.microsoft.com/office/powerpoint/2010/main" val="1511527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payment limitation forms will be discussed later in training.</a:t>
            </a:r>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6</a:t>
            </a:fld>
            <a:endParaRPr lang="en-US"/>
          </a:p>
        </p:txBody>
      </p:sp>
    </p:spTree>
    <p:extLst>
      <p:ext uri="{BB962C8B-B14F-4D97-AF65-F5344CB8AC3E}">
        <p14:creationId xmlns:p14="http://schemas.microsoft.com/office/powerpoint/2010/main" val="13431983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724E0998-64EA-4DAB-AE19-75B2DFFCBF16}" type="slidenum">
              <a:rPr lang="en-US">
                <a:solidFill>
                  <a:prstClr val="black"/>
                </a:solidFill>
                <a:latin typeface="Calibri" panose="020F0502020204030204"/>
              </a:rPr>
              <a:pPr defTabSz="933237">
                <a:defRPr/>
              </a:pPr>
              <a:t>60</a:t>
            </a:fld>
            <a:endParaRPr lang="en-US">
              <a:solidFill>
                <a:prstClr val="black"/>
              </a:solidFill>
              <a:latin typeface="Calibri" panose="020F0502020204030204"/>
            </a:endParaRPr>
          </a:p>
        </p:txBody>
      </p:sp>
    </p:spTree>
    <p:extLst>
      <p:ext uri="{BB962C8B-B14F-4D97-AF65-F5344CB8AC3E}">
        <p14:creationId xmlns:p14="http://schemas.microsoft.com/office/powerpoint/2010/main" val="28339942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724E0998-64EA-4DAB-AE19-75B2DFFCBF16}" type="slidenum">
              <a:rPr lang="en-US">
                <a:solidFill>
                  <a:prstClr val="black"/>
                </a:solidFill>
                <a:latin typeface="Calibri" panose="020F0502020204030204"/>
              </a:rPr>
              <a:pPr defTabSz="933237">
                <a:defRPr/>
              </a:pPr>
              <a:t>61</a:t>
            </a:fld>
            <a:endParaRPr lang="en-US">
              <a:solidFill>
                <a:prstClr val="black"/>
              </a:solidFill>
              <a:latin typeface="Calibri" panose="020F0502020204030204"/>
            </a:endParaRPr>
          </a:p>
        </p:txBody>
      </p:sp>
    </p:spTree>
    <p:extLst>
      <p:ext uri="{BB962C8B-B14F-4D97-AF65-F5344CB8AC3E}">
        <p14:creationId xmlns:p14="http://schemas.microsoft.com/office/powerpoint/2010/main" val="5048106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724E0998-64EA-4DAB-AE19-75B2DFFCBF16}" type="slidenum">
              <a:rPr lang="en-US">
                <a:solidFill>
                  <a:prstClr val="black"/>
                </a:solidFill>
                <a:latin typeface="Calibri" panose="020F0502020204030204"/>
              </a:rPr>
              <a:pPr defTabSz="933237">
                <a:defRPr/>
              </a:pPr>
              <a:t>62</a:t>
            </a:fld>
            <a:endParaRPr lang="en-US">
              <a:solidFill>
                <a:prstClr val="black"/>
              </a:solidFill>
              <a:latin typeface="Calibri" panose="020F0502020204030204"/>
            </a:endParaRPr>
          </a:p>
        </p:txBody>
      </p:sp>
    </p:spTree>
    <p:extLst>
      <p:ext uri="{BB962C8B-B14F-4D97-AF65-F5344CB8AC3E}">
        <p14:creationId xmlns:p14="http://schemas.microsoft.com/office/powerpoint/2010/main" val="9177592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724E0998-64EA-4DAB-AE19-75B2DFFCBF16}" type="slidenum">
              <a:rPr lang="en-US">
                <a:solidFill>
                  <a:prstClr val="black"/>
                </a:solidFill>
                <a:latin typeface="Calibri" panose="020F0502020204030204"/>
              </a:rPr>
              <a:pPr defTabSz="933237">
                <a:defRPr/>
              </a:pPr>
              <a:t>63</a:t>
            </a:fld>
            <a:endParaRPr lang="en-US">
              <a:solidFill>
                <a:prstClr val="black"/>
              </a:solidFill>
              <a:latin typeface="Calibri" panose="020F0502020204030204"/>
            </a:endParaRPr>
          </a:p>
        </p:txBody>
      </p:sp>
    </p:spTree>
    <p:extLst>
      <p:ext uri="{BB962C8B-B14F-4D97-AF65-F5344CB8AC3E}">
        <p14:creationId xmlns:p14="http://schemas.microsoft.com/office/powerpoint/2010/main" val="31616342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64</a:t>
            </a:fld>
            <a:endParaRPr lang="en-US"/>
          </a:p>
        </p:txBody>
      </p:sp>
    </p:spTree>
    <p:extLst>
      <p:ext uri="{BB962C8B-B14F-4D97-AF65-F5344CB8AC3E}">
        <p14:creationId xmlns:p14="http://schemas.microsoft.com/office/powerpoint/2010/main" val="15784103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next category is the sales commodity category.  This payment segment is for specialty crops, aquaculture, nursery crops and floriculture, and other commodities not included in the price trigger and flat-rate payment categories.</a:t>
            </a:r>
          </a:p>
          <a:p>
            <a:endParaRPr lang="en-US" b="0" dirty="0"/>
          </a:p>
          <a:p>
            <a:r>
              <a:rPr lang="en-US" b="0" dirty="0"/>
              <a:t>For those producers who participated in CFAP 1, there were a number of specialty crops eligible, but if a crop could be maintained in inventory or didn’t meet price loss requirements then it wasn’t eligible.  Under CFAP 2, if you can grow it, it is probably eligible.  What is eligible: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CFAP 2 Eligible Commodities Finder:</a:t>
            </a:r>
            <a:br>
              <a:rPr lang="en-US" altLang="en-US" dirty="0">
                <a:solidFill>
                  <a:srgbClr val="0713A9"/>
                </a:solidFill>
              </a:rPr>
            </a:br>
            <a:r>
              <a:rPr lang="en-US" u="sng" dirty="0">
                <a:hlinkClick r:id="rId3"/>
              </a:rPr>
              <a:t>http://www.farmers.gov/cfap/tool</a:t>
            </a:r>
            <a:endParaRPr lang="en-US" u="sng" dirty="0"/>
          </a:p>
          <a:p>
            <a:endParaRPr lang="en-US" dirty="0"/>
          </a:p>
          <a:p>
            <a:r>
              <a:rPr lang="en-US" b="1" dirty="0"/>
              <a:t>Specialty Crops:</a:t>
            </a:r>
            <a:r>
              <a:rPr lang="en-US" dirty="0"/>
              <a:t> More than 230 fruit, vegetable, horticulture, and tree nut commodities are eligible for CFAP 2 along with honey and maple sap.</a:t>
            </a:r>
          </a:p>
          <a:p>
            <a:r>
              <a:rPr lang="en-US" b="1" dirty="0"/>
              <a:t>Aquaculture:</a:t>
            </a:r>
            <a:endParaRPr lang="en-US" dirty="0"/>
          </a:p>
          <a:p>
            <a:pPr lvl="1"/>
            <a:r>
              <a:rPr lang="en-US" dirty="0"/>
              <a:t>Any species of aquatic organisms grown as food for human consumption</a:t>
            </a:r>
            <a:endParaRPr lang="en-US" dirty="0">
              <a:cs typeface="Calibri"/>
            </a:endParaRPr>
          </a:p>
          <a:p>
            <a:pPr lvl="1"/>
            <a:r>
              <a:rPr lang="en-US" dirty="0"/>
              <a:t>Fish raised as feed for fish that are consumed by humans</a:t>
            </a:r>
            <a:endParaRPr lang="en-US" dirty="0">
              <a:cs typeface="Calibri"/>
            </a:endParaRPr>
          </a:p>
          <a:p>
            <a:pPr lvl="1"/>
            <a:r>
              <a:rPr lang="en-US" dirty="0"/>
              <a:t>Ornamental fish propagated and reared in an aquatic medium.</a:t>
            </a:r>
            <a:endParaRPr lang="en-US" dirty="0">
              <a:cs typeface="Calibri"/>
            </a:endParaRPr>
          </a:p>
          <a:p>
            <a:pPr lvl="1"/>
            <a:r>
              <a:rPr lang="en-US" i="1" dirty="0"/>
              <a:t>Eligible aquaculture species must be raised by a commercial operator and in water in a controlled environment. This includes molluscan shellfish and seaweed that was previously covered under the U.S. Department of Commerce program.</a:t>
            </a:r>
            <a:endParaRPr lang="en-US" dirty="0"/>
          </a:p>
          <a:p>
            <a:r>
              <a:rPr lang="en-US" b="1" dirty="0">
                <a:cs typeface="Calibri"/>
              </a:rPr>
              <a:t>Floriculture and Nursery crops</a:t>
            </a:r>
            <a:endParaRPr lang="en-US" b="1" dirty="0"/>
          </a:p>
          <a:p>
            <a:r>
              <a:rPr lang="en-US" b="1" dirty="0">
                <a:cs typeface="Calibri"/>
              </a:rPr>
              <a:t>Specialty livestock - </a:t>
            </a:r>
            <a:r>
              <a:rPr lang="en-US" dirty="0">
                <a:cs typeface="Calibri"/>
              </a:rPr>
              <a:t>raised for food, fur, fiber, or feathers (breeding stock is not eligible for CFAP 2).  Contract growers are not eligible for CFAP 2.  </a:t>
            </a:r>
            <a:r>
              <a:rPr lang="en-US" dirty="0"/>
              <a:t>A marketing contract to sell a crop owned by the grower is NOT considered a contract grower.</a:t>
            </a:r>
          </a:p>
          <a:p>
            <a:r>
              <a:rPr lang="en-US" b="1" dirty="0">
                <a:cs typeface="Calibri"/>
              </a:rPr>
              <a:t>Tobacco</a:t>
            </a:r>
            <a:endParaRPr lang="en-US" b="1" dirty="0"/>
          </a:p>
          <a:p>
            <a:r>
              <a:rPr lang="en-US" b="1" dirty="0"/>
              <a:t>Goat's milk</a:t>
            </a:r>
            <a:endParaRPr lang="en-US" dirty="0">
              <a:cs typeface="Calibri"/>
            </a:endParaRPr>
          </a:p>
          <a:p>
            <a:r>
              <a:rPr lang="en-US" b="1" dirty="0">
                <a:cs typeface="Calibri"/>
              </a:rPr>
              <a:t>Mink</a:t>
            </a:r>
          </a:p>
          <a:p>
            <a:r>
              <a:rPr lang="en-US" b="1" dirty="0">
                <a:cs typeface="Calibri"/>
              </a:rPr>
              <a:t>Mohair &amp; Wool</a:t>
            </a:r>
            <a:endParaRPr lang="en-US" dirty="0"/>
          </a:p>
          <a:p>
            <a:endParaRPr lang="en-US" dirty="0"/>
          </a:p>
          <a:p>
            <a:pPr defTabSz="933237">
              <a:defRPr/>
            </a:pPr>
            <a:r>
              <a:rPr lang="en-US" dirty="0"/>
              <a:t>Ineligible commodities: companion animals and animals raised for hunting or game, pelts (other than mink)</a:t>
            </a:r>
            <a:endParaRPr lang="en-US" dirty="0">
              <a:cs typeface="Calibri"/>
            </a:endParaRPr>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65</a:t>
            </a:fld>
            <a:endParaRPr lang="en-US"/>
          </a:p>
        </p:txBody>
      </p:sp>
    </p:spTree>
    <p:extLst>
      <p:ext uri="{BB962C8B-B14F-4D97-AF65-F5344CB8AC3E}">
        <p14:creationId xmlns:p14="http://schemas.microsoft.com/office/powerpoint/2010/main" val="29759958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CFAP 2 Eligible Commodities Finder:</a:t>
            </a:r>
            <a:br>
              <a:rPr lang="en-US" altLang="en-US" dirty="0">
                <a:solidFill>
                  <a:srgbClr val="0713A9"/>
                </a:solidFill>
              </a:rPr>
            </a:br>
            <a:r>
              <a:rPr lang="en-US" u="sng" dirty="0">
                <a:hlinkClick r:id="rId3"/>
              </a:rPr>
              <a:t>http://www.farmers.gov/cfap/tool</a:t>
            </a:r>
            <a:endParaRPr lang="en-US" u="sng" dirty="0"/>
          </a:p>
          <a:p>
            <a:endParaRPr lang="en-US" dirty="0"/>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66</a:t>
            </a:fld>
            <a:endParaRPr lang="en-US"/>
          </a:p>
        </p:txBody>
      </p:sp>
    </p:spTree>
    <p:extLst>
      <p:ext uri="{BB962C8B-B14F-4D97-AF65-F5344CB8AC3E}">
        <p14:creationId xmlns:p14="http://schemas.microsoft.com/office/powerpoint/2010/main" val="7073969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67</a:t>
            </a:fld>
            <a:endParaRPr lang="en-US"/>
          </a:p>
        </p:txBody>
      </p:sp>
    </p:spTree>
    <p:extLst>
      <p:ext uri="{BB962C8B-B14F-4D97-AF65-F5344CB8AC3E}">
        <p14:creationId xmlns:p14="http://schemas.microsoft.com/office/powerpoint/2010/main" val="38451111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it mean that it’s a sales commodity?  That means FSA determines payment based on a producer’s reported total 2019 sales for eligible commodities.  </a:t>
            </a:r>
          </a:p>
          <a:p>
            <a:pPr marL="174982" indent="-174982">
              <a:buFont typeface="Arial" panose="020B0604020202020204" pitchFamily="34" charset="0"/>
              <a:buChar char="•"/>
            </a:pPr>
            <a:r>
              <a:rPr lang="en-US" dirty="0"/>
              <a:t>Eligible sales include only sales of raw commodities grown by the producer</a:t>
            </a:r>
          </a:p>
          <a:p>
            <a:pPr marL="632182" lvl="1" indent="-174982">
              <a:buFont typeface="Arial" panose="020B0604020202020204" pitchFamily="34" charset="0"/>
              <a:buChar char="•"/>
            </a:pPr>
            <a:r>
              <a:rPr lang="en-US" dirty="0"/>
              <a:t>the portion of sales derived from adding value to the commodity, such as processing and packaging, and from sales of products purchased for resale is </a:t>
            </a:r>
            <a:r>
              <a:rPr lang="en-US" b="1" dirty="0"/>
              <a:t>not</a:t>
            </a:r>
            <a:r>
              <a:rPr lang="en-US" dirty="0"/>
              <a:t> included in the payment calculation. </a:t>
            </a:r>
          </a:p>
          <a:p>
            <a:pPr marL="174982" indent="-174982">
              <a:buFont typeface="Arial" panose="020B0604020202020204" pitchFamily="34" charset="0"/>
              <a:buChar char="•"/>
            </a:pPr>
            <a:r>
              <a:rPr lang="en-US" dirty="0"/>
              <a:t>That means producers will need to convert a processed commodity back to the raw form and report that raw commodity’s sales value.</a:t>
            </a:r>
          </a:p>
          <a:p>
            <a:pPr marL="174982" indent="-174982">
              <a:buFont typeface="Arial" panose="020B0604020202020204" pitchFamily="34" charset="0"/>
              <a:buChar char="•"/>
            </a:pPr>
            <a:r>
              <a:rPr lang="en-US" dirty="0"/>
              <a:t>For example, if you are a grower of grapes that are processed into wine, the amount of sales that you would claim on your CFAP 2 application would be the value of the grape, the raw product.  What the value of the grapes would have been had you sold the grapes.  If you sell the grapes to be processed into wine, you probably know that value.  But if you process that into wine yourself, you would need to determine what that would be in order to report it on your CFAP 2 application.  </a:t>
            </a:r>
            <a:r>
              <a:rPr lang="en-US" b="1" dirty="0"/>
              <a:t>Your local FSA office might be able to help you with that, so please give them a call.</a:t>
            </a:r>
          </a:p>
          <a:p>
            <a:pPr marL="174982" indent="-174982">
              <a:buFont typeface="Arial" panose="020B0604020202020204" pitchFamily="34" charset="0"/>
              <a:buChar char="•"/>
            </a:pPr>
            <a:r>
              <a:rPr lang="en-US" dirty="0"/>
              <a:t>Another example: Maple syrup must be converted to the raw form maple sap.  The additional sales value accrued between sap and syrup is not eligible.</a:t>
            </a:r>
            <a:endParaRPr lang="en-US" sz="1100" dirty="0"/>
          </a:p>
          <a:p>
            <a:endParaRPr lang="en-US" dirty="0"/>
          </a:p>
          <a:p>
            <a:pPr defTabSz="933237">
              <a:defRPr/>
            </a:pPr>
            <a:r>
              <a:rPr lang="en-US" b="0" dirty="0"/>
              <a:t>Producers report their total commodity sales on Item 19, Part F of the CFAP 2 form, AD-3117.</a:t>
            </a:r>
          </a:p>
          <a:p>
            <a:endParaRPr lang="en-US" dirty="0"/>
          </a:p>
          <a:p>
            <a:endParaRPr lang="en-US" dirty="0"/>
          </a:p>
          <a:p>
            <a:endParaRPr lang="en-US" dirty="0"/>
          </a:p>
          <a:p>
            <a:endParaRPr lang="en-US" b="1" dirty="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B787ECD8-696C-4B49-8F88-105B4345E826}" type="slidenum">
              <a:rPr lang="en-US" smtClean="0"/>
              <a:pPr>
                <a:defRPr/>
              </a:pPr>
              <a:t>68</a:t>
            </a:fld>
            <a:endParaRPr lang="en-US"/>
          </a:p>
        </p:txBody>
      </p:sp>
    </p:spTree>
    <p:extLst>
      <p:ext uri="{BB962C8B-B14F-4D97-AF65-F5344CB8AC3E}">
        <p14:creationId xmlns:p14="http://schemas.microsoft.com/office/powerpoint/2010/main" val="3760123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it mean that it’s a sales commodity?  That means FSA determines payment based on a producer’s reported total 2019 sales for eligible commodities.  </a:t>
            </a:r>
          </a:p>
          <a:p>
            <a:pPr marL="174982" indent="-174982">
              <a:buFont typeface="Arial" panose="020B0604020202020204" pitchFamily="34" charset="0"/>
              <a:buChar char="•"/>
            </a:pPr>
            <a:r>
              <a:rPr lang="en-US" dirty="0"/>
              <a:t>Eligible sales include only sales of raw commodities grown by the producer</a:t>
            </a:r>
          </a:p>
          <a:p>
            <a:pPr marL="632182" lvl="1" indent="-174982">
              <a:buFont typeface="Arial" panose="020B0604020202020204" pitchFamily="34" charset="0"/>
              <a:buChar char="•"/>
            </a:pPr>
            <a:r>
              <a:rPr lang="en-US" dirty="0"/>
              <a:t>the portion of sales derived from adding value to the commodity, such as processing and packaging, and from sales of products purchased for resale is </a:t>
            </a:r>
            <a:r>
              <a:rPr lang="en-US" b="1" dirty="0"/>
              <a:t>not</a:t>
            </a:r>
            <a:r>
              <a:rPr lang="en-US" dirty="0"/>
              <a:t> included in the payment calculation. </a:t>
            </a:r>
          </a:p>
          <a:p>
            <a:pPr marL="174982" indent="-174982">
              <a:buFont typeface="Arial" panose="020B0604020202020204" pitchFamily="34" charset="0"/>
              <a:buChar char="•"/>
            </a:pPr>
            <a:r>
              <a:rPr lang="en-US" dirty="0"/>
              <a:t>That means producers will need to convert a processed commodity back to the raw form and report that raw commodity’s sales value.</a:t>
            </a:r>
          </a:p>
          <a:p>
            <a:pPr marL="174982" indent="-174982">
              <a:buFont typeface="Arial" panose="020B0604020202020204" pitchFamily="34" charset="0"/>
              <a:buChar char="•"/>
            </a:pPr>
            <a:r>
              <a:rPr lang="en-US" dirty="0"/>
              <a:t>For example, if you are a grower of grapes that are processed into wine, the amount of sales that you would claim on your CFAP 2 application would be the value of the grape, the raw product.  What the value of the grapes would have been had you sold the grapes.  If you sell the grapes to be processed into wine, you probably know that value.  But if you process that into wine yourself, you would need to determine what that would be in order to report it on your CFAP 2 application.  </a:t>
            </a:r>
            <a:r>
              <a:rPr lang="en-US" b="1" dirty="0"/>
              <a:t>Your local FSA office might be able to help you with that, so please give them a call.</a:t>
            </a:r>
          </a:p>
          <a:p>
            <a:pPr marL="174982" indent="-174982">
              <a:buFont typeface="Arial" panose="020B0604020202020204" pitchFamily="34" charset="0"/>
              <a:buChar char="•"/>
            </a:pPr>
            <a:r>
              <a:rPr lang="en-US" dirty="0"/>
              <a:t>Another example: Maple syrup must be converted to the raw form maple sap.  The additional sales value accrued between sap and syrup is not eligible.</a:t>
            </a:r>
            <a:endParaRPr lang="en-US" sz="1100" dirty="0"/>
          </a:p>
          <a:p>
            <a:endParaRPr lang="en-US" dirty="0"/>
          </a:p>
          <a:p>
            <a:pPr defTabSz="933237">
              <a:defRPr/>
            </a:pPr>
            <a:r>
              <a:rPr lang="en-US" b="0" dirty="0"/>
              <a:t>Producers report their total commodity sales on Item 19, Part F of the CFAP 2 form, AD-3117.</a:t>
            </a:r>
          </a:p>
          <a:p>
            <a:endParaRPr lang="en-US" dirty="0"/>
          </a:p>
          <a:p>
            <a:endParaRPr lang="en-US" dirty="0"/>
          </a:p>
          <a:p>
            <a:endParaRPr lang="en-US" dirty="0"/>
          </a:p>
          <a:p>
            <a:endParaRPr lang="en-US" b="1" dirty="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B787ECD8-696C-4B49-8F88-105B4345E826}" type="slidenum">
              <a:rPr lang="en-US" smtClean="0"/>
              <a:pPr>
                <a:defRPr/>
              </a:pPr>
              <a:t>69</a:t>
            </a:fld>
            <a:endParaRPr lang="en-US"/>
          </a:p>
        </p:txBody>
      </p:sp>
    </p:spTree>
    <p:extLst>
      <p:ext uri="{BB962C8B-B14F-4D97-AF65-F5344CB8AC3E}">
        <p14:creationId xmlns:p14="http://schemas.microsoft.com/office/powerpoint/2010/main" val="648625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payment limitation forms and conservation compliance will be discussed later in training.</a:t>
            </a:r>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7</a:t>
            </a:fld>
            <a:endParaRPr lang="en-US"/>
          </a:p>
        </p:txBody>
      </p:sp>
    </p:spTree>
    <p:extLst>
      <p:ext uri="{BB962C8B-B14F-4D97-AF65-F5344CB8AC3E}">
        <p14:creationId xmlns:p14="http://schemas.microsoft.com/office/powerpoint/2010/main" val="27632427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Sales amount will be the sales to date at the time of the application.   </a:t>
            </a:r>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70</a:t>
            </a:fld>
            <a:endParaRPr lang="en-US"/>
          </a:p>
        </p:txBody>
      </p:sp>
    </p:spTree>
    <p:extLst>
      <p:ext uri="{BB962C8B-B14F-4D97-AF65-F5344CB8AC3E}">
        <p14:creationId xmlns:p14="http://schemas.microsoft.com/office/powerpoint/2010/main" val="2342249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Producer C qualifies as a new producer.</a:t>
            </a:r>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71</a:t>
            </a:fld>
            <a:endParaRPr lang="en-US"/>
          </a:p>
        </p:txBody>
      </p:sp>
    </p:spTree>
    <p:extLst>
      <p:ext uri="{BB962C8B-B14F-4D97-AF65-F5344CB8AC3E}">
        <p14:creationId xmlns:p14="http://schemas.microsoft.com/office/powerpoint/2010/main" val="14490078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producer would have sold their 2018 watermelons in January and February of 2019, the producer may include their sales of watermelon in January and February of 2019 on their CFAP 2 application.  </a:t>
            </a:r>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72</a:t>
            </a:fld>
            <a:endParaRPr lang="en-US"/>
          </a:p>
        </p:txBody>
      </p:sp>
    </p:spTree>
    <p:extLst>
      <p:ext uri="{BB962C8B-B14F-4D97-AF65-F5344CB8AC3E}">
        <p14:creationId xmlns:p14="http://schemas.microsoft.com/office/powerpoint/2010/main" val="36658226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Question: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 producer raises buffalo or goats and sells the meat at Farmers Market, the cost would include processing, can they reduce their sales by the processing cost and apply on the 'raw commodity'?</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Answer: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sales value entered on the CFAP 2 application would be the value of the live animal “delivered” to the point of harvest, whether on or off farm. After delivery there is value added to the animal by processing the animal into the various products sold. Sales of the by-products such as meat, hides, and shoulder mounts should not be included, only the value of the live animal or delivered raw product.</a:t>
            </a:r>
          </a:p>
          <a:p>
            <a:endParaRPr lang="en-US" dirty="0"/>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73</a:t>
            </a:fld>
            <a:endParaRPr lang="en-US"/>
          </a:p>
        </p:txBody>
      </p:sp>
    </p:spTree>
    <p:extLst>
      <p:ext uri="{BB962C8B-B14F-4D97-AF65-F5344CB8AC3E}">
        <p14:creationId xmlns:p14="http://schemas.microsoft.com/office/powerpoint/2010/main" val="40931226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Question: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 producer raises buffalo or goats and sells the meat at Farmers Market, the cost would include processing, can they reduce their sales by the processing cost and apply on the 'raw commodity'?</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Answer: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sales value entered on the CFAP 2 application would be the value of the live animal “delivered” to the point of harvest, whether on or off farm. After delivery there is value added to the animal by processing the animal into the various products sold. Sales of the by-products such as meat, hides, and shoulder mounts should not be included, only the value of the live animal or delivered raw product.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74</a:t>
            </a:fld>
            <a:endParaRPr lang="en-US"/>
          </a:p>
        </p:txBody>
      </p:sp>
    </p:spTree>
    <p:extLst>
      <p:ext uri="{BB962C8B-B14F-4D97-AF65-F5344CB8AC3E}">
        <p14:creationId xmlns:p14="http://schemas.microsoft.com/office/powerpoint/2010/main" val="24662090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75</a:t>
            </a:fld>
            <a:endParaRPr lang="en-US"/>
          </a:p>
        </p:txBody>
      </p:sp>
    </p:spTree>
    <p:extLst>
      <p:ext uri="{BB962C8B-B14F-4D97-AF65-F5344CB8AC3E}">
        <p14:creationId xmlns:p14="http://schemas.microsoft.com/office/powerpoint/2010/main" val="14904271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76</a:t>
            </a:fld>
            <a:endParaRPr lang="en-US"/>
          </a:p>
        </p:txBody>
      </p:sp>
    </p:spTree>
    <p:extLst>
      <p:ext uri="{BB962C8B-B14F-4D97-AF65-F5344CB8AC3E}">
        <p14:creationId xmlns:p14="http://schemas.microsoft.com/office/powerpoint/2010/main" val="32560275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once a producer reports their sales?</a:t>
            </a:r>
          </a:p>
          <a:p>
            <a:r>
              <a:rPr lang="en-US" dirty="0"/>
              <a:t>For the Payment Calculation for these crops, we will use a sales-based approach, where producers are paid based on five payment gradations associated with their 2019 sales of eligible sales-based commodities.  </a:t>
            </a:r>
          </a:p>
          <a:p>
            <a:endParaRPr lang="en-US" sz="1100" dirty="0"/>
          </a:p>
          <a:p>
            <a:r>
              <a:rPr lang="en-US" dirty="0"/>
              <a:t>Payments are made based on the producer’s 2019 sales of eligible commodities in a declining block format using the payment rate factors as listed in this chart—this will make more sense in the example we’re about to show.  </a:t>
            </a:r>
          </a:p>
          <a:p>
            <a:endParaRPr lang="en-US" dirty="0"/>
          </a:p>
          <a:p>
            <a:r>
              <a:rPr lang="en-US" dirty="0"/>
              <a:t>NOTE:  Producers who began farming a category of sales commodity in 2020 and had no 2019 sales will self-certify their actual 2020 sales, at the time of application, in lieu of 2019 sales. </a:t>
            </a:r>
          </a:p>
          <a:p>
            <a:endParaRPr lang="en-US" dirty="0"/>
          </a:p>
          <a:p>
            <a:endParaRPr lang="en-US" dirty="0"/>
          </a:p>
          <a:p>
            <a:pPr lvl="1"/>
            <a:endParaRPr lang="en-US" b="1" dirty="0"/>
          </a:p>
          <a:p>
            <a:pPr defTabSz="933237">
              <a:defRPr/>
            </a:pPr>
            <a:br>
              <a:rPr lang="en-US" sz="1100" dirty="0">
                <a:cs typeface="+mn-lt"/>
              </a:rPr>
            </a:br>
            <a:endParaRPr lang="en-US" dirty="0"/>
          </a:p>
          <a:p>
            <a:endParaRPr lang="en-US" dirty="0"/>
          </a:p>
        </p:txBody>
      </p:sp>
      <p:sp>
        <p:nvSpPr>
          <p:cNvPr id="4" name="Slide Number Placeholder 3"/>
          <p:cNvSpPr>
            <a:spLocks noGrp="1"/>
          </p:cNvSpPr>
          <p:nvPr>
            <p:ph type="sldNum" sz="quarter" idx="5"/>
          </p:nvPr>
        </p:nvSpPr>
        <p:spPr/>
        <p:txBody>
          <a:bodyPr/>
          <a:lstStyle/>
          <a:p>
            <a:pPr>
              <a:defRPr/>
            </a:pPr>
            <a:fld id="{B787ECD8-696C-4B49-8F88-105B4345E826}" type="slidenum">
              <a:rPr lang="en-US" smtClean="0"/>
              <a:pPr>
                <a:defRPr/>
              </a:pPr>
              <a:t>77</a:t>
            </a:fld>
            <a:endParaRPr lang="en-US"/>
          </a:p>
        </p:txBody>
      </p:sp>
    </p:spTree>
    <p:extLst>
      <p:ext uri="{BB962C8B-B14F-4D97-AF65-F5344CB8AC3E}">
        <p14:creationId xmlns:p14="http://schemas.microsoft.com/office/powerpoint/2010/main" val="41336034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78</a:t>
            </a:fld>
            <a:endParaRPr lang="en-US"/>
          </a:p>
        </p:txBody>
      </p:sp>
    </p:spTree>
    <p:extLst>
      <p:ext uri="{BB962C8B-B14F-4D97-AF65-F5344CB8AC3E}">
        <p14:creationId xmlns:p14="http://schemas.microsoft.com/office/powerpoint/2010/main" val="8298408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 all of that information – how do you apply?</a:t>
            </a:r>
          </a:p>
          <a:p>
            <a:endParaRPr lang="en-US" dirty="0"/>
          </a:p>
          <a:p>
            <a:r>
              <a:rPr lang="en-US" dirty="0"/>
              <a:t>If you are a </a:t>
            </a:r>
            <a:r>
              <a:rPr lang="en-US" i="1" dirty="0"/>
              <a:t>new customer to USDA</a:t>
            </a:r>
            <a:r>
              <a:rPr lang="en-US" dirty="0"/>
              <a:t>, your local FSA staff will work with you to fill out the application for the program, and will ask for this type of information:</a:t>
            </a:r>
            <a:endParaRPr lang="en-US" dirty="0">
              <a:cs typeface="Calibri"/>
            </a:endParaRPr>
          </a:p>
          <a:p>
            <a:r>
              <a:rPr lang="en-US" dirty="0"/>
              <a:t>Name and address</a:t>
            </a:r>
            <a:endParaRPr lang="en-US" dirty="0">
              <a:cs typeface="Calibri"/>
            </a:endParaRPr>
          </a:p>
          <a:p>
            <a:r>
              <a:rPr lang="en-US" dirty="0"/>
              <a:t>Personal information, including your Tax Identification Number</a:t>
            </a:r>
            <a:endParaRPr lang="en-US" dirty="0">
              <a:cs typeface="Calibri"/>
            </a:endParaRPr>
          </a:p>
          <a:p>
            <a:r>
              <a:rPr lang="en-US" dirty="0"/>
              <a:t>Farm operating structure</a:t>
            </a:r>
            <a:endParaRPr lang="en-US" dirty="0">
              <a:cs typeface="Calibri"/>
            </a:endParaRPr>
          </a:p>
          <a:p>
            <a:r>
              <a:rPr lang="en-US" dirty="0"/>
              <a:t>Adjusted Gross Income compliance certification to ensure eligibility</a:t>
            </a:r>
            <a:endParaRPr lang="en-US" dirty="0">
              <a:cs typeface="Calibri"/>
            </a:endParaRPr>
          </a:p>
          <a:p>
            <a:r>
              <a:rPr lang="en-US" dirty="0"/>
              <a:t>Direct deposit information to enable payment</a:t>
            </a:r>
            <a:endParaRPr lang="en-US" dirty="0">
              <a:cs typeface="Calibri"/>
            </a:endParaRPr>
          </a:p>
          <a:p>
            <a:r>
              <a:rPr lang="en-US" dirty="0"/>
              <a:t>If you received a payment under CFAP 1, your office likely has this information on file.</a:t>
            </a:r>
            <a:endParaRPr lang="en-US" dirty="0">
              <a:cs typeface="Calibri"/>
            </a:endParaRPr>
          </a:p>
          <a:p>
            <a:endParaRPr lang="en-US" dirty="0"/>
          </a:p>
          <a:p>
            <a:pPr>
              <a:defRPr/>
            </a:pPr>
            <a:r>
              <a:rPr lang="en-US" dirty="0"/>
              <a:t>Note: You do not need to have a farm number to apply for CFAP 2, EXCEPT if you will be filing an application for commodities identified as “acreage-based crops”.  The acreage and yield information must be provided by FSA through the annual acreage reporting process, either through an application initiated by USDA Service Center staff or by applying online.</a:t>
            </a:r>
            <a:endParaRPr lang="en-US" dirty="0">
              <a:cs typeface="Calibri"/>
            </a:endParaRPr>
          </a:p>
          <a:p>
            <a:endParaRPr lang="en-US" dirty="0"/>
          </a:p>
          <a:p>
            <a:r>
              <a:rPr lang="en-US" dirty="0"/>
              <a:t>We offer multiple options to apply for CFAP 2, including an online portal, payment calculator with downloadable application generator. You can submit your application via mail, fax, hand delivery, or electronically.  FSA staff at your local USDA Service Center are happy to work with you and here to help! </a:t>
            </a:r>
            <a:endParaRPr lang="en-US" dirty="0">
              <a:cs typeface="Calibri"/>
            </a:endParaRPr>
          </a:p>
          <a:p>
            <a:endParaRPr lang="en-US" dirty="0"/>
          </a:p>
          <a:p>
            <a:r>
              <a:rPr lang="en-US" dirty="0"/>
              <a:t>All USDA Service Centers are open for business by phone, some are open to visitors to conduct business in person by appointment only. All producers wishing to conduct business with FSA should call ahead and schedule an appointment.  Service Centers that are open for appointments will pre-screen visitors based on health concerns or recent travel, and visitors must adhere to social distancing guidelines. Visitors are also required to wear a face covering during their appointment.</a:t>
            </a:r>
            <a:endParaRPr lang="en-US" dirty="0">
              <a:cs typeface="Calibri"/>
            </a:endParaRPr>
          </a:p>
          <a:p>
            <a:endParaRPr lang="en-US" dirty="0"/>
          </a:p>
          <a:p>
            <a:r>
              <a:rPr lang="en-US" dirty="0"/>
              <a:t>The application and needed forms are available on our website: farmers.gov/</a:t>
            </a:r>
            <a:r>
              <a:rPr lang="en-US" dirty="0" err="1"/>
              <a:t>cfap</a:t>
            </a:r>
            <a:br>
              <a:rPr lang="en-US" dirty="0">
                <a:cs typeface="+mn-lt"/>
              </a:rPr>
            </a:br>
            <a:endParaRPr lang="en-US" dirty="0"/>
          </a:p>
          <a:p>
            <a:r>
              <a:rPr lang="en-US" dirty="0"/>
              <a:t>If you are unfamiliar with where your nearest service center is located, you can find out here: </a:t>
            </a:r>
            <a:r>
              <a:rPr lang="en-US" dirty="0">
                <a:hlinkClick r:id="rId3"/>
              </a:rPr>
              <a:t>www.farmers.gov/service-center-locator</a:t>
            </a:r>
            <a:endParaRPr lang="en-US" dirty="0"/>
          </a:p>
        </p:txBody>
      </p:sp>
      <p:sp>
        <p:nvSpPr>
          <p:cNvPr id="4" name="Slide Number Placeholder 3"/>
          <p:cNvSpPr>
            <a:spLocks noGrp="1"/>
          </p:cNvSpPr>
          <p:nvPr>
            <p:ph type="sldNum" sz="quarter" idx="5"/>
          </p:nvPr>
        </p:nvSpPr>
        <p:spPr/>
        <p:txBody>
          <a:bodyPr/>
          <a:lstStyle/>
          <a:p>
            <a:pPr>
              <a:defRPr/>
            </a:pPr>
            <a:fld id="{B787ECD8-696C-4B49-8F88-105B4345E826}" type="slidenum">
              <a:rPr lang="en-US" smtClean="0"/>
              <a:pPr>
                <a:defRPr/>
              </a:pPr>
              <a:t>79</a:t>
            </a:fld>
            <a:endParaRPr lang="en-US"/>
          </a:p>
        </p:txBody>
      </p:sp>
    </p:spTree>
    <p:extLst>
      <p:ext uri="{BB962C8B-B14F-4D97-AF65-F5344CB8AC3E}">
        <p14:creationId xmlns:p14="http://schemas.microsoft.com/office/powerpoint/2010/main" val="601347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application per producer who had ownership share interest in 1 or more eligible CFAP commodities can file a CFAP application.</a:t>
            </a:r>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8</a:t>
            </a:fld>
            <a:endParaRPr lang="en-US"/>
          </a:p>
        </p:txBody>
      </p:sp>
    </p:spTree>
    <p:extLst>
      <p:ext uri="{BB962C8B-B14F-4D97-AF65-F5344CB8AC3E}">
        <p14:creationId xmlns:p14="http://schemas.microsoft.com/office/powerpoint/2010/main" val="28656621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open for business. It just looks a little different than normal.</a:t>
            </a:r>
          </a:p>
          <a:p>
            <a:endParaRPr lang="en-US" dirty="0"/>
          </a:p>
          <a:p>
            <a:r>
              <a:rPr lang="en-US" dirty="0"/>
              <a:t>As a government agency, we have to follow the protocols set by USDA in Washington DC, so we are working through a phased in approach to reopening to in-person traffic. </a:t>
            </a:r>
          </a:p>
          <a:p>
            <a:endParaRPr lang="en-US" dirty="0"/>
          </a:p>
          <a:p>
            <a:r>
              <a:rPr lang="en-US" dirty="0"/>
              <a:t>Looks at county-level metrics to determine status. </a:t>
            </a:r>
          </a:p>
          <a:p>
            <a:endParaRPr lang="en-US" dirty="0"/>
          </a:p>
          <a:p>
            <a:r>
              <a:rPr lang="en-US" dirty="0"/>
              <a:t>Our offices are open for in-person, by-appointment-only traffic. Producers should call the office for an appointment </a:t>
            </a:r>
            <a:r>
              <a:rPr lang="en-US" b="1" u="sng" dirty="0"/>
              <a:t>before</a:t>
            </a:r>
            <a:r>
              <a:rPr lang="en-US" dirty="0"/>
              <a:t> going to the County Office.  </a:t>
            </a:r>
          </a:p>
          <a:p>
            <a:endParaRPr lang="en-US" dirty="0"/>
          </a:p>
          <a:p>
            <a:r>
              <a:rPr lang="en-US" dirty="0"/>
              <a:t>CFAP 2 is easily completed by phone, email, or online tools.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B7A53A83-A344-4161-9E6C-4A86D9ED38EC}" type="slidenum">
              <a:rPr lang="en-US" smtClean="0"/>
              <a:pPr>
                <a:defRPr/>
              </a:pPr>
              <a:t>80</a:t>
            </a:fld>
            <a:endParaRPr lang="en-US"/>
          </a:p>
        </p:txBody>
      </p:sp>
    </p:spTree>
    <p:extLst>
      <p:ext uri="{BB962C8B-B14F-4D97-AF65-F5344CB8AC3E}">
        <p14:creationId xmlns:p14="http://schemas.microsoft.com/office/powerpoint/2010/main" val="40598163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A few things we want to emphasize</a:t>
            </a:r>
          </a:p>
          <a:p>
            <a:pPr marL="174982" indent="-174982">
              <a:buFont typeface="Arial" panose="020B0604020202020204" pitchFamily="34" charset="0"/>
              <a:buChar char="•"/>
            </a:pPr>
            <a:r>
              <a:rPr lang="en-US" dirty="0"/>
              <a:t>Producers are self-certifying their info on their form that it is accurate.  </a:t>
            </a:r>
            <a:endParaRPr lang="en-US" dirty="0">
              <a:cs typeface="Calibri"/>
            </a:endParaRPr>
          </a:p>
          <a:p>
            <a:pPr marL="174982" indent="-174982">
              <a:buFont typeface="Arial" panose="020B0604020202020204" pitchFamily="34" charset="0"/>
              <a:buChar char="•"/>
            </a:pPr>
            <a:r>
              <a:rPr lang="en-US" dirty="0"/>
              <a:t>However, keep your documentation because there may be spot checks.</a:t>
            </a:r>
            <a:endParaRPr lang="en-US" dirty="0">
              <a:cs typeface="Calibri"/>
            </a:endParaRPr>
          </a:p>
          <a:p>
            <a:pPr marL="174982" indent="-174982">
              <a:buFont typeface="Arial" panose="020B0604020202020204" pitchFamily="34" charset="0"/>
              <a:buChar char="•"/>
            </a:pPr>
            <a:r>
              <a:rPr lang="en-US" dirty="0">
                <a:latin typeface="Arial"/>
                <a:cs typeface="Arial"/>
              </a:rPr>
              <a:t>A producer’s reported quantities may be adjusted upon review by USDA if the quantity is determined to be unreasonable or inaccurate based upon submitted evidence</a:t>
            </a:r>
          </a:p>
          <a:p>
            <a:endParaRPr lang="en-US" dirty="0"/>
          </a:p>
          <a:p>
            <a:endParaRPr lang="en-US" dirty="0"/>
          </a:p>
          <a:p>
            <a:r>
              <a:rPr lang="en-US" b="1" dirty="0"/>
              <a:t>For reference only (do not read but can reference a few as examples):</a:t>
            </a:r>
            <a:endParaRPr lang="en-US" b="1" dirty="0">
              <a:cs typeface="Calibri"/>
            </a:endParaRPr>
          </a:p>
          <a:p>
            <a:endParaRPr lang="en-US" dirty="0"/>
          </a:p>
          <a:p>
            <a:r>
              <a:rPr lang="en-US" b="1" u="sng" dirty="0"/>
              <a:t>Commodity Source of Production Evidence</a:t>
            </a:r>
            <a:br>
              <a:rPr lang="en-US" b="1" u="sng" dirty="0">
                <a:cs typeface="+mn-lt"/>
              </a:rPr>
            </a:br>
            <a:endParaRPr lang="en-US" b="1" u="sng" dirty="0"/>
          </a:p>
          <a:p>
            <a:r>
              <a:rPr lang="en-US" b="1" dirty="0"/>
              <a:t>Dairy: </a:t>
            </a:r>
            <a:endParaRPr lang="en-US" b="1" dirty="0">
              <a:cs typeface="Calibri"/>
            </a:endParaRPr>
          </a:p>
          <a:p>
            <a:pPr marL="174982" indent="-174982">
              <a:buFont typeface="Arial" panose="020B0604020202020204" pitchFamily="34" charset="0"/>
              <a:buChar char="•"/>
            </a:pPr>
            <a:r>
              <a:rPr lang="en-US" dirty="0"/>
              <a:t>milk marketing statements for the months of April, May, June, July,</a:t>
            </a:r>
            <a:endParaRPr lang="en-US" dirty="0">
              <a:cs typeface="Calibri"/>
            </a:endParaRPr>
          </a:p>
          <a:p>
            <a:r>
              <a:rPr lang="en-US" dirty="0"/>
              <a:t>and August 2020</a:t>
            </a:r>
            <a:endParaRPr lang="en-US" dirty="0">
              <a:cs typeface="Calibri"/>
            </a:endParaRPr>
          </a:p>
          <a:p>
            <a:r>
              <a:rPr lang="en-US" dirty="0"/>
              <a:t>• records documenting milk that was dumped during April, May, June,</a:t>
            </a:r>
            <a:endParaRPr lang="en-US" dirty="0">
              <a:cs typeface="Calibri"/>
            </a:endParaRPr>
          </a:p>
          <a:p>
            <a:r>
              <a:rPr lang="en-US" dirty="0"/>
              <a:t>July, and August 2020</a:t>
            </a:r>
            <a:endParaRPr lang="en-US" dirty="0">
              <a:cs typeface="Calibri"/>
            </a:endParaRPr>
          </a:p>
          <a:p>
            <a:r>
              <a:rPr lang="en-US" dirty="0"/>
              <a:t>• other records determined acceptable by COC.</a:t>
            </a:r>
            <a:endParaRPr lang="en-US" dirty="0">
              <a:cs typeface="Calibri"/>
            </a:endParaRPr>
          </a:p>
          <a:p>
            <a:endParaRPr lang="en-US" dirty="0"/>
          </a:p>
          <a:p>
            <a:r>
              <a:rPr lang="en-US" b="1" dirty="0"/>
              <a:t>Eggs and Broilers:</a:t>
            </a:r>
            <a:endParaRPr lang="en-US" b="1" dirty="0">
              <a:cs typeface="Calibri"/>
            </a:endParaRPr>
          </a:p>
          <a:p>
            <a:r>
              <a:rPr lang="en-US" dirty="0"/>
              <a:t>• egg and broilers marketing statements for 2019</a:t>
            </a:r>
            <a:endParaRPr lang="en-US" dirty="0">
              <a:cs typeface="Calibri"/>
            </a:endParaRPr>
          </a:p>
          <a:p>
            <a:r>
              <a:rPr lang="en-US" dirty="0"/>
              <a:t>• contracts</a:t>
            </a:r>
            <a:endParaRPr lang="en-US" dirty="0">
              <a:cs typeface="Calibri"/>
            </a:endParaRPr>
          </a:p>
          <a:p>
            <a:r>
              <a:rPr lang="en-US" dirty="0"/>
              <a:t>• sales receipts</a:t>
            </a:r>
            <a:endParaRPr lang="en-US" dirty="0">
              <a:cs typeface="Calibri"/>
            </a:endParaRPr>
          </a:p>
          <a:p>
            <a:r>
              <a:rPr lang="en-US" dirty="0"/>
              <a:t>• other records determined acceptable by COC.</a:t>
            </a:r>
            <a:endParaRPr lang="en-US" dirty="0">
              <a:cs typeface="Calibri"/>
            </a:endParaRPr>
          </a:p>
          <a:p>
            <a:r>
              <a:rPr lang="en-US" dirty="0"/>
              <a:t>Note: If the applicant was a new producer after December 31, 2019,</a:t>
            </a:r>
            <a:endParaRPr lang="en-US" dirty="0">
              <a:cs typeface="Calibri"/>
            </a:endParaRPr>
          </a:p>
          <a:p>
            <a:r>
              <a:rPr lang="en-US" dirty="0"/>
              <a:t>provide 2020 documentation.</a:t>
            </a:r>
            <a:endParaRPr lang="en-US" dirty="0">
              <a:cs typeface="Calibri"/>
            </a:endParaRPr>
          </a:p>
          <a:p>
            <a:endParaRPr lang="en-US" dirty="0"/>
          </a:p>
          <a:p>
            <a:r>
              <a:rPr lang="en-US" b="1" dirty="0"/>
              <a:t>Sales Commodities:</a:t>
            </a:r>
            <a:endParaRPr lang="en-US" b="1" dirty="0">
              <a:cs typeface="Calibri"/>
            </a:endParaRPr>
          </a:p>
          <a:p>
            <a:r>
              <a:rPr lang="en-US" dirty="0"/>
              <a:t>• schedule F</a:t>
            </a:r>
            <a:endParaRPr lang="en-US" dirty="0">
              <a:cs typeface="Calibri"/>
            </a:endParaRPr>
          </a:p>
          <a:p>
            <a:r>
              <a:rPr lang="en-US" dirty="0"/>
              <a:t>• sales receipts</a:t>
            </a:r>
            <a:endParaRPr lang="en-US" dirty="0">
              <a:cs typeface="Calibri"/>
            </a:endParaRPr>
          </a:p>
          <a:p>
            <a:r>
              <a:rPr lang="en-US" dirty="0"/>
              <a:t>• ledgers of income</a:t>
            </a:r>
            <a:endParaRPr lang="en-US" dirty="0">
              <a:cs typeface="Calibri"/>
            </a:endParaRPr>
          </a:p>
          <a:p>
            <a:r>
              <a:rPr lang="en-US" dirty="0"/>
              <a:t>• income statements of deposit slips</a:t>
            </a:r>
            <a:endParaRPr lang="en-US" dirty="0">
              <a:cs typeface="Calibri"/>
            </a:endParaRPr>
          </a:p>
          <a:p>
            <a:r>
              <a:rPr lang="en-US" dirty="0"/>
              <a:t>• register tapes</a:t>
            </a:r>
            <a:endParaRPr lang="en-US" dirty="0">
              <a:cs typeface="Calibri"/>
            </a:endParaRPr>
          </a:p>
          <a:p>
            <a:r>
              <a:rPr lang="en-US" dirty="0"/>
              <a:t>• invoices for custom harvesting</a:t>
            </a:r>
            <a:endParaRPr lang="en-US" dirty="0">
              <a:cs typeface="Calibri"/>
            </a:endParaRPr>
          </a:p>
          <a:p>
            <a:r>
              <a:rPr lang="en-US" dirty="0"/>
              <a:t>• records to verify production costs</a:t>
            </a:r>
            <a:endParaRPr lang="en-US" dirty="0">
              <a:cs typeface="Calibri"/>
            </a:endParaRPr>
          </a:p>
          <a:p>
            <a:r>
              <a:rPr lang="en-US" dirty="0"/>
              <a:t>• contemporaneous measurements</a:t>
            </a:r>
            <a:endParaRPr lang="en-US" dirty="0">
              <a:cs typeface="Calibri"/>
            </a:endParaRPr>
          </a:p>
          <a:p>
            <a:r>
              <a:rPr lang="en-US" dirty="0"/>
              <a:t>• truck scale tickets</a:t>
            </a:r>
            <a:endParaRPr lang="en-US" dirty="0">
              <a:cs typeface="Calibri"/>
            </a:endParaRPr>
          </a:p>
          <a:p>
            <a:r>
              <a:rPr lang="en-US" dirty="0"/>
              <a:t>• contemporaneous diaries – determined acceptable by COC</a:t>
            </a:r>
            <a:endParaRPr lang="en-US" dirty="0">
              <a:cs typeface="Calibri"/>
            </a:endParaRPr>
          </a:p>
          <a:p>
            <a:r>
              <a:rPr lang="en-US" dirty="0"/>
              <a:t>• other records determined acceptable by COC.</a:t>
            </a:r>
            <a:endParaRPr lang="en-US" dirty="0">
              <a:cs typeface="Calibri"/>
            </a:endParaRPr>
          </a:p>
          <a:p>
            <a:r>
              <a:rPr lang="en-US" dirty="0"/>
              <a:t>Note: If the applicant was a new producer after December 31, 2019,</a:t>
            </a:r>
            <a:endParaRPr lang="en-US" dirty="0">
              <a:cs typeface="Calibri"/>
            </a:endParaRPr>
          </a:p>
          <a:p>
            <a:r>
              <a:rPr lang="en-US" dirty="0"/>
              <a:t>provide 2020 documentation.</a:t>
            </a:r>
            <a:endParaRPr lang="en-US" dirty="0">
              <a:cs typeface="Calibri"/>
            </a:endParaRPr>
          </a:p>
          <a:p>
            <a:endParaRPr lang="en-US" dirty="0"/>
          </a:p>
          <a:p>
            <a:r>
              <a:rPr lang="en-US" b="1" dirty="0"/>
              <a:t>Livestock: </a:t>
            </a:r>
            <a:endParaRPr lang="en-US" b="1" dirty="0">
              <a:cs typeface="Calibri"/>
            </a:endParaRPr>
          </a:p>
          <a:p>
            <a:r>
              <a:rPr lang="en-US" dirty="0"/>
              <a:t>Documentation that verifies the number of head claimed as owned</a:t>
            </a:r>
            <a:endParaRPr lang="en-US" dirty="0">
              <a:cs typeface="Calibri"/>
            </a:endParaRPr>
          </a:p>
          <a:p>
            <a:r>
              <a:rPr lang="en-US" dirty="0"/>
              <a:t>inventory, which includes but is not limited to:</a:t>
            </a:r>
            <a:endParaRPr lang="en-US" dirty="0">
              <a:cs typeface="Calibri"/>
            </a:endParaRPr>
          </a:p>
          <a:p>
            <a:r>
              <a:rPr lang="en-US" dirty="0"/>
              <a:t>• breeding records</a:t>
            </a:r>
            <a:endParaRPr lang="en-US" dirty="0">
              <a:cs typeface="Calibri"/>
            </a:endParaRPr>
          </a:p>
          <a:p>
            <a:r>
              <a:rPr lang="en-US" dirty="0"/>
              <a:t>• feeding records</a:t>
            </a:r>
            <a:endParaRPr lang="en-US" dirty="0">
              <a:cs typeface="Calibri"/>
            </a:endParaRPr>
          </a:p>
          <a:p>
            <a:r>
              <a:rPr lang="en-US" dirty="0"/>
              <a:t>• inventory records</a:t>
            </a:r>
            <a:endParaRPr lang="en-US" dirty="0">
              <a:cs typeface="Calibri"/>
            </a:endParaRPr>
          </a:p>
          <a:p>
            <a:r>
              <a:rPr lang="en-US" dirty="0"/>
              <a:t>• rendering receipts</a:t>
            </a:r>
            <a:endParaRPr lang="en-US" dirty="0">
              <a:cs typeface="Calibri"/>
            </a:endParaRPr>
          </a:p>
          <a:p>
            <a:r>
              <a:rPr lang="en-US" dirty="0"/>
              <a:t>• sales receipts</a:t>
            </a:r>
            <a:endParaRPr lang="en-US" dirty="0">
              <a:cs typeface="Calibri"/>
            </a:endParaRPr>
          </a:p>
          <a:p>
            <a:r>
              <a:rPr lang="en-US" dirty="0"/>
              <a:t>• veterinary records</a:t>
            </a:r>
            <a:endParaRPr lang="en-US" dirty="0">
              <a:cs typeface="Calibri"/>
            </a:endParaRPr>
          </a:p>
          <a:p>
            <a:r>
              <a:rPr lang="en-US" dirty="0"/>
              <a:t>• other records determined acceptable by COC.</a:t>
            </a:r>
            <a:endParaRPr lang="en-US" dirty="0">
              <a:cs typeface="Calibri"/>
            </a:endParaRPr>
          </a:p>
        </p:txBody>
      </p:sp>
      <p:sp>
        <p:nvSpPr>
          <p:cNvPr id="4" name="Slide Number Placeholder 3"/>
          <p:cNvSpPr>
            <a:spLocks noGrp="1"/>
          </p:cNvSpPr>
          <p:nvPr>
            <p:ph type="sldNum" sz="quarter" idx="5"/>
          </p:nvPr>
        </p:nvSpPr>
        <p:spPr/>
        <p:txBody>
          <a:bodyPr/>
          <a:lstStyle/>
          <a:p>
            <a:pPr>
              <a:defRPr/>
            </a:pPr>
            <a:fld id="{B787ECD8-696C-4B49-8F88-105B4345E826}" type="slidenum">
              <a:rPr lang="en-US" smtClean="0"/>
              <a:pPr>
                <a:defRPr/>
              </a:pPr>
              <a:t>81</a:t>
            </a:fld>
            <a:endParaRPr lang="en-US"/>
          </a:p>
        </p:txBody>
      </p:sp>
    </p:spTree>
    <p:extLst>
      <p:ext uri="{BB962C8B-B14F-4D97-AF65-F5344CB8AC3E}">
        <p14:creationId xmlns:p14="http://schemas.microsoft.com/office/powerpoint/2010/main" val="156569511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Producers have 60 days from signing an application to resolve any issues with their application.</a:t>
            </a:r>
          </a:p>
          <a:p>
            <a:pPr marL="174982" indent="-174982">
              <a:buFont typeface="Arial" panose="020B0604020202020204" pitchFamily="34" charset="0"/>
              <a:buChar char="•"/>
            </a:pPr>
            <a:r>
              <a:rPr lang="en-US" dirty="0"/>
              <a:t>Payments will be sent electronically through direct deposit.</a:t>
            </a:r>
          </a:p>
          <a:p>
            <a:pPr marL="174982" indent="-174982">
              <a:buFont typeface="Arial" panose="020B0604020202020204" pitchFamily="34" charset="0"/>
              <a:buChar char="•"/>
            </a:pPr>
            <a:r>
              <a:rPr lang="en-US" dirty="0"/>
              <a:t>Remember, producers do not need to have a farm number to apply – unless applying for acreage based commodity.  Offices may follow up afterwards after the program to have some producers establish this info due to conservation compliance needs.</a:t>
            </a:r>
          </a:p>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DE2FF5C-CB28-44BD-85B2-E25FC3B99712}" type="slidenum">
              <a:rPr lang="en-US" smtClean="0"/>
              <a:t>82</a:t>
            </a:fld>
            <a:endParaRPr lang="en-US"/>
          </a:p>
        </p:txBody>
      </p:sp>
    </p:spTree>
    <p:extLst>
      <p:ext uri="{BB962C8B-B14F-4D97-AF65-F5344CB8AC3E}">
        <p14:creationId xmlns:p14="http://schemas.microsoft.com/office/powerpoint/2010/main" val="42026537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83</a:t>
            </a:fld>
            <a:endParaRPr lang="en-US"/>
          </a:p>
        </p:txBody>
      </p:sp>
    </p:spTree>
    <p:extLst>
      <p:ext uri="{BB962C8B-B14F-4D97-AF65-F5344CB8AC3E}">
        <p14:creationId xmlns:p14="http://schemas.microsoft.com/office/powerpoint/2010/main" val="23412943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84</a:t>
            </a:fld>
            <a:endParaRPr lang="en-US"/>
          </a:p>
        </p:txBody>
      </p:sp>
    </p:spTree>
    <p:extLst>
      <p:ext uri="{BB962C8B-B14F-4D97-AF65-F5344CB8AC3E}">
        <p14:creationId xmlns:p14="http://schemas.microsoft.com/office/powerpoint/2010/main" val="374623875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85</a:t>
            </a:fld>
            <a:endParaRPr lang="en-US"/>
          </a:p>
        </p:txBody>
      </p:sp>
    </p:spTree>
    <p:extLst>
      <p:ext uri="{BB962C8B-B14F-4D97-AF65-F5344CB8AC3E}">
        <p14:creationId xmlns:p14="http://schemas.microsoft.com/office/powerpoint/2010/main" val="274750231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86</a:t>
            </a:fld>
            <a:endParaRPr lang="en-US"/>
          </a:p>
        </p:txBody>
      </p:sp>
    </p:spTree>
    <p:extLst>
      <p:ext uri="{BB962C8B-B14F-4D97-AF65-F5344CB8AC3E}">
        <p14:creationId xmlns:p14="http://schemas.microsoft.com/office/powerpoint/2010/main" val="370448106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87</a:t>
            </a:fld>
            <a:endParaRPr lang="en-US"/>
          </a:p>
        </p:txBody>
      </p:sp>
    </p:spTree>
    <p:extLst>
      <p:ext uri="{BB962C8B-B14F-4D97-AF65-F5344CB8AC3E}">
        <p14:creationId xmlns:p14="http://schemas.microsoft.com/office/powerpoint/2010/main" val="195377157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88</a:t>
            </a:fld>
            <a:endParaRPr lang="en-US"/>
          </a:p>
        </p:txBody>
      </p:sp>
    </p:spTree>
    <p:extLst>
      <p:ext uri="{BB962C8B-B14F-4D97-AF65-F5344CB8AC3E}">
        <p14:creationId xmlns:p14="http://schemas.microsoft.com/office/powerpoint/2010/main" val="268638288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89</a:t>
            </a:fld>
            <a:endParaRPr lang="en-US"/>
          </a:p>
        </p:txBody>
      </p:sp>
    </p:spTree>
    <p:extLst>
      <p:ext uri="{BB962C8B-B14F-4D97-AF65-F5344CB8AC3E}">
        <p14:creationId xmlns:p14="http://schemas.microsoft.com/office/powerpoint/2010/main" val="3994027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AD-3117 is a 2 page form. Page</a:t>
            </a:r>
          </a:p>
          <a:p>
            <a:r>
              <a:rPr lang="en-US"/>
              <a:t>Part A is the producer agreement which provides details to the producer similar to the producer certification just was put up front on the form so they producer sees it prior to filling out the application. </a:t>
            </a:r>
          </a:p>
          <a:p>
            <a:endParaRPr lang="en-US"/>
          </a:p>
          <a:p>
            <a:r>
              <a:rPr lang="en-US"/>
              <a:t>Part B is the producer information-  the name of the person who had ownership risk and was affected by the covid-19 pandemic.</a:t>
            </a:r>
          </a:p>
          <a:p>
            <a:endParaRPr lang="en-US"/>
          </a:p>
          <a:p>
            <a:r>
              <a:rPr lang="en-US"/>
              <a:t>Part C and D will be discussed later in the training.</a:t>
            </a:r>
          </a:p>
          <a:p>
            <a:endParaRPr lang="en-US"/>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9</a:t>
            </a:fld>
            <a:endParaRPr lang="en-US"/>
          </a:p>
        </p:txBody>
      </p:sp>
    </p:spTree>
    <p:extLst>
      <p:ext uri="{BB962C8B-B14F-4D97-AF65-F5344CB8AC3E}">
        <p14:creationId xmlns:p14="http://schemas.microsoft.com/office/powerpoint/2010/main" val="15511169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90</a:t>
            </a:fld>
            <a:endParaRPr lang="en-US"/>
          </a:p>
        </p:txBody>
      </p:sp>
    </p:spTree>
    <p:extLst>
      <p:ext uri="{BB962C8B-B14F-4D97-AF65-F5344CB8AC3E}">
        <p14:creationId xmlns:p14="http://schemas.microsoft.com/office/powerpoint/2010/main" val="358395540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100" u="sng" kern="1200" dirty="0">
              <a:solidFill>
                <a:srgbClr val="0000FF"/>
              </a:solidFill>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724E0998-64EA-4DAB-AE19-75B2DFFCBF16}" type="slidenum">
              <a:rPr lang="en-US" smtClean="0"/>
              <a:pPr>
                <a:defRPr/>
              </a:pPr>
              <a:t>91</a:t>
            </a:fld>
            <a:endParaRPr lang="en-US"/>
          </a:p>
        </p:txBody>
      </p:sp>
    </p:spTree>
    <p:extLst>
      <p:ext uri="{BB962C8B-B14F-4D97-AF65-F5344CB8AC3E}">
        <p14:creationId xmlns:p14="http://schemas.microsoft.com/office/powerpoint/2010/main" val="2025251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92A3A50-56EB-4F1C-A45E-5293E5E2FCA6}"/>
              </a:ext>
            </a:extLst>
          </p:cNvPr>
          <p:cNvSpPr/>
          <p:nvPr userDrawn="1"/>
        </p:nvSpPr>
        <p:spPr>
          <a:xfrm>
            <a:off x="0" y="5520659"/>
            <a:ext cx="9144000" cy="1337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412619-8CA4-48BA-8441-2664CD8779A9}"/>
              </a:ext>
            </a:extLst>
          </p:cNvPr>
          <p:cNvPicPr>
            <a:picLocks noChangeAspect="1"/>
          </p:cNvPicPr>
          <p:nvPr userDrawn="1"/>
        </p:nvPicPr>
        <p:blipFill>
          <a:blip r:embed="rId3"/>
          <a:stretch>
            <a:fillRect/>
          </a:stretch>
        </p:blipFill>
        <p:spPr>
          <a:xfrm>
            <a:off x="0" y="5596128"/>
            <a:ext cx="9144000" cy="1261872"/>
          </a:xfrm>
          <a:prstGeom prst="rect">
            <a:avLst/>
          </a:prstGeom>
        </p:spPr>
      </p:pic>
      <p:sp>
        <p:nvSpPr>
          <p:cNvPr id="5" name="Rectangle 4">
            <a:extLst>
              <a:ext uri="{FF2B5EF4-FFF2-40B4-BE49-F238E27FC236}">
                <a16:creationId xmlns:a16="http://schemas.microsoft.com/office/drawing/2014/main" id="{0925318B-81C5-4152-8671-1A48614ACB1A}"/>
              </a:ext>
            </a:extLst>
          </p:cNvPr>
          <p:cNvSpPr/>
          <p:nvPr userDrawn="1"/>
        </p:nvSpPr>
        <p:spPr>
          <a:xfrm>
            <a:off x="0" y="1255204"/>
            <a:ext cx="9144000" cy="4127152"/>
          </a:xfrm>
          <a:prstGeom prst="rect">
            <a:avLst/>
          </a:prstGeom>
          <a:solidFill>
            <a:srgbClr val="5D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5226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6870F9-5A77-40CE-97A3-8BE8473B10F0}"/>
              </a:ext>
            </a:extLst>
          </p:cNvPr>
          <p:cNvSpPr/>
          <p:nvPr userDrawn="1"/>
        </p:nvSpPr>
        <p:spPr>
          <a:xfrm>
            <a:off x="7732714" y="5530854"/>
            <a:ext cx="1411287" cy="1210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7A7490B6-72CF-4C19-9F1E-C55E97275283}"/>
              </a:ext>
            </a:extLst>
          </p:cNvPr>
          <p:cNvSpPr/>
          <p:nvPr userDrawn="1"/>
        </p:nvSpPr>
        <p:spPr>
          <a:xfrm>
            <a:off x="0" y="1255204"/>
            <a:ext cx="9144000" cy="3998586"/>
          </a:xfrm>
          <a:prstGeom prst="rect">
            <a:avLst/>
          </a:prstGeom>
          <a:solidFill>
            <a:srgbClr val="5D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3888" y="2406318"/>
            <a:ext cx="7886700" cy="1443789"/>
          </a:xfrm>
        </p:spPr>
        <p:txBody>
          <a:bodyPr anchor="b"/>
          <a:lstStyle>
            <a:lvl1pPr>
              <a:defRPr sz="4500">
                <a:solidFill>
                  <a:schemeClr val="bg1"/>
                </a:solidFill>
              </a:defRPr>
            </a:lvl1pPr>
          </a:lstStyle>
          <a:p>
            <a:r>
              <a:rPr lang="en-US"/>
              <a:t>Click to add title</a:t>
            </a:r>
          </a:p>
        </p:txBody>
      </p:sp>
      <p:sp>
        <p:nvSpPr>
          <p:cNvPr id="4" name="Date Placeholder 3">
            <a:extLst>
              <a:ext uri="{FF2B5EF4-FFF2-40B4-BE49-F238E27FC236}">
                <a16:creationId xmlns:a16="http://schemas.microsoft.com/office/drawing/2014/main" id="{D069183B-E0CD-40CD-AF73-043261B3250E}"/>
              </a:ext>
            </a:extLst>
          </p:cNvPr>
          <p:cNvSpPr>
            <a:spLocks noGrp="1"/>
          </p:cNvSpPr>
          <p:nvPr>
            <p:ph type="dt" sz="half" idx="10"/>
          </p:nvPr>
        </p:nvSpPr>
        <p:spPr>
          <a:xfrm>
            <a:off x="628650" y="6356352"/>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718E4D81-C655-426F-8DB5-FF9B550D60E5}" type="datetimeFigureOut">
              <a:rPr lang="en-US"/>
              <a:pPr>
                <a:defRPr/>
              </a:pPr>
              <a:t>11/12/2020</a:t>
            </a:fld>
            <a:endParaRPr lang="en-US"/>
          </a:p>
        </p:txBody>
      </p:sp>
      <p:sp>
        <p:nvSpPr>
          <p:cNvPr id="5" name="Footer Placeholder 4">
            <a:extLst>
              <a:ext uri="{FF2B5EF4-FFF2-40B4-BE49-F238E27FC236}">
                <a16:creationId xmlns:a16="http://schemas.microsoft.com/office/drawing/2014/main" id="{F0E8CF74-1D2F-44E4-A53E-430D3F9CC49F}"/>
              </a:ext>
            </a:extLst>
          </p:cNvPr>
          <p:cNvSpPr>
            <a:spLocks noGrp="1"/>
          </p:cNvSpPr>
          <p:nvPr>
            <p:ph type="ftr" sz="quarter" idx="11"/>
          </p:nvPr>
        </p:nvSpPr>
        <p:spPr>
          <a:xfrm>
            <a:off x="3028950" y="6356352"/>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8D15F5A0-84C9-449B-A1DF-458199210E97}"/>
              </a:ext>
            </a:extLst>
          </p:cNvPr>
          <p:cNvSpPr>
            <a:spLocks noGrp="1"/>
          </p:cNvSpPr>
          <p:nvPr>
            <p:ph type="sldNum" sz="quarter" idx="12"/>
          </p:nvPr>
        </p:nvSpPr>
        <p:spPr>
          <a:xfrm>
            <a:off x="6457950" y="6356352"/>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7DD26244-BC5E-428D-8092-6C80ADA2B589}" type="slidenum">
              <a:rPr lang="en-US"/>
              <a:pPr>
                <a:defRPr/>
              </a:pPr>
              <a:t>‹#›</a:t>
            </a:fld>
            <a:endParaRPr lang="en-US"/>
          </a:p>
        </p:txBody>
      </p:sp>
      <p:pic>
        <p:nvPicPr>
          <p:cNvPr id="8" name="Picture 7">
            <a:extLst>
              <a:ext uri="{FF2B5EF4-FFF2-40B4-BE49-F238E27FC236}">
                <a16:creationId xmlns:a16="http://schemas.microsoft.com/office/drawing/2014/main" id="{A29C3658-55C4-4A8A-BDA4-B7572B38A6AE}"/>
              </a:ext>
            </a:extLst>
          </p:cNvPr>
          <p:cNvPicPr>
            <a:picLocks noChangeAspect="1"/>
          </p:cNvPicPr>
          <p:nvPr userDrawn="1"/>
        </p:nvPicPr>
        <p:blipFill rotWithShape="1">
          <a:blip r:embed="rId2"/>
          <a:srcRect l="722" r="996" b="4943"/>
          <a:stretch/>
        </p:blipFill>
        <p:spPr>
          <a:xfrm>
            <a:off x="0" y="5611077"/>
            <a:ext cx="9144000" cy="1246925"/>
          </a:xfrm>
          <a:prstGeom prst="rect">
            <a:avLst/>
          </a:prstGeom>
        </p:spPr>
      </p:pic>
    </p:spTree>
    <p:extLst>
      <p:ext uri="{BB962C8B-B14F-4D97-AF65-F5344CB8AC3E}">
        <p14:creationId xmlns:p14="http://schemas.microsoft.com/office/powerpoint/2010/main" val="2160504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a:extLst>
              <a:ext uri="{FF2B5EF4-FFF2-40B4-BE49-F238E27FC236}">
                <a16:creationId xmlns:a16="http://schemas.microsoft.com/office/drawing/2014/main" id="{A198731B-B412-4DAD-A5E2-AD14E512F2B1}"/>
              </a:ext>
            </a:extLst>
          </p:cNvPr>
          <p:cNvSpPr>
            <a:spLocks noGrp="1"/>
          </p:cNvSpPr>
          <p:nvPr>
            <p:ph type="dt" sz="half" idx="10"/>
          </p:nvPr>
        </p:nvSpPr>
        <p:spPr>
          <a:xfrm>
            <a:off x="628650" y="6356352"/>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D2940ADA-7729-4948-9705-553DE3D5D1A7}" type="datetimeFigureOut">
              <a:rPr lang="en-US"/>
              <a:pPr>
                <a:defRPr/>
              </a:pPr>
              <a:t>11/12/2020</a:t>
            </a:fld>
            <a:endParaRPr lang="en-US"/>
          </a:p>
        </p:txBody>
      </p:sp>
      <p:sp>
        <p:nvSpPr>
          <p:cNvPr id="6" name="Footer Placeholder 7">
            <a:extLst>
              <a:ext uri="{FF2B5EF4-FFF2-40B4-BE49-F238E27FC236}">
                <a16:creationId xmlns:a16="http://schemas.microsoft.com/office/drawing/2014/main" id="{03FD51E4-BADF-4DEE-8E95-1598EB3AB035}"/>
              </a:ext>
            </a:extLst>
          </p:cNvPr>
          <p:cNvSpPr>
            <a:spLocks noGrp="1"/>
          </p:cNvSpPr>
          <p:nvPr>
            <p:ph type="ftr" sz="quarter" idx="11"/>
          </p:nvPr>
        </p:nvSpPr>
        <p:spPr>
          <a:xfrm>
            <a:off x="3028950" y="6356352"/>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8" name="Rectangle 7">
            <a:extLst>
              <a:ext uri="{FF2B5EF4-FFF2-40B4-BE49-F238E27FC236}">
                <a16:creationId xmlns:a16="http://schemas.microsoft.com/office/drawing/2014/main" id="{4C873FBE-90B1-41EB-9E02-2EA0E4FF5EAA}"/>
              </a:ext>
            </a:extLst>
          </p:cNvPr>
          <p:cNvSpPr/>
          <p:nvPr userDrawn="1"/>
        </p:nvSpPr>
        <p:spPr>
          <a:xfrm>
            <a:off x="7732714" y="5571550"/>
            <a:ext cx="1411287" cy="1210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lide Number Placeholder 8">
            <a:extLst>
              <a:ext uri="{FF2B5EF4-FFF2-40B4-BE49-F238E27FC236}">
                <a16:creationId xmlns:a16="http://schemas.microsoft.com/office/drawing/2014/main" id="{669CD986-6B44-4ECA-92B4-F2B9A1F7298C}"/>
              </a:ext>
            </a:extLst>
          </p:cNvPr>
          <p:cNvSpPr>
            <a:spLocks noGrp="1"/>
          </p:cNvSpPr>
          <p:nvPr>
            <p:ph type="sldNum" sz="quarter" idx="12"/>
          </p:nvPr>
        </p:nvSpPr>
        <p:spPr>
          <a:xfrm>
            <a:off x="6457950" y="6356352"/>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B0FA4CD5-9128-486F-9E15-2224B4EDB12E}" type="slidenum">
              <a:rPr lang="en-US"/>
              <a:pPr>
                <a:defRPr/>
              </a:pPr>
              <a:t>‹#›</a:t>
            </a:fld>
            <a:endParaRPr lang="en-US"/>
          </a:p>
        </p:txBody>
      </p:sp>
    </p:spTree>
    <p:extLst>
      <p:ext uri="{BB962C8B-B14F-4D97-AF65-F5344CB8AC3E}">
        <p14:creationId xmlns:p14="http://schemas.microsoft.com/office/powerpoint/2010/main" val="1872554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3C4692-80DC-495D-8987-E255F425ACE0}"/>
              </a:ext>
            </a:extLst>
          </p:cNvPr>
          <p:cNvSpPr/>
          <p:nvPr userDrawn="1"/>
        </p:nvSpPr>
        <p:spPr>
          <a:xfrm>
            <a:off x="7732714" y="5584250"/>
            <a:ext cx="1411287" cy="1210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9841" y="935665"/>
            <a:ext cx="7886700" cy="755024"/>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74B99D-9E18-4F32-BD2D-52086820FB30}"/>
              </a:ext>
            </a:extLst>
          </p:cNvPr>
          <p:cNvSpPr>
            <a:spLocks noGrp="1"/>
          </p:cNvSpPr>
          <p:nvPr>
            <p:ph type="dt" sz="half" idx="10"/>
          </p:nvPr>
        </p:nvSpPr>
        <p:spPr>
          <a:xfrm>
            <a:off x="628650" y="6356352"/>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83E1FC52-F2D7-42F2-AB85-37B372098FFA}" type="datetimeFigureOut">
              <a:rPr lang="en-US"/>
              <a:pPr>
                <a:defRPr/>
              </a:pPr>
              <a:t>11/12/2020</a:t>
            </a:fld>
            <a:endParaRPr lang="en-US"/>
          </a:p>
        </p:txBody>
      </p:sp>
      <p:sp>
        <p:nvSpPr>
          <p:cNvPr id="8" name="Footer Placeholder 7">
            <a:extLst>
              <a:ext uri="{FF2B5EF4-FFF2-40B4-BE49-F238E27FC236}">
                <a16:creationId xmlns:a16="http://schemas.microsoft.com/office/drawing/2014/main" id="{20C14FE6-9C44-4E97-9602-CD983065587B}"/>
              </a:ext>
            </a:extLst>
          </p:cNvPr>
          <p:cNvSpPr>
            <a:spLocks noGrp="1"/>
          </p:cNvSpPr>
          <p:nvPr>
            <p:ph type="ftr" sz="quarter" idx="11"/>
          </p:nvPr>
        </p:nvSpPr>
        <p:spPr>
          <a:xfrm>
            <a:off x="3028950" y="6356352"/>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52306E5F-5D80-427C-969E-DED83AEBE242}"/>
              </a:ext>
            </a:extLst>
          </p:cNvPr>
          <p:cNvSpPr>
            <a:spLocks noGrp="1"/>
          </p:cNvSpPr>
          <p:nvPr>
            <p:ph type="sldNum" sz="quarter" idx="12"/>
          </p:nvPr>
        </p:nvSpPr>
        <p:spPr>
          <a:xfrm>
            <a:off x="6457950" y="6356352"/>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A22D7BA4-279E-4AC4-A4C4-56E129E2E9EA}" type="slidenum">
              <a:rPr lang="en-US"/>
              <a:pPr>
                <a:defRPr/>
              </a:pPr>
              <a:t>‹#›</a:t>
            </a:fld>
            <a:endParaRPr lang="en-US"/>
          </a:p>
        </p:txBody>
      </p:sp>
    </p:spTree>
    <p:extLst>
      <p:ext uri="{BB962C8B-B14F-4D97-AF65-F5344CB8AC3E}">
        <p14:creationId xmlns:p14="http://schemas.microsoft.com/office/powerpoint/2010/main" val="4202817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06C473-AA4D-4634-850C-FA4B6D88D26A}"/>
              </a:ext>
            </a:extLst>
          </p:cNvPr>
          <p:cNvSpPr/>
          <p:nvPr userDrawn="1"/>
        </p:nvSpPr>
        <p:spPr>
          <a:xfrm>
            <a:off x="7732714" y="5604888"/>
            <a:ext cx="1411287" cy="1210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9841" y="987426"/>
            <a:ext cx="2949178" cy="1443886"/>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29841" y="2615610"/>
            <a:ext cx="2949178" cy="325337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E87FC06-BA7A-4630-8F28-2610DF8B71AD}"/>
              </a:ext>
            </a:extLst>
          </p:cNvPr>
          <p:cNvSpPr>
            <a:spLocks noGrp="1"/>
          </p:cNvSpPr>
          <p:nvPr>
            <p:ph type="dt" sz="half" idx="10"/>
          </p:nvPr>
        </p:nvSpPr>
        <p:spPr>
          <a:xfrm>
            <a:off x="628650" y="6356352"/>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D89E1552-440F-4181-959D-ACE877A7F789}" type="datetimeFigureOut">
              <a:rPr lang="en-US"/>
              <a:pPr>
                <a:defRPr/>
              </a:pPr>
              <a:t>11/12/2020</a:t>
            </a:fld>
            <a:endParaRPr lang="en-US"/>
          </a:p>
        </p:txBody>
      </p:sp>
      <p:sp>
        <p:nvSpPr>
          <p:cNvPr id="6" name="Footer Placeholder 5">
            <a:extLst>
              <a:ext uri="{FF2B5EF4-FFF2-40B4-BE49-F238E27FC236}">
                <a16:creationId xmlns:a16="http://schemas.microsoft.com/office/drawing/2014/main" id="{3E0432A5-23D0-417D-9F53-F86E6D735F1C}"/>
              </a:ext>
            </a:extLst>
          </p:cNvPr>
          <p:cNvSpPr>
            <a:spLocks noGrp="1"/>
          </p:cNvSpPr>
          <p:nvPr>
            <p:ph type="ftr" sz="quarter" idx="11"/>
          </p:nvPr>
        </p:nvSpPr>
        <p:spPr>
          <a:xfrm>
            <a:off x="3028950" y="6356352"/>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E220FF84-9572-4AAD-A596-3CC001413A51}"/>
              </a:ext>
            </a:extLst>
          </p:cNvPr>
          <p:cNvSpPr>
            <a:spLocks noGrp="1"/>
          </p:cNvSpPr>
          <p:nvPr>
            <p:ph type="sldNum" sz="quarter" idx="12"/>
          </p:nvPr>
        </p:nvSpPr>
        <p:spPr>
          <a:xfrm>
            <a:off x="6457950" y="6356352"/>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1EC568B4-86C8-4E85-A18C-D1A69428D13E}" type="slidenum">
              <a:rPr lang="en-US"/>
              <a:pPr>
                <a:defRPr/>
              </a:pPr>
              <a:t>‹#›</a:t>
            </a:fld>
            <a:endParaRPr lang="en-US"/>
          </a:p>
        </p:txBody>
      </p:sp>
    </p:spTree>
    <p:extLst>
      <p:ext uri="{BB962C8B-B14F-4D97-AF65-F5344CB8AC3E}">
        <p14:creationId xmlns:p14="http://schemas.microsoft.com/office/powerpoint/2010/main" val="2123298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499F00-4CAF-46F2-BF45-86F0F5FCC365}"/>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F63355E9-3D9E-460A-A036-39E0B321C715}" type="datetimeFigureOut">
              <a:rPr lang="en-US"/>
              <a:pPr>
                <a:defRPr/>
              </a:pPr>
              <a:t>11/12/2020</a:t>
            </a:fld>
            <a:endParaRPr lang="en-US"/>
          </a:p>
        </p:txBody>
      </p:sp>
      <p:sp>
        <p:nvSpPr>
          <p:cNvPr id="5" name="Footer Placeholder 4">
            <a:extLst>
              <a:ext uri="{FF2B5EF4-FFF2-40B4-BE49-F238E27FC236}">
                <a16:creationId xmlns:a16="http://schemas.microsoft.com/office/drawing/2014/main" id="{3C7B0F18-B93D-4AE6-97CD-D7AC0D83292B}"/>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F6B5AE91-0EDC-499D-86A8-3FBA30A9A9F5}"/>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34A92095-DCC8-4210-B955-BD6F790679C0}" type="slidenum">
              <a:rPr lang="en-US"/>
              <a:pPr>
                <a:defRPr/>
              </a:pPr>
              <a:t>‹#›</a:t>
            </a:fld>
            <a:endParaRPr lang="en-US"/>
          </a:p>
        </p:txBody>
      </p:sp>
    </p:spTree>
    <p:extLst>
      <p:ext uri="{BB962C8B-B14F-4D97-AF65-F5344CB8AC3E}">
        <p14:creationId xmlns:p14="http://schemas.microsoft.com/office/powerpoint/2010/main" val="2106748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6088A-F7E0-442A-AC14-57E711B00EC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63D5F14-C422-4143-9013-56DC3BBBCBB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8245967-365E-4007-A498-7531B188F37B}"/>
              </a:ext>
            </a:extLst>
          </p:cNvPr>
          <p:cNvSpPr>
            <a:spLocks noGrp="1"/>
          </p:cNvSpPr>
          <p:nvPr>
            <p:ph type="dt" sz="half" idx="10"/>
          </p:nvPr>
        </p:nvSpPr>
        <p:spPr/>
        <p:txBody>
          <a:bodyPr/>
          <a:lstStyle/>
          <a:p>
            <a:fld id="{FA02A61B-D118-414E-8A2C-DE67D7120476}" type="datetimeFigureOut">
              <a:rPr lang="en-US" smtClean="0"/>
              <a:t>11/12/2020</a:t>
            </a:fld>
            <a:endParaRPr lang="en-US"/>
          </a:p>
        </p:txBody>
      </p:sp>
      <p:sp>
        <p:nvSpPr>
          <p:cNvPr id="5" name="Footer Placeholder 4">
            <a:extLst>
              <a:ext uri="{FF2B5EF4-FFF2-40B4-BE49-F238E27FC236}">
                <a16:creationId xmlns:a16="http://schemas.microsoft.com/office/drawing/2014/main" id="{F5D2F440-8B83-49BB-92EC-CE2B8A666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CFCEC8-FFC8-4BB4-B6C2-09E8A6246230}"/>
              </a:ext>
            </a:extLst>
          </p:cNvPr>
          <p:cNvSpPr>
            <a:spLocks noGrp="1"/>
          </p:cNvSpPr>
          <p:nvPr>
            <p:ph type="sldNum" sz="quarter" idx="12"/>
          </p:nvPr>
        </p:nvSpPr>
        <p:spPr/>
        <p:txBody>
          <a:bodyPr/>
          <a:lstStyle/>
          <a:p>
            <a:fld id="{85A83513-29E1-4999-A4BE-E854E3EE45EB}" type="slidenum">
              <a:rPr lang="en-US" smtClean="0"/>
              <a:t>‹#›</a:t>
            </a:fld>
            <a:endParaRPr lang="en-US"/>
          </a:p>
        </p:txBody>
      </p:sp>
    </p:spTree>
    <p:extLst>
      <p:ext uri="{BB962C8B-B14F-4D97-AF65-F5344CB8AC3E}">
        <p14:creationId xmlns:p14="http://schemas.microsoft.com/office/powerpoint/2010/main" val="3516909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A49C1-A51D-4880-9D7E-F17ED7D379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DB6FE3-DC1E-4130-AA62-226C68E4A5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4C1B9-3D8E-402B-AD6B-C927DE549319}"/>
              </a:ext>
            </a:extLst>
          </p:cNvPr>
          <p:cNvSpPr>
            <a:spLocks noGrp="1"/>
          </p:cNvSpPr>
          <p:nvPr>
            <p:ph type="dt" sz="half" idx="10"/>
          </p:nvPr>
        </p:nvSpPr>
        <p:spPr/>
        <p:txBody>
          <a:bodyPr/>
          <a:lstStyle/>
          <a:p>
            <a:fld id="{FA02A61B-D118-414E-8A2C-DE67D7120476}" type="datetimeFigureOut">
              <a:rPr lang="en-US" smtClean="0"/>
              <a:t>11/12/2020</a:t>
            </a:fld>
            <a:endParaRPr lang="en-US"/>
          </a:p>
        </p:txBody>
      </p:sp>
      <p:sp>
        <p:nvSpPr>
          <p:cNvPr id="5" name="Footer Placeholder 4">
            <a:extLst>
              <a:ext uri="{FF2B5EF4-FFF2-40B4-BE49-F238E27FC236}">
                <a16:creationId xmlns:a16="http://schemas.microsoft.com/office/drawing/2014/main" id="{5D5DF95A-89A6-4ED7-A3C2-3E6515F44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AA239C-5CAE-48E0-A150-493321B4B0CE}"/>
              </a:ext>
            </a:extLst>
          </p:cNvPr>
          <p:cNvSpPr>
            <a:spLocks noGrp="1"/>
          </p:cNvSpPr>
          <p:nvPr>
            <p:ph type="sldNum" sz="quarter" idx="12"/>
          </p:nvPr>
        </p:nvSpPr>
        <p:spPr/>
        <p:txBody>
          <a:bodyPr/>
          <a:lstStyle/>
          <a:p>
            <a:fld id="{85A83513-29E1-4999-A4BE-E854E3EE45EB}" type="slidenum">
              <a:rPr lang="en-US" smtClean="0"/>
              <a:t>‹#›</a:t>
            </a:fld>
            <a:endParaRPr lang="en-US"/>
          </a:p>
        </p:txBody>
      </p:sp>
    </p:spTree>
    <p:extLst>
      <p:ext uri="{BB962C8B-B14F-4D97-AF65-F5344CB8AC3E}">
        <p14:creationId xmlns:p14="http://schemas.microsoft.com/office/powerpoint/2010/main" val="3550179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B525-95E6-4399-A582-C5A7FDD648F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8F31191-D009-4EBE-B8D6-C19D85F9F59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368FAC-A7C1-4C34-8CA2-B03DEDE802C5}"/>
              </a:ext>
            </a:extLst>
          </p:cNvPr>
          <p:cNvSpPr>
            <a:spLocks noGrp="1"/>
          </p:cNvSpPr>
          <p:nvPr>
            <p:ph type="dt" sz="half" idx="10"/>
          </p:nvPr>
        </p:nvSpPr>
        <p:spPr/>
        <p:txBody>
          <a:bodyPr/>
          <a:lstStyle/>
          <a:p>
            <a:fld id="{FA02A61B-D118-414E-8A2C-DE67D7120476}" type="datetimeFigureOut">
              <a:rPr lang="en-US" smtClean="0"/>
              <a:t>11/12/2020</a:t>
            </a:fld>
            <a:endParaRPr lang="en-US"/>
          </a:p>
        </p:txBody>
      </p:sp>
      <p:sp>
        <p:nvSpPr>
          <p:cNvPr id="5" name="Footer Placeholder 4">
            <a:extLst>
              <a:ext uri="{FF2B5EF4-FFF2-40B4-BE49-F238E27FC236}">
                <a16:creationId xmlns:a16="http://schemas.microsoft.com/office/drawing/2014/main" id="{7773231C-4690-4ADA-BA05-3EE13E62F0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66982A-6553-4FBD-B7D8-18869FC6A44F}"/>
              </a:ext>
            </a:extLst>
          </p:cNvPr>
          <p:cNvSpPr>
            <a:spLocks noGrp="1"/>
          </p:cNvSpPr>
          <p:nvPr>
            <p:ph type="sldNum" sz="quarter" idx="12"/>
          </p:nvPr>
        </p:nvSpPr>
        <p:spPr/>
        <p:txBody>
          <a:bodyPr/>
          <a:lstStyle/>
          <a:p>
            <a:fld id="{85A83513-29E1-4999-A4BE-E854E3EE45EB}" type="slidenum">
              <a:rPr lang="en-US" smtClean="0"/>
              <a:t>‹#›</a:t>
            </a:fld>
            <a:endParaRPr lang="en-US"/>
          </a:p>
        </p:txBody>
      </p:sp>
    </p:spTree>
    <p:extLst>
      <p:ext uri="{BB962C8B-B14F-4D97-AF65-F5344CB8AC3E}">
        <p14:creationId xmlns:p14="http://schemas.microsoft.com/office/powerpoint/2010/main" val="850082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AA9B6-FE53-4A5D-B6EF-0D8EE49907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EEFEEE-9D49-4572-A632-EDF93D4A1EC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91F430-ECF6-444A-990F-964451D28A8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FD61F3-B031-4F22-BCF3-50DBE2591D5B}"/>
              </a:ext>
            </a:extLst>
          </p:cNvPr>
          <p:cNvSpPr>
            <a:spLocks noGrp="1"/>
          </p:cNvSpPr>
          <p:nvPr>
            <p:ph type="dt" sz="half" idx="10"/>
          </p:nvPr>
        </p:nvSpPr>
        <p:spPr/>
        <p:txBody>
          <a:bodyPr/>
          <a:lstStyle/>
          <a:p>
            <a:fld id="{FA02A61B-D118-414E-8A2C-DE67D7120476}" type="datetimeFigureOut">
              <a:rPr lang="en-US" smtClean="0"/>
              <a:t>11/12/2020</a:t>
            </a:fld>
            <a:endParaRPr lang="en-US"/>
          </a:p>
        </p:txBody>
      </p:sp>
      <p:sp>
        <p:nvSpPr>
          <p:cNvPr id="6" name="Footer Placeholder 5">
            <a:extLst>
              <a:ext uri="{FF2B5EF4-FFF2-40B4-BE49-F238E27FC236}">
                <a16:creationId xmlns:a16="http://schemas.microsoft.com/office/drawing/2014/main" id="{80A6FB88-EC61-4CBE-A398-B72F82205A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BC357F-3CB0-4DE6-99DB-FD6E0AEDC5AD}"/>
              </a:ext>
            </a:extLst>
          </p:cNvPr>
          <p:cNvSpPr>
            <a:spLocks noGrp="1"/>
          </p:cNvSpPr>
          <p:nvPr>
            <p:ph type="sldNum" sz="quarter" idx="12"/>
          </p:nvPr>
        </p:nvSpPr>
        <p:spPr/>
        <p:txBody>
          <a:bodyPr/>
          <a:lstStyle/>
          <a:p>
            <a:fld id="{85A83513-29E1-4999-A4BE-E854E3EE45EB}" type="slidenum">
              <a:rPr lang="en-US" smtClean="0"/>
              <a:t>‹#›</a:t>
            </a:fld>
            <a:endParaRPr lang="en-US"/>
          </a:p>
        </p:txBody>
      </p:sp>
    </p:spTree>
    <p:extLst>
      <p:ext uri="{BB962C8B-B14F-4D97-AF65-F5344CB8AC3E}">
        <p14:creationId xmlns:p14="http://schemas.microsoft.com/office/powerpoint/2010/main" val="253983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37D3-27BD-4D83-859F-3BAE95DCF51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83441A-0FB7-4996-BECE-CA394C0EE12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24ACE3D-BBD3-4571-B841-C4B57C01119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308C64-91D1-47C7-B0FA-EFC6FF390C0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706AD2B-8E89-47AD-B09F-FFE6BF7C3A6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329D61-D448-4FA6-90D1-9D8F913B0941}"/>
              </a:ext>
            </a:extLst>
          </p:cNvPr>
          <p:cNvSpPr>
            <a:spLocks noGrp="1"/>
          </p:cNvSpPr>
          <p:nvPr>
            <p:ph type="dt" sz="half" idx="10"/>
          </p:nvPr>
        </p:nvSpPr>
        <p:spPr/>
        <p:txBody>
          <a:bodyPr/>
          <a:lstStyle/>
          <a:p>
            <a:fld id="{FA02A61B-D118-414E-8A2C-DE67D7120476}" type="datetimeFigureOut">
              <a:rPr lang="en-US" smtClean="0"/>
              <a:t>11/12/2020</a:t>
            </a:fld>
            <a:endParaRPr lang="en-US"/>
          </a:p>
        </p:txBody>
      </p:sp>
      <p:sp>
        <p:nvSpPr>
          <p:cNvPr id="8" name="Footer Placeholder 7">
            <a:extLst>
              <a:ext uri="{FF2B5EF4-FFF2-40B4-BE49-F238E27FC236}">
                <a16:creationId xmlns:a16="http://schemas.microsoft.com/office/drawing/2014/main" id="{4159B073-0B0E-44B6-9CF8-F94011ABB2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0DB353-7782-40DB-9C49-F5C5B629CA94}"/>
              </a:ext>
            </a:extLst>
          </p:cNvPr>
          <p:cNvSpPr>
            <a:spLocks noGrp="1"/>
          </p:cNvSpPr>
          <p:nvPr>
            <p:ph type="sldNum" sz="quarter" idx="12"/>
          </p:nvPr>
        </p:nvSpPr>
        <p:spPr/>
        <p:txBody>
          <a:bodyPr/>
          <a:lstStyle/>
          <a:p>
            <a:fld id="{85A83513-29E1-4999-A4BE-E854E3EE45EB}" type="slidenum">
              <a:rPr lang="en-US" smtClean="0"/>
              <a:t>‹#›</a:t>
            </a:fld>
            <a:endParaRPr lang="en-US"/>
          </a:p>
        </p:txBody>
      </p:sp>
    </p:spTree>
    <p:extLst>
      <p:ext uri="{BB962C8B-B14F-4D97-AF65-F5344CB8AC3E}">
        <p14:creationId xmlns:p14="http://schemas.microsoft.com/office/powerpoint/2010/main" val="12666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b="1">
                <a:solidFill>
                  <a:srgbClr val="006937"/>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1883A-A95E-4EA7-9993-9AF14B4B7CA4}"/>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a:defRPr/>
            </a:pPr>
            <a:r>
              <a:rPr lang="en-US"/>
              <a:t> </a:t>
            </a:r>
          </a:p>
        </p:txBody>
      </p:sp>
      <p:sp>
        <p:nvSpPr>
          <p:cNvPr id="5" name="Footer Placeholder 4">
            <a:extLst>
              <a:ext uri="{FF2B5EF4-FFF2-40B4-BE49-F238E27FC236}">
                <a16:creationId xmlns:a16="http://schemas.microsoft.com/office/drawing/2014/main" id="{AC2E11EE-8B90-49DB-BE4E-2C34A7F79FAD}"/>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a:defRPr/>
            </a:pPr>
            <a:r>
              <a:rPr lang="en-US"/>
              <a:t>CFAP</a:t>
            </a:r>
          </a:p>
        </p:txBody>
      </p:sp>
      <p:sp>
        <p:nvSpPr>
          <p:cNvPr id="6" name="Slide Number Placeholder 5">
            <a:extLst>
              <a:ext uri="{FF2B5EF4-FFF2-40B4-BE49-F238E27FC236}">
                <a16:creationId xmlns:a16="http://schemas.microsoft.com/office/drawing/2014/main" id="{B620C3B3-58EA-4D93-A219-A66F7BDC8C1F}"/>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a:defRPr/>
            </a:pPr>
            <a:fld id="{6166775B-E916-4C07-B27C-9BE8A6895C43}" type="slidenum">
              <a:rPr lang="en-US" smtClean="0"/>
              <a:pPr>
                <a:defRPr/>
              </a:pPr>
              <a:t>‹#›</a:t>
            </a:fld>
            <a:endParaRPr lang="en-US"/>
          </a:p>
        </p:txBody>
      </p:sp>
    </p:spTree>
    <p:extLst>
      <p:ext uri="{BB962C8B-B14F-4D97-AF65-F5344CB8AC3E}">
        <p14:creationId xmlns:p14="http://schemas.microsoft.com/office/powerpoint/2010/main" val="804175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79691-4439-4998-A357-F31FE91B5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8702CD-05C4-480D-A8F9-86DCC0B4F136}"/>
              </a:ext>
            </a:extLst>
          </p:cNvPr>
          <p:cNvSpPr>
            <a:spLocks noGrp="1"/>
          </p:cNvSpPr>
          <p:nvPr>
            <p:ph type="dt" sz="half" idx="10"/>
          </p:nvPr>
        </p:nvSpPr>
        <p:spPr/>
        <p:txBody>
          <a:bodyPr/>
          <a:lstStyle/>
          <a:p>
            <a:fld id="{FA02A61B-D118-414E-8A2C-DE67D7120476}" type="datetimeFigureOut">
              <a:rPr lang="en-US" smtClean="0"/>
              <a:t>11/12/2020</a:t>
            </a:fld>
            <a:endParaRPr lang="en-US"/>
          </a:p>
        </p:txBody>
      </p:sp>
      <p:sp>
        <p:nvSpPr>
          <p:cNvPr id="4" name="Footer Placeholder 3">
            <a:extLst>
              <a:ext uri="{FF2B5EF4-FFF2-40B4-BE49-F238E27FC236}">
                <a16:creationId xmlns:a16="http://schemas.microsoft.com/office/drawing/2014/main" id="{0D9A5E9C-D6B5-40FA-A1C2-F8A445B22C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75B52D-7FCA-43F9-A1EC-7CA52DF7B3B6}"/>
              </a:ext>
            </a:extLst>
          </p:cNvPr>
          <p:cNvSpPr>
            <a:spLocks noGrp="1"/>
          </p:cNvSpPr>
          <p:nvPr>
            <p:ph type="sldNum" sz="quarter" idx="12"/>
          </p:nvPr>
        </p:nvSpPr>
        <p:spPr/>
        <p:txBody>
          <a:bodyPr/>
          <a:lstStyle/>
          <a:p>
            <a:fld id="{85A83513-29E1-4999-A4BE-E854E3EE45EB}" type="slidenum">
              <a:rPr lang="en-US" smtClean="0"/>
              <a:t>‹#›</a:t>
            </a:fld>
            <a:endParaRPr lang="en-US"/>
          </a:p>
        </p:txBody>
      </p:sp>
    </p:spTree>
    <p:extLst>
      <p:ext uri="{BB962C8B-B14F-4D97-AF65-F5344CB8AC3E}">
        <p14:creationId xmlns:p14="http://schemas.microsoft.com/office/powerpoint/2010/main" val="3588742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DAB4FE-9E31-4D79-8902-A8DFA4E8F6BF}"/>
              </a:ext>
            </a:extLst>
          </p:cNvPr>
          <p:cNvSpPr>
            <a:spLocks noGrp="1"/>
          </p:cNvSpPr>
          <p:nvPr>
            <p:ph type="dt" sz="half" idx="10"/>
          </p:nvPr>
        </p:nvSpPr>
        <p:spPr/>
        <p:txBody>
          <a:bodyPr/>
          <a:lstStyle/>
          <a:p>
            <a:fld id="{FA02A61B-D118-414E-8A2C-DE67D7120476}" type="datetimeFigureOut">
              <a:rPr lang="en-US" smtClean="0"/>
              <a:t>11/12/2020</a:t>
            </a:fld>
            <a:endParaRPr lang="en-US"/>
          </a:p>
        </p:txBody>
      </p:sp>
      <p:sp>
        <p:nvSpPr>
          <p:cNvPr id="3" name="Footer Placeholder 2">
            <a:extLst>
              <a:ext uri="{FF2B5EF4-FFF2-40B4-BE49-F238E27FC236}">
                <a16:creationId xmlns:a16="http://schemas.microsoft.com/office/drawing/2014/main" id="{D6064063-633B-4927-9734-FC6798A539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BD0F02-2E37-405E-9EA6-5529CC8B1F33}"/>
              </a:ext>
            </a:extLst>
          </p:cNvPr>
          <p:cNvSpPr>
            <a:spLocks noGrp="1"/>
          </p:cNvSpPr>
          <p:nvPr>
            <p:ph type="sldNum" sz="quarter" idx="12"/>
          </p:nvPr>
        </p:nvSpPr>
        <p:spPr/>
        <p:txBody>
          <a:bodyPr/>
          <a:lstStyle/>
          <a:p>
            <a:fld id="{85A83513-29E1-4999-A4BE-E854E3EE45EB}" type="slidenum">
              <a:rPr lang="en-US" smtClean="0"/>
              <a:t>‹#›</a:t>
            </a:fld>
            <a:endParaRPr lang="en-US"/>
          </a:p>
        </p:txBody>
      </p:sp>
    </p:spTree>
    <p:extLst>
      <p:ext uri="{BB962C8B-B14F-4D97-AF65-F5344CB8AC3E}">
        <p14:creationId xmlns:p14="http://schemas.microsoft.com/office/powerpoint/2010/main" val="4158561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5EB3-262A-4DEB-AA0A-56DC53151FB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896DA28-EFA2-4D5E-8705-772B6890439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5EEEA0-D5E2-4984-8F44-153954D060F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8AC6121-5E57-41F8-A275-DECCB5E19C78}"/>
              </a:ext>
            </a:extLst>
          </p:cNvPr>
          <p:cNvSpPr>
            <a:spLocks noGrp="1"/>
          </p:cNvSpPr>
          <p:nvPr>
            <p:ph type="dt" sz="half" idx="10"/>
          </p:nvPr>
        </p:nvSpPr>
        <p:spPr/>
        <p:txBody>
          <a:bodyPr/>
          <a:lstStyle/>
          <a:p>
            <a:fld id="{FA02A61B-D118-414E-8A2C-DE67D7120476}" type="datetimeFigureOut">
              <a:rPr lang="en-US" smtClean="0"/>
              <a:t>11/12/2020</a:t>
            </a:fld>
            <a:endParaRPr lang="en-US"/>
          </a:p>
        </p:txBody>
      </p:sp>
      <p:sp>
        <p:nvSpPr>
          <p:cNvPr id="6" name="Footer Placeholder 5">
            <a:extLst>
              <a:ext uri="{FF2B5EF4-FFF2-40B4-BE49-F238E27FC236}">
                <a16:creationId xmlns:a16="http://schemas.microsoft.com/office/drawing/2014/main" id="{D2D9008F-BE8E-481E-9A05-4DD9E6C32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FE699-4DCA-45B8-A40C-339F2A1C943A}"/>
              </a:ext>
            </a:extLst>
          </p:cNvPr>
          <p:cNvSpPr>
            <a:spLocks noGrp="1"/>
          </p:cNvSpPr>
          <p:nvPr>
            <p:ph type="sldNum" sz="quarter" idx="12"/>
          </p:nvPr>
        </p:nvSpPr>
        <p:spPr/>
        <p:txBody>
          <a:bodyPr/>
          <a:lstStyle/>
          <a:p>
            <a:fld id="{85A83513-29E1-4999-A4BE-E854E3EE45EB}" type="slidenum">
              <a:rPr lang="en-US" smtClean="0"/>
              <a:t>‹#›</a:t>
            </a:fld>
            <a:endParaRPr lang="en-US"/>
          </a:p>
        </p:txBody>
      </p:sp>
    </p:spTree>
    <p:extLst>
      <p:ext uri="{BB962C8B-B14F-4D97-AF65-F5344CB8AC3E}">
        <p14:creationId xmlns:p14="http://schemas.microsoft.com/office/powerpoint/2010/main" val="3036400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BF68D-9FA9-4760-A5D8-9368BC2BB8E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5AB7F8C-F4E6-4C70-A77B-FACA9DF8E70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C65A86C-E3B7-4936-8805-974B15B9E4F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C04F741-1334-455A-A842-E2963D495E56}"/>
              </a:ext>
            </a:extLst>
          </p:cNvPr>
          <p:cNvSpPr>
            <a:spLocks noGrp="1"/>
          </p:cNvSpPr>
          <p:nvPr>
            <p:ph type="dt" sz="half" idx="10"/>
          </p:nvPr>
        </p:nvSpPr>
        <p:spPr/>
        <p:txBody>
          <a:bodyPr/>
          <a:lstStyle/>
          <a:p>
            <a:fld id="{FA02A61B-D118-414E-8A2C-DE67D7120476}" type="datetimeFigureOut">
              <a:rPr lang="en-US" smtClean="0"/>
              <a:t>11/12/2020</a:t>
            </a:fld>
            <a:endParaRPr lang="en-US"/>
          </a:p>
        </p:txBody>
      </p:sp>
      <p:sp>
        <p:nvSpPr>
          <p:cNvPr id="6" name="Footer Placeholder 5">
            <a:extLst>
              <a:ext uri="{FF2B5EF4-FFF2-40B4-BE49-F238E27FC236}">
                <a16:creationId xmlns:a16="http://schemas.microsoft.com/office/drawing/2014/main" id="{678FE922-9B7A-498D-8AD9-1E42E09977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154A56-3049-427C-A8AF-BB2756ADA431}"/>
              </a:ext>
            </a:extLst>
          </p:cNvPr>
          <p:cNvSpPr>
            <a:spLocks noGrp="1"/>
          </p:cNvSpPr>
          <p:nvPr>
            <p:ph type="sldNum" sz="quarter" idx="12"/>
          </p:nvPr>
        </p:nvSpPr>
        <p:spPr/>
        <p:txBody>
          <a:bodyPr/>
          <a:lstStyle/>
          <a:p>
            <a:fld id="{85A83513-29E1-4999-A4BE-E854E3EE45EB}" type="slidenum">
              <a:rPr lang="en-US" smtClean="0"/>
              <a:t>‹#›</a:t>
            </a:fld>
            <a:endParaRPr lang="en-US"/>
          </a:p>
        </p:txBody>
      </p:sp>
    </p:spTree>
    <p:extLst>
      <p:ext uri="{BB962C8B-B14F-4D97-AF65-F5344CB8AC3E}">
        <p14:creationId xmlns:p14="http://schemas.microsoft.com/office/powerpoint/2010/main" val="1378654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D4C1-43B2-49DC-A8A1-D9FBD04059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668BB5-EC55-4C07-B218-88D570C3D3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F02EB-D002-4CE6-911E-D40425175E02}"/>
              </a:ext>
            </a:extLst>
          </p:cNvPr>
          <p:cNvSpPr>
            <a:spLocks noGrp="1"/>
          </p:cNvSpPr>
          <p:nvPr>
            <p:ph type="dt" sz="half" idx="10"/>
          </p:nvPr>
        </p:nvSpPr>
        <p:spPr/>
        <p:txBody>
          <a:bodyPr/>
          <a:lstStyle/>
          <a:p>
            <a:fld id="{FA02A61B-D118-414E-8A2C-DE67D7120476}" type="datetimeFigureOut">
              <a:rPr lang="en-US" smtClean="0"/>
              <a:t>11/12/2020</a:t>
            </a:fld>
            <a:endParaRPr lang="en-US"/>
          </a:p>
        </p:txBody>
      </p:sp>
      <p:sp>
        <p:nvSpPr>
          <p:cNvPr id="5" name="Footer Placeholder 4">
            <a:extLst>
              <a:ext uri="{FF2B5EF4-FFF2-40B4-BE49-F238E27FC236}">
                <a16:creationId xmlns:a16="http://schemas.microsoft.com/office/drawing/2014/main" id="{B936B39B-AA77-423E-A6B2-E1F56A94F0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5AD4C2-6DC1-48A9-84ED-979753E06C18}"/>
              </a:ext>
            </a:extLst>
          </p:cNvPr>
          <p:cNvSpPr>
            <a:spLocks noGrp="1"/>
          </p:cNvSpPr>
          <p:nvPr>
            <p:ph type="sldNum" sz="quarter" idx="12"/>
          </p:nvPr>
        </p:nvSpPr>
        <p:spPr/>
        <p:txBody>
          <a:bodyPr/>
          <a:lstStyle/>
          <a:p>
            <a:fld id="{85A83513-29E1-4999-A4BE-E854E3EE45EB}" type="slidenum">
              <a:rPr lang="en-US" smtClean="0"/>
              <a:t>‹#›</a:t>
            </a:fld>
            <a:endParaRPr lang="en-US"/>
          </a:p>
        </p:txBody>
      </p:sp>
    </p:spTree>
    <p:extLst>
      <p:ext uri="{BB962C8B-B14F-4D97-AF65-F5344CB8AC3E}">
        <p14:creationId xmlns:p14="http://schemas.microsoft.com/office/powerpoint/2010/main" val="3665283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9D5961-10C9-4AD4-92F8-05F2E777A0D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493DBB-A6BD-4929-86EA-779F9309FBF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FCF838-1D61-4FD4-BAFA-1EBED6B2E241}"/>
              </a:ext>
            </a:extLst>
          </p:cNvPr>
          <p:cNvSpPr>
            <a:spLocks noGrp="1"/>
          </p:cNvSpPr>
          <p:nvPr>
            <p:ph type="dt" sz="half" idx="10"/>
          </p:nvPr>
        </p:nvSpPr>
        <p:spPr/>
        <p:txBody>
          <a:bodyPr/>
          <a:lstStyle/>
          <a:p>
            <a:fld id="{FA02A61B-D118-414E-8A2C-DE67D7120476}" type="datetimeFigureOut">
              <a:rPr lang="en-US" smtClean="0"/>
              <a:t>11/12/2020</a:t>
            </a:fld>
            <a:endParaRPr lang="en-US"/>
          </a:p>
        </p:txBody>
      </p:sp>
      <p:sp>
        <p:nvSpPr>
          <p:cNvPr id="5" name="Footer Placeholder 4">
            <a:extLst>
              <a:ext uri="{FF2B5EF4-FFF2-40B4-BE49-F238E27FC236}">
                <a16:creationId xmlns:a16="http://schemas.microsoft.com/office/drawing/2014/main" id="{90F2029E-24F3-4F93-A1C1-72A9D05B7D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ECA3B-371F-4AC0-B401-C206CADA8E0F}"/>
              </a:ext>
            </a:extLst>
          </p:cNvPr>
          <p:cNvSpPr>
            <a:spLocks noGrp="1"/>
          </p:cNvSpPr>
          <p:nvPr>
            <p:ph type="sldNum" sz="quarter" idx="12"/>
          </p:nvPr>
        </p:nvSpPr>
        <p:spPr/>
        <p:txBody>
          <a:bodyPr/>
          <a:lstStyle/>
          <a:p>
            <a:fld id="{85A83513-29E1-4999-A4BE-E854E3EE45EB}" type="slidenum">
              <a:rPr lang="en-US" smtClean="0"/>
              <a:t>‹#›</a:t>
            </a:fld>
            <a:endParaRPr lang="en-US"/>
          </a:p>
        </p:txBody>
      </p:sp>
    </p:spTree>
    <p:extLst>
      <p:ext uri="{BB962C8B-B14F-4D97-AF65-F5344CB8AC3E}">
        <p14:creationId xmlns:p14="http://schemas.microsoft.com/office/powerpoint/2010/main" val="2370292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92A3A50-56EB-4F1C-A45E-5293E5E2FCA6}"/>
              </a:ext>
            </a:extLst>
          </p:cNvPr>
          <p:cNvSpPr/>
          <p:nvPr userDrawn="1"/>
        </p:nvSpPr>
        <p:spPr>
          <a:xfrm>
            <a:off x="0" y="5520661"/>
            <a:ext cx="9144000" cy="1337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E1412619-8CA4-48BA-8441-2664CD8779A9}"/>
              </a:ext>
            </a:extLst>
          </p:cNvPr>
          <p:cNvPicPr>
            <a:picLocks noChangeAspect="1"/>
          </p:cNvPicPr>
          <p:nvPr userDrawn="1"/>
        </p:nvPicPr>
        <p:blipFill>
          <a:blip r:embed="rId3"/>
          <a:stretch>
            <a:fillRect/>
          </a:stretch>
        </p:blipFill>
        <p:spPr>
          <a:xfrm>
            <a:off x="0" y="5596128"/>
            <a:ext cx="9144000" cy="1261872"/>
          </a:xfrm>
          <a:prstGeom prst="rect">
            <a:avLst/>
          </a:prstGeom>
        </p:spPr>
      </p:pic>
      <p:sp>
        <p:nvSpPr>
          <p:cNvPr id="5" name="Rectangle 4">
            <a:extLst>
              <a:ext uri="{FF2B5EF4-FFF2-40B4-BE49-F238E27FC236}">
                <a16:creationId xmlns:a16="http://schemas.microsoft.com/office/drawing/2014/main" id="{0925318B-81C5-4152-8671-1A48614ACB1A}"/>
              </a:ext>
            </a:extLst>
          </p:cNvPr>
          <p:cNvSpPr/>
          <p:nvPr userDrawn="1"/>
        </p:nvSpPr>
        <p:spPr>
          <a:xfrm>
            <a:off x="0" y="1255204"/>
            <a:ext cx="9144000" cy="4127152"/>
          </a:xfrm>
          <a:prstGeom prst="rect">
            <a:avLst/>
          </a:prstGeom>
          <a:solidFill>
            <a:srgbClr val="5D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8698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6870F9-5A77-40CE-97A3-8BE8473B10F0}"/>
              </a:ext>
            </a:extLst>
          </p:cNvPr>
          <p:cNvSpPr/>
          <p:nvPr userDrawn="1"/>
        </p:nvSpPr>
        <p:spPr>
          <a:xfrm>
            <a:off x="7732713" y="5530854"/>
            <a:ext cx="1411287" cy="1210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7490B6-72CF-4C19-9F1E-C55E97275283}"/>
              </a:ext>
            </a:extLst>
          </p:cNvPr>
          <p:cNvSpPr/>
          <p:nvPr userDrawn="1"/>
        </p:nvSpPr>
        <p:spPr>
          <a:xfrm>
            <a:off x="0" y="1255204"/>
            <a:ext cx="9144000" cy="3998586"/>
          </a:xfrm>
          <a:prstGeom prst="rect">
            <a:avLst/>
          </a:prstGeom>
          <a:solidFill>
            <a:srgbClr val="5D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3888" y="2406316"/>
            <a:ext cx="7886700" cy="1443789"/>
          </a:xfrm>
        </p:spPr>
        <p:txBody>
          <a:bodyPr anchor="b"/>
          <a:lstStyle>
            <a:lvl1pPr>
              <a:defRPr sz="6000">
                <a:solidFill>
                  <a:schemeClr val="bg1"/>
                </a:solidFill>
              </a:defRPr>
            </a:lvl1pPr>
          </a:lstStyle>
          <a:p>
            <a:r>
              <a:rPr lang="en-US"/>
              <a:t>Click to add title</a:t>
            </a:r>
          </a:p>
        </p:txBody>
      </p:sp>
      <p:sp>
        <p:nvSpPr>
          <p:cNvPr id="4" name="Date Placeholder 3">
            <a:extLst>
              <a:ext uri="{FF2B5EF4-FFF2-40B4-BE49-F238E27FC236}">
                <a16:creationId xmlns:a16="http://schemas.microsoft.com/office/drawing/2014/main" id="{D069183B-E0CD-40CD-AF73-043261B3250E}"/>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718E4D81-C655-426F-8DB5-FF9B550D60E5}" type="datetimeFigureOut">
              <a:rPr lang="en-US"/>
              <a:pPr>
                <a:defRPr/>
              </a:pPr>
              <a:t>11/12/2020</a:t>
            </a:fld>
            <a:endParaRPr lang="en-US"/>
          </a:p>
        </p:txBody>
      </p:sp>
      <p:sp>
        <p:nvSpPr>
          <p:cNvPr id="5" name="Footer Placeholder 4">
            <a:extLst>
              <a:ext uri="{FF2B5EF4-FFF2-40B4-BE49-F238E27FC236}">
                <a16:creationId xmlns:a16="http://schemas.microsoft.com/office/drawing/2014/main" id="{F0E8CF74-1D2F-44E4-A53E-430D3F9CC49F}"/>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8D15F5A0-84C9-449B-A1DF-458199210E97}"/>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7DD26244-BC5E-428D-8092-6C80ADA2B589}" type="slidenum">
              <a:rPr lang="en-US"/>
              <a:pPr>
                <a:defRPr/>
              </a:pPr>
              <a:t>‹#›</a:t>
            </a:fld>
            <a:endParaRPr lang="en-US"/>
          </a:p>
        </p:txBody>
      </p:sp>
      <p:pic>
        <p:nvPicPr>
          <p:cNvPr id="8" name="Picture 7">
            <a:extLst>
              <a:ext uri="{FF2B5EF4-FFF2-40B4-BE49-F238E27FC236}">
                <a16:creationId xmlns:a16="http://schemas.microsoft.com/office/drawing/2014/main" id="{A29C3658-55C4-4A8A-BDA4-B7572B38A6AE}"/>
              </a:ext>
            </a:extLst>
          </p:cNvPr>
          <p:cNvPicPr>
            <a:picLocks noChangeAspect="1"/>
          </p:cNvPicPr>
          <p:nvPr userDrawn="1"/>
        </p:nvPicPr>
        <p:blipFill rotWithShape="1">
          <a:blip r:embed="rId2"/>
          <a:srcRect l="722" r="996" b="4943"/>
          <a:stretch/>
        </p:blipFill>
        <p:spPr>
          <a:xfrm>
            <a:off x="0" y="5611075"/>
            <a:ext cx="9144000" cy="1246925"/>
          </a:xfrm>
          <a:prstGeom prst="rect">
            <a:avLst/>
          </a:prstGeom>
        </p:spPr>
      </p:pic>
    </p:spTree>
    <p:extLst>
      <p:ext uri="{BB962C8B-B14F-4D97-AF65-F5344CB8AC3E}">
        <p14:creationId xmlns:p14="http://schemas.microsoft.com/office/powerpoint/2010/main" val="123329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a:extLst>
              <a:ext uri="{FF2B5EF4-FFF2-40B4-BE49-F238E27FC236}">
                <a16:creationId xmlns:a16="http://schemas.microsoft.com/office/drawing/2014/main" id="{A198731B-B412-4DAD-A5E2-AD14E512F2B1}"/>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D2940ADA-7729-4948-9705-553DE3D5D1A7}" type="datetimeFigureOut">
              <a:rPr lang="en-US"/>
              <a:pPr>
                <a:defRPr/>
              </a:pPr>
              <a:t>11/12/2020</a:t>
            </a:fld>
            <a:endParaRPr lang="en-US"/>
          </a:p>
        </p:txBody>
      </p:sp>
      <p:sp>
        <p:nvSpPr>
          <p:cNvPr id="6" name="Footer Placeholder 7">
            <a:extLst>
              <a:ext uri="{FF2B5EF4-FFF2-40B4-BE49-F238E27FC236}">
                <a16:creationId xmlns:a16="http://schemas.microsoft.com/office/drawing/2014/main" id="{03FD51E4-BADF-4DEE-8E95-1598EB3AB035}"/>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8" name="Rectangle 7">
            <a:extLst>
              <a:ext uri="{FF2B5EF4-FFF2-40B4-BE49-F238E27FC236}">
                <a16:creationId xmlns:a16="http://schemas.microsoft.com/office/drawing/2014/main" id="{4C873FBE-90B1-41EB-9E02-2EA0E4FF5EAA}"/>
              </a:ext>
            </a:extLst>
          </p:cNvPr>
          <p:cNvSpPr/>
          <p:nvPr userDrawn="1"/>
        </p:nvSpPr>
        <p:spPr>
          <a:xfrm>
            <a:off x="7732713" y="5571550"/>
            <a:ext cx="1411287" cy="1210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8">
            <a:extLst>
              <a:ext uri="{FF2B5EF4-FFF2-40B4-BE49-F238E27FC236}">
                <a16:creationId xmlns:a16="http://schemas.microsoft.com/office/drawing/2014/main" id="{669CD986-6B44-4ECA-92B4-F2B9A1F7298C}"/>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B0FA4CD5-9128-486F-9E15-2224B4EDB12E}" type="slidenum">
              <a:rPr lang="en-US"/>
              <a:pPr>
                <a:defRPr/>
              </a:pPr>
              <a:t>‹#›</a:t>
            </a:fld>
            <a:endParaRPr lang="en-US"/>
          </a:p>
        </p:txBody>
      </p:sp>
    </p:spTree>
    <p:extLst>
      <p:ext uri="{BB962C8B-B14F-4D97-AF65-F5344CB8AC3E}">
        <p14:creationId xmlns:p14="http://schemas.microsoft.com/office/powerpoint/2010/main" val="3490333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3C4692-80DC-495D-8987-E255F425ACE0}"/>
              </a:ext>
            </a:extLst>
          </p:cNvPr>
          <p:cNvSpPr/>
          <p:nvPr userDrawn="1"/>
        </p:nvSpPr>
        <p:spPr>
          <a:xfrm>
            <a:off x="7732713" y="5584250"/>
            <a:ext cx="1411287" cy="1210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935665"/>
            <a:ext cx="7886700" cy="755024"/>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74B99D-9E18-4F32-BD2D-52086820FB30}"/>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83E1FC52-F2D7-42F2-AB85-37B372098FFA}" type="datetimeFigureOut">
              <a:rPr lang="en-US"/>
              <a:pPr>
                <a:defRPr/>
              </a:pPr>
              <a:t>11/12/2020</a:t>
            </a:fld>
            <a:endParaRPr lang="en-US"/>
          </a:p>
        </p:txBody>
      </p:sp>
      <p:sp>
        <p:nvSpPr>
          <p:cNvPr id="8" name="Footer Placeholder 7">
            <a:extLst>
              <a:ext uri="{FF2B5EF4-FFF2-40B4-BE49-F238E27FC236}">
                <a16:creationId xmlns:a16="http://schemas.microsoft.com/office/drawing/2014/main" id="{20C14FE6-9C44-4E97-9602-CD983065587B}"/>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52306E5F-5D80-427C-969E-DED83AEBE242}"/>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A22D7BA4-279E-4AC4-A4C4-56E129E2E9EA}" type="slidenum">
              <a:rPr lang="en-US"/>
              <a:pPr>
                <a:defRPr/>
              </a:pPr>
              <a:t>‹#›</a:t>
            </a:fld>
            <a:endParaRPr lang="en-US"/>
          </a:p>
        </p:txBody>
      </p:sp>
    </p:spTree>
    <p:extLst>
      <p:ext uri="{BB962C8B-B14F-4D97-AF65-F5344CB8AC3E}">
        <p14:creationId xmlns:p14="http://schemas.microsoft.com/office/powerpoint/2010/main" val="40435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06C473-AA4D-4634-850C-FA4B6D88D26A}"/>
              </a:ext>
            </a:extLst>
          </p:cNvPr>
          <p:cNvSpPr/>
          <p:nvPr userDrawn="1"/>
        </p:nvSpPr>
        <p:spPr>
          <a:xfrm>
            <a:off x="7732713" y="5604888"/>
            <a:ext cx="1411287" cy="1210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987426"/>
            <a:ext cx="2949178" cy="1443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29841" y="2615608"/>
            <a:ext cx="2949178" cy="32533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87FC06-BA7A-4630-8F28-2610DF8B71AD}"/>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D89E1552-440F-4181-959D-ACE877A7F789}" type="datetimeFigureOut">
              <a:rPr lang="en-US"/>
              <a:pPr>
                <a:defRPr/>
              </a:pPr>
              <a:t>11/12/2020</a:t>
            </a:fld>
            <a:endParaRPr lang="en-US"/>
          </a:p>
        </p:txBody>
      </p:sp>
      <p:sp>
        <p:nvSpPr>
          <p:cNvPr id="6" name="Footer Placeholder 5">
            <a:extLst>
              <a:ext uri="{FF2B5EF4-FFF2-40B4-BE49-F238E27FC236}">
                <a16:creationId xmlns:a16="http://schemas.microsoft.com/office/drawing/2014/main" id="{3E0432A5-23D0-417D-9F53-F86E6D735F1C}"/>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E220FF84-9572-4AAD-A596-3CC001413A51}"/>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1EC568B4-86C8-4E85-A18C-D1A69428D13E}" type="slidenum">
              <a:rPr lang="en-US"/>
              <a:pPr>
                <a:defRPr/>
              </a:pPr>
              <a:t>‹#›</a:t>
            </a:fld>
            <a:endParaRPr lang="en-US"/>
          </a:p>
        </p:txBody>
      </p:sp>
    </p:spTree>
    <p:extLst>
      <p:ext uri="{BB962C8B-B14F-4D97-AF65-F5344CB8AC3E}">
        <p14:creationId xmlns:p14="http://schemas.microsoft.com/office/powerpoint/2010/main" val="32973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65CA5-B255-41FA-97E5-1E3326906E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508D36-01DC-43C0-8FF1-6DD830A52D13}"/>
              </a:ext>
            </a:extLst>
          </p:cNvPr>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4B1A44F6-8F3F-464C-A764-F7B26EC510AD}" type="datetime1">
              <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11/12/2020</a:t>
            </a:fld>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 name="Footer Placeholder 3">
            <a:extLst>
              <a:ext uri="{FF2B5EF4-FFF2-40B4-BE49-F238E27FC236}">
                <a16:creationId xmlns:a16="http://schemas.microsoft.com/office/drawing/2014/main" id="{0573A44A-45B9-489D-8928-7D25A1216439}"/>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Slide Number Placeholder 4">
            <a:extLst>
              <a:ext uri="{FF2B5EF4-FFF2-40B4-BE49-F238E27FC236}">
                <a16:creationId xmlns:a16="http://schemas.microsoft.com/office/drawing/2014/main" id="{018BAD8C-8480-4D98-BE46-72A6CC23218F}"/>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592A629-C33C-42B7-B833-FBB415890178}" type="slidenum">
              <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9255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92A3A50-56EB-4F1C-A45E-5293E5E2FCA6}"/>
              </a:ext>
            </a:extLst>
          </p:cNvPr>
          <p:cNvSpPr/>
          <p:nvPr userDrawn="1"/>
        </p:nvSpPr>
        <p:spPr>
          <a:xfrm>
            <a:off x="0" y="5520661"/>
            <a:ext cx="9144000" cy="1337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E1412619-8CA4-48BA-8441-2664CD8779A9}"/>
              </a:ext>
            </a:extLst>
          </p:cNvPr>
          <p:cNvPicPr>
            <a:picLocks noChangeAspect="1"/>
          </p:cNvPicPr>
          <p:nvPr userDrawn="1"/>
        </p:nvPicPr>
        <p:blipFill>
          <a:blip r:embed="rId3"/>
          <a:stretch>
            <a:fillRect/>
          </a:stretch>
        </p:blipFill>
        <p:spPr>
          <a:xfrm>
            <a:off x="0" y="5596128"/>
            <a:ext cx="9144000" cy="1261872"/>
          </a:xfrm>
          <a:prstGeom prst="rect">
            <a:avLst/>
          </a:prstGeom>
        </p:spPr>
      </p:pic>
      <p:sp>
        <p:nvSpPr>
          <p:cNvPr id="5" name="Rectangle 4">
            <a:extLst>
              <a:ext uri="{FF2B5EF4-FFF2-40B4-BE49-F238E27FC236}">
                <a16:creationId xmlns:a16="http://schemas.microsoft.com/office/drawing/2014/main" id="{0925318B-81C5-4152-8671-1A48614ACB1A}"/>
              </a:ext>
            </a:extLst>
          </p:cNvPr>
          <p:cNvSpPr/>
          <p:nvPr userDrawn="1"/>
        </p:nvSpPr>
        <p:spPr>
          <a:xfrm>
            <a:off x="0" y="1255204"/>
            <a:ext cx="9144000" cy="4127152"/>
          </a:xfrm>
          <a:prstGeom prst="rect">
            <a:avLst/>
          </a:prstGeom>
          <a:solidFill>
            <a:srgbClr val="5D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4255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b="1">
                <a:solidFill>
                  <a:srgbClr val="006937"/>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1883A-A95E-4EA7-9993-9AF14B4B7CA4}"/>
              </a:ext>
            </a:extLst>
          </p:cNvPr>
          <p:cNvSpPr>
            <a:spLocks noGrp="1"/>
          </p:cNvSpPr>
          <p:nvPr>
            <p:ph type="dt" sz="half" idx="10"/>
          </p:nvPr>
        </p:nvSpPr>
        <p:spPr>
          <a:xfrm>
            <a:off x="628650" y="6356352"/>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a:defRPr/>
            </a:pPr>
            <a:r>
              <a:rPr lang="en-US"/>
              <a:t> </a:t>
            </a:r>
          </a:p>
        </p:txBody>
      </p:sp>
      <p:sp>
        <p:nvSpPr>
          <p:cNvPr id="5" name="Footer Placeholder 4">
            <a:extLst>
              <a:ext uri="{FF2B5EF4-FFF2-40B4-BE49-F238E27FC236}">
                <a16:creationId xmlns:a16="http://schemas.microsoft.com/office/drawing/2014/main" id="{AC2E11EE-8B90-49DB-BE4E-2C34A7F79FAD}"/>
              </a:ext>
            </a:extLst>
          </p:cNvPr>
          <p:cNvSpPr>
            <a:spLocks noGrp="1"/>
          </p:cNvSpPr>
          <p:nvPr>
            <p:ph type="ftr" sz="quarter" idx="11"/>
          </p:nvPr>
        </p:nvSpPr>
        <p:spPr>
          <a:xfrm>
            <a:off x="3028950" y="6356352"/>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a:defRPr/>
            </a:pPr>
            <a:r>
              <a:rPr lang="en-US"/>
              <a:t>CFAP</a:t>
            </a:r>
          </a:p>
        </p:txBody>
      </p:sp>
      <p:sp>
        <p:nvSpPr>
          <p:cNvPr id="6" name="Slide Number Placeholder 5">
            <a:extLst>
              <a:ext uri="{FF2B5EF4-FFF2-40B4-BE49-F238E27FC236}">
                <a16:creationId xmlns:a16="http://schemas.microsoft.com/office/drawing/2014/main" id="{B620C3B3-58EA-4D93-A219-A66F7BDC8C1F}"/>
              </a:ext>
            </a:extLst>
          </p:cNvPr>
          <p:cNvSpPr>
            <a:spLocks noGrp="1"/>
          </p:cNvSpPr>
          <p:nvPr>
            <p:ph type="sldNum" sz="quarter" idx="12"/>
          </p:nvPr>
        </p:nvSpPr>
        <p:spPr>
          <a:xfrm>
            <a:off x="6457950" y="6356352"/>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a:defRPr/>
            </a:pPr>
            <a:fld id="{6166775B-E916-4C07-B27C-9BE8A6895C43}" type="slidenum">
              <a:rPr lang="en-US" smtClean="0"/>
              <a:pPr>
                <a:defRPr/>
              </a:pPr>
              <a:t>‹#›</a:t>
            </a:fld>
            <a:endParaRPr lang="en-US"/>
          </a:p>
        </p:txBody>
      </p:sp>
    </p:spTree>
    <p:extLst>
      <p:ext uri="{BB962C8B-B14F-4D97-AF65-F5344CB8AC3E}">
        <p14:creationId xmlns:p14="http://schemas.microsoft.com/office/powerpoint/2010/main" val="409382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B9B0505-9940-486D-B034-98DE7F97D5D9}"/>
              </a:ext>
            </a:extLst>
          </p:cNvPr>
          <p:cNvSpPr>
            <a:spLocks noGrp="1" noChangeArrowheads="1"/>
          </p:cNvSpPr>
          <p:nvPr>
            <p:ph type="title"/>
          </p:nvPr>
        </p:nvSpPr>
        <p:spPr bwMode="auto">
          <a:xfrm>
            <a:off x="628650" y="992188"/>
            <a:ext cx="71040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A03F283-B7C2-427A-9DC3-DC1075F1FF4C}"/>
              </a:ext>
            </a:extLst>
          </p:cNvPr>
          <p:cNvSpPr>
            <a:spLocks noGrp="1" noChangeArrowheads="1"/>
          </p:cNvSpPr>
          <p:nvPr>
            <p:ph type="body" idx="1"/>
          </p:nvPr>
        </p:nvSpPr>
        <p:spPr bwMode="auto">
          <a:xfrm>
            <a:off x="628650" y="1825625"/>
            <a:ext cx="710406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Rectangle 3">
            <a:extLst>
              <a:ext uri="{FF2B5EF4-FFF2-40B4-BE49-F238E27FC236}">
                <a16:creationId xmlns:a16="http://schemas.microsoft.com/office/drawing/2014/main" id="{25794469-71C4-44A5-9765-0B59F86C9382}"/>
              </a:ext>
            </a:extLst>
          </p:cNvPr>
          <p:cNvSpPr/>
          <p:nvPr userDrawn="1"/>
        </p:nvSpPr>
        <p:spPr>
          <a:xfrm>
            <a:off x="7732713" y="5584250"/>
            <a:ext cx="1411287" cy="1210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64" r:id="rId7"/>
  </p:sldLayoutIdLst>
  <p:txStyles>
    <p:title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B9B0505-9940-486D-B034-98DE7F97D5D9}"/>
              </a:ext>
            </a:extLst>
          </p:cNvPr>
          <p:cNvSpPr>
            <a:spLocks noGrp="1" noChangeArrowheads="1"/>
          </p:cNvSpPr>
          <p:nvPr>
            <p:ph type="title"/>
          </p:nvPr>
        </p:nvSpPr>
        <p:spPr bwMode="auto">
          <a:xfrm>
            <a:off x="628651" y="992188"/>
            <a:ext cx="71040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A03F283-B7C2-427A-9DC3-DC1075F1FF4C}"/>
              </a:ext>
            </a:extLst>
          </p:cNvPr>
          <p:cNvSpPr>
            <a:spLocks noGrp="1" noChangeArrowheads="1"/>
          </p:cNvSpPr>
          <p:nvPr>
            <p:ph type="body" idx="1"/>
          </p:nvPr>
        </p:nvSpPr>
        <p:spPr bwMode="auto">
          <a:xfrm>
            <a:off x="628651" y="1825625"/>
            <a:ext cx="710406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Rectangle 3">
            <a:extLst>
              <a:ext uri="{FF2B5EF4-FFF2-40B4-BE49-F238E27FC236}">
                <a16:creationId xmlns:a16="http://schemas.microsoft.com/office/drawing/2014/main" id="{25794469-71C4-44A5-9765-0B59F86C9382}"/>
              </a:ext>
            </a:extLst>
          </p:cNvPr>
          <p:cNvSpPr/>
          <p:nvPr userDrawn="1"/>
        </p:nvSpPr>
        <p:spPr>
          <a:xfrm>
            <a:off x="7732714" y="5584250"/>
            <a:ext cx="1411287" cy="1210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5945782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63" r:id="rId7"/>
  </p:sldLayoutIdLst>
  <p:txStyles>
    <p:titleStyle>
      <a:lvl1pPr algn="l" rtl="0" eaLnBrk="0" fontAlgn="base" hangingPunct="0">
        <a:lnSpc>
          <a:spcPct val="90000"/>
        </a:lnSpc>
        <a:spcBef>
          <a:spcPct val="0"/>
        </a:spcBef>
        <a:spcAft>
          <a:spcPct val="0"/>
        </a:spcAft>
        <a:defRPr sz="3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5pPr>
      <a:lvl6pPr marL="3429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6pPr>
      <a:lvl7pPr marL="6858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7pPr>
      <a:lvl8pPr marL="10287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8pPr>
      <a:lvl9pPr marL="13716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6AFC31-C0C5-4F47-A4BE-F35A9ACB53D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087A52-A6C8-481D-8EB1-A7435F1E359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FAE8E-0124-4B0F-9DC0-0C3D54AAA04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A02A61B-D118-414E-8A2C-DE67D7120476}" type="datetimeFigureOut">
              <a:rPr lang="en-US" smtClean="0"/>
              <a:t>11/12/2020</a:t>
            </a:fld>
            <a:endParaRPr lang="en-US"/>
          </a:p>
        </p:txBody>
      </p:sp>
      <p:sp>
        <p:nvSpPr>
          <p:cNvPr id="5" name="Footer Placeholder 4">
            <a:extLst>
              <a:ext uri="{FF2B5EF4-FFF2-40B4-BE49-F238E27FC236}">
                <a16:creationId xmlns:a16="http://schemas.microsoft.com/office/drawing/2014/main" id="{7A4E19B7-9CB2-4604-A5BE-CB2A3B0D62E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311965-D9B9-47C7-9139-201E600879F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A83513-29E1-4999-A4BE-E854E3EE45EB}" type="slidenum">
              <a:rPr lang="en-US" smtClean="0"/>
              <a:t>‹#›</a:t>
            </a:fld>
            <a:endParaRPr lang="en-US"/>
          </a:p>
        </p:txBody>
      </p:sp>
    </p:spTree>
    <p:extLst>
      <p:ext uri="{BB962C8B-B14F-4D97-AF65-F5344CB8AC3E}">
        <p14:creationId xmlns:p14="http://schemas.microsoft.com/office/powerpoint/2010/main" val="81844436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welphatchery.com/cornish-rock-broilers/cornish-rock-broiler-straight-ru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farmers.gov/cfap"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hyperlink" Target="http://www.farmers.gov/service-center-locato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hyperlink" Target="mailto:ndbowbells-fsa@one.usda.gov" TargetMode="External"/><Relationship Id="rId13" Type="http://schemas.openxmlformats.org/officeDocument/2006/relationships/hyperlink" Target="mailto:ndcrosby-fsa@one.usda.gov" TargetMode="External"/><Relationship Id="rId3" Type="http://schemas.openxmlformats.org/officeDocument/2006/relationships/hyperlink" Target="mailto:ndhettinge-fsa@one.usda.gov" TargetMode="External"/><Relationship Id="rId7" Type="http://schemas.openxmlformats.org/officeDocument/2006/relationships/hyperlink" Target="mailto:ndbowman-fsa@one.usda.gov" TargetMode="External"/><Relationship Id="rId12" Type="http://schemas.openxmlformats.org/officeDocument/2006/relationships/hyperlink" Target="mailto:ndellendal-fsa@one.usda.gov"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hyperlink" Target="mailto:ndbottinea-fsa@one.usda.gov" TargetMode="External"/><Relationship Id="rId11" Type="http://schemas.openxmlformats.org/officeDocument/2006/relationships/hyperlink" Target="mailto:ndlangdon-fsa@one.usda.gov" TargetMode="External"/><Relationship Id="rId5" Type="http://schemas.openxmlformats.org/officeDocument/2006/relationships/hyperlink" Target="mailto:ndminnewau-fsa@one.usda.gov" TargetMode="External"/><Relationship Id="rId10" Type="http://schemas.openxmlformats.org/officeDocument/2006/relationships/hyperlink" Target="mailto:ndfargo-fsa@one.usda.gov" TargetMode="External"/><Relationship Id="rId4" Type="http://schemas.openxmlformats.org/officeDocument/2006/relationships/hyperlink" Target="mailto:ndvalleyci-fsa@one.usda.gov" TargetMode="External"/><Relationship Id="rId9" Type="http://schemas.openxmlformats.org/officeDocument/2006/relationships/hyperlink" Target="mailto:ndbismarck-fsa@one.usda.gov" TargetMode="External"/></Relationships>
</file>

<file path=ppt/slides/_rels/slide85.xml.rels><?xml version="1.0" encoding="UTF-8" standalone="yes"?>
<Relationships xmlns="http://schemas.openxmlformats.org/package/2006/relationships"><Relationship Id="rId8" Type="http://schemas.openxmlformats.org/officeDocument/2006/relationships/hyperlink" Target="mailto:ndgrandfor-fsa@one.usda.gov" TargetMode="External"/><Relationship Id="rId13" Type="http://schemas.openxmlformats.org/officeDocument/2006/relationships/hyperlink" Target="mailto:ndlamoure-fsa@one.usda.gov" TargetMode="External"/><Relationship Id="rId3" Type="http://schemas.openxmlformats.org/officeDocument/2006/relationships/hyperlink" Target="mailto:ndkilldeer-fsa@one.usda.gov" TargetMode="External"/><Relationship Id="rId7" Type="http://schemas.openxmlformats.org/officeDocument/2006/relationships/hyperlink" Target="mailto:ndbeach-fsa@one.usda.gov" TargetMode="External"/><Relationship Id="rId12" Type="http://schemas.openxmlformats.org/officeDocument/2006/relationships/hyperlink" Target="mailto:ndsteele-fsa@one.usda.gov"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hyperlink" Target="mailto:ndcarringt-fsa@one.usda.gov" TargetMode="External"/><Relationship Id="rId11" Type="http://schemas.openxmlformats.org/officeDocument/2006/relationships/hyperlink" Target="mailto:ndmott-fsa@one.usda.gov" TargetMode="External"/><Relationship Id="rId5" Type="http://schemas.openxmlformats.org/officeDocument/2006/relationships/hyperlink" Target="mailto:ndlinton-fsa@one.usda.gov" TargetMode="External"/><Relationship Id="rId10" Type="http://schemas.openxmlformats.org/officeDocument/2006/relationships/hyperlink" Target="mailto:ndcooperst-fsa@one.usda.gov" TargetMode="External"/><Relationship Id="rId4" Type="http://schemas.openxmlformats.org/officeDocument/2006/relationships/hyperlink" Target="mailto:ndnewrockf-fsa@one.usda.gov" TargetMode="External"/><Relationship Id="rId9" Type="http://schemas.openxmlformats.org/officeDocument/2006/relationships/hyperlink" Target="mailto:ndcarson-fsa@one.usda.gov" TargetMode="External"/><Relationship Id="rId14" Type="http://schemas.openxmlformats.org/officeDocument/2006/relationships/hyperlink" Target="mailto:ndnapoleon-fsa@one.usda.gov" TargetMode="External"/></Relationships>
</file>

<file path=ppt/slides/_rels/slide86.xml.rels><?xml version="1.0" encoding="UTF-8" standalone="yes"?>
<Relationships xmlns="http://schemas.openxmlformats.org/package/2006/relationships"><Relationship Id="rId8" Type="http://schemas.openxmlformats.org/officeDocument/2006/relationships/hyperlink" Target="mailto:ndmandan-fsa@one.usda.gov" TargetMode="External"/><Relationship Id="rId13" Type="http://schemas.openxmlformats.org/officeDocument/2006/relationships/hyperlink" Target="mailto:ndrugby-fsa@one.usda.gov" TargetMode="External"/><Relationship Id="rId3" Type="http://schemas.openxmlformats.org/officeDocument/2006/relationships/hyperlink" Target="mailto:ndtowner-fsa@one.usda.gov" TargetMode="External"/><Relationship Id="rId7" Type="http://schemas.openxmlformats.org/officeDocument/2006/relationships/hyperlink" Target="mailto:ndbeulah-fsa@one.usda.gov" TargetMode="External"/><Relationship Id="rId12" Type="http://schemas.openxmlformats.org/officeDocument/2006/relationships/hyperlink" Target="mailto:ndcavalier-fsa@one.usda.gov"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hyperlink" Target="mailto:ndgarrison-fsa@one.usda.gov" TargetMode="External"/><Relationship Id="rId11" Type="http://schemas.openxmlformats.org/officeDocument/2006/relationships/hyperlink" Target="mailto:ndcenter-fsa@one.usda.gov" TargetMode="External"/><Relationship Id="rId5" Type="http://schemas.openxmlformats.org/officeDocument/2006/relationships/hyperlink" Target="mailto:ndwatfordc-fsa@one.usda.gov" TargetMode="External"/><Relationship Id="rId10" Type="http://schemas.openxmlformats.org/officeDocument/2006/relationships/hyperlink" Target="mailto:ndlakota-fsa@one.usda.gov" TargetMode="External"/><Relationship Id="rId4" Type="http://schemas.openxmlformats.org/officeDocument/2006/relationships/hyperlink" Target="mailto:ndashley-fsa@one.usda.gov" TargetMode="External"/><Relationship Id="rId9" Type="http://schemas.openxmlformats.org/officeDocument/2006/relationships/hyperlink" Target="mailto:ndstanley-fsa@one.usda.gov" TargetMode="External"/><Relationship Id="rId14" Type="http://schemas.openxmlformats.org/officeDocument/2006/relationships/hyperlink" Target="mailto:nddevilsla-fsa@one.usda.gov"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mailto:ndmcclusky-fsa@one.usda.gov" TargetMode="External"/><Relationship Id="rId13" Type="http://schemas.openxmlformats.org/officeDocument/2006/relationships/hyperlink" Target="mailto:ndcando-fsa@one.usda.gov" TargetMode="External"/><Relationship Id="rId3" Type="http://schemas.openxmlformats.org/officeDocument/2006/relationships/hyperlink" Target="mailto:ndlisbon-fsa@one.usda.gov" TargetMode="External"/><Relationship Id="rId7" Type="http://schemas.openxmlformats.org/officeDocument/2006/relationships/hyperlink" Target="mailto:ndforman-fsa@one.usda.gov" TargetMode="External"/><Relationship Id="rId12" Type="http://schemas.openxmlformats.org/officeDocument/2006/relationships/hyperlink" Target="mailto:ndjamestow-fsa@one.usda.gov"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hyperlink" Target="mailto:ndrolla-fsa@one.usda.gov" TargetMode="External"/><Relationship Id="rId11" Type="http://schemas.openxmlformats.org/officeDocument/2006/relationships/hyperlink" Target="mailto:ndfinley-fsa@one.usda.gov" TargetMode="External"/><Relationship Id="rId5" Type="http://schemas.openxmlformats.org/officeDocument/2006/relationships/hyperlink" Target="mailto:ndwahpeton-fsa@one.usda.gov" TargetMode="External"/><Relationship Id="rId10" Type="http://schemas.openxmlformats.org/officeDocument/2006/relationships/hyperlink" Target="mailto:nddickinso-fsa@one.usda.gov" TargetMode="External"/><Relationship Id="rId4" Type="http://schemas.openxmlformats.org/officeDocument/2006/relationships/hyperlink" Target="mailto:ndmohall-fsa@one.usda.gov" TargetMode="External"/><Relationship Id="rId9" Type="http://schemas.openxmlformats.org/officeDocument/2006/relationships/hyperlink" Target="mailto:ndselfridg-fsa@one.usda.gov" TargetMode="External"/><Relationship Id="rId14" Type="http://schemas.openxmlformats.org/officeDocument/2006/relationships/hyperlink" Target="mailto:ndhillsbor-fsa@one.usda.gov"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mailto:ndparkrive-fsa@one.usda.gov" TargetMode="External"/><Relationship Id="rId7" Type="http://schemas.openxmlformats.org/officeDocument/2006/relationships/hyperlink" Target="https://www.farmers.gov/service-center-locator"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hyperlink" Target="mailto:ndwillisto-fsa@one.usda.gov" TargetMode="External"/><Relationship Id="rId5" Type="http://schemas.openxmlformats.org/officeDocument/2006/relationships/hyperlink" Target="mailto:ndfessende-fsa@one.usda.gov" TargetMode="External"/><Relationship Id="rId4" Type="http://schemas.openxmlformats.org/officeDocument/2006/relationships/hyperlink" Target="mailto:ndminot-fsa@one.usda.gov"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www.farmers.gov/cfap"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hyperlink" Target="https://www.farmers.gov/coronavirus" TargetMode="External"/><Relationship Id="rId4" Type="http://schemas.openxmlformats.org/officeDocument/2006/relationships/hyperlink" Target="http://www.farmers.gov/cfap/too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mailto:matthew.prindiville@usda.gov"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hyperlink" Target="mailto:lindsey.Abentroth@usda.gov" TargetMode="External"/><Relationship Id="rId5" Type="http://schemas.openxmlformats.org/officeDocument/2006/relationships/hyperlink" Target="mailto:brad.thykeson@usda.gov" TargetMode="External"/><Relationship Id="rId4" Type="http://schemas.openxmlformats.org/officeDocument/2006/relationships/hyperlink" Target="mailto:brian.haugen@usda.gov"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www.picserver.org/q/questions.html"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DFF31D-6652-4D11-A4A8-55EB8E3F7F4E}"/>
              </a:ext>
            </a:extLst>
          </p:cNvPr>
          <p:cNvSpPr/>
          <p:nvPr/>
        </p:nvSpPr>
        <p:spPr>
          <a:xfrm>
            <a:off x="0" y="1255204"/>
            <a:ext cx="9144000" cy="4127152"/>
          </a:xfrm>
          <a:prstGeom prst="rect">
            <a:avLst/>
          </a:prstGeom>
          <a:solidFill>
            <a:srgbClr val="5D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532B01F-FE3B-48B5-89AA-2F1D571A0C25}"/>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6426076" y="1739590"/>
            <a:ext cx="2535578" cy="3378819"/>
          </a:xfrm>
          <a:prstGeom prst="rect">
            <a:avLst/>
          </a:prstGeom>
        </p:spPr>
      </p:pic>
      <p:sp>
        <p:nvSpPr>
          <p:cNvPr id="4" name="Title 1">
            <a:extLst>
              <a:ext uri="{FF2B5EF4-FFF2-40B4-BE49-F238E27FC236}">
                <a16:creationId xmlns:a16="http://schemas.microsoft.com/office/drawing/2014/main" id="{2CD86E96-6CFE-4CCB-827E-55FF130904C9}"/>
              </a:ext>
            </a:extLst>
          </p:cNvPr>
          <p:cNvSpPr txBox="1">
            <a:spLocks/>
          </p:cNvSpPr>
          <p:nvPr/>
        </p:nvSpPr>
        <p:spPr>
          <a:xfrm>
            <a:off x="182346" y="2368558"/>
            <a:ext cx="6809469" cy="1891214"/>
          </a:xfrm>
          <a:prstGeom prst="rect">
            <a:avLst/>
          </a:prstGeom>
        </p:spPr>
        <p:txBody>
          <a:bodyPr/>
          <a:lstStyle>
            <a:lvl1pPr algn="ctr" rtl="0" eaLnBrk="0" fontAlgn="base" hangingPunct="0">
              <a:lnSpc>
                <a:spcPct val="90000"/>
              </a:lnSpc>
              <a:spcBef>
                <a:spcPct val="0"/>
              </a:spcBef>
              <a:spcAft>
                <a:spcPct val="0"/>
              </a:spcAft>
              <a:defRPr sz="4800" b="0" kern="1200">
                <a:solidFill>
                  <a:schemeClr val="bg1"/>
                </a:solidFill>
                <a:latin typeface="Frutiger LT 87 ExtraBlackCn" panose="020B090603050403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Coronavirus Food</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Assistance Program 2</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(CFAP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6937"/>
        </a:solidFill>
        <a:effectLst/>
      </p:bgPr>
    </p:bg>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72944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a:extLst>
              <a:ext uri="{FF2B5EF4-FFF2-40B4-BE49-F238E27FC236}">
                <a16:creationId xmlns:a16="http://schemas.microsoft.com/office/drawing/2014/main" id="{5E7CF298-278C-4052-934C-2208F61E9CBA}"/>
              </a:ext>
            </a:extLst>
          </p:cNvPr>
          <p:cNvSpPr txBox="1">
            <a:spLocks noChangeArrowheads="1"/>
          </p:cNvSpPr>
          <p:nvPr/>
        </p:nvSpPr>
        <p:spPr bwMode="auto">
          <a:xfrm>
            <a:off x="292100" y="640081"/>
            <a:ext cx="2921000" cy="36819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algn="ctr" eaLnBrk="1" hangingPunct="1">
              <a:spcAft>
                <a:spcPts val="600"/>
              </a:spcAft>
            </a:pPr>
            <a:r>
              <a:rPr lang="en-US" altLang="en-US" sz="3800" b="1">
                <a:solidFill>
                  <a:schemeClr val="bg1"/>
                </a:solidFill>
              </a:rPr>
              <a:t>AD-3117 CFAP 2 Application</a:t>
            </a:r>
          </a:p>
          <a:p>
            <a:pPr algn="ctr" eaLnBrk="1" hangingPunct="1">
              <a:spcAft>
                <a:spcPts val="600"/>
              </a:spcAft>
            </a:pPr>
            <a:r>
              <a:rPr lang="en-US" altLang="en-US" sz="2800" b="1">
                <a:solidFill>
                  <a:schemeClr val="bg1"/>
                </a:solidFill>
              </a:rPr>
              <a:t>Page 2</a:t>
            </a:r>
          </a:p>
        </p:txBody>
      </p:sp>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508849" y="6356350"/>
            <a:ext cx="1684986" cy="365125"/>
          </a:xfrm>
          <a:prstGeom prst="rect">
            <a:avLst/>
          </a:prstGeom>
          <a:noFill/>
        </p:spPr>
        <p:txBody>
          <a:bodyPr vert="horz" lIns="91440" tIns="45720" rIns="91440" bIns="45720" rtlCol="0" anchor="ctr">
            <a:normAutofit/>
          </a:bodyPr>
          <a:lstStyle>
            <a:lvl1pPr eaLnBrk="1" fontAlgn="auto" hangingPunct="1">
              <a:spcBef>
                <a:spcPts val="0"/>
              </a:spcBef>
              <a:spcAft>
                <a:spcPts val="0"/>
              </a:spcAft>
              <a:defRPr>
                <a:solidFill>
                  <a:srgbClr val="006937"/>
                </a:solidFill>
                <a:latin typeface="+mn-lt"/>
              </a:defRPr>
            </a:lvl1pPr>
          </a:lstStyle>
          <a:p>
            <a:pPr>
              <a:spcAft>
                <a:spcPts val="600"/>
              </a:spcAft>
              <a:defRPr/>
            </a:pPr>
            <a:r>
              <a:rPr lang="en-US" sz="1200">
                <a:solidFill>
                  <a:schemeClr val="bg1">
                    <a:alpha val="80000"/>
                  </a:schemeClr>
                </a:solidFill>
                <a:latin typeface="Calibri" panose="020F0502020204030204"/>
              </a:rPr>
              <a:t> </a:t>
            </a:r>
          </a:p>
        </p:txBody>
      </p:sp>
      <p:pic>
        <p:nvPicPr>
          <p:cNvPr id="2" name="Picture 1">
            <a:extLst>
              <a:ext uri="{FF2B5EF4-FFF2-40B4-BE49-F238E27FC236}">
                <a16:creationId xmlns:a16="http://schemas.microsoft.com/office/drawing/2014/main" id="{1674CA2A-C2F2-49A8-A823-4F839ACEEA0D}"/>
              </a:ext>
            </a:extLst>
          </p:cNvPr>
          <p:cNvPicPr>
            <a:picLocks noChangeAspect="1"/>
          </p:cNvPicPr>
          <p:nvPr/>
        </p:nvPicPr>
        <p:blipFill rotWithShape="1">
          <a:blip r:embed="rId3"/>
          <a:srcRect/>
          <a:stretch/>
        </p:blipFill>
        <p:spPr>
          <a:xfrm>
            <a:off x="3490722" y="0"/>
            <a:ext cx="5653278" cy="6858000"/>
          </a:xfrm>
          <a:prstGeom prst="rect">
            <a:avLst/>
          </a:prstGeom>
          <a:ln>
            <a:solidFill>
              <a:schemeClr val="tx1"/>
            </a:solidFill>
          </a:ln>
        </p:spPr>
      </p:pic>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782988" y="6356350"/>
            <a:ext cx="4304019" cy="365125"/>
          </a:xfrm>
          <a:prstGeom prst="rect">
            <a:avLst/>
          </a:prstGeom>
          <a:noFill/>
        </p:spPr>
        <p:txBody>
          <a:bodyPr vert="horz" lIns="91440" tIns="45720" rIns="91440" bIns="45720" rtlCol="0" anchor="ctr">
            <a:normAutofit/>
          </a:bodyPr>
          <a:lstStyle>
            <a:lvl1pPr algn="ctr" eaLnBrk="1" fontAlgn="auto" hangingPunct="1">
              <a:spcBef>
                <a:spcPts val="0"/>
              </a:spcBef>
              <a:spcAft>
                <a:spcPts val="0"/>
              </a:spcAft>
              <a:defRPr>
                <a:solidFill>
                  <a:srgbClr val="006937"/>
                </a:solidFill>
                <a:latin typeface="+mn-lt"/>
              </a:defRPr>
            </a:lvl1pPr>
          </a:lstStyle>
          <a:p>
            <a:pPr algn="l">
              <a:spcAft>
                <a:spcPts val="600"/>
              </a:spcAft>
              <a:defRPr/>
            </a:pPr>
            <a:r>
              <a:rPr lang="en-US" sz="1200" kern="1200">
                <a:solidFill>
                  <a:srgbClr val="FFFFFF"/>
                </a:solidFill>
                <a:latin typeface="Calibri" panose="020F0502020204030204"/>
                <a:ea typeface="+mn-ea"/>
                <a:cs typeface="+mn-cs"/>
              </a:rPr>
              <a:t>CFAP</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8194857" y="6356350"/>
            <a:ext cx="469082" cy="365125"/>
          </a:xfrm>
          <a:prstGeom prst="rect">
            <a:avLst/>
          </a:prstGeom>
          <a:noFill/>
        </p:spPr>
        <p:txBody>
          <a:bodyPr vert="horz" lIns="91440" tIns="45720" rIns="91440" bIns="45720" rtlCol="0" anchor="ctr">
            <a:normAutofit/>
          </a:bodyPr>
          <a:lstStyle>
            <a:lvl1pPr eaLnBrk="1" fontAlgn="auto" hangingPunct="1">
              <a:spcBef>
                <a:spcPts val="0"/>
              </a:spcBef>
              <a:spcAft>
                <a:spcPts val="0"/>
              </a:spcAft>
              <a:defRPr>
                <a:solidFill>
                  <a:srgbClr val="006937"/>
                </a:solidFill>
                <a:latin typeface="+mn-lt"/>
              </a:defRPr>
            </a:lvl1pPr>
          </a:lstStyle>
          <a:p>
            <a:pPr algn="r">
              <a:spcAft>
                <a:spcPts val="600"/>
              </a:spcAft>
              <a:defRPr/>
            </a:pPr>
            <a:fld id="{6166775B-E916-4C07-B27C-9BE8A6895C43}" type="slidenum">
              <a:rPr lang="en-US" sz="1200">
                <a:solidFill>
                  <a:srgbClr val="FFFFFF"/>
                </a:solidFill>
                <a:latin typeface="Calibri" panose="020F0502020204030204"/>
              </a:rPr>
              <a:pPr algn="r">
                <a:spcAft>
                  <a:spcPts val="600"/>
                </a:spcAft>
                <a:defRPr/>
              </a:pPr>
              <a:t>10</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759105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9A1EAFF-C14E-41C4-8F64-A9D7B54370F0}"/>
              </a:ext>
            </a:extLst>
          </p:cNvPr>
          <p:cNvSpPr txBox="1">
            <a:spLocks/>
          </p:cNvSpPr>
          <p:nvPr/>
        </p:nvSpPr>
        <p:spPr bwMode="auto">
          <a:xfrm>
            <a:off x="87085" y="2230827"/>
            <a:ext cx="9144000" cy="149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6000"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5pPr>
            <a:lvl6pPr marL="3429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6pPr>
            <a:lvl7pPr marL="6858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7pPr>
            <a:lvl8pPr marL="10287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8pPr>
            <a:lvl9pPr marL="13716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9pPr>
          </a:lstStyle>
          <a:p>
            <a:pPr algn="ctr"/>
            <a:r>
              <a:rPr lang="en-US" sz="4800" dirty="0"/>
              <a:t>Producer Eligibility</a:t>
            </a:r>
          </a:p>
          <a:p>
            <a:pPr algn="ctr"/>
            <a:endParaRPr lang="en-US" sz="4800" dirty="0"/>
          </a:p>
          <a:p>
            <a:pPr algn="ctr"/>
            <a:r>
              <a:rPr lang="en-US" sz="4800" dirty="0"/>
              <a:t>Payment Limitation &amp; </a:t>
            </a:r>
          </a:p>
          <a:p>
            <a:pPr algn="ctr"/>
            <a:r>
              <a:rPr lang="en-US" sz="4800" dirty="0"/>
              <a:t>Payment Eligibility</a:t>
            </a:r>
          </a:p>
        </p:txBody>
      </p:sp>
    </p:spTree>
    <p:extLst>
      <p:ext uri="{BB962C8B-B14F-4D97-AF65-F5344CB8AC3E}">
        <p14:creationId xmlns:p14="http://schemas.microsoft.com/office/powerpoint/2010/main" val="458590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4B6D13-D85E-4D09-A215-3DCB4F0A0C42}"/>
              </a:ext>
            </a:extLst>
          </p:cNvPr>
          <p:cNvSpPr/>
          <p:nvPr/>
        </p:nvSpPr>
        <p:spPr>
          <a:xfrm>
            <a:off x="6882063" y="5520191"/>
            <a:ext cx="2245895" cy="12174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4FA4F4-4AE8-44D3-98B6-3A1A42FD50A6}"/>
              </a:ext>
            </a:extLst>
          </p:cNvPr>
          <p:cNvSpPr>
            <a:spLocks noGrp="1"/>
          </p:cNvSpPr>
          <p:nvPr>
            <p:ph type="title"/>
          </p:nvPr>
        </p:nvSpPr>
        <p:spPr/>
        <p:txBody>
          <a:bodyPr/>
          <a:lstStyle/>
          <a:p>
            <a:r>
              <a:rPr lang="en-US"/>
              <a:t>Who is eligible?</a:t>
            </a:r>
          </a:p>
        </p:txBody>
      </p:sp>
      <p:sp>
        <p:nvSpPr>
          <p:cNvPr id="3" name="Content Placeholder 2">
            <a:extLst>
              <a:ext uri="{FF2B5EF4-FFF2-40B4-BE49-F238E27FC236}">
                <a16:creationId xmlns:a16="http://schemas.microsoft.com/office/drawing/2014/main" id="{B11010A6-FBB4-4188-B708-B27634F430B1}"/>
              </a:ext>
            </a:extLst>
          </p:cNvPr>
          <p:cNvSpPr>
            <a:spLocks noGrp="1"/>
          </p:cNvSpPr>
          <p:nvPr>
            <p:ph idx="1"/>
          </p:nvPr>
        </p:nvSpPr>
        <p:spPr>
          <a:xfrm>
            <a:off x="628650" y="1825625"/>
            <a:ext cx="8325569" cy="4351338"/>
          </a:xfrm>
        </p:spPr>
        <p:txBody>
          <a:bodyPr/>
          <a:lstStyle/>
          <a:p>
            <a:pPr marL="457200" indent="-457200">
              <a:buFont typeface="Arial" panose="020B0604020202020204" pitchFamily="34" charset="0"/>
              <a:buChar char="•"/>
            </a:pPr>
            <a:r>
              <a:rPr lang="en-US" sz="2400" b="0">
                <a:latin typeface="Arial"/>
                <a:cs typeface="Arial"/>
              </a:rPr>
              <a:t>A person or legal entity sharing in the risk of producing and eligible commodity</a:t>
            </a:r>
          </a:p>
          <a:p>
            <a:pPr marL="457200" indent="-457200">
              <a:buFont typeface="Arial" panose="020B0604020202020204" pitchFamily="34" charset="0"/>
              <a:buChar char="•"/>
            </a:pPr>
            <a:r>
              <a:rPr lang="en-US" sz="2400" b="0">
                <a:latin typeface="Arial"/>
                <a:cs typeface="Arial"/>
              </a:rPr>
              <a:t>Average adjusted gross income of less than $900,000 for tax years 2016, 2017, and 2018; or </a:t>
            </a:r>
            <a:br>
              <a:rPr lang="en-US" sz="2400" b="0"/>
            </a:br>
            <a:r>
              <a:rPr lang="en-US" sz="2400" b="0">
                <a:latin typeface="Arial"/>
                <a:cs typeface="Arial"/>
              </a:rPr>
              <a:t>derive at least 75 percent of their adjusted gross income from farming, ranching or forestry-related activities</a:t>
            </a:r>
            <a:endParaRPr lang="en-US"/>
          </a:p>
          <a:p>
            <a:pPr marL="457200" indent="-457200">
              <a:buFont typeface="Arial" panose="020B0604020202020204" pitchFamily="34" charset="0"/>
              <a:buChar char="•"/>
            </a:pPr>
            <a:r>
              <a:rPr lang="en-US" sz="2400" b="0">
                <a:latin typeface="Arial"/>
                <a:cs typeface="Arial"/>
              </a:rPr>
              <a:t>Produce commercially</a:t>
            </a:r>
          </a:p>
          <a:p>
            <a:pPr marL="457200" indent="-457200">
              <a:buFont typeface="Arial" panose="020B0604020202020204" pitchFamily="34" charset="0"/>
              <a:buChar char="•"/>
            </a:pPr>
            <a:r>
              <a:rPr lang="en-US" sz="2400" b="0">
                <a:latin typeface="Arial"/>
                <a:cs typeface="Arial"/>
              </a:rPr>
              <a:t>Be in business at the time of application</a:t>
            </a:r>
          </a:p>
          <a:p>
            <a:endParaRPr lang="en-US" sz="2400" b="0"/>
          </a:p>
          <a:p>
            <a:r>
              <a:rPr lang="en-US" sz="2400" b="0">
                <a:latin typeface="Arial"/>
                <a:cs typeface="Arial"/>
              </a:rPr>
              <a:t>Note: Contract growers are not eligible for CFAP 2  </a:t>
            </a:r>
          </a:p>
        </p:txBody>
      </p:sp>
    </p:spTree>
    <p:extLst>
      <p:ext uri="{BB962C8B-B14F-4D97-AF65-F5344CB8AC3E}">
        <p14:creationId xmlns:p14="http://schemas.microsoft.com/office/powerpoint/2010/main" val="2144024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1614488" y="5624514"/>
            <a:ext cx="1543050" cy="273844"/>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defTabSz="685800">
              <a:defRPr/>
            </a:pPr>
            <a:r>
              <a:rPr lang="en-US" sz="1350">
                <a:latin typeface="Calibri" panose="020F0502020204030204"/>
              </a:rPr>
              <a:t> </a:t>
            </a:r>
          </a:p>
        </p:txBody>
      </p:sp>
      <p:sp>
        <p:nvSpPr>
          <p:cNvPr id="7" name="Title 5">
            <a:extLst>
              <a:ext uri="{FF2B5EF4-FFF2-40B4-BE49-F238E27FC236}">
                <a16:creationId xmlns:a16="http://schemas.microsoft.com/office/drawing/2014/main" id="{5E7CF298-278C-4052-934C-2208F61E9CBA}"/>
              </a:ext>
            </a:extLst>
          </p:cNvPr>
          <p:cNvSpPr txBox="1">
            <a:spLocks noChangeArrowheads="1"/>
          </p:cNvSpPr>
          <p:nvPr/>
        </p:nvSpPr>
        <p:spPr bwMode="auto">
          <a:xfrm>
            <a:off x="2672954" y="857250"/>
            <a:ext cx="5328047" cy="71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algn="ctr" defTabSz="685800" eaLnBrk="1" hangingPunct="1"/>
            <a:r>
              <a:rPr lang="en-US" altLang="en-US" sz="2700" b="1">
                <a:solidFill>
                  <a:srgbClr val="FFFFFF"/>
                </a:solidFill>
                <a:latin typeface="Arial"/>
                <a:cs typeface="Arial"/>
              </a:rPr>
              <a:t>Producer</a:t>
            </a:r>
          </a:p>
        </p:txBody>
      </p:sp>
      <p:sp>
        <p:nvSpPr>
          <p:cNvPr id="8" name="Title 5">
            <a:extLst>
              <a:ext uri="{FF2B5EF4-FFF2-40B4-BE49-F238E27FC236}">
                <a16:creationId xmlns:a16="http://schemas.microsoft.com/office/drawing/2014/main" id="{96EA1669-B91C-475E-8B13-A16F968B0F8C}"/>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algn="ctr" eaLnBrk="1" hangingPunct="1"/>
            <a:r>
              <a:rPr lang="en-US" altLang="en-US" sz="3200" b="1">
                <a:solidFill>
                  <a:srgbClr val="FFFFFF"/>
                </a:solidFill>
                <a:latin typeface="Arial"/>
                <a:cs typeface="Arial"/>
              </a:rPr>
              <a:t>CFAP 2 Definition</a:t>
            </a:r>
          </a:p>
        </p:txBody>
      </p:sp>
      <p:sp>
        <p:nvSpPr>
          <p:cNvPr id="10" name="Content Placeholder 2">
            <a:extLst>
              <a:ext uri="{FF2B5EF4-FFF2-40B4-BE49-F238E27FC236}">
                <a16:creationId xmlns:a16="http://schemas.microsoft.com/office/drawing/2014/main" id="{EDFCF89C-E8AD-4EFA-94F5-A2A0D005AB4D}"/>
              </a:ext>
            </a:extLst>
          </p:cNvPr>
          <p:cNvSpPr txBox="1">
            <a:spLocks/>
          </p:cNvSpPr>
          <p:nvPr/>
        </p:nvSpPr>
        <p:spPr bwMode="auto">
          <a:xfrm>
            <a:off x="628650" y="1392382"/>
            <a:ext cx="7829550" cy="374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i="1"/>
              <a:t>Producer </a:t>
            </a:r>
            <a:r>
              <a:rPr lang="en-US" b="0"/>
              <a:t>means a person or legal entity who shares in the risk of producing a commodity.</a:t>
            </a:r>
          </a:p>
          <a:p>
            <a:pPr marL="342900" indent="-342900">
              <a:buFont typeface="Arial" panose="020B0604020202020204" pitchFamily="34" charset="0"/>
              <a:buChar char="•"/>
            </a:pPr>
            <a:r>
              <a:rPr lang="en-US" b="0"/>
              <a:t>Does</a:t>
            </a:r>
            <a:r>
              <a:rPr lang="en-US" b="0" i="1"/>
              <a:t> NOT </a:t>
            </a:r>
            <a:r>
              <a:rPr lang="en-US" b="0"/>
              <a:t>include contract growers.</a:t>
            </a:r>
          </a:p>
          <a:p>
            <a:pPr marL="342900" indent="-342900">
              <a:buFont typeface="Arial" panose="020B0604020202020204" pitchFamily="34" charset="0"/>
              <a:buChar char="•"/>
            </a:pPr>
            <a:r>
              <a:rPr lang="en-US" b="0"/>
              <a:t>Does </a:t>
            </a:r>
            <a:r>
              <a:rPr lang="en-US" b="0" i="1"/>
              <a:t>NOT </a:t>
            </a:r>
            <a:r>
              <a:rPr lang="en-US" b="0"/>
              <a:t>include producers who are no longer in the business of farming at the time of application.</a:t>
            </a:r>
          </a:p>
        </p:txBody>
      </p:sp>
      <p:sp>
        <p:nvSpPr>
          <p:cNvPr id="11" name="Footer Placeholder 4">
            <a:extLst>
              <a:ext uri="{FF2B5EF4-FFF2-40B4-BE49-F238E27FC236}">
                <a16:creationId xmlns:a16="http://schemas.microsoft.com/office/drawing/2014/main" id="{7AB4F7F4-4567-4059-8646-E4D2780BEA49}"/>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a:defRPr/>
            </a:pPr>
            <a:r>
              <a:rPr lang="en-US" sz="1200">
                <a:latin typeface="Arial" panose="020B0604020202020204" pitchFamily="34" charset="0"/>
                <a:cs typeface="Arial" panose="020B0604020202020204" pitchFamily="34" charset="0"/>
              </a:rPr>
              <a:t>CFAP 2</a:t>
            </a:r>
          </a:p>
        </p:txBody>
      </p:sp>
      <p:sp>
        <p:nvSpPr>
          <p:cNvPr id="12" name="Slide Number Placeholder 5">
            <a:extLst>
              <a:ext uri="{FF2B5EF4-FFF2-40B4-BE49-F238E27FC236}">
                <a16:creationId xmlns:a16="http://schemas.microsoft.com/office/drawing/2014/main" id="{34433ACA-AEC0-460A-90D5-5FDF03509091}"/>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algn="ctr">
              <a:defRPr/>
            </a:pPr>
            <a:fld id="{6166775B-E916-4C07-B27C-9BE8A6895C43}" type="slidenum">
              <a:rPr lang="en-US" sz="1200" smtClean="0">
                <a:latin typeface="Arial" panose="020B0604020202020204" pitchFamily="34" charset="0"/>
                <a:cs typeface="Arial" panose="020B0604020202020204" pitchFamily="34" charset="0"/>
              </a:rPr>
              <a:pPr algn="ctr">
                <a:defRPr/>
              </a:pPr>
              <a:t>13</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8022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817CD-2016-4B1A-B5E0-91F3444DF834}"/>
              </a:ext>
            </a:extLst>
          </p:cNvPr>
          <p:cNvSpPr>
            <a:spLocks noGrp="1"/>
          </p:cNvSpPr>
          <p:nvPr>
            <p:ph type="title"/>
          </p:nvPr>
        </p:nvSpPr>
        <p:spPr>
          <a:xfrm>
            <a:off x="732345" y="1256269"/>
            <a:ext cx="7104063" cy="698500"/>
          </a:xfrm>
        </p:spPr>
        <p:txBody>
          <a:bodyPr/>
          <a:lstStyle/>
          <a:p>
            <a:r>
              <a:rPr lang="en-US"/>
              <a:t>Eligibility clarifications	</a:t>
            </a:r>
          </a:p>
        </p:txBody>
      </p:sp>
      <p:sp>
        <p:nvSpPr>
          <p:cNvPr id="3" name="Content Placeholder 2">
            <a:extLst>
              <a:ext uri="{FF2B5EF4-FFF2-40B4-BE49-F238E27FC236}">
                <a16:creationId xmlns:a16="http://schemas.microsoft.com/office/drawing/2014/main" id="{F9A93A01-DAE8-4FA5-8F73-57D4C3E846F5}"/>
              </a:ext>
            </a:extLst>
          </p:cNvPr>
          <p:cNvSpPr>
            <a:spLocks noGrp="1"/>
          </p:cNvSpPr>
          <p:nvPr>
            <p:ph idx="1"/>
          </p:nvPr>
        </p:nvSpPr>
        <p:spPr>
          <a:xfrm>
            <a:off x="732345" y="1954769"/>
            <a:ext cx="7679310" cy="4351338"/>
          </a:xfrm>
        </p:spPr>
        <p:txBody>
          <a:bodyPr/>
          <a:lstStyle/>
          <a:p>
            <a:pPr marL="457200" indent="-457200">
              <a:buFont typeface="Arial" panose="020B0604020202020204" pitchFamily="34" charset="0"/>
              <a:buChar char="•"/>
            </a:pPr>
            <a:r>
              <a:rPr lang="en-US" b="0"/>
              <a:t>Participation in CFAP 1 does not make you ineligible for CFAP 2</a:t>
            </a:r>
          </a:p>
          <a:p>
            <a:pPr marL="457200" indent="-457200">
              <a:buFont typeface="Arial" panose="020B0604020202020204" pitchFamily="34" charset="0"/>
              <a:buChar char="•"/>
            </a:pPr>
            <a:r>
              <a:rPr lang="en-US" b="0"/>
              <a:t>If you didn’t apply for CFAP 1, you can still apply for CFAP 2</a:t>
            </a:r>
          </a:p>
          <a:p>
            <a:pPr marL="457200" indent="-457200">
              <a:buFont typeface="Arial" panose="020B0604020202020204" pitchFamily="34" charset="0"/>
              <a:buChar char="•"/>
            </a:pPr>
            <a:r>
              <a:rPr lang="en-US" b="0"/>
              <a:t>New producers who may not have historical sales records can still apply</a:t>
            </a:r>
          </a:p>
          <a:p>
            <a:pPr marL="457200" indent="-457200">
              <a:buFont typeface="Arial" panose="020B0604020202020204" pitchFamily="34" charset="0"/>
              <a:buChar char="•"/>
            </a:pPr>
            <a:r>
              <a:rPr lang="en-US" b="0"/>
              <a:t>Does not include producers no longer in the business of farming at the time of application</a:t>
            </a:r>
          </a:p>
          <a:p>
            <a:endParaRPr lang="en-US"/>
          </a:p>
        </p:txBody>
      </p:sp>
    </p:spTree>
    <p:extLst>
      <p:ext uri="{BB962C8B-B14F-4D97-AF65-F5344CB8AC3E}">
        <p14:creationId xmlns:p14="http://schemas.microsoft.com/office/powerpoint/2010/main" val="2566632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A49E-39B2-469B-A770-F2E9A984B3D7}"/>
              </a:ext>
            </a:extLst>
          </p:cNvPr>
          <p:cNvSpPr>
            <a:spLocks noGrp="1"/>
          </p:cNvSpPr>
          <p:nvPr>
            <p:ph type="title"/>
          </p:nvPr>
        </p:nvSpPr>
        <p:spPr/>
        <p:txBody>
          <a:bodyPr/>
          <a:lstStyle/>
          <a:p>
            <a:r>
              <a:rPr lang="en-US"/>
              <a:t>Payment limitations</a:t>
            </a:r>
          </a:p>
        </p:txBody>
      </p:sp>
      <p:sp>
        <p:nvSpPr>
          <p:cNvPr id="3" name="Content Placeholder 2">
            <a:extLst>
              <a:ext uri="{FF2B5EF4-FFF2-40B4-BE49-F238E27FC236}">
                <a16:creationId xmlns:a16="http://schemas.microsoft.com/office/drawing/2014/main" id="{1FDB7B79-8C8C-45F3-84AA-00B28CC9C6C6}"/>
              </a:ext>
            </a:extLst>
          </p:cNvPr>
          <p:cNvSpPr>
            <a:spLocks noGrp="1"/>
          </p:cNvSpPr>
          <p:nvPr>
            <p:ph idx="1"/>
          </p:nvPr>
        </p:nvSpPr>
        <p:spPr>
          <a:xfrm>
            <a:off x="287064" y="1694246"/>
            <a:ext cx="8667155" cy="4653510"/>
          </a:xfrm>
        </p:spPr>
        <p:txBody>
          <a:bodyPr/>
          <a:lstStyle/>
          <a:p>
            <a:pPr marL="457200" indent="-457200">
              <a:buFont typeface="Arial" panose="020B0604020202020204" pitchFamily="34" charset="0"/>
              <a:buChar char="•"/>
            </a:pPr>
            <a:r>
              <a:rPr lang="en-US" b="0">
                <a:latin typeface="Arial"/>
                <a:cs typeface="Arial"/>
              </a:rPr>
              <a:t>Limit of $250,000 per person and legal entity</a:t>
            </a:r>
          </a:p>
          <a:p>
            <a:pPr marL="1143000" lvl="1" indent="-457200"/>
            <a:r>
              <a:rPr lang="en-US">
                <a:latin typeface="Arial"/>
                <a:cs typeface="Arial"/>
              </a:rPr>
              <a:t>Applies to the total payment for all eligible commodities</a:t>
            </a:r>
          </a:p>
          <a:p>
            <a:pPr marL="457200" indent="-457200">
              <a:buFont typeface="Arial" panose="020B0604020202020204" pitchFamily="34" charset="0"/>
              <a:buChar char="•"/>
            </a:pPr>
            <a:r>
              <a:rPr lang="en-US" b="0">
                <a:latin typeface="Arial"/>
                <a:cs typeface="Arial"/>
              </a:rPr>
              <a:t>Corporate entities, LLCs, LPS, trusts, and estates may receive up to: </a:t>
            </a:r>
          </a:p>
          <a:p>
            <a:pPr marL="1143000" lvl="1" indent="-457200"/>
            <a:r>
              <a:rPr lang="en-US" b="0">
                <a:latin typeface="Arial"/>
                <a:cs typeface="Arial"/>
              </a:rPr>
              <a:t>$500,000 (if 2 members each contribute at least 400 hours of active personal labor or management; or</a:t>
            </a:r>
            <a:endParaRPr lang="en-US"/>
          </a:p>
          <a:p>
            <a:pPr marL="1143000" lvl="1" indent="-457200"/>
            <a:r>
              <a:rPr lang="en-US" b="0">
                <a:latin typeface="Arial"/>
                <a:cs typeface="Arial"/>
              </a:rPr>
              <a:t>$750,000 (if 3 members each contribute at least 400 hours of active personal labor or management)</a:t>
            </a:r>
            <a:endParaRPr lang="en-US"/>
          </a:p>
          <a:p>
            <a:pPr marL="457200" indent="-457200">
              <a:buFont typeface="Arial" panose="020B0604020202020204" pitchFamily="34" charset="0"/>
              <a:buChar char="•"/>
            </a:pPr>
            <a:r>
              <a:rPr lang="en-US" b="0">
                <a:latin typeface="Arial"/>
                <a:cs typeface="Arial"/>
              </a:rPr>
              <a:t>CFAP 2 payment limitations are separate from the CFAP 1 limitation</a:t>
            </a:r>
          </a:p>
        </p:txBody>
      </p:sp>
    </p:spTree>
    <p:extLst>
      <p:ext uri="{BB962C8B-B14F-4D97-AF65-F5344CB8AC3E}">
        <p14:creationId xmlns:p14="http://schemas.microsoft.com/office/powerpoint/2010/main" val="1411174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1614488" y="5624514"/>
            <a:ext cx="1543050" cy="273844"/>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defTabSz="685800">
              <a:defRPr/>
            </a:pPr>
            <a:r>
              <a:rPr lang="en-US" sz="1350">
                <a:latin typeface="Calibri" panose="020F0502020204030204"/>
              </a:rPr>
              <a:t> </a:t>
            </a:r>
          </a:p>
        </p:txBody>
      </p:sp>
      <p:sp>
        <p:nvSpPr>
          <p:cNvPr id="8" name="Title 5">
            <a:extLst>
              <a:ext uri="{FF2B5EF4-FFF2-40B4-BE49-F238E27FC236}">
                <a16:creationId xmlns:a16="http://schemas.microsoft.com/office/drawing/2014/main" id="{F98D2EB4-577E-4E57-9A22-7066C81DDCA6}"/>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algn="ctr" eaLnBrk="1" hangingPunct="1"/>
            <a:r>
              <a:rPr lang="en-US" altLang="en-US" sz="3200" b="1">
                <a:solidFill>
                  <a:srgbClr val="FFFFFF"/>
                </a:solidFill>
                <a:latin typeface="Arial"/>
                <a:cs typeface="Arial"/>
              </a:rPr>
              <a:t>Payment Limitation</a:t>
            </a:r>
          </a:p>
        </p:txBody>
      </p:sp>
      <p:sp>
        <p:nvSpPr>
          <p:cNvPr id="10" name="Content Placeholder 2">
            <a:extLst>
              <a:ext uri="{FF2B5EF4-FFF2-40B4-BE49-F238E27FC236}">
                <a16:creationId xmlns:a16="http://schemas.microsoft.com/office/drawing/2014/main" id="{5EB473B4-D99D-4EB6-BE9B-5BB11CB7A9EC}"/>
              </a:ext>
            </a:extLst>
          </p:cNvPr>
          <p:cNvSpPr txBox="1">
            <a:spLocks/>
          </p:cNvSpPr>
          <p:nvPr/>
        </p:nvSpPr>
        <p:spPr bwMode="auto">
          <a:xfrm>
            <a:off x="628649" y="1392382"/>
            <a:ext cx="8071467" cy="450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r>
              <a:rPr lang="en-US"/>
              <a:t>CFAP 2.0 Payment Limitation/Eligibility</a:t>
            </a:r>
          </a:p>
          <a:p>
            <a:pPr marL="457200" lvl="0" indent="-457200">
              <a:buFont typeface="Arial" panose="020B0604020202020204" pitchFamily="34" charset="0"/>
              <a:buChar char="•"/>
            </a:pPr>
            <a:endParaRPr lang="en-US"/>
          </a:p>
          <a:p>
            <a:pPr marL="457200" lvl="0" indent="-457200">
              <a:buFont typeface="Arial" panose="020B0604020202020204" pitchFamily="34" charset="0"/>
              <a:buChar char="•"/>
            </a:pPr>
            <a:r>
              <a:rPr lang="en-US"/>
              <a:t>$250,000 per person or legal entity.</a:t>
            </a:r>
          </a:p>
          <a:p>
            <a:pPr marL="457200" lvl="0" indent="-457200">
              <a:buFont typeface="Arial" panose="020B0604020202020204" pitchFamily="34" charset="0"/>
              <a:buChar char="•"/>
            </a:pPr>
            <a:endParaRPr lang="en-US"/>
          </a:p>
          <a:p>
            <a:pPr marL="457200" lvl="0" indent="-457200">
              <a:buFont typeface="Arial" panose="020B0604020202020204" pitchFamily="34" charset="0"/>
              <a:buChar char="•"/>
            </a:pPr>
            <a:r>
              <a:rPr lang="en-US"/>
              <a:t>Separate pay limit from CFAP 1.0.</a:t>
            </a:r>
          </a:p>
          <a:p>
            <a:pPr marL="457200" lvl="0" indent="-457200">
              <a:buFont typeface="Arial" panose="020B0604020202020204" pitchFamily="34" charset="0"/>
              <a:buChar char="•"/>
            </a:pPr>
            <a:endParaRPr lang="en-US"/>
          </a:p>
          <a:p>
            <a:pPr marL="457200" lvl="0" indent="-457200">
              <a:buFont typeface="Arial" panose="020B0604020202020204" pitchFamily="34" charset="0"/>
              <a:buChar char="•"/>
            </a:pPr>
            <a:r>
              <a:rPr lang="en-US"/>
              <a:t>Using FY2020 Business File and Subsidiary Records for determining eligibility.</a:t>
            </a:r>
          </a:p>
        </p:txBody>
      </p:sp>
      <p:sp>
        <p:nvSpPr>
          <p:cNvPr id="11" name="Footer Placeholder 4">
            <a:extLst>
              <a:ext uri="{FF2B5EF4-FFF2-40B4-BE49-F238E27FC236}">
                <a16:creationId xmlns:a16="http://schemas.microsoft.com/office/drawing/2014/main" id="{E820743C-455C-4DEE-AE0C-DD52A17F2F4F}"/>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a:defRPr/>
            </a:pPr>
            <a:r>
              <a:rPr lang="en-US" sz="1200">
                <a:latin typeface="Arial" panose="020B0604020202020204" pitchFamily="34" charset="0"/>
                <a:cs typeface="Arial" panose="020B0604020202020204" pitchFamily="34" charset="0"/>
              </a:rPr>
              <a:t>CFAP 2</a:t>
            </a:r>
          </a:p>
        </p:txBody>
      </p:sp>
      <p:sp>
        <p:nvSpPr>
          <p:cNvPr id="12" name="Slide Number Placeholder 5">
            <a:extLst>
              <a:ext uri="{FF2B5EF4-FFF2-40B4-BE49-F238E27FC236}">
                <a16:creationId xmlns:a16="http://schemas.microsoft.com/office/drawing/2014/main" id="{193FED60-E111-4C39-A029-062DCF0EAEA2}"/>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algn="ctr">
              <a:defRPr/>
            </a:pPr>
            <a:fld id="{6166775B-E916-4C07-B27C-9BE8A6895C43}" type="slidenum">
              <a:rPr lang="en-US" sz="1200" smtClean="0">
                <a:latin typeface="Arial" panose="020B0604020202020204" pitchFamily="34" charset="0"/>
                <a:cs typeface="Arial" panose="020B0604020202020204" pitchFamily="34" charset="0"/>
              </a:rPr>
              <a:pPr algn="ctr">
                <a:defRPr/>
              </a:pPr>
              <a:t>16</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6961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1614488" y="5624514"/>
            <a:ext cx="1543050" cy="273844"/>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defTabSz="685800">
              <a:defRPr/>
            </a:pPr>
            <a:r>
              <a:rPr lang="en-US" sz="1350">
                <a:latin typeface="Calibri" panose="020F0502020204030204"/>
              </a:rPr>
              <a:t> </a:t>
            </a:r>
          </a:p>
        </p:txBody>
      </p:sp>
      <p:sp>
        <p:nvSpPr>
          <p:cNvPr id="8" name="Footer Placeholder 4">
            <a:extLst>
              <a:ext uri="{FF2B5EF4-FFF2-40B4-BE49-F238E27FC236}">
                <a16:creationId xmlns:a16="http://schemas.microsoft.com/office/drawing/2014/main" id="{AF607A0A-7CB0-41EB-98E8-5784DDEADAC3}"/>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a:defRPr/>
            </a:pPr>
            <a:r>
              <a:rPr lang="en-US" sz="1200">
                <a:latin typeface="Arial" panose="020B0604020202020204" pitchFamily="34" charset="0"/>
                <a:cs typeface="Arial" panose="020B0604020202020204" pitchFamily="34" charset="0"/>
              </a:rPr>
              <a:t>CFAP 2</a:t>
            </a:r>
          </a:p>
        </p:txBody>
      </p:sp>
      <p:sp>
        <p:nvSpPr>
          <p:cNvPr id="10" name="Slide Number Placeholder 5">
            <a:extLst>
              <a:ext uri="{FF2B5EF4-FFF2-40B4-BE49-F238E27FC236}">
                <a16:creationId xmlns:a16="http://schemas.microsoft.com/office/drawing/2014/main" id="{697CE475-56F8-410A-9F3C-7AD71DE9F153}"/>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algn="ctr">
              <a:defRPr/>
            </a:pPr>
            <a:fld id="{6166775B-E916-4C07-B27C-9BE8A6895C43}" type="slidenum">
              <a:rPr lang="en-US" sz="1200" smtClean="0">
                <a:latin typeface="Arial" panose="020B0604020202020204" pitchFamily="34" charset="0"/>
                <a:cs typeface="Arial" panose="020B0604020202020204" pitchFamily="34" charset="0"/>
              </a:rPr>
              <a:pPr algn="ctr">
                <a:defRPr/>
              </a:pPr>
              <a:t>17</a:t>
            </a:fld>
            <a:endParaRPr lang="en-US" sz="1200">
              <a:latin typeface="Arial" panose="020B0604020202020204" pitchFamily="34" charset="0"/>
              <a:cs typeface="Arial" panose="020B0604020202020204" pitchFamily="34" charset="0"/>
            </a:endParaRPr>
          </a:p>
        </p:txBody>
      </p:sp>
      <p:sp>
        <p:nvSpPr>
          <p:cNvPr id="11" name="Title 5">
            <a:extLst>
              <a:ext uri="{FF2B5EF4-FFF2-40B4-BE49-F238E27FC236}">
                <a16:creationId xmlns:a16="http://schemas.microsoft.com/office/drawing/2014/main" id="{4F188912-460B-45F6-88A6-2EF1488994EF}"/>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algn="ctr" eaLnBrk="1" hangingPunct="1"/>
            <a:r>
              <a:rPr lang="en-US" altLang="en-US" sz="3200" b="1">
                <a:solidFill>
                  <a:srgbClr val="FFFFFF"/>
                </a:solidFill>
                <a:latin typeface="Arial"/>
                <a:cs typeface="Arial"/>
              </a:rPr>
              <a:t>Payment Limitation</a:t>
            </a:r>
          </a:p>
        </p:txBody>
      </p:sp>
      <p:sp>
        <p:nvSpPr>
          <p:cNvPr id="12" name="Content Placeholder 2">
            <a:extLst>
              <a:ext uri="{FF2B5EF4-FFF2-40B4-BE49-F238E27FC236}">
                <a16:creationId xmlns:a16="http://schemas.microsoft.com/office/drawing/2014/main" id="{990F0F51-41CC-44FA-873F-EA22407BC1D7}"/>
              </a:ext>
            </a:extLst>
          </p:cNvPr>
          <p:cNvSpPr txBox="1">
            <a:spLocks/>
          </p:cNvSpPr>
          <p:nvPr/>
        </p:nvSpPr>
        <p:spPr bwMode="auto">
          <a:xfrm>
            <a:off x="628650" y="1392382"/>
            <a:ext cx="7829550" cy="374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Optional Increase in Payment Limitation is available to:</a:t>
            </a:r>
          </a:p>
          <a:p>
            <a:pPr marL="342900" indent="-342900">
              <a:buFont typeface="Arial" panose="020B0604020202020204" pitchFamily="34" charset="0"/>
              <a:buChar char="•"/>
            </a:pPr>
            <a:r>
              <a:rPr lang="en-US" sz="2400" dirty="0">
                <a:solidFill>
                  <a:schemeClr val="tx1"/>
                </a:solidFill>
              </a:rPr>
              <a:t>Corporations</a:t>
            </a:r>
          </a:p>
          <a:p>
            <a:pPr marL="342900" indent="-342900">
              <a:buFont typeface="Arial" panose="020B0604020202020204" pitchFamily="34" charset="0"/>
              <a:buChar char="•"/>
            </a:pPr>
            <a:r>
              <a:rPr lang="en-US" sz="2400" dirty="0">
                <a:solidFill>
                  <a:schemeClr val="tx1"/>
                </a:solidFill>
              </a:rPr>
              <a:t>LLCs</a:t>
            </a:r>
          </a:p>
          <a:p>
            <a:pPr marL="342900" indent="-342900">
              <a:buFont typeface="Arial" panose="020B0604020202020204" pitchFamily="34" charset="0"/>
              <a:buChar char="•"/>
            </a:pPr>
            <a:r>
              <a:rPr lang="en-US" sz="2400" dirty="0">
                <a:solidFill>
                  <a:schemeClr val="tx1"/>
                </a:solidFill>
              </a:rPr>
              <a:t>LPs</a:t>
            </a:r>
          </a:p>
          <a:p>
            <a:pPr marL="342900" indent="-342900">
              <a:buFont typeface="Arial" panose="020B0604020202020204" pitchFamily="34" charset="0"/>
              <a:buChar char="•"/>
            </a:pPr>
            <a:r>
              <a:rPr lang="en-US" sz="2400" dirty="0">
                <a:solidFill>
                  <a:schemeClr val="tx1"/>
                </a:solidFill>
              </a:rPr>
              <a:t>Trusts; and </a:t>
            </a:r>
          </a:p>
          <a:p>
            <a:pPr marL="342900" indent="-342900">
              <a:buFont typeface="Arial" panose="020B0604020202020204" pitchFamily="34" charset="0"/>
              <a:buChar char="•"/>
            </a:pPr>
            <a:r>
              <a:rPr lang="en-US" sz="2400" dirty="0">
                <a:solidFill>
                  <a:schemeClr val="tx1"/>
                </a:solidFill>
              </a:rPr>
              <a:t>Estates</a:t>
            </a:r>
          </a:p>
          <a:p>
            <a:endParaRPr lang="en-US" sz="700" dirty="0"/>
          </a:p>
          <a:p>
            <a:r>
              <a:rPr lang="en-US" sz="2400" dirty="0"/>
              <a:t>Available when members, partners, stockholders, heirs or beneficiaries contributed </a:t>
            </a:r>
            <a:r>
              <a:rPr lang="en-US" sz="2400" u="sng" dirty="0"/>
              <a:t>400+ hours </a:t>
            </a:r>
            <a:r>
              <a:rPr lang="en-US" sz="2400" dirty="0"/>
              <a:t>of active personal labor or active personal management to the farming operation.</a:t>
            </a:r>
          </a:p>
        </p:txBody>
      </p:sp>
    </p:spTree>
    <p:extLst>
      <p:ext uri="{BB962C8B-B14F-4D97-AF65-F5344CB8AC3E}">
        <p14:creationId xmlns:p14="http://schemas.microsoft.com/office/powerpoint/2010/main" val="3307212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1614488" y="5624514"/>
            <a:ext cx="1543050" cy="273844"/>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defTabSz="685800">
              <a:defRPr/>
            </a:pPr>
            <a:r>
              <a:rPr lang="en-US" sz="1350">
                <a:latin typeface="Calibri" panose="020F0502020204030204"/>
              </a:rPr>
              <a:t> </a:t>
            </a:r>
          </a:p>
        </p:txBody>
      </p:sp>
      <p:sp>
        <p:nvSpPr>
          <p:cNvPr id="8" name="Footer Placeholder 4">
            <a:extLst>
              <a:ext uri="{FF2B5EF4-FFF2-40B4-BE49-F238E27FC236}">
                <a16:creationId xmlns:a16="http://schemas.microsoft.com/office/drawing/2014/main" id="{B9BCF4CC-A50C-47E2-AE8C-365D385D1FEF}"/>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a:defRPr/>
            </a:pPr>
            <a:r>
              <a:rPr lang="en-US" sz="1200">
                <a:latin typeface="Arial" panose="020B0604020202020204" pitchFamily="34" charset="0"/>
                <a:cs typeface="Arial" panose="020B0604020202020204" pitchFamily="34" charset="0"/>
              </a:rPr>
              <a:t>CFAP 2</a:t>
            </a:r>
          </a:p>
        </p:txBody>
      </p:sp>
      <p:sp>
        <p:nvSpPr>
          <p:cNvPr id="10" name="Slide Number Placeholder 5">
            <a:extLst>
              <a:ext uri="{FF2B5EF4-FFF2-40B4-BE49-F238E27FC236}">
                <a16:creationId xmlns:a16="http://schemas.microsoft.com/office/drawing/2014/main" id="{F0529FFD-8909-4718-973C-15DE011B5CB5}"/>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algn="ctr">
              <a:defRPr/>
            </a:pPr>
            <a:fld id="{6166775B-E916-4C07-B27C-9BE8A6895C43}" type="slidenum">
              <a:rPr lang="en-US" sz="1200" smtClean="0">
                <a:latin typeface="Arial" panose="020B0604020202020204" pitchFamily="34" charset="0"/>
                <a:cs typeface="Arial" panose="020B0604020202020204" pitchFamily="34" charset="0"/>
              </a:rPr>
              <a:pPr algn="ctr">
                <a:defRPr/>
              </a:pPr>
              <a:t>18</a:t>
            </a:fld>
            <a:endParaRPr lang="en-US" sz="1200">
              <a:latin typeface="Arial" panose="020B0604020202020204" pitchFamily="34" charset="0"/>
              <a:cs typeface="Arial" panose="020B0604020202020204" pitchFamily="34" charset="0"/>
            </a:endParaRPr>
          </a:p>
        </p:txBody>
      </p:sp>
      <p:sp>
        <p:nvSpPr>
          <p:cNvPr id="11" name="Title 5">
            <a:extLst>
              <a:ext uri="{FF2B5EF4-FFF2-40B4-BE49-F238E27FC236}">
                <a16:creationId xmlns:a16="http://schemas.microsoft.com/office/drawing/2014/main" id="{11FB3C15-1B32-4279-B9AA-12AEA6B52521}"/>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algn="ctr" eaLnBrk="1" hangingPunct="1"/>
            <a:r>
              <a:rPr lang="en-US" altLang="en-US" sz="3200" b="1">
                <a:solidFill>
                  <a:srgbClr val="FFFFFF"/>
                </a:solidFill>
                <a:latin typeface="Arial"/>
                <a:cs typeface="Arial"/>
              </a:rPr>
              <a:t>Payment Limitation</a:t>
            </a:r>
          </a:p>
        </p:txBody>
      </p:sp>
      <p:sp>
        <p:nvSpPr>
          <p:cNvPr id="12" name="Content Placeholder 2">
            <a:extLst>
              <a:ext uri="{FF2B5EF4-FFF2-40B4-BE49-F238E27FC236}">
                <a16:creationId xmlns:a16="http://schemas.microsoft.com/office/drawing/2014/main" id="{C4BE96AC-F1B2-41E3-892B-C73489A01A27}"/>
              </a:ext>
            </a:extLst>
          </p:cNvPr>
          <p:cNvSpPr txBox="1">
            <a:spLocks/>
          </p:cNvSpPr>
          <p:nvPr/>
        </p:nvSpPr>
        <p:spPr bwMode="auto">
          <a:xfrm>
            <a:off x="628650" y="1392382"/>
            <a:ext cx="7829550" cy="374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r>
              <a:rPr lang="en-US"/>
              <a:t>Optional Increase Pay Limit Amounts:</a:t>
            </a:r>
          </a:p>
          <a:p>
            <a:pPr lvl="0"/>
            <a:endParaRPr lang="en-US"/>
          </a:p>
          <a:p>
            <a:pPr marL="457200" lvl="0" indent="-457200">
              <a:buFont typeface="Arial" panose="020B0604020202020204" pitchFamily="34" charset="0"/>
              <a:buChar char="•"/>
            </a:pPr>
            <a:r>
              <a:rPr lang="en-US" u="sng"/>
              <a:t>$500,000 </a:t>
            </a:r>
            <a:r>
              <a:rPr lang="en-US"/>
              <a:t>– when 2 entity members provided 400+ hours of active personal labor or active personal management.</a:t>
            </a:r>
          </a:p>
          <a:p>
            <a:pPr marL="457200" lvl="0" indent="-457200">
              <a:buFont typeface="Arial" panose="020B0604020202020204" pitchFamily="34" charset="0"/>
              <a:buChar char="•"/>
            </a:pPr>
            <a:endParaRPr lang="en-US"/>
          </a:p>
          <a:p>
            <a:pPr marL="457200" lvl="0" indent="-457200">
              <a:buFont typeface="Arial" panose="020B0604020202020204" pitchFamily="34" charset="0"/>
              <a:buChar char="•"/>
            </a:pPr>
            <a:r>
              <a:rPr lang="en-US" u="sng"/>
              <a:t>$750,000 </a:t>
            </a:r>
            <a:r>
              <a:rPr lang="en-US"/>
              <a:t>– when 3 entity members provided 400+ hours of active personal labor or active personal management.</a:t>
            </a:r>
          </a:p>
        </p:txBody>
      </p:sp>
    </p:spTree>
    <p:extLst>
      <p:ext uri="{BB962C8B-B14F-4D97-AF65-F5344CB8AC3E}">
        <p14:creationId xmlns:p14="http://schemas.microsoft.com/office/powerpoint/2010/main" val="116112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1614488" y="5624514"/>
            <a:ext cx="1543050" cy="273844"/>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defTabSz="685800">
              <a:defRPr/>
            </a:pPr>
            <a:r>
              <a:rPr lang="en-US" sz="1350">
                <a:latin typeface="Calibri" panose="020F0502020204030204"/>
              </a:rPr>
              <a:t> </a:t>
            </a:r>
          </a:p>
        </p:txBody>
      </p:sp>
      <p:sp>
        <p:nvSpPr>
          <p:cNvPr id="8" name="Footer Placeholder 4">
            <a:extLst>
              <a:ext uri="{FF2B5EF4-FFF2-40B4-BE49-F238E27FC236}">
                <a16:creationId xmlns:a16="http://schemas.microsoft.com/office/drawing/2014/main" id="{6438E54C-8515-46A1-BF09-BFE7FC42C78B}"/>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a:defRPr/>
            </a:pPr>
            <a:r>
              <a:rPr lang="en-US" sz="1200">
                <a:latin typeface="Arial" panose="020B0604020202020204" pitchFamily="34" charset="0"/>
                <a:cs typeface="Arial" panose="020B0604020202020204" pitchFamily="34" charset="0"/>
              </a:rPr>
              <a:t>CFAP 2</a:t>
            </a:r>
          </a:p>
        </p:txBody>
      </p:sp>
      <p:sp>
        <p:nvSpPr>
          <p:cNvPr id="10" name="Slide Number Placeholder 5">
            <a:extLst>
              <a:ext uri="{FF2B5EF4-FFF2-40B4-BE49-F238E27FC236}">
                <a16:creationId xmlns:a16="http://schemas.microsoft.com/office/drawing/2014/main" id="{F1018F7C-20DE-4115-813A-F3257CC42139}"/>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algn="ctr">
              <a:defRPr/>
            </a:pPr>
            <a:fld id="{6166775B-E916-4C07-B27C-9BE8A6895C43}" type="slidenum">
              <a:rPr lang="en-US" sz="1200" smtClean="0">
                <a:latin typeface="Arial" panose="020B0604020202020204" pitchFamily="34" charset="0"/>
                <a:cs typeface="Arial" panose="020B0604020202020204" pitchFamily="34" charset="0"/>
              </a:rPr>
              <a:pPr algn="ctr">
                <a:defRPr/>
              </a:pPr>
              <a:t>19</a:t>
            </a:fld>
            <a:endParaRPr lang="en-US" sz="1200">
              <a:latin typeface="Arial" panose="020B0604020202020204" pitchFamily="34" charset="0"/>
              <a:cs typeface="Arial" panose="020B0604020202020204" pitchFamily="34" charset="0"/>
            </a:endParaRPr>
          </a:p>
        </p:txBody>
      </p:sp>
      <p:sp>
        <p:nvSpPr>
          <p:cNvPr id="11" name="Title 5">
            <a:extLst>
              <a:ext uri="{FF2B5EF4-FFF2-40B4-BE49-F238E27FC236}">
                <a16:creationId xmlns:a16="http://schemas.microsoft.com/office/drawing/2014/main" id="{B0C0E449-5114-4BBF-8148-1415B1066641}"/>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algn="ctr" eaLnBrk="1" hangingPunct="1"/>
            <a:r>
              <a:rPr lang="en-US" altLang="en-US" sz="3200" b="1">
                <a:solidFill>
                  <a:srgbClr val="FFFFFF"/>
                </a:solidFill>
                <a:latin typeface="Arial"/>
                <a:cs typeface="Arial"/>
              </a:rPr>
              <a:t>Payment Limitation</a:t>
            </a:r>
          </a:p>
        </p:txBody>
      </p:sp>
      <p:sp>
        <p:nvSpPr>
          <p:cNvPr id="12" name="Content Placeholder 2">
            <a:extLst>
              <a:ext uri="{FF2B5EF4-FFF2-40B4-BE49-F238E27FC236}">
                <a16:creationId xmlns:a16="http://schemas.microsoft.com/office/drawing/2014/main" id="{CEF49E60-A531-41E0-8164-D1309FD264D5}"/>
              </a:ext>
            </a:extLst>
          </p:cNvPr>
          <p:cNvSpPr txBox="1">
            <a:spLocks/>
          </p:cNvSpPr>
          <p:nvPr/>
        </p:nvSpPr>
        <p:spPr bwMode="auto">
          <a:xfrm>
            <a:off x="628650" y="1392382"/>
            <a:ext cx="7829550" cy="374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endParaRPr lang="en-US" sz="2000"/>
          </a:p>
          <a:p>
            <a:r>
              <a:rPr lang="en-US"/>
              <a:t>Revocable Trusts using an SSN may seek an increase in payment limitation if the trust provides evidence, to the satisfaction of the COC, documenting there is more than one beneficiary of the trust, such as a husband and a wife.  Evidence may include, but is not limited to, a copy of the executed trust agreement. </a:t>
            </a:r>
          </a:p>
          <a:p>
            <a:r>
              <a:rPr lang="en-US"/>
              <a:t> </a:t>
            </a:r>
          </a:p>
          <a:p>
            <a:pPr lvl="0"/>
            <a:endParaRPr lang="en-US" sz="700"/>
          </a:p>
        </p:txBody>
      </p:sp>
    </p:spTree>
    <p:extLst>
      <p:ext uri="{BB962C8B-B14F-4D97-AF65-F5344CB8AC3E}">
        <p14:creationId xmlns:p14="http://schemas.microsoft.com/office/powerpoint/2010/main" val="399967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9DA971-1C20-4935-B4DE-B4FC6A803AE3}"/>
              </a:ext>
            </a:extLst>
          </p:cNvPr>
          <p:cNvSpPr/>
          <p:nvPr/>
        </p:nvSpPr>
        <p:spPr>
          <a:xfrm>
            <a:off x="6882063" y="5520191"/>
            <a:ext cx="2245895" cy="12174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Title 5">
            <a:extLst>
              <a:ext uri="{FF2B5EF4-FFF2-40B4-BE49-F238E27FC236}">
                <a16:creationId xmlns:a16="http://schemas.microsoft.com/office/drawing/2014/main" id="{F17B6871-9B31-4740-A9AD-4FEDB816B8F0}"/>
              </a:ext>
            </a:extLst>
          </p:cNvPr>
          <p:cNvSpPr>
            <a:spLocks noGrp="1" noChangeArrowheads="1"/>
          </p:cNvSpPr>
          <p:nvPr>
            <p:ph type="title"/>
          </p:nvPr>
        </p:nvSpPr>
        <p:spPr>
          <a:xfrm>
            <a:off x="4813299" y="490537"/>
            <a:ext cx="3968748" cy="1217493"/>
          </a:xfrm>
        </p:spPr>
        <p:txBody>
          <a:bodyPr anchor="b">
            <a:normAutofit/>
          </a:bodyPr>
          <a:lstStyle/>
          <a:p>
            <a:pPr eaLnBrk="1" hangingPunct="1"/>
            <a:r>
              <a:rPr lang="en-US" altLang="en-US" sz="3500">
                <a:latin typeface="Arial"/>
                <a:cs typeface="Arial"/>
              </a:rPr>
              <a:t>Today’s discussion</a:t>
            </a:r>
            <a:endParaRPr lang="en-US" altLang="en-US" sz="3500"/>
          </a:p>
        </p:txBody>
      </p:sp>
      <p:pic>
        <p:nvPicPr>
          <p:cNvPr id="3" name="Picture 2">
            <a:extLst>
              <a:ext uri="{FF2B5EF4-FFF2-40B4-BE49-F238E27FC236}">
                <a16:creationId xmlns:a16="http://schemas.microsoft.com/office/drawing/2014/main" id="{89715BC5-38F8-40DA-8D6F-95E114F394C3}"/>
              </a:ext>
            </a:extLst>
          </p:cNvPr>
          <p:cNvPicPr>
            <a:picLocks noChangeAspect="1"/>
          </p:cNvPicPr>
          <p:nvPr/>
        </p:nvPicPr>
        <p:blipFill rotWithShape="1">
          <a:blip r:embed="rId3"/>
          <a:srcRect l="45959"/>
          <a:stretch/>
        </p:blipFill>
        <p:spPr>
          <a:xfrm>
            <a:off x="-1" y="886121"/>
            <a:ext cx="4840863" cy="5971879"/>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11267" name="Content Placeholder 6">
            <a:extLst>
              <a:ext uri="{FF2B5EF4-FFF2-40B4-BE49-F238E27FC236}">
                <a16:creationId xmlns:a16="http://schemas.microsoft.com/office/drawing/2014/main" id="{C2774E33-A6F5-49E8-87C4-3D6EEBF8EEEA}"/>
              </a:ext>
            </a:extLst>
          </p:cNvPr>
          <p:cNvSpPr>
            <a:spLocks noGrp="1" noChangeArrowheads="1"/>
          </p:cNvSpPr>
          <p:nvPr>
            <p:ph idx="1"/>
          </p:nvPr>
        </p:nvSpPr>
        <p:spPr>
          <a:xfrm>
            <a:off x="4813301" y="1880558"/>
            <a:ext cx="3968746" cy="4696705"/>
          </a:xfrm>
        </p:spPr>
        <p:txBody>
          <a:bodyPr>
            <a:normAutofit/>
          </a:bodyPr>
          <a:lstStyle/>
          <a:p>
            <a:pPr marL="457200" indent="-285750">
              <a:lnSpc>
                <a:spcPct val="110000"/>
              </a:lnSpc>
              <a:buFont typeface="Arial" panose="020B0604020202020204" pitchFamily="34" charset="0"/>
              <a:buChar char="•"/>
            </a:pPr>
            <a:r>
              <a:rPr lang="en-US" altLang="en-US" sz="2400">
                <a:latin typeface="Arial"/>
                <a:cs typeface="Arial"/>
              </a:rPr>
              <a:t>What is CFAP 2.0?</a:t>
            </a:r>
          </a:p>
          <a:p>
            <a:pPr marL="457200" indent="-285750">
              <a:lnSpc>
                <a:spcPct val="110000"/>
              </a:lnSpc>
              <a:buFont typeface="Arial" panose="020B0604020202020204" pitchFamily="34" charset="0"/>
              <a:buChar char="•"/>
            </a:pPr>
            <a:r>
              <a:rPr lang="en-US" altLang="en-US" sz="2400">
                <a:latin typeface="Arial"/>
                <a:cs typeface="Arial"/>
              </a:rPr>
              <a:t>Who is eligible and how to apply</a:t>
            </a:r>
          </a:p>
          <a:p>
            <a:pPr marL="457200" indent="-285750">
              <a:lnSpc>
                <a:spcPct val="110000"/>
              </a:lnSpc>
              <a:buFont typeface="Arial" panose="020B0604020202020204" pitchFamily="34" charset="0"/>
              <a:buChar char="•"/>
            </a:pPr>
            <a:r>
              <a:rPr lang="en-US" altLang="en-US" sz="2400">
                <a:latin typeface="Arial"/>
                <a:cs typeface="Arial"/>
              </a:rPr>
              <a:t>Eligible commodities</a:t>
            </a:r>
          </a:p>
          <a:p>
            <a:pPr marL="457200" indent="-285750">
              <a:lnSpc>
                <a:spcPct val="110000"/>
              </a:lnSpc>
              <a:buFont typeface="Arial" panose="020B0604020202020204" pitchFamily="34" charset="0"/>
              <a:buChar char="•"/>
            </a:pPr>
            <a:r>
              <a:rPr lang="en-US" altLang="en-US" sz="2400">
                <a:latin typeface="Arial"/>
                <a:cs typeface="Arial"/>
              </a:rPr>
              <a:t>Payment categories</a:t>
            </a:r>
          </a:p>
          <a:p>
            <a:pPr marL="1143000" lvl="1" indent="-285750">
              <a:lnSpc>
                <a:spcPct val="110000"/>
              </a:lnSpc>
            </a:pPr>
            <a:r>
              <a:rPr lang="en-US" altLang="en-US" sz="2000">
                <a:latin typeface="Arial"/>
                <a:cs typeface="Arial"/>
              </a:rPr>
              <a:t>Price trigger commodities</a:t>
            </a:r>
          </a:p>
          <a:p>
            <a:pPr marL="1143000" lvl="1" indent="-285750">
              <a:lnSpc>
                <a:spcPct val="110000"/>
              </a:lnSpc>
            </a:pPr>
            <a:r>
              <a:rPr lang="en-US" altLang="en-US" sz="2000">
                <a:latin typeface="Arial"/>
                <a:cs typeface="Arial"/>
              </a:rPr>
              <a:t>Flat-rate crops</a:t>
            </a:r>
          </a:p>
          <a:p>
            <a:pPr marL="1143000" lvl="1" indent="-285750">
              <a:lnSpc>
                <a:spcPct val="110000"/>
              </a:lnSpc>
            </a:pPr>
            <a:r>
              <a:rPr lang="en-US" altLang="en-US" sz="2000">
                <a:latin typeface="Arial"/>
                <a:cs typeface="Arial"/>
              </a:rPr>
              <a:t>Sales commodities</a:t>
            </a:r>
          </a:p>
          <a:p>
            <a:pPr marL="857250" lvl="1" indent="0">
              <a:lnSpc>
                <a:spcPct val="110000"/>
              </a:lnSpc>
              <a:buNone/>
            </a:pPr>
            <a:endParaRPr lang="en-US" altLang="en-US" sz="1400">
              <a:latin typeface="Arial"/>
              <a:cs typeface="Arial"/>
            </a:endParaRPr>
          </a:p>
          <a:p>
            <a:pPr marL="457200" indent="-285750">
              <a:lnSpc>
                <a:spcPct val="110000"/>
              </a:lnSpc>
              <a:buFont typeface="Arial" panose="020B0604020202020204" pitchFamily="34" charset="0"/>
              <a:buChar char="•"/>
            </a:pPr>
            <a:endParaRPr lang="en-US" altLang="en-US" sz="1800">
              <a:latin typeface="Arial"/>
              <a:cs typeface="Arial"/>
            </a:endParaRPr>
          </a:p>
        </p:txBody>
      </p:sp>
    </p:spTree>
    <p:extLst>
      <p:ext uri="{BB962C8B-B14F-4D97-AF65-F5344CB8AC3E}">
        <p14:creationId xmlns:p14="http://schemas.microsoft.com/office/powerpoint/2010/main" val="1402005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1614488" y="5624514"/>
            <a:ext cx="1543050" cy="273844"/>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defTabSz="685800">
              <a:defRPr/>
            </a:pPr>
            <a:r>
              <a:rPr lang="en-US" sz="1350">
                <a:latin typeface="Calibri" panose="020F0502020204030204"/>
              </a:rPr>
              <a:t> </a:t>
            </a:r>
          </a:p>
        </p:txBody>
      </p:sp>
      <p:sp>
        <p:nvSpPr>
          <p:cNvPr id="8" name="Footer Placeholder 4">
            <a:extLst>
              <a:ext uri="{FF2B5EF4-FFF2-40B4-BE49-F238E27FC236}">
                <a16:creationId xmlns:a16="http://schemas.microsoft.com/office/drawing/2014/main" id="{57AC1143-3F0F-42FE-BF95-295CDAEA194C}"/>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a:defRPr/>
            </a:pPr>
            <a:r>
              <a:rPr lang="en-US" sz="1200">
                <a:latin typeface="Arial" panose="020B0604020202020204" pitchFamily="34" charset="0"/>
                <a:cs typeface="Arial" panose="020B0604020202020204" pitchFamily="34" charset="0"/>
              </a:rPr>
              <a:t>CFAP 2</a:t>
            </a:r>
          </a:p>
        </p:txBody>
      </p:sp>
      <p:sp>
        <p:nvSpPr>
          <p:cNvPr id="10" name="Slide Number Placeholder 5">
            <a:extLst>
              <a:ext uri="{FF2B5EF4-FFF2-40B4-BE49-F238E27FC236}">
                <a16:creationId xmlns:a16="http://schemas.microsoft.com/office/drawing/2014/main" id="{95A0EE14-9AEE-440E-8158-DA3920BB6DE6}"/>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algn="ctr">
              <a:defRPr/>
            </a:pPr>
            <a:fld id="{6166775B-E916-4C07-B27C-9BE8A6895C43}" type="slidenum">
              <a:rPr lang="en-US" sz="1200" smtClean="0">
                <a:latin typeface="Arial" panose="020B0604020202020204" pitchFamily="34" charset="0"/>
                <a:cs typeface="Arial" panose="020B0604020202020204" pitchFamily="34" charset="0"/>
              </a:rPr>
              <a:pPr algn="ctr">
                <a:defRPr/>
              </a:pPr>
              <a:t>20</a:t>
            </a:fld>
            <a:endParaRPr lang="en-US" sz="1200">
              <a:latin typeface="Arial" panose="020B0604020202020204" pitchFamily="34" charset="0"/>
              <a:cs typeface="Arial" panose="020B0604020202020204" pitchFamily="34" charset="0"/>
            </a:endParaRPr>
          </a:p>
        </p:txBody>
      </p:sp>
      <p:sp>
        <p:nvSpPr>
          <p:cNvPr id="11" name="Title 5">
            <a:extLst>
              <a:ext uri="{FF2B5EF4-FFF2-40B4-BE49-F238E27FC236}">
                <a16:creationId xmlns:a16="http://schemas.microsoft.com/office/drawing/2014/main" id="{8D1E7EA3-162B-4D87-ACCB-0C15830A00DB}"/>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algn="ctr" eaLnBrk="1" hangingPunct="1"/>
            <a:r>
              <a:rPr lang="en-US" altLang="en-US" sz="3200" b="1">
                <a:solidFill>
                  <a:srgbClr val="FFFFFF"/>
                </a:solidFill>
                <a:latin typeface="Arial"/>
                <a:cs typeface="Arial"/>
              </a:rPr>
              <a:t>Payment Limitation</a:t>
            </a:r>
          </a:p>
        </p:txBody>
      </p:sp>
      <p:sp>
        <p:nvSpPr>
          <p:cNvPr id="12" name="Content Placeholder 2">
            <a:extLst>
              <a:ext uri="{FF2B5EF4-FFF2-40B4-BE49-F238E27FC236}">
                <a16:creationId xmlns:a16="http://schemas.microsoft.com/office/drawing/2014/main" id="{374096F9-8E27-4519-BEFC-298DC8A9969B}"/>
              </a:ext>
            </a:extLst>
          </p:cNvPr>
          <p:cNvSpPr txBox="1">
            <a:spLocks/>
          </p:cNvSpPr>
          <p:nvPr/>
        </p:nvSpPr>
        <p:spPr bwMode="auto">
          <a:xfrm>
            <a:off x="628650" y="1392382"/>
            <a:ext cx="7829550" cy="374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400" u="sng"/>
              <a:t>Changes in Attribution For CFAP 1.0 and CFAP 2.0:</a:t>
            </a:r>
          </a:p>
          <a:p>
            <a:pPr lvl="0"/>
            <a:endParaRPr lang="en-US" sz="2400"/>
          </a:p>
          <a:p>
            <a:pPr lvl="0"/>
            <a:r>
              <a:rPr lang="en-US" sz="2400"/>
              <a:t>Payments to persons and legal entities will be attributed and limited according to rules for attribution according to 7-CFR Part 1400.105.</a:t>
            </a:r>
          </a:p>
          <a:p>
            <a:pPr lvl="0"/>
            <a:endParaRPr lang="en-US" sz="2400"/>
          </a:p>
          <a:p>
            <a:pPr lvl="0" algn="ctr"/>
            <a:r>
              <a:rPr lang="en-US" sz="2400"/>
              <a:t>- </a:t>
            </a:r>
            <a:r>
              <a:rPr lang="en-US" sz="2400" u="sng"/>
              <a:t>EXCEPTION</a:t>
            </a:r>
            <a:r>
              <a:rPr lang="en-US" sz="2400"/>
              <a:t> - </a:t>
            </a:r>
          </a:p>
          <a:p>
            <a:pPr lvl="0"/>
            <a:r>
              <a:rPr lang="en-US" sz="2400"/>
              <a:t>Payments to legal entities qualifying for the optional increase in payment limitation will be limited to the lesser of $500,000 or $750,000; or the sum of the amount each eligible entity member may receive, </a:t>
            </a:r>
            <a:r>
              <a:rPr lang="en-US" sz="2400" i="1" u="sng"/>
              <a:t>regardless</a:t>
            </a:r>
            <a:r>
              <a:rPr lang="en-US" sz="2400"/>
              <a:t> of ownership share.</a:t>
            </a:r>
          </a:p>
        </p:txBody>
      </p:sp>
    </p:spTree>
    <p:extLst>
      <p:ext uri="{BB962C8B-B14F-4D97-AF65-F5344CB8AC3E}">
        <p14:creationId xmlns:p14="http://schemas.microsoft.com/office/powerpoint/2010/main" val="1980143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1614488" y="5624514"/>
            <a:ext cx="1543050" cy="273844"/>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defTabSz="685800">
              <a:defRPr/>
            </a:pPr>
            <a:r>
              <a:rPr lang="en-US" sz="1350">
                <a:latin typeface="Calibri" panose="020F0502020204030204"/>
              </a:rPr>
              <a:t> </a:t>
            </a:r>
          </a:p>
        </p:txBody>
      </p:sp>
      <p:sp>
        <p:nvSpPr>
          <p:cNvPr id="8" name="Footer Placeholder 4">
            <a:extLst>
              <a:ext uri="{FF2B5EF4-FFF2-40B4-BE49-F238E27FC236}">
                <a16:creationId xmlns:a16="http://schemas.microsoft.com/office/drawing/2014/main" id="{5B52F945-1904-489D-BE3A-05B10DA486BA}"/>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a:defRPr/>
            </a:pPr>
            <a:r>
              <a:rPr lang="en-US" sz="1200">
                <a:latin typeface="Arial" panose="020B0604020202020204" pitchFamily="34" charset="0"/>
                <a:cs typeface="Arial" panose="020B0604020202020204" pitchFamily="34" charset="0"/>
              </a:rPr>
              <a:t>CFAP 2</a:t>
            </a:r>
          </a:p>
        </p:txBody>
      </p:sp>
      <p:sp>
        <p:nvSpPr>
          <p:cNvPr id="10" name="Slide Number Placeholder 5">
            <a:extLst>
              <a:ext uri="{FF2B5EF4-FFF2-40B4-BE49-F238E27FC236}">
                <a16:creationId xmlns:a16="http://schemas.microsoft.com/office/drawing/2014/main" id="{683E6959-2A8D-4A3B-AC1C-875AAE1FFED5}"/>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algn="ctr">
              <a:defRPr/>
            </a:pPr>
            <a:fld id="{6166775B-E916-4C07-B27C-9BE8A6895C43}" type="slidenum">
              <a:rPr lang="en-US" sz="1200" smtClean="0">
                <a:latin typeface="Arial" panose="020B0604020202020204" pitchFamily="34" charset="0"/>
                <a:cs typeface="Arial" panose="020B0604020202020204" pitchFamily="34" charset="0"/>
              </a:rPr>
              <a:pPr algn="ctr">
                <a:defRPr/>
              </a:pPr>
              <a:t>21</a:t>
            </a:fld>
            <a:endParaRPr lang="en-US" sz="1200">
              <a:latin typeface="Arial" panose="020B0604020202020204" pitchFamily="34" charset="0"/>
              <a:cs typeface="Arial" panose="020B0604020202020204" pitchFamily="34" charset="0"/>
            </a:endParaRPr>
          </a:p>
        </p:txBody>
      </p:sp>
      <p:sp>
        <p:nvSpPr>
          <p:cNvPr id="11" name="Title 5">
            <a:extLst>
              <a:ext uri="{FF2B5EF4-FFF2-40B4-BE49-F238E27FC236}">
                <a16:creationId xmlns:a16="http://schemas.microsoft.com/office/drawing/2014/main" id="{B0861D8E-06C7-49DC-BE22-B98EB9EC07B5}"/>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algn="ctr" eaLnBrk="1" hangingPunct="1"/>
            <a:r>
              <a:rPr lang="en-US" altLang="en-US" sz="3200" b="1">
                <a:solidFill>
                  <a:srgbClr val="FFFFFF"/>
                </a:solidFill>
                <a:latin typeface="Arial"/>
                <a:cs typeface="Arial"/>
              </a:rPr>
              <a:t>Payment Limitation</a:t>
            </a:r>
          </a:p>
        </p:txBody>
      </p:sp>
      <p:sp>
        <p:nvSpPr>
          <p:cNvPr id="12" name="Content Placeholder 2">
            <a:extLst>
              <a:ext uri="{FF2B5EF4-FFF2-40B4-BE49-F238E27FC236}">
                <a16:creationId xmlns:a16="http://schemas.microsoft.com/office/drawing/2014/main" id="{C350702C-D7B1-499F-B4B5-C6B76C0590AF}"/>
              </a:ext>
            </a:extLst>
          </p:cNvPr>
          <p:cNvSpPr txBox="1">
            <a:spLocks/>
          </p:cNvSpPr>
          <p:nvPr/>
        </p:nvSpPr>
        <p:spPr bwMode="auto">
          <a:xfrm>
            <a:off x="532660" y="1216242"/>
            <a:ext cx="8336132" cy="514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800" u="sng"/>
              <a:t>“Previous” Pay Limit /Attribution Example 1 (for increased limitation):  </a:t>
            </a:r>
          </a:p>
          <a:p>
            <a:pPr lvl="0"/>
            <a:r>
              <a:rPr lang="en-US" sz="1800"/>
              <a:t>ABC Corporation pay limit is increased to $500,000 based on 2 members contributing labor or management.</a:t>
            </a:r>
          </a:p>
          <a:p>
            <a:pPr lvl="0"/>
            <a:endParaRPr lang="en-US" sz="800"/>
          </a:p>
          <a:p>
            <a:pPr lvl="0"/>
            <a:r>
              <a:rPr lang="en-US" sz="1800"/>
              <a:t>Member 1 (90% ownership share)  Max Pay Limit = $250k</a:t>
            </a:r>
          </a:p>
          <a:p>
            <a:pPr lvl="0"/>
            <a:r>
              <a:rPr lang="en-US" sz="1800"/>
              <a:t>Member 2 (10% ownership share)  Max Pay Limit = $250k</a:t>
            </a:r>
          </a:p>
          <a:p>
            <a:pPr lvl="0"/>
            <a:endParaRPr lang="en-US" sz="1800"/>
          </a:p>
          <a:p>
            <a:pPr lvl="0"/>
            <a:r>
              <a:rPr lang="en-US" sz="1800"/>
              <a:t>In this case, each eligible member would be attributed up to $250k based on their ownership share.  Payments to ABC Corporation were determined by the amount each eligible member may receive.  Member 1’s attributed amount is $250k ($500k x 90% = $450k - Not to Exceed $250k).  Member 2’s attributed amount is $50k ($500k x 10%).  Total payment to ABC Corporation was $300k ($250k + $50k).</a:t>
            </a:r>
          </a:p>
          <a:p>
            <a:pPr lvl="0"/>
            <a:endParaRPr lang="en-US" sz="700"/>
          </a:p>
          <a:p>
            <a:pPr marL="804863" lvl="0" indent="-804863"/>
            <a:r>
              <a:rPr lang="en-US" sz="1600" i="1"/>
              <a:t>NOTE:   Payments were further reduced to ABC Corporation if any member received prior payments through another farming operation or is otherwise ineligible for CFAP benefits (i.e. AGI non-compliant</a:t>
            </a:r>
            <a:r>
              <a:rPr lang="en-US" sz="1800" i="1"/>
              <a:t>) </a:t>
            </a:r>
          </a:p>
        </p:txBody>
      </p:sp>
    </p:spTree>
    <p:extLst>
      <p:ext uri="{BB962C8B-B14F-4D97-AF65-F5344CB8AC3E}">
        <p14:creationId xmlns:p14="http://schemas.microsoft.com/office/powerpoint/2010/main" val="438787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1614488" y="5624514"/>
            <a:ext cx="1543050" cy="273844"/>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defTabSz="685800">
              <a:defRPr/>
            </a:pPr>
            <a:r>
              <a:rPr lang="en-US" sz="1350">
                <a:latin typeface="Calibri" panose="020F0502020204030204"/>
              </a:rPr>
              <a:t> </a:t>
            </a:r>
          </a:p>
        </p:txBody>
      </p:sp>
      <p:sp>
        <p:nvSpPr>
          <p:cNvPr id="8" name="Footer Placeholder 4">
            <a:extLst>
              <a:ext uri="{FF2B5EF4-FFF2-40B4-BE49-F238E27FC236}">
                <a16:creationId xmlns:a16="http://schemas.microsoft.com/office/drawing/2014/main" id="{5B52F945-1904-489D-BE3A-05B10DA486BA}"/>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a:defRPr/>
            </a:pPr>
            <a:r>
              <a:rPr lang="en-US" sz="1200">
                <a:latin typeface="Arial" panose="020B0604020202020204" pitchFamily="34" charset="0"/>
                <a:cs typeface="Arial" panose="020B0604020202020204" pitchFamily="34" charset="0"/>
              </a:rPr>
              <a:t>CFAP 2</a:t>
            </a:r>
          </a:p>
        </p:txBody>
      </p:sp>
      <p:sp>
        <p:nvSpPr>
          <p:cNvPr id="10" name="Slide Number Placeholder 5">
            <a:extLst>
              <a:ext uri="{FF2B5EF4-FFF2-40B4-BE49-F238E27FC236}">
                <a16:creationId xmlns:a16="http://schemas.microsoft.com/office/drawing/2014/main" id="{683E6959-2A8D-4A3B-AC1C-875AAE1FFED5}"/>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algn="ctr">
              <a:defRPr/>
            </a:pPr>
            <a:fld id="{6166775B-E916-4C07-B27C-9BE8A6895C43}" type="slidenum">
              <a:rPr lang="en-US" sz="1200" smtClean="0">
                <a:latin typeface="Arial" panose="020B0604020202020204" pitchFamily="34" charset="0"/>
                <a:cs typeface="Arial" panose="020B0604020202020204" pitchFamily="34" charset="0"/>
              </a:rPr>
              <a:pPr algn="ctr">
                <a:defRPr/>
              </a:pPr>
              <a:t>22</a:t>
            </a:fld>
            <a:endParaRPr lang="en-US" sz="1200">
              <a:latin typeface="Arial" panose="020B0604020202020204" pitchFamily="34" charset="0"/>
              <a:cs typeface="Arial" panose="020B0604020202020204" pitchFamily="34" charset="0"/>
            </a:endParaRPr>
          </a:p>
        </p:txBody>
      </p:sp>
      <p:sp>
        <p:nvSpPr>
          <p:cNvPr id="11" name="Title 5">
            <a:extLst>
              <a:ext uri="{FF2B5EF4-FFF2-40B4-BE49-F238E27FC236}">
                <a16:creationId xmlns:a16="http://schemas.microsoft.com/office/drawing/2014/main" id="{B0861D8E-06C7-49DC-BE22-B98EB9EC07B5}"/>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algn="ctr" eaLnBrk="1" hangingPunct="1"/>
            <a:r>
              <a:rPr lang="en-US" altLang="en-US" sz="3200" b="1">
                <a:solidFill>
                  <a:srgbClr val="FFFFFF"/>
                </a:solidFill>
                <a:latin typeface="Arial"/>
                <a:cs typeface="Arial"/>
              </a:rPr>
              <a:t>Payment Limitation</a:t>
            </a:r>
          </a:p>
        </p:txBody>
      </p:sp>
      <p:sp>
        <p:nvSpPr>
          <p:cNvPr id="12" name="Content Placeholder 2">
            <a:extLst>
              <a:ext uri="{FF2B5EF4-FFF2-40B4-BE49-F238E27FC236}">
                <a16:creationId xmlns:a16="http://schemas.microsoft.com/office/drawing/2014/main" id="{C350702C-D7B1-499F-B4B5-C6B76C0590AF}"/>
              </a:ext>
            </a:extLst>
          </p:cNvPr>
          <p:cNvSpPr txBox="1">
            <a:spLocks/>
          </p:cNvSpPr>
          <p:nvPr/>
        </p:nvSpPr>
        <p:spPr bwMode="auto">
          <a:xfrm>
            <a:off x="292963" y="1162976"/>
            <a:ext cx="8504807" cy="511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000" u="sng"/>
              <a:t>“New” Pay Limit /Attribution Example 1 (for increased limitation):</a:t>
            </a:r>
          </a:p>
          <a:p>
            <a:pPr lvl="0"/>
            <a:r>
              <a:rPr lang="en-US" sz="1800"/>
              <a:t>ABC Corporation pay limit is increased to $500,000 based on 2 members contributing labor or management.</a:t>
            </a:r>
          </a:p>
          <a:p>
            <a:pPr lvl="0"/>
            <a:endParaRPr lang="en-US" sz="500"/>
          </a:p>
          <a:p>
            <a:pPr lvl="0"/>
            <a:r>
              <a:rPr lang="en-US" sz="1800"/>
              <a:t>Member 1 (90% ownership share)  Max Pay Limit = $250k</a:t>
            </a:r>
          </a:p>
          <a:p>
            <a:pPr lvl="0"/>
            <a:r>
              <a:rPr lang="en-US" sz="1800"/>
              <a:t>Member 2 (10% ownership share)  Max Pay Limit = $250k</a:t>
            </a:r>
          </a:p>
          <a:p>
            <a:pPr lvl="0"/>
            <a:endParaRPr lang="en-US" sz="500"/>
          </a:p>
          <a:p>
            <a:pPr lvl="0"/>
            <a:r>
              <a:rPr lang="en-US" sz="1800"/>
              <a:t>In this case, each eligible member may receive (directly or indirectly) up to $250k.  The sum of payments each eligible member may receive is $500k ($250k + $250k), regardless of ownership share.  Total payment to ABC Corporation would be $500k.</a:t>
            </a:r>
          </a:p>
          <a:p>
            <a:pPr lvl="0"/>
            <a:endParaRPr lang="en-US" sz="600"/>
          </a:p>
          <a:p>
            <a:pPr marL="804863" lvl="0" indent="-804863"/>
            <a:r>
              <a:rPr lang="en-US" sz="1400" i="1"/>
              <a:t>NOTE:  Payments will be reduced to ABC Corporation if any member receives prior payments through another farming operation or is otherwise ineligible for CFAP benefits (i.e. AGI non-compliant</a:t>
            </a:r>
            <a:r>
              <a:rPr lang="en-US" sz="1600" i="1"/>
              <a:t>) </a:t>
            </a:r>
          </a:p>
        </p:txBody>
      </p:sp>
    </p:spTree>
    <p:extLst>
      <p:ext uri="{BB962C8B-B14F-4D97-AF65-F5344CB8AC3E}">
        <p14:creationId xmlns:p14="http://schemas.microsoft.com/office/powerpoint/2010/main" val="3636024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1614488" y="5624514"/>
            <a:ext cx="1543050" cy="273844"/>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defTabSz="685800">
              <a:defRPr/>
            </a:pPr>
            <a:r>
              <a:rPr lang="en-US" sz="1350">
                <a:latin typeface="Calibri" panose="020F0502020204030204"/>
              </a:rPr>
              <a:t> </a:t>
            </a:r>
          </a:p>
        </p:txBody>
      </p:sp>
      <p:sp>
        <p:nvSpPr>
          <p:cNvPr id="8" name="Footer Placeholder 4">
            <a:extLst>
              <a:ext uri="{FF2B5EF4-FFF2-40B4-BE49-F238E27FC236}">
                <a16:creationId xmlns:a16="http://schemas.microsoft.com/office/drawing/2014/main" id="{5B52F945-1904-489D-BE3A-05B10DA486BA}"/>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a:defRPr/>
            </a:pPr>
            <a:r>
              <a:rPr lang="en-US" sz="1200">
                <a:latin typeface="Arial" panose="020B0604020202020204" pitchFamily="34" charset="0"/>
                <a:cs typeface="Arial" panose="020B0604020202020204" pitchFamily="34" charset="0"/>
              </a:rPr>
              <a:t>CFAP 2</a:t>
            </a:r>
          </a:p>
        </p:txBody>
      </p:sp>
      <p:sp>
        <p:nvSpPr>
          <p:cNvPr id="10" name="Slide Number Placeholder 5">
            <a:extLst>
              <a:ext uri="{FF2B5EF4-FFF2-40B4-BE49-F238E27FC236}">
                <a16:creationId xmlns:a16="http://schemas.microsoft.com/office/drawing/2014/main" id="{683E6959-2A8D-4A3B-AC1C-875AAE1FFED5}"/>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algn="ctr">
              <a:defRPr/>
            </a:pPr>
            <a:fld id="{6166775B-E916-4C07-B27C-9BE8A6895C43}" type="slidenum">
              <a:rPr lang="en-US" sz="1200" smtClean="0">
                <a:latin typeface="Arial" panose="020B0604020202020204" pitchFamily="34" charset="0"/>
                <a:cs typeface="Arial" panose="020B0604020202020204" pitchFamily="34" charset="0"/>
              </a:rPr>
              <a:pPr algn="ctr">
                <a:defRPr/>
              </a:pPr>
              <a:t>23</a:t>
            </a:fld>
            <a:endParaRPr lang="en-US" sz="1200">
              <a:latin typeface="Arial" panose="020B0604020202020204" pitchFamily="34" charset="0"/>
              <a:cs typeface="Arial" panose="020B0604020202020204" pitchFamily="34" charset="0"/>
            </a:endParaRPr>
          </a:p>
        </p:txBody>
      </p:sp>
      <p:sp>
        <p:nvSpPr>
          <p:cNvPr id="11" name="Title 5">
            <a:extLst>
              <a:ext uri="{FF2B5EF4-FFF2-40B4-BE49-F238E27FC236}">
                <a16:creationId xmlns:a16="http://schemas.microsoft.com/office/drawing/2014/main" id="{B0861D8E-06C7-49DC-BE22-B98EB9EC07B5}"/>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algn="ctr" eaLnBrk="1" hangingPunct="1"/>
            <a:r>
              <a:rPr lang="en-US" altLang="en-US" sz="3200" b="1">
                <a:solidFill>
                  <a:srgbClr val="FFFFFF"/>
                </a:solidFill>
                <a:latin typeface="Arial"/>
                <a:cs typeface="Arial"/>
              </a:rPr>
              <a:t>Payment Limitation</a:t>
            </a:r>
          </a:p>
        </p:txBody>
      </p:sp>
      <p:sp>
        <p:nvSpPr>
          <p:cNvPr id="12" name="Content Placeholder 2">
            <a:extLst>
              <a:ext uri="{FF2B5EF4-FFF2-40B4-BE49-F238E27FC236}">
                <a16:creationId xmlns:a16="http://schemas.microsoft.com/office/drawing/2014/main" id="{C350702C-D7B1-499F-B4B5-C6B76C0590AF}"/>
              </a:ext>
            </a:extLst>
          </p:cNvPr>
          <p:cNvSpPr txBox="1">
            <a:spLocks/>
          </p:cNvSpPr>
          <p:nvPr/>
        </p:nvSpPr>
        <p:spPr bwMode="auto">
          <a:xfrm>
            <a:off x="292963" y="1162976"/>
            <a:ext cx="8504807" cy="511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r>
              <a:rPr lang="en-US" sz="1800" u="sng"/>
              <a:t>“Previous” Pay Limit /Attribution Example 2 (for increased limitation):</a:t>
            </a:r>
          </a:p>
          <a:p>
            <a:pPr lvl="0"/>
            <a:r>
              <a:rPr lang="en-US" sz="1800"/>
              <a:t>ABC Corporation pay limit is increased to $500,000 based on 2 members contributing labor or management.</a:t>
            </a:r>
          </a:p>
          <a:p>
            <a:pPr lvl="0"/>
            <a:endParaRPr lang="en-US" sz="500"/>
          </a:p>
          <a:p>
            <a:pPr lvl="0"/>
            <a:r>
              <a:rPr lang="en-US" sz="1800"/>
              <a:t>Member 1 LLC (100% ownership share)  Max Pay Limit = $250k</a:t>
            </a:r>
          </a:p>
          <a:p>
            <a:pPr marL="971550" lvl="1" indent="-285750"/>
            <a:r>
              <a:rPr lang="en-US" sz="1400"/>
              <a:t>Producer A  (90% ownership share)   Max Pay Limit = $250k</a:t>
            </a:r>
          </a:p>
          <a:p>
            <a:pPr marL="971550" lvl="1" indent="-285750"/>
            <a:r>
              <a:rPr lang="en-US" sz="1400"/>
              <a:t>Producer B  (10% ownership share)   Max Pay Limit = $250k </a:t>
            </a:r>
          </a:p>
          <a:p>
            <a:pPr lvl="0"/>
            <a:endParaRPr lang="en-US" sz="500"/>
          </a:p>
          <a:p>
            <a:pPr lvl="0"/>
            <a:r>
              <a:rPr lang="en-US" sz="1800"/>
              <a:t>In this case, Member 1 LLC pay limit is held to $250k.  The maximum payment ABC Corporation could receive is $250k.</a:t>
            </a:r>
          </a:p>
          <a:p>
            <a:pPr lvl="0"/>
            <a:endParaRPr lang="en-US" sz="600"/>
          </a:p>
          <a:p>
            <a:pPr marL="804863" lvl="0" indent="-804863"/>
            <a:r>
              <a:rPr lang="en-US" sz="1400" i="1"/>
              <a:t>NOTE:     Payments will be reduced to ABC Corporation if any member receives prior payments through another farming operation or is otherwise ineligible for CFAP benefits (i.e. AGI non-compliant</a:t>
            </a:r>
            <a:r>
              <a:rPr lang="en-US" sz="1600" i="1"/>
              <a:t>) </a:t>
            </a:r>
          </a:p>
        </p:txBody>
      </p:sp>
    </p:spTree>
    <p:extLst>
      <p:ext uri="{BB962C8B-B14F-4D97-AF65-F5344CB8AC3E}">
        <p14:creationId xmlns:p14="http://schemas.microsoft.com/office/powerpoint/2010/main" val="114040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1614488" y="5624514"/>
            <a:ext cx="1543050" cy="273844"/>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defTabSz="685800">
              <a:defRPr/>
            </a:pPr>
            <a:r>
              <a:rPr lang="en-US" sz="1350">
                <a:latin typeface="Calibri" panose="020F0502020204030204"/>
              </a:rPr>
              <a:t> </a:t>
            </a:r>
          </a:p>
        </p:txBody>
      </p:sp>
      <p:sp>
        <p:nvSpPr>
          <p:cNvPr id="8" name="Footer Placeholder 4">
            <a:extLst>
              <a:ext uri="{FF2B5EF4-FFF2-40B4-BE49-F238E27FC236}">
                <a16:creationId xmlns:a16="http://schemas.microsoft.com/office/drawing/2014/main" id="{5B52F945-1904-489D-BE3A-05B10DA486BA}"/>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a:defRPr/>
            </a:pPr>
            <a:r>
              <a:rPr lang="en-US" sz="1200">
                <a:latin typeface="Arial" panose="020B0604020202020204" pitchFamily="34" charset="0"/>
                <a:cs typeface="Arial" panose="020B0604020202020204" pitchFamily="34" charset="0"/>
              </a:rPr>
              <a:t>CFAP 2</a:t>
            </a:r>
          </a:p>
        </p:txBody>
      </p:sp>
      <p:sp>
        <p:nvSpPr>
          <p:cNvPr id="10" name="Slide Number Placeholder 5">
            <a:extLst>
              <a:ext uri="{FF2B5EF4-FFF2-40B4-BE49-F238E27FC236}">
                <a16:creationId xmlns:a16="http://schemas.microsoft.com/office/drawing/2014/main" id="{683E6959-2A8D-4A3B-AC1C-875AAE1FFED5}"/>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algn="ctr">
              <a:defRPr/>
            </a:pPr>
            <a:fld id="{6166775B-E916-4C07-B27C-9BE8A6895C43}" type="slidenum">
              <a:rPr lang="en-US" sz="1200" smtClean="0">
                <a:latin typeface="Arial" panose="020B0604020202020204" pitchFamily="34" charset="0"/>
                <a:cs typeface="Arial" panose="020B0604020202020204" pitchFamily="34" charset="0"/>
              </a:rPr>
              <a:pPr algn="ctr">
                <a:defRPr/>
              </a:pPr>
              <a:t>24</a:t>
            </a:fld>
            <a:endParaRPr lang="en-US" sz="1200">
              <a:latin typeface="Arial" panose="020B0604020202020204" pitchFamily="34" charset="0"/>
              <a:cs typeface="Arial" panose="020B0604020202020204" pitchFamily="34" charset="0"/>
            </a:endParaRPr>
          </a:p>
        </p:txBody>
      </p:sp>
      <p:sp>
        <p:nvSpPr>
          <p:cNvPr id="11" name="Title 5">
            <a:extLst>
              <a:ext uri="{FF2B5EF4-FFF2-40B4-BE49-F238E27FC236}">
                <a16:creationId xmlns:a16="http://schemas.microsoft.com/office/drawing/2014/main" id="{B0861D8E-06C7-49DC-BE22-B98EB9EC07B5}"/>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algn="ctr" eaLnBrk="1" hangingPunct="1"/>
            <a:r>
              <a:rPr lang="en-US" altLang="en-US" sz="3200" b="1">
                <a:solidFill>
                  <a:srgbClr val="FFFFFF"/>
                </a:solidFill>
                <a:latin typeface="Arial"/>
                <a:cs typeface="Arial"/>
              </a:rPr>
              <a:t>Payment Limitation</a:t>
            </a:r>
          </a:p>
        </p:txBody>
      </p:sp>
      <p:sp>
        <p:nvSpPr>
          <p:cNvPr id="12" name="Content Placeholder 2">
            <a:extLst>
              <a:ext uri="{FF2B5EF4-FFF2-40B4-BE49-F238E27FC236}">
                <a16:creationId xmlns:a16="http://schemas.microsoft.com/office/drawing/2014/main" id="{C350702C-D7B1-499F-B4B5-C6B76C0590AF}"/>
              </a:ext>
            </a:extLst>
          </p:cNvPr>
          <p:cNvSpPr txBox="1">
            <a:spLocks/>
          </p:cNvSpPr>
          <p:nvPr/>
        </p:nvSpPr>
        <p:spPr bwMode="auto">
          <a:xfrm>
            <a:off x="292963" y="1162976"/>
            <a:ext cx="8504807" cy="511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r>
              <a:rPr lang="en-US" sz="1800" u="sng"/>
              <a:t>“NEW” Pay Limit /Attribution Example 2 (for increased limitation):</a:t>
            </a:r>
          </a:p>
          <a:p>
            <a:pPr lvl="0"/>
            <a:r>
              <a:rPr lang="en-US" sz="1800"/>
              <a:t>ABC Corporation pay limit is increased to $500,000 based on 2 members contributing labor or management.</a:t>
            </a:r>
          </a:p>
          <a:p>
            <a:pPr lvl="0"/>
            <a:endParaRPr lang="en-US" sz="500"/>
          </a:p>
          <a:p>
            <a:pPr lvl="0"/>
            <a:r>
              <a:rPr lang="en-US" sz="1800"/>
              <a:t>Member 1 LLC (100% ownership share)  Max Pay Limit is increased to $500k</a:t>
            </a:r>
          </a:p>
          <a:p>
            <a:pPr marL="971550" lvl="1" indent="-285750"/>
            <a:r>
              <a:rPr lang="en-US" sz="1400"/>
              <a:t>Producer A  (90% ownership share)   Max Pay Limit = $250k</a:t>
            </a:r>
          </a:p>
          <a:p>
            <a:pPr marL="971550" lvl="1" indent="-285750"/>
            <a:r>
              <a:rPr lang="en-US" sz="1400"/>
              <a:t>Producer B  (10% ownership share)   Max Pay Limit = $250k </a:t>
            </a:r>
          </a:p>
          <a:p>
            <a:pPr lvl="0"/>
            <a:endParaRPr lang="en-US" sz="500"/>
          </a:p>
          <a:p>
            <a:pPr lvl="0"/>
            <a:r>
              <a:rPr lang="en-US" sz="1800"/>
              <a:t>In this case, Member 1 LLC pay limit is increased to the maximum pay limit ABC Corporation may receive ($500k).  The maximum payment ABC Corporation could receive is $500k and payments will be attributed accordingly down to the first level members of the embedded entity regardless of ownership shares.</a:t>
            </a:r>
          </a:p>
          <a:p>
            <a:pPr lvl="0"/>
            <a:endParaRPr lang="en-US" sz="600"/>
          </a:p>
          <a:p>
            <a:pPr marL="804863" lvl="0" indent="-804863"/>
            <a:r>
              <a:rPr lang="en-US" sz="1400" i="1"/>
              <a:t>NOTE:     Payments will be reduced to ABC Corporation if any member receives prior payments through another farming operation or is otherwise ineligible for CFAP benefits (i.e. AGI non-compliant</a:t>
            </a:r>
            <a:r>
              <a:rPr lang="en-US" sz="1600" i="1"/>
              <a:t>) </a:t>
            </a:r>
          </a:p>
        </p:txBody>
      </p:sp>
    </p:spTree>
    <p:extLst>
      <p:ext uri="{BB962C8B-B14F-4D97-AF65-F5344CB8AC3E}">
        <p14:creationId xmlns:p14="http://schemas.microsoft.com/office/powerpoint/2010/main" val="938334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1614488" y="5624514"/>
            <a:ext cx="1543050" cy="273844"/>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defTabSz="685800">
              <a:defRPr/>
            </a:pPr>
            <a:r>
              <a:rPr lang="en-US" sz="1350">
                <a:latin typeface="Calibri" panose="020F0502020204030204"/>
              </a:rPr>
              <a:t> </a:t>
            </a:r>
          </a:p>
        </p:txBody>
      </p:sp>
      <p:sp>
        <p:nvSpPr>
          <p:cNvPr id="8" name="Footer Placeholder 4">
            <a:extLst>
              <a:ext uri="{FF2B5EF4-FFF2-40B4-BE49-F238E27FC236}">
                <a16:creationId xmlns:a16="http://schemas.microsoft.com/office/drawing/2014/main" id="{1DBFAFCA-A2D1-4647-A887-987AB16408AD}"/>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a:defRPr/>
            </a:pPr>
            <a:r>
              <a:rPr lang="en-US" sz="1200">
                <a:latin typeface="Arial" panose="020B0604020202020204" pitchFamily="34" charset="0"/>
                <a:cs typeface="Arial" panose="020B0604020202020204" pitchFamily="34" charset="0"/>
              </a:rPr>
              <a:t>CFAP 2</a:t>
            </a:r>
          </a:p>
        </p:txBody>
      </p:sp>
      <p:sp>
        <p:nvSpPr>
          <p:cNvPr id="10" name="Slide Number Placeholder 5">
            <a:extLst>
              <a:ext uri="{FF2B5EF4-FFF2-40B4-BE49-F238E27FC236}">
                <a16:creationId xmlns:a16="http://schemas.microsoft.com/office/drawing/2014/main" id="{3F5A3C90-B7BE-496A-B2B7-18EAAC3D8104}"/>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algn="ctr">
              <a:defRPr/>
            </a:pPr>
            <a:fld id="{6166775B-E916-4C07-B27C-9BE8A6895C43}" type="slidenum">
              <a:rPr lang="en-US" sz="1200" smtClean="0">
                <a:latin typeface="Arial" panose="020B0604020202020204" pitchFamily="34" charset="0"/>
                <a:cs typeface="Arial" panose="020B0604020202020204" pitchFamily="34" charset="0"/>
              </a:rPr>
              <a:pPr algn="ctr">
                <a:defRPr/>
              </a:pPr>
              <a:t>25</a:t>
            </a:fld>
            <a:endParaRPr lang="en-US" sz="1200">
              <a:latin typeface="Arial" panose="020B0604020202020204" pitchFamily="34" charset="0"/>
              <a:cs typeface="Arial" panose="020B0604020202020204" pitchFamily="34" charset="0"/>
            </a:endParaRPr>
          </a:p>
        </p:txBody>
      </p:sp>
      <p:sp>
        <p:nvSpPr>
          <p:cNvPr id="11" name="Title 5">
            <a:extLst>
              <a:ext uri="{FF2B5EF4-FFF2-40B4-BE49-F238E27FC236}">
                <a16:creationId xmlns:a16="http://schemas.microsoft.com/office/drawing/2014/main" id="{91AD29B8-9E2E-4C60-8520-6984506142D6}"/>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algn="ctr" eaLnBrk="1" hangingPunct="1"/>
            <a:r>
              <a:rPr lang="en-US" altLang="en-US" sz="3200" b="1">
                <a:solidFill>
                  <a:srgbClr val="FFFFFF"/>
                </a:solidFill>
                <a:latin typeface="Arial"/>
                <a:cs typeface="Arial"/>
              </a:rPr>
              <a:t>Payment Limitation</a:t>
            </a:r>
          </a:p>
        </p:txBody>
      </p:sp>
      <p:sp>
        <p:nvSpPr>
          <p:cNvPr id="12" name="Content Placeholder 2">
            <a:extLst>
              <a:ext uri="{FF2B5EF4-FFF2-40B4-BE49-F238E27FC236}">
                <a16:creationId xmlns:a16="http://schemas.microsoft.com/office/drawing/2014/main" id="{E32F3A32-0FCB-4180-9846-C013D3BC5B32}"/>
              </a:ext>
            </a:extLst>
          </p:cNvPr>
          <p:cNvSpPr txBox="1">
            <a:spLocks/>
          </p:cNvSpPr>
          <p:nvPr/>
        </p:nvSpPr>
        <p:spPr bwMode="auto">
          <a:xfrm>
            <a:off x="628650" y="1392382"/>
            <a:ext cx="7829550" cy="374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r>
              <a:rPr lang="en-US" sz="2400" u="sng" dirty="0"/>
              <a:t>Attribution For CFAP 2.0:</a:t>
            </a:r>
          </a:p>
          <a:p>
            <a:pPr lvl="0"/>
            <a:endParaRPr lang="en-US" sz="2400" dirty="0"/>
          </a:p>
          <a:p>
            <a:pPr lvl="0"/>
            <a:r>
              <a:rPr lang="en-US" sz="2400" dirty="0"/>
              <a:t>CFAP payments to a legal entity will be tracked through 4 levels of ownership and will be reduced in an amount that represents the indirect ownership interest of the fourth level entity in the payment entity.</a:t>
            </a:r>
          </a:p>
        </p:txBody>
      </p:sp>
    </p:spTree>
    <p:extLst>
      <p:ext uri="{BB962C8B-B14F-4D97-AF65-F5344CB8AC3E}">
        <p14:creationId xmlns:p14="http://schemas.microsoft.com/office/powerpoint/2010/main" val="2965942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8C6F-C0DE-4ADA-A03C-2B2769E1CF24}"/>
              </a:ext>
            </a:extLst>
          </p:cNvPr>
          <p:cNvSpPr txBox="1">
            <a:spLocks/>
          </p:cNvSpPr>
          <p:nvPr/>
        </p:nvSpPr>
        <p:spPr bwMode="auto">
          <a:xfrm>
            <a:off x="87085" y="2230827"/>
            <a:ext cx="9144000" cy="149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6000"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5pPr>
            <a:lvl6pPr marL="3429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6pPr>
            <a:lvl7pPr marL="6858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7pPr>
            <a:lvl8pPr marL="10287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8pPr>
            <a:lvl9pPr marL="13716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9pPr>
          </a:lstStyle>
          <a:p>
            <a:pPr algn="ctr" defTabSz="685143">
              <a:defRPr/>
            </a:pPr>
            <a:r>
              <a:rPr lang="en-US" sz="4400" b="1" dirty="0"/>
              <a:t>Commodity Categories</a:t>
            </a:r>
            <a:endParaRPr lang="en-US" sz="2800" b="1" dirty="0"/>
          </a:p>
        </p:txBody>
      </p:sp>
    </p:spTree>
    <p:extLst>
      <p:ext uri="{BB962C8B-B14F-4D97-AF65-F5344CB8AC3E}">
        <p14:creationId xmlns:p14="http://schemas.microsoft.com/office/powerpoint/2010/main" val="3648237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12"/>
          </p:nvPr>
        </p:nvSpPr>
        <p:spPr>
          <a:prstGeom prst="rect">
            <a:avLst/>
          </a:prstGeom>
        </p:spPr>
        <p:txBody>
          <a:bodyPr vert="horz" wrap="square" lIns="0" tIns="8659" rIns="0" bIns="0" rtlCol="0">
            <a:spAutoFit/>
          </a:bodyPr>
          <a:lstStyle/>
          <a:p>
            <a:pPr marL="23089" algn="r" defTabSz="685800" eaLnBrk="1" fontAlgn="auto" hangingPunct="1">
              <a:spcBef>
                <a:spcPts val="68"/>
              </a:spcBef>
              <a:spcAft>
                <a:spcPts val="0"/>
              </a:spcAft>
              <a:defRPr/>
            </a:pPr>
            <a:fld id="{81D60167-4931-47E6-BA6A-407CBD079E47}" type="slidenum">
              <a:rPr sz="900" dirty="0">
                <a:solidFill>
                  <a:prstClr val="black">
                    <a:tint val="75000"/>
                  </a:prstClr>
                </a:solidFill>
                <a:latin typeface="Calibri" panose="020F0502020204030204"/>
              </a:rPr>
              <a:pPr marL="23089" algn="r" defTabSz="685800" eaLnBrk="1" fontAlgn="auto" hangingPunct="1">
                <a:spcBef>
                  <a:spcPts val="68"/>
                </a:spcBef>
                <a:spcAft>
                  <a:spcPts val="0"/>
                </a:spcAft>
                <a:defRPr/>
              </a:pPr>
              <a:t>27</a:t>
            </a:fld>
            <a:endParaRPr sz="900">
              <a:solidFill>
                <a:prstClr val="black">
                  <a:tint val="75000"/>
                </a:prstClr>
              </a:solidFill>
              <a:latin typeface="Calibri" panose="020F0502020204030204"/>
            </a:endParaRPr>
          </a:p>
        </p:txBody>
      </p:sp>
      <p:sp>
        <p:nvSpPr>
          <p:cNvPr id="10" name="Rectangle 9">
            <a:extLst>
              <a:ext uri="{FF2B5EF4-FFF2-40B4-BE49-F238E27FC236}">
                <a16:creationId xmlns:a16="http://schemas.microsoft.com/office/drawing/2014/main" id="{D3B1D3D1-0CEC-2740-B30D-B7826413C39E}"/>
              </a:ext>
            </a:extLst>
          </p:cNvPr>
          <p:cNvSpPr/>
          <p:nvPr/>
        </p:nvSpPr>
        <p:spPr>
          <a:xfrm>
            <a:off x="484909" y="3785972"/>
            <a:ext cx="1593273" cy="344069"/>
          </a:xfrm>
          <a:prstGeom prst="rect">
            <a:avLst/>
          </a:prstGeom>
        </p:spPr>
        <p:txBody>
          <a:bodyPr wrap="square">
            <a:spAutoFit/>
          </a:bodyPr>
          <a:lstStyle/>
          <a:p>
            <a:pPr defTabSz="685800" eaLnBrk="1" fontAlgn="auto" hangingPunct="1">
              <a:spcBef>
                <a:spcPts val="0"/>
              </a:spcBef>
              <a:spcAft>
                <a:spcPts val="0"/>
              </a:spcAft>
              <a:defRPr/>
            </a:pPr>
            <a:endParaRPr lang="en-US" sz="1636">
              <a:solidFill>
                <a:prstClr val="black"/>
              </a:solidFill>
              <a:latin typeface="Corbel" panose="020B0503020204020204" pitchFamily="34" charset="0"/>
            </a:endParaRPr>
          </a:p>
        </p:txBody>
      </p:sp>
      <p:sp>
        <p:nvSpPr>
          <p:cNvPr id="25" name="Slide Number Placeholder 3">
            <a:extLst>
              <a:ext uri="{FF2B5EF4-FFF2-40B4-BE49-F238E27FC236}">
                <a16:creationId xmlns:a16="http://schemas.microsoft.com/office/drawing/2014/main" id="{6F4A8259-0251-9149-BB66-00CDC9769225}"/>
              </a:ext>
            </a:extLst>
          </p:cNvPr>
          <p:cNvSpPr txBox="1">
            <a:spLocks/>
          </p:cNvSpPr>
          <p:nvPr/>
        </p:nvSpPr>
        <p:spPr>
          <a:xfrm>
            <a:off x="6858000" y="5629083"/>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089" defTabSz="685800" fontAlgn="auto">
              <a:spcBef>
                <a:spcPts val="68"/>
              </a:spcBef>
              <a:spcAft>
                <a:spcPts val="0"/>
              </a:spcAft>
              <a:defRPr/>
            </a:pPr>
            <a:fld id="{81D60167-4931-47E6-BA6A-407CBD079E47}" type="slidenum">
              <a:rPr lang="en-US" sz="1050" b="1">
                <a:solidFill>
                  <a:prstClr val="white"/>
                </a:solidFill>
                <a:latin typeface="Corbel" panose="020B0503020204020204" pitchFamily="34" charset="0"/>
              </a:rPr>
              <a:pPr marL="23089" defTabSz="685800" fontAlgn="auto">
                <a:spcBef>
                  <a:spcPts val="68"/>
                </a:spcBef>
                <a:spcAft>
                  <a:spcPts val="0"/>
                </a:spcAft>
                <a:defRPr/>
              </a:pPr>
              <a:t>27</a:t>
            </a:fld>
            <a:endParaRPr lang="en-US" sz="900" b="1">
              <a:solidFill>
                <a:prstClr val="white"/>
              </a:solidFill>
              <a:latin typeface="Corbel" panose="020B0503020204020204" pitchFamily="34" charset="0"/>
            </a:endParaRPr>
          </a:p>
        </p:txBody>
      </p:sp>
      <p:sp>
        <p:nvSpPr>
          <p:cNvPr id="20" name="TextBox 19">
            <a:extLst>
              <a:ext uri="{FF2B5EF4-FFF2-40B4-BE49-F238E27FC236}">
                <a16:creationId xmlns:a16="http://schemas.microsoft.com/office/drawing/2014/main" id="{61B8CDB9-B81D-4708-9611-83E653D87C19}"/>
              </a:ext>
            </a:extLst>
          </p:cNvPr>
          <p:cNvSpPr txBox="1"/>
          <p:nvPr/>
        </p:nvSpPr>
        <p:spPr>
          <a:xfrm>
            <a:off x="703984" y="1409389"/>
            <a:ext cx="7736032" cy="4247317"/>
          </a:xfrm>
          <a:prstGeom prst="rect">
            <a:avLst/>
          </a:prstGeom>
          <a:noFill/>
        </p:spPr>
        <p:txBody>
          <a:bodyPr wrap="square" rtlCol="0">
            <a:spAutoFit/>
          </a:bodyPr>
          <a:lstStyle/>
          <a:p>
            <a:pPr algn="ctr" defTabSz="685143">
              <a:defRPr/>
            </a:pPr>
            <a:r>
              <a:rPr lang="en-US" sz="4400" b="1" dirty="0">
                <a:solidFill>
                  <a:schemeClr val="accent6">
                    <a:lumMod val="50000"/>
                  </a:schemeClr>
                </a:solidFill>
                <a:latin typeface="Arial" panose="020B0604020202020204" pitchFamily="34" charset="0"/>
                <a:cs typeface="Arial" panose="020B0604020202020204" pitchFamily="34" charset="0"/>
              </a:rPr>
              <a:t>Commodity Categories</a:t>
            </a:r>
          </a:p>
          <a:p>
            <a:pPr lvl="1" defTabSz="685143">
              <a:defRPr/>
            </a:pPr>
            <a:endParaRPr lang="en-US" sz="2800" b="1" dirty="0">
              <a:solidFill>
                <a:schemeClr val="accent6">
                  <a:lumMod val="50000"/>
                </a:schemeClr>
              </a:solidFill>
              <a:latin typeface="Arial" panose="020B0604020202020204" pitchFamily="34" charset="0"/>
              <a:cs typeface="Arial" panose="020B0604020202020204" pitchFamily="34" charset="0"/>
            </a:endParaRPr>
          </a:p>
          <a:p>
            <a:pPr marL="800100" lvl="1" indent="-457200" defTabSz="685143">
              <a:buFont typeface="Wingdings" panose="05000000000000000000" pitchFamily="2" charset="2"/>
              <a:buChar char="Ø"/>
              <a:defRPr/>
            </a:pPr>
            <a:r>
              <a:rPr lang="en-US" sz="2800" b="1" dirty="0">
                <a:solidFill>
                  <a:schemeClr val="accent6">
                    <a:lumMod val="50000"/>
                  </a:schemeClr>
                </a:solidFill>
                <a:latin typeface="Arial" panose="020B0604020202020204" pitchFamily="34" charset="0"/>
                <a:cs typeface="Arial" panose="020B0604020202020204" pitchFamily="34" charset="0"/>
              </a:rPr>
              <a:t>Price trigger commodities</a:t>
            </a:r>
            <a:br>
              <a:rPr lang="en-US" sz="2800" b="1" dirty="0">
                <a:solidFill>
                  <a:schemeClr val="accent6">
                    <a:lumMod val="50000"/>
                  </a:schemeClr>
                </a:solidFill>
                <a:latin typeface="Arial" panose="020B0604020202020204" pitchFamily="34" charset="0"/>
                <a:cs typeface="Arial" panose="020B0604020202020204" pitchFamily="34" charset="0"/>
              </a:rPr>
            </a:br>
            <a:endParaRPr lang="en-US" sz="2800" b="1" dirty="0">
              <a:solidFill>
                <a:schemeClr val="accent6">
                  <a:lumMod val="50000"/>
                </a:schemeClr>
              </a:solidFill>
              <a:latin typeface="Arial" panose="020B0604020202020204" pitchFamily="34" charset="0"/>
              <a:cs typeface="Arial" panose="020B0604020202020204" pitchFamily="34" charset="0"/>
            </a:endParaRPr>
          </a:p>
          <a:p>
            <a:pPr marL="800100" lvl="1" indent="-457200" defTabSz="685143">
              <a:buFont typeface="Wingdings" panose="05000000000000000000" pitchFamily="2" charset="2"/>
              <a:buChar char="Ø"/>
              <a:defRPr/>
            </a:pPr>
            <a:r>
              <a:rPr lang="en-US" sz="2800" b="1" dirty="0">
                <a:solidFill>
                  <a:schemeClr val="accent6">
                    <a:lumMod val="50000"/>
                  </a:schemeClr>
                </a:solidFill>
                <a:latin typeface="Arial" panose="020B0604020202020204" pitchFamily="34" charset="0"/>
                <a:cs typeface="Arial" panose="020B0604020202020204" pitchFamily="34" charset="0"/>
              </a:rPr>
              <a:t>Flat-rate row crops</a:t>
            </a:r>
          </a:p>
          <a:p>
            <a:pPr marL="342900" lvl="1" defTabSz="685143">
              <a:defRPr/>
            </a:pPr>
            <a:endParaRPr lang="en-US" sz="2800" b="1" dirty="0">
              <a:solidFill>
                <a:schemeClr val="accent6">
                  <a:lumMod val="50000"/>
                </a:schemeClr>
              </a:solidFill>
              <a:latin typeface="Arial" panose="020B0604020202020204" pitchFamily="34" charset="0"/>
              <a:cs typeface="Arial" panose="020B0604020202020204" pitchFamily="34" charset="0"/>
            </a:endParaRPr>
          </a:p>
          <a:p>
            <a:pPr marL="800100" lvl="1" indent="-457200" defTabSz="685143">
              <a:buFont typeface="Wingdings" panose="05000000000000000000" pitchFamily="2" charset="2"/>
              <a:buChar char="Ø"/>
              <a:defRPr/>
            </a:pPr>
            <a:r>
              <a:rPr lang="en-US" sz="2800" b="1" dirty="0">
                <a:solidFill>
                  <a:schemeClr val="accent6">
                    <a:lumMod val="50000"/>
                  </a:schemeClr>
                </a:solidFill>
                <a:latin typeface="Arial" panose="020B0604020202020204" pitchFamily="34" charset="0"/>
                <a:cs typeface="Arial" panose="020B0604020202020204" pitchFamily="34" charset="0"/>
              </a:rPr>
              <a:t>Sales commodities</a:t>
            </a:r>
            <a:br>
              <a:rPr lang="en-US" sz="2800" b="1" dirty="0">
                <a:solidFill>
                  <a:schemeClr val="accent6">
                    <a:lumMod val="50000"/>
                  </a:schemeClr>
                </a:solidFill>
                <a:latin typeface="+mn-lt"/>
              </a:rPr>
            </a:br>
            <a:endParaRPr lang="en-US" sz="2800" b="1" dirty="0">
              <a:solidFill>
                <a:schemeClr val="accent6">
                  <a:lumMod val="50000"/>
                </a:schemeClr>
              </a:solidFill>
              <a:latin typeface="+mn-lt"/>
            </a:endParaRPr>
          </a:p>
          <a:p>
            <a:pPr marL="800100" lvl="1" indent="-457200" defTabSz="685143">
              <a:buFont typeface="Wingdings" panose="05000000000000000000" pitchFamily="2" charset="2"/>
              <a:buChar char="Ø"/>
              <a:defRPr/>
            </a:pPr>
            <a:endParaRPr lang="en-US" sz="3000" b="1" dirty="0"/>
          </a:p>
        </p:txBody>
      </p:sp>
    </p:spTree>
    <p:extLst>
      <p:ext uri="{BB962C8B-B14F-4D97-AF65-F5344CB8AC3E}">
        <p14:creationId xmlns:p14="http://schemas.microsoft.com/office/powerpoint/2010/main" val="492858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47F20-3E50-489A-B94D-2897AF782778}"/>
              </a:ext>
            </a:extLst>
          </p:cNvPr>
          <p:cNvSpPr>
            <a:spLocks noGrp="1"/>
          </p:cNvSpPr>
          <p:nvPr>
            <p:ph type="title"/>
          </p:nvPr>
        </p:nvSpPr>
        <p:spPr>
          <a:xfrm>
            <a:off x="389038" y="3865972"/>
            <a:ext cx="3061171" cy="2623350"/>
          </a:xfrm>
        </p:spPr>
        <p:txBody>
          <a:bodyPr anchor="ctr">
            <a:normAutofit/>
          </a:bodyPr>
          <a:lstStyle/>
          <a:p>
            <a:r>
              <a:rPr lang="en-US" sz="3400" b="1"/>
              <a:t>Price Trigger Category</a:t>
            </a:r>
          </a:p>
        </p:txBody>
      </p:sp>
      <p:pic>
        <p:nvPicPr>
          <p:cNvPr id="6" name="Picture 5" descr="A close up of a sheep&#10;&#10;Description automatically generated">
            <a:extLst>
              <a:ext uri="{FF2B5EF4-FFF2-40B4-BE49-F238E27FC236}">
                <a16:creationId xmlns:a16="http://schemas.microsoft.com/office/drawing/2014/main" id="{56B724EA-253B-4012-838C-C5D2A2ECD5CF}"/>
              </a:ext>
            </a:extLst>
          </p:cNvPr>
          <p:cNvPicPr>
            <a:picLocks noChangeAspect="1"/>
          </p:cNvPicPr>
          <p:nvPr/>
        </p:nvPicPr>
        <p:blipFill rotWithShape="1">
          <a:blip r:embed="rId3"/>
          <a:srcRect t="19489" b="19489"/>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Content Placeholder 6">
            <a:extLst>
              <a:ext uri="{FF2B5EF4-FFF2-40B4-BE49-F238E27FC236}">
                <a16:creationId xmlns:a16="http://schemas.microsoft.com/office/drawing/2014/main" id="{64272141-3804-4857-8522-3562C5FD5EB3}"/>
              </a:ext>
            </a:extLst>
          </p:cNvPr>
          <p:cNvSpPr>
            <a:spLocks noGrp="1"/>
          </p:cNvSpPr>
          <p:nvPr>
            <p:ph idx="1"/>
          </p:nvPr>
        </p:nvSpPr>
        <p:spPr>
          <a:xfrm>
            <a:off x="3026584" y="3710612"/>
            <a:ext cx="6117416" cy="3147377"/>
          </a:xfrm>
        </p:spPr>
        <p:txBody>
          <a:bodyPr anchor="ctr">
            <a:normAutofit/>
          </a:bodyPr>
          <a:lstStyle/>
          <a:p>
            <a:pPr marL="114300" lvl="1" indent="0" defTabSz="685143">
              <a:buNone/>
              <a:defRPr/>
            </a:pPr>
            <a:r>
              <a:rPr lang="en-US" sz="2200" dirty="0">
                <a:latin typeface="Arial"/>
                <a:cs typeface="Arial"/>
              </a:rPr>
              <a:t>Commodities within this category:</a:t>
            </a:r>
          </a:p>
          <a:p>
            <a:pPr marL="771525" lvl="1" indent="-428625" defTabSz="685143">
              <a:defRPr/>
            </a:pPr>
            <a:r>
              <a:rPr lang="en-US" sz="2200" dirty="0">
                <a:latin typeface="Arial"/>
                <a:cs typeface="Arial"/>
              </a:rPr>
              <a:t>dairy (cow milk)</a:t>
            </a:r>
          </a:p>
          <a:p>
            <a:pPr marL="771525" lvl="1" indent="-428625" defTabSz="685143">
              <a:buFont typeface="Arial" panose="020B0604020202020204" pitchFamily="34" charset="0"/>
              <a:buChar char="•"/>
              <a:defRPr/>
            </a:pPr>
            <a:r>
              <a:rPr lang="en-US" sz="2200" dirty="0">
                <a:latin typeface="Arial"/>
                <a:cs typeface="Arial"/>
              </a:rPr>
              <a:t>broilers and eggs</a:t>
            </a:r>
          </a:p>
          <a:p>
            <a:pPr marL="771525" lvl="1" indent="-428625" defTabSz="685143">
              <a:defRPr/>
            </a:pPr>
            <a:r>
              <a:rPr lang="en-US" sz="2200" dirty="0">
                <a:latin typeface="Arial"/>
                <a:cs typeface="Arial"/>
              </a:rPr>
              <a:t>beef cattle, hogs and pigs, lambs and sheep (excluding breeding stock)</a:t>
            </a:r>
          </a:p>
          <a:p>
            <a:pPr marL="771525" lvl="1" indent="-428625" defTabSz="685143">
              <a:defRPr/>
            </a:pPr>
            <a:r>
              <a:rPr lang="en-US" sz="2200" dirty="0">
                <a:latin typeface="Arial"/>
                <a:cs typeface="Arial"/>
              </a:rPr>
              <a:t>acre-based crops, including barley, corn, sorghum, soybeans sunflowers, upland cotton, wheat (all classes)</a:t>
            </a:r>
          </a:p>
          <a:p>
            <a:pPr marL="771525" lvl="1" indent="-428625" defTabSz="685143">
              <a:defRPr/>
            </a:pPr>
            <a:endParaRPr lang="en-US" sz="2200" dirty="0">
              <a:latin typeface="Arial"/>
              <a:cs typeface="Arial"/>
            </a:endParaRPr>
          </a:p>
          <a:p>
            <a:endParaRPr lang="en-US" sz="1600" dirty="0"/>
          </a:p>
        </p:txBody>
      </p:sp>
    </p:spTree>
    <p:extLst>
      <p:ext uri="{BB962C8B-B14F-4D97-AF65-F5344CB8AC3E}">
        <p14:creationId xmlns:p14="http://schemas.microsoft.com/office/powerpoint/2010/main" val="2350563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8C6F-C0DE-4ADA-A03C-2B2769E1CF24}"/>
              </a:ext>
            </a:extLst>
          </p:cNvPr>
          <p:cNvSpPr txBox="1">
            <a:spLocks/>
          </p:cNvSpPr>
          <p:nvPr/>
        </p:nvSpPr>
        <p:spPr bwMode="auto">
          <a:xfrm>
            <a:off x="87085" y="2230827"/>
            <a:ext cx="9144000" cy="149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6000"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5pPr>
            <a:lvl6pPr marL="3429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6pPr>
            <a:lvl7pPr marL="6858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7pPr>
            <a:lvl8pPr marL="10287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8pPr>
            <a:lvl9pPr marL="13716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9pPr>
          </a:lstStyle>
          <a:p>
            <a:pPr algn="ctr"/>
            <a:r>
              <a:rPr lang="en-US" sz="4800" dirty="0"/>
              <a:t>Dairy Provisions</a:t>
            </a:r>
          </a:p>
        </p:txBody>
      </p:sp>
    </p:spTree>
    <p:extLst>
      <p:ext uri="{BB962C8B-B14F-4D97-AF65-F5344CB8AC3E}">
        <p14:creationId xmlns:p14="http://schemas.microsoft.com/office/powerpoint/2010/main" val="3147450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B952288-8DA5-4AF5-9B0B-BBC234F615CF}"/>
              </a:ext>
            </a:extLst>
          </p:cNvPr>
          <p:cNvSpPr>
            <a:spLocks noGrp="1"/>
          </p:cNvSpPr>
          <p:nvPr>
            <p:ph type="title"/>
          </p:nvPr>
        </p:nvSpPr>
        <p:spPr>
          <a:xfrm>
            <a:off x="0" y="2230827"/>
            <a:ext cx="9144000" cy="1492739"/>
          </a:xfrm>
        </p:spPr>
        <p:txBody>
          <a:bodyPr anchor="ctr"/>
          <a:lstStyle>
            <a:lvl1pPr>
              <a:defRPr sz="6000">
                <a:solidFill>
                  <a:schemeClr val="bg1"/>
                </a:solidFill>
              </a:defRPr>
            </a:lvl1pPr>
          </a:lstStyle>
          <a:p>
            <a:pPr algn="ctr"/>
            <a:r>
              <a:rPr lang="en-US" sz="4800" dirty="0"/>
              <a:t>General Information</a:t>
            </a:r>
          </a:p>
        </p:txBody>
      </p:sp>
    </p:spTree>
    <p:extLst>
      <p:ext uri="{BB962C8B-B14F-4D97-AF65-F5344CB8AC3E}">
        <p14:creationId xmlns:p14="http://schemas.microsoft.com/office/powerpoint/2010/main" val="2718881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1614488" y="5624514"/>
            <a:ext cx="1543050" cy="273844"/>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defTabSz="685800">
              <a:defRPr/>
            </a:pPr>
            <a:r>
              <a:rPr lang="en-US" sz="1350">
                <a:latin typeface="Calibri" panose="020F0502020204030204"/>
              </a:rPr>
              <a:t> </a:t>
            </a:r>
          </a:p>
        </p:txBody>
      </p:sp>
      <p:sp>
        <p:nvSpPr>
          <p:cNvPr id="8" name="Footer Placeholder 4">
            <a:extLst>
              <a:ext uri="{FF2B5EF4-FFF2-40B4-BE49-F238E27FC236}">
                <a16:creationId xmlns:a16="http://schemas.microsoft.com/office/drawing/2014/main" id="{05FC9A6C-CAAB-4A86-B262-55A0B2608BB2}"/>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a:defRPr/>
            </a:pPr>
            <a:r>
              <a:rPr lang="en-US" sz="1200">
                <a:latin typeface="Arial" panose="020B0604020202020204" pitchFamily="34" charset="0"/>
                <a:cs typeface="Arial" panose="020B0604020202020204" pitchFamily="34" charset="0"/>
              </a:rPr>
              <a:t>CFAP 2</a:t>
            </a:r>
          </a:p>
        </p:txBody>
      </p:sp>
      <p:sp>
        <p:nvSpPr>
          <p:cNvPr id="10" name="Slide Number Placeholder 5">
            <a:extLst>
              <a:ext uri="{FF2B5EF4-FFF2-40B4-BE49-F238E27FC236}">
                <a16:creationId xmlns:a16="http://schemas.microsoft.com/office/drawing/2014/main" id="{678F899A-8AD2-4259-8492-9B4581774C92}"/>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algn="ctr">
              <a:defRPr/>
            </a:pPr>
            <a:fld id="{6166775B-E916-4C07-B27C-9BE8A6895C43}" type="slidenum">
              <a:rPr lang="en-US" sz="1200" smtClean="0">
                <a:latin typeface="Arial" panose="020B0604020202020204" pitchFamily="34" charset="0"/>
                <a:cs typeface="Arial" panose="020B0604020202020204" pitchFamily="34" charset="0"/>
              </a:rPr>
              <a:pPr algn="ctr">
                <a:defRPr/>
              </a:pPr>
              <a:t>30</a:t>
            </a:fld>
            <a:endParaRPr lang="en-US" sz="1200">
              <a:latin typeface="Arial" panose="020B0604020202020204" pitchFamily="34" charset="0"/>
              <a:cs typeface="Arial" panose="020B0604020202020204" pitchFamily="34" charset="0"/>
            </a:endParaRPr>
          </a:p>
        </p:txBody>
      </p:sp>
      <p:sp>
        <p:nvSpPr>
          <p:cNvPr id="11" name="Title 5">
            <a:extLst>
              <a:ext uri="{FF2B5EF4-FFF2-40B4-BE49-F238E27FC236}">
                <a16:creationId xmlns:a16="http://schemas.microsoft.com/office/drawing/2014/main" id="{467DEAFF-0BC6-4007-A311-0B1E75B5F0D4}"/>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algn="ctr" eaLnBrk="1" hangingPunct="1"/>
            <a:r>
              <a:rPr lang="en-US" altLang="en-US" sz="3200" b="1">
                <a:solidFill>
                  <a:srgbClr val="FFFFFF"/>
                </a:solidFill>
                <a:latin typeface="Arial"/>
                <a:cs typeface="Arial"/>
              </a:rPr>
              <a:t>Eligible Dairy Operations</a:t>
            </a:r>
          </a:p>
        </p:txBody>
      </p:sp>
      <p:sp>
        <p:nvSpPr>
          <p:cNvPr id="12" name="Content Placeholder 2">
            <a:extLst>
              <a:ext uri="{FF2B5EF4-FFF2-40B4-BE49-F238E27FC236}">
                <a16:creationId xmlns:a16="http://schemas.microsoft.com/office/drawing/2014/main" id="{8B0D20C6-D8DD-4E38-9053-27DEF5571ED8}"/>
              </a:ext>
            </a:extLst>
          </p:cNvPr>
          <p:cNvSpPr txBox="1">
            <a:spLocks/>
          </p:cNvSpPr>
          <p:nvPr/>
        </p:nvSpPr>
        <p:spPr bwMode="auto">
          <a:xfrm>
            <a:off x="628650" y="1392382"/>
            <a:ext cx="7829550" cy="374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Dairy operations that commercially, market milk from cows in the United States at the time of application are eligible for CFAP 2. </a:t>
            </a:r>
          </a:p>
        </p:txBody>
      </p:sp>
    </p:spTree>
    <p:extLst>
      <p:ext uri="{BB962C8B-B14F-4D97-AF65-F5344CB8AC3E}">
        <p14:creationId xmlns:p14="http://schemas.microsoft.com/office/powerpoint/2010/main" val="1448785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1614488" y="5624514"/>
            <a:ext cx="1543050" cy="273844"/>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defTabSz="685800">
              <a:defRPr/>
            </a:pPr>
            <a:r>
              <a:rPr lang="en-US" sz="1350">
                <a:latin typeface="Calibri" panose="020F0502020204030204"/>
              </a:rPr>
              <a:t> </a:t>
            </a:r>
          </a:p>
        </p:txBody>
      </p:sp>
      <p:sp>
        <p:nvSpPr>
          <p:cNvPr id="8" name="Footer Placeholder 4">
            <a:extLst>
              <a:ext uri="{FF2B5EF4-FFF2-40B4-BE49-F238E27FC236}">
                <a16:creationId xmlns:a16="http://schemas.microsoft.com/office/drawing/2014/main" id="{6D0B6076-A15B-4DFB-955F-F020A1978A21}"/>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a:defRPr/>
            </a:pPr>
            <a:r>
              <a:rPr lang="en-US" sz="1200">
                <a:latin typeface="Arial" panose="020B0604020202020204" pitchFamily="34" charset="0"/>
                <a:cs typeface="Arial" panose="020B0604020202020204" pitchFamily="34" charset="0"/>
              </a:rPr>
              <a:t>CFAP 2</a:t>
            </a:r>
          </a:p>
        </p:txBody>
      </p:sp>
      <p:sp>
        <p:nvSpPr>
          <p:cNvPr id="10" name="Slide Number Placeholder 5">
            <a:extLst>
              <a:ext uri="{FF2B5EF4-FFF2-40B4-BE49-F238E27FC236}">
                <a16:creationId xmlns:a16="http://schemas.microsoft.com/office/drawing/2014/main" id="{21E0422D-C433-49B1-8549-BCF8F87DA503}"/>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algn="ctr">
              <a:defRPr/>
            </a:pPr>
            <a:fld id="{6166775B-E916-4C07-B27C-9BE8A6895C43}" type="slidenum">
              <a:rPr lang="en-US" sz="1200" smtClean="0">
                <a:latin typeface="Arial" panose="020B0604020202020204" pitchFamily="34" charset="0"/>
                <a:cs typeface="Arial" panose="020B0604020202020204" pitchFamily="34" charset="0"/>
              </a:rPr>
              <a:pPr algn="ctr">
                <a:defRPr/>
              </a:pPr>
              <a:t>31</a:t>
            </a:fld>
            <a:endParaRPr lang="en-US" sz="1200">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4662C26F-ED4F-4A19-B3F4-BC3F7F130932}"/>
              </a:ext>
            </a:extLst>
          </p:cNvPr>
          <p:cNvSpPr txBox="1">
            <a:spLocks/>
          </p:cNvSpPr>
          <p:nvPr/>
        </p:nvSpPr>
        <p:spPr bwMode="auto">
          <a:xfrm>
            <a:off x="628650" y="1392382"/>
            <a:ext cx="7829550" cy="374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b="0" dirty="0"/>
              <a:t>Dairy operations that dissolve prior to enrollment are not eligible for CFAP 2</a:t>
            </a:r>
          </a:p>
          <a:p>
            <a:endParaRPr lang="en-US" sz="800" b="0" dirty="0"/>
          </a:p>
          <a:p>
            <a:pPr marL="342900" indent="-342900">
              <a:buFont typeface="Arial" panose="020B0604020202020204" pitchFamily="34" charset="0"/>
              <a:buChar char="•"/>
            </a:pPr>
            <a:r>
              <a:rPr lang="en-US" sz="2400" b="0" dirty="0"/>
              <a:t>Dairy operations that dissolve after enrollment will use actual production and estimated production according to the prorated number of days of marketing milk.</a:t>
            </a:r>
          </a:p>
          <a:p>
            <a:endParaRPr lang="en-US" sz="800" b="0" dirty="0"/>
          </a:p>
          <a:p>
            <a:pPr marL="342900" indent="-342900">
              <a:buFont typeface="Arial" panose="020B0604020202020204" pitchFamily="34" charset="0"/>
              <a:buChar char="•"/>
            </a:pPr>
            <a:r>
              <a:rPr lang="en-US" sz="2400" b="0" dirty="0"/>
              <a:t>Dissolved dairy operation are </a:t>
            </a:r>
            <a:r>
              <a:rPr lang="en-US" sz="2400" dirty="0"/>
              <a:t>required</a:t>
            </a:r>
            <a:r>
              <a:rPr lang="en-US" sz="2400" b="0" dirty="0"/>
              <a:t> to report to FSA the date of dissolution to FSA and refund any unearned CFAP payment</a:t>
            </a:r>
            <a:r>
              <a:rPr lang="en-US" sz="2400" dirty="0"/>
              <a:t>.</a:t>
            </a:r>
          </a:p>
          <a:p>
            <a:endParaRPr lang="en-US" sz="800" dirty="0"/>
          </a:p>
        </p:txBody>
      </p:sp>
      <p:sp>
        <p:nvSpPr>
          <p:cNvPr id="12" name="Title 5">
            <a:extLst>
              <a:ext uri="{FF2B5EF4-FFF2-40B4-BE49-F238E27FC236}">
                <a16:creationId xmlns:a16="http://schemas.microsoft.com/office/drawing/2014/main" id="{B9B7B0BD-B84D-4354-8EAC-06B57B2AE1BF}"/>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algn="ctr" eaLnBrk="1" hangingPunct="1"/>
            <a:r>
              <a:rPr lang="en-US" altLang="en-US" sz="3200" b="1">
                <a:solidFill>
                  <a:srgbClr val="FFFFFF"/>
                </a:solidFill>
                <a:latin typeface="Arial"/>
                <a:cs typeface="Arial"/>
              </a:rPr>
              <a:t>Dissolved Dairy Operations</a:t>
            </a:r>
          </a:p>
        </p:txBody>
      </p:sp>
    </p:spTree>
    <p:extLst>
      <p:ext uri="{BB962C8B-B14F-4D97-AF65-F5344CB8AC3E}">
        <p14:creationId xmlns:p14="http://schemas.microsoft.com/office/powerpoint/2010/main" val="275673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1614488" y="5624514"/>
            <a:ext cx="1543050" cy="273844"/>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defTabSz="685800">
              <a:defRPr/>
            </a:pPr>
            <a:r>
              <a:rPr lang="en-US" sz="1350">
                <a:latin typeface="Calibri" panose="020F0502020204030204"/>
              </a:rPr>
              <a:t> </a:t>
            </a:r>
          </a:p>
        </p:txBody>
      </p:sp>
      <p:sp>
        <p:nvSpPr>
          <p:cNvPr id="8" name="Footer Placeholder 4">
            <a:extLst>
              <a:ext uri="{FF2B5EF4-FFF2-40B4-BE49-F238E27FC236}">
                <a16:creationId xmlns:a16="http://schemas.microsoft.com/office/drawing/2014/main" id="{0B8BBD76-4832-4C5A-961C-BD189DF016F6}"/>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a:defRPr/>
            </a:pPr>
            <a:r>
              <a:rPr lang="en-US" sz="1200">
                <a:latin typeface="Arial" panose="020B0604020202020204" pitchFamily="34" charset="0"/>
                <a:cs typeface="Arial" panose="020B0604020202020204" pitchFamily="34" charset="0"/>
              </a:rPr>
              <a:t>CFAP 2</a:t>
            </a:r>
          </a:p>
        </p:txBody>
      </p:sp>
      <p:sp>
        <p:nvSpPr>
          <p:cNvPr id="10" name="Slide Number Placeholder 5">
            <a:extLst>
              <a:ext uri="{FF2B5EF4-FFF2-40B4-BE49-F238E27FC236}">
                <a16:creationId xmlns:a16="http://schemas.microsoft.com/office/drawing/2014/main" id="{AE7A2E32-45FB-4AA8-A649-3D8B46035B21}"/>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algn="ctr">
              <a:defRPr/>
            </a:pPr>
            <a:fld id="{6166775B-E916-4C07-B27C-9BE8A6895C43}" type="slidenum">
              <a:rPr lang="en-US" sz="1200" smtClean="0">
                <a:latin typeface="Arial" panose="020B0604020202020204" pitchFamily="34" charset="0"/>
                <a:cs typeface="Arial" panose="020B0604020202020204" pitchFamily="34" charset="0"/>
              </a:rPr>
              <a:pPr algn="ctr">
                <a:defRPr/>
              </a:pPr>
              <a:t>32</a:t>
            </a:fld>
            <a:endParaRPr lang="en-US" sz="1200" dirty="0">
              <a:latin typeface="Arial" panose="020B0604020202020204" pitchFamily="34" charset="0"/>
              <a:cs typeface="Arial" panose="020B0604020202020204" pitchFamily="34" charset="0"/>
            </a:endParaRPr>
          </a:p>
        </p:txBody>
      </p:sp>
      <p:sp>
        <p:nvSpPr>
          <p:cNvPr id="11" name="Title 5">
            <a:extLst>
              <a:ext uri="{FF2B5EF4-FFF2-40B4-BE49-F238E27FC236}">
                <a16:creationId xmlns:a16="http://schemas.microsoft.com/office/drawing/2014/main" id="{E9F2194F-2FDE-4788-95E5-775F17344A2D}"/>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algn="ctr" eaLnBrk="1" hangingPunct="1"/>
            <a:r>
              <a:rPr lang="en-US" altLang="en-US" sz="3200" b="1">
                <a:solidFill>
                  <a:srgbClr val="FFFFFF"/>
                </a:solidFill>
                <a:latin typeface="Arial"/>
                <a:cs typeface="Arial"/>
              </a:rPr>
              <a:t>Eligible Milk Production</a:t>
            </a:r>
          </a:p>
        </p:txBody>
      </p:sp>
      <p:sp>
        <p:nvSpPr>
          <p:cNvPr id="12" name="Content Placeholder 2">
            <a:extLst>
              <a:ext uri="{FF2B5EF4-FFF2-40B4-BE49-F238E27FC236}">
                <a16:creationId xmlns:a16="http://schemas.microsoft.com/office/drawing/2014/main" id="{7F80C231-858B-495F-A4CA-0F5DC0AB892B}"/>
              </a:ext>
            </a:extLst>
          </p:cNvPr>
          <p:cNvSpPr txBox="1">
            <a:spLocks/>
          </p:cNvSpPr>
          <p:nvPr/>
        </p:nvSpPr>
        <p:spPr bwMode="auto">
          <a:xfrm>
            <a:off x="628650" y="1392382"/>
            <a:ext cx="7829550" cy="374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CFAP </a:t>
            </a:r>
            <a:r>
              <a:rPr lang="en-US" sz="2400" u="sng"/>
              <a:t>Actual</a:t>
            </a:r>
            <a:r>
              <a:rPr lang="en-US" sz="2400"/>
              <a:t> Milk production is:</a:t>
            </a:r>
          </a:p>
          <a:p>
            <a:pPr marL="857250" lvl="1" indent="-342900"/>
            <a:r>
              <a:rPr lang="en-US" sz="2000"/>
              <a:t>Milk commercially, marketed for the months of April, May, June, July, and August 2020 and</a:t>
            </a:r>
          </a:p>
          <a:p>
            <a:pPr marL="857250" lvl="1" indent="-342900"/>
            <a:r>
              <a:rPr lang="en-US" sz="2000"/>
              <a:t>Any dumped milk during that timeframe.</a:t>
            </a:r>
          </a:p>
          <a:p>
            <a:pPr lvl="2" indent="0">
              <a:buNone/>
            </a:pPr>
            <a:endParaRPr lang="en-US" sz="1800">
              <a:solidFill>
                <a:schemeClr val="accent6"/>
              </a:solidFill>
            </a:endParaRPr>
          </a:p>
          <a:p>
            <a:r>
              <a:rPr lang="en-US" sz="2400"/>
              <a:t>CFAP </a:t>
            </a:r>
            <a:r>
              <a:rPr lang="en-US" sz="2400" u="sng"/>
              <a:t>Estimated</a:t>
            </a:r>
            <a:r>
              <a:rPr lang="en-US" sz="2400"/>
              <a:t> Milk production is:</a:t>
            </a:r>
          </a:p>
          <a:p>
            <a:pPr marL="857250" lvl="1" indent="-342900"/>
            <a:r>
              <a:rPr lang="en-US" sz="2000"/>
              <a:t>Milk expected to be commercially, marketed for the months of September, October, November, and December</a:t>
            </a:r>
          </a:p>
          <a:p>
            <a:pPr marL="857250" lvl="1" indent="-342900"/>
            <a:r>
              <a:rPr lang="en-US" sz="2000"/>
              <a:t>National adjustment to estimate expected milk production = Daily average of actual pounds produced in Apr.-Aug. 2020 multiplied by number of days milk was produced from Sep.–Dec. 2020.</a:t>
            </a:r>
          </a:p>
        </p:txBody>
      </p:sp>
    </p:spTree>
    <p:extLst>
      <p:ext uri="{BB962C8B-B14F-4D97-AF65-F5344CB8AC3E}">
        <p14:creationId xmlns:p14="http://schemas.microsoft.com/office/powerpoint/2010/main" val="652659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58F7D-A57A-45F0-9ED4-082EEB8EB655}"/>
              </a:ext>
            </a:extLst>
          </p:cNvPr>
          <p:cNvSpPr>
            <a:spLocks noGrp="1"/>
          </p:cNvSpPr>
          <p:nvPr>
            <p:ph type="title"/>
          </p:nvPr>
        </p:nvSpPr>
        <p:spPr/>
        <p:txBody>
          <a:bodyPr/>
          <a:lstStyle/>
          <a:p>
            <a:pPr>
              <a:spcBef>
                <a:spcPts val="90"/>
              </a:spcBef>
            </a:pPr>
            <a:r>
              <a:rPr lang="en-US"/>
              <a:t>Price trigger for cow milk</a:t>
            </a:r>
          </a:p>
        </p:txBody>
      </p:sp>
      <p:sp>
        <p:nvSpPr>
          <p:cNvPr id="3" name="Content Placeholder 2">
            <a:extLst>
              <a:ext uri="{FF2B5EF4-FFF2-40B4-BE49-F238E27FC236}">
                <a16:creationId xmlns:a16="http://schemas.microsoft.com/office/drawing/2014/main" id="{C04B76BA-B7E6-4520-9946-38AF659FDA47}"/>
              </a:ext>
            </a:extLst>
          </p:cNvPr>
          <p:cNvSpPr>
            <a:spLocks noGrp="1"/>
          </p:cNvSpPr>
          <p:nvPr>
            <p:ph idx="1"/>
          </p:nvPr>
        </p:nvSpPr>
        <p:spPr>
          <a:xfrm>
            <a:off x="628650" y="1825625"/>
            <a:ext cx="7246990" cy="4712827"/>
          </a:xfrm>
        </p:spPr>
        <p:txBody>
          <a:bodyPr>
            <a:normAutofit/>
          </a:bodyPr>
          <a:lstStyle/>
          <a:p>
            <a:pPr>
              <a:lnSpc>
                <a:spcPct val="100000"/>
              </a:lnSpc>
              <a:spcBef>
                <a:spcPts val="90"/>
              </a:spcBef>
              <a:spcAft>
                <a:spcPts val="90"/>
              </a:spcAft>
            </a:pPr>
            <a:r>
              <a:rPr lang="en-US" b="0" dirty="0"/>
              <a:t>What do producers receive: </a:t>
            </a:r>
          </a:p>
          <a:p>
            <a:pPr marL="457200" indent="-457200">
              <a:lnSpc>
                <a:spcPct val="100000"/>
              </a:lnSpc>
              <a:spcBef>
                <a:spcPts val="90"/>
              </a:spcBef>
              <a:spcAft>
                <a:spcPts val="90"/>
              </a:spcAft>
              <a:buFont typeface="Arial" panose="020B0604020202020204" pitchFamily="34" charset="0"/>
              <a:buChar char="•"/>
            </a:pPr>
            <a:r>
              <a:rPr lang="en-US" b="0" dirty="0"/>
              <a:t>$0.012 for:</a:t>
            </a:r>
          </a:p>
          <a:p>
            <a:pPr marL="1143000" lvl="1" indent="-457200">
              <a:lnSpc>
                <a:spcPct val="100000"/>
              </a:lnSpc>
              <a:spcBef>
                <a:spcPts val="90"/>
              </a:spcBef>
              <a:spcAft>
                <a:spcPts val="90"/>
              </a:spcAft>
            </a:pPr>
            <a:r>
              <a:rPr lang="en-US" b="0" dirty="0"/>
              <a:t>each pound of milk produced or dumped from April – August 2020</a:t>
            </a:r>
          </a:p>
          <a:p>
            <a:pPr marL="1143000" lvl="1" indent="-457200">
              <a:lnSpc>
                <a:spcPct val="100000"/>
              </a:lnSpc>
              <a:spcBef>
                <a:spcPts val="90"/>
              </a:spcBef>
              <a:spcAft>
                <a:spcPts val="90"/>
              </a:spcAft>
            </a:pPr>
            <a:r>
              <a:rPr lang="en-US" dirty="0"/>
              <a:t>A</a:t>
            </a:r>
            <a:r>
              <a:rPr lang="en-US" b="0" dirty="0"/>
              <a:t>n estimated amount of milk that will be produced September – December 2020</a:t>
            </a:r>
          </a:p>
          <a:p>
            <a:pPr marL="457200" indent="-457200">
              <a:lnSpc>
                <a:spcPct val="100000"/>
              </a:lnSpc>
              <a:spcBef>
                <a:spcPts val="90"/>
              </a:spcBef>
              <a:spcAft>
                <a:spcPts val="90"/>
              </a:spcAft>
              <a:buFont typeface="Arial" panose="020B0604020202020204" pitchFamily="34" charset="0"/>
              <a:buChar char="•"/>
            </a:pPr>
            <a:endParaRPr lang="en-US" b="0" dirty="0"/>
          </a:p>
          <a:p>
            <a:pPr marL="457200" indent="-457200">
              <a:lnSpc>
                <a:spcPct val="100000"/>
              </a:lnSpc>
              <a:spcBef>
                <a:spcPts val="90"/>
              </a:spcBef>
              <a:spcAft>
                <a:spcPts val="90"/>
              </a:spcAft>
              <a:buFont typeface="Arial" panose="020B0604020202020204" pitchFamily="34" charset="0"/>
              <a:buChar char="•"/>
            </a:pPr>
            <a:r>
              <a:rPr lang="en-US" b="0" dirty="0"/>
              <a:t>Producers report production </a:t>
            </a:r>
            <a:r>
              <a:rPr lang="en-US" b="0" u="sng" dirty="0"/>
              <a:t>in pounds</a:t>
            </a:r>
            <a:r>
              <a:rPr lang="en-US" b="0" dirty="0"/>
              <a:t> for April – August 2020 in Part C of the CFAP 2 form, AD-3117.  CFAP software will automatically calculate an estimated pounds of milk for September – December for payment</a:t>
            </a:r>
          </a:p>
          <a:p>
            <a:pPr marL="1143000" lvl="1" indent="-457200">
              <a:lnSpc>
                <a:spcPct val="100000"/>
              </a:lnSpc>
              <a:spcBef>
                <a:spcPts val="90"/>
              </a:spcBef>
              <a:spcAft>
                <a:spcPts val="90"/>
              </a:spcAft>
            </a:pPr>
            <a:endParaRPr lang="en-US" b="0" dirty="0"/>
          </a:p>
          <a:p>
            <a:pPr marL="1143000" lvl="1" indent="-457200">
              <a:lnSpc>
                <a:spcPct val="100000"/>
              </a:lnSpc>
              <a:spcBef>
                <a:spcPts val="90"/>
              </a:spcBef>
              <a:spcAft>
                <a:spcPts val="90"/>
              </a:spcAft>
            </a:pPr>
            <a:endParaRPr lang="en-US" b="0" dirty="0"/>
          </a:p>
          <a:p>
            <a:pPr marL="457200" indent="-457200">
              <a:lnSpc>
                <a:spcPct val="100000"/>
              </a:lnSpc>
              <a:spcBef>
                <a:spcPts val="90"/>
              </a:spcBef>
              <a:spcAft>
                <a:spcPts val="90"/>
              </a:spcAft>
              <a:buFont typeface="Arial" panose="020B0604020202020204" pitchFamily="34" charset="0"/>
              <a:buChar char="•"/>
            </a:pPr>
            <a:endParaRPr lang="en-US" b="0" dirty="0"/>
          </a:p>
        </p:txBody>
      </p:sp>
      <p:sp>
        <p:nvSpPr>
          <p:cNvPr id="4" name="Footer Placeholder 4">
            <a:extLst>
              <a:ext uri="{FF2B5EF4-FFF2-40B4-BE49-F238E27FC236}">
                <a16:creationId xmlns:a16="http://schemas.microsoft.com/office/drawing/2014/main" id="{FEACBA02-CC30-4B33-A031-31F6A62EEB43}"/>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a:defRPr/>
            </a:pPr>
            <a:r>
              <a:rPr lang="en-US" sz="1200">
                <a:latin typeface="Arial" panose="020B0604020202020204" pitchFamily="34" charset="0"/>
                <a:cs typeface="Arial" panose="020B0604020202020204" pitchFamily="34" charset="0"/>
              </a:rPr>
              <a:t>CFAP 2</a:t>
            </a:r>
          </a:p>
        </p:txBody>
      </p:sp>
      <p:sp>
        <p:nvSpPr>
          <p:cNvPr id="5" name="Slide Number Placeholder 5">
            <a:extLst>
              <a:ext uri="{FF2B5EF4-FFF2-40B4-BE49-F238E27FC236}">
                <a16:creationId xmlns:a16="http://schemas.microsoft.com/office/drawing/2014/main" id="{B587CFD6-3311-4CCB-A73E-67A0972C89CC}"/>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algn="ctr">
              <a:defRPr/>
            </a:pPr>
            <a:fld id="{6166775B-E916-4C07-B27C-9BE8A6895C43}" type="slidenum">
              <a:rPr lang="en-US" sz="1200" smtClean="0">
                <a:latin typeface="Arial" panose="020B0604020202020204" pitchFamily="34" charset="0"/>
                <a:cs typeface="Arial" panose="020B0604020202020204" pitchFamily="34" charset="0"/>
              </a:rPr>
              <a:pPr algn="ctr">
                <a:defRPr/>
              </a:pPr>
              <a:t>33</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4010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1614488" y="5624514"/>
            <a:ext cx="1543050" cy="273844"/>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defTabSz="685800">
              <a:defRPr/>
            </a:pPr>
            <a:r>
              <a:rPr lang="en-US" sz="1350">
                <a:latin typeface="Calibri" panose="020F0502020204030204"/>
              </a:rPr>
              <a:t> </a:t>
            </a:r>
          </a:p>
        </p:txBody>
      </p:sp>
      <p:sp>
        <p:nvSpPr>
          <p:cNvPr id="8" name="Footer Placeholder 4">
            <a:extLst>
              <a:ext uri="{FF2B5EF4-FFF2-40B4-BE49-F238E27FC236}">
                <a16:creationId xmlns:a16="http://schemas.microsoft.com/office/drawing/2014/main" id="{B600EF5D-F5B3-48CD-BBA0-B861E7112656}"/>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a:defRPr/>
            </a:pPr>
            <a:r>
              <a:rPr lang="en-US" sz="1200">
                <a:latin typeface="Arial" panose="020B0604020202020204" pitchFamily="34" charset="0"/>
                <a:cs typeface="Arial" panose="020B0604020202020204" pitchFamily="34" charset="0"/>
              </a:rPr>
              <a:t>CFAP 2</a:t>
            </a:r>
          </a:p>
        </p:txBody>
      </p:sp>
      <p:sp>
        <p:nvSpPr>
          <p:cNvPr id="10" name="Slide Number Placeholder 5">
            <a:extLst>
              <a:ext uri="{FF2B5EF4-FFF2-40B4-BE49-F238E27FC236}">
                <a16:creationId xmlns:a16="http://schemas.microsoft.com/office/drawing/2014/main" id="{1E5EBD7E-6AF6-470D-A6F4-57F45FDFFD23}"/>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algn="ctr">
              <a:defRPr/>
            </a:pPr>
            <a:fld id="{6166775B-E916-4C07-B27C-9BE8A6895C43}" type="slidenum">
              <a:rPr lang="en-US" sz="1200" smtClean="0">
                <a:latin typeface="Arial" panose="020B0604020202020204" pitchFamily="34" charset="0"/>
                <a:cs typeface="Arial" panose="020B0604020202020204" pitchFamily="34" charset="0"/>
              </a:rPr>
              <a:pPr algn="ctr">
                <a:defRPr/>
              </a:pPr>
              <a:t>34</a:t>
            </a:fld>
            <a:endParaRPr lang="en-US" sz="1200">
              <a:latin typeface="Arial" panose="020B0604020202020204" pitchFamily="34" charset="0"/>
              <a:cs typeface="Arial" panose="020B0604020202020204" pitchFamily="34" charset="0"/>
            </a:endParaRPr>
          </a:p>
        </p:txBody>
      </p:sp>
      <p:sp>
        <p:nvSpPr>
          <p:cNvPr id="11" name="Title 5">
            <a:extLst>
              <a:ext uri="{FF2B5EF4-FFF2-40B4-BE49-F238E27FC236}">
                <a16:creationId xmlns:a16="http://schemas.microsoft.com/office/drawing/2014/main" id="{B0D253F9-0C8D-4EB2-99DA-43C3653D0B05}"/>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algn="ctr" eaLnBrk="1" hangingPunct="1"/>
            <a:r>
              <a:rPr lang="en-US" altLang="en-US" sz="3200" b="1">
                <a:solidFill>
                  <a:srgbClr val="FFFFFF"/>
                </a:solidFill>
                <a:latin typeface="Arial"/>
                <a:cs typeface="Arial"/>
              </a:rPr>
              <a:t>Supporting Documentation</a:t>
            </a:r>
          </a:p>
        </p:txBody>
      </p:sp>
      <p:sp>
        <p:nvSpPr>
          <p:cNvPr id="12" name="Content Placeholder 2">
            <a:extLst>
              <a:ext uri="{FF2B5EF4-FFF2-40B4-BE49-F238E27FC236}">
                <a16:creationId xmlns:a16="http://schemas.microsoft.com/office/drawing/2014/main" id="{8ADF3A26-CE71-459E-98FF-5FF54A45FBF9}"/>
              </a:ext>
            </a:extLst>
          </p:cNvPr>
          <p:cNvSpPr txBox="1">
            <a:spLocks/>
          </p:cNvSpPr>
          <p:nvPr/>
        </p:nvSpPr>
        <p:spPr bwMode="auto">
          <a:xfrm>
            <a:off x="628650" y="1392382"/>
            <a:ext cx="7829550" cy="374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b="0"/>
              <a:t>Dairy operations will self certify to their total milk production for the months of April-August 2020.</a:t>
            </a:r>
          </a:p>
          <a:p>
            <a:pPr marL="342900" indent="-342900">
              <a:buFont typeface="Arial" panose="020B0604020202020204" pitchFamily="34" charset="0"/>
              <a:buChar char="•"/>
            </a:pPr>
            <a:endParaRPr lang="en-US" b="0"/>
          </a:p>
          <a:p>
            <a:pPr marL="342900" indent="-342900">
              <a:buFont typeface="Arial" panose="020B0604020202020204" pitchFamily="34" charset="0"/>
              <a:buChar char="•"/>
            </a:pPr>
            <a:r>
              <a:rPr lang="en-US" b="0"/>
              <a:t>The following documents will assist the dairy operation in reporting actual production:</a:t>
            </a:r>
          </a:p>
          <a:p>
            <a:pPr marL="857250" lvl="1" indent="-342900"/>
            <a:r>
              <a:rPr lang="en-US"/>
              <a:t>Milk marketing statements for the months of April, May, June, July, and August 2020</a:t>
            </a:r>
          </a:p>
          <a:p>
            <a:pPr marL="857250" lvl="1" indent="-342900"/>
            <a:r>
              <a:rPr lang="en-US"/>
              <a:t>Any milk dumped not recorded on marketing statements.</a:t>
            </a:r>
          </a:p>
          <a:p>
            <a:pPr lvl="1" indent="0">
              <a:buNone/>
            </a:pPr>
            <a:r>
              <a:rPr lang="en-US"/>
              <a:t> </a:t>
            </a:r>
          </a:p>
        </p:txBody>
      </p:sp>
    </p:spTree>
    <p:extLst>
      <p:ext uri="{BB962C8B-B14F-4D97-AF65-F5344CB8AC3E}">
        <p14:creationId xmlns:p14="http://schemas.microsoft.com/office/powerpoint/2010/main" val="2099462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CA8CC2-AC04-4EA2-B0A1-F83FBF24D582}"/>
              </a:ext>
            </a:extLst>
          </p:cNvPr>
          <p:cNvSpPr txBox="1">
            <a:spLocks/>
          </p:cNvSpPr>
          <p:nvPr/>
        </p:nvSpPr>
        <p:spPr bwMode="auto">
          <a:xfrm>
            <a:off x="87085" y="2230827"/>
            <a:ext cx="9144000" cy="149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6000"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5pPr>
            <a:lvl6pPr marL="3429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6pPr>
            <a:lvl7pPr marL="6858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7pPr>
            <a:lvl8pPr marL="10287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8pPr>
            <a:lvl9pPr marL="13716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9pPr>
          </a:lstStyle>
          <a:p>
            <a:pPr algn="ctr"/>
            <a:r>
              <a:rPr lang="en-US" sz="4800" dirty="0"/>
              <a:t>Egg and Broilers </a:t>
            </a:r>
          </a:p>
          <a:p>
            <a:pPr algn="ctr"/>
            <a:r>
              <a:rPr lang="en-US" sz="4800" dirty="0"/>
              <a:t>Provisions</a:t>
            </a:r>
          </a:p>
        </p:txBody>
      </p:sp>
    </p:spTree>
    <p:extLst>
      <p:ext uri="{BB962C8B-B14F-4D97-AF65-F5344CB8AC3E}">
        <p14:creationId xmlns:p14="http://schemas.microsoft.com/office/powerpoint/2010/main" val="2687331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937"/>
                </a:solidFill>
                <a:effectLst/>
                <a:uLnTx/>
                <a:uFillTx/>
                <a:latin typeface="Calibri" panose="020F0502020204030204"/>
                <a:ea typeface="+mn-ea"/>
                <a:cs typeface="+mn-cs"/>
              </a:rPr>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7" name="Title 5">
            <a:extLst>
              <a:ext uri="{FF2B5EF4-FFF2-40B4-BE49-F238E27FC236}">
                <a16:creationId xmlns:a16="http://schemas.microsoft.com/office/drawing/2014/main" id="{5E7CF298-278C-4052-934C-2208F61E9CBA}"/>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Arial"/>
                <a:ea typeface="+mj-ea"/>
                <a:cs typeface="Arial"/>
              </a:rPr>
              <a:t>Eggs and Broilers Eligibility</a:t>
            </a:r>
          </a:p>
        </p:txBody>
      </p:sp>
      <p:sp>
        <p:nvSpPr>
          <p:cNvPr id="8" name="Content Placeholder 2">
            <a:extLst>
              <a:ext uri="{FF2B5EF4-FFF2-40B4-BE49-F238E27FC236}">
                <a16:creationId xmlns:a16="http://schemas.microsoft.com/office/drawing/2014/main" id="{7A7C11A5-B0E4-43A3-8149-3A717946F2EA}"/>
              </a:ext>
            </a:extLst>
          </p:cNvPr>
          <p:cNvSpPr txBox="1">
            <a:spLocks/>
          </p:cNvSpPr>
          <p:nvPr/>
        </p:nvSpPr>
        <p:spPr bwMode="auto">
          <a:xfrm>
            <a:off x="628650" y="1392382"/>
            <a:ext cx="7829550" cy="374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b="0" dirty="0"/>
              <a:t>Eggs and Broilers fall into the price trigger category for CFAP 2.</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b="0" dirty="0"/>
              <a:t>Price Triggered Commodity</a:t>
            </a:r>
          </a:p>
          <a:p>
            <a:pPr marL="1143000" lvl="1" indent="-457200"/>
            <a:r>
              <a:rPr lang="en-US" dirty="0"/>
              <a:t>5-percent-or-greater market price decline between the average price for mid January 2020 in a comparison for the average price of late July 2020.  </a:t>
            </a:r>
          </a:p>
          <a:p>
            <a:endParaRPr lang="en-US" dirty="0"/>
          </a:p>
        </p:txBody>
      </p:sp>
    </p:spTree>
    <p:extLst>
      <p:ext uri="{BB962C8B-B14F-4D97-AF65-F5344CB8AC3E}">
        <p14:creationId xmlns:p14="http://schemas.microsoft.com/office/powerpoint/2010/main" val="2331653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937"/>
                </a:solidFill>
                <a:effectLst/>
                <a:uLnTx/>
                <a:uFillTx/>
                <a:latin typeface="Calibri" panose="020F0502020204030204"/>
                <a:ea typeface="+mn-ea"/>
                <a:cs typeface="+mn-cs"/>
              </a:rPr>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7" name="Title 5">
            <a:extLst>
              <a:ext uri="{FF2B5EF4-FFF2-40B4-BE49-F238E27FC236}">
                <a16:creationId xmlns:a16="http://schemas.microsoft.com/office/drawing/2014/main" id="{5E7CF298-278C-4052-934C-2208F61E9CBA}"/>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Arial"/>
                <a:ea typeface="+mj-ea"/>
                <a:cs typeface="Arial"/>
              </a:rPr>
              <a:t>Eligible Producer</a:t>
            </a:r>
          </a:p>
        </p:txBody>
      </p:sp>
      <p:sp>
        <p:nvSpPr>
          <p:cNvPr id="8" name="Content Placeholder 2">
            <a:extLst>
              <a:ext uri="{FF2B5EF4-FFF2-40B4-BE49-F238E27FC236}">
                <a16:creationId xmlns:a16="http://schemas.microsoft.com/office/drawing/2014/main" id="{1A2E4B10-8EDF-409E-8C7F-4E7A6FF48C18}"/>
              </a:ext>
            </a:extLst>
          </p:cNvPr>
          <p:cNvSpPr txBox="1">
            <a:spLocks/>
          </p:cNvSpPr>
          <p:nvPr/>
        </p:nvSpPr>
        <p:spPr bwMode="auto">
          <a:xfrm>
            <a:off x="628650" y="1391393"/>
            <a:ext cx="7829550" cy="374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400" b="0" dirty="0"/>
              <a:t>An eligible producer is a person or legal entity who shares in the risk of producing a commodity.  </a:t>
            </a:r>
          </a:p>
          <a:p>
            <a:endParaRPr lang="en-US" sz="600" b="0" dirty="0"/>
          </a:p>
          <a:p>
            <a:pPr marL="457200" indent="-457200">
              <a:buFont typeface="Arial" panose="020B0604020202020204" pitchFamily="34" charset="0"/>
              <a:buChar char="•"/>
            </a:pPr>
            <a:r>
              <a:rPr lang="en-US" sz="2400" b="0" dirty="0"/>
              <a:t>Egg and Broiler producers must be </a:t>
            </a:r>
            <a:r>
              <a:rPr lang="en-US" sz="2400" b="0" u="sng" dirty="0"/>
              <a:t>independent growers</a:t>
            </a:r>
            <a:r>
              <a:rPr lang="en-US" sz="2400" b="0" dirty="0"/>
              <a:t>; contract growers are not considered eligible producers for CFAP 2. </a:t>
            </a:r>
          </a:p>
          <a:p>
            <a:endParaRPr lang="en-US" sz="600" b="0" dirty="0"/>
          </a:p>
          <a:p>
            <a:pPr marL="457200" indent="-457200">
              <a:buFont typeface="Arial" panose="020B0604020202020204" pitchFamily="34" charset="0"/>
              <a:buChar char="•"/>
            </a:pPr>
            <a:r>
              <a:rPr lang="en-US" sz="2400" b="0" dirty="0"/>
              <a:t>Producers who are not in the business of egg or  broiler production at the time of CFAP 2 application are </a:t>
            </a:r>
            <a:r>
              <a:rPr lang="en-US" sz="2400" b="0" u="sng" dirty="0"/>
              <a:t>not</a:t>
            </a:r>
            <a:r>
              <a:rPr lang="en-US" sz="2400" b="0" dirty="0"/>
              <a:t> considered eligible producers.</a:t>
            </a:r>
          </a:p>
          <a:p>
            <a:endParaRPr lang="en-US" b="0" dirty="0"/>
          </a:p>
        </p:txBody>
      </p:sp>
    </p:spTree>
    <p:extLst>
      <p:ext uri="{BB962C8B-B14F-4D97-AF65-F5344CB8AC3E}">
        <p14:creationId xmlns:p14="http://schemas.microsoft.com/office/powerpoint/2010/main" val="1197582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937"/>
                </a:solidFill>
                <a:effectLst/>
                <a:uLnTx/>
                <a:uFillTx/>
                <a:latin typeface="Calibri" panose="020F0502020204030204"/>
                <a:ea typeface="+mn-ea"/>
                <a:cs typeface="+mn-cs"/>
              </a:rPr>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7" name="Title 5">
            <a:extLst>
              <a:ext uri="{FF2B5EF4-FFF2-40B4-BE49-F238E27FC236}">
                <a16:creationId xmlns:a16="http://schemas.microsoft.com/office/drawing/2014/main" id="{5E7CF298-278C-4052-934C-2208F61E9CBA}"/>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Arial"/>
                <a:ea typeface="+mj-ea"/>
                <a:cs typeface="Arial"/>
              </a:rPr>
              <a:t>Eligible Egg Operations</a:t>
            </a:r>
          </a:p>
        </p:txBody>
      </p:sp>
      <p:pic>
        <p:nvPicPr>
          <p:cNvPr id="3" name="Picture 2">
            <a:extLst>
              <a:ext uri="{FF2B5EF4-FFF2-40B4-BE49-F238E27FC236}">
                <a16:creationId xmlns:a16="http://schemas.microsoft.com/office/drawing/2014/main" id="{E1C04AC0-D52B-44D6-A753-DE0FD2ADFF2D}"/>
              </a:ext>
            </a:extLst>
          </p:cNvPr>
          <p:cNvPicPr>
            <a:picLocks noChangeAspect="1"/>
          </p:cNvPicPr>
          <p:nvPr/>
        </p:nvPicPr>
        <p:blipFill>
          <a:blip r:embed="rId3"/>
          <a:stretch>
            <a:fillRect/>
          </a:stretch>
        </p:blipFill>
        <p:spPr>
          <a:xfrm>
            <a:off x="6258791" y="3799681"/>
            <a:ext cx="2667000" cy="2466975"/>
          </a:xfrm>
          <a:prstGeom prst="rect">
            <a:avLst/>
          </a:prstGeom>
        </p:spPr>
      </p:pic>
      <p:sp>
        <p:nvSpPr>
          <p:cNvPr id="10" name="Content Placeholder 2">
            <a:extLst>
              <a:ext uri="{FF2B5EF4-FFF2-40B4-BE49-F238E27FC236}">
                <a16:creationId xmlns:a16="http://schemas.microsoft.com/office/drawing/2014/main" id="{D011F029-F0A5-49DA-9349-675A4BAFF9C6}"/>
              </a:ext>
            </a:extLst>
          </p:cNvPr>
          <p:cNvSpPr txBox="1">
            <a:spLocks/>
          </p:cNvSpPr>
          <p:nvPr/>
        </p:nvSpPr>
        <p:spPr bwMode="auto">
          <a:xfrm>
            <a:off x="628650" y="4129654"/>
            <a:ext cx="5486400" cy="90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400" b="0" dirty="0"/>
              <a:t>Egg operations with a guarantee price on their eggs are not eligible for CFAP 2. </a:t>
            </a:r>
          </a:p>
        </p:txBody>
      </p:sp>
      <p:sp>
        <p:nvSpPr>
          <p:cNvPr id="11" name="Content Placeholder 2">
            <a:extLst>
              <a:ext uri="{FF2B5EF4-FFF2-40B4-BE49-F238E27FC236}">
                <a16:creationId xmlns:a16="http://schemas.microsoft.com/office/drawing/2014/main" id="{F2299E9C-0C90-4BB0-B45D-7029B695BB9A}"/>
              </a:ext>
            </a:extLst>
          </p:cNvPr>
          <p:cNvSpPr txBox="1">
            <a:spLocks/>
          </p:cNvSpPr>
          <p:nvPr/>
        </p:nvSpPr>
        <p:spPr bwMode="auto">
          <a:xfrm>
            <a:off x="628650" y="1592825"/>
            <a:ext cx="7829550" cy="238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400" b="0" dirty="0"/>
              <a:t>Eligible egg operations who are commercially market shell, dried, frozen, or liquid eggs from chickens in the United States at the time of application are eligible for CFAP 2.</a:t>
            </a:r>
          </a:p>
          <a:p>
            <a:pPr marL="457200" indent="-457200">
              <a:buFont typeface="Arial" panose="020B0604020202020204" pitchFamily="34" charset="0"/>
              <a:buChar char="•"/>
            </a:pPr>
            <a:r>
              <a:rPr lang="en-US" sz="2400" b="0" dirty="0"/>
              <a:t>Egg operations with a risk in the egg sales may be eligible for CFAP 2 payments.  </a:t>
            </a:r>
          </a:p>
        </p:txBody>
      </p:sp>
    </p:spTree>
    <p:extLst>
      <p:ext uri="{BB962C8B-B14F-4D97-AF65-F5344CB8AC3E}">
        <p14:creationId xmlns:p14="http://schemas.microsoft.com/office/powerpoint/2010/main" val="2671288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937"/>
                </a:solidFill>
                <a:effectLst/>
                <a:uLnTx/>
                <a:uFillTx/>
                <a:latin typeface="Calibri" panose="020F0502020204030204"/>
                <a:ea typeface="+mn-ea"/>
                <a:cs typeface="+mn-cs"/>
              </a:rPr>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7" name="Title 5">
            <a:extLst>
              <a:ext uri="{FF2B5EF4-FFF2-40B4-BE49-F238E27FC236}">
                <a16:creationId xmlns:a16="http://schemas.microsoft.com/office/drawing/2014/main" id="{5E7CF298-278C-4052-934C-2208F61E9CBA}"/>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en-US" sz="3600" b="1">
                <a:solidFill>
                  <a:srgbClr val="FFFFFF"/>
                </a:solidFill>
                <a:latin typeface="Arial"/>
                <a:cs typeface="Arial"/>
              </a:rPr>
              <a:t>Reporting Egg Production</a:t>
            </a:r>
            <a:endParaRPr kumimoji="0" lang="en-US" altLang="en-US" sz="3600" b="1" i="0" u="none" strike="noStrike" kern="1200" cap="none" spc="0" normalizeH="0" baseline="0" noProof="0">
              <a:ln>
                <a:noFill/>
              </a:ln>
              <a:solidFill>
                <a:srgbClr val="FFFFFF"/>
              </a:solidFill>
              <a:effectLst/>
              <a:uLnTx/>
              <a:uFillTx/>
              <a:latin typeface="Arial"/>
              <a:ea typeface="+mj-ea"/>
              <a:cs typeface="Arial"/>
            </a:endParaRPr>
          </a:p>
        </p:txBody>
      </p:sp>
      <p:sp>
        <p:nvSpPr>
          <p:cNvPr id="8" name="Content Placeholder 2">
            <a:extLst>
              <a:ext uri="{FF2B5EF4-FFF2-40B4-BE49-F238E27FC236}">
                <a16:creationId xmlns:a16="http://schemas.microsoft.com/office/drawing/2014/main" id="{22572CFD-1518-420C-8954-5B677E498F78}"/>
              </a:ext>
            </a:extLst>
          </p:cNvPr>
          <p:cNvSpPr txBox="1">
            <a:spLocks/>
          </p:cNvSpPr>
          <p:nvPr/>
        </p:nvSpPr>
        <p:spPr bwMode="auto">
          <a:xfrm>
            <a:off x="628650" y="1877961"/>
            <a:ext cx="7829550" cy="325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b="0" dirty="0"/>
              <a:t>Egg producers will self-certify to their dried, liquid, and/or frozen egg production, in pounds, and in dozens for shell eggs, for the 2019 calendar year.</a:t>
            </a:r>
          </a:p>
          <a:p>
            <a:pPr marL="342900" indent="-342900">
              <a:buFont typeface="Arial" panose="020B0604020202020204" pitchFamily="34" charset="0"/>
              <a:buChar char="•"/>
            </a:pPr>
            <a:endParaRPr lang="en-US" b="0" dirty="0"/>
          </a:p>
          <a:p>
            <a:pPr marL="457200" lvl="0" indent="-457200">
              <a:lnSpc>
                <a:spcPct val="100000"/>
              </a:lnSpc>
              <a:spcBef>
                <a:spcPct val="0"/>
              </a:spcBef>
              <a:buFont typeface="Arial" panose="020B0604020202020204" pitchFamily="34" charset="0"/>
              <a:buChar char="•"/>
              <a:defRPr/>
            </a:pPr>
            <a:r>
              <a:rPr lang="en-US" b="0" dirty="0"/>
              <a:t>New egg producers, those who did not have any production in 2019, will use their actual 2020 production for payment.</a:t>
            </a:r>
          </a:p>
          <a:p>
            <a:pPr marL="342900" indent="-342900">
              <a:buFont typeface="Arial" panose="020B0604020202020204" pitchFamily="34" charset="0"/>
              <a:buChar char="•"/>
            </a:pPr>
            <a:endParaRPr lang="en-US" sz="3200" b="0" dirty="0"/>
          </a:p>
        </p:txBody>
      </p:sp>
    </p:spTree>
    <p:extLst>
      <p:ext uri="{BB962C8B-B14F-4D97-AF65-F5344CB8AC3E}">
        <p14:creationId xmlns:p14="http://schemas.microsoft.com/office/powerpoint/2010/main" val="423372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DD35-735F-4F69-B1CA-BB9B4EAD8D02}"/>
              </a:ext>
            </a:extLst>
          </p:cNvPr>
          <p:cNvSpPr>
            <a:spLocks noGrp="1"/>
          </p:cNvSpPr>
          <p:nvPr>
            <p:ph type="title"/>
          </p:nvPr>
        </p:nvSpPr>
        <p:spPr>
          <a:xfrm>
            <a:off x="234616" y="1252872"/>
            <a:ext cx="8674768" cy="698500"/>
          </a:xfrm>
        </p:spPr>
        <p:txBody>
          <a:bodyPr/>
          <a:lstStyle/>
          <a:p>
            <a:pPr algn="ctr"/>
            <a:r>
              <a:rPr lang="en-US" dirty="0"/>
              <a:t>Coronavirus Food Assistance Program 2</a:t>
            </a:r>
          </a:p>
        </p:txBody>
      </p:sp>
      <p:sp>
        <p:nvSpPr>
          <p:cNvPr id="3" name="Content Placeholder 2">
            <a:extLst>
              <a:ext uri="{FF2B5EF4-FFF2-40B4-BE49-F238E27FC236}">
                <a16:creationId xmlns:a16="http://schemas.microsoft.com/office/drawing/2014/main" id="{427DA84F-7DD4-4BBF-BE3B-EA4B3C77009A}"/>
              </a:ext>
            </a:extLst>
          </p:cNvPr>
          <p:cNvSpPr>
            <a:spLocks noGrp="1"/>
          </p:cNvSpPr>
          <p:nvPr>
            <p:ph idx="1"/>
          </p:nvPr>
        </p:nvSpPr>
        <p:spPr>
          <a:xfrm>
            <a:off x="431633" y="2444911"/>
            <a:ext cx="8280734" cy="3697097"/>
          </a:xfrm>
        </p:spPr>
        <p:txBody>
          <a:bodyPr/>
          <a:lstStyle/>
          <a:p>
            <a:pPr algn="ctr"/>
            <a:r>
              <a:rPr lang="en-US" sz="2400" dirty="0">
                <a:latin typeface="Arial"/>
                <a:cs typeface="Arial"/>
              </a:rPr>
              <a:t>Goal: Provide relief for producers that continue to be impacted by COVID-19</a:t>
            </a:r>
            <a:br>
              <a:rPr lang="en-US" sz="2000" dirty="0">
                <a:latin typeface="Arial"/>
                <a:cs typeface="Arial"/>
              </a:rPr>
            </a:br>
            <a:endParaRPr lang="en-US" sz="2000" b="0" dirty="0"/>
          </a:p>
          <a:p>
            <a:pPr marL="457200" indent="-457200">
              <a:buFont typeface="Arial" panose="020B0604020202020204" pitchFamily="34" charset="0"/>
              <a:buChar char="•"/>
            </a:pPr>
            <a:r>
              <a:rPr lang="en-US" sz="2000" b="0" dirty="0">
                <a:solidFill>
                  <a:schemeClr val="accent6">
                    <a:lumMod val="50000"/>
                  </a:schemeClr>
                </a:solidFill>
                <a:latin typeface="Arial"/>
                <a:cs typeface="Arial"/>
              </a:rPr>
              <a:t>Operations impacted since April encouraged to apply</a:t>
            </a:r>
          </a:p>
          <a:p>
            <a:pPr marL="457200" indent="-457200">
              <a:buFont typeface="Arial" panose="020B0604020202020204" pitchFamily="34" charset="0"/>
              <a:buChar char="•"/>
            </a:pPr>
            <a:r>
              <a:rPr lang="en-US" sz="2000" b="0" dirty="0">
                <a:solidFill>
                  <a:schemeClr val="accent6">
                    <a:lumMod val="50000"/>
                  </a:schemeClr>
                </a:solidFill>
                <a:latin typeface="Arial"/>
                <a:cs typeface="Arial"/>
              </a:rPr>
              <a:t>Many more commodities are eligible in CFAP 2 than CFAP</a:t>
            </a:r>
          </a:p>
          <a:p>
            <a:pPr marL="457200" indent="-457200">
              <a:buFont typeface="Arial" panose="020B0604020202020204" pitchFamily="34" charset="0"/>
              <a:buChar char="•"/>
            </a:pPr>
            <a:r>
              <a:rPr lang="en-US" sz="2000" b="0" dirty="0">
                <a:solidFill>
                  <a:schemeClr val="accent6">
                    <a:lumMod val="50000"/>
                  </a:schemeClr>
                </a:solidFill>
                <a:latin typeface="Arial"/>
                <a:cs typeface="Arial"/>
              </a:rPr>
              <a:t>Participants will receive 100% of eligible payment now</a:t>
            </a:r>
          </a:p>
          <a:p>
            <a:pPr marL="457200" indent="-457200">
              <a:buFont typeface="Arial" panose="020B0604020202020204" pitchFamily="34" charset="0"/>
              <a:buChar char="•"/>
            </a:pPr>
            <a:r>
              <a:rPr lang="en-US" sz="2000" b="0" dirty="0">
                <a:solidFill>
                  <a:schemeClr val="accent6">
                    <a:lumMod val="50000"/>
                  </a:schemeClr>
                </a:solidFill>
                <a:latin typeface="Arial"/>
                <a:cs typeface="Arial"/>
              </a:rPr>
              <a:t>Payments are not withheld to satisfy prior USDA debts, nor offset by Treasury</a:t>
            </a:r>
            <a:br>
              <a:rPr lang="en-US" sz="2000" dirty="0"/>
            </a:br>
            <a:endParaRPr lang="en-US" sz="2000" dirty="0"/>
          </a:p>
          <a:p>
            <a:pPr algn="ctr"/>
            <a:r>
              <a:rPr lang="en-US" sz="2400" dirty="0">
                <a:latin typeface="Arial"/>
                <a:cs typeface="Arial"/>
              </a:rPr>
              <a:t>Sign up deadline: December 11, 2020</a:t>
            </a:r>
          </a:p>
          <a:p>
            <a:endParaRPr lang="en-US" dirty="0"/>
          </a:p>
        </p:txBody>
      </p:sp>
    </p:spTree>
    <p:extLst>
      <p:ext uri="{BB962C8B-B14F-4D97-AF65-F5344CB8AC3E}">
        <p14:creationId xmlns:p14="http://schemas.microsoft.com/office/powerpoint/2010/main" val="10081527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937"/>
                </a:solidFill>
                <a:effectLst/>
                <a:uLnTx/>
                <a:uFillTx/>
                <a:latin typeface="Calibri" panose="020F0502020204030204"/>
                <a:ea typeface="+mn-ea"/>
                <a:cs typeface="+mn-cs"/>
              </a:rPr>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7" name="Title 5">
            <a:extLst>
              <a:ext uri="{FF2B5EF4-FFF2-40B4-BE49-F238E27FC236}">
                <a16:creationId xmlns:a16="http://schemas.microsoft.com/office/drawing/2014/main" id="{5E7CF298-278C-4052-934C-2208F61E9CBA}"/>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lvl="0" eaLnBrk="1" hangingPunct="1">
              <a:spcAft>
                <a:spcPts val="600"/>
              </a:spcAft>
              <a:defRPr/>
            </a:pPr>
            <a:r>
              <a:rPr lang="en-US" altLang="en-US" sz="3600" b="1" dirty="0">
                <a:solidFill>
                  <a:schemeClr val="bg1"/>
                </a:solidFill>
              </a:rPr>
              <a:t>Broilers Definition</a:t>
            </a:r>
          </a:p>
        </p:txBody>
      </p:sp>
      <p:sp>
        <p:nvSpPr>
          <p:cNvPr id="8" name="Content Placeholder 2">
            <a:extLst>
              <a:ext uri="{FF2B5EF4-FFF2-40B4-BE49-F238E27FC236}">
                <a16:creationId xmlns:a16="http://schemas.microsoft.com/office/drawing/2014/main" id="{22572CFD-1518-420C-8954-5B677E498F78}"/>
              </a:ext>
            </a:extLst>
          </p:cNvPr>
          <p:cNvSpPr txBox="1">
            <a:spLocks/>
          </p:cNvSpPr>
          <p:nvPr/>
        </p:nvSpPr>
        <p:spPr bwMode="auto">
          <a:xfrm>
            <a:off x="3945222" y="1786521"/>
            <a:ext cx="4339656" cy="196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i="1" dirty="0">
                <a:solidFill>
                  <a:schemeClr val="tx1"/>
                </a:solidFill>
              </a:rPr>
              <a:t>Broilers</a:t>
            </a:r>
            <a:r>
              <a:rPr lang="en-US" dirty="0">
                <a:solidFill>
                  <a:schemeClr val="tx1"/>
                </a:solidFill>
              </a:rPr>
              <a:t> </a:t>
            </a:r>
            <a:r>
              <a:rPr lang="en-US" b="0" dirty="0">
                <a:solidFill>
                  <a:schemeClr val="tx1"/>
                </a:solidFill>
              </a:rPr>
              <a:t>include any chicken that has been commercially produced for meat purposes that has left the farm for slaughter, and not used for laying or breeding purposes.</a:t>
            </a:r>
          </a:p>
          <a:p>
            <a:pPr marL="342900" indent="-342900">
              <a:buFont typeface="Arial" panose="020B0604020202020204" pitchFamily="34" charset="0"/>
              <a:buChar char="•"/>
            </a:pPr>
            <a:endParaRPr lang="en-US" sz="3200" b="0" dirty="0"/>
          </a:p>
        </p:txBody>
      </p:sp>
      <p:pic>
        <p:nvPicPr>
          <p:cNvPr id="9" name="Picture 8" descr="A chicken standing on top of a pile of hay&#10;&#10;Description automatically generated">
            <a:extLst>
              <a:ext uri="{FF2B5EF4-FFF2-40B4-BE49-F238E27FC236}">
                <a16:creationId xmlns:a16="http://schemas.microsoft.com/office/drawing/2014/main" id="{4AD86108-BB2C-4CA9-8E75-93A1B21F3942}"/>
              </a:ext>
            </a:extLst>
          </p:cNvPr>
          <p:cNvPicPr>
            <a:picLocks noChangeAspect="1"/>
          </p:cNvPicPr>
          <p:nvPr/>
        </p:nvPicPr>
        <p:blipFill rotWithShape="1">
          <a:blip r:embed="rId3"/>
          <a:srcRect l="9805" r="12798"/>
          <a:stretch/>
        </p:blipFill>
        <p:spPr>
          <a:xfrm>
            <a:off x="20" y="868680"/>
            <a:ext cx="3476673" cy="5989320"/>
          </a:xfrm>
          <a:prstGeom prst="rect">
            <a:avLst/>
          </a:prstGeom>
          <a:effectLst/>
        </p:spPr>
      </p:pic>
    </p:spTree>
    <p:extLst>
      <p:ext uri="{BB962C8B-B14F-4D97-AF65-F5344CB8AC3E}">
        <p14:creationId xmlns:p14="http://schemas.microsoft.com/office/powerpoint/2010/main" val="760797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937"/>
                </a:solidFill>
                <a:effectLst/>
                <a:uLnTx/>
                <a:uFillTx/>
                <a:latin typeface="Calibri" panose="020F0502020204030204"/>
                <a:ea typeface="+mn-ea"/>
                <a:cs typeface="+mn-cs"/>
              </a:rPr>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7" name="Title 5">
            <a:extLst>
              <a:ext uri="{FF2B5EF4-FFF2-40B4-BE49-F238E27FC236}">
                <a16:creationId xmlns:a16="http://schemas.microsoft.com/office/drawing/2014/main" id="{5E7CF298-278C-4052-934C-2208F61E9CBA}"/>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Arial"/>
                <a:ea typeface="+mj-ea"/>
                <a:cs typeface="Arial"/>
              </a:rPr>
              <a:t>Eligible Broiler Production</a:t>
            </a:r>
          </a:p>
        </p:txBody>
      </p:sp>
      <p:sp>
        <p:nvSpPr>
          <p:cNvPr id="8" name="Content Placeholder 2">
            <a:extLst>
              <a:ext uri="{FF2B5EF4-FFF2-40B4-BE49-F238E27FC236}">
                <a16:creationId xmlns:a16="http://schemas.microsoft.com/office/drawing/2014/main" id="{7B33FBCE-0D4B-4FAE-9A88-1BEA45F77363}"/>
              </a:ext>
            </a:extLst>
          </p:cNvPr>
          <p:cNvSpPr txBox="1">
            <a:spLocks/>
          </p:cNvSpPr>
          <p:nvPr/>
        </p:nvSpPr>
        <p:spPr bwMode="auto">
          <a:xfrm>
            <a:off x="628650" y="1391393"/>
            <a:ext cx="7829550" cy="445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b="0" dirty="0"/>
              <a:t>CFAP 2 eligible production for broilers is an eligible producer’s 2019 total broiler production </a:t>
            </a:r>
          </a:p>
          <a:p>
            <a:endParaRPr lang="en-US" sz="700" b="0" dirty="0"/>
          </a:p>
          <a:p>
            <a:pPr marL="457200" indent="-457200">
              <a:buFont typeface="Arial" panose="020B0604020202020204" pitchFamily="34" charset="0"/>
              <a:buChar char="•"/>
            </a:pPr>
            <a:r>
              <a:rPr lang="en-US" b="0" dirty="0"/>
              <a:t>New broiler producers who began farming in 2020 and did not have production in 2019, can use their actual 2020 broiler production as of the date the producer submits an application for payment</a:t>
            </a:r>
            <a:r>
              <a:rPr lang="en-US" dirty="0"/>
              <a:t>.</a:t>
            </a:r>
          </a:p>
          <a:p>
            <a:endParaRPr lang="en-US" b="0" dirty="0"/>
          </a:p>
        </p:txBody>
      </p:sp>
    </p:spTree>
    <p:extLst>
      <p:ext uri="{BB962C8B-B14F-4D97-AF65-F5344CB8AC3E}">
        <p14:creationId xmlns:p14="http://schemas.microsoft.com/office/powerpoint/2010/main" val="1295868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9E3389-9314-4DA6-8583-C9286E904FE3}"/>
              </a:ext>
            </a:extLst>
          </p:cNvPr>
          <p:cNvSpPr/>
          <p:nvPr/>
        </p:nvSpPr>
        <p:spPr>
          <a:xfrm>
            <a:off x="6882063" y="5520191"/>
            <a:ext cx="2245895" cy="12174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3BF528-5533-4CC8-9387-28D624D2C30C}"/>
              </a:ext>
            </a:extLst>
          </p:cNvPr>
          <p:cNvSpPr>
            <a:spLocks noGrp="1"/>
          </p:cNvSpPr>
          <p:nvPr>
            <p:ph type="title"/>
          </p:nvPr>
        </p:nvSpPr>
        <p:spPr>
          <a:xfrm>
            <a:off x="628650" y="992188"/>
            <a:ext cx="7841582" cy="698500"/>
          </a:xfrm>
        </p:spPr>
        <p:txBody>
          <a:bodyPr/>
          <a:lstStyle/>
          <a:p>
            <a:r>
              <a:rPr lang="en-US"/>
              <a:t>Price trigger for eggs &amp; broilers</a:t>
            </a:r>
          </a:p>
        </p:txBody>
      </p:sp>
      <p:sp>
        <p:nvSpPr>
          <p:cNvPr id="3" name="Content Placeholder 2">
            <a:extLst>
              <a:ext uri="{FF2B5EF4-FFF2-40B4-BE49-F238E27FC236}">
                <a16:creationId xmlns:a16="http://schemas.microsoft.com/office/drawing/2014/main" id="{47251F06-ACB4-409D-A8BA-15F88725ADA6}"/>
              </a:ext>
            </a:extLst>
          </p:cNvPr>
          <p:cNvSpPr>
            <a:spLocks noGrp="1"/>
          </p:cNvSpPr>
          <p:nvPr>
            <p:ph idx="1"/>
          </p:nvPr>
        </p:nvSpPr>
        <p:spPr>
          <a:xfrm>
            <a:off x="628650" y="1690688"/>
            <a:ext cx="7726279" cy="5167312"/>
          </a:xfrm>
        </p:spPr>
        <p:txBody>
          <a:bodyPr>
            <a:normAutofit/>
          </a:bodyPr>
          <a:lstStyle/>
          <a:p>
            <a:pPr>
              <a:lnSpc>
                <a:spcPct val="110000"/>
              </a:lnSpc>
            </a:pPr>
            <a:r>
              <a:rPr lang="en-US" b="0" dirty="0"/>
              <a:t>What producers receive:</a:t>
            </a:r>
          </a:p>
          <a:p>
            <a:pPr>
              <a:lnSpc>
                <a:spcPct val="110000"/>
              </a:lnSpc>
            </a:pPr>
            <a:endParaRPr lang="en-US" b="0" dirty="0"/>
          </a:p>
          <a:p>
            <a:pPr>
              <a:lnSpc>
                <a:spcPct val="110000"/>
              </a:lnSpc>
            </a:pPr>
            <a:endParaRPr lang="en-US" b="0" dirty="0"/>
          </a:p>
          <a:p>
            <a:pPr marL="457200" indent="-457200">
              <a:lnSpc>
                <a:spcPct val="110000"/>
              </a:lnSpc>
              <a:buFont typeface="Arial" panose="020B0604020202020204" pitchFamily="34" charset="0"/>
              <a:buChar char="•"/>
            </a:pPr>
            <a:endParaRPr lang="en-US" b="0" dirty="0"/>
          </a:p>
          <a:p>
            <a:pPr marL="457200" indent="-457200">
              <a:lnSpc>
                <a:spcPct val="110000"/>
              </a:lnSpc>
              <a:buFont typeface="Arial" panose="020B0604020202020204" pitchFamily="34" charset="0"/>
              <a:buChar char="•"/>
            </a:pPr>
            <a:endParaRPr lang="en-US" sz="2600" b="0" dirty="0"/>
          </a:p>
          <a:p>
            <a:pPr>
              <a:lnSpc>
                <a:spcPct val="110000"/>
              </a:lnSpc>
            </a:pPr>
            <a:endParaRPr lang="en-US" sz="2600" b="0" dirty="0"/>
          </a:p>
          <a:p>
            <a:pPr>
              <a:lnSpc>
                <a:spcPct val="110000"/>
              </a:lnSpc>
            </a:pPr>
            <a:endParaRPr lang="en-US" b="0" dirty="0"/>
          </a:p>
          <a:p>
            <a:pPr>
              <a:lnSpc>
                <a:spcPct val="110000"/>
              </a:lnSpc>
            </a:pPr>
            <a:endParaRPr lang="en-US" b="0" dirty="0"/>
          </a:p>
        </p:txBody>
      </p:sp>
      <p:graphicFrame>
        <p:nvGraphicFramePr>
          <p:cNvPr id="4" name="Content Placeholder 3">
            <a:extLst>
              <a:ext uri="{FF2B5EF4-FFF2-40B4-BE49-F238E27FC236}">
                <a16:creationId xmlns:a16="http://schemas.microsoft.com/office/drawing/2014/main" id="{E0E53A3D-BD15-436A-9132-4ACE7CABB32D}"/>
              </a:ext>
            </a:extLst>
          </p:cNvPr>
          <p:cNvGraphicFramePr>
            <a:graphicFrameLocks/>
          </p:cNvGraphicFramePr>
          <p:nvPr>
            <p:extLst>
              <p:ext uri="{D42A27DB-BD31-4B8C-83A1-F6EECF244321}">
                <p14:modId xmlns:p14="http://schemas.microsoft.com/office/powerpoint/2010/main" val="1938781172"/>
              </p:ext>
            </p:extLst>
          </p:nvPr>
        </p:nvGraphicFramePr>
        <p:xfrm>
          <a:off x="789071" y="2389188"/>
          <a:ext cx="6790068" cy="2284207"/>
        </p:xfrm>
        <a:graphic>
          <a:graphicData uri="http://schemas.openxmlformats.org/drawingml/2006/table">
            <a:tbl>
              <a:tblPr/>
              <a:tblGrid>
                <a:gridCol w="3395034">
                  <a:extLst>
                    <a:ext uri="{9D8B030D-6E8A-4147-A177-3AD203B41FA5}">
                      <a16:colId xmlns:a16="http://schemas.microsoft.com/office/drawing/2014/main" val="1513787615"/>
                    </a:ext>
                  </a:extLst>
                </a:gridCol>
                <a:gridCol w="3395034">
                  <a:extLst>
                    <a:ext uri="{9D8B030D-6E8A-4147-A177-3AD203B41FA5}">
                      <a16:colId xmlns:a16="http://schemas.microsoft.com/office/drawing/2014/main" val="945985432"/>
                    </a:ext>
                  </a:extLst>
                </a:gridCol>
              </a:tblGrid>
              <a:tr h="455407">
                <a:tc>
                  <a:txBody>
                    <a:bodyPr/>
                    <a:lstStyle/>
                    <a:p>
                      <a:pPr algn="l"/>
                      <a:r>
                        <a:rPr lang="en-US" sz="1800" b="1">
                          <a:effectLst/>
                        </a:rPr>
                        <a:t>Type</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1F1F1"/>
                    </a:solidFill>
                  </a:tcPr>
                </a:tc>
                <a:tc>
                  <a:txBody>
                    <a:bodyPr/>
                    <a:lstStyle/>
                    <a:p>
                      <a:pPr algn="l"/>
                      <a:r>
                        <a:rPr lang="en-US" sz="1800" b="1">
                          <a:effectLst/>
                        </a:rPr>
                        <a:t>Payment (75% of production)</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1F1F1"/>
                    </a:solidFill>
                  </a:tcPr>
                </a:tc>
                <a:extLst>
                  <a:ext uri="{0D108BD9-81ED-4DB2-BD59-A6C34878D82A}">
                    <a16:rowId xmlns:a16="http://schemas.microsoft.com/office/drawing/2014/main" val="2283412775"/>
                  </a:ext>
                </a:extLst>
              </a:tr>
              <a:tr h="345078">
                <a:tc>
                  <a:txBody>
                    <a:bodyPr/>
                    <a:lstStyle/>
                    <a:p>
                      <a:r>
                        <a:rPr lang="en-US" sz="1800" b="0">
                          <a:effectLst/>
                        </a:rPr>
                        <a:t>Shell egg</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tc>
                  <a:txBody>
                    <a:bodyPr/>
                    <a:lstStyle/>
                    <a:p>
                      <a:r>
                        <a:rPr lang="en-US" sz="1800" b="0">
                          <a:effectLst/>
                        </a:rPr>
                        <a:t>$0.05 per dozen</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1846729958"/>
                  </a:ext>
                </a:extLst>
              </a:tr>
              <a:tr h="345078">
                <a:tc>
                  <a:txBody>
                    <a:bodyPr/>
                    <a:lstStyle/>
                    <a:p>
                      <a:r>
                        <a:rPr lang="en-US" sz="1800" b="0">
                          <a:effectLst/>
                        </a:rPr>
                        <a:t>Dried egg</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tc>
                  <a:txBody>
                    <a:bodyPr/>
                    <a:lstStyle/>
                    <a:p>
                      <a:r>
                        <a:rPr lang="en-US" sz="1800" b="0">
                          <a:effectLst/>
                        </a:rPr>
                        <a:t>$0.14 per pound</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3702240322"/>
                  </a:ext>
                </a:extLst>
              </a:tr>
              <a:tr h="345078">
                <a:tc>
                  <a:txBody>
                    <a:bodyPr/>
                    <a:lstStyle/>
                    <a:p>
                      <a:r>
                        <a:rPr lang="en-US" sz="1800" b="0">
                          <a:effectLst/>
                        </a:rPr>
                        <a:t>Liquid egg</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tc>
                  <a:txBody>
                    <a:bodyPr/>
                    <a:lstStyle/>
                    <a:p>
                      <a:r>
                        <a:rPr lang="en-US" sz="1800" b="0">
                          <a:effectLst/>
                        </a:rPr>
                        <a:t>$0.04 per pound</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2855327291"/>
                  </a:ext>
                </a:extLst>
              </a:tr>
              <a:tr h="345078">
                <a:tc>
                  <a:txBody>
                    <a:bodyPr/>
                    <a:lstStyle/>
                    <a:p>
                      <a:r>
                        <a:rPr lang="en-US" sz="1800" b="0">
                          <a:effectLst/>
                        </a:rPr>
                        <a:t>Frozen egg</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tc>
                  <a:txBody>
                    <a:bodyPr/>
                    <a:lstStyle/>
                    <a:p>
                      <a:r>
                        <a:rPr lang="en-US" sz="1800" b="0">
                          <a:effectLst/>
                        </a:rPr>
                        <a:t>$0.05 per pound</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1025180514"/>
                  </a:ext>
                </a:extLst>
              </a:tr>
              <a:tr h="345078">
                <a:tc>
                  <a:txBody>
                    <a:bodyPr/>
                    <a:lstStyle/>
                    <a:p>
                      <a:r>
                        <a:rPr lang="en-US" sz="1800" b="0">
                          <a:effectLst/>
                        </a:rPr>
                        <a:t>Broilers</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tc>
                  <a:txBody>
                    <a:bodyPr/>
                    <a:lstStyle/>
                    <a:p>
                      <a:r>
                        <a:rPr lang="en-US" sz="1800" b="0" dirty="0">
                          <a:effectLst/>
                        </a:rPr>
                        <a:t>$1.01 per head</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3911999280"/>
                  </a:ext>
                </a:extLst>
              </a:tr>
            </a:tbl>
          </a:graphicData>
        </a:graphic>
      </p:graphicFrame>
    </p:spTree>
    <p:extLst>
      <p:ext uri="{BB962C8B-B14F-4D97-AF65-F5344CB8AC3E}">
        <p14:creationId xmlns:p14="http://schemas.microsoft.com/office/powerpoint/2010/main" val="16672637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E03E1A-4888-4296-AAB0-22F354F90463}"/>
              </a:ext>
            </a:extLst>
          </p:cNvPr>
          <p:cNvSpPr txBox="1">
            <a:spLocks/>
          </p:cNvSpPr>
          <p:nvPr/>
        </p:nvSpPr>
        <p:spPr bwMode="auto">
          <a:xfrm>
            <a:off x="87085" y="2230827"/>
            <a:ext cx="9144000" cy="149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6000"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5pPr>
            <a:lvl6pPr marL="3429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6pPr>
            <a:lvl7pPr marL="6858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7pPr>
            <a:lvl8pPr marL="10287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8pPr>
            <a:lvl9pPr marL="13716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9pPr>
          </a:lstStyle>
          <a:p>
            <a:pPr algn="ctr"/>
            <a:r>
              <a:rPr lang="en-US" sz="4800" dirty="0"/>
              <a:t>Livestock Provisions</a:t>
            </a:r>
          </a:p>
        </p:txBody>
      </p:sp>
    </p:spTree>
    <p:extLst>
      <p:ext uri="{BB962C8B-B14F-4D97-AF65-F5344CB8AC3E}">
        <p14:creationId xmlns:p14="http://schemas.microsoft.com/office/powerpoint/2010/main" val="3608019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937"/>
                </a:solidFill>
                <a:effectLst/>
                <a:uLnTx/>
                <a:uFillTx/>
                <a:latin typeface="Calibri" panose="020F0502020204030204"/>
                <a:ea typeface="+mn-ea"/>
                <a:cs typeface="+mn-cs"/>
              </a:rPr>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7" name="Title 5">
            <a:extLst>
              <a:ext uri="{FF2B5EF4-FFF2-40B4-BE49-F238E27FC236}">
                <a16:creationId xmlns:a16="http://schemas.microsoft.com/office/drawing/2014/main" id="{5E7CF298-278C-4052-934C-2208F61E9CBA}"/>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Arial"/>
                <a:ea typeface="+mj-ea"/>
                <a:cs typeface="Arial"/>
              </a:rPr>
              <a:t>Eligible Livestock Producer</a:t>
            </a:r>
          </a:p>
        </p:txBody>
      </p:sp>
      <p:sp>
        <p:nvSpPr>
          <p:cNvPr id="8" name="Content Placeholder 2">
            <a:extLst>
              <a:ext uri="{FF2B5EF4-FFF2-40B4-BE49-F238E27FC236}">
                <a16:creationId xmlns:a16="http://schemas.microsoft.com/office/drawing/2014/main" id="{B4DDD1C6-F070-498F-9F8D-0A130B0B3586}"/>
              </a:ext>
            </a:extLst>
          </p:cNvPr>
          <p:cNvSpPr txBox="1">
            <a:spLocks/>
          </p:cNvSpPr>
          <p:nvPr/>
        </p:nvSpPr>
        <p:spPr bwMode="auto">
          <a:xfrm>
            <a:off x="628650" y="1391393"/>
            <a:ext cx="7829550" cy="374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b="0" dirty="0"/>
              <a:t>An eligible producer is a person or legal entity who shares in the risk of producing a commodity</a:t>
            </a:r>
          </a:p>
          <a:p>
            <a:endParaRPr lang="en-US" sz="600" b="0" dirty="0"/>
          </a:p>
          <a:p>
            <a:pPr marL="457200" indent="-457200">
              <a:buFont typeface="Arial" panose="020B0604020202020204" pitchFamily="34" charset="0"/>
              <a:buChar char="•"/>
            </a:pPr>
            <a:r>
              <a:rPr lang="en-US" b="0" dirty="0"/>
              <a:t>Producers who are not in the business of livestock production at the time of CFAP 2 application are </a:t>
            </a:r>
            <a:r>
              <a:rPr lang="en-US" b="0" u="sng" dirty="0"/>
              <a:t>not </a:t>
            </a:r>
            <a:r>
              <a:rPr lang="en-US" b="0" dirty="0"/>
              <a:t>considered eligible livestock producers</a:t>
            </a:r>
          </a:p>
          <a:p>
            <a:endParaRPr lang="en-US" b="0" dirty="0"/>
          </a:p>
        </p:txBody>
      </p:sp>
    </p:spTree>
    <p:extLst>
      <p:ext uri="{BB962C8B-B14F-4D97-AF65-F5344CB8AC3E}">
        <p14:creationId xmlns:p14="http://schemas.microsoft.com/office/powerpoint/2010/main" val="744815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937"/>
                </a:solidFill>
                <a:effectLst/>
                <a:uLnTx/>
                <a:uFillTx/>
                <a:latin typeface="Calibri" panose="020F0502020204030204"/>
                <a:ea typeface="+mn-ea"/>
                <a:cs typeface="+mn-cs"/>
              </a:rPr>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7" name="Title 5">
            <a:extLst>
              <a:ext uri="{FF2B5EF4-FFF2-40B4-BE49-F238E27FC236}">
                <a16:creationId xmlns:a16="http://schemas.microsoft.com/office/drawing/2014/main" id="{5E7CF298-278C-4052-934C-2208F61E9CBA}"/>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Arial"/>
                <a:ea typeface="+mj-ea"/>
                <a:cs typeface="Arial"/>
              </a:rPr>
              <a:t>Eligible Livestock</a:t>
            </a:r>
          </a:p>
        </p:txBody>
      </p:sp>
      <p:sp>
        <p:nvSpPr>
          <p:cNvPr id="8" name="Content Placeholder 2">
            <a:extLst>
              <a:ext uri="{FF2B5EF4-FFF2-40B4-BE49-F238E27FC236}">
                <a16:creationId xmlns:a16="http://schemas.microsoft.com/office/drawing/2014/main" id="{B4DDD1C6-F070-498F-9F8D-0A130B0B3586}"/>
              </a:ext>
            </a:extLst>
          </p:cNvPr>
          <p:cNvSpPr txBox="1">
            <a:spLocks/>
          </p:cNvSpPr>
          <p:nvPr/>
        </p:nvSpPr>
        <p:spPr bwMode="auto">
          <a:xfrm>
            <a:off x="628650" y="1391393"/>
            <a:ext cx="7829550" cy="374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b="0" dirty="0"/>
              <a:t>The following livestock, based on price declines, have been determined eligible for CFAP 2:  </a:t>
            </a:r>
          </a:p>
          <a:p>
            <a:pPr marL="1143000" lvl="1" indent="-457200"/>
            <a:r>
              <a:rPr lang="en-US" b="0" dirty="0"/>
              <a:t>Beef Cattle</a:t>
            </a:r>
          </a:p>
          <a:p>
            <a:pPr marL="1143000" lvl="1" indent="-457200"/>
            <a:r>
              <a:rPr lang="en-US" b="0" dirty="0"/>
              <a:t>Hogs/Pigs</a:t>
            </a:r>
          </a:p>
          <a:p>
            <a:pPr marL="1143000" lvl="1" indent="-457200"/>
            <a:r>
              <a:rPr lang="en-US" b="0" dirty="0"/>
              <a:t>Sheep</a:t>
            </a:r>
          </a:p>
          <a:p>
            <a:pPr marL="457200" indent="-457200">
              <a:buFont typeface="Arial" panose="020B0604020202020204" pitchFamily="34" charset="0"/>
              <a:buChar char="•"/>
            </a:pPr>
            <a:endParaRPr lang="en-US" b="0" dirty="0"/>
          </a:p>
          <a:p>
            <a:pPr marL="457200" indent="-457200">
              <a:buFont typeface="Arial" panose="020B0604020202020204" pitchFamily="34" charset="0"/>
              <a:buChar char="•"/>
            </a:pPr>
            <a:r>
              <a:rPr lang="en-US" b="0" dirty="0"/>
              <a:t>(EXCLUDES BREEDING STOCK)</a:t>
            </a:r>
          </a:p>
          <a:p>
            <a:endParaRPr lang="en-US" b="0" dirty="0"/>
          </a:p>
        </p:txBody>
      </p:sp>
    </p:spTree>
    <p:extLst>
      <p:ext uri="{BB962C8B-B14F-4D97-AF65-F5344CB8AC3E}">
        <p14:creationId xmlns:p14="http://schemas.microsoft.com/office/powerpoint/2010/main" val="1285849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937"/>
                </a:solidFill>
                <a:effectLst/>
                <a:uLnTx/>
                <a:uFillTx/>
                <a:latin typeface="Calibri" panose="020F0502020204030204"/>
                <a:ea typeface="+mn-ea"/>
                <a:cs typeface="+mn-cs"/>
              </a:rPr>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7" name="Title 5">
            <a:extLst>
              <a:ext uri="{FF2B5EF4-FFF2-40B4-BE49-F238E27FC236}">
                <a16:creationId xmlns:a16="http://schemas.microsoft.com/office/drawing/2014/main" id="{5E7CF298-278C-4052-934C-2208F61E9CBA}"/>
              </a:ext>
            </a:extLst>
          </p:cNvPr>
          <p:cNvSpPr txBox="1">
            <a:spLocks noChangeArrowheads="1"/>
          </p:cNvSpPr>
          <p:nvPr/>
        </p:nvSpPr>
        <p:spPr bwMode="auto">
          <a:xfrm>
            <a:off x="1819175" y="0"/>
            <a:ext cx="7324825"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Arial"/>
                <a:ea typeface="+mj-ea"/>
                <a:cs typeface="Arial"/>
              </a:rPr>
              <a:t>Ineligible Livestock</a:t>
            </a:r>
          </a:p>
        </p:txBody>
      </p:sp>
      <p:sp>
        <p:nvSpPr>
          <p:cNvPr id="8" name="Content Placeholder 2">
            <a:extLst>
              <a:ext uri="{FF2B5EF4-FFF2-40B4-BE49-F238E27FC236}">
                <a16:creationId xmlns:a16="http://schemas.microsoft.com/office/drawing/2014/main" id="{7AFEFFFE-FAD8-4E7F-B1AD-DEADF2AD4245}"/>
              </a:ext>
            </a:extLst>
          </p:cNvPr>
          <p:cNvSpPr txBox="1">
            <a:spLocks/>
          </p:cNvSpPr>
          <p:nvPr/>
        </p:nvSpPr>
        <p:spPr bwMode="auto">
          <a:xfrm>
            <a:off x="628650" y="1198888"/>
            <a:ext cx="8190497" cy="374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Ineligible livestock for CFAP 2 are:</a:t>
            </a:r>
          </a:p>
          <a:p>
            <a:pPr marL="457200" indent="-457200">
              <a:buFont typeface="Arial" panose="020B0604020202020204" pitchFamily="34" charset="0"/>
              <a:buChar char="•"/>
            </a:pPr>
            <a:r>
              <a:rPr lang="en-US" sz="2400" dirty="0"/>
              <a:t>Breeding Stock (</a:t>
            </a:r>
            <a:r>
              <a:rPr lang="en-US" sz="2000" dirty="0"/>
              <a:t>including breeding livestock removed from the breeding operation</a:t>
            </a:r>
            <a:r>
              <a:rPr lang="en-US" sz="2400" dirty="0"/>
              <a:t>)</a:t>
            </a:r>
          </a:p>
          <a:p>
            <a:pPr marL="1143000" lvl="1" indent="-457200"/>
            <a:r>
              <a:rPr lang="en-US" sz="2000" dirty="0"/>
              <a:t>For Beef Cattle – cows and bulls</a:t>
            </a:r>
          </a:p>
          <a:p>
            <a:pPr marL="1143000" lvl="1" indent="-457200"/>
            <a:r>
              <a:rPr lang="en-US" sz="2000" dirty="0"/>
              <a:t>For Hogs/Pigs – sows and boars</a:t>
            </a:r>
          </a:p>
          <a:p>
            <a:pPr marL="1143000" lvl="1" indent="-457200"/>
            <a:r>
              <a:rPr lang="en-US" sz="2000" dirty="0"/>
              <a:t>For Sheep – ewes and rams</a:t>
            </a:r>
          </a:p>
          <a:p>
            <a:pPr lvl="1" indent="0">
              <a:buNone/>
            </a:pPr>
            <a:endParaRPr lang="en-US" sz="700" dirty="0"/>
          </a:p>
          <a:p>
            <a:pPr marL="457200" indent="-457200">
              <a:buFont typeface="Arial" panose="020B0604020202020204" pitchFamily="34" charset="0"/>
              <a:buChar char="•"/>
            </a:pPr>
            <a:r>
              <a:rPr lang="en-US" sz="2400" dirty="0"/>
              <a:t>Livestock produced by contract growers</a:t>
            </a:r>
          </a:p>
          <a:p>
            <a:endParaRPr lang="en-US" sz="700" dirty="0"/>
          </a:p>
          <a:p>
            <a:pPr marL="457200" indent="-457200">
              <a:buFont typeface="Arial" panose="020B0604020202020204" pitchFamily="34" charset="0"/>
              <a:buChar char="•"/>
            </a:pPr>
            <a:r>
              <a:rPr lang="en-US" sz="2400" dirty="0"/>
              <a:t>Livestock not meeting the definition of eligible commodity for CFAP 2</a:t>
            </a:r>
          </a:p>
          <a:p>
            <a:pPr marL="1143000" lvl="1" indent="-457200"/>
            <a:r>
              <a:rPr lang="en-US" sz="2000" dirty="0"/>
              <a:t>Commodity means an agricultural commodity produced in the United States and intended for commercial production that has been designated as eligible for payments under CFAP 2.  </a:t>
            </a:r>
          </a:p>
          <a:p>
            <a:endParaRPr lang="en-US" sz="2400" b="0" dirty="0"/>
          </a:p>
        </p:txBody>
      </p:sp>
    </p:spTree>
    <p:extLst>
      <p:ext uri="{BB962C8B-B14F-4D97-AF65-F5344CB8AC3E}">
        <p14:creationId xmlns:p14="http://schemas.microsoft.com/office/powerpoint/2010/main" val="2046701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5B760-4FF5-4C8C-A22B-83A578DCABE9}"/>
              </a:ext>
            </a:extLst>
          </p:cNvPr>
          <p:cNvSpPr>
            <a:spLocks noGrp="1"/>
          </p:cNvSpPr>
          <p:nvPr>
            <p:ph type="title"/>
          </p:nvPr>
        </p:nvSpPr>
        <p:spPr/>
        <p:txBody>
          <a:bodyPr/>
          <a:lstStyle/>
          <a:p>
            <a:r>
              <a:rPr lang="en-US"/>
              <a:t>Price trigger for livestock</a:t>
            </a:r>
          </a:p>
        </p:txBody>
      </p:sp>
      <p:sp>
        <p:nvSpPr>
          <p:cNvPr id="3" name="Content Placeholder 2">
            <a:extLst>
              <a:ext uri="{FF2B5EF4-FFF2-40B4-BE49-F238E27FC236}">
                <a16:creationId xmlns:a16="http://schemas.microsoft.com/office/drawing/2014/main" id="{4539DE58-9DE1-455B-AF71-6D4DA1EF404B}"/>
              </a:ext>
            </a:extLst>
          </p:cNvPr>
          <p:cNvSpPr>
            <a:spLocks noGrp="1"/>
          </p:cNvSpPr>
          <p:nvPr>
            <p:ph idx="1"/>
          </p:nvPr>
        </p:nvSpPr>
        <p:spPr/>
        <p:txBody>
          <a:bodyPr/>
          <a:lstStyle/>
          <a:p>
            <a:pPr>
              <a:spcBef>
                <a:spcPts val="90"/>
              </a:spcBef>
              <a:spcAft>
                <a:spcPts val="90"/>
              </a:spcAft>
            </a:pPr>
            <a:r>
              <a:rPr lang="en-US" b="0" dirty="0">
                <a:latin typeface="Arial"/>
                <a:cs typeface="Arial"/>
              </a:rPr>
              <a:t>What do producers receive:</a:t>
            </a:r>
          </a:p>
          <a:p>
            <a:pPr>
              <a:spcBef>
                <a:spcPts val="90"/>
              </a:spcBef>
              <a:spcAft>
                <a:spcPts val="90"/>
              </a:spcAft>
            </a:pPr>
            <a:endParaRPr lang="en-US" b="0" dirty="0"/>
          </a:p>
          <a:p>
            <a:pPr>
              <a:spcBef>
                <a:spcPts val="90"/>
              </a:spcBef>
              <a:spcAft>
                <a:spcPts val="90"/>
              </a:spcAft>
            </a:pPr>
            <a:endParaRPr lang="en-US" b="0" dirty="0"/>
          </a:p>
          <a:p>
            <a:pPr>
              <a:spcBef>
                <a:spcPts val="90"/>
              </a:spcBef>
              <a:spcAft>
                <a:spcPts val="90"/>
              </a:spcAft>
            </a:pPr>
            <a:endParaRPr lang="en-US" b="0" dirty="0"/>
          </a:p>
          <a:p>
            <a:pPr>
              <a:spcBef>
                <a:spcPts val="90"/>
              </a:spcBef>
              <a:spcAft>
                <a:spcPts val="90"/>
              </a:spcAft>
            </a:pPr>
            <a:endParaRPr lang="en-US" b="0" dirty="0"/>
          </a:p>
          <a:p>
            <a:pPr>
              <a:spcBef>
                <a:spcPts val="90"/>
              </a:spcBef>
              <a:spcAft>
                <a:spcPts val="90"/>
              </a:spcAft>
            </a:pPr>
            <a:endParaRPr lang="en-US" b="0" dirty="0"/>
          </a:p>
          <a:p>
            <a:pPr marL="457200" indent="-457200">
              <a:spcBef>
                <a:spcPts val="90"/>
              </a:spcBef>
              <a:spcAft>
                <a:spcPts val="90"/>
              </a:spcAft>
              <a:buFont typeface="Arial" panose="020B0604020202020204" pitchFamily="34" charset="0"/>
              <a:buChar char="•"/>
            </a:pPr>
            <a:r>
              <a:rPr lang="en-US" sz="2400" b="0" dirty="0">
                <a:latin typeface="Arial"/>
                <a:cs typeface="Arial"/>
              </a:rPr>
              <a:t>Producers self-certify to their highest owned inventory on a date selected by the eligible producer from April 16, 2020 and August 31, 2020</a:t>
            </a:r>
          </a:p>
          <a:p>
            <a:pPr marL="457200" indent="-457200">
              <a:spcBef>
                <a:spcPts val="90"/>
              </a:spcBef>
              <a:spcAft>
                <a:spcPts val="90"/>
              </a:spcAft>
              <a:buFont typeface="Arial" panose="020B0604020202020204" pitchFamily="34" charset="0"/>
              <a:buChar char="•"/>
            </a:pPr>
            <a:endParaRPr lang="en-US" sz="800" b="0" dirty="0">
              <a:latin typeface="Arial"/>
              <a:cs typeface="Arial"/>
            </a:endParaRPr>
          </a:p>
          <a:p>
            <a:pPr marL="457200" indent="-457200">
              <a:spcBef>
                <a:spcPts val="90"/>
              </a:spcBef>
              <a:spcAft>
                <a:spcPts val="90"/>
              </a:spcAft>
              <a:buFont typeface="Arial" panose="020B0604020202020204" pitchFamily="34" charset="0"/>
              <a:buChar char="•"/>
            </a:pPr>
            <a:r>
              <a:rPr lang="en-US" sz="2400" b="0" dirty="0">
                <a:latin typeface="Arial"/>
                <a:cs typeface="Arial"/>
              </a:rPr>
              <a:t>Breeding stock is not eligible</a:t>
            </a:r>
          </a:p>
          <a:p>
            <a:pPr marL="457200" indent="-457200">
              <a:spcBef>
                <a:spcPts val="90"/>
              </a:spcBef>
              <a:spcAft>
                <a:spcPts val="90"/>
              </a:spcAft>
              <a:buFont typeface="Arial" panose="020B0604020202020204" pitchFamily="34" charset="0"/>
              <a:buChar char="•"/>
            </a:pPr>
            <a:endParaRPr lang="en-US" b="0" dirty="0"/>
          </a:p>
          <a:p>
            <a:pPr marL="457200" indent="-457200">
              <a:spcBef>
                <a:spcPts val="90"/>
              </a:spcBef>
              <a:spcAft>
                <a:spcPts val="90"/>
              </a:spcAft>
              <a:buFont typeface="Arial" panose="020B0604020202020204" pitchFamily="34" charset="0"/>
              <a:buChar char="•"/>
            </a:pPr>
            <a:endParaRPr lang="en-US" b="0" dirty="0"/>
          </a:p>
          <a:p>
            <a:pPr marL="457200" indent="-457200">
              <a:spcBef>
                <a:spcPts val="90"/>
              </a:spcBef>
              <a:spcAft>
                <a:spcPts val="90"/>
              </a:spcAft>
              <a:buFont typeface="Arial" panose="020B0604020202020204" pitchFamily="34" charset="0"/>
              <a:buChar char="•"/>
            </a:pPr>
            <a:endParaRPr lang="en-US" b="0" dirty="0"/>
          </a:p>
          <a:p>
            <a:pPr marL="457200" indent="-457200">
              <a:spcBef>
                <a:spcPts val="90"/>
              </a:spcBef>
              <a:spcAft>
                <a:spcPts val="90"/>
              </a:spcAft>
              <a:buFont typeface="Arial" panose="020B0604020202020204" pitchFamily="34" charset="0"/>
              <a:buChar char="•"/>
            </a:pPr>
            <a:endParaRPr lang="en-US" b="0" dirty="0"/>
          </a:p>
        </p:txBody>
      </p:sp>
      <p:graphicFrame>
        <p:nvGraphicFramePr>
          <p:cNvPr id="6" name="Content Placeholder 3">
            <a:extLst>
              <a:ext uri="{FF2B5EF4-FFF2-40B4-BE49-F238E27FC236}">
                <a16:creationId xmlns:a16="http://schemas.microsoft.com/office/drawing/2014/main" id="{6716A9A3-0467-4C8A-8857-76A6956C6A2B}"/>
              </a:ext>
            </a:extLst>
          </p:cNvPr>
          <p:cNvGraphicFramePr>
            <a:graphicFrameLocks/>
          </p:cNvGraphicFramePr>
          <p:nvPr/>
        </p:nvGraphicFramePr>
        <p:xfrm>
          <a:off x="628650" y="2476751"/>
          <a:ext cx="6790068" cy="1552687"/>
        </p:xfrm>
        <a:graphic>
          <a:graphicData uri="http://schemas.openxmlformats.org/drawingml/2006/table">
            <a:tbl>
              <a:tblPr/>
              <a:tblGrid>
                <a:gridCol w="3395034">
                  <a:extLst>
                    <a:ext uri="{9D8B030D-6E8A-4147-A177-3AD203B41FA5}">
                      <a16:colId xmlns:a16="http://schemas.microsoft.com/office/drawing/2014/main" val="1513787615"/>
                    </a:ext>
                  </a:extLst>
                </a:gridCol>
                <a:gridCol w="3395034">
                  <a:extLst>
                    <a:ext uri="{9D8B030D-6E8A-4147-A177-3AD203B41FA5}">
                      <a16:colId xmlns:a16="http://schemas.microsoft.com/office/drawing/2014/main" val="945985432"/>
                    </a:ext>
                  </a:extLst>
                </a:gridCol>
              </a:tblGrid>
              <a:tr h="455407">
                <a:tc>
                  <a:txBody>
                    <a:bodyPr/>
                    <a:lstStyle/>
                    <a:p>
                      <a:pPr algn="l"/>
                      <a:r>
                        <a:rPr lang="en-US" sz="1800" b="1">
                          <a:effectLst/>
                        </a:rPr>
                        <a:t>Livestock</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1F1F1"/>
                    </a:solidFill>
                  </a:tcPr>
                </a:tc>
                <a:tc>
                  <a:txBody>
                    <a:bodyPr/>
                    <a:lstStyle/>
                    <a:p>
                      <a:pPr algn="l"/>
                      <a:r>
                        <a:rPr lang="en-US" sz="1800" b="1">
                          <a:effectLst/>
                        </a:rPr>
                        <a:t>Payment rate</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1F1F1"/>
                    </a:solidFill>
                  </a:tcPr>
                </a:tc>
                <a:extLst>
                  <a:ext uri="{0D108BD9-81ED-4DB2-BD59-A6C34878D82A}">
                    <a16:rowId xmlns:a16="http://schemas.microsoft.com/office/drawing/2014/main" val="2283412775"/>
                  </a:ext>
                </a:extLst>
              </a:tr>
              <a:tr h="345078">
                <a:tc>
                  <a:txBody>
                    <a:bodyPr/>
                    <a:lstStyle/>
                    <a:p>
                      <a:r>
                        <a:rPr lang="en-US" sz="1800" b="0">
                          <a:effectLst/>
                        </a:rPr>
                        <a:t>Beef Cattle</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tc>
                  <a:txBody>
                    <a:bodyPr/>
                    <a:lstStyle/>
                    <a:p>
                      <a:r>
                        <a:rPr lang="en-US" sz="1800" b="0">
                          <a:effectLst/>
                        </a:rPr>
                        <a:t>$55 per head</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1846729958"/>
                  </a:ext>
                </a:extLst>
              </a:tr>
              <a:tr h="345078">
                <a:tc>
                  <a:txBody>
                    <a:bodyPr/>
                    <a:lstStyle/>
                    <a:p>
                      <a:r>
                        <a:rPr lang="en-US" sz="1800" b="0">
                          <a:effectLst/>
                        </a:rPr>
                        <a:t>Hogs and pigs</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tc>
                  <a:txBody>
                    <a:bodyPr/>
                    <a:lstStyle/>
                    <a:p>
                      <a:r>
                        <a:rPr lang="en-US" sz="1800" b="0">
                          <a:effectLst/>
                        </a:rPr>
                        <a:t>$23 per head</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3702240322"/>
                  </a:ext>
                </a:extLst>
              </a:tr>
              <a:tr h="345078">
                <a:tc>
                  <a:txBody>
                    <a:bodyPr/>
                    <a:lstStyle/>
                    <a:p>
                      <a:r>
                        <a:rPr lang="en-US" sz="1800" b="0">
                          <a:effectLst/>
                        </a:rPr>
                        <a:t>Sheep and lambs</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tc>
                  <a:txBody>
                    <a:bodyPr/>
                    <a:lstStyle/>
                    <a:p>
                      <a:r>
                        <a:rPr lang="en-US" sz="1800" b="0">
                          <a:effectLst/>
                        </a:rPr>
                        <a:t>$27 per head</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2855327291"/>
                  </a:ext>
                </a:extLst>
              </a:tr>
            </a:tbl>
          </a:graphicData>
        </a:graphic>
      </p:graphicFrame>
    </p:spTree>
    <p:extLst>
      <p:ext uri="{BB962C8B-B14F-4D97-AF65-F5344CB8AC3E}">
        <p14:creationId xmlns:p14="http://schemas.microsoft.com/office/powerpoint/2010/main" val="4758075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1275AFE-5DE6-47B0-812F-0CC2BC955914}"/>
              </a:ext>
            </a:extLst>
          </p:cNvPr>
          <p:cNvSpPr txBox="1">
            <a:spLocks/>
          </p:cNvSpPr>
          <p:nvPr/>
        </p:nvSpPr>
        <p:spPr bwMode="auto">
          <a:xfrm>
            <a:off x="0" y="2695330"/>
            <a:ext cx="9144000" cy="149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6000"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5pPr>
            <a:lvl6pPr marL="3429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6pPr>
            <a:lvl7pPr marL="6858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7pPr>
            <a:lvl8pPr marL="10287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8pPr>
            <a:lvl9pPr marL="13716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9pPr>
          </a:lstStyle>
          <a:p>
            <a:pPr algn="ctr"/>
            <a:r>
              <a:rPr lang="en-US" sz="4800" dirty="0"/>
              <a:t>Acreage-Based Crop Provisions</a:t>
            </a:r>
          </a:p>
          <a:p>
            <a:pPr algn="ctr"/>
            <a:endParaRPr lang="en-US" sz="4800" dirty="0"/>
          </a:p>
          <a:p>
            <a:pPr algn="ctr"/>
            <a:r>
              <a:rPr lang="en-US" sz="4400" dirty="0"/>
              <a:t>Price Trigger &amp; Flat-Rate Crops</a:t>
            </a:r>
          </a:p>
          <a:p>
            <a:pPr algn="ctr"/>
            <a:endParaRPr lang="en-US" sz="3600" dirty="0"/>
          </a:p>
        </p:txBody>
      </p:sp>
    </p:spTree>
    <p:extLst>
      <p:ext uri="{BB962C8B-B14F-4D97-AF65-F5344CB8AC3E}">
        <p14:creationId xmlns:p14="http://schemas.microsoft.com/office/powerpoint/2010/main" val="17779504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937"/>
                </a:solidFill>
                <a:effectLst/>
                <a:uLnTx/>
                <a:uFillTx/>
                <a:latin typeface="Calibri" panose="020F0502020204030204"/>
                <a:ea typeface="+mn-ea"/>
                <a:cs typeface="+mn-cs"/>
              </a:rPr>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7" name="Title 5">
            <a:extLst>
              <a:ext uri="{FF2B5EF4-FFF2-40B4-BE49-F238E27FC236}">
                <a16:creationId xmlns:a16="http://schemas.microsoft.com/office/drawing/2014/main" id="{5E7CF298-278C-4052-934C-2208F61E9CBA}"/>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Arial"/>
                <a:ea typeface="+mj-ea"/>
                <a:cs typeface="Arial"/>
              </a:rPr>
              <a:t>Acreage Based Crops – </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Arial"/>
                <a:ea typeface="+mj-ea"/>
                <a:cs typeface="Arial"/>
              </a:rPr>
              <a:t>AD-3117, Part G Acreage-Based Crops</a:t>
            </a:r>
          </a:p>
        </p:txBody>
      </p:sp>
      <p:sp>
        <p:nvSpPr>
          <p:cNvPr id="13" name="TextBox 12">
            <a:extLst>
              <a:ext uri="{FF2B5EF4-FFF2-40B4-BE49-F238E27FC236}">
                <a16:creationId xmlns:a16="http://schemas.microsoft.com/office/drawing/2014/main" id="{42741136-41AE-44B8-AA27-6E5544AC9CA7}"/>
              </a:ext>
            </a:extLst>
          </p:cNvPr>
          <p:cNvSpPr txBox="1"/>
          <p:nvPr/>
        </p:nvSpPr>
        <p:spPr>
          <a:xfrm>
            <a:off x="2039937" y="5707915"/>
            <a:ext cx="4512039" cy="830997"/>
          </a:xfrm>
          <a:prstGeom prst="rect">
            <a:avLst/>
          </a:prstGeom>
          <a:solidFill>
            <a:schemeClr val="accent1"/>
          </a:solidFill>
          <a:ln>
            <a:solidFill>
              <a:srgbClr val="003DA6"/>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Eligible Crops &amp; Reported Acres will be prefilled from CARS</a:t>
            </a:r>
          </a:p>
        </p:txBody>
      </p:sp>
      <p:cxnSp>
        <p:nvCxnSpPr>
          <p:cNvPr id="15" name="Straight Arrow Connector 14">
            <a:extLst>
              <a:ext uri="{FF2B5EF4-FFF2-40B4-BE49-F238E27FC236}">
                <a16:creationId xmlns:a16="http://schemas.microsoft.com/office/drawing/2014/main" id="{A1D5CF25-A02F-4548-AB28-0FA12E246151}"/>
              </a:ext>
            </a:extLst>
          </p:cNvPr>
          <p:cNvCxnSpPr>
            <a:cxnSpLocks/>
          </p:cNvCxnSpPr>
          <p:nvPr/>
        </p:nvCxnSpPr>
        <p:spPr>
          <a:xfrm>
            <a:off x="5844575" y="5170555"/>
            <a:ext cx="0" cy="537359"/>
          </a:xfrm>
          <a:prstGeom prst="straightConnector1">
            <a:avLst/>
          </a:prstGeom>
          <a:ln w="38100">
            <a:headEnd type="arrow"/>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A4764BE-51DF-4A5C-8D32-01FBAA4AC78B}"/>
              </a:ext>
            </a:extLst>
          </p:cNvPr>
          <p:cNvCxnSpPr>
            <a:cxnSpLocks/>
          </p:cNvCxnSpPr>
          <p:nvPr/>
        </p:nvCxnSpPr>
        <p:spPr>
          <a:xfrm>
            <a:off x="2834416" y="5195847"/>
            <a:ext cx="0" cy="498896"/>
          </a:xfrm>
          <a:prstGeom prst="straightConnector1">
            <a:avLst/>
          </a:prstGeom>
          <a:ln w="38100">
            <a:headEnd type="arrow"/>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7DCB04B6-3F64-48A3-9ECA-730306728124}"/>
              </a:ext>
            </a:extLst>
          </p:cNvPr>
          <p:cNvPicPr>
            <a:picLocks noChangeAspect="1"/>
          </p:cNvPicPr>
          <p:nvPr/>
        </p:nvPicPr>
        <p:blipFill rotWithShape="1">
          <a:blip r:embed="rId3"/>
          <a:srcRect t="3827" b="1556"/>
          <a:stretch/>
        </p:blipFill>
        <p:spPr>
          <a:xfrm>
            <a:off x="1380370" y="2819400"/>
            <a:ext cx="6066635" cy="2337983"/>
          </a:xfrm>
          <a:prstGeom prst="rect">
            <a:avLst/>
          </a:prstGeom>
          <a:ln w="38100">
            <a:solidFill>
              <a:schemeClr val="tx1"/>
            </a:solidFill>
          </a:ln>
          <a:effectLst>
            <a:outerShdw blurRad="50800" dist="38100" dir="5400000" algn="t" rotWithShape="0">
              <a:prstClr val="black">
                <a:alpha val="40000"/>
              </a:prstClr>
            </a:outerShdw>
          </a:effectLst>
        </p:spPr>
      </p:pic>
      <p:sp>
        <p:nvSpPr>
          <p:cNvPr id="11" name="Content Placeholder 2">
            <a:extLst>
              <a:ext uri="{FF2B5EF4-FFF2-40B4-BE49-F238E27FC236}">
                <a16:creationId xmlns:a16="http://schemas.microsoft.com/office/drawing/2014/main" id="{FFEE906F-2397-48CD-91DE-43DE21AD95EC}"/>
              </a:ext>
            </a:extLst>
          </p:cNvPr>
          <p:cNvSpPr txBox="1">
            <a:spLocks/>
          </p:cNvSpPr>
          <p:nvPr/>
        </p:nvSpPr>
        <p:spPr bwMode="auto">
          <a:xfrm>
            <a:off x="628650" y="1391394"/>
            <a:ext cx="7829550" cy="115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u="sng"/>
              <a:t>For price trigger and flat-rate crops:</a:t>
            </a:r>
          </a:p>
          <a:p>
            <a:pPr marL="457200" indent="-457200">
              <a:buFont typeface="Arial" panose="020B0604020202020204" pitchFamily="34" charset="0"/>
              <a:buChar char="•"/>
            </a:pPr>
            <a:r>
              <a:rPr lang="en-US" sz="2400" i="1"/>
              <a:t>Items 21 &amp; 22 </a:t>
            </a:r>
            <a:r>
              <a:rPr lang="en-US" sz="2400"/>
              <a:t>are pre-populated; therefore, producer does not need to complete. </a:t>
            </a:r>
          </a:p>
          <a:p>
            <a:endParaRPr lang="en-US" sz="2400"/>
          </a:p>
          <a:p>
            <a:endParaRPr lang="en-US" sz="2400"/>
          </a:p>
        </p:txBody>
      </p:sp>
    </p:spTree>
    <p:extLst>
      <p:ext uri="{BB962C8B-B14F-4D97-AF65-F5344CB8AC3E}">
        <p14:creationId xmlns:p14="http://schemas.microsoft.com/office/powerpoint/2010/main" val="2741303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a:defRPr/>
            </a:pPr>
            <a:r>
              <a:rPr lang="en-US"/>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a:defRPr/>
            </a:pPr>
            <a:r>
              <a:rPr lang="en-US" sz="1200">
                <a:latin typeface="Arial" panose="020B0604020202020204" pitchFamily="34" charset="0"/>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algn="ctr">
              <a:defRPr/>
            </a:pPr>
            <a:fld id="{6166775B-E916-4C07-B27C-9BE8A6895C43}" type="slidenum">
              <a:rPr lang="en-US" sz="1200" smtClean="0">
                <a:latin typeface="Arial" panose="020B0604020202020204" pitchFamily="34" charset="0"/>
                <a:cs typeface="Arial" panose="020B0604020202020204" pitchFamily="34" charset="0"/>
              </a:rPr>
              <a:pPr algn="ctr">
                <a:defRPr/>
              </a:pPr>
              <a:t>5</a:t>
            </a:fld>
            <a:endParaRPr lang="en-US" sz="1200">
              <a:latin typeface="Arial" panose="020B0604020202020204" pitchFamily="34" charset="0"/>
              <a:cs typeface="Arial" panose="020B0604020202020204" pitchFamily="34" charset="0"/>
            </a:endParaRPr>
          </a:p>
        </p:txBody>
      </p:sp>
      <p:sp>
        <p:nvSpPr>
          <p:cNvPr id="7" name="Title 5">
            <a:extLst>
              <a:ext uri="{FF2B5EF4-FFF2-40B4-BE49-F238E27FC236}">
                <a16:creationId xmlns:a16="http://schemas.microsoft.com/office/drawing/2014/main" id="{5E7CF298-278C-4052-934C-2208F61E9CBA}"/>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algn="ctr" eaLnBrk="1" hangingPunct="1"/>
            <a:r>
              <a:rPr lang="en-US" altLang="en-US" sz="3600" b="1">
                <a:solidFill>
                  <a:srgbClr val="FFFFFF"/>
                </a:solidFill>
                <a:latin typeface="Arial"/>
                <a:cs typeface="Arial"/>
              </a:rPr>
              <a:t>Who is Eligible?</a:t>
            </a:r>
          </a:p>
        </p:txBody>
      </p:sp>
      <p:sp>
        <p:nvSpPr>
          <p:cNvPr id="9" name="Content Placeholder 2">
            <a:extLst>
              <a:ext uri="{FF2B5EF4-FFF2-40B4-BE49-F238E27FC236}">
                <a16:creationId xmlns:a16="http://schemas.microsoft.com/office/drawing/2014/main" id="{954F672F-9122-46D5-96C2-AE16B0DF51BB}"/>
              </a:ext>
            </a:extLst>
          </p:cNvPr>
          <p:cNvSpPr>
            <a:spLocks noGrp="1"/>
          </p:cNvSpPr>
          <p:nvPr>
            <p:ph idx="1"/>
          </p:nvPr>
        </p:nvSpPr>
        <p:spPr>
          <a:xfrm>
            <a:off x="628650" y="1395060"/>
            <a:ext cx="8042384" cy="3876304"/>
          </a:xfrm>
        </p:spPr>
        <p:txBody>
          <a:bodyPr/>
          <a:lstStyle/>
          <a:p>
            <a:r>
              <a:rPr lang="en-US" sz="3200">
                <a:latin typeface="Arial"/>
                <a:cs typeface="Arial"/>
              </a:rPr>
              <a:t>Producers who:</a:t>
            </a:r>
            <a:endParaRPr lang="en-US" sz="3200"/>
          </a:p>
          <a:p>
            <a:pPr marL="457200" indent="-457200">
              <a:buFont typeface="Arial" panose="020B0604020202020204" pitchFamily="34" charset="0"/>
              <a:buChar char="•"/>
            </a:pPr>
            <a:r>
              <a:rPr lang="en-US">
                <a:latin typeface="Arial"/>
                <a:cs typeface="Arial"/>
              </a:rPr>
              <a:t>Are in the business of farming at the time of application</a:t>
            </a:r>
            <a:endParaRPr lang="en-US"/>
          </a:p>
          <a:p>
            <a:pPr marL="457200" lvl="0" indent="-457200">
              <a:buFont typeface="Arial" panose="020B0604020202020204" pitchFamily="34" charset="0"/>
              <a:buChar char="•"/>
            </a:pPr>
            <a:endParaRPr lang="en-US" sz="200"/>
          </a:p>
          <a:p>
            <a:pPr marL="457200" indent="-457200">
              <a:buFont typeface="Arial" panose="020B0604020202020204" pitchFamily="34" charset="0"/>
              <a:buChar char="•"/>
            </a:pPr>
            <a:r>
              <a:rPr lang="en-US">
                <a:latin typeface="Arial"/>
                <a:cs typeface="Arial"/>
              </a:rPr>
              <a:t>Have risk in the production of eligible commodities that apply to any of the 3 categories:</a:t>
            </a:r>
          </a:p>
          <a:p>
            <a:endParaRPr lang="en-US" sz="600">
              <a:latin typeface="Arial"/>
              <a:cs typeface="Arial"/>
            </a:endParaRPr>
          </a:p>
          <a:p>
            <a:pPr marL="1143000" lvl="1" indent="-457200"/>
            <a:r>
              <a:rPr lang="en-US" sz="2800">
                <a:latin typeface="Arial"/>
                <a:cs typeface="Arial"/>
              </a:rPr>
              <a:t>Price Trigger Commodities</a:t>
            </a:r>
          </a:p>
          <a:p>
            <a:pPr marL="1143000" lvl="1" indent="-457200"/>
            <a:r>
              <a:rPr lang="en-US" sz="2800">
                <a:latin typeface="Arial"/>
                <a:cs typeface="Arial"/>
              </a:rPr>
              <a:t>Flat Rate Crops</a:t>
            </a:r>
          </a:p>
          <a:p>
            <a:pPr marL="1143000" lvl="1" indent="-457200"/>
            <a:r>
              <a:rPr lang="en-US" sz="2800">
                <a:latin typeface="Arial"/>
                <a:cs typeface="Arial"/>
              </a:rPr>
              <a:t>Specialty (Sales-Based) Commodities</a:t>
            </a:r>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p:txBody>
      </p:sp>
    </p:spTree>
    <p:extLst>
      <p:ext uri="{BB962C8B-B14F-4D97-AF65-F5344CB8AC3E}">
        <p14:creationId xmlns:p14="http://schemas.microsoft.com/office/powerpoint/2010/main" val="22177648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B3873B-83AB-4401-A2E0-A0EBF8815586}"/>
              </a:ext>
            </a:extLst>
          </p:cNvPr>
          <p:cNvSpPr txBox="1">
            <a:spLocks/>
          </p:cNvSpPr>
          <p:nvPr/>
        </p:nvSpPr>
        <p:spPr bwMode="auto">
          <a:xfrm>
            <a:off x="87085" y="2230827"/>
            <a:ext cx="9144000" cy="149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6000"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5pPr>
            <a:lvl6pPr marL="3429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6pPr>
            <a:lvl7pPr marL="6858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7pPr>
            <a:lvl8pPr marL="10287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8pPr>
            <a:lvl9pPr marL="13716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9pPr>
          </a:lstStyle>
          <a:p>
            <a:pPr algn="ctr"/>
            <a:r>
              <a:rPr lang="en-US" sz="4800"/>
              <a:t>Price Trigger Crops</a:t>
            </a:r>
            <a:endParaRPr lang="en-US" sz="4400"/>
          </a:p>
        </p:txBody>
      </p:sp>
    </p:spTree>
    <p:extLst>
      <p:ext uri="{BB962C8B-B14F-4D97-AF65-F5344CB8AC3E}">
        <p14:creationId xmlns:p14="http://schemas.microsoft.com/office/powerpoint/2010/main" val="3876929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937"/>
                </a:solidFill>
                <a:effectLst/>
                <a:uLnTx/>
                <a:uFillTx/>
                <a:latin typeface="Calibri" panose="020F0502020204030204"/>
                <a:ea typeface="+mn-ea"/>
                <a:cs typeface="+mn-cs"/>
              </a:rPr>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7" name="Title 5">
            <a:extLst>
              <a:ext uri="{FF2B5EF4-FFF2-40B4-BE49-F238E27FC236}">
                <a16:creationId xmlns:a16="http://schemas.microsoft.com/office/drawing/2014/main" id="{5E7CF298-278C-4052-934C-2208F61E9CBA}"/>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Arial"/>
                <a:ea typeface="+mj-ea"/>
                <a:cs typeface="Arial"/>
              </a:rPr>
              <a:t>Eligible Price Trigger Crops</a:t>
            </a:r>
          </a:p>
        </p:txBody>
      </p:sp>
      <p:sp>
        <p:nvSpPr>
          <p:cNvPr id="8" name="Content Placeholder 2">
            <a:extLst>
              <a:ext uri="{FF2B5EF4-FFF2-40B4-BE49-F238E27FC236}">
                <a16:creationId xmlns:a16="http://schemas.microsoft.com/office/drawing/2014/main" id="{C872D4ED-B7BC-4D0D-8BD1-0FD5EF5D87CA}"/>
              </a:ext>
            </a:extLst>
          </p:cNvPr>
          <p:cNvSpPr txBox="1">
            <a:spLocks/>
          </p:cNvSpPr>
          <p:nvPr/>
        </p:nvSpPr>
        <p:spPr bwMode="auto">
          <a:xfrm>
            <a:off x="628650" y="1391393"/>
            <a:ext cx="7829550" cy="374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buFont typeface="Arial" panose="020B0604020202020204" pitchFamily="34" charset="0"/>
              <a:buChar char="•"/>
            </a:pPr>
            <a:r>
              <a:rPr lang="en-US"/>
              <a:t>Barley </a:t>
            </a:r>
          </a:p>
          <a:p>
            <a:pPr marL="457200" lvl="0" indent="-457200">
              <a:buFont typeface="Arial" panose="020B0604020202020204" pitchFamily="34" charset="0"/>
              <a:buChar char="•"/>
            </a:pPr>
            <a:endParaRPr lang="en-US"/>
          </a:p>
          <a:p>
            <a:pPr marL="457200" lvl="0" indent="-457200">
              <a:buFont typeface="Arial" panose="020B0604020202020204" pitchFamily="34" charset="0"/>
              <a:buChar char="•"/>
            </a:pPr>
            <a:r>
              <a:rPr lang="en-US"/>
              <a:t>Corn</a:t>
            </a:r>
          </a:p>
          <a:p>
            <a:pPr marL="457200" lvl="0" indent="-457200">
              <a:buFont typeface="Arial" panose="020B0604020202020204" pitchFamily="34" charset="0"/>
              <a:buChar char="•"/>
            </a:pPr>
            <a:endParaRPr lang="en-US"/>
          </a:p>
          <a:p>
            <a:pPr marL="457200" lvl="0" indent="-457200">
              <a:buFont typeface="Arial" panose="020B0604020202020204" pitchFamily="34" charset="0"/>
              <a:buChar char="•"/>
            </a:pPr>
            <a:r>
              <a:rPr lang="en-US"/>
              <a:t>Sorghum</a:t>
            </a:r>
          </a:p>
          <a:p>
            <a:pPr marL="457200" lvl="0" indent="-457200">
              <a:buFont typeface="Arial" panose="020B0604020202020204" pitchFamily="34" charset="0"/>
              <a:buChar char="•"/>
            </a:pPr>
            <a:endParaRPr lang="en-US"/>
          </a:p>
          <a:p>
            <a:pPr marL="457200" lvl="0" indent="-457200">
              <a:buFont typeface="Arial" panose="020B0604020202020204" pitchFamily="34" charset="0"/>
              <a:buChar char="•"/>
            </a:pPr>
            <a:r>
              <a:rPr lang="en-US"/>
              <a:t>Sorghum, dual purpose</a:t>
            </a:r>
          </a:p>
          <a:p>
            <a:pPr marL="457200" lvl="0" indent="-457200">
              <a:buFont typeface="Arial" panose="020B0604020202020204" pitchFamily="34" charset="0"/>
              <a:buChar char="•"/>
            </a:pPr>
            <a:r>
              <a:rPr lang="en-US"/>
              <a:t>Soybeans</a:t>
            </a:r>
          </a:p>
          <a:p>
            <a:pPr marL="457200" lvl="0" indent="-457200">
              <a:buFont typeface="Arial" panose="020B0604020202020204" pitchFamily="34" charset="0"/>
              <a:buChar char="•"/>
            </a:pPr>
            <a:endParaRPr lang="en-US"/>
          </a:p>
          <a:p>
            <a:pPr marL="457200" lvl="0" indent="-457200">
              <a:buFont typeface="Arial" panose="020B0604020202020204" pitchFamily="34" charset="0"/>
              <a:buChar char="•"/>
            </a:pPr>
            <a:r>
              <a:rPr lang="en-US"/>
              <a:t>Sunflowers</a:t>
            </a:r>
          </a:p>
          <a:p>
            <a:pPr marL="457200" lvl="0" indent="-457200">
              <a:buFont typeface="Arial" panose="020B0604020202020204" pitchFamily="34" charset="0"/>
              <a:buChar char="•"/>
            </a:pPr>
            <a:endParaRPr lang="en-US"/>
          </a:p>
          <a:p>
            <a:pPr marL="457200" lvl="0" indent="-457200">
              <a:buFont typeface="Arial" panose="020B0604020202020204" pitchFamily="34" charset="0"/>
              <a:buChar char="•"/>
            </a:pPr>
            <a:r>
              <a:rPr lang="en-US"/>
              <a:t>Upland cotton</a:t>
            </a:r>
          </a:p>
          <a:p>
            <a:pPr marL="457200" indent="-457200">
              <a:buFont typeface="Arial" panose="020B0604020202020204" pitchFamily="34" charset="0"/>
              <a:buChar char="•"/>
            </a:pPr>
            <a:endParaRPr lang="en-US"/>
          </a:p>
          <a:p>
            <a:pPr marL="457200" indent="-457200">
              <a:buFont typeface="Arial" panose="020B0604020202020204" pitchFamily="34" charset="0"/>
              <a:buChar char="•"/>
            </a:pPr>
            <a:r>
              <a:rPr lang="en-US"/>
              <a:t>Wheat (all classes)</a:t>
            </a:r>
          </a:p>
          <a:p>
            <a:endParaRPr lang="en-US" sz="2000" b="0"/>
          </a:p>
        </p:txBody>
      </p:sp>
    </p:spTree>
    <p:extLst>
      <p:ext uri="{BB962C8B-B14F-4D97-AF65-F5344CB8AC3E}">
        <p14:creationId xmlns:p14="http://schemas.microsoft.com/office/powerpoint/2010/main" val="3877263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937"/>
                </a:solidFill>
                <a:effectLst/>
                <a:uLnTx/>
                <a:uFillTx/>
                <a:latin typeface="Calibri" panose="020F0502020204030204"/>
                <a:ea typeface="+mn-ea"/>
                <a:cs typeface="+mn-cs"/>
              </a:rPr>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7" name="Title 5">
            <a:extLst>
              <a:ext uri="{FF2B5EF4-FFF2-40B4-BE49-F238E27FC236}">
                <a16:creationId xmlns:a16="http://schemas.microsoft.com/office/drawing/2014/main" id="{5E7CF298-278C-4052-934C-2208F61E9CBA}"/>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Arial"/>
                <a:ea typeface="+mj-ea"/>
                <a:cs typeface="Arial"/>
              </a:rPr>
              <a:t>Eligible Price Trigger Crops, </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Arial"/>
                <a:ea typeface="+mj-ea"/>
                <a:cs typeface="Arial"/>
              </a:rPr>
              <a:t>Types &amp; Intended Uses</a:t>
            </a:r>
          </a:p>
        </p:txBody>
      </p:sp>
      <p:graphicFrame>
        <p:nvGraphicFramePr>
          <p:cNvPr id="3" name="Content Placeholder 2">
            <a:extLst>
              <a:ext uri="{FF2B5EF4-FFF2-40B4-BE49-F238E27FC236}">
                <a16:creationId xmlns:a16="http://schemas.microsoft.com/office/drawing/2014/main" id="{4D5514A9-90BE-479E-9EBE-F420228E3EAA}"/>
              </a:ext>
            </a:extLst>
          </p:cNvPr>
          <p:cNvGraphicFramePr>
            <a:graphicFrameLocks noGrp="1"/>
          </p:cNvGraphicFramePr>
          <p:nvPr>
            <p:ph idx="1"/>
          </p:nvPr>
        </p:nvGraphicFramePr>
        <p:xfrm>
          <a:off x="0" y="859971"/>
          <a:ext cx="9144000" cy="5998029"/>
        </p:xfrm>
        <a:graphic>
          <a:graphicData uri="http://schemas.openxmlformats.org/drawingml/2006/table">
            <a:tbl>
              <a:tblPr firstRow="1" firstCol="1" bandRow="1">
                <a:tableStyleId>{5C22544A-7EE6-4342-B048-85BDC9FD1C3A}</a:tableStyleId>
              </a:tblPr>
              <a:tblGrid>
                <a:gridCol w="3280937">
                  <a:extLst>
                    <a:ext uri="{9D8B030D-6E8A-4147-A177-3AD203B41FA5}">
                      <a16:colId xmlns:a16="http://schemas.microsoft.com/office/drawing/2014/main" val="814653585"/>
                    </a:ext>
                  </a:extLst>
                </a:gridCol>
                <a:gridCol w="1809565">
                  <a:extLst>
                    <a:ext uri="{9D8B030D-6E8A-4147-A177-3AD203B41FA5}">
                      <a16:colId xmlns:a16="http://schemas.microsoft.com/office/drawing/2014/main" val="1706530391"/>
                    </a:ext>
                  </a:extLst>
                </a:gridCol>
                <a:gridCol w="1719873">
                  <a:extLst>
                    <a:ext uri="{9D8B030D-6E8A-4147-A177-3AD203B41FA5}">
                      <a16:colId xmlns:a16="http://schemas.microsoft.com/office/drawing/2014/main" val="3410953861"/>
                    </a:ext>
                  </a:extLst>
                </a:gridCol>
                <a:gridCol w="2333625">
                  <a:extLst>
                    <a:ext uri="{9D8B030D-6E8A-4147-A177-3AD203B41FA5}">
                      <a16:colId xmlns:a16="http://schemas.microsoft.com/office/drawing/2014/main" val="3172659846"/>
                    </a:ext>
                  </a:extLst>
                </a:gridCol>
              </a:tblGrid>
              <a:tr h="412292">
                <a:tc>
                  <a:txBody>
                    <a:bodyPr/>
                    <a:lstStyle/>
                    <a:p>
                      <a:pPr marL="0" marR="0" algn="ctr">
                        <a:spcBef>
                          <a:spcPts val="0"/>
                        </a:spcBef>
                        <a:spcAft>
                          <a:spcPts val="0"/>
                        </a:spcAft>
                        <a:tabLst>
                          <a:tab pos="228600" algn="l"/>
                          <a:tab pos="457200" algn="l"/>
                          <a:tab pos="685800" algn="l"/>
                          <a:tab pos="914400" algn="l"/>
                          <a:tab pos="1143000" algn="l"/>
                          <a:tab pos="1371600" algn="l"/>
                          <a:tab pos="3200400" algn="ctr"/>
                          <a:tab pos="6400800" algn="r"/>
                        </a:tabLst>
                      </a:pPr>
                      <a:r>
                        <a:rPr lang="en-US" sz="2000">
                          <a:effectLst/>
                        </a:rPr>
                        <a:t>Crop Name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lgn="ctr">
                        <a:spcBef>
                          <a:spcPts val="0"/>
                        </a:spcBef>
                        <a:spcAft>
                          <a:spcPts val="0"/>
                        </a:spcAft>
                        <a:tabLst>
                          <a:tab pos="228600" algn="l"/>
                          <a:tab pos="457200" algn="l"/>
                          <a:tab pos="685800" algn="l"/>
                          <a:tab pos="914400" algn="l"/>
                          <a:tab pos="1143000" algn="l"/>
                          <a:tab pos="1371600" algn="l"/>
                          <a:tab pos="3200400" algn="ctr"/>
                          <a:tab pos="6400800" algn="r"/>
                        </a:tabLst>
                      </a:pPr>
                      <a:r>
                        <a:rPr lang="en-US" sz="2000">
                          <a:effectLst/>
                        </a:rPr>
                        <a:t>Type Name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ctr">
                        <a:spcBef>
                          <a:spcPts val="0"/>
                        </a:spcBef>
                        <a:spcAft>
                          <a:spcPts val="0"/>
                        </a:spcAft>
                        <a:tabLst>
                          <a:tab pos="228600" algn="l"/>
                          <a:tab pos="457200" algn="l"/>
                          <a:tab pos="685800" algn="l"/>
                          <a:tab pos="914400" algn="l"/>
                          <a:tab pos="1143000" algn="l"/>
                          <a:tab pos="1371600" algn="l"/>
                          <a:tab pos="3200400" algn="ctr"/>
                          <a:tab pos="6400800" algn="r"/>
                        </a:tabLst>
                      </a:pPr>
                      <a:r>
                        <a:rPr lang="en-US" sz="2000">
                          <a:effectLst/>
                        </a:rPr>
                        <a:t>Intended Use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054408"/>
                  </a:ext>
                </a:extLst>
              </a:tr>
              <a:tr h="351114">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2000">
                          <a:effectLst/>
                        </a:rPr>
                        <a:t>Barley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2000">
                          <a:effectLst/>
                        </a:rPr>
                        <a:t>All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2000">
                          <a:effectLst/>
                        </a:rPr>
                        <a:t>FG, GR, SD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93883706"/>
                  </a:ext>
                </a:extLst>
              </a:tr>
              <a:tr h="2658318">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2000">
                          <a:effectLst/>
                        </a:rPr>
                        <a:t>Corn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tabLst>
                          <a:tab pos="201930" algn="l"/>
                          <a:tab pos="228600" algn="l"/>
                          <a:tab pos="685800" algn="l"/>
                          <a:tab pos="914400" algn="l"/>
                          <a:tab pos="1143000" algn="l"/>
                          <a:tab pos="1371600" algn="l"/>
                          <a:tab pos="3200400" algn="ctr"/>
                          <a:tab pos="6400800" algn="r"/>
                        </a:tabLst>
                      </a:pPr>
                      <a:r>
                        <a:rPr lang="en-US" sz="2000">
                          <a:effectLst/>
                        </a:rPr>
                        <a:t>Amylose</a:t>
                      </a:r>
                    </a:p>
                    <a:p>
                      <a:pPr marL="342900" marR="0" lvl="0" indent="-342900">
                        <a:spcBef>
                          <a:spcPts val="0"/>
                        </a:spcBef>
                        <a:spcAft>
                          <a:spcPts val="0"/>
                        </a:spcAft>
                        <a:buFont typeface="Symbol" panose="05050102010706020507" pitchFamily="18" charset="2"/>
                        <a:buChar char=""/>
                        <a:tabLst>
                          <a:tab pos="201930" algn="l"/>
                          <a:tab pos="228600" algn="l"/>
                          <a:tab pos="685800" algn="l"/>
                          <a:tab pos="914400" algn="l"/>
                          <a:tab pos="1143000" algn="l"/>
                          <a:tab pos="1371600" algn="l"/>
                          <a:tab pos="3200400" algn="ctr"/>
                          <a:tab pos="6400800" algn="r"/>
                        </a:tabLst>
                      </a:pPr>
                      <a:r>
                        <a:rPr lang="en-US" sz="2000">
                          <a:effectLst/>
                        </a:rPr>
                        <a:t>Blue</a:t>
                      </a:r>
                    </a:p>
                    <a:p>
                      <a:pPr marL="342900" marR="0" lvl="0" indent="-342900">
                        <a:spcBef>
                          <a:spcPts val="0"/>
                        </a:spcBef>
                        <a:spcAft>
                          <a:spcPts val="0"/>
                        </a:spcAft>
                        <a:buFont typeface="Symbol" panose="05050102010706020507" pitchFamily="18" charset="2"/>
                        <a:buChar char=""/>
                        <a:tabLst>
                          <a:tab pos="201930" algn="l"/>
                          <a:tab pos="228600" algn="l"/>
                          <a:tab pos="685800" algn="l"/>
                          <a:tab pos="914400" algn="l"/>
                          <a:tab pos="1143000" algn="l"/>
                          <a:tab pos="1371600" algn="l"/>
                          <a:tab pos="3200400" algn="ctr"/>
                          <a:tab pos="6400800" algn="r"/>
                        </a:tabLst>
                      </a:pPr>
                      <a:r>
                        <a:rPr lang="en-US" sz="2000">
                          <a:effectLst/>
                        </a:rPr>
                        <a:t>Grainless Forage</a:t>
                      </a:r>
                    </a:p>
                    <a:p>
                      <a:pPr marL="342900" marR="0" lvl="0" indent="-342900">
                        <a:spcBef>
                          <a:spcPts val="0"/>
                        </a:spcBef>
                        <a:spcAft>
                          <a:spcPts val="0"/>
                        </a:spcAft>
                        <a:buFont typeface="Symbol" panose="05050102010706020507" pitchFamily="18" charset="2"/>
                        <a:buChar char=""/>
                        <a:tabLst>
                          <a:tab pos="201930" algn="l"/>
                          <a:tab pos="228600" algn="l"/>
                          <a:tab pos="685800" algn="l"/>
                          <a:tab pos="914400" algn="l"/>
                          <a:tab pos="1143000" algn="l"/>
                          <a:tab pos="1371600" algn="l"/>
                          <a:tab pos="3200400" algn="ctr"/>
                          <a:tab pos="6400800" algn="r"/>
                        </a:tabLst>
                      </a:pPr>
                      <a:r>
                        <a:rPr lang="en-US" sz="2000">
                          <a:effectLst/>
                        </a:rPr>
                        <a:t>High Amylase</a:t>
                      </a:r>
                    </a:p>
                    <a:p>
                      <a:pPr marL="342900" marR="0" lvl="0" indent="-342900">
                        <a:spcBef>
                          <a:spcPts val="0"/>
                        </a:spcBef>
                        <a:spcAft>
                          <a:spcPts val="0"/>
                        </a:spcAft>
                        <a:buFont typeface="Symbol" panose="05050102010706020507" pitchFamily="18" charset="2"/>
                        <a:buChar char=""/>
                        <a:tabLst>
                          <a:tab pos="201930" algn="l"/>
                          <a:tab pos="228600" algn="l"/>
                          <a:tab pos="685800" algn="l"/>
                          <a:tab pos="914400" algn="l"/>
                          <a:tab pos="1143000" algn="l"/>
                          <a:tab pos="1371600" algn="l"/>
                          <a:tab pos="3200400" algn="ctr"/>
                          <a:tab pos="6400800" algn="r"/>
                        </a:tabLst>
                      </a:pPr>
                      <a:r>
                        <a:rPr lang="en-US" sz="2000">
                          <a:effectLst/>
                        </a:rPr>
                        <a:t>Popcorn</a:t>
                      </a:r>
                    </a:p>
                    <a:p>
                      <a:pPr marL="342900" marR="0" lvl="0" indent="-342900">
                        <a:spcBef>
                          <a:spcPts val="0"/>
                        </a:spcBef>
                        <a:spcAft>
                          <a:spcPts val="0"/>
                        </a:spcAft>
                        <a:buFont typeface="Symbol" panose="05050102010706020507" pitchFamily="18" charset="2"/>
                        <a:buChar char=""/>
                        <a:tabLst>
                          <a:tab pos="201930" algn="l"/>
                          <a:tab pos="228600" algn="l"/>
                          <a:tab pos="685800" algn="l"/>
                          <a:tab pos="914400" algn="l"/>
                          <a:tab pos="1143000" algn="l"/>
                          <a:tab pos="1371600" algn="l"/>
                          <a:tab pos="3200400" algn="ctr"/>
                          <a:tab pos="6400800" algn="r"/>
                        </a:tabLst>
                      </a:pPr>
                      <a:r>
                        <a:rPr lang="en-US" sz="2000">
                          <a:effectLst/>
                        </a:rPr>
                        <a:t>Red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tabLst>
                          <a:tab pos="215900" algn="l"/>
                          <a:tab pos="685800" algn="l"/>
                          <a:tab pos="914400" algn="l"/>
                          <a:tab pos="1143000" algn="l"/>
                          <a:tab pos="3200400" algn="ctr"/>
                          <a:tab pos="6400800" algn="r"/>
                        </a:tabLst>
                      </a:pPr>
                      <a:r>
                        <a:rPr lang="en-US" sz="2000">
                          <a:effectLst/>
                        </a:rPr>
                        <a:t>Strawberry Popcorn</a:t>
                      </a:r>
                    </a:p>
                    <a:p>
                      <a:pPr marL="342900" marR="0" lvl="0" indent="-342900">
                        <a:spcBef>
                          <a:spcPts val="0"/>
                        </a:spcBef>
                        <a:spcAft>
                          <a:spcPts val="0"/>
                        </a:spcAft>
                        <a:buFont typeface="Symbol" panose="05050102010706020507" pitchFamily="18" charset="2"/>
                        <a:buChar char=""/>
                        <a:tabLst>
                          <a:tab pos="201930" algn="l"/>
                          <a:tab pos="228600" algn="l"/>
                          <a:tab pos="685800" algn="l"/>
                          <a:tab pos="914400" algn="l"/>
                          <a:tab pos="1143000" algn="l"/>
                          <a:tab pos="1371600" algn="l"/>
                          <a:tab pos="3200400" algn="ctr"/>
                          <a:tab pos="6400800" algn="r"/>
                        </a:tabLst>
                      </a:pPr>
                      <a:r>
                        <a:rPr lang="en-US" sz="2000">
                          <a:effectLst/>
                        </a:rPr>
                        <a:t>Tropical</a:t>
                      </a:r>
                    </a:p>
                    <a:p>
                      <a:pPr marL="342900" marR="0" lvl="0" indent="-342900">
                        <a:spcBef>
                          <a:spcPts val="0"/>
                        </a:spcBef>
                        <a:spcAft>
                          <a:spcPts val="0"/>
                        </a:spcAft>
                        <a:buFont typeface="Symbol" panose="05050102010706020507" pitchFamily="18" charset="2"/>
                        <a:buChar char=""/>
                        <a:tabLst>
                          <a:tab pos="201930" algn="l"/>
                          <a:tab pos="228600" algn="l"/>
                          <a:tab pos="685800" algn="l"/>
                          <a:tab pos="914400" algn="l"/>
                          <a:tab pos="1143000" algn="l"/>
                          <a:tab pos="1371600" algn="l"/>
                          <a:tab pos="3200400" algn="ctr"/>
                          <a:tab pos="6400800" algn="r"/>
                        </a:tabLst>
                      </a:pPr>
                      <a:r>
                        <a:rPr lang="en-US" sz="2000">
                          <a:effectLst/>
                        </a:rPr>
                        <a:t>Waxy</a:t>
                      </a:r>
                    </a:p>
                    <a:p>
                      <a:pPr marL="342900" marR="0" lvl="0" indent="-342900">
                        <a:spcBef>
                          <a:spcPts val="0"/>
                        </a:spcBef>
                        <a:spcAft>
                          <a:spcPts val="0"/>
                        </a:spcAft>
                        <a:buFont typeface="Symbol" panose="05050102010706020507" pitchFamily="18" charset="2"/>
                        <a:buChar char=""/>
                        <a:tabLst>
                          <a:tab pos="201930" algn="l"/>
                          <a:tab pos="228600" algn="l"/>
                          <a:tab pos="685800" algn="l"/>
                          <a:tab pos="914400" algn="l"/>
                          <a:tab pos="1143000" algn="l"/>
                          <a:tab pos="1371600" algn="l"/>
                          <a:tab pos="3200400" algn="ctr"/>
                          <a:tab pos="6400800" algn="r"/>
                        </a:tabLst>
                      </a:pPr>
                      <a:r>
                        <a:rPr lang="en-US" sz="2000">
                          <a:effectLst/>
                        </a:rPr>
                        <a:t>White</a:t>
                      </a:r>
                    </a:p>
                    <a:p>
                      <a:pPr marL="342900" marR="0" lvl="0" indent="-342900">
                        <a:spcBef>
                          <a:spcPts val="0"/>
                        </a:spcBef>
                        <a:spcAft>
                          <a:spcPts val="0"/>
                        </a:spcAft>
                        <a:buFont typeface="Symbol" panose="05050102010706020507" pitchFamily="18" charset="2"/>
                        <a:buChar char=""/>
                        <a:tabLst>
                          <a:tab pos="201930" algn="l"/>
                          <a:tab pos="228600" algn="l"/>
                          <a:tab pos="685800" algn="l"/>
                          <a:tab pos="914400" algn="l"/>
                          <a:tab pos="1143000" algn="l"/>
                          <a:tab pos="1371600" algn="l"/>
                          <a:tab pos="3200400" algn="ctr"/>
                          <a:tab pos="6400800" algn="r"/>
                        </a:tabLst>
                      </a:pPr>
                      <a:r>
                        <a:rPr lang="en-US" sz="2000">
                          <a:effectLst/>
                        </a:rPr>
                        <a:t>Yellow</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2000">
                          <a:effectLst/>
                        </a:rPr>
                        <a:t>FH, GR, PR, SD, SG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15308235"/>
                  </a:ext>
                </a:extLst>
              </a:tr>
              <a:tr h="465026">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2000">
                          <a:effectLst/>
                        </a:rPr>
                        <a:t>Sorghum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2000">
                          <a:effectLst/>
                        </a:rPr>
                        <a:t>All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2000">
                          <a:effectLst/>
                        </a:rPr>
                        <a:t>FG, GR, SD, SG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98264466"/>
                  </a:ext>
                </a:extLst>
              </a:tr>
              <a:tr h="485192">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2000">
                          <a:effectLst/>
                        </a:rPr>
                        <a:t>Sorghum, Dual Purpose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2000">
                          <a:effectLst/>
                        </a:rPr>
                        <a:t>All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2000">
                          <a:effectLst/>
                        </a:rPr>
                        <a:t>FG, GR, SD, SG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28223696"/>
                  </a:ext>
                </a:extLst>
              </a:tr>
              <a:tr h="518653">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2000">
                          <a:effectLst/>
                        </a:rPr>
                        <a:t>Soybeans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2000">
                          <a:effectLst/>
                        </a:rPr>
                        <a:t>All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2000">
                          <a:effectLst/>
                        </a:rPr>
                        <a:t>FG, FH, GR, SD, PR</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22462786"/>
                  </a:ext>
                </a:extLst>
              </a:tr>
              <a:tr h="371512">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2000">
                          <a:effectLst/>
                        </a:rPr>
                        <a:t>Sunflowers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2000">
                          <a:effectLst/>
                        </a:rPr>
                        <a:t>All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2000">
                          <a:effectLst/>
                        </a:rPr>
                        <a:t>FG, GR, SD, PR</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23750022"/>
                  </a:ext>
                </a:extLst>
              </a:tr>
              <a:tr h="384808">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2000">
                          <a:effectLst/>
                        </a:rPr>
                        <a:t>Upland Cotton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71214476"/>
                  </a:ext>
                </a:extLst>
              </a:tr>
              <a:tr h="351114">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2000">
                          <a:effectLst/>
                        </a:rPr>
                        <a:t>Wheat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2000">
                          <a:effectLst/>
                        </a:rPr>
                        <a:t>All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0"/>
                        </a:spcBef>
                        <a:spcAft>
                          <a:spcPts val="0"/>
                        </a:spcAft>
                        <a:tabLst>
                          <a:tab pos="228600" algn="l"/>
                          <a:tab pos="457200" algn="l"/>
                          <a:tab pos="685800" algn="l"/>
                          <a:tab pos="914400" algn="l"/>
                          <a:tab pos="1143000" algn="l"/>
                          <a:tab pos="1371600" algn="l"/>
                          <a:tab pos="3200400" algn="ctr"/>
                          <a:tab pos="6400800" algn="r"/>
                        </a:tabLst>
                      </a:pPr>
                      <a:r>
                        <a:rPr lang="en-US" sz="2000">
                          <a:effectLst/>
                        </a:rPr>
                        <a:t>FG, GR, SD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79599039"/>
                  </a:ext>
                </a:extLst>
              </a:tr>
            </a:tbl>
          </a:graphicData>
        </a:graphic>
      </p:graphicFrame>
    </p:spTree>
    <p:extLst>
      <p:ext uri="{BB962C8B-B14F-4D97-AF65-F5344CB8AC3E}">
        <p14:creationId xmlns:p14="http://schemas.microsoft.com/office/powerpoint/2010/main" val="20308342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937"/>
                </a:solidFill>
                <a:effectLst/>
                <a:uLnTx/>
                <a:uFillTx/>
                <a:latin typeface="Calibri" panose="020F0502020204030204"/>
                <a:ea typeface="+mn-ea"/>
                <a:cs typeface="+mn-cs"/>
              </a:rPr>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7" name="Title 5">
            <a:extLst>
              <a:ext uri="{FF2B5EF4-FFF2-40B4-BE49-F238E27FC236}">
                <a16:creationId xmlns:a16="http://schemas.microsoft.com/office/drawing/2014/main" id="{5E7CF298-278C-4052-934C-2208F61E9CBA}"/>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Arial"/>
                <a:ea typeface="+mj-ea"/>
                <a:cs typeface="Arial"/>
              </a:rPr>
              <a:t>Price Trigger Crops</a:t>
            </a:r>
          </a:p>
        </p:txBody>
      </p:sp>
      <p:sp>
        <p:nvSpPr>
          <p:cNvPr id="8" name="Content Placeholder 2">
            <a:extLst>
              <a:ext uri="{FF2B5EF4-FFF2-40B4-BE49-F238E27FC236}">
                <a16:creationId xmlns:a16="http://schemas.microsoft.com/office/drawing/2014/main" id="{FBF9F70A-B550-47C2-98D5-B6179003B96F}"/>
              </a:ext>
            </a:extLst>
          </p:cNvPr>
          <p:cNvSpPr txBox="1">
            <a:spLocks/>
          </p:cNvSpPr>
          <p:nvPr/>
        </p:nvSpPr>
        <p:spPr bwMode="auto">
          <a:xfrm>
            <a:off x="628650" y="1391393"/>
            <a:ext cx="7829550" cy="374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CFAP 2 benefits will be based on the producer’s:</a:t>
            </a:r>
          </a:p>
          <a:p>
            <a:pPr marL="341313" indent="-341313">
              <a:buFont typeface="Arial" panose="020B0604020202020204" pitchFamily="34" charset="0"/>
              <a:buChar char="•"/>
            </a:pPr>
            <a:endParaRPr lang="en-US" sz="2400"/>
          </a:p>
          <a:p>
            <a:pPr marL="341313" indent="-341313">
              <a:buFont typeface="Arial" panose="020B0604020202020204" pitchFamily="34" charset="0"/>
              <a:buChar char="•"/>
            </a:pPr>
            <a:r>
              <a:rPr lang="en-US" u="sng"/>
              <a:t>2020 eligible acres</a:t>
            </a:r>
            <a:r>
              <a:rPr lang="en-US"/>
              <a:t> for eligible crop(s) nationwide (CARS), and</a:t>
            </a:r>
          </a:p>
          <a:p>
            <a:pPr marL="341313" indent="-341313">
              <a:buFont typeface="Arial" panose="020B0604020202020204" pitchFamily="34" charset="0"/>
              <a:buChar char="•"/>
            </a:pPr>
            <a:endParaRPr lang="en-US"/>
          </a:p>
          <a:p>
            <a:pPr marL="342900" indent="-342900">
              <a:buFont typeface="Arial" panose="020B0604020202020204" pitchFamily="34" charset="0"/>
              <a:buChar char="•"/>
            </a:pPr>
            <a:r>
              <a:rPr lang="en-US"/>
              <a:t>weighted 2020 APH approved yield </a:t>
            </a:r>
            <a:r>
              <a:rPr lang="en-US" u="sng"/>
              <a:t>OR</a:t>
            </a:r>
            <a:r>
              <a:rPr lang="en-US"/>
              <a:t>, if a weighted 2020 APH approved yield is not available, 85% of the weighted 2019 ARC-CO benchmark yield</a:t>
            </a:r>
          </a:p>
          <a:p>
            <a:endParaRPr lang="en-US" sz="2000" b="0"/>
          </a:p>
        </p:txBody>
      </p:sp>
    </p:spTree>
    <p:extLst>
      <p:ext uri="{BB962C8B-B14F-4D97-AF65-F5344CB8AC3E}">
        <p14:creationId xmlns:p14="http://schemas.microsoft.com/office/powerpoint/2010/main" val="36567923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937"/>
                </a:solidFill>
                <a:effectLst/>
                <a:uLnTx/>
                <a:uFillTx/>
                <a:latin typeface="Calibri" panose="020F0502020204030204"/>
                <a:ea typeface="+mn-ea"/>
                <a:cs typeface="+mn-cs"/>
              </a:rPr>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7" name="Title 5">
            <a:extLst>
              <a:ext uri="{FF2B5EF4-FFF2-40B4-BE49-F238E27FC236}">
                <a16:creationId xmlns:a16="http://schemas.microsoft.com/office/drawing/2014/main" id="{5E7CF298-278C-4052-934C-2208F61E9CBA}"/>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Arial"/>
                <a:ea typeface="+mj-ea"/>
                <a:cs typeface="Arial"/>
              </a:rPr>
              <a:t>Price Trigger Crops</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Arial"/>
                <a:ea typeface="+mj-ea"/>
                <a:cs typeface="Arial"/>
              </a:rPr>
              <a:t>Payment Calculation</a:t>
            </a:r>
          </a:p>
        </p:txBody>
      </p:sp>
      <p:sp>
        <p:nvSpPr>
          <p:cNvPr id="8" name="Content Placeholder 2">
            <a:extLst>
              <a:ext uri="{FF2B5EF4-FFF2-40B4-BE49-F238E27FC236}">
                <a16:creationId xmlns:a16="http://schemas.microsoft.com/office/drawing/2014/main" id="{B6AB451B-E24B-4E92-93C4-460EEFCA56BC}"/>
              </a:ext>
            </a:extLst>
          </p:cNvPr>
          <p:cNvSpPr txBox="1">
            <a:spLocks/>
          </p:cNvSpPr>
          <p:nvPr/>
        </p:nvSpPr>
        <p:spPr bwMode="auto">
          <a:xfrm>
            <a:off x="439510" y="1127782"/>
            <a:ext cx="8264980" cy="173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tabLst>
                <a:tab pos="228600" algn="l"/>
                <a:tab pos="457200" algn="l"/>
                <a:tab pos="914400" algn="l"/>
                <a:tab pos="1143000" algn="l"/>
                <a:tab pos="1371600" algn="l"/>
                <a:tab pos="3200400" algn="ctr"/>
                <a:tab pos="6400800" algn="r"/>
              </a:tabLst>
            </a:pPr>
            <a:r>
              <a:rPr lang="en-US" sz="2000">
                <a:ea typeface="Times New Roman" panose="02020603050405020304" pitchFamily="18" charset="0"/>
              </a:rPr>
              <a:t>CFAP 2 payment will be equal to the greater of producer’s eligible </a:t>
            </a:r>
            <a:r>
              <a:rPr lang="en-US" sz="1600">
                <a:ea typeface="Times New Roman" panose="02020603050405020304" pitchFamily="18" charset="0"/>
              </a:rPr>
              <a:t>	</a:t>
            </a:r>
            <a:r>
              <a:rPr lang="en-US" sz="2000">
                <a:ea typeface="Times New Roman" panose="02020603050405020304" pitchFamily="18" charset="0"/>
              </a:rPr>
              <a:t>acres (FSA-578), times </a:t>
            </a:r>
          </a:p>
          <a:p>
            <a:pPr marR="0" lvl="0">
              <a:spcBef>
                <a:spcPts val="0"/>
              </a:spcBef>
              <a:spcAft>
                <a:spcPts val="0"/>
              </a:spcAft>
              <a:tabLst>
                <a:tab pos="228600" algn="l"/>
                <a:tab pos="457200" algn="l"/>
                <a:tab pos="685800" algn="l"/>
                <a:tab pos="914400" algn="l"/>
                <a:tab pos="1085850" algn="l"/>
                <a:tab pos="1371600" algn="l"/>
                <a:tab pos="3200400" algn="ctr"/>
                <a:tab pos="6400800" algn="r"/>
              </a:tabLst>
            </a:pPr>
            <a:r>
              <a:rPr lang="en-US" sz="2000">
                <a:ea typeface="Times New Roman" panose="02020603050405020304" pitchFamily="18" charset="0"/>
              </a:rPr>
              <a:t>	</a:t>
            </a:r>
          </a:p>
          <a:p>
            <a:pPr marR="0" lvl="0">
              <a:spcBef>
                <a:spcPts val="0"/>
              </a:spcBef>
              <a:spcAft>
                <a:spcPts val="0"/>
              </a:spcAft>
              <a:tabLst>
                <a:tab pos="228600" algn="l"/>
                <a:tab pos="457200" algn="l"/>
                <a:tab pos="685800" algn="l"/>
                <a:tab pos="914400" algn="l"/>
                <a:tab pos="1085850" algn="l"/>
                <a:tab pos="1371600" algn="l"/>
                <a:tab pos="3200400" algn="ctr"/>
                <a:tab pos="6400800" algn="r"/>
              </a:tabLst>
            </a:pPr>
            <a:r>
              <a:rPr lang="en-US" sz="2000">
                <a:ea typeface="Times New Roman" panose="02020603050405020304" pitchFamily="18" charset="0"/>
              </a:rPr>
              <a:t>(1) The result of multiplying:</a:t>
            </a:r>
          </a:p>
          <a:p>
            <a:pPr marL="914400" lvl="1" indent="-509588">
              <a:spcBef>
                <a:spcPts val="0"/>
              </a:spcBef>
              <a:spcAft>
                <a:spcPts val="0"/>
              </a:spcAft>
              <a:buFont typeface="Symbol" panose="05050102010706020507" pitchFamily="18" charset="2"/>
              <a:buChar char=""/>
              <a:tabLst>
                <a:tab pos="228600" algn="l"/>
                <a:tab pos="457200" algn="l"/>
                <a:tab pos="685800" algn="l"/>
                <a:tab pos="914400" algn="l"/>
                <a:tab pos="1085850" algn="l"/>
                <a:tab pos="1371600" algn="l"/>
                <a:tab pos="3200400" algn="ctr"/>
                <a:tab pos="6400800" algn="r"/>
              </a:tabLst>
            </a:pPr>
            <a:endParaRPr lang="en-US" sz="1100">
              <a:solidFill>
                <a:srgbClr val="006937"/>
              </a:solidFill>
              <a:ea typeface="Times New Roman" panose="02020603050405020304" pitchFamily="18" charset="0"/>
            </a:endParaRPr>
          </a:p>
          <a:p>
            <a:pPr marL="914400" lvl="1" indent="-509588">
              <a:spcBef>
                <a:spcPts val="0"/>
              </a:spcBef>
              <a:spcAft>
                <a:spcPts val="0"/>
              </a:spcAft>
              <a:buFont typeface="Symbol" panose="05050102010706020507" pitchFamily="18" charset="2"/>
              <a:buChar char=""/>
              <a:tabLst>
                <a:tab pos="228600" algn="l"/>
                <a:tab pos="457200" algn="l"/>
                <a:tab pos="685800" algn="l"/>
                <a:tab pos="914400" algn="l"/>
                <a:tab pos="1085850" algn="l"/>
                <a:tab pos="1371600" algn="l"/>
                <a:tab pos="3200400" algn="ctr"/>
                <a:tab pos="6400800" algn="r"/>
              </a:tabLst>
            </a:pPr>
            <a:endParaRPr lang="en-US" sz="1100">
              <a:solidFill>
                <a:srgbClr val="006937"/>
              </a:solidFill>
              <a:ea typeface="Times New Roman" panose="02020603050405020304" pitchFamily="18" charset="0"/>
            </a:endParaRPr>
          </a:p>
          <a:p>
            <a:pPr marL="914400" lvl="1" indent="-509588">
              <a:spcBef>
                <a:spcPts val="0"/>
              </a:spcBef>
              <a:spcAft>
                <a:spcPts val="0"/>
              </a:spcAft>
              <a:buFont typeface="Symbol" panose="05050102010706020507" pitchFamily="18" charset="2"/>
              <a:buChar char=""/>
              <a:tabLst>
                <a:tab pos="228600" algn="l"/>
                <a:tab pos="457200" algn="l"/>
                <a:tab pos="685800" algn="l"/>
                <a:tab pos="914400" algn="l"/>
                <a:tab pos="971550" algn="l"/>
                <a:tab pos="1085850" algn="l"/>
                <a:tab pos="1371600" algn="l"/>
                <a:tab pos="3200400" algn="ctr"/>
                <a:tab pos="6400800" algn="r"/>
              </a:tabLst>
            </a:pPr>
            <a:r>
              <a:rPr lang="en-US" sz="2000">
                <a:ea typeface="Times New Roman" panose="02020603050405020304" pitchFamily="18" charset="0"/>
              </a:rPr>
              <a:t>producer’s weighted 2020 APH approved yield, or if a weighted 2020 APH approved 	yield is not available, 85% of weighted 2019 ARC-CO benchmark yield, times</a:t>
            </a:r>
          </a:p>
          <a:p>
            <a:pPr marL="404812" lvl="1" indent="0">
              <a:spcBef>
                <a:spcPts val="0"/>
              </a:spcBef>
              <a:spcAft>
                <a:spcPts val="0"/>
              </a:spcAft>
              <a:buNone/>
              <a:tabLst>
                <a:tab pos="228600" algn="l"/>
                <a:tab pos="457200" algn="l"/>
                <a:tab pos="685800" algn="l"/>
                <a:tab pos="914400" algn="l"/>
                <a:tab pos="971550" algn="l"/>
                <a:tab pos="1085850" algn="l"/>
                <a:tab pos="1371600" algn="l"/>
                <a:tab pos="3200400" algn="ctr"/>
                <a:tab pos="6400800" algn="r"/>
              </a:tabLst>
            </a:pPr>
            <a:endParaRPr lang="en-US" sz="2000">
              <a:ea typeface="Times New Roman" panose="02020603050405020304" pitchFamily="18" charset="0"/>
            </a:endParaRPr>
          </a:p>
          <a:p>
            <a:pPr marL="914400" lvl="1" indent="-509588">
              <a:spcBef>
                <a:spcPts val="0"/>
              </a:spcBef>
              <a:spcAft>
                <a:spcPts val="0"/>
              </a:spcAft>
              <a:buFont typeface="Symbol" panose="05050102010706020507" pitchFamily="18" charset="2"/>
              <a:buChar char=""/>
              <a:tabLst>
                <a:tab pos="228600" algn="l"/>
                <a:tab pos="457200" algn="l"/>
                <a:tab pos="685800" algn="l"/>
                <a:tab pos="914400" algn="l"/>
                <a:tab pos="1085850" algn="l"/>
                <a:tab pos="1371600" algn="l"/>
                <a:tab pos="3200400" algn="ctr"/>
                <a:tab pos="6400800" algn="r"/>
              </a:tabLst>
            </a:pPr>
            <a:r>
              <a:rPr lang="en-US" sz="2000">
                <a:ea typeface="Times New Roman" panose="02020603050405020304" pitchFamily="18" charset="0"/>
              </a:rPr>
              <a:t>applicable crop marketing percentage, times</a:t>
            </a:r>
          </a:p>
          <a:p>
            <a:pPr marL="404812" lvl="1" indent="0">
              <a:spcBef>
                <a:spcPts val="0"/>
              </a:spcBef>
              <a:spcAft>
                <a:spcPts val="0"/>
              </a:spcAft>
              <a:buNone/>
              <a:tabLst>
                <a:tab pos="228600" algn="l"/>
                <a:tab pos="457200" algn="l"/>
                <a:tab pos="685800" algn="l"/>
                <a:tab pos="914400" algn="l"/>
                <a:tab pos="1085850" algn="l"/>
                <a:tab pos="1371600" algn="l"/>
                <a:tab pos="3200400" algn="ctr"/>
                <a:tab pos="6400800" algn="r"/>
              </a:tabLst>
            </a:pPr>
            <a:endParaRPr lang="en-US" sz="2000">
              <a:ea typeface="Times New Roman" panose="02020603050405020304" pitchFamily="18" charset="0"/>
            </a:endParaRPr>
          </a:p>
          <a:p>
            <a:pPr marL="914400" lvl="1" indent="-509588">
              <a:spcBef>
                <a:spcPts val="0"/>
              </a:spcBef>
              <a:spcAft>
                <a:spcPts val="0"/>
              </a:spcAft>
              <a:buFont typeface="Symbol" panose="05050102010706020507" pitchFamily="18" charset="2"/>
              <a:buChar char=""/>
              <a:tabLst>
                <a:tab pos="228600" algn="l"/>
                <a:tab pos="457200" algn="l"/>
                <a:tab pos="685800" algn="l"/>
                <a:tab pos="914400" algn="l"/>
                <a:tab pos="1085850" algn="l"/>
                <a:tab pos="1371600" algn="l"/>
                <a:tab pos="3200400" algn="ctr"/>
                <a:tab pos="6400800" algn="r"/>
              </a:tabLst>
            </a:pPr>
            <a:r>
              <a:rPr lang="en-US" sz="2000" b="0">
                <a:ea typeface="Times New Roman" panose="02020603050405020304" pitchFamily="18" charset="0"/>
              </a:rPr>
              <a:t>applicable crop payment rate.</a:t>
            </a:r>
          </a:p>
          <a:p>
            <a:pPr marL="404812" lvl="1" indent="0">
              <a:spcBef>
                <a:spcPts val="0"/>
              </a:spcBef>
              <a:spcAft>
                <a:spcPts val="0"/>
              </a:spcAft>
              <a:buNone/>
              <a:tabLst>
                <a:tab pos="228600" algn="l"/>
                <a:tab pos="457200" algn="l"/>
                <a:tab pos="685800" algn="l"/>
                <a:tab pos="914400" algn="l"/>
                <a:tab pos="1085850" algn="l"/>
                <a:tab pos="1371600" algn="l"/>
                <a:tab pos="3200400" algn="ctr"/>
                <a:tab pos="6400800" algn="r"/>
              </a:tabLst>
            </a:pPr>
            <a:endParaRPr lang="en-US" sz="2000" b="1">
              <a:solidFill>
                <a:srgbClr val="006937"/>
              </a:solidFill>
              <a:ea typeface="Times New Roman" panose="02020603050405020304" pitchFamily="18" charset="0"/>
            </a:endParaRPr>
          </a:p>
          <a:p>
            <a:pPr marL="403225" lvl="1" indent="-403225">
              <a:spcBef>
                <a:spcPts val="0"/>
              </a:spcBef>
              <a:spcAft>
                <a:spcPts val="0"/>
              </a:spcAft>
              <a:buNone/>
              <a:tabLst>
                <a:tab pos="228600" algn="l"/>
                <a:tab pos="457200" algn="l"/>
                <a:tab pos="685800" algn="l"/>
                <a:tab pos="914400" algn="l"/>
                <a:tab pos="1085850" algn="l"/>
                <a:tab pos="1371600" algn="l"/>
                <a:tab pos="3200400" algn="ctr"/>
                <a:tab pos="6400800" algn="r"/>
              </a:tabLst>
            </a:pPr>
            <a:r>
              <a:rPr lang="en-US" sz="2000" b="1">
                <a:solidFill>
                  <a:srgbClr val="006937"/>
                </a:solidFill>
                <a:ea typeface="Times New Roman" panose="02020603050405020304" pitchFamily="18" charset="0"/>
              </a:rPr>
              <a:t>or (2)</a:t>
            </a:r>
          </a:p>
          <a:p>
            <a:pPr marL="688975" lvl="1" indent="-344488">
              <a:spcBef>
                <a:spcPts val="0"/>
              </a:spcBef>
              <a:spcAft>
                <a:spcPts val="0"/>
              </a:spcAft>
              <a:buFont typeface="Symbol" panose="05050102010706020507" pitchFamily="18" charset="2"/>
              <a:buChar char=""/>
              <a:tabLst>
                <a:tab pos="228600" algn="l"/>
                <a:tab pos="457200" algn="l"/>
                <a:tab pos="685800" algn="l"/>
                <a:tab pos="914400" algn="l"/>
                <a:tab pos="1085850" algn="l"/>
                <a:tab pos="1371600" algn="l"/>
                <a:tab pos="3200400" algn="ctr"/>
                <a:tab pos="6400800" algn="r"/>
              </a:tabLst>
            </a:pPr>
            <a:endParaRPr lang="en-US" sz="2000">
              <a:ea typeface="Times New Roman" panose="02020603050405020304" pitchFamily="18" charset="0"/>
            </a:endParaRPr>
          </a:p>
          <a:p>
            <a:pPr marL="688975" lvl="1" indent="-344488">
              <a:spcBef>
                <a:spcPts val="0"/>
              </a:spcBef>
              <a:spcAft>
                <a:spcPts val="0"/>
              </a:spcAft>
              <a:buFont typeface="Symbol" panose="05050102010706020507" pitchFamily="18" charset="2"/>
              <a:buChar char=""/>
              <a:tabLst>
                <a:tab pos="228600" algn="l"/>
                <a:tab pos="457200" algn="l"/>
                <a:tab pos="685800" algn="l"/>
                <a:tab pos="914400" algn="l"/>
                <a:tab pos="1085850" algn="l"/>
                <a:tab pos="1371600" algn="l"/>
                <a:tab pos="3200400" algn="ctr"/>
                <a:tab pos="6400800" algn="r"/>
              </a:tabLst>
            </a:pPr>
            <a:r>
              <a:rPr lang="en-US" sz="2000">
                <a:ea typeface="Times New Roman" panose="02020603050405020304" pitchFamily="18" charset="0"/>
              </a:rPr>
              <a:t>$15 payment rate per acre.</a:t>
            </a:r>
          </a:p>
          <a:p>
            <a:pPr marL="688975" lvl="1" indent="-344488">
              <a:spcBef>
                <a:spcPts val="0"/>
              </a:spcBef>
              <a:spcAft>
                <a:spcPts val="0"/>
              </a:spcAft>
              <a:buFont typeface="Symbol" panose="05050102010706020507" pitchFamily="18" charset="2"/>
              <a:buChar char=""/>
              <a:tabLst>
                <a:tab pos="228600" algn="l"/>
                <a:tab pos="457200" algn="l"/>
                <a:tab pos="685800" algn="l"/>
                <a:tab pos="914400" algn="l"/>
                <a:tab pos="1085850" algn="l"/>
                <a:tab pos="1371600" algn="l"/>
                <a:tab pos="3200400" algn="ctr"/>
                <a:tab pos="6400800" algn="r"/>
              </a:tabLst>
            </a:pPr>
            <a:endParaRPr lang="en-US" sz="2000">
              <a:solidFill>
                <a:srgbClr val="006937"/>
              </a:solidFill>
              <a:ea typeface="Times New Roman" panose="02020603050405020304" pitchFamily="18" charset="0"/>
            </a:endParaRPr>
          </a:p>
          <a:p>
            <a:pPr marL="342900" lvl="1" indent="-342900">
              <a:spcBef>
                <a:spcPts val="0"/>
              </a:spcBef>
              <a:spcAft>
                <a:spcPts val="0"/>
              </a:spcAft>
              <a:buNone/>
              <a:tabLst>
                <a:tab pos="228600" algn="l"/>
                <a:tab pos="457200" algn="l"/>
                <a:tab pos="685800" algn="l"/>
                <a:tab pos="914400" algn="l"/>
                <a:tab pos="1085850" algn="l"/>
                <a:tab pos="1371600" algn="l"/>
                <a:tab pos="3200400" algn="ctr"/>
                <a:tab pos="6400800" algn="r"/>
              </a:tabLst>
            </a:pPr>
            <a:r>
              <a:rPr lang="en-US" sz="1800" b="1">
                <a:solidFill>
                  <a:srgbClr val="006937"/>
                </a:solidFill>
                <a:ea typeface="Times New Roman" panose="02020603050405020304" pitchFamily="18" charset="0"/>
              </a:rPr>
              <a:t>Note: 	$15 per acre is the minimum payment a producer would     			receive for all price trigger crops.</a:t>
            </a:r>
          </a:p>
          <a:p>
            <a:pPr marL="404812" lvl="1" indent="0">
              <a:spcBef>
                <a:spcPts val="0"/>
              </a:spcBef>
              <a:spcAft>
                <a:spcPts val="0"/>
              </a:spcAft>
              <a:buNone/>
              <a:tabLst>
                <a:tab pos="228600" algn="l"/>
                <a:tab pos="457200" algn="l"/>
                <a:tab pos="685800" algn="l"/>
                <a:tab pos="914400" algn="l"/>
                <a:tab pos="1085850" algn="l"/>
                <a:tab pos="1371600" algn="l"/>
                <a:tab pos="3200400" algn="ctr"/>
                <a:tab pos="6400800" algn="r"/>
              </a:tabLst>
            </a:pPr>
            <a:endParaRPr lang="en-US" sz="2400" b="0">
              <a:solidFill>
                <a:srgbClr val="006937"/>
              </a:solidFill>
              <a:ea typeface="Times New Roman" panose="02020603050405020304" pitchFamily="18" charset="0"/>
            </a:endParaRPr>
          </a:p>
          <a:p>
            <a:pPr marR="0">
              <a:spcBef>
                <a:spcPts val="0"/>
              </a:spcBef>
              <a:spcAft>
                <a:spcPts val="0"/>
              </a:spcAft>
              <a:tabLst>
                <a:tab pos="228600" algn="l"/>
                <a:tab pos="404813" algn="l"/>
                <a:tab pos="457200" algn="l"/>
                <a:tab pos="914400" algn="l"/>
                <a:tab pos="1143000" algn="l"/>
                <a:tab pos="1371600" algn="l"/>
                <a:tab pos="3200400" algn="ctr"/>
                <a:tab pos="6400800" algn="r"/>
              </a:tabLst>
            </a:pPr>
            <a:endParaRPr lang="en-US" sz="2400"/>
          </a:p>
        </p:txBody>
      </p:sp>
    </p:spTree>
    <p:extLst>
      <p:ext uri="{BB962C8B-B14F-4D97-AF65-F5344CB8AC3E}">
        <p14:creationId xmlns:p14="http://schemas.microsoft.com/office/powerpoint/2010/main" val="2629916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937"/>
                </a:solidFill>
                <a:effectLst/>
                <a:uLnTx/>
                <a:uFillTx/>
                <a:latin typeface="Calibri" panose="020F0502020204030204"/>
                <a:ea typeface="+mn-ea"/>
                <a:cs typeface="+mn-cs"/>
              </a:rPr>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7" name="Title 5">
            <a:extLst>
              <a:ext uri="{FF2B5EF4-FFF2-40B4-BE49-F238E27FC236}">
                <a16:creationId xmlns:a16="http://schemas.microsoft.com/office/drawing/2014/main" id="{5E7CF298-278C-4052-934C-2208F61E9CBA}"/>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Arial"/>
                <a:ea typeface="+mj-ea"/>
                <a:cs typeface="Arial"/>
              </a:rPr>
              <a:t>Price Trigger Crops</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Arial"/>
                <a:ea typeface="+mj-ea"/>
                <a:cs typeface="Arial"/>
              </a:rPr>
              <a:t>Payment Example</a:t>
            </a:r>
          </a:p>
        </p:txBody>
      </p:sp>
      <p:sp>
        <p:nvSpPr>
          <p:cNvPr id="8" name="Content Placeholder 2">
            <a:extLst>
              <a:ext uri="{FF2B5EF4-FFF2-40B4-BE49-F238E27FC236}">
                <a16:creationId xmlns:a16="http://schemas.microsoft.com/office/drawing/2014/main" id="{67A647E1-5EE3-488D-9850-AB2462AA3469}"/>
              </a:ext>
            </a:extLst>
          </p:cNvPr>
          <p:cNvSpPr txBox="1">
            <a:spLocks/>
          </p:cNvSpPr>
          <p:nvPr/>
        </p:nvSpPr>
        <p:spPr bwMode="auto">
          <a:xfrm>
            <a:off x="628650" y="1391393"/>
            <a:ext cx="7829550" cy="173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u="sng"/>
              <a:t>Example</a:t>
            </a:r>
            <a:r>
              <a:rPr lang="en-US"/>
              <a:t> - Producer A:</a:t>
            </a:r>
            <a:endParaRPr lang="en-US" sz="1050"/>
          </a:p>
          <a:p>
            <a:endParaRPr lang="en-US" sz="1400"/>
          </a:p>
          <a:p>
            <a:pPr marL="457200" indent="-457200">
              <a:buFont typeface="Arial" panose="020B0604020202020204" pitchFamily="34" charset="0"/>
              <a:buChar char="•"/>
            </a:pPr>
            <a:r>
              <a:rPr lang="en-US"/>
              <a:t>applies for CFAP 2 for corn</a:t>
            </a:r>
          </a:p>
          <a:p>
            <a:pPr marL="457200" lvl="0" indent="-457200">
              <a:buFont typeface="Arial" panose="020B0604020202020204" pitchFamily="34" charset="0"/>
              <a:buChar char="•"/>
            </a:pPr>
            <a:endParaRPr lang="en-US" sz="1400"/>
          </a:p>
          <a:p>
            <a:pPr marL="457200" lvl="0" indent="-457200">
              <a:buFont typeface="Arial" panose="020B0604020202020204" pitchFamily="34" charset="0"/>
              <a:buChar char="•"/>
            </a:pPr>
            <a:r>
              <a:rPr lang="en-US"/>
              <a:t>files 2020 FSA-578’s for 175 acres of corn nationwide</a:t>
            </a:r>
          </a:p>
          <a:p>
            <a:pPr lvl="0"/>
            <a:endParaRPr lang="en-US" sz="1400"/>
          </a:p>
          <a:p>
            <a:pPr marL="457200" lvl="0" indent="-457200">
              <a:buFont typeface="Arial" panose="020B0604020202020204" pitchFamily="34" charset="0"/>
              <a:buChar char="•"/>
            </a:pPr>
            <a:r>
              <a:rPr lang="en-US"/>
              <a:t>has an RMA insurance policy on corn in 5 counties nationwide for which a weighted 2020 APH approved yield of 140.16 bushels was calculated</a:t>
            </a:r>
          </a:p>
          <a:p>
            <a:pPr marR="0">
              <a:spcBef>
                <a:spcPts val="0"/>
              </a:spcBef>
              <a:spcAft>
                <a:spcPts val="0"/>
              </a:spcAft>
              <a:tabLst>
                <a:tab pos="228600" algn="l"/>
                <a:tab pos="404813" algn="l"/>
                <a:tab pos="457200" algn="l"/>
                <a:tab pos="914400" algn="l"/>
                <a:tab pos="1143000" algn="l"/>
                <a:tab pos="1371600" algn="l"/>
                <a:tab pos="3200400" algn="ctr"/>
                <a:tab pos="6400800" algn="r"/>
              </a:tabLst>
            </a:pPr>
            <a:endParaRPr lang="en-US" sz="2400"/>
          </a:p>
        </p:txBody>
      </p:sp>
    </p:spTree>
    <p:extLst>
      <p:ext uri="{BB962C8B-B14F-4D97-AF65-F5344CB8AC3E}">
        <p14:creationId xmlns:p14="http://schemas.microsoft.com/office/powerpoint/2010/main" val="3971442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937"/>
                </a:solidFill>
                <a:effectLst/>
                <a:uLnTx/>
                <a:uFillTx/>
                <a:latin typeface="Calibri" panose="020F0502020204030204"/>
                <a:ea typeface="+mn-ea"/>
                <a:cs typeface="+mn-cs"/>
              </a:rPr>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7" name="Title 5">
            <a:extLst>
              <a:ext uri="{FF2B5EF4-FFF2-40B4-BE49-F238E27FC236}">
                <a16:creationId xmlns:a16="http://schemas.microsoft.com/office/drawing/2014/main" id="{5E7CF298-278C-4052-934C-2208F61E9CBA}"/>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Arial"/>
                <a:ea typeface="+mj-ea"/>
                <a:cs typeface="Arial"/>
              </a:rPr>
              <a:t>Price Trigger Crops</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Arial"/>
                <a:ea typeface="+mj-ea"/>
                <a:cs typeface="Arial"/>
              </a:rPr>
              <a:t>Payment Example</a:t>
            </a:r>
          </a:p>
        </p:txBody>
      </p:sp>
      <p:pic>
        <p:nvPicPr>
          <p:cNvPr id="8" name="Picture 7">
            <a:extLst>
              <a:ext uri="{FF2B5EF4-FFF2-40B4-BE49-F238E27FC236}">
                <a16:creationId xmlns:a16="http://schemas.microsoft.com/office/drawing/2014/main" id="{A0535F01-815D-497F-B6B7-85D89C6FD5EE}"/>
              </a:ext>
            </a:extLst>
          </p:cNvPr>
          <p:cNvPicPr>
            <a:picLocks noChangeAspect="1"/>
          </p:cNvPicPr>
          <p:nvPr/>
        </p:nvPicPr>
        <p:blipFill rotWithShape="1">
          <a:blip r:embed="rId3"/>
          <a:srcRect r="1544" b="4199"/>
          <a:stretch/>
        </p:blipFill>
        <p:spPr>
          <a:xfrm>
            <a:off x="502962" y="2852089"/>
            <a:ext cx="8012388" cy="1578397"/>
          </a:xfrm>
          <a:prstGeom prst="rect">
            <a:avLst/>
          </a:prstGeom>
          <a:ln w="38100">
            <a:solidFill>
              <a:schemeClr val="tx1"/>
            </a:solidFill>
          </a:ln>
          <a:effectLst>
            <a:outerShdw blurRad="50800" dist="38100" dir="5400000" algn="t" rotWithShape="0">
              <a:prstClr val="black">
                <a:alpha val="40000"/>
              </a:prstClr>
            </a:outerShdw>
          </a:effectLst>
        </p:spPr>
      </p:pic>
      <p:sp>
        <p:nvSpPr>
          <p:cNvPr id="9" name="Content Placeholder 2">
            <a:extLst>
              <a:ext uri="{FF2B5EF4-FFF2-40B4-BE49-F238E27FC236}">
                <a16:creationId xmlns:a16="http://schemas.microsoft.com/office/drawing/2014/main" id="{1B0416D8-DF38-4CAA-817E-483743DFD654}"/>
              </a:ext>
            </a:extLst>
          </p:cNvPr>
          <p:cNvSpPr txBox="1">
            <a:spLocks/>
          </p:cNvSpPr>
          <p:nvPr/>
        </p:nvSpPr>
        <p:spPr bwMode="auto">
          <a:xfrm>
            <a:off x="628650" y="1391393"/>
            <a:ext cx="7829550" cy="173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Producer A’s AD-3117:</a:t>
            </a:r>
          </a:p>
          <a:p>
            <a:pPr marR="0">
              <a:spcBef>
                <a:spcPts val="0"/>
              </a:spcBef>
              <a:spcAft>
                <a:spcPts val="0"/>
              </a:spcAft>
              <a:tabLst>
                <a:tab pos="228600" algn="l"/>
                <a:tab pos="404813" algn="l"/>
                <a:tab pos="457200" algn="l"/>
                <a:tab pos="914400" algn="l"/>
                <a:tab pos="1143000" algn="l"/>
                <a:tab pos="1371600" algn="l"/>
                <a:tab pos="3200400" algn="ctr"/>
                <a:tab pos="6400800" algn="r"/>
              </a:tabLst>
            </a:pPr>
            <a:endParaRPr lang="en-US" sz="2400" dirty="0"/>
          </a:p>
        </p:txBody>
      </p:sp>
      <p:sp>
        <p:nvSpPr>
          <p:cNvPr id="2" name="TextBox 1">
            <a:extLst>
              <a:ext uri="{FF2B5EF4-FFF2-40B4-BE49-F238E27FC236}">
                <a16:creationId xmlns:a16="http://schemas.microsoft.com/office/drawing/2014/main" id="{3C22059A-0DE8-4154-9032-59229879AFC9}"/>
              </a:ext>
            </a:extLst>
          </p:cNvPr>
          <p:cNvSpPr txBox="1"/>
          <p:nvPr/>
        </p:nvSpPr>
        <p:spPr>
          <a:xfrm>
            <a:off x="685800" y="5058032"/>
            <a:ext cx="7829550" cy="954107"/>
          </a:xfrm>
          <a:prstGeom prst="rect">
            <a:avLst/>
          </a:prstGeom>
          <a:noFill/>
        </p:spPr>
        <p:txBody>
          <a:bodyPr wrap="square" rtlCol="0">
            <a:spAutoFit/>
          </a:bodyPr>
          <a:lstStyle/>
          <a:p>
            <a:pPr marL="746125" indent="-746125"/>
            <a:r>
              <a:rPr lang="en-US" sz="2800" b="1">
                <a:solidFill>
                  <a:srgbClr val="006937"/>
                </a:solidFill>
              </a:rPr>
              <a:t>Note: Total 2020 reported acres is based on </a:t>
            </a:r>
          </a:p>
          <a:p>
            <a:pPr marL="746125" indent="-746125"/>
            <a:r>
              <a:rPr lang="en-US" sz="2800" b="1">
                <a:solidFill>
                  <a:srgbClr val="006937"/>
                </a:solidFill>
              </a:rPr>
              <a:t>		FSA-578, not from RMA records.</a:t>
            </a:r>
          </a:p>
        </p:txBody>
      </p:sp>
    </p:spTree>
    <p:extLst>
      <p:ext uri="{BB962C8B-B14F-4D97-AF65-F5344CB8AC3E}">
        <p14:creationId xmlns:p14="http://schemas.microsoft.com/office/powerpoint/2010/main" val="31407229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4FD439F-09D9-4B3B-A22D-3689AEAE647C}"/>
              </a:ext>
            </a:extLst>
          </p:cNvPr>
          <p:cNvSpPr txBox="1">
            <a:spLocks/>
          </p:cNvSpPr>
          <p:nvPr/>
        </p:nvSpPr>
        <p:spPr bwMode="auto">
          <a:xfrm>
            <a:off x="87085" y="2230827"/>
            <a:ext cx="9144000" cy="149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6000"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5pPr>
            <a:lvl6pPr marL="3429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6pPr>
            <a:lvl7pPr marL="6858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7pPr>
            <a:lvl8pPr marL="10287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8pPr>
            <a:lvl9pPr marL="1371600" algn="l" rtl="0" eaLnBrk="1" fontAlgn="base" hangingPunct="1">
              <a:lnSpc>
                <a:spcPct val="90000"/>
              </a:lnSpc>
              <a:spcBef>
                <a:spcPct val="0"/>
              </a:spcBef>
              <a:spcAft>
                <a:spcPct val="0"/>
              </a:spcAft>
              <a:defRPr sz="3000">
                <a:solidFill>
                  <a:srgbClr val="668A25"/>
                </a:solidFill>
                <a:latin typeface="Arial" panose="020B0604020202020204" pitchFamily="34" charset="0"/>
                <a:cs typeface="Arial" panose="020B0604020202020204" pitchFamily="34" charset="0"/>
              </a:defRPr>
            </a:lvl9pPr>
          </a:lstStyle>
          <a:p>
            <a:pPr algn="ctr"/>
            <a:r>
              <a:rPr lang="en-US" sz="4800"/>
              <a:t>Flat Rate Crops</a:t>
            </a:r>
            <a:endParaRPr lang="en-US" sz="4400"/>
          </a:p>
        </p:txBody>
      </p:sp>
    </p:spTree>
    <p:extLst>
      <p:ext uri="{BB962C8B-B14F-4D97-AF65-F5344CB8AC3E}">
        <p14:creationId xmlns:p14="http://schemas.microsoft.com/office/powerpoint/2010/main" val="7165251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6ED230-E196-4907-8928-D67BAC9DB05A}"/>
              </a:ext>
            </a:extLst>
          </p:cNvPr>
          <p:cNvSpPr/>
          <p:nvPr/>
        </p:nvSpPr>
        <p:spPr>
          <a:xfrm>
            <a:off x="6882063" y="5520191"/>
            <a:ext cx="2245895" cy="12174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199CA6-C339-4168-84BD-7129C690601B}"/>
              </a:ext>
            </a:extLst>
          </p:cNvPr>
          <p:cNvSpPr>
            <a:spLocks noGrp="1"/>
          </p:cNvSpPr>
          <p:nvPr>
            <p:ph type="title"/>
          </p:nvPr>
        </p:nvSpPr>
        <p:spPr>
          <a:xfrm>
            <a:off x="360759" y="3752849"/>
            <a:ext cx="2107407" cy="2452687"/>
          </a:xfrm>
        </p:spPr>
        <p:txBody>
          <a:bodyPr anchor="ctr">
            <a:normAutofit/>
          </a:bodyPr>
          <a:lstStyle/>
          <a:p>
            <a:r>
              <a:rPr lang="en-US" sz="3100"/>
              <a:t>Flat rate crops basics</a:t>
            </a:r>
          </a:p>
        </p:txBody>
      </p:sp>
      <p:pic>
        <p:nvPicPr>
          <p:cNvPr id="5" name="Picture 4">
            <a:extLst>
              <a:ext uri="{FF2B5EF4-FFF2-40B4-BE49-F238E27FC236}">
                <a16:creationId xmlns:a16="http://schemas.microsoft.com/office/drawing/2014/main" id="{5E25F0CD-21D3-4E74-BB9A-2C9B751021A9}"/>
              </a:ext>
            </a:extLst>
          </p:cNvPr>
          <p:cNvPicPr>
            <a:picLocks noChangeAspect="1"/>
          </p:cNvPicPr>
          <p:nvPr/>
        </p:nvPicPr>
        <p:blipFill rotWithShape="1">
          <a:blip r:embed="rId3"/>
          <a:srcRect l="1" t="42972" r="-176" b="19411"/>
          <a:stretch/>
        </p:blipFill>
        <p:spPr>
          <a:xfrm>
            <a:off x="0" y="882316"/>
            <a:ext cx="9144000" cy="222283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907A7E28-FEB6-41BD-9871-75C267BCC561}"/>
              </a:ext>
            </a:extLst>
          </p:cNvPr>
          <p:cNvSpPr>
            <a:spLocks noGrp="1"/>
          </p:cNvSpPr>
          <p:nvPr>
            <p:ph idx="1"/>
          </p:nvPr>
        </p:nvSpPr>
        <p:spPr>
          <a:xfrm>
            <a:off x="2294021" y="3144253"/>
            <a:ext cx="6489220" cy="3655338"/>
          </a:xfrm>
        </p:spPr>
        <p:txBody>
          <a:bodyPr anchor="ctr">
            <a:normAutofit lnSpcReduction="10000"/>
          </a:bodyPr>
          <a:lstStyle/>
          <a:p>
            <a:pPr marL="457200" indent="-457200">
              <a:spcBef>
                <a:spcPts val="90"/>
              </a:spcBef>
              <a:spcAft>
                <a:spcPts val="90"/>
              </a:spcAft>
              <a:buFont typeface="Arial" panose="020B0604020202020204" pitchFamily="34" charset="0"/>
              <a:buChar char="•"/>
            </a:pPr>
            <a:r>
              <a:rPr lang="en-US" sz="2200">
                <a:latin typeface="Arial"/>
                <a:cs typeface="Arial"/>
              </a:rPr>
              <a:t>Eligible crops:  </a:t>
            </a:r>
            <a:r>
              <a:rPr lang="en-US" sz="2200" b="0">
                <a:latin typeface="Arial"/>
                <a:cs typeface="Arial"/>
              </a:rPr>
              <a:t>All crops that are on the eligible acreage-based flat rate crops list at farmers.gov/</a:t>
            </a:r>
            <a:r>
              <a:rPr lang="en-US" sz="2200" b="0" err="1">
                <a:latin typeface="Arial"/>
                <a:cs typeface="Arial"/>
              </a:rPr>
              <a:t>cfap</a:t>
            </a:r>
            <a:r>
              <a:rPr lang="en-US" sz="2200" b="0">
                <a:latin typeface="Arial"/>
                <a:cs typeface="Arial"/>
              </a:rPr>
              <a:t>/row-crops. Failed acres are eligible</a:t>
            </a:r>
          </a:p>
          <a:p>
            <a:pPr marL="457200" indent="-457200">
              <a:spcBef>
                <a:spcPts val="90"/>
              </a:spcBef>
              <a:spcAft>
                <a:spcPts val="90"/>
              </a:spcAft>
              <a:buFont typeface="Arial" panose="020B0604020202020204" pitchFamily="34" charset="0"/>
              <a:buChar char="•"/>
            </a:pPr>
            <a:endParaRPr lang="en-US" sz="2200" b="0"/>
          </a:p>
          <a:p>
            <a:pPr marL="457200" indent="-457200">
              <a:spcBef>
                <a:spcPts val="90"/>
              </a:spcBef>
              <a:spcAft>
                <a:spcPts val="90"/>
              </a:spcAft>
              <a:buFont typeface="Arial" panose="020B0604020202020204" pitchFamily="34" charset="0"/>
              <a:buChar char="•"/>
            </a:pPr>
            <a:r>
              <a:rPr lang="en-US" sz="2200">
                <a:latin typeface="Arial"/>
                <a:cs typeface="Arial"/>
              </a:rPr>
              <a:t>Ineligible: </a:t>
            </a:r>
            <a:r>
              <a:rPr lang="en-US" sz="2200" b="0">
                <a:latin typeface="Arial"/>
                <a:cs typeface="Arial"/>
              </a:rPr>
              <a:t>Crops intended for grazing, green manure, or left standing.  Acres prevented from being planted</a:t>
            </a:r>
            <a:endParaRPr lang="en-US" sz="2200" b="0"/>
          </a:p>
          <a:p>
            <a:pPr marL="457200" indent="-457200">
              <a:spcBef>
                <a:spcPts val="90"/>
              </a:spcBef>
              <a:spcAft>
                <a:spcPts val="90"/>
              </a:spcAft>
              <a:buFont typeface="Arial" panose="020B0604020202020204" pitchFamily="34" charset="0"/>
              <a:buChar char="•"/>
            </a:pPr>
            <a:endParaRPr lang="en-US" sz="2200" b="0"/>
          </a:p>
          <a:p>
            <a:pPr marL="457200" indent="-457200">
              <a:spcBef>
                <a:spcPts val="90"/>
              </a:spcBef>
              <a:spcAft>
                <a:spcPts val="90"/>
              </a:spcAft>
              <a:buFont typeface="Arial" panose="020B0604020202020204" pitchFamily="34" charset="0"/>
              <a:buChar char="•"/>
            </a:pPr>
            <a:r>
              <a:rPr lang="en-US" sz="2200">
                <a:latin typeface="Arial"/>
                <a:cs typeface="Arial"/>
              </a:rPr>
              <a:t>What producers receive:  </a:t>
            </a:r>
            <a:r>
              <a:rPr lang="en-US" sz="2200" b="0">
                <a:latin typeface="Arial"/>
                <a:cs typeface="Arial"/>
              </a:rPr>
              <a:t>A flat $15 payment on each eligible acre for each eligible crop.  Yield is not considered, only acreage</a:t>
            </a:r>
            <a:endParaRPr lang="en-US" sz="2200">
              <a:latin typeface="Arial"/>
              <a:cs typeface="Arial"/>
            </a:endParaRPr>
          </a:p>
        </p:txBody>
      </p:sp>
    </p:spTree>
    <p:extLst>
      <p:ext uri="{BB962C8B-B14F-4D97-AF65-F5344CB8AC3E}">
        <p14:creationId xmlns:p14="http://schemas.microsoft.com/office/powerpoint/2010/main" val="34179748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937"/>
                </a:solidFill>
                <a:effectLst/>
                <a:uLnTx/>
                <a:uFillTx/>
                <a:latin typeface="Calibri" panose="020F0502020204030204"/>
                <a:ea typeface="+mn-ea"/>
                <a:cs typeface="+mn-cs"/>
              </a:rPr>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7" name="Title 5">
            <a:extLst>
              <a:ext uri="{FF2B5EF4-FFF2-40B4-BE49-F238E27FC236}">
                <a16:creationId xmlns:a16="http://schemas.microsoft.com/office/drawing/2014/main" id="{5E7CF298-278C-4052-934C-2208F61E9CBA}"/>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Arial"/>
                <a:ea typeface="+mj-ea"/>
                <a:cs typeface="Arial"/>
              </a:rPr>
              <a:t>Eligible Flat Rate Crops</a:t>
            </a:r>
          </a:p>
        </p:txBody>
      </p:sp>
      <p:sp>
        <p:nvSpPr>
          <p:cNvPr id="8" name="Content Placeholder 2">
            <a:extLst>
              <a:ext uri="{FF2B5EF4-FFF2-40B4-BE49-F238E27FC236}">
                <a16:creationId xmlns:a16="http://schemas.microsoft.com/office/drawing/2014/main" id="{D860918F-DFB9-4D47-8E6E-1DBC0C0BAC40}"/>
              </a:ext>
            </a:extLst>
          </p:cNvPr>
          <p:cNvSpPr txBox="1">
            <a:spLocks/>
          </p:cNvSpPr>
          <p:nvPr/>
        </p:nvSpPr>
        <p:spPr bwMode="auto">
          <a:xfrm>
            <a:off x="628650" y="1238993"/>
            <a:ext cx="7829550" cy="374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3"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Arial" panose="020B0604020202020204" pitchFamily="34" charset="0"/>
              <a:buChar char="•"/>
            </a:pPr>
            <a:r>
              <a:rPr lang="en-US" sz="2400"/>
              <a:t>Alfalfa</a:t>
            </a:r>
          </a:p>
          <a:p>
            <a:pPr marL="342900" lvl="0" indent="-342900">
              <a:buFont typeface="Arial" panose="020B0604020202020204" pitchFamily="34" charset="0"/>
              <a:buChar char="•"/>
            </a:pPr>
            <a:r>
              <a:rPr lang="en-US" sz="2400"/>
              <a:t>Amaranth grain</a:t>
            </a:r>
          </a:p>
          <a:p>
            <a:pPr marL="342900" lvl="0" indent="-342900">
              <a:buFont typeface="Arial" panose="020B0604020202020204" pitchFamily="34" charset="0"/>
              <a:buChar char="•"/>
            </a:pPr>
            <a:r>
              <a:rPr lang="en-US" sz="2400"/>
              <a:t>Buckwheat</a:t>
            </a:r>
          </a:p>
          <a:p>
            <a:pPr marL="342900" lvl="0" indent="-342900">
              <a:buFont typeface="Arial" panose="020B0604020202020204" pitchFamily="34" charset="0"/>
              <a:buChar char="•"/>
            </a:pPr>
            <a:r>
              <a:rPr lang="en-US" sz="2400"/>
              <a:t>Canola</a:t>
            </a:r>
          </a:p>
          <a:p>
            <a:pPr marL="342900" lvl="0" indent="-342900">
              <a:buFont typeface="Arial" panose="020B0604020202020204" pitchFamily="34" charset="0"/>
              <a:buChar char="•"/>
            </a:pPr>
            <a:r>
              <a:rPr lang="en-US" sz="2400"/>
              <a:t>Cotton, (ELS)</a:t>
            </a:r>
          </a:p>
          <a:p>
            <a:pPr marL="342900" lvl="0" indent="-342900">
              <a:buFont typeface="Arial" panose="020B0604020202020204" pitchFamily="34" charset="0"/>
              <a:buChar char="•"/>
            </a:pPr>
            <a:r>
              <a:rPr lang="en-US" sz="2400" err="1"/>
              <a:t>Crambe</a:t>
            </a:r>
            <a:r>
              <a:rPr lang="en-US" sz="2400"/>
              <a:t> </a:t>
            </a:r>
          </a:p>
          <a:p>
            <a:pPr marL="342900" lvl="0" indent="-342900">
              <a:buFont typeface="Arial" panose="020B0604020202020204" pitchFamily="34" charset="0"/>
              <a:buChar char="•"/>
            </a:pPr>
            <a:r>
              <a:rPr lang="en-US" sz="2400"/>
              <a:t>Einkorn</a:t>
            </a:r>
          </a:p>
          <a:p>
            <a:pPr marL="342900" lvl="0" indent="-342900">
              <a:buFont typeface="Arial" panose="020B0604020202020204" pitchFamily="34" charset="0"/>
              <a:buChar char="•"/>
            </a:pPr>
            <a:r>
              <a:rPr lang="en-US" sz="2400"/>
              <a:t>Emmer</a:t>
            </a:r>
          </a:p>
          <a:p>
            <a:pPr marL="342900" lvl="0" indent="-342900">
              <a:buFont typeface="Arial" panose="020B0604020202020204" pitchFamily="34" charset="0"/>
              <a:buChar char="•"/>
            </a:pPr>
            <a:r>
              <a:rPr lang="en-US" sz="2400"/>
              <a:t>Flax</a:t>
            </a:r>
          </a:p>
          <a:p>
            <a:pPr marL="342900" indent="-342900">
              <a:buFont typeface="Arial" panose="020B0604020202020204" pitchFamily="34" charset="0"/>
              <a:buChar char="•"/>
            </a:pPr>
            <a:r>
              <a:rPr lang="en-US" sz="2400"/>
              <a:t>Guar </a:t>
            </a:r>
          </a:p>
          <a:p>
            <a:pPr marL="342900" lvl="0" indent="-342900">
              <a:buFont typeface="Arial" panose="020B0604020202020204" pitchFamily="34" charset="0"/>
              <a:buChar char="•"/>
            </a:pPr>
            <a:r>
              <a:rPr lang="en-US" sz="2400"/>
              <a:t>Hemp</a:t>
            </a:r>
          </a:p>
          <a:p>
            <a:pPr marL="342900" lvl="0" indent="-342900">
              <a:buFont typeface="Arial" panose="020B0604020202020204" pitchFamily="34" charset="0"/>
              <a:buChar char="•"/>
            </a:pPr>
            <a:r>
              <a:rPr lang="en-US" sz="2400"/>
              <a:t>Indigo</a:t>
            </a:r>
          </a:p>
          <a:p>
            <a:pPr marL="342900" lvl="0" indent="-342900">
              <a:buFont typeface="Arial" panose="020B0604020202020204" pitchFamily="34" charset="0"/>
              <a:buChar char="•"/>
            </a:pPr>
            <a:r>
              <a:rPr lang="en-US" sz="2400"/>
              <a:t>Industrial rice</a:t>
            </a:r>
          </a:p>
          <a:p>
            <a:pPr marL="342900" lvl="0" indent="-342900">
              <a:buFont typeface="Arial" panose="020B0604020202020204" pitchFamily="34" charset="0"/>
              <a:buChar char="•"/>
            </a:pPr>
            <a:r>
              <a:rPr lang="en-US" sz="2400"/>
              <a:t>Kenaf</a:t>
            </a:r>
          </a:p>
          <a:p>
            <a:pPr marL="342900" lvl="0" indent="-342900">
              <a:buFont typeface="Arial" panose="020B0604020202020204" pitchFamily="34" charset="0"/>
              <a:buChar char="•"/>
            </a:pPr>
            <a:r>
              <a:rPr lang="en-US" sz="2400"/>
              <a:t>Khorasan</a:t>
            </a:r>
          </a:p>
          <a:p>
            <a:pPr marL="342900" lvl="0" indent="-342900">
              <a:buFont typeface="Arial" panose="020B0604020202020204" pitchFamily="34" charset="0"/>
              <a:buChar char="•"/>
            </a:pPr>
            <a:r>
              <a:rPr lang="en-US" sz="2400"/>
              <a:t>Millet</a:t>
            </a:r>
          </a:p>
          <a:p>
            <a:pPr marL="342900" lvl="0" indent="-342900">
              <a:buFont typeface="Arial" panose="020B0604020202020204" pitchFamily="34" charset="0"/>
              <a:buChar char="•"/>
            </a:pPr>
            <a:r>
              <a:rPr lang="en-US" sz="2400"/>
              <a:t>Mustard</a:t>
            </a:r>
          </a:p>
          <a:p>
            <a:pPr marL="342900" lvl="0" indent="-342900">
              <a:buFont typeface="Arial" panose="020B0604020202020204" pitchFamily="34" charset="0"/>
              <a:buChar char="•"/>
            </a:pPr>
            <a:r>
              <a:rPr lang="en-US" sz="2400"/>
              <a:t>Oats</a:t>
            </a:r>
          </a:p>
          <a:p>
            <a:pPr marL="342900" lvl="0" indent="-342900">
              <a:buFont typeface="Arial" panose="020B0604020202020204" pitchFamily="34" charset="0"/>
              <a:buChar char="•"/>
            </a:pPr>
            <a:r>
              <a:rPr lang="en-US" sz="2400"/>
              <a:t>Peanuts</a:t>
            </a:r>
          </a:p>
          <a:p>
            <a:pPr marL="342900" lvl="0" indent="-342900">
              <a:buFont typeface="Arial" panose="020B0604020202020204" pitchFamily="34" charset="0"/>
              <a:buChar char="•"/>
            </a:pPr>
            <a:r>
              <a:rPr lang="en-US" sz="2400"/>
              <a:t>Quinoa</a:t>
            </a:r>
          </a:p>
          <a:p>
            <a:pPr marL="342900" lvl="0" indent="-342900">
              <a:buFont typeface="Arial" panose="020B0604020202020204" pitchFamily="34" charset="0"/>
              <a:buChar char="•"/>
            </a:pPr>
            <a:r>
              <a:rPr lang="en-US" sz="2400"/>
              <a:t>Rapeseed</a:t>
            </a:r>
          </a:p>
          <a:p>
            <a:pPr marL="342900" lvl="0" indent="-342900">
              <a:buFont typeface="Arial" panose="020B0604020202020204" pitchFamily="34" charset="0"/>
              <a:buChar char="•"/>
            </a:pPr>
            <a:r>
              <a:rPr lang="en-US" sz="2400"/>
              <a:t>Rice</a:t>
            </a:r>
          </a:p>
          <a:p>
            <a:pPr marL="342900" lvl="0" indent="-342900">
              <a:buFont typeface="Arial" panose="020B0604020202020204" pitchFamily="34" charset="0"/>
              <a:buChar char="•"/>
            </a:pPr>
            <a:r>
              <a:rPr lang="en-US" sz="2400"/>
              <a:t>Rice, sweet</a:t>
            </a:r>
          </a:p>
          <a:p>
            <a:pPr marL="342900" lvl="0" indent="-342900">
              <a:buFont typeface="Arial" panose="020B0604020202020204" pitchFamily="34" charset="0"/>
              <a:buChar char="•"/>
            </a:pPr>
            <a:r>
              <a:rPr lang="en-US" sz="2400"/>
              <a:t>Rice, wild</a:t>
            </a:r>
          </a:p>
          <a:p>
            <a:pPr marL="342900" lvl="0" indent="-342900">
              <a:buFont typeface="Arial" panose="020B0604020202020204" pitchFamily="34" charset="0"/>
              <a:buChar char="•"/>
            </a:pPr>
            <a:r>
              <a:rPr lang="en-US" sz="2400"/>
              <a:t>Rye</a:t>
            </a:r>
          </a:p>
          <a:p>
            <a:pPr marL="342900" lvl="0" indent="-342900">
              <a:buFont typeface="Arial" panose="020B0604020202020204" pitchFamily="34" charset="0"/>
              <a:buChar char="•"/>
            </a:pPr>
            <a:r>
              <a:rPr lang="en-US" sz="2400"/>
              <a:t>Safflower</a:t>
            </a:r>
          </a:p>
          <a:p>
            <a:pPr marL="342900" lvl="0" indent="-342900">
              <a:buFont typeface="Arial" panose="020B0604020202020204" pitchFamily="34" charset="0"/>
              <a:buChar char="•"/>
            </a:pPr>
            <a:r>
              <a:rPr lang="en-US" sz="2400"/>
              <a:t>Sesame</a:t>
            </a:r>
          </a:p>
          <a:p>
            <a:pPr marL="342900" lvl="0" indent="-342900">
              <a:buFont typeface="Arial" panose="020B0604020202020204" pitchFamily="34" charset="0"/>
              <a:buChar char="•"/>
            </a:pPr>
            <a:r>
              <a:rPr lang="en-US" sz="2400" err="1"/>
              <a:t>Speltz</a:t>
            </a:r>
            <a:endParaRPr lang="en-US" sz="2400"/>
          </a:p>
          <a:p>
            <a:pPr marL="342900" lvl="0" indent="-342900">
              <a:buFont typeface="Arial" panose="020B0604020202020204" pitchFamily="34" charset="0"/>
              <a:buChar char="•"/>
            </a:pPr>
            <a:r>
              <a:rPr lang="en-US" sz="2400"/>
              <a:t>Sugar beets</a:t>
            </a:r>
          </a:p>
          <a:p>
            <a:pPr marL="342900" lvl="0" indent="-342900">
              <a:buFont typeface="Arial" panose="020B0604020202020204" pitchFamily="34" charset="0"/>
              <a:buChar char="•"/>
            </a:pPr>
            <a:r>
              <a:rPr lang="en-US" sz="2400"/>
              <a:t>Sugarcane</a:t>
            </a:r>
          </a:p>
          <a:p>
            <a:pPr marL="342900" lvl="0" indent="-342900">
              <a:buFont typeface="Arial" panose="020B0604020202020204" pitchFamily="34" charset="0"/>
              <a:buChar char="•"/>
            </a:pPr>
            <a:r>
              <a:rPr lang="en-US" sz="2400" err="1"/>
              <a:t>Teff</a:t>
            </a:r>
            <a:r>
              <a:rPr lang="en-US" sz="2400"/>
              <a:t> </a:t>
            </a:r>
          </a:p>
          <a:p>
            <a:pPr marL="342900" indent="-342900">
              <a:buFont typeface="Arial" panose="020B0604020202020204" pitchFamily="34" charset="0"/>
              <a:buChar char="•"/>
            </a:pPr>
            <a:r>
              <a:rPr lang="en-US" sz="2400"/>
              <a:t>Triticale</a:t>
            </a:r>
            <a:endParaRPr lang="en-US" sz="1800" b="0"/>
          </a:p>
        </p:txBody>
      </p:sp>
    </p:spTree>
    <p:extLst>
      <p:ext uri="{BB962C8B-B14F-4D97-AF65-F5344CB8AC3E}">
        <p14:creationId xmlns:p14="http://schemas.microsoft.com/office/powerpoint/2010/main" val="1817520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a:defRPr/>
            </a:pPr>
            <a:r>
              <a:rPr lang="en-US"/>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a:defRPr/>
            </a:pPr>
            <a:r>
              <a:rPr lang="en-US" sz="1200">
                <a:latin typeface="Arial" panose="020B0604020202020204" pitchFamily="34" charset="0"/>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algn="ctr">
              <a:defRPr/>
            </a:pPr>
            <a:fld id="{6166775B-E916-4C07-B27C-9BE8A6895C43}" type="slidenum">
              <a:rPr lang="en-US" sz="1200" smtClean="0">
                <a:latin typeface="Arial" panose="020B0604020202020204" pitchFamily="34" charset="0"/>
                <a:cs typeface="Arial" panose="020B0604020202020204" pitchFamily="34" charset="0"/>
              </a:rPr>
              <a:pPr algn="ctr">
                <a:defRPr/>
              </a:pPr>
              <a:t>6</a:t>
            </a:fld>
            <a:endParaRPr lang="en-US" sz="1200">
              <a:latin typeface="Arial" panose="020B0604020202020204" pitchFamily="34" charset="0"/>
              <a:cs typeface="Arial" panose="020B0604020202020204" pitchFamily="34" charset="0"/>
            </a:endParaRPr>
          </a:p>
        </p:txBody>
      </p:sp>
      <p:sp>
        <p:nvSpPr>
          <p:cNvPr id="7" name="Title 5">
            <a:extLst>
              <a:ext uri="{FF2B5EF4-FFF2-40B4-BE49-F238E27FC236}">
                <a16:creationId xmlns:a16="http://schemas.microsoft.com/office/drawing/2014/main" id="{5E7CF298-278C-4052-934C-2208F61E9CBA}"/>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algn="ctr" eaLnBrk="1" hangingPunct="1"/>
            <a:r>
              <a:rPr lang="en-US" altLang="en-US" sz="3600" b="1">
                <a:solidFill>
                  <a:srgbClr val="FFFFFF"/>
                </a:solidFill>
                <a:latin typeface="Arial"/>
                <a:cs typeface="Arial"/>
              </a:rPr>
              <a:t>Forms for CFAP 2</a:t>
            </a:r>
          </a:p>
        </p:txBody>
      </p:sp>
      <p:sp>
        <p:nvSpPr>
          <p:cNvPr id="9" name="Content Placeholder 2">
            <a:extLst>
              <a:ext uri="{FF2B5EF4-FFF2-40B4-BE49-F238E27FC236}">
                <a16:creationId xmlns:a16="http://schemas.microsoft.com/office/drawing/2014/main" id="{954F672F-9122-46D5-96C2-AE16B0DF51BB}"/>
              </a:ext>
            </a:extLst>
          </p:cNvPr>
          <p:cNvSpPr>
            <a:spLocks noGrp="1"/>
          </p:cNvSpPr>
          <p:nvPr>
            <p:ph idx="1"/>
          </p:nvPr>
        </p:nvSpPr>
        <p:spPr>
          <a:xfrm>
            <a:off x="628650" y="1392382"/>
            <a:ext cx="7829550" cy="4784581"/>
          </a:xfrm>
        </p:spPr>
        <p:txBody>
          <a:bodyPr/>
          <a:lstStyle/>
          <a:p>
            <a:r>
              <a:rPr lang="en-US" sz="3200">
                <a:latin typeface="Arial"/>
                <a:cs typeface="Arial"/>
              </a:rPr>
              <a:t>Applicable forms include:</a:t>
            </a:r>
            <a:endParaRPr lang="en-US">
              <a:latin typeface="Arial"/>
              <a:cs typeface="Arial"/>
            </a:endParaRPr>
          </a:p>
          <a:p>
            <a:pPr lvl="0"/>
            <a:endParaRPr lang="en-US" sz="1100"/>
          </a:p>
          <a:p>
            <a:pPr marL="457200" lvl="0" indent="-457200">
              <a:buFont typeface="Arial" panose="020B0604020202020204" pitchFamily="34" charset="0"/>
              <a:buChar char="•"/>
            </a:pPr>
            <a:r>
              <a:rPr lang="en-US"/>
              <a:t>AD-3117</a:t>
            </a:r>
            <a:r>
              <a:rPr lang="en-US" sz="2400"/>
              <a:t>, “CFAP 2 Application”</a:t>
            </a:r>
          </a:p>
          <a:p>
            <a:pPr lvl="0"/>
            <a:endParaRPr lang="en-US" sz="900"/>
          </a:p>
          <a:p>
            <a:pPr marL="457200" lvl="0" indent="-457200">
              <a:buFont typeface="Arial" panose="020B0604020202020204" pitchFamily="34" charset="0"/>
              <a:buChar char="•"/>
            </a:pPr>
            <a:r>
              <a:rPr lang="en-US"/>
              <a:t>CCC-902 </a:t>
            </a:r>
            <a:r>
              <a:rPr lang="en-US" sz="2400" i="1"/>
              <a:t>(Parts A &amp; B),</a:t>
            </a:r>
            <a:r>
              <a:rPr lang="en-US" sz="2400"/>
              <a:t> “Farm Operating Plan for Payment Eligibility”</a:t>
            </a:r>
            <a:endParaRPr lang="en-US" sz="900"/>
          </a:p>
          <a:p>
            <a:pPr lvl="0"/>
            <a:endParaRPr lang="en-US" sz="900"/>
          </a:p>
          <a:p>
            <a:pPr marL="457200" lvl="0" indent="-457200">
              <a:buFont typeface="Arial" panose="020B0604020202020204" pitchFamily="34" charset="0"/>
              <a:buChar char="•"/>
            </a:pPr>
            <a:r>
              <a:rPr lang="en-US"/>
              <a:t>CCC-901</a:t>
            </a:r>
            <a:r>
              <a:rPr lang="en-US" sz="2400"/>
              <a:t>, “Member Information for Legal Entities”,</a:t>
            </a:r>
            <a:r>
              <a:rPr lang="en-US" sz="2400" i="1"/>
              <a:t> if applicable</a:t>
            </a:r>
            <a:endParaRPr lang="en-US" sz="900"/>
          </a:p>
          <a:p>
            <a:pPr lvl="0"/>
            <a:endParaRPr lang="en-US" sz="2400"/>
          </a:p>
          <a:p>
            <a:pPr marL="457200" lvl="0" indent="-457200">
              <a:buFont typeface="Arial" panose="020B0604020202020204" pitchFamily="34" charset="0"/>
              <a:buChar char="•"/>
            </a:pPr>
            <a:endParaRPr lang="en-US"/>
          </a:p>
        </p:txBody>
      </p:sp>
    </p:spTree>
    <p:extLst>
      <p:ext uri="{BB962C8B-B14F-4D97-AF65-F5344CB8AC3E}">
        <p14:creationId xmlns:p14="http://schemas.microsoft.com/office/powerpoint/2010/main" val="12855485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937"/>
                </a:solidFill>
                <a:effectLst/>
                <a:uLnTx/>
                <a:uFillTx/>
                <a:latin typeface="Calibri" panose="020F0502020204030204"/>
                <a:ea typeface="+mn-ea"/>
                <a:cs typeface="+mn-cs"/>
              </a:rPr>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7" name="Title 5">
            <a:extLst>
              <a:ext uri="{FF2B5EF4-FFF2-40B4-BE49-F238E27FC236}">
                <a16:creationId xmlns:a16="http://schemas.microsoft.com/office/drawing/2014/main" id="{5E7CF298-278C-4052-934C-2208F61E9CBA}"/>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Arial"/>
                <a:ea typeface="+mj-ea"/>
                <a:cs typeface="Arial"/>
              </a:rPr>
              <a:t>Flat Rate Crops – </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Arial"/>
                <a:ea typeface="+mj-ea"/>
                <a:cs typeface="Arial"/>
              </a:rPr>
              <a:t>AD-3117, Part G Acreage-Based Crops</a:t>
            </a:r>
          </a:p>
        </p:txBody>
      </p:sp>
      <p:pic>
        <p:nvPicPr>
          <p:cNvPr id="8" name="Content Placeholder 3">
            <a:extLst>
              <a:ext uri="{FF2B5EF4-FFF2-40B4-BE49-F238E27FC236}">
                <a16:creationId xmlns:a16="http://schemas.microsoft.com/office/drawing/2014/main" id="{2628FBA1-E230-4747-B64C-77C9AA534E61}"/>
              </a:ext>
            </a:extLst>
          </p:cNvPr>
          <p:cNvPicPr>
            <a:picLocks noChangeAspect="1"/>
          </p:cNvPicPr>
          <p:nvPr/>
        </p:nvPicPr>
        <p:blipFill rotWithShape="1">
          <a:blip r:embed="rId3"/>
          <a:srcRect l="1223"/>
          <a:stretch/>
        </p:blipFill>
        <p:spPr bwMode="auto">
          <a:xfrm>
            <a:off x="315686" y="3305119"/>
            <a:ext cx="8543501" cy="1261558"/>
          </a:xfrm>
          <a:prstGeom prst="rect">
            <a:avLst/>
          </a:prstGeom>
          <a:noFill/>
          <a:ln w="38100">
            <a:solidFill>
              <a:srgbClr val="000000"/>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8AA95F24-FE9E-4E85-85A9-C245235C369A}"/>
              </a:ext>
            </a:extLst>
          </p:cNvPr>
          <p:cNvSpPr/>
          <p:nvPr/>
        </p:nvSpPr>
        <p:spPr>
          <a:xfrm>
            <a:off x="454478" y="3305119"/>
            <a:ext cx="3358734" cy="12813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AE73D99-E81F-44A8-9CD7-9792CD447AFD}"/>
              </a:ext>
            </a:extLst>
          </p:cNvPr>
          <p:cNvSpPr txBox="1"/>
          <p:nvPr/>
        </p:nvSpPr>
        <p:spPr>
          <a:xfrm>
            <a:off x="1019331" y="5066675"/>
            <a:ext cx="7090341" cy="523220"/>
          </a:xfrm>
          <a:prstGeom prst="rect">
            <a:avLst/>
          </a:prstGeom>
          <a:solidFill>
            <a:schemeClr val="accent1">
              <a:tint val="40000"/>
            </a:schemeClr>
          </a:solidFill>
          <a:ln w="22225">
            <a:solidFill>
              <a:srgbClr val="003DA6"/>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Items 21 and 22 are prepopulated from CARS</a:t>
            </a:r>
          </a:p>
        </p:txBody>
      </p:sp>
      <p:cxnSp>
        <p:nvCxnSpPr>
          <p:cNvPr id="12" name="Straight Arrow Connector 11">
            <a:extLst>
              <a:ext uri="{FF2B5EF4-FFF2-40B4-BE49-F238E27FC236}">
                <a16:creationId xmlns:a16="http://schemas.microsoft.com/office/drawing/2014/main" id="{2D6F3067-F00E-4620-8F7F-EFF424DD9252}"/>
              </a:ext>
            </a:extLst>
          </p:cNvPr>
          <p:cNvCxnSpPr>
            <a:cxnSpLocks/>
          </p:cNvCxnSpPr>
          <p:nvPr/>
        </p:nvCxnSpPr>
        <p:spPr>
          <a:xfrm>
            <a:off x="2308485" y="4566677"/>
            <a:ext cx="0" cy="499998"/>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Content Placeholder 2">
            <a:extLst>
              <a:ext uri="{FF2B5EF4-FFF2-40B4-BE49-F238E27FC236}">
                <a16:creationId xmlns:a16="http://schemas.microsoft.com/office/drawing/2014/main" id="{4D2A6CB5-BEF1-4B30-997C-3BE6386B32A9}"/>
              </a:ext>
            </a:extLst>
          </p:cNvPr>
          <p:cNvSpPr txBox="1">
            <a:spLocks/>
          </p:cNvSpPr>
          <p:nvPr/>
        </p:nvSpPr>
        <p:spPr bwMode="auto">
          <a:xfrm>
            <a:off x="628650" y="1391393"/>
            <a:ext cx="7829550" cy="173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Only items applicable to flat rate crops are:</a:t>
            </a:r>
          </a:p>
          <a:p>
            <a:pPr marL="457200" indent="-457200">
              <a:buFont typeface="Arial" panose="020B0604020202020204" pitchFamily="34" charset="0"/>
              <a:buChar char="•"/>
            </a:pPr>
            <a:endParaRPr lang="en-US" sz="800"/>
          </a:p>
          <a:p>
            <a:pPr marL="457200" indent="-457200">
              <a:buFont typeface="Arial" panose="020B0604020202020204" pitchFamily="34" charset="0"/>
              <a:buChar char="•"/>
            </a:pPr>
            <a:r>
              <a:rPr lang="en-US"/>
              <a:t>Items 21</a:t>
            </a:r>
          </a:p>
          <a:p>
            <a:pPr marL="457200" indent="-457200">
              <a:buFont typeface="Arial" panose="020B0604020202020204" pitchFamily="34" charset="0"/>
              <a:buChar char="•"/>
            </a:pPr>
            <a:r>
              <a:rPr lang="en-US"/>
              <a:t>Items 22</a:t>
            </a:r>
          </a:p>
          <a:p>
            <a:pPr marR="0">
              <a:spcBef>
                <a:spcPts val="0"/>
              </a:spcBef>
              <a:spcAft>
                <a:spcPts val="0"/>
              </a:spcAft>
              <a:tabLst>
                <a:tab pos="228600" algn="l"/>
                <a:tab pos="404813" algn="l"/>
                <a:tab pos="457200" algn="l"/>
                <a:tab pos="914400" algn="l"/>
                <a:tab pos="1143000" algn="l"/>
                <a:tab pos="1371600" algn="l"/>
                <a:tab pos="3200400" algn="ctr"/>
                <a:tab pos="6400800" algn="r"/>
              </a:tabLst>
            </a:pPr>
            <a:endParaRPr lang="en-US" sz="2400"/>
          </a:p>
        </p:txBody>
      </p:sp>
    </p:spTree>
    <p:extLst>
      <p:ext uri="{BB962C8B-B14F-4D97-AF65-F5344CB8AC3E}">
        <p14:creationId xmlns:p14="http://schemas.microsoft.com/office/powerpoint/2010/main" val="24793874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937"/>
                </a:solidFill>
                <a:effectLst/>
                <a:uLnTx/>
                <a:uFillTx/>
                <a:latin typeface="Calibri" panose="020F0502020204030204"/>
                <a:ea typeface="+mn-ea"/>
                <a:cs typeface="+mn-cs"/>
              </a:rPr>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7" name="Title 5">
            <a:extLst>
              <a:ext uri="{FF2B5EF4-FFF2-40B4-BE49-F238E27FC236}">
                <a16:creationId xmlns:a16="http://schemas.microsoft.com/office/drawing/2014/main" id="{5E7CF298-278C-4052-934C-2208F61E9CBA}"/>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Arial"/>
                <a:ea typeface="+mj-ea"/>
                <a:cs typeface="Arial"/>
              </a:rPr>
              <a:t>Flat Rate Crops – </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Arial"/>
                <a:ea typeface="+mj-ea"/>
                <a:cs typeface="Arial"/>
              </a:rPr>
              <a:t>Payment Calculation</a:t>
            </a:r>
          </a:p>
        </p:txBody>
      </p:sp>
      <p:sp>
        <p:nvSpPr>
          <p:cNvPr id="8" name="Content Placeholder 2">
            <a:extLst>
              <a:ext uri="{FF2B5EF4-FFF2-40B4-BE49-F238E27FC236}">
                <a16:creationId xmlns:a16="http://schemas.microsoft.com/office/drawing/2014/main" id="{03DEF0D9-F2B3-487C-AF63-C2794B942C1F}"/>
              </a:ext>
            </a:extLst>
          </p:cNvPr>
          <p:cNvSpPr txBox="1">
            <a:spLocks/>
          </p:cNvSpPr>
          <p:nvPr/>
        </p:nvSpPr>
        <p:spPr bwMode="auto">
          <a:xfrm>
            <a:off x="628650" y="1391393"/>
            <a:ext cx="7829550" cy="173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CFAP 2 payment will be calculated by multiplying:</a:t>
            </a:r>
          </a:p>
          <a:p>
            <a:r>
              <a:rPr lang="en-US" dirty="0"/>
              <a:t> </a:t>
            </a:r>
          </a:p>
          <a:p>
            <a:pPr marL="457200" lvl="0" indent="-457200">
              <a:buFont typeface="Arial" panose="020B0604020202020204" pitchFamily="34" charset="0"/>
              <a:buChar char="•"/>
            </a:pPr>
            <a:r>
              <a:rPr lang="en-US" dirty="0"/>
              <a:t>eligible acres (578) of the crop, times </a:t>
            </a:r>
          </a:p>
          <a:p>
            <a:pPr marL="457200" lvl="0" indent="-457200">
              <a:buFont typeface="Arial" panose="020B0604020202020204" pitchFamily="34" charset="0"/>
              <a:buChar char="•"/>
            </a:pPr>
            <a:endParaRPr lang="en-US" dirty="0"/>
          </a:p>
          <a:p>
            <a:pPr marL="457200" lvl="0" indent="-457200">
              <a:buFont typeface="Arial" panose="020B0604020202020204" pitchFamily="34" charset="0"/>
              <a:buChar char="•"/>
            </a:pPr>
            <a:r>
              <a:rPr lang="en-US" dirty="0"/>
              <a:t>$15 payment rate per acre.</a:t>
            </a:r>
          </a:p>
          <a:p>
            <a:r>
              <a:rPr lang="en-US" dirty="0"/>
              <a:t> </a:t>
            </a:r>
          </a:p>
          <a:p>
            <a:pPr marR="0">
              <a:spcBef>
                <a:spcPts val="0"/>
              </a:spcBef>
              <a:spcAft>
                <a:spcPts val="0"/>
              </a:spcAft>
              <a:tabLst>
                <a:tab pos="228600" algn="l"/>
                <a:tab pos="404813" algn="l"/>
                <a:tab pos="457200" algn="l"/>
                <a:tab pos="914400" algn="l"/>
                <a:tab pos="1143000" algn="l"/>
                <a:tab pos="1371600" algn="l"/>
                <a:tab pos="3200400" algn="ctr"/>
                <a:tab pos="6400800" algn="r"/>
              </a:tabLst>
            </a:pPr>
            <a:endParaRPr lang="en-US" sz="2400" dirty="0"/>
          </a:p>
        </p:txBody>
      </p:sp>
    </p:spTree>
    <p:extLst>
      <p:ext uri="{BB962C8B-B14F-4D97-AF65-F5344CB8AC3E}">
        <p14:creationId xmlns:p14="http://schemas.microsoft.com/office/powerpoint/2010/main" val="22488340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937"/>
                </a:solidFill>
                <a:effectLst/>
                <a:uLnTx/>
                <a:uFillTx/>
                <a:latin typeface="Calibri" panose="020F0502020204030204"/>
                <a:ea typeface="+mn-ea"/>
                <a:cs typeface="+mn-cs"/>
              </a:rPr>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7" name="Title 5">
            <a:extLst>
              <a:ext uri="{FF2B5EF4-FFF2-40B4-BE49-F238E27FC236}">
                <a16:creationId xmlns:a16="http://schemas.microsoft.com/office/drawing/2014/main" id="{5E7CF298-278C-4052-934C-2208F61E9CBA}"/>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Arial"/>
                <a:ea typeface="+mj-ea"/>
                <a:cs typeface="Arial"/>
              </a:rPr>
              <a:t>Flat Rate Crops – </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Arial"/>
                <a:ea typeface="+mj-ea"/>
                <a:cs typeface="Arial"/>
              </a:rPr>
              <a:t>Payment Example</a:t>
            </a:r>
          </a:p>
        </p:txBody>
      </p:sp>
      <p:pic>
        <p:nvPicPr>
          <p:cNvPr id="3" name="Picture 2">
            <a:extLst>
              <a:ext uri="{FF2B5EF4-FFF2-40B4-BE49-F238E27FC236}">
                <a16:creationId xmlns:a16="http://schemas.microsoft.com/office/drawing/2014/main" id="{6D4D749D-B0EA-49B6-A092-FDA3666B1B88}"/>
              </a:ext>
            </a:extLst>
          </p:cNvPr>
          <p:cNvPicPr>
            <a:picLocks noChangeAspect="1"/>
          </p:cNvPicPr>
          <p:nvPr/>
        </p:nvPicPr>
        <p:blipFill rotWithShape="1">
          <a:blip r:embed="rId3"/>
          <a:srcRect l="1080" t="2654" r="1148" b="4294"/>
          <a:stretch/>
        </p:blipFill>
        <p:spPr>
          <a:xfrm>
            <a:off x="1545771" y="3124200"/>
            <a:ext cx="6281057" cy="2122715"/>
          </a:xfrm>
          <a:prstGeom prst="rect">
            <a:avLst/>
          </a:prstGeom>
          <a:ln w="38100">
            <a:solidFill>
              <a:schemeClr val="tx1"/>
            </a:solidFill>
          </a:ln>
        </p:spPr>
      </p:pic>
      <p:sp>
        <p:nvSpPr>
          <p:cNvPr id="8" name="Content Placeholder 2">
            <a:extLst>
              <a:ext uri="{FF2B5EF4-FFF2-40B4-BE49-F238E27FC236}">
                <a16:creationId xmlns:a16="http://schemas.microsoft.com/office/drawing/2014/main" id="{72A8A29F-F5F6-48E2-8B86-54E45A465A93}"/>
              </a:ext>
            </a:extLst>
          </p:cNvPr>
          <p:cNvSpPr txBox="1">
            <a:spLocks/>
          </p:cNvSpPr>
          <p:nvPr/>
        </p:nvSpPr>
        <p:spPr bwMode="auto">
          <a:xfrm>
            <a:off x="628650" y="1391393"/>
            <a:ext cx="7829550" cy="173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Producer C, applies for CFAP 2 for Canola and files 2020 FSA-578’s for 200 acres of Canola nationwide.</a:t>
            </a:r>
          </a:p>
          <a:p>
            <a:pPr marR="0">
              <a:spcBef>
                <a:spcPts val="0"/>
              </a:spcBef>
              <a:spcAft>
                <a:spcPts val="0"/>
              </a:spcAft>
              <a:tabLst>
                <a:tab pos="228600" algn="l"/>
                <a:tab pos="404813" algn="l"/>
                <a:tab pos="457200" algn="l"/>
                <a:tab pos="914400" algn="l"/>
                <a:tab pos="1143000" algn="l"/>
                <a:tab pos="1371600" algn="l"/>
                <a:tab pos="3200400" algn="ctr"/>
                <a:tab pos="6400800" algn="r"/>
              </a:tabLst>
            </a:pPr>
            <a:endParaRPr lang="en-US" sz="2400"/>
          </a:p>
        </p:txBody>
      </p:sp>
    </p:spTree>
    <p:extLst>
      <p:ext uri="{BB962C8B-B14F-4D97-AF65-F5344CB8AC3E}">
        <p14:creationId xmlns:p14="http://schemas.microsoft.com/office/powerpoint/2010/main" val="9916418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937"/>
                </a:solidFill>
                <a:effectLst/>
                <a:uLnTx/>
                <a:uFillTx/>
                <a:latin typeface="Calibri" panose="020F0502020204030204"/>
                <a:ea typeface="+mn-ea"/>
                <a:cs typeface="+mn-cs"/>
              </a:rPr>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7" name="Title 5">
            <a:extLst>
              <a:ext uri="{FF2B5EF4-FFF2-40B4-BE49-F238E27FC236}">
                <a16:creationId xmlns:a16="http://schemas.microsoft.com/office/drawing/2014/main" id="{5E7CF298-278C-4052-934C-2208F61E9CBA}"/>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Arial"/>
                <a:ea typeface="+mj-ea"/>
                <a:cs typeface="Arial"/>
              </a:rPr>
              <a:t>Flat-Rate Crops Payment Calculation</a:t>
            </a:r>
          </a:p>
        </p:txBody>
      </p:sp>
      <p:graphicFrame>
        <p:nvGraphicFramePr>
          <p:cNvPr id="3" name="Table 7">
            <a:extLst>
              <a:ext uri="{FF2B5EF4-FFF2-40B4-BE49-F238E27FC236}">
                <a16:creationId xmlns:a16="http://schemas.microsoft.com/office/drawing/2014/main" id="{FF926394-EFA0-4748-A1E4-489846032A6F}"/>
              </a:ext>
            </a:extLst>
          </p:cNvPr>
          <p:cNvGraphicFramePr>
            <a:graphicFrameLocks noGrp="1"/>
          </p:cNvGraphicFramePr>
          <p:nvPr>
            <p:ph idx="1"/>
          </p:nvPr>
        </p:nvGraphicFramePr>
        <p:xfrm>
          <a:off x="449236" y="2218543"/>
          <a:ext cx="8245528" cy="3003279"/>
        </p:xfrm>
        <a:graphic>
          <a:graphicData uri="http://schemas.openxmlformats.org/drawingml/2006/table">
            <a:tbl>
              <a:tblPr firstRow="1" bandRow="1">
                <a:tableStyleId>{5C22544A-7EE6-4342-B048-85BDC9FD1C3A}</a:tableStyleId>
              </a:tblPr>
              <a:tblGrid>
                <a:gridCol w="2808470">
                  <a:extLst>
                    <a:ext uri="{9D8B030D-6E8A-4147-A177-3AD203B41FA5}">
                      <a16:colId xmlns:a16="http://schemas.microsoft.com/office/drawing/2014/main" val="668861538"/>
                    </a:ext>
                  </a:extLst>
                </a:gridCol>
                <a:gridCol w="2718529">
                  <a:extLst>
                    <a:ext uri="{9D8B030D-6E8A-4147-A177-3AD203B41FA5}">
                      <a16:colId xmlns:a16="http://schemas.microsoft.com/office/drawing/2014/main" val="3532420970"/>
                    </a:ext>
                  </a:extLst>
                </a:gridCol>
                <a:gridCol w="2718529">
                  <a:extLst>
                    <a:ext uri="{9D8B030D-6E8A-4147-A177-3AD203B41FA5}">
                      <a16:colId xmlns:a16="http://schemas.microsoft.com/office/drawing/2014/main" val="3931321631"/>
                    </a:ext>
                  </a:extLst>
                </a:gridCol>
              </a:tblGrid>
              <a:tr h="625839">
                <a:tc>
                  <a:txBody>
                    <a:bodyPr/>
                    <a:lstStyle/>
                    <a:p>
                      <a:pPr algn="ctr"/>
                      <a:r>
                        <a:rPr lang="en-US" sz="2400">
                          <a:solidFill>
                            <a:schemeClr val="tx1"/>
                          </a:solidFill>
                        </a:rPr>
                        <a:t>Element</a:t>
                      </a:r>
                    </a:p>
                  </a:txBody>
                  <a:tcPr>
                    <a:solidFill>
                      <a:schemeClr val="tx1">
                        <a:lumMod val="50000"/>
                        <a:lumOff val="50000"/>
                      </a:schemeClr>
                    </a:solidFill>
                  </a:tcPr>
                </a:tc>
                <a:tc>
                  <a:txBody>
                    <a:bodyPr/>
                    <a:lstStyle/>
                    <a:p>
                      <a:pPr algn="ctr"/>
                      <a:r>
                        <a:rPr lang="en-US" sz="2400">
                          <a:solidFill>
                            <a:schemeClr val="tx1"/>
                          </a:solidFill>
                        </a:rPr>
                        <a:t>Instruction </a:t>
                      </a:r>
                    </a:p>
                  </a:txBody>
                  <a:tcPr>
                    <a:solidFill>
                      <a:schemeClr val="tx1">
                        <a:lumMod val="50000"/>
                        <a:lumOff val="50000"/>
                      </a:schemeClr>
                    </a:solidFill>
                  </a:tcPr>
                </a:tc>
                <a:tc>
                  <a:txBody>
                    <a:bodyPr/>
                    <a:lstStyle/>
                    <a:p>
                      <a:pPr algn="ctr"/>
                      <a:r>
                        <a:rPr lang="en-US" sz="2400">
                          <a:solidFill>
                            <a:schemeClr val="tx1"/>
                          </a:solidFill>
                        </a:rPr>
                        <a:t>Data</a:t>
                      </a:r>
                    </a:p>
                  </a:txBody>
                  <a:tcPr>
                    <a:solidFill>
                      <a:schemeClr val="tx1">
                        <a:lumMod val="50000"/>
                        <a:lumOff val="50000"/>
                      </a:schemeClr>
                    </a:solidFill>
                  </a:tcPr>
                </a:tc>
                <a:extLst>
                  <a:ext uri="{0D108BD9-81ED-4DB2-BD59-A6C34878D82A}">
                    <a16:rowId xmlns:a16="http://schemas.microsoft.com/office/drawing/2014/main" val="2529900015"/>
                  </a:ext>
                </a:extLst>
              </a:tr>
              <a:tr h="625839">
                <a:tc>
                  <a:txBody>
                    <a:bodyPr/>
                    <a:lstStyle/>
                    <a:p>
                      <a:r>
                        <a:rPr lang="en-US" sz="2400">
                          <a:solidFill>
                            <a:schemeClr val="tx1"/>
                          </a:solidFill>
                        </a:rPr>
                        <a:t>Eligible Acres</a:t>
                      </a:r>
                    </a:p>
                  </a:txBody>
                  <a:tcPr>
                    <a:solidFill>
                      <a:schemeClr val="accent1">
                        <a:tint val="20000"/>
                      </a:schemeClr>
                    </a:solidFill>
                  </a:tcPr>
                </a:tc>
                <a:tc>
                  <a:txBody>
                    <a:bodyPr/>
                    <a:lstStyle/>
                    <a:p>
                      <a:r>
                        <a:rPr lang="en-US" sz="2400">
                          <a:solidFill>
                            <a:schemeClr val="tx1"/>
                          </a:solidFill>
                        </a:rPr>
                        <a:t>Taken from AD-3117, item 22</a:t>
                      </a:r>
                    </a:p>
                  </a:txBody>
                  <a:tcPr>
                    <a:solidFill>
                      <a:schemeClr val="accent1">
                        <a:tint val="20000"/>
                      </a:schemeClr>
                    </a:solidFill>
                  </a:tcPr>
                </a:tc>
                <a:tc>
                  <a:txBody>
                    <a:bodyPr/>
                    <a:lstStyle/>
                    <a:p>
                      <a:r>
                        <a:rPr lang="en-US" sz="2400">
                          <a:solidFill>
                            <a:schemeClr val="tx1"/>
                          </a:solidFill>
                        </a:rPr>
                        <a:t>200 acres canola</a:t>
                      </a:r>
                    </a:p>
                  </a:txBody>
                  <a:tcPr>
                    <a:solidFill>
                      <a:schemeClr val="accent1">
                        <a:tint val="20000"/>
                      </a:schemeClr>
                    </a:solidFill>
                  </a:tcPr>
                </a:tc>
                <a:extLst>
                  <a:ext uri="{0D108BD9-81ED-4DB2-BD59-A6C34878D82A}">
                    <a16:rowId xmlns:a16="http://schemas.microsoft.com/office/drawing/2014/main" val="1503940840"/>
                  </a:ext>
                </a:extLst>
              </a:tr>
              <a:tr h="625839">
                <a:tc>
                  <a:txBody>
                    <a:bodyPr/>
                    <a:lstStyle/>
                    <a:p>
                      <a:r>
                        <a:rPr lang="en-US" sz="2400">
                          <a:solidFill>
                            <a:schemeClr val="tx1"/>
                          </a:solidFill>
                        </a:rPr>
                        <a:t>Flat-Rate Formula</a:t>
                      </a:r>
                    </a:p>
                  </a:txBody>
                  <a:tcPr>
                    <a:solidFill>
                      <a:schemeClr val="accent1">
                        <a:tint val="20000"/>
                      </a:schemeClr>
                    </a:solidFill>
                  </a:tcPr>
                </a:tc>
                <a:tc>
                  <a:txBody>
                    <a:bodyPr/>
                    <a:lstStyle/>
                    <a:p>
                      <a:r>
                        <a:rPr lang="en-US" sz="2400">
                          <a:solidFill>
                            <a:schemeClr val="tx1"/>
                          </a:solidFill>
                        </a:rPr>
                        <a:t>Multiply eligible acres, times  payment rate</a:t>
                      </a:r>
                    </a:p>
                  </a:txBody>
                  <a:tcPr>
                    <a:solidFill>
                      <a:schemeClr val="accent1">
                        <a:tint val="20000"/>
                      </a:schemeClr>
                    </a:solidFill>
                  </a:tcPr>
                </a:tc>
                <a:tc>
                  <a:txBody>
                    <a:bodyPr/>
                    <a:lstStyle/>
                    <a:p>
                      <a:r>
                        <a:rPr lang="en-US" sz="2400">
                          <a:solidFill>
                            <a:schemeClr val="tx1"/>
                          </a:solidFill>
                        </a:rPr>
                        <a:t>200 acres, times $15 payment rate, equals </a:t>
                      </a:r>
                      <a:r>
                        <a:rPr lang="en-US" sz="2400" b="1">
                          <a:solidFill>
                            <a:srgbClr val="FF0000"/>
                          </a:solidFill>
                        </a:rPr>
                        <a:t>$3,000 payment</a:t>
                      </a:r>
                    </a:p>
                  </a:txBody>
                  <a:tcPr>
                    <a:solidFill>
                      <a:schemeClr val="accent1">
                        <a:tint val="20000"/>
                      </a:schemeClr>
                    </a:solidFill>
                  </a:tcPr>
                </a:tc>
                <a:extLst>
                  <a:ext uri="{0D108BD9-81ED-4DB2-BD59-A6C34878D82A}">
                    <a16:rowId xmlns:a16="http://schemas.microsoft.com/office/drawing/2014/main" val="1096820594"/>
                  </a:ext>
                </a:extLst>
              </a:tr>
            </a:tbl>
          </a:graphicData>
        </a:graphic>
      </p:graphicFrame>
    </p:spTree>
    <p:extLst>
      <p:ext uri="{BB962C8B-B14F-4D97-AF65-F5344CB8AC3E}">
        <p14:creationId xmlns:p14="http://schemas.microsoft.com/office/powerpoint/2010/main" val="1001321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B952288-8DA5-4AF5-9B0B-BBC234F615CF}"/>
              </a:ext>
            </a:extLst>
          </p:cNvPr>
          <p:cNvSpPr>
            <a:spLocks noGrp="1"/>
          </p:cNvSpPr>
          <p:nvPr>
            <p:ph type="title"/>
          </p:nvPr>
        </p:nvSpPr>
        <p:spPr>
          <a:xfrm>
            <a:off x="0" y="2230827"/>
            <a:ext cx="9144000" cy="1492739"/>
          </a:xfrm>
        </p:spPr>
        <p:txBody>
          <a:bodyPr anchor="b"/>
          <a:lstStyle>
            <a:lvl1pPr>
              <a:defRPr sz="6000">
                <a:solidFill>
                  <a:schemeClr val="bg1"/>
                </a:solidFill>
              </a:defRPr>
            </a:lvl1pPr>
          </a:lstStyle>
          <a:p>
            <a:pPr algn="ctr"/>
            <a:r>
              <a:rPr lang="en-US" sz="4800" dirty="0"/>
              <a:t>Sales Commodities</a:t>
            </a:r>
          </a:p>
        </p:txBody>
      </p:sp>
    </p:spTree>
    <p:extLst>
      <p:ext uri="{BB962C8B-B14F-4D97-AF65-F5344CB8AC3E}">
        <p14:creationId xmlns:p14="http://schemas.microsoft.com/office/powerpoint/2010/main" val="7831281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937"/>
                </a:solidFill>
                <a:effectLst/>
                <a:uLnTx/>
                <a:uFillTx/>
                <a:latin typeface="Calibri" panose="020F0502020204030204"/>
                <a:ea typeface="+mn-ea"/>
                <a:cs typeface="+mn-cs"/>
              </a:rPr>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8" name="Content Placeholder 2">
            <a:extLst>
              <a:ext uri="{FF2B5EF4-FFF2-40B4-BE49-F238E27FC236}">
                <a16:creationId xmlns:a16="http://schemas.microsoft.com/office/drawing/2014/main" id="{93334AE0-9BB7-451B-AA84-E46529FACBEE}"/>
              </a:ext>
            </a:extLst>
          </p:cNvPr>
          <p:cNvSpPr txBox="1">
            <a:spLocks/>
          </p:cNvSpPr>
          <p:nvPr/>
        </p:nvSpPr>
        <p:spPr bwMode="auto">
          <a:xfrm>
            <a:off x="628650" y="1391393"/>
            <a:ext cx="7829550" cy="502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Arial" panose="020B0604020202020204" pitchFamily="34" charset="0"/>
              <a:buChar char="•"/>
            </a:pPr>
            <a:r>
              <a:rPr lang="en-US" sz="2400" dirty="0"/>
              <a:t>Aquaculture, including mollusks</a:t>
            </a:r>
          </a:p>
          <a:p>
            <a:pPr marL="342900" lvl="0" indent="-342900">
              <a:buFont typeface="Arial" panose="020B0604020202020204" pitchFamily="34" charset="0"/>
              <a:buChar char="•"/>
            </a:pPr>
            <a:r>
              <a:rPr lang="en-US" sz="2400" dirty="0"/>
              <a:t>Specialty crops, including fruits, vegetables, and tree nuts</a:t>
            </a:r>
          </a:p>
          <a:p>
            <a:pPr marL="1028700" lvl="1" indent="-342900"/>
            <a:r>
              <a:rPr lang="en-US" sz="1500" dirty="0"/>
              <a:t>This category includes honey, dry edible beans and peas, lentils, and chickpeas/garbanzo beans.</a:t>
            </a:r>
          </a:p>
          <a:p>
            <a:pPr marL="342900" indent="-342900">
              <a:buFont typeface="Arial" panose="020B0604020202020204" pitchFamily="34" charset="0"/>
              <a:buChar char="•"/>
            </a:pPr>
            <a:r>
              <a:rPr lang="en-US" sz="2400" dirty="0"/>
              <a:t>Nursery crops and floriculture</a:t>
            </a:r>
          </a:p>
          <a:p>
            <a:pPr marL="342900" lvl="0" indent="-342900">
              <a:buFont typeface="Arial" panose="020B0604020202020204" pitchFamily="34" charset="0"/>
              <a:buChar char="•"/>
            </a:pPr>
            <a:r>
              <a:rPr lang="en-US" sz="2400" dirty="0"/>
              <a:t>Livestock grown for food, fiber, fur or feathers including:</a:t>
            </a:r>
          </a:p>
          <a:p>
            <a:pPr marL="1028700" lvl="1" indent="-342900"/>
            <a:r>
              <a:rPr lang="en-US" sz="1500" dirty="0"/>
              <a:t>Alpacas, Emus, Llamas</a:t>
            </a:r>
          </a:p>
          <a:p>
            <a:pPr marL="1028700" lvl="1" indent="-342900"/>
            <a:r>
              <a:rPr lang="en-US" sz="1500" dirty="0"/>
              <a:t>Bison, Buffalo, Beefalo</a:t>
            </a:r>
          </a:p>
          <a:p>
            <a:pPr marL="1028700" lvl="1" indent="-342900"/>
            <a:r>
              <a:rPr lang="en-US" sz="1500" dirty="0"/>
              <a:t>Deer, Elk, Reindeer</a:t>
            </a:r>
          </a:p>
          <a:p>
            <a:pPr marL="1028700" lvl="1" indent="-342900"/>
            <a:r>
              <a:rPr lang="en-US" sz="1500" dirty="0"/>
              <a:t>Ducks, Geese, Pheasants, Quail, Turkeys</a:t>
            </a:r>
          </a:p>
          <a:p>
            <a:pPr marL="1028700" lvl="1" indent="-342900"/>
            <a:r>
              <a:rPr lang="en-US" sz="1500" dirty="0"/>
              <a:t>Goats</a:t>
            </a:r>
          </a:p>
          <a:p>
            <a:pPr marL="1028700" lvl="1" indent="-342900"/>
            <a:r>
              <a:rPr lang="en-US" sz="1500" dirty="0"/>
              <a:t>Guinea Pigs, Rabbits</a:t>
            </a:r>
          </a:p>
          <a:p>
            <a:pPr marL="1028700" lvl="1" indent="-342900"/>
            <a:r>
              <a:rPr lang="en-US" sz="1500" dirty="0"/>
              <a:t>Ostriches</a:t>
            </a:r>
          </a:p>
          <a:p>
            <a:endParaRPr lang="en-US" sz="3600" b="0" dirty="0"/>
          </a:p>
        </p:txBody>
      </p:sp>
      <p:sp>
        <p:nvSpPr>
          <p:cNvPr id="9" name="Title 5">
            <a:extLst>
              <a:ext uri="{FF2B5EF4-FFF2-40B4-BE49-F238E27FC236}">
                <a16:creationId xmlns:a16="http://schemas.microsoft.com/office/drawing/2014/main" id="{1A0D81F2-8210-402B-A3B5-E6EA1D01C71A}"/>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Arial"/>
                <a:ea typeface="+mj-ea"/>
                <a:cs typeface="Arial"/>
              </a:rPr>
              <a:t>Eligible Sales Commodities</a:t>
            </a:r>
          </a:p>
        </p:txBody>
      </p:sp>
    </p:spTree>
    <p:extLst>
      <p:ext uri="{BB962C8B-B14F-4D97-AF65-F5344CB8AC3E}">
        <p14:creationId xmlns:p14="http://schemas.microsoft.com/office/powerpoint/2010/main" val="2769104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937"/>
                </a:solidFill>
                <a:effectLst/>
                <a:uLnTx/>
                <a:uFillTx/>
                <a:latin typeface="Calibri" panose="020F0502020204030204"/>
                <a:ea typeface="+mn-ea"/>
                <a:cs typeface="+mn-cs"/>
              </a:rPr>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8" name="Content Placeholder 2">
            <a:extLst>
              <a:ext uri="{FF2B5EF4-FFF2-40B4-BE49-F238E27FC236}">
                <a16:creationId xmlns:a16="http://schemas.microsoft.com/office/drawing/2014/main" id="{93334AE0-9BB7-451B-AA84-E46529FACBEE}"/>
              </a:ext>
            </a:extLst>
          </p:cNvPr>
          <p:cNvSpPr txBox="1">
            <a:spLocks/>
          </p:cNvSpPr>
          <p:nvPr/>
        </p:nvSpPr>
        <p:spPr bwMode="auto">
          <a:xfrm>
            <a:off x="628650" y="1391393"/>
            <a:ext cx="7829550" cy="374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Arial" panose="020B0604020202020204" pitchFamily="34" charset="0"/>
              <a:buChar char="•"/>
            </a:pPr>
            <a:r>
              <a:rPr lang="en-US" sz="2400" dirty="0"/>
              <a:t>Miscellaneous commodities including:</a:t>
            </a:r>
          </a:p>
          <a:p>
            <a:pPr marL="1028700" lvl="1" indent="-342900"/>
            <a:r>
              <a:rPr lang="en-US" dirty="0"/>
              <a:t>Christmas Trees</a:t>
            </a:r>
          </a:p>
          <a:p>
            <a:pPr marL="1028700" lvl="1" indent="-342900"/>
            <a:r>
              <a:rPr lang="en-US" dirty="0"/>
              <a:t>Goat Milk</a:t>
            </a:r>
          </a:p>
          <a:p>
            <a:pPr marL="1028700" lvl="1" indent="-342900"/>
            <a:r>
              <a:rPr lang="en-US" dirty="0"/>
              <a:t>Mohair</a:t>
            </a:r>
          </a:p>
          <a:p>
            <a:pPr marL="1028700" lvl="1" indent="-342900"/>
            <a:r>
              <a:rPr lang="en-US" dirty="0"/>
              <a:t>Mink </a:t>
            </a:r>
          </a:p>
          <a:p>
            <a:pPr marL="1028700" lvl="1" indent="-342900"/>
            <a:r>
              <a:rPr lang="en-US" dirty="0"/>
              <a:t>Wool</a:t>
            </a:r>
          </a:p>
          <a:p>
            <a:pPr marL="342900" lvl="0" indent="-342900">
              <a:buFont typeface="Arial" panose="020B0604020202020204" pitchFamily="34" charset="0"/>
              <a:buChar char="•"/>
            </a:pPr>
            <a:r>
              <a:rPr lang="en-US" sz="2400" dirty="0"/>
              <a:t>Tobacco</a:t>
            </a:r>
          </a:p>
          <a:p>
            <a:pPr lvl="0"/>
            <a:endParaRPr lang="en-US" sz="2400" dirty="0">
              <a:solidFill>
                <a:srgbClr val="FF0000"/>
              </a:solidFill>
            </a:endParaRPr>
          </a:p>
          <a:p>
            <a:endParaRPr lang="en-US" sz="3600" b="0" dirty="0"/>
          </a:p>
        </p:txBody>
      </p:sp>
      <p:sp>
        <p:nvSpPr>
          <p:cNvPr id="9" name="Title 5">
            <a:extLst>
              <a:ext uri="{FF2B5EF4-FFF2-40B4-BE49-F238E27FC236}">
                <a16:creationId xmlns:a16="http://schemas.microsoft.com/office/drawing/2014/main" id="{1A0D81F2-8210-402B-A3B5-E6EA1D01C71A}"/>
              </a:ext>
            </a:extLst>
          </p:cNvPr>
          <p:cNvSpPr txBox="1">
            <a:spLocks noChangeArrowheads="1"/>
          </p:cNvSpPr>
          <p:nvPr/>
        </p:nvSpPr>
        <p:spPr bwMode="auto">
          <a:xfrm>
            <a:off x="1549401" y="0"/>
            <a:ext cx="7594600"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400" b="1" i="0" u="none" strike="noStrike" kern="1200" cap="none" spc="0" normalizeH="0" baseline="0" noProof="0">
                <a:ln>
                  <a:noFill/>
                </a:ln>
                <a:solidFill>
                  <a:srgbClr val="FFFFFF"/>
                </a:solidFill>
                <a:effectLst/>
                <a:uLnTx/>
                <a:uFillTx/>
                <a:latin typeface="Arial"/>
                <a:ea typeface="+mj-ea"/>
                <a:cs typeface="Arial"/>
              </a:rPr>
              <a:t>Eligible Sales Commodities (cont.)</a:t>
            </a:r>
          </a:p>
        </p:txBody>
      </p:sp>
    </p:spTree>
    <p:extLst>
      <p:ext uri="{BB962C8B-B14F-4D97-AF65-F5344CB8AC3E}">
        <p14:creationId xmlns:p14="http://schemas.microsoft.com/office/powerpoint/2010/main" val="24116699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937"/>
                </a:solidFill>
                <a:effectLst/>
                <a:uLnTx/>
                <a:uFillTx/>
                <a:latin typeface="Calibri" panose="020F0502020204030204"/>
                <a:ea typeface="+mn-ea"/>
                <a:cs typeface="+mn-cs"/>
              </a:rPr>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8" name="Content Placeholder 2">
            <a:extLst>
              <a:ext uri="{FF2B5EF4-FFF2-40B4-BE49-F238E27FC236}">
                <a16:creationId xmlns:a16="http://schemas.microsoft.com/office/drawing/2014/main" id="{93334AE0-9BB7-451B-AA84-E46529FACBEE}"/>
              </a:ext>
            </a:extLst>
          </p:cNvPr>
          <p:cNvSpPr txBox="1">
            <a:spLocks/>
          </p:cNvSpPr>
          <p:nvPr/>
        </p:nvSpPr>
        <p:spPr bwMode="auto">
          <a:xfrm>
            <a:off x="628650" y="1684867"/>
            <a:ext cx="7829550" cy="419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t>The following are </a:t>
            </a:r>
            <a:r>
              <a:rPr lang="en-US" u="sng">
                <a:solidFill>
                  <a:schemeClr val="tx1"/>
                </a:solidFill>
              </a:rPr>
              <a:t>NOT</a:t>
            </a:r>
            <a:r>
              <a:rPr lang="en-US"/>
              <a:t> eligible for CFAP 2:</a:t>
            </a:r>
          </a:p>
          <a:p>
            <a:pPr marL="457200" lvl="0" indent="-457200">
              <a:buFont typeface="Arial" panose="020B0604020202020204" pitchFamily="34" charset="0"/>
              <a:buChar char="•"/>
            </a:pPr>
            <a:r>
              <a:rPr lang="en-US" sz="2400"/>
              <a:t>breeding stock</a:t>
            </a:r>
          </a:p>
          <a:p>
            <a:pPr marL="457200" lvl="0" indent="-457200">
              <a:buFont typeface="Arial" panose="020B0604020202020204" pitchFamily="34" charset="0"/>
              <a:buChar char="•"/>
            </a:pPr>
            <a:r>
              <a:rPr lang="en-US" sz="2400"/>
              <a:t>equine</a:t>
            </a:r>
          </a:p>
          <a:p>
            <a:pPr marL="457200" lvl="0" indent="-457200">
              <a:buFont typeface="Arial" panose="020B0604020202020204" pitchFamily="34" charset="0"/>
              <a:buChar char="•"/>
            </a:pPr>
            <a:r>
              <a:rPr lang="en-US" sz="2400"/>
              <a:t>companion or comfort animals/pets</a:t>
            </a:r>
          </a:p>
          <a:p>
            <a:pPr marL="457200" lvl="0" indent="-457200">
              <a:buFont typeface="Arial" panose="020B0604020202020204" pitchFamily="34" charset="0"/>
              <a:buChar char="•"/>
            </a:pPr>
            <a:r>
              <a:rPr lang="en-US" sz="2400"/>
              <a:t>commodities produced by contract growers</a:t>
            </a:r>
          </a:p>
          <a:p>
            <a:pPr marL="457200" lvl="0" indent="-457200">
              <a:buFont typeface="Arial" panose="020B0604020202020204" pitchFamily="34" charset="0"/>
              <a:buChar char="•"/>
            </a:pPr>
            <a:r>
              <a:rPr lang="en-US" sz="2400"/>
              <a:t>livestock raised for hunting or game purposes</a:t>
            </a:r>
            <a:endParaRPr lang="en-US" sz="3600" b="0"/>
          </a:p>
        </p:txBody>
      </p:sp>
      <p:sp>
        <p:nvSpPr>
          <p:cNvPr id="9" name="Title 5">
            <a:extLst>
              <a:ext uri="{FF2B5EF4-FFF2-40B4-BE49-F238E27FC236}">
                <a16:creationId xmlns:a16="http://schemas.microsoft.com/office/drawing/2014/main" id="{1A0D81F2-8210-402B-A3B5-E6EA1D01C71A}"/>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Arial"/>
                <a:ea typeface="+mj-ea"/>
                <a:cs typeface="Arial"/>
              </a:rPr>
              <a:t>Ineligible Commodities</a:t>
            </a:r>
          </a:p>
        </p:txBody>
      </p:sp>
    </p:spTree>
    <p:extLst>
      <p:ext uri="{BB962C8B-B14F-4D97-AF65-F5344CB8AC3E}">
        <p14:creationId xmlns:p14="http://schemas.microsoft.com/office/powerpoint/2010/main" val="25224655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DDAC0-355B-43B3-8594-0EF9807F18B6}"/>
              </a:ext>
            </a:extLst>
          </p:cNvPr>
          <p:cNvSpPr>
            <a:spLocks noGrp="1"/>
          </p:cNvSpPr>
          <p:nvPr>
            <p:ph type="title"/>
          </p:nvPr>
        </p:nvSpPr>
        <p:spPr/>
        <p:txBody>
          <a:bodyPr/>
          <a:lstStyle/>
          <a:p>
            <a:r>
              <a:rPr lang="en-US"/>
              <a:t>Sales commodity category</a:t>
            </a:r>
          </a:p>
        </p:txBody>
      </p:sp>
      <p:sp>
        <p:nvSpPr>
          <p:cNvPr id="3" name="Content Placeholder 2">
            <a:extLst>
              <a:ext uri="{FF2B5EF4-FFF2-40B4-BE49-F238E27FC236}">
                <a16:creationId xmlns:a16="http://schemas.microsoft.com/office/drawing/2014/main" id="{FB924CBC-4014-4F93-8E9E-CD5676B771D0}"/>
              </a:ext>
            </a:extLst>
          </p:cNvPr>
          <p:cNvSpPr>
            <a:spLocks noGrp="1"/>
          </p:cNvSpPr>
          <p:nvPr>
            <p:ph idx="1"/>
          </p:nvPr>
        </p:nvSpPr>
        <p:spPr>
          <a:xfrm>
            <a:off x="628650" y="1905000"/>
            <a:ext cx="7937834" cy="4538663"/>
          </a:xfrm>
        </p:spPr>
        <p:txBody>
          <a:bodyPr/>
          <a:lstStyle/>
          <a:p>
            <a:pPr marL="457200" indent="-457200">
              <a:spcAft>
                <a:spcPts val="600"/>
              </a:spcAft>
              <a:buFont typeface="Arial" panose="020B0604020202020204" pitchFamily="34" charset="0"/>
              <a:buChar char="•"/>
            </a:pPr>
            <a:r>
              <a:rPr lang="en-US" b="0" dirty="0"/>
              <a:t>To be eligible for sales commodities the producer must grow/produce a sales commodity in 2020.</a:t>
            </a:r>
          </a:p>
          <a:p>
            <a:pPr marL="1143000" lvl="1" indent="-457200"/>
            <a:r>
              <a:rPr lang="en-US" b="0" dirty="0"/>
              <a:t>The sales commodity produce</a:t>
            </a:r>
            <a:r>
              <a:rPr lang="en-US" dirty="0"/>
              <a:t>d in 2020 does not need to be the same commodity that is certified to for 2019 sales on the application.</a:t>
            </a:r>
            <a:endParaRPr lang="en-US" b="0" dirty="0"/>
          </a:p>
          <a:p>
            <a:endParaRPr lang="en-US" dirty="0"/>
          </a:p>
          <a:p>
            <a:endParaRPr lang="en-US" dirty="0"/>
          </a:p>
        </p:txBody>
      </p:sp>
    </p:spTree>
    <p:extLst>
      <p:ext uri="{BB962C8B-B14F-4D97-AF65-F5344CB8AC3E}">
        <p14:creationId xmlns:p14="http://schemas.microsoft.com/office/powerpoint/2010/main" val="15280740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DDAC0-355B-43B3-8594-0EF9807F18B6}"/>
              </a:ext>
            </a:extLst>
          </p:cNvPr>
          <p:cNvSpPr>
            <a:spLocks noGrp="1"/>
          </p:cNvSpPr>
          <p:nvPr>
            <p:ph type="title"/>
          </p:nvPr>
        </p:nvSpPr>
        <p:spPr/>
        <p:txBody>
          <a:bodyPr/>
          <a:lstStyle/>
          <a:p>
            <a:r>
              <a:rPr lang="en-US"/>
              <a:t>Sales commodity category</a:t>
            </a:r>
          </a:p>
        </p:txBody>
      </p:sp>
      <p:sp>
        <p:nvSpPr>
          <p:cNvPr id="3" name="Content Placeholder 2">
            <a:extLst>
              <a:ext uri="{FF2B5EF4-FFF2-40B4-BE49-F238E27FC236}">
                <a16:creationId xmlns:a16="http://schemas.microsoft.com/office/drawing/2014/main" id="{FB924CBC-4014-4F93-8E9E-CD5676B771D0}"/>
              </a:ext>
            </a:extLst>
          </p:cNvPr>
          <p:cNvSpPr>
            <a:spLocks noGrp="1"/>
          </p:cNvSpPr>
          <p:nvPr>
            <p:ph idx="1"/>
          </p:nvPr>
        </p:nvSpPr>
        <p:spPr>
          <a:xfrm>
            <a:off x="628650" y="1816100"/>
            <a:ext cx="7937834" cy="4627563"/>
          </a:xfrm>
        </p:spPr>
        <p:txBody>
          <a:bodyPr/>
          <a:lstStyle/>
          <a:p>
            <a:pPr marL="457200" indent="-457200">
              <a:buFont typeface="Arial" panose="020B0604020202020204" pitchFamily="34" charset="0"/>
              <a:buChar char="•"/>
            </a:pPr>
            <a:r>
              <a:rPr lang="en-US" b="0" dirty="0"/>
              <a:t>Eligible sales include only sales of raw commodities grown by the producer, sales from adding value like processing and packaging are not included</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b="0" dirty="0"/>
              <a:t>Producers certify to their total 2019 commodity sales </a:t>
            </a:r>
            <a:r>
              <a:rPr lang="en-US" b="0" u="sng" dirty="0"/>
              <a:t>in dollars and cents</a:t>
            </a:r>
            <a:r>
              <a:rPr lang="en-US" b="0" dirty="0"/>
              <a:t> on Item 19, Part F of the CFAP 2 form, AD-3117</a:t>
            </a:r>
          </a:p>
          <a:p>
            <a:pPr marL="1143000" lvl="1" indent="-457200"/>
            <a:r>
              <a:rPr lang="en-US" b="0" dirty="0"/>
              <a:t>If the producer did not have 2019 sales of any sales commodities, they may qualify as a new producer.</a:t>
            </a:r>
          </a:p>
          <a:p>
            <a:endParaRPr lang="en-US" dirty="0"/>
          </a:p>
          <a:p>
            <a:endParaRPr lang="en-US" dirty="0"/>
          </a:p>
          <a:p>
            <a:endParaRPr lang="en-US" dirty="0"/>
          </a:p>
        </p:txBody>
      </p:sp>
    </p:spTree>
    <p:extLst>
      <p:ext uri="{BB962C8B-B14F-4D97-AF65-F5344CB8AC3E}">
        <p14:creationId xmlns:p14="http://schemas.microsoft.com/office/powerpoint/2010/main" val="3345626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a:defRPr/>
            </a:pPr>
            <a:r>
              <a:rPr lang="en-US"/>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a:defRPr/>
            </a:pPr>
            <a:r>
              <a:rPr lang="en-US" sz="1200">
                <a:latin typeface="Arial" panose="020B0604020202020204" pitchFamily="34" charset="0"/>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algn="ctr">
              <a:defRPr/>
            </a:pPr>
            <a:fld id="{6166775B-E916-4C07-B27C-9BE8A6895C43}" type="slidenum">
              <a:rPr lang="en-US" sz="1200" smtClean="0">
                <a:latin typeface="Arial" panose="020B0604020202020204" pitchFamily="34" charset="0"/>
                <a:cs typeface="Arial" panose="020B0604020202020204" pitchFamily="34" charset="0"/>
              </a:rPr>
              <a:pPr algn="ctr">
                <a:defRPr/>
              </a:pPr>
              <a:t>7</a:t>
            </a:fld>
            <a:endParaRPr lang="en-US" sz="1200">
              <a:latin typeface="Arial" panose="020B0604020202020204" pitchFamily="34" charset="0"/>
              <a:cs typeface="Arial" panose="020B0604020202020204" pitchFamily="34" charset="0"/>
            </a:endParaRPr>
          </a:p>
        </p:txBody>
      </p:sp>
      <p:sp>
        <p:nvSpPr>
          <p:cNvPr id="7" name="Title 5">
            <a:extLst>
              <a:ext uri="{FF2B5EF4-FFF2-40B4-BE49-F238E27FC236}">
                <a16:creationId xmlns:a16="http://schemas.microsoft.com/office/drawing/2014/main" id="{5E7CF298-278C-4052-934C-2208F61E9CBA}"/>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algn="ctr" eaLnBrk="1" hangingPunct="1"/>
            <a:r>
              <a:rPr lang="en-US" altLang="en-US" sz="3600" b="1">
                <a:solidFill>
                  <a:srgbClr val="FFFFFF"/>
                </a:solidFill>
                <a:latin typeface="Arial"/>
                <a:cs typeface="Arial"/>
              </a:rPr>
              <a:t>Forms for CFAP 2 (continued)</a:t>
            </a:r>
          </a:p>
        </p:txBody>
      </p:sp>
      <p:sp>
        <p:nvSpPr>
          <p:cNvPr id="9" name="Content Placeholder 2">
            <a:extLst>
              <a:ext uri="{FF2B5EF4-FFF2-40B4-BE49-F238E27FC236}">
                <a16:creationId xmlns:a16="http://schemas.microsoft.com/office/drawing/2014/main" id="{954F672F-9122-46D5-96C2-AE16B0DF51BB}"/>
              </a:ext>
            </a:extLst>
          </p:cNvPr>
          <p:cNvSpPr>
            <a:spLocks noGrp="1"/>
          </p:cNvSpPr>
          <p:nvPr>
            <p:ph idx="1"/>
          </p:nvPr>
        </p:nvSpPr>
        <p:spPr>
          <a:xfrm>
            <a:off x="628650" y="1392382"/>
            <a:ext cx="7829550" cy="4784581"/>
          </a:xfrm>
        </p:spPr>
        <p:txBody>
          <a:bodyPr/>
          <a:lstStyle/>
          <a:p>
            <a:pPr lvl="0"/>
            <a:r>
              <a:rPr lang="en-US" sz="3200"/>
              <a:t>Applicable forms also include:</a:t>
            </a:r>
          </a:p>
          <a:p>
            <a:pPr lvl="0"/>
            <a:endParaRPr lang="en-US" sz="1100"/>
          </a:p>
          <a:p>
            <a:pPr marL="457200" lvl="0" indent="-457200">
              <a:buFont typeface="Arial" panose="020B0604020202020204" pitchFamily="34" charset="0"/>
              <a:buChar char="•"/>
            </a:pPr>
            <a:r>
              <a:rPr lang="en-US"/>
              <a:t>CCC-941</a:t>
            </a:r>
            <a:r>
              <a:rPr lang="en-US" sz="2400"/>
              <a:t>, Average Adjusted Gross Income (AGI) Certification</a:t>
            </a:r>
          </a:p>
          <a:p>
            <a:pPr marL="457200" lvl="0" indent="-457200">
              <a:buFont typeface="Arial" panose="020B0604020202020204" pitchFamily="34" charset="0"/>
              <a:buChar char="•"/>
            </a:pPr>
            <a:endParaRPr lang="en-US" sz="900"/>
          </a:p>
          <a:p>
            <a:pPr marL="457200" lvl="0" indent="-457200">
              <a:buFont typeface="Arial" panose="020B0604020202020204" pitchFamily="34" charset="0"/>
              <a:buChar char="•"/>
            </a:pPr>
            <a:r>
              <a:rPr lang="en-US">
                <a:latin typeface="Arial"/>
                <a:cs typeface="Arial"/>
              </a:rPr>
              <a:t>CCC-942</a:t>
            </a:r>
            <a:r>
              <a:rPr lang="en-US" sz="2400">
                <a:latin typeface="Arial"/>
                <a:cs typeface="Arial"/>
              </a:rPr>
              <a:t>, Certification of Income Farming, Ranching, and Forestry Operations”, </a:t>
            </a:r>
            <a:r>
              <a:rPr lang="en-US" sz="2400" i="1">
                <a:latin typeface="Arial"/>
                <a:cs typeface="Arial"/>
              </a:rPr>
              <a:t>optional</a:t>
            </a:r>
          </a:p>
          <a:p>
            <a:pPr lvl="0"/>
            <a:endParaRPr lang="en-US" sz="900"/>
          </a:p>
          <a:p>
            <a:pPr marL="457200" lvl="0" indent="-457200">
              <a:buFont typeface="Arial" panose="020B0604020202020204" pitchFamily="34" charset="0"/>
              <a:buChar char="•"/>
            </a:pPr>
            <a:r>
              <a:rPr lang="en-US"/>
              <a:t>AD-1026, </a:t>
            </a:r>
            <a:r>
              <a:rPr lang="en-US" sz="2400"/>
              <a:t>HELC &amp; WC Certification</a:t>
            </a:r>
            <a:endParaRPr lang="en-US" sz="3200"/>
          </a:p>
        </p:txBody>
      </p:sp>
    </p:spTree>
    <p:extLst>
      <p:ext uri="{BB962C8B-B14F-4D97-AF65-F5344CB8AC3E}">
        <p14:creationId xmlns:p14="http://schemas.microsoft.com/office/powerpoint/2010/main" val="11345238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937"/>
                </a:solidFill>
                <a:effectLst/>
                <a:uLnTx/>
                <a:uFillTx/>
                <a:latin typeface="Calibri" panose="020F0502020204030204"/>
                <a:ea typeface="+mn-ea"/>
                <a:cs typeface="+mn-cs"/>
              </a:rPr>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8" name="Title 5">
            <a:extLst>
              <a:ext uri="{FF2B5EF4-FFF2-40B4-BE49-F238E27FC236}">
                <a16:creationId xmlns:a16="http://schemas.microsoft.com/office/drawing/2014/main" id="{CFAF66E3-1D2F-4FD5-B9BE-9906859E5120}"/>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Arial"/>
                <a:ea typeface="+mj-ea"/>
                <a:cs typeface="Arial"/>
              </a:rPr>
              <a:t>New Producer</a:t>
            </a:r>
          </a:p>
        </p:txBody>
      </p:sp>
      <p:sp>
        <p:nvSpPr>
          <p:cNvPr id="9" name="Content Placeholder 2">
            <a:extLst>
              <a:ext uri="{FF2B5EF4-FFF2-40B4-BE49-F238E27FC236}">
                <a16:creationId xmlns:a16="http://schemas.microsoft.com/office/drawing/2014/main" id="{B871F059-C0BE-4253-ABAC-E6F41923E137}"/>
              </a:ext>
            </a:extLst>
          </p:cNvPr>
          <p:cNvSpPr txBox="1">
            <a:spLocks/>
          </p:cNvSpPr>
          <p:nvPr/>
        </p:nvSpPr>
        <p:spPr bwMode="auto">
          <a:xfrm>
            <a:off x="628650" y="1391393"/>
            <a:ext cx="7829550" cy="374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dirty="0"/>
              <a:t>Producers who began farming sales commodities in 2020 and had no 2019 sales will self-certify their actual 2020 sales, at the time of application, in lieu of 2019 sales.  </a:t>
            </a:r>
          </a:p>
          <a:p>
            <a:endParaRPr lang="en-US" dirty="0"/>
          </a:p>
          <a:p>
            <a:pPr marL="457200" indent="-457200">
              <a:buFont typeface="Arial" panose="020B0604020202020204" pitchFamily="34" charset="0"/>
              <a:buChar char="•"/>
            </a:pPr>
            <a:r>
              <a:rPr lang="en-US" dirty="0"/>
              <a:t>The producer’s actual 2020 sales must be determined reasonable by the FSA county committee.</a:t>
            </a:r>
          </a:p>
        </p:txBody>
      </p:sp>
    </p:spTree>
    <p:extLst>
      <p:ext uri="{BB962C8B-B14F-4D97-AF65-F5344CB8AC3E}">
        <p14:creationId xmlns:p14="http://schemas.microsoft.com/office/powerpoint/2010/main" val="21475973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63A1055-98A9-4115-B606-A1DFECD1EE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6" name="Slide Number Placeholder 5">
            <a:extLst>
              <a:ext uri="{FF2B5EF4-FFF2-40B4-BE49-F238E27FC236}">
                <a16:creationId xmlns:a16="http://schemas.microsoft.com/office/drawing/2014/main" id="{DB066DA2-8C37-4476-A4A7-034473B8421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	</a:t>
            </a: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7" name="Title 5">
            <a:extLst>
              <a:ext uri="{FF2B5EF4-FFF2-40B4-BE49-F238E27FC236}">
                <a16:creationId xmlns:a16="http://schemas.microsoft.com/office/drawing/2014/main" id="{1AFA9A9F-EB38-4010-BB2A-84CDDB40A065}"/>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Arial"/>
                <a:ea typeface="+mj-ea"/>
                <a:cs typeface="Arial"/>
              </a:rPr>
              <a:t>New Producer Example 1</a:t>
            </a:r>
          </a:p>
        </p:txBody>
      </p:sp>
      <p:sp>
        <p:nvSpPr>
          <p:cNvPr id="9" name="Content Placeholder 2">
            <a:extLst>
              <a:ext uri="{FF2B5EF4-FFF2-40B4-BE49-F238E27FC236}">
                <a16:creationId xmlns:a16="http://schemas.microsoft.com/office/drawing/2014/main" id="{00CDCD2C-F237-4C2D-9B95-3A546CC8735F}"/>
              </a:ext>
            </a:extLst>
          </p:cNvPr>
          <p:cNvSpPr txBox="1">
            <a:spLocks/>
          </p:cNvSpPr>
          <p:nvPr/>
        </p:nvSpPr>
        <p:spPr bwMode="auto">
          <a:xfrm>
            <a:off x="628650" y="1391393"/>
            <a:ext cx="7829550" cy="374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400"/>
              <a:t>Producer B grew 100 acres of blueberries as an individual with 100% shares in 2019 with a total sales of $250,000. </a:t>
            </a:r>
          </a:p>
          <a:p>
            <a:endParaRPr lang="en-US" sz="800"/>
          </a:p>
          <a:p>
            <a:pPr marL="457200" indent="-457200">
              <a:buFont typeface="Arial" panose="020B0604020202020204" pitchFamily="34" charset="0"/>
              <a:buChar char="•"/>
            </a:pPr>
            <a:r>
              <a:rPr lang="en-US" sz="2400"/>
              <a:t>In 2020 Producer B’s spouse, Producer C, began farming as a new producer, Producer B and Producer C now share the 100 acres of blueberries 50/50 and had a total of $200,000 in sales. </a:t>
            </a:r>
          </a:p>
          <a:p>
            <a:pPr marL="457200" indent="-457200">
              <a:buFont typeface="Arial" panose="020B0604020202020204" pitchFamily="34" charset="0"/>
              <a:buChar char="•"/>
            </a:pPr>
            <a:endParaRPr lang="en-US" sz="800"/>
          </a:p>
          <a:p>
            <a:pPr marL="457200" indent="-457200">
              <a:buFont typeface="Arial" panose="020B0604020202020204" pitchFamily="34" charset="0"/>
              <a:buChar char="•"/>
            </a:pPr>
            <a:r>
              <a:rPr lang="en-US" sz="2400"/>
              <a:t>Producer B will certify to their 2019 sales of $250,000 for CFAP 2 and Producer C will certify to $100,000. </a:t>
            </a:r>
          </a:p>
        </p:txBody>
      </p:sp>
    </p:spTree>
    <p:extLst>
      <p:ext uri="{BB962C8B-B14F-4D97-AF65-F5344CB8AC3E}">
        <p14:creationId xmlns:p14="http://schemas.microsoft.com/office/powerpoint/2010/main" val="29345916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DD914FE-105F-4213-8527-827FCD96569C}"/>
              </a:ext>
            </a:extLst>
          </p:cNvPr>
          <p:cNvSpPr>
            <a:spLocks noGrp="1"/>
          </p:cNvSpPr>
          <p:nvPr>
            <p:ph type="ftr" sz="quarter" idx="11"/>
          </p:nvPr>
        </p:nvSpPr>
        <p:spPr/>
        <p:txBody>
          <a:bodyPr/>
          <a:lstStyle/>
          <a:p>
            <a:pPr>
              <a:defRPr/>
            </a:pPr>
            <a:r>
              <a:rPr lang="en-US" sz="1200">
                <a:latin typeface="Arial" panose="020B0604020202020204" pitchFamily="34" charset="0"/>
                <a:cs typeface="Arial" panose="020B0604020202020204" pitchFamily="34" charset="0"/>
              </a:rPr>
              <a:t>CFAP 2</a:t>
            </a:r>
          </a:p>
        </p:txBody>
      </p:sp>
      <p:sp>
        <p:nvSpPr>
          <p:cNvPr id="9" name="Slide Number Placeholder 8">
            <a:extLst>
              <a:ext uri="{FF2B5EF4-FFF2-40B4-BE49-F238E27FC236}">
                <a16:creationId xmlns:a16="http://schemas.microsoft.com/office/drawing/2014/main" id="{E593A774-88DC-44C0-A99C-6700D16D7A47}"/>
              </a:ext>
            </a:extLst>
          </p:cNvPr>
          <p:cNvSpPr>
            <a:spLocks noGrp="1"/>
          </p:cNvSpPr>
          <p:nvPr>
            <p:ph type="sldNum" sz="quarter" idx="12"/>
          </p:nvPr>
        </p:nvSpPr>
        <p:spPr/>
        <p:txBody>
          <a:bodyPr/>
          <a:lstStyle/>
          <a:p>
            <a:pPr>
              <a:defRPr/>
            </a:pPr>
            <a:r>
              <a:rPr lang="en-US"/>
              <a:t>	</a:t>
            </a:r>
            <a:fld id="{6166775B-E916-4C07-B27C-9BE8A6895C43}" type="slidenum">
              <a:rPr lang="en-US" sz="1200" smtClean="0">
                <a:latin typeface="Arial" panose="020B0604020202020204" pitchFamily="34" charset="0"/>
                <a:cs typeface="Arial" panose="020B0604020202020204" pitchFamily="34" charset="0"/>
              </a:rPr>
              <a:pPr>
                <a:defRPr/>
              </a:pPr>
              <a:t>72</a:t>
            </a:fld>
            <a:endParaRPr lang="en-US" sz="1200">
              <a:latin typeface="Arial" panose="020B0604020202020204" pitchFamily="34" charset="0"/>
              <a:cs typeface="Arial" panose="020B0604020202020204" pitchFamily="34" charset="0"/>
            </a:endParaRPr>
          </a:p>
        </p:txBody>
      </p:sp>
      <p:sp>
        <p:nvSpPr>
          <p:cNvPr id="10" name="Title 5">
            <a:extLst>
              <a:ext uri="{FF2B5EF4-FFF2-40B4-BE49-F238E27FC236}">
                <a16:creationId xmlns:a16="http://schemas.microsoft.com/office/drawing/2014/main" id="{B4516BB6-9122-4945-A733-8E66CEF2135F}"/>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400" b="1" i="0" u="none" strike="noStrike" kern="1200" cap="none" spc="0" normalizeH="0" baseline="0" noProof="0">
                <a:ln>
                  <a:noFill/>
                </a:ln>
                <a:solidFill>
                  <a:srgbClr val="FFFFFF"/>
                </a:solidFill>
                <a:effectLst/>
                <a:uLnTx/>
                <a:uFillTx/>
                <a:latin typeface="Arial"/>
                <a:cs typeface="Arial"/>
              </a:rPr>
              <a:t>Example </a:t>
            </a:r>
            <a:r>
              <a:rPr lang="en-US" altLang="en-US" sz="3400" b="1">
                <a:solidFill>
                  <a:srgbClr val="FFFFFF"/>
                </a:solidFill>
                <a:latin typeface="Arial"/>
                <a:cs typeface="Arial"/>
              </a:rPr>
              <a:t>2 – NOT New Producer</a:t>
            </a:r>
            <a:endParaRPr kumimoji="0" lang="en-US" altLang="en-US" sz="3400" b="1" i="0" u="none" strike="noStrike" kern="1200" cap="none" spc="0" normalizeH="0" baseline="0" noProof="0">
              <a:ln>
                <a:noFill/>
              </a:ln>
              <a:solidFill>
                <a:srgbClr val="FFFFFF"/>
              </a:solidFill>
              <a:effectLst/>
              <a:uLnTx/>
              <a:uFillTx/>
              <a:latin typeface="Arial"/>
              <a:cs typeface="Arial"/>
            </a:endParaRPr>
          </a:p>
        </p:txBody>
      </p:sp>
      <p:sp>
        <p:nvSpPr>
          <p:cNvPr id="11" name="Content Placeholder 2">
            <a:extLst>
              <a:ext uri="{FF2B5EF4-FFF2-40B4-BE49-F238E27FC236}">
                <a16:creationId xmlns:a16="http://schemas.microsoft.com/office/drawing/2014/main" id="{D875CEAC-3453-45C9-94C0-976C4E96479A}"/>
              </a:ext>
            </a:extLst>
          </p:cNvPr>
          <p:cNvSpPr txBox="1">
            <a:spLocks/>
          </p:cNvSpPr>
          <p:nvPr/>
        </p:nvSpPr>
        <p:spPr bwMode="auto">
          <a:xfrm>
            <a:off x="628650" y="1391393"/>
            <a:ext cx="7829550" cy="374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dirty="0"/>
              <a:t>Producer A grew 120 acres of watermelons in 2018 but did not plant anything in 2019 due to disaster and did not sell any other sales commodities in 2019. </a:t>
            </a:r>
          </a:p>
          <a:p>
            <a:pPr marL="457200" indent="-457200">
              <a:buFont typeface="Arial" panose="020B0604020202020204" pitchFamily="34" charset="0"/>
              <a:buChar char="•"/>
            </a:pPr>
            <a:endParaRPr lang="en-US" sz="700" dirty="0"/>
          </a:p>
          <a:p>
            <a:pPr marL="457200" indent="-457200">
              <a:buFont typeface="Arial" panose="020B0604020202020204" pitchFamily="34" charset="0"/>
              <a:buChar char="•"/>
            </a:pPr>
            <a:r>
              <a:rPr lang="en-US" dirty="0"/>
              <a:t>In 2020 the producer grew 120 acres of watermelons and had a total sales of $320,000. </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dirty="0"/>
              <a:t>Because the producer was farming prior to 2020, the 2019 sales will be $0.</a:t>
            </a:r>
          </a:p>
        </p:txBody>
      </p:sp>
    </p:spTree>
    <p:extLst>
      <p:ext uri="{BB962C8B-B14F-4D97-AF65-F5344CB8AC3E}">
        <p14:creationId xmlns:p14="http://schemas.microsoft.com/office/powerpoint/2010/main" val="28739163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E5B5677B-7E9F-48C0-B466-751A035229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7" name="Slide Number Placeholder 6">
            <a:extLst>
              <a:ext uri="{FF2B5EF4-FFF2-40B4-BE49-F238E27FC236}">
                <a16:creationId xmlns:a16="http://schemas.microsoft.com/office/drawing/2014/main" id="{5CBD370E-D21C-4E9B-9B77-DD1AA203B7E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937"/>
                </a:solidFill>
                <a:effectLst/>
                <a:uLnTx/>
                <a:uFillTx/>
                <a:latin typeface="Calibri" panose="020F0502020204030204"/>
                <a:ea typeface="+mn-ea"/>
                <a:cs typeface="+mn-cs"/>
              </a:rPr>
              <a:t>	</a:t>
            </a: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8" name="Title 5">
            <a:extLst>
              <a:ext uri="{FF2B5EF4-FFF2-40B4-BE49-F238E27FC236}">
                <a16:creationId xmlns:a16="http://schemas.microsoft.com/office/drawing/2014/main" id="{1DBC519D-2359-4F01-AE24-264F17D2D875}"/>
              </a:ext>
            </a:extLst>
          </p:cNvPr>
          <p:cNvSpPr txBox="1">
            <a:spLocks noChangeArrowheads="1"/>
          </p:cNvSpPr>
          <p:nvPr/>
        </p:nvSpPr>
        <p:spPr bwMode="auto">
          <a:xfrm>
            <a:off x="2039937" y="-51371"/>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en-US" sz="3600" b="1" dirty="0">
                <a:solidFill>
                  <a:srgbClr val="FFFFFF"/>
                </a:solidFill>
                <a:latin typeface="Arial"/>
                <a:cs typeface="Arial"/>
              </a:rPr>
              <a:t>Sales Commodity</a:t>
            </a:r>
            <a:r>
              <a:rPr kumimoji="0" lang="en-US" altLang="en-US" sz="3600" b="1" i="0" u="none" strike="noStrike" kern="1200" cap="none" spc="0" normalizeH="0" baseline="0" noProof="0" dirty="0">
                <a:ln>
                  <a:noFill/>
                </a:ln>
                <a:solidFill>
                  <a:srgbClr val="FFFFFF"/>
                </a:solidFill>
                <a:effectLst/>
                <a:uLnTx/>
                <a:uFillTx/>
                <a:latin typeface="Arial"/>
                <a:ea typeface="+mj-ea"/>
                <a:cs typeface="Arial"/>
              </a:rPr>
              <a:t> Example</a:t>
            </a:r>
          </a:p>
        </p:txBody>
      </p:sp>
      <p:sp>
        <p:nvSpPr>
          <p:cNvPr id="9" name="Content Placeholder 2">
            <a:extLst>
              <a:ext uri="{FF2B5EF4-FFF2-40B4-BE49-F238E27FC236}">
                <a16:creationId xmlns:a16="http://schemas.microsoft.com/office/drawing/2014/main" id="{97B5DBAB-10A2-4250-920E-74C7B5B07CDA}"/>
              </a:ext>
            </a:extLst>
          </p:cNvPr>
          <p:cNvSpPr txBox="1">
            <a:spLocks/>
          </p:cNvSpPr>
          <p:nvPr/>
        </p:nvSpPr>
        <p:spPr bwMode="auto">
          <a:xfrm>
            <a:off x="228600" y="1025363"/>
            <a:ext cx="8686800" cy="374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dirty="0"/>
              <a:t>Sally breeds and grows buffalo for direct marketing of the meat and by-products to online customers. Sally’s sales records show several income streams from various products she sells including buffalo meat, hides and shoulder mounts. </a:t>
            </a:r>
          </a:p>
          <a:p>
            <a:pPr marL="457200" indent="-457200">
              <a:buFont typeface="Arial" panose="020B0604020202020204" pitchFamily="34" charset="0"/>
              <a:buChar char="•"/>
            </a:pPr>
            <a:r>
              <a:rPr lang="en-US" dirty="0"/>
              <a:t>Sally would certify the value of the live animal “delivered” to the point of harvest, whether on or off farm. </a:t>
            </a:r>
          </a:p>
          <a:p>
            <a:pPr marL="1143000" lvl="1" indent="-457200"/>
            <a:r>
              <a:rPr lang="en-US" dirty="0"/>
              <a:t>After delivery there is value added by processing the animal into the various products sold. Sales of the by products such as meat, hides, and shoulder mounts should not be included, only the value of the live animal.</a:t>
            </a:r>
          </a:p>
        </p:txBody>
      </p:sp>
    </p:spTree>
    <p:extLst>
      <p:ext uri="{BB962C8B-B14F-4D97-AF65-F5344CB8AC3E}">
        <p14:creationId xmlns:p14="http://schemas.microsoft.com/office/powerpoint/2010/main" val="3902337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E5B5677B-7E9F-48C0-B466-751A035229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7" name="Slide Number Placeholder 6">
            <a:extLst>
              <a:ext uri="{FF2B5EF4-FFF2-40B4-BE49-F238E27FC236}">
                <a16:creationId xmlns:a16="http://schemas.microsoft.com/office/drawing/2014/main" id="{5CBD370E-D21C-4E9B-9B77-DD1AA203B7E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937"/>
                </a:solidFill>
                <a:effectLst/>
                <a:uLnTx/>
                <a:uFillTx/>
                <a:latin typeface="Calibri" panose="020F0502020204030204"/>
                <a:ea typeface="+mn-ea"/>
                <a:cs typeface="+mn-cs"/>
              </a:rPr>
              <a:t>	</a:t>
            </a: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8" name="Title 5">
            <a:extLst>
              <a:ext uri="{FF2B5EF4-FFF2-40B4-BE49-F238E27FC236}">
                <a16:creationId xmlns:a16="http://schemas.microsoft.com/office/drawing/2014/main" id="{1DBC519D-2359-4F01-AE24-264F17D2D875}"/>
              </a:ext>
            </a:extLst>
          </p:cNvPr>
          <p:cNvSpPr txBox="1">
            <a:spLocks noChangeArrowheads="1"/>
          </p:cNvSpPr>
          <p:nvPr/>
        </p:nvSpPr>
        <p:spPr bwMode="auto">
          <a:xfrm>
            <a:off x="2039937" y="-51371"/>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en-US" sz="3600" b="1" dirty="0">
                <a:solidFill>
                  <a:srgbClr val="FFFFFF"/>
                </a:solidFill>
                <a:latin typeface="Arial"/>
                <a:cs typeface="Arial"/>
              </a:rPr>
              <a:t>Sales Commodity</a:t>
            </a:r>
            <a:r>
              <a:rPr kumimoji="0" lang="en-US" altLang="en-US" sz="3600" b="1" i="0" u="none" strike="noStrike" kern="1200" cap="none" spc="0" normalizeH="0" baseline="0" noProof="0" dirty="0">
                <a:ln>
                  <a:noFill/>
                </a:ln>
                <a:solidFill>
                  <a:srgbClr val="FFFFFF"/>
                </a:solidFill>
                <a:effectLst/>
                <a:uLnTx/>
                <a:uFillTx/>
                <a:latin typeface="Arial"/>
                <a:ea typeface="+mj-ea"/>
                <a:cs typeface="Arial"/>
              </a:rPr>
              <a:t> Example</a:t>
            </a:r>
          </a:p>
        </p:txBody>
      </p:sp>
      <p:sp>
        <p:nvSpPr>
          <p:cNvPr id="9" name="Content Placeholder 2">
            <a:extLst>
              <a:ext uri="{FF2B5EF4-FFF2-40B4-BE49-F238E27FC236}">
                <a16:creationId xmlns:a16="http://schemas.microsoft.com/office/drawing/2014/main" id="{97B5DBAB-10A2-4250-920E-74C7B5B07CDA}"/>
              </a:ext>
            </a:extLst>
          </p:cNvPr>
          <p:cNvSpPr txBox="1">
            <a:spLocks/>
          </p:cNvSpPr>
          <p:nvPr/>
        </p:nvSpPr>
        <p:spPr bwMode="auto">
          <a:xfrm>
            <a:off x="254000" y="1391393"/>
            <a:ext cx="8686800" cy="374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Aft>
                <a:spcPts val="600"/>
              </a:spcAft>
              <a:buFont typeface="Arial" panose="020B0604020202020204" pitchFamily="34" charset="0"/>
              <a:buChar char="•"/>
            </a:pPr>
            <a:r>
              <a:rPr lang="en-US" dirty="0"/>
              <a:t>Shawn grows grapes and owns a winery to process grapes into wine. Shawn also buys grapes from other growers. </a:t>
            </a:r>
          </a:p>
          <a:p>
            <a:pPr marL="457200" indent="-457200">
              <a:spcAft>
                <a:spcPts val="600"/>
              </a:spcAft>
              <a:buFont typeface="Arial" panose="020B0604020202020204" pitchFamily="34" charset="0"/>
              <a:buChar char="•"/>
            </a:pPr>
            <a:r>
              <a:rPr lang="en-US" dirty="0"/>
              <a:t>For the CFAP 2 application Shawn should determine the value for his raw grapes at a price comparable to what was paid by the winery for similar quality, raw grapes. </a:t>
            </a:r>
          </a:p>
          <a:p>
            <a:pPr marL="1143000" lvl="1" indent="-457200"/>
            <a:r>
              <a:rPr lang="en-US" dirty="0"/>
              <a:t>The sales of the value-added product, wine, would not be included on the CFAP 2 application.</a:t>
            </a:r>
          </a:p>
        </p:txBody>
      </p:sp>
    </p:spTree>
    <p:extLst>
      <p:ext uri="{BB962C8B-B14F-4D97-AF65-F5344CB8AC3E}">
        <p14:creationId xmlns:p14="http://schemas.microsoft.com/office/powerpoint/2010/main" val="20687530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E5B5677B-7E9F-48C0-B466-751A035229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7" name="Slide Number Placeholder 6">
            <a:extLst>
              <a:ext uri="{FF2B5EF4-FFF2-40B4-BE49-F238E27FC236}">
                <a16:creationId xmlns:a16="http://schemas.microsoft.com/office/drawing/2014/main" id="{5CBD370E-D21C-4E9B-9B77-DD1AA203B7E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937"/>
                </a:solidFill>
                <a:effectLst/>
                <a:uLnTx/>
                <a:uFillTx/>
                <a:latin typeface="Calibri" panose="020F0502020204030204"/>
                <a:ea typeface="+mn-ea"/>
                <a:cs typeface="+mn-cs"/>
              </a:rPr>
              <a:t>	</a:t>
            </a: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8" name="Title 5">
            <a:extLst>
              <a:ext uri="{FF2B5EF4-FFF2-40B4-BE49-F238E27FC236}">
                <a16:creationId xmlns:a16="http://schemas.microsoft.com/office/drawing/2014/main" id="{1DBC519D-2359-4F01-AE24-264F17D2D875}"/>
              </a:ext>
            </a:extLst>
          </p:cNvPr>
          <p:cNvSpPr txBox="1">
            <a:spLocks noChangeArrowheads="1"/>
          </p:cNvSpPr>
          <p:nvPr/>
        </p:nvSpPr>
        <p:spPr bwMode="auto">
          <a:xfrm>
            <a:off x="2039937" y="-51371"/>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en-US" sz="3600" b="1" dirty="0">
                <a:solidFill>
                  <a:srgbClr val="FFFFFF"/>
                </a:solidFill>
                <a:latin typeface="Arial"/>
                <a:cs typeface="Arial"/>
              </a:rPr>
              <a:t>Sales Commodity</a:t>
            </a:r>
            <a:r>
              <a:rPr kumimoji="0" lang="en-US" altLang="en-US" sz="3600" b="1" i="0" u="none" strike="noStrike" kern="1200" cap="none" spc="0" normalizeH="0" baseline="0" noProof="0" dirty="0">
                <a:ln>
                  <a:noFill/>
                </a:ln>
                <a:solidFill>
                  <a:srgbClr val="FFFFFF"/>
                </a:solidFill>
                <a:effectLst/>
                <a:uLnTx/>
                <a:uFillTx/>
                <a:latin typeface="Arial"/>
                <a:ea typeface="+mj-ea"/>
                <a:cs typeface="Arial"/>
              </a:rPr>
              <a:t> Example</a:t>
            </a:r>
          </a:p>
        </p:txBody>
      </p:sp>
      <p:sp>
        <p:nvSpPr>
          <p:cNvPr id="9" name="Content Placeholder 2">
            <a:extLst>
              <a:ext uri="{FF2B5EF4-FFF2-40B4-BE49-F238E27FC236}">
                <a16:creationId xmlns:a16="http://schemas.microsoft.com/office/drawing/2014/main" id="{97B5DBAB-10A2-4250-920E-74C7B5B07CDA}"/>
              </a:ext>
            </a:extLst>
          </p:cNvPr>
          <p:cNvSpPr txBox="1">
            <a:spLocks/>
          </p:cNvSpPr>
          <p:nvPr/>
        </p:nvSpPr>
        <p:spPr bwMode="auto">
          <a:xfrm>
            <a:off x="254000" y="1391393"/>
            <a:ext cx="8686800" cy="374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Aft>
                <a:spcPts val="600"/>
              </a:spcAft>
              <a:buFont typeface="Arial" panose="020B0604020202020204" pitchFamily="34" charset="0"/>
              <a:buChar char="•"/>
            </a:pPr>
            <a:r>
              <a:rPr lang="en-US" dirty="0"/>
              <a:t>Sam raises cucumbers and sells raw cucumbers and cucumber pickles at a local farmer’s market directly to customers. </a:t>
            </a:r>
          </a:p>
          <a:p>
            <a:pPr marL="457200" indent="-457200">
              <a:buFont typeface="Arial" panose="020B0604020202020204" pitchFamily="34" charset="0"/>
              <a:buChar char="•"/>
            </a:pPr>
            <a:r>
              <a:rPr lang="en-US" dirty="0"/>
              <a:t>The 2019 sales would be the value of raw cucumbers sold at the market plus the raw value of the cucumber pickles. </a:t>
            </a:r>
          </a:p>
          <a:p>
            <a:pPr marL="457200" indent="-457200">
              <a:buFont typeface="Arial" panose="020B0604020202020204" pitchFamily="34" charset="0"/>
              <a:buChar char="•"/>
            </a:pPr>
            <a:r>
              <a:rPr lang="en-US" dirty="0"/>
              <a:t>Sam would use the quantity of cucumbers processed into pickles and the price of raw cucumbers sold at the market to calculate the raw value of the cucumber pickles.</a:t>
            </a:r>
            <a:br>
              <a:rPr lang="en-US" dirty="0"/>
            </a:br>
            <a:endParaRPr lang="en-US" dirty="0"/>
          </a:p>
        </p:txBody>
      </p:sp>
    </p:spTree>
    <p:extLst>
      <p:ext uri="{BB962C8B-B14F-4D97-AF65-F5344CB8AC3E}">
        <p14:creationId xmlns:p14="http://schemas.microsoft.com/office/powerpoint/2010/main" val="2241201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6937"/>
                </a:solidFill>
                <a:effectLst/>
                <a:uLnTx/>
                <a:uFillTx/>
                <a:latin typeface="Calibri" panose="020F0502020204030204"/>
                <a:ea typeface="+mn-ea"/>
                <a:cs typeface="+mn-cs"/>
              </a:rPr>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166775B-E916-4C07-B27C-9BE8A6895C43}" type="slidenum">
              <a:rPr kumimoji="0" lang="en-US" sz="1200" b="0" i="0" u="none" strike="noStrike" kern="1200" cap="none" spc="0" normalizeH="0" baseline="0" noProof="0" smtClean="0">
                <a:ln>
                  <a:noFill/>
                </a:ln>
                <a:solidFill>
                  <a:srgbClr val="006937"/>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srgbClr val="006937"/>
              </a:solidFill>
              <a:effectLst/>
              <a:uLnTx/>
              <a:uFillTx/>
              <a:latin typeface="Arial" panose="020B0604020202020204" pitchFamily="34" charset="0"/>
              <a:ea typeface="+mn-ea"/>
              <a:cs typeface="Arial" panose="020B0604020202020204" pitchFamily="34" charset="0"/>
            </a:endParaRPr>
          </a:p>
        </p:txBody>
      </p:sp>
      <p:sp>
        <p:nvSpPr>
          <p:cNvPr id="9" name="Title 5">
            <a:extLst>
              <a:ext uri="{FF2B5EF4-FFF2-40B4-BE49-F238E27FC236}">
                <a16:creationId xmlns:a16="http://schemas.microsoft.com/office/drawing/2014/main" id="{BF8AE66C-E362-41FE-B472-87EEB138BA02}"/>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Arial"/>
                <a:ea typeface="+mj-ea"/>
                <a:cs typeface="Arial"/>
              </a:rPr>
              <a:t>AD-3117, Part F </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Arial"/>
                <a:ea typeface="+mj-ea"/>
                <a:cs typeface="Arial"/>
              </a:rPr>
              <a:t>Sales Commodities</a:t>
            </a:r>
          </a:p>
        </p:txBody>
      </p:sp>
      <p:pic>
        <p:nvPicPr>
          <p:cNvPr id="3" name="Picture 2">
            <a:extLst>
              <a:ext uri="{FF2B5EF4-FFF2-40B4-BE49-F238E27FC236}">
                <a16:creationId xmlns:a16="http://schemas.microsoft.com/office/drawing/2014/main" id="{7A1AAC60-12D2-4E66-8421-A2F9492AB5BE}"/>
              </a:ext>
            </a:extLst>
          </p:cNvPr>
          <p:cNvPicPr>
            <a:picLocks noChangeAspect="1"/>
          </p:cNvPicPr>
          <p:nvPr/>
        </p:nvPicPr>
        <p:blipFill>
          <a:blip r:embed="rId3"/>
          <a:stretch>
            <a:fillRect/>
          </a:stretch>
        </p:blipFill>
        <p:spPr>
          <a:xfrm>
            <a:off x="292999" y="2434504"/>
            <a:ext cx="8633288" cy="2006489"/>
          </a:xfrm>
          <a:prstGeom prst="rect">
            <a:avLst/>
          </a:prstGeom>
          <a:ln w="38100">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50366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B4C3B-AD42-480A-A0DA-A0C6B6F97BD2}"/>
              </a:ext>
            </a:extLst>
          </p:cNvPr>
          <p:cNvSpPr>
            <a:spLocks noGrp="1"/>
          </p:cNvSpPr>
          <p:nvPr>
            <p:ph type="title"/>
          </p:nvPr>
        </p:nvSpPr>
        <p:spPr/>
        <p:txBody>
          <a:bodyPr/>
          <a:lstStyle/>
          <a:p>
            <a:r>
              <a:rPr lang="en-US"/>
              <a:t>Sales commodity basics</a:t>
            </a:r>
          </a:p>
        </p:txBody>
      </p:sp>
      <p:graphicFrame>
        <p:nvGraphicFramePr>
          <p:cNvPr id="4" name="Content Placeholder 3">
            <a:extLst>
              <a:ext uri="{FF2B5EF4-FFF2-40B4-BE49-F238E27FC236}">
                <a16:creationId xmlns:a16="http://schemas.microsoft.com/office/drawing/2014/main" id="{9766446F-C1A8-4428-BB45-66E131B436C6}"/>
              </a:ext>
            </a:extLst>
          </p:cNvPr>
          <p:cNvGraphicFramePr>
            <a:graphicFrameLocks noGrp="1"/>
          </p:cNvGraphicFramePr>
          <p:nvPr>
            <p:ph idx="1"/>
          </p:nvPr>
        </p:nvGraphicFramePr>
        <p:xfrm>
          <a:off x="628650" y="1780323"/>
          <a:ext cx="6790068" cy="3017520"/>
        </p:xfrm>
        <a:graphic>
          <a:graphicData uri="http://schemas.openxmlformats.org/drawingml/2006/table">
            <a:tbl>
              <a:tblPr/>
              <a:tblGrid>
                <a:gridCol w="3395034">
                  <a:extLst>
                    <a:ext uri="{9D8B030D-6E8A-4147-A177-3AD203B41FA5}">
                      <a16:colId xmlns:a16="http://schemas.microsoft.com/office/drawing/2014/main" val="1513787615"/>
                    </a:ext>
                  </a:extLst>
                </a:gridCol>
                <a:gridCol w="3395034">
                  <a:extLst>
                    <a:ext uri="{9D8B030D-6E8A-4147-A177-3AD203B41FA5}">
                      <a16:colId xmlns:a16="http://schemas.microsoft.com/office/drawing/2014/main" val="945985432"/>
                    </a:ext>
                  </a:extLst>
                </a:gridCol>
              </a:tblGrid>
              <a:tr h="1121503">
                <a:tc>
                  <a:txBody>
                    <a:bodyPr/>
                    <a:lstStyle/>
                    <a:p>
                      <a:pPr algn="l"/>
                      <a:r>
                        <a:rPr lang="en-US" sz="1800" b="1">
                          <a:effectLst/>
                          <a:latin typeface="Arial" panose="020B0604020202020204" pitchFamily="34" charset="0"/>
                          <a:cs typeface="Arial" panose="020B0604020202020204" pitchFamily="34" charset="0"/>
                        </a:rPr>
                        <a:t>2019 Sales Range</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1F1F1"/>
                    </a:solidFill>
                  </a:tcPr>
                </a:tc>
                <a:tc>
                  <a:txBody>
                    <a:bodyPr/>
                    <a:lstStyle/>
                    <a:p>
                      <a:pPr algn="l"/>
                      <a:r>
                        <a:rPr lang="en-US" sz="1800" b="1">
                          <a:effectLst/>
                          <a:latin typeface="Arial" panose="020B0604020202020204" pitchFamily="34" charset="0"/>
                          <a:cs typeface="Arial" panose="020B0604020202020204" pitchFamily="34" charset="0"/>
                        </a:rPr>
                        <a:t>Percent Payment Factor for the Producer’s 2019 Sales</a:t>
                      </a:r>
                      <a:br>
                        <a:rPr lang="en-US" sz="1800" b="1">
                          <a:effectLst/>
                          <a:latin typeface="Arial" panose="020B0604020202020204" pitchFamily="34" charset="0"/>
                          <a:cs typeface="Arial" panose="020B0604020202020204" pitchFamily="34" charset="0"/>
                        </a:rPr>
                      </a:br>
                      <a:r>
                        <a:rPr lang="en-US" sz="1800" b="1">
                          <a:effectLst/>
                          <a:latin typeface="Arial" panose="020B0604020202020204" pitchFamily="34" charset="0"/>
                          <a:cs typeface="Arial" panose="020B0604020202020204" pitchFamily="34" charset="0"/>
                        </a:rPr>
                        <a:t>of Eligible Commodities Falling in the Range</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1F1F1"/>
                    </a:solidFill>
                  </a:tcPr>
                </a:tc>
                <a:extLst>
                  <a:ext uri="{0D108BD9-81ED-4DB2-BD59-A6C34878D82A}">
                    <a16:rowId xmlns:a16="http://schemas.microsoft.com/office/drawing/2014/main" val="2283412775"/>
                  </a:ext>
                </a:extLst>
              </a:tr>
              <a:tr h="345078">
                <a:tc>
                  <a:txBody>
                    <a:bodyPr/>
                    <a:lstStyle/>
                    <a:p>
                      <a:r>
                        <a:rPr lang="en-US" sz="1800" b="0">
                          <a:effectLst/>
                          <a:latin typeface="Arial" panose="020B0604020202020204" pitchFamily="34" charset="0"/>
                          <a:cs typeface="Arial" panose="020B0604020202020204" pitchFamily="34" charset="0"/>
                        </a:rPr>
                        <a:t>$0 to $49,999</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tc>
                  <a:txBody>
                    <a:bodyPr/>
                    <a:lstStyle/>
                    <a:p>
                      <a:r>
                        <a:rPr lang="en-US" sz="1800" b="0">
                          <a:effectLst/>
                          <a:latin typeface="Arial" panose="020B0604020202020204" pitchFamily="34" charset="0"/>
                          <a:cs typeface="Arial" panose="020B0604020202020204" pitchFamily="34" charset="0"/>
                        </a:rPr>
                        <a:t>10.6%</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1846729958"/>
                  </a:ext>
                </a:extLst>
              </a:tr>
              <a:tr h="345078">
                <a:tc>
                  <a:txBody>
                    <a:bodyPr/>
                    <a:lstStyle/>
                    <a:p>
                      <a:r>
                        <a:rPr lang="en-US" sz="1800" b="0">
                          <a:effectLst/>
                          <a:latin typeface="Arial" panose="020B0604020202020204" pitchFamily="34" charset="0"/>
                          <a:cs typeface="Arial" panose="020B0604020202020204" pitchFamily="34" charset="0"/>
                        </a:rPr>
                        <a:t>$50,000 to $99,999</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tc>
                  <a:txBody>
                    <a:bodyPr/>
                    <a:lstStyle/>
                    <a:p>
                      <a:r>
                        <a:rPr lang="en-US" sz="1800" b="0">
                          <a:effectLst/>
                          <a:latin typeface="Arial" panose="020B0604020202020204" pitchFamily="34" charset="0"/>
                          <a:cs typeface="Arial" panose="020B0604020202020204" pitchFamily="34" charset="0"/>
                        </a:rPr>
                        <a:t>9.9%</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3702240322"/>
                  </a:ext>
                </a:extLst>
              </a:tr>
              <a:tr h="345078">
                <a:tc>
                  <a:txBody>
                    <a:bodyPr/>
                    <a:lstStyle/>
                    <a:p>
                      <a:r>
                        <a:rPr lang="en-US" sz="1800" b="0">
                          <a:effectLst/>
                          <a:latin typeface="Arial" panose="020B0604020202020204" pitchFamily="34" charset="0"/>
                          <a:cs typeface="Arial" panose="020B0604020202020204" pitchFamily="34" charset="0"/>
                        </a:rPr>
                        <a:t>$100,000 to $499,999</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tc>
                  <a:txBody>
                    <a:bodyPr/>
                    <a:lstStyle/>
                    <a:p>
                      <a:r>
                        <a:rPr lang="en-US" sz="1800" b="0">
                          <a:effectLst/>
                          <a:latin typeface="Arial" panose="020B0604020202020204" pitchFamily="34" charset="0"/>
                          <a:cs typeface="Arial" panose="020B0604020202020204" pitchFamily="34" charset="0"/>
                        </a:rPr>
                        <a:t>9.7%</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2855327291"/>
                  </a:ext>
                </a:extLst>
              </a:tr>
              <a:tr h="345078">
                <a:tc>
                  <a:txBody>
                    <a:bodyPr/>
                    <a:lstStyle/>
                    <a:p>
                      <a:r>
                        <a:rPr lang="en-US" sz="1800" b="0">
                          <a:effectLst/>
                          <a:latin typeface="Arial" panose="020B0604020202020204" pitchFamily="34" charset="0"/>
                          <a:cs typeface="Arial" panose="020B0604020202020204" pitchFamily="34" charset="0"/>
                        </a:rPr>
                        <a:t>$500,000 to $999,999</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tc>
                  <a:txBody>
                    <a:bodyPr/>
                    <a:lstStyle/>
                    <a:p>
                      <a:r>
                        <a:rPr lang="en-US" sz="1800" b="0">
                          <a:effectLst/>
                          <a:latin typeface="Arial" panose="020B0604020202020204" pitchFamily="34" charset="0"/>
                          <a:cs typeface="Arial" panose="020B0604020202020204" pitchFamily="34" charset="0"/>
                        </a:rPr>
                        <a:t>9.0%</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1025180514"/>
                  </a:ext>
                </a:extLst>
              </a:tr>
              <a:tr h="345078">
                <a:tc>
                  <a:txBody>
                    <a:bodyPr/>
                    <a:lstStyle/>
                    <a:p>
                      <a:r>
                        <a:rPr lang="en-US" sz="1800" b="0">
                          <a:effectLst/>
                          <a:latin typeface="Arial" panose="020B0604020202020204" pitchFamily="34" charset="0"/>
                          <a:cs typeface="Arial" panose="020B0604020202020204" pitchFamily="34" charset="0"/>
                        </a:rPr>
                        <a:t>Sales over $1 million</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tc>
                  <a:txBody>
                    <a:bodyPr/>
                    <a:lstStyle/>
                    <a:p>
                      <a:r>
                        <a:rPr lang="en-US" sz="1800" b="0">
                          <a:effectLst/>
                          <a:latin typeface="Arial" panose="020B0604020202020204" pitchFamily="34" charset="0"/>
                          <a:cs typeface="Arial" panose="020B0604020202020204" pitchFamily="34" charset="0"/>
                        </a:rPr>
                        <a:t>8.8%</a:t>
                      </a:r>
                    </a:p>
                  </a:txBody>
                  <a:tcPr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338434633"/>
                  </a:ext>
                </a:extLst>
              </a:tr>
            </a:tbl>
          </a:graphicData>
        </a:graphic>
      </p:graphicFrame>
      <p:sp>
        <p:nvSpPr>
          <p:cNvPr id="5" name="TextBox 4">
            <a:extLst>
              <a:ext uri="{FF2B5EF4-FFF2-40B4-BE49-F238E27FC236}">
                <a16:creationId xmlns:a16="http://schemas.microsoft.com/office/drawing/2014/main" id="{713F5CEA-7A89-454F-9625-3E7650F11CF5}"/>
              </a:ext>
            </a:extLst>
          </p:cNvPr>
          <p:cNvSpPr txBox="1"/>
          <p:nvPr/>
        </p:nvSpPr>
        <p:spPr>
          <a:xfrm>
            <a:off x="628650" y="5034815"/>
            <a:ext cx="7635456" cy="1200329"/>
          </a:xfrm>
          <a:prstGeom prst="rect">
            <a:avLst/>
          </a:prstGeom>
          <a:noFill/>
        </p:spPr>
        <p:txBody>
          <a:bodyPr wrap="square" rtlCol="0">
            <a:spAutoFit/>
          </a:bodyPr>
          <a:lstStyle/>
          <a:p>
            <a:r>
              <a:rPr lang="en-US" sz="2400">
                <a:solidFill>
                  <a:srgbClr val="065744"/>
                </a:solidFill>
                <a:latin typeface="Arial" panose="020B0604020202020204" pitchFamily="34" charset="0"/>
                <a:cs typeface="Arial" panose="020B0604020202020204" pitchFamily="34" charset="0"/>
              </a:rPr>
              <a:t>New producers that do not have 2019 sales records will self-certify using 2020 actual sales at the time of application</a:t>
            </a:r>
          </a:p>
        </p:txBody>
      </p:sp>
    </p:spTree>
    <p:extLst>
      <p:ext uri="{BB962C8B-B14F-4D97-AF65-F5344CB8AC3E}">
        <p14:creationId xmlns:p14="http://schemas.microsoft.com/office/powerpoint/2010/main" val="33113675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565DD51-11B4-49B4-B427-7C727B170B15}"/>
              </a:ext>
            </a:extLst>
          </p:cNvPr>
          <p:cNvSpPr>
            <a:spLocks noGrp="1"/>
          </p:cNvSpPr>
          <p:nvPr>
            <p:ph type="ftr" sz="quarter" idx="11"/>
          </p:nvPr>
        </p:nvSpPr>
        <p:spPr/>
        <p:txBody>
          <a:bodyPr/>
          <a:lstStyle/>
          <a:p>
            <a:pPr>
              <a:defRPr/>
            </a:pPr>
            <a:r>
              <a:rPr lang="en-US" sz="1200">
                <a:latin typeface="Arial" panose="020B0604020202020204" pitchFamily="34" charset="0"/>
                <a:cs typeface="Arial" panose="020B0604020202020204" pitchFamily="34" charset="0"/>
              </a:rPr>
              <a:t>CFAP 2</a:t>
            </a:r>
          </a:p>
        </p:txBody>
      </p:sp>
      <p:sp>
        <p:nvSpPr>
          <p:cNvPr id="6" name="Slide Number Placeholder 5">
            <a:extLst>
              <a:ext uri="{FF2B5EF4-FFF2-40B4-BE49-F238E27FC236}">
                <a16:creationId xmlns:a16="http://schemas.microsoft.com/office/drawing/2014/main" id="{99899EBB-5F78-4E42-BC7D-9C201EF393DD}"/>
              </a:ext>
            </a:extLst>
          </p:cNvPr>
          <p:cNvSpPr>
            <a:spLocks noGrp="1"/>
          </p:cNvSpPr>
          <p:nvPr>
            <p:ph type="sldNum" sz="quarter" idx="12"/>
          </p:nvPr>
        </p:nvSpPr>
        <p:spPr/>
        <p:txBody>
          <a:bodyPr/>
          <a:lstStyle/>
          <a:p>
            <a:pPr>
              <a:defRPr/>
            </a:pPr>
            <a:r>
              <a:rPr lang="en-US" sz="1200">
                <a:latin typeface="Arial" panose="020B0604020202020204" pitchFamily="34" charset="0"/>
                <a:cs typeface="Arial" panose="020B0604020202020204" pitchFamily="34" charset="0"/>
              </a:rPr>
              <a:t>	</a:t>
            </a:r>
            <a:fld id="{6166775B-E916-4C07-B27C-9BE8A6895C43}" type="slidenum">
              <a:rPr lang="en-US" sz="1200" smtClean="0">
                <a:latin typeface="Arial" panose="020B0604020202020204" pitchFamily="34" charset="0"/>
                <a:cs typeface="Arial" panose="020B0604020202020204" pitchFamily="34" charset="0"/>
              </a:rPr>
              <a:pPr>
                <a:defRPr/>
              </a:pPr>
              <a:t>78</a:t>
            </a:fld>
            <a:endParaRPr lang="en-US" sz="1200">
              <a:latin typeface="Arial" panose="020B0604020202020204" pitchFamily="34" charset="0"/>
              <a:cs typeface="Arial" panose="020B0604020202020204" pitchFamily="34" charset="0"/>
            </a:endParaRPr>
          </a:p>
        </p:txBody>
      </p:sp>
      <p:sp>
        <p:nvSpPr>
          <p:cNvPr id="7" name="Title 5">
            <a:extLst>
              <a:ext uri="{FF2B5EF4-FFF2-40B4-BE49-F238E27FC236}">
                <a16:creationId xmlns:a16="http://schemas.microsoft.com/office/drawing/2014/main" id="{7AA391FE-D56D-4910-97DE-18F05038C99E}"/>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Arial"/>
                <a:ea typeface="+mj-ea"/>
                <a:cs typeface="Arial"/>
              </a:rPr>
              <a:t>Payment Calculation Example</a:t>
            </a:r>
          </a:p>
        </p:txBody>
      </p:sp>
      <p:sp>
        <p:nvSpPr>
          <p:cNvPr id="9" name="Content Placeholder 2">
            <a:extLst>
              <a:ext uri="{FF2B5EF4-FFF2-40B4-BE49-F238E27FC236}">
                <a16:creationId xmlns:a16="http://schemas.microsoft.com/office/drawing/2014/main" id="{D8AE6ED5-3424-4E2E-B649-A0DA69E54A6D}"/>
              </a:ext>
            </a:extLst>
          </p:cNvPr>
          <p:cNvSpPr txBox="1">
            <a:spLocks/>
          </p:cNvSpPr>
          <p:nvPr/>
        </p:nvSpPr>
        <p:spPr bwMode="auto">
          <a:xfrm>
            <a:off x="628650" y="1391393"/>
            <a:ext cx="7829550" cy="374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Farmer Joe has 2019 sales of $75,000; therefore, two payment factors apply: </a:t>
            </a:r>
          </a:p>
          <a:p>
            <a:pPr marL="342900" lvl="0" indent="-342900">
              <a:buFont typeface="Arial" panose="020B0604020202020204" pitchFamily="34" charset="0"/>
              <a:buChar char="•"/>
            </a:pPr>
            <a:r>
              <a:rPr lang="en-US" dirty="0"/>
              <a:t>10.6% (applied to $49,999)</a:t>
            </a:r>
          </a:p>
          <a:p>
            <a:pPr marL="342900" lvl="0" indent="-342900">
              <a:buFont typeface="Arial" panose="020B0604020202020204" pitchFamily="34" charset="0"/>
              <a:buChar char="•"/>
            </a:pPr>
            <a:r>
              <a:rPr lang="en-US" dirty="0"/>
              <a:t>9.9% (applied to $25,001; $75,000 minus $49,999). </a:t>
            </a:r>
          </a:p>
          <a:p>
            <a:pPr lvl="0"/>
            <a:r>
              <a:rPr lang="en-US" dirty="0"/>
              <a:t> </a:t>
            </a:r>
            <a:br>
              <a:rPr lang="en-US" dirty="0"/>
            </a:br>
            <a:r>
              <a:rPr lang="en-US" dirty="0"/>
              <a:t>Farmer Joe’s gross payment is the sum of:</a:t>
            </a:r>
          </a:p>
          <a:p>
            <a:r>
              <a:rPr lang="en-US" dirty="0"/>
              <a:t>$49,999 x 10.6% = 	$5,299.89</a:t>
            </a:r>
          </a:p>
          <a:p>
            <a:r>
              <a:rPr lang="en-US" dirty="0"/>
              <a:t>$25,001 x 9.9%   = 	</a:t>
            </a:r>
            <a:r>
              <a:rPr lang="en-US" u="sng" dirty="0"/>
              <a:t>$2,475.10</a:t>
            </a:r>
            <a:endParaRPr lang="en-US" dirty="0"/>
          </a:p>
          <a:p>
            <a:r>
              <a:rPr lang="en-US" dirty="0"/>
              <a:t>				$7,774.99</a:t>
            </a:r>
          </a:p>
        </p:txBody>
      </p:sp>
    </p:spTree>
    <p:extLst>
      <p:ext uri="{BB962C8B-B14F-4D97-AF65-F5344CB8AC3E}">
        <p14:creationId xmlns:p14="http://schemas.microsoft.com/office/powerpoint/2010/main" val="7894021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158C-6D55-4113-B846-53FE5BD9A518}"/>
              </a:ext>
            </a:extLst>
          </p:cNvPr>
          <p:cNvSpPr>
            <a:spLocks noGrp="1"/>
          </p:cNvSpPr>
          <p:nvPr>
            <p:ph type="title"/>
          </p:nvPr>
        </p:nvSpPr>
        <p:spPr/>
        <p:txBody>
          <a:bodyPr/>
          <a:lstStyle/>
          <a:p>
            <a:r>
              <a:rPr lang="en-US"/>
              <a:t>How do I apply?</a:t>
            </a:r>
          </a:p>
        </p:txBody>
      </p:sp>
      <p:sp>
        <p:nvSpPr>
          <p:cNvPr id="3" name="Content Placeholder 2">
            <a:extLst>
              <a:ext uri="{FF2B5EF4-FFF2-40B4-BE49-F238E27FC236}">
                <a16:creationId xmlns:a16="http://schemas.microsoft.com/office/drawing/2014/main" id="{5F6ADEF8-C24C-43CF-882B-11D7E50BD6F7}"/>
              </a:ext>
            </a:extLst>
          </p:cNvPr>
          <p:cNvSpPr>
            <a:spLocks noGrp="1"/>
          </p:cNvSpPr>
          <p:nvPr>
            <p:ph idx="1"/>
          </p:nvPr>
        </p:nvSpPr>
        <p:spPr>
          <a:xfrm>
            <a:off x="628649" y="1690687"/>
            <a:ext cx="8018045" cy="4838449"/>
          </a:xfrm>
        </p:spPr>
        <p:txBody>
          <a:bodyPr>
            <a:noAutofit/>
          </a:bodyPr>
          <a:lstStyle/>
          <a:p>
            <a:pPr>
              <a:spcBef>
                <a:spcPts val="90"/>
              </a:spcBef>
              <a:spcAft>
                <a:spcPts val="90"/>
              </a:spcAft>
            </a:pPr>
            <a:r>
              <a:rPr lang="en-US" sz="2200"/>
              <a:t>New to USDA, no problem!  </a:t>
            </a:r>
            <a:r>
              <a:rPr lang="en-US" sz="2200" b="0"/>
              <a:t>Ask for help in filling out your application!  Local staff may also ask for:</a:t>
            </a:r>
          </a:p>
          <a:p>
            <a:pPr marL="803275" lvl="1" indent="-341313">
              <a:spcBef>
                <a:spcPts val="90"/>
              </a:spcBef>
              <a:spcAft>
                <a:spcPts val="90"/>
              </a:spcAft>
            </a:pPr>
            <a:r>
              <a:rPr lang="en-US" sz="2000" b="0"/>
              <a:t>Name and address</a:t>
            </a:r>
          </a:p>
          <a:p>
            <a:pPr marL="803275" lvl="1" indent="-341313">
              <a:spcBef>
                <a:spcPts val="90"/>
              </a:spcBef>
              <a:spcAft>
                <a:spcPts val="90"/>
              </a:spcAft>
            </a:pPr>
            <a:r>
              <a:rPr lang="en-US" sz="2000" b="0"/>
              <a:t>Personal information, including your Tax Identification Number</a:t>
            </a:r>
          </a:p>
          <a:p>
            <a:pPr marL="803275" lvl="1" indent="-341313">
              <a:spcBef>
                <a:spcPts val="90"/>
              </a:spcBef>
              <a:spcAft>
                <a:spcPts val="90"/>
              </a:spcAft>
            </a:pPr>
            <a:r>
              <a:rPr lang="en-US" sz="2000" b="0"/>
              <a:t>Farm operating structure</a:t>
            </a:r>
          </a:p>
          <a:p>
            <a:pPr marL="803275" lvl="1" indent="-341313">
              <a:spcBef>
                <a:spcPts val="90"/>
              </a:spcBef>
              <a:spcAft>
                <a:spcPts val="90"/>
              </a:spcAft>
            </a:pPr>
            <a:r>
              <a:rPr lang="en-US" sz="2000" b="0"/>
              <a:t>Adjusted Gross Income compliance certification to ensure eligibility</a:t>
            </a:r>
          </a:p>
          <a:p>
            <a:pPr marL="803275" lvl="1" indent="-341313">
              <a:spcBef>
                <a:spcPts val="90"/>
              </a:spcBef>
              <a:spcAft>
                <a:spcPts val="90"/>
              </a:spcAft>
            </a:pPr>
            <a:r>
              <a:rPr lang="en-US" sz="2000" b="0"/>
              <a:t>Direct deposit information to enable payment</a:t>
            </a:r>
          </a:p>
          <a:p>
            <a:pPr marL="803275" lvl="1" indent="-341313">
              <a:spcBef>
                <a:spcPts val="90"/>
              </a:spcBef>
              <a:spcAft>
                <a:spcPts val="90"/>
              </a:spcAft>
            </a:pPr>
            <a:r>
              <a:rPr lang="en-US" sz="2000"/>
              <a:t>Some producers may need to file an acreage report</a:t>
            </a:r>
            <a:endParaRPr lang="en-US" sz="2000" b="0"/>
          </a:p>
          <a:p>
            <a:pPr marL="457200" indent="-457200">
              <a:spcBef>
                <a:spcPts val="90"/>
              </a:spcBef>
              <a:spcAft>
                <a:spcPts val="90"/>
              </a:spcAft>
              <a:buFont typeface="Arial" panose="020B0604020202020204" pitchFamily="34" charset="0"/>
              <a:buChar char="•"/>
            </a:pPr>
            <a:endParaRPr lang="en-US" sz="2200" b="0"/>
          </a:p>
          <a:p>
            <a:pPr marL="457200" indent="-457200">
              <a:spcBef>
                <a:spcPts val="90"/>
              </a:spcBef>
              <a:spcAft>
                <a:spcPts val="90"/>
              </a:spcAft>
              <a:buFont typeface="Arial" panose="020B0604020202020204" pitchFamily="34" charset="0"/>
              <a:buChar char="•"/>
            </a:pPr>
            <a:r>
              <a:rPr lang="en-US" sz="2200" b="0"/>
              <a:t>Find the CFAP 2 application (AD-3117) and needed forms: </a:t>
            </a:r>
            <a:r>
              <a:rPr lang="en-US" sz="2200" b="0">
                <a:hlinkClick r:id="rId3"/>
              </a:rPr>
              <a:t>www.farmers.gov/cfap</a:t>
            </a:r>
            <a:r>
              <a:rPr lang="en-US" sz="2200" b="0"/>
              <a:t> </a:t>
            </a:r>
          </a:p>
          <a:p>
            <a:pPr marL="457200" indent="-457200">
              <a:spcBef>
                <a:spcPts val="90"/>
              </a:spcBef>
              <a:spcAft>
                <a:spcPts val="90"/>
              </a:spcAft>
              <a:buFont typeface="Arial" panose="020B0604020202020204" pitchFamily="34" charset="0"/>
              <a:buChar char="•"/>
            </a:pPr>
            <a:r>
              <a:rPr lang="en-US" sz="2200" b="0"/>
              <a:t>Find your nearest service center here: </a:t>
            </a:r>
            <a:r>
              <a:rPr lang="en-US" sz="2200" b="0">
                <a:hlinkClick r:id="rId4"/>
              </a:rPr>
              <a:t>www.farmers.gov/service-center-locator</a:t>
            </a:r>
            <a:endParaRPr lang="en-US" sz="2200"/>
          </a:p>
        </p:txBody>
      </p:sp>
    </p:spTree>
    <p:extLst>
      <p:ext uri="{BB962C8B-B14F-4D97-AF65-F5344CB8AC3E}">
        <p14:creationId xmlns:p14="http://schemas.microsoft.com/office/powerpoint/2010/main" val="1692655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a:defRPr/>
            </a:pPr>
            <a:r>
              <a:rPr lang="en-US"/>
              <a:t> </a:t>
            </a:r>
          </a:p>
        </p:txBody>
      </p:sp>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028950" y="6356350"/>
            <a:ext cx="3086100" cy="365125"/>
          </a:xfrm>
          <a:prstGeom prst="rect">
            <a:avLst/>
          </a:prstGeom>
        </p:spPr>
        <p:txBody>
          <a:bodyPr/>
          <a:lstStyle>
            <a:lvl1pPr algn="ctr" eaLnBrk="1" fontAlgn="auto" hangingPunct="1">
              <a:spcBef>
                <a:spcPts val="0"/>
              </a:spcBef>
              <a:spcAft>
                <a:spcPts val="0"/>
              </a:spcAft>
              <a:defRPr>
                <a:solidFill>
                  <a:srgbClr val="006937"/>
                </a:solidFill>
                <a:latin typeface="+mn-lt"/>
              </a:defRPr>
            </a:lvl1pPr>
          </a:lstStyle>
          <a:p>
            <a:pPr>
              <a:defRPr/>
            </a:pPr>
            <a:r>
              <a:rPr lang="en-US" sz="1200">
                <a:latin typeface="Arial" panose="020B0604020202020204" pitchFamily="34" charset="0"/>
                <a:cs typeface="Arial" panose="020B0604020202020204" pitchFamily="34" charset="0"/>
              </a:rPr>
              <a:t>CFAP 2</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srgbClr val="006937"/>
                </a:solidFill>
                <a:latin typeface="+mn-lt"/>
              </a:defRPr>
            </a:lvl1pPr>
          </a:lstStyle>
          <a:p>
            <a:pPr algn="ctr">
              <a:defRPr/>
            </a:pPr>
            <a:fld id="{6166775B-E916-4C07-B27C-9BE8A6895C43}" type="slidenum">
              <a:rPr lang="en-US" sz="1200" smtClean="0">
                <a:latin typeface="Arial" panose="020B0604020202020204" pitchFamily="34" charset="0"/>
                <a:cs typeface="Arial" panose="020B0604020202020204" pitchFamily="34" charset="0"/>
              </a:rPr>
              <a:pPr algn="ctr">
                <a:defRPr/>
              </a:pPr>
              <a:t>8</a:t>
            </a:fld>
            <a:endParaRPr lang="en-US" sz="1200">
              <a:latin typeface="Arial" panose="020B0604020202020204" pitchFamily="34" charset="0"/>
              <a:cs typeface="Arial" panose="020B0604020202020204" pitchFamily="34" charset="0"/>
            </a:endParaRPr>
          </a:p>
        </p:txBody>
      </p:sp>
      <p:sp>
        <p:nvSpPr>
          <p:cNvPr id="7" name="Title 5">
            <a:extLst>
              <a:ext uri="{FF2B5EF4-FFF2-40B4-BE49-F238E27FC236}">
                <a16:creationId xmlns:a16="http://schemas.microsoft.com/office/drawing/2014/main" id="{5E7CF298-278C-4052-934C-2208F61E9CBA}"/>
              </a:ext>
            </a:extLst>
          </p:cNvPr>
          <p:cNvSpPr txBox="1">
            <a:spLocks noChangeArrowheads="1"/>
          </p:cNvSpPr>
          <p:nvPr/>
        </p:nvSpPr>
        <p:spPr bwMode="auto">
          <a:xfrm>
            <a:off x="2039937" y="0"/>
            <a:ext cx="7104063" cy="94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algn="ctr" eaLnBrk="1" hangingPunct="1"/>
            <a:r>
              <a:rPr lang="en-US" altLang="en-US" sz="3600" b="1">
                <a:solidFill>
                  <a:srgbClr val="FFFFFF"/>
                </a:solidFill>
                <a:latin typeface="Arial"/>
                <a:cs typeface="Arial"/>
              </a:rPr>
              <a:t>AD-3117 – CFAP 2 Application</a:t>
            </a:r>
          </a:p>
        </p:txBody>
      </p:sp>
      <p:sp>
        <p:nvSpPr>
          <p:cNvPr id="8" name="Content Placeholder 2">
            <a:extLst>
              <a:ext uri="{FF2B5EF4-FFF2-40B4-BE49-F238E27FC236}">
                <a16:creationId xmlns:a16="http://schemas.microsoft.com/office/drawing/2014/main" id="{8678C7E1-E428-40DE-B209-03F998809C60}"/>
              </a:ext>
            </a:extLst>
          </p:cNvPr>
          <p:cNvSpPr txBox="1">
            <a:spLocks/>
          </p:cNvSpPr>
          <p:nvPr/>
        </p:nvSpPr>
        <p:spPr bwMode="auto">
          <a:xfrm>
            <a:off x="628650" y="1392382"/>
            <a:ext cx="7829550" cy="478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b="1" kern="1200">
                <a:solidFill>
                  <a:srgbClr val="006937"/>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buFont typeface="Arial" panose="020B0604020202020204" pitchFamily="34" charset="0"/>
              <a:buChar char="•"/>
            </a:pPr>
            <a:r>
              <a:rPr lang="en-US">
                <a:latin typeface="Arial"/>
                <a:cs typeface="Arial"/>
              </a:rPr>
              <a:t>One application nationwide per producer</a:t>
            </a:r>
          </a:p>
          <a:p>
            <a:pPr lvl="0"/>
            <a:endParaRPr lang="en-US" sz="900"/>
          </a:p>
          <a:p>
            <a:pPr marL="457200" indent="-457200">
              <a:buFont typeface="Arial" panose="020B0604020202020204" pitchFamily="34" charset="0"/>
              <a:buChar char="•"/>
            </a:pPr>
            <a:r>
              <a:rPr lang="en-US">
                <a:latin typeface="Arial"/>
                <a:cs typeface="Arial"/>
              </a:rPr>
              <a:t>Producer Certification </a:t>
            </a:r>
            <a:endParaRPr lang="en-US"/>
          </a:p>
          <a:p>
            <a:pPr marL="1143000" lvl="1" indent="-457200"/>
            <a:r>
              <a:rPr lang="en-US">
                <a:latin typeface="Arial"/>
                <a:cs typeface="Arial"/>
              </a:rPr>
              <a:t>Documentation is </a:t>
            </a:r>
            <a:r>
              <a:rPr lang="en-US" b="1" u="sng">
                <a:latin typeface="Arial"/>
                <a:cs typeface="Arial"/>
              </a:rPr>
              <a:t>only</a:t>
            </a:r>
            <a:r>
              <a:rPr lang="en-US">
                <a:latin typeface="Arial"/>
                <a:cs typeface="Arial"/>
              </a:rPr>
              <a:t> required upon spot check or when requested by COC.</a:t>
            </a:r>
          </a:p>
          <a:p>
            <a:pPr lvl="0"/>
            <a:endParaRPr lang="en-US" sz="900"/>
          </a:p>
          <a:p>
            <a:pPr marL="457200" lvl="0" indent="-457200">
              <a:buFont typeface="Arial" panose="020B0604020202020204" pitchFamily="34" charset="0"/>
              <a:buChar char="•"/>
            </a:pPr>
            <a:r>
              <a:rPr lang="en-US">
                <a:latin typeface="Arial"/>
                <a:cs typeface="Arial"/>
              </a:rPr>
              <a:t>Completed AD-3117 may be submitted to any USDA Service Center</a:t>
            </a:r>
          </a:p>
          <a:p>
            <a:pPr lvl="0"/>
            <a:endParaRPr lang="en-US" sz="900"/>
          </a:p>
          <a:p>
            <a:pPr marL="457200" lvl="0" indent="-457200">
              <a:buFont typeface="Arial" panose="020B0604020202020204" pitchFamily="34" charset="0"/>
              <a:buChar char="•"/>
            </a:pPr>
            <a:r>
              <a:rPr lang="en-US">
                <a:latin typeface="Arial"/>
                <a:cs typeface="Arial"/>
              </a:rPr>
              <a:t>Recording County responsible for acting on AD-3117.</a:t>
            </a:r>
            <a:endParaRPr lang="en-US"/>
          </a:p>
        </p:txBody>
      </p:sp>
    </p:spTree>
    <p:extLst>
      <p:ext uri="{BB962C8B-B14F-4D97-AF65-F5344CB8AC3E}">
        <p14:creationId xmlns:p14="http://schemas.microsoft.com/office/powerpoint/2010/main" val="42747928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a:extLst>
              <a:ext uri="{FF2B5EF4-FFF2-40B4-BE49-F238E27FC236}">
                <a16:creationId xmlns:a16="http://schemas.microsoft.com/office/drawing/2014/main" id="{C710E6CE-30AE-4DB3-98AC-7DEDC42F4525}"/>
              </a:ext>
            </a:extLst>
          </p:cNvPr>
          <p:cNvSpPr>
            <a:spLocks noGrp="1" noChangeArrowheads="1"/>
          </p:cNvSpPr>
          <p:nvPr>
            <p:ph type="title"/>
          </p:nvPr>
        </p:nvSpPr>
        <p:spPr>
          <a:xfrm>
            <a:off x="72736" y="992188"/>
            <a:ext cx="9071264" cy="698500"/>
          </a:xfrm>
        </p:spPr>
        <p:txBody>
          <a:bodyPr/>
          <a:lstStyle/>
          <a:p>
            <a:pPr algn="ctr" eaLnBrk="1" hangingPunct="1"/>
            <a:r>
              <a:rPr lang="en-US" altLang="en-US" sz="3200" b="1" dirty="0"/>
              <a:t>FSA Operations: COVID-19 Impact</a:t>
            </a:r>
          </a:p>
        </p:txBody>
      </p:sp>
      <p:sp>
        <p:nvSpPr>
          <p:cNvPr id="19459" name="Content Placeholder 6">
            <a:extLst>
              <a:ext uri="{FF2B5EF4-FFF2-40B4-BE49-F238E27FC236}">
                <a16:creationId xmlns:a16="http://schemas.microsoft.com/office/drawing/2014/main" id="{2D194AFA-EED0-49AB-AB97-F4CA6FF63E7E}"/>
              </a:ext>
            </a:extLst>
          </p:cNvPr>
          <p:cNvSpPr>
            <a:spLocks noGrp="1" noChangeArrowheads="1"/>
          </p:cNvSpPr>
          <p:nvPr>
            <p:ph idx="1"/>
          </p:nvPr>
        </p:nvSpPr>
        <p:spPr>
          <a:xfrm>
            <a:off x="628650" y="1825625"/>
            <a:ext cx="7104063" cy="1426730"/>
          </a:xfrm>
        </p:spPr>
        <p:txBody>
          <a:bodyPr/>
          <a:lstStyle/>
          <a:p>
            <a:pPr eaLnBrk="1" hangingPunct="1"/>
            <a:r>
              <a:rPr lang="en-US" sz="2400" dirty="0"/>
              <a:t>Status of County FSA Offices</a:t>
            </a:r>
          </a:p>
          <a:p>
            <a:pPr marL="342900" indent="-342900" eaLnBrk="1" hangingPunct="1">
              <a:buFont typeface="Arial" panose="020B0604020202020204" pitchFamily="34" charset="0"/>
              <a:buChar char="•"/>
            </a:pPr>
            <a:r>
              <a:rPr lang="en-US" sz="2000" b="0" dirty="0">
                <a:solidFill>
                  <a:schemeClr val="tx1"/>
                </a:solidFill>
              </a:rPr>
              <a:t>Office status has been altered due to coronavirus but all Service Centers have remained open for business throughout the time period using phone, email and online tools.</a:t>
            </a:r>
          </a:p>
          <a:p>
            <a:pPr marL="342900" indent="-342900" eaLnBrk="1" hangingPunct="1">
              <a:spcAft>
                <a:spcPts val="1200"/>
              </a:spcAft>
              <a:buFont typeface="Arial" panose="020B0604020202020204" pitchFamily="34" charset="0"/>
              <a:buChar char="•"/>
            </a:pPr>
            <a:r>
              <a:rPr lang="en-US" sz="2000" b="0" dirty="0">
                <a:solidFill>
                  <a:schemeClr val="tx1"/>
                </a:solidFill>
              </a:rPr>
              <a:t>Some offices currently are open for in-person, by-appointment-only business. All persons wanting FSA service should call ahead and schedule an appointment.</a:t>
            </a:r>
          </a:p>
          <a:p>
            <a:r>
              <a:rPr lang="en-US" sz="2400" dirty="0"/>
              <a:t>Program Flexibilities</a:t>
            </a:r>
          </a:p>
          <a:p>
            <a:pPr marL="342900" indent="-342900">
              <a:buFont typeface="Arial" panose="020B0604020202020204" pitchFamily="34" charset="0"/>
              <a:buChar char="•"/>
            </a:pPr>
            <a:r>
              <a:rPr lang="en-US" sz="2000" b="0" dirty="0">
                <a:solidFill>
                  <a:schemeClr val="tx1"/>
                </a:solidFill>
              </a:rPr>
              <a:t>Both farm loan and farm programs have created flexibilities for some programs in order to assist producers as we move through the COVID-19 impacts.</a:t>
            </a:r>
          </a:p>
          <a:p>
            <a:pPr eaLnBrk="1" hangingPunct="1"/>
            <a:endParaRPr lang="en-US" sz="2400" b="0" dirty="0">
              <a:solidFill>
                <a:schemeClr val="tx1"/>
              </a:solidFill>
            </a:endParaRPr>
          </a:p>
          <a:p>
            <a:pPr marL="342900" indent="-342900" eaLnBrk="1" hangingPunct="1">
              <a:buFont typeface="Arial" panose="020B0604020202020204" pitchFamily="34" charset="0"/>
              <a:buChar char="•"/>
            </a:pPr>
            <a:endParaRPr lang="en-US" sz="2400" b="0" dirty="0">
              <a:solidFill>
                <a:schemeClr val="tx1"/>
              </a:solidFill>
            </a:endParaRPr>
          </a:p>
          <a:p>
            <a:pPr marL="342900" indent="-342900" eaLnBrk="1" hangingPunct="1">
              <a:buFont typeface="Arial" panose="020B0604020202020204" pitchFamily="34" charset="0"/>
              <a:buChar char="•"/>
            </a:pPr>
            <a:endParaRPr lang="en-US" sz="2400" b="0" dirty="0">
              <a:solidFill>
                <a:schemeClr val="tx1"/>
              </a:solidFill>
            </a:endParaRPr>
          </a:p>
          <a:p>
            <a:pPr marL="342900" indent="-342900" eaLnBrk="1" hangingPunct="1">
              <a:buFont typeface="Arial" panose="020B0604020202020204" pitchFamily="34" charset="0"/>
              <a:buChar char="•"/>
            </a:pPr>
            <a:endParaRPr lang="en-US" sz="2400" dirty="0"/>
          </a:p>
          <a:p>
            <a:pPr marL="457200" indent="-457200" eaLnBrk="1" hangingPunct="1">
              <a:buFont typeface="Arial" panose="020B0604020202020204" pitchFamily="34" charset="0"/>
              <a:buChar char="•"/>
            </a:pPr>
            <a:endParaRPr lang="en-US" altLang="en-US" sz="2000" b="0" dirty="0"/>
          </a:p>
          <a:p>
            <a:pPr lvl="1" indent="0" eaLnBrk="1" hangingPunct="1">
              <a:buFont typeface="Arial" panose="020B0604020202020204" pitchFamily="34" charset="0"/>
              <a:buNone/>
            </a:pPr>
            <a:endParaRPr lang="en-US" altLang="en-US" sz="20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at a desk and using a computer&#10;&#10;Description automatically generated">
            <a:extLst>
              <a:ext uri="{FF2B5EF4-FFF2-40B4-BE49-F238E27FC236}">
                <a16:creationId xmlns:a16="http://schemas.microsoft.com/office/drawing/2014/main" id="{D046C413-07B9-4A05-A9BD-EBEEF5C05945}"/>
              </a:ext>
            </a:extLst>
          </p:cNvPr>
          <p:cNvPicPr>
            <a:picLocks noChangeAspect="1"/>
          </p:cNvPicPr>
          <p:nvPr/>
        </p:nvPicPr>
        <p:blipFill rotWithShape="1">
          <a:blip r:embed="rId3">
            <a:alphaModFix/>
          </a:blip>
          <a:srcRect l="22844" t="2565" r="14921" b="-2565"/>
          <a:stretch/>
        </p:blipFill>
        <p:spPr>
          <a:xfrm>
            <a:off x="4348157" y="10"/>
            <a:ext cx="4795614" cy="5143490"/>
          </a:xfrm>
          <a:prstGeom prst="rect">
            <a:avLst/>
          </a:prstGeom>
        </p:spPr>
      </p:pic>
      <p:sp>
        <p:nvSpPr>
          <p:cNvPr id="2" name="Title 1">
            <a:extLst>
              <a:ext uri="{FF2B5EF4-FFF2-40B4-BE49-F238E27FC236}">
                <a16:creationId xmlns:a16="http://schemas.microsoft.com/office/drawing/2014/main" id="{AF9CFB87-8057-4330-8BA6-E46F9360BE03}"/>
              </a:ext>
            </a:extLst>
          </p:cNvPr>
          <p:cNvSpPr>
            <a:spLocks noGrp="1"/>
          </p:cNvSpPr>
          <p:nvPr>
            <p:ph type="title"/>
          </p:nvPr>
        </p:nvSpPr>
        <p:spPr>
          <a:xfrm>
            <a:off x="603749" y="806450"/>
            <a:ext cx="3602727" cy="1633382"/>
          </a:xfrm>
        </p:spPr>
        <p:txBody>
          <a:bodyPr>
            <a:normAutofit/>
          </a:bodyPr>
          <a:lstStyle/>
          <a:p>
            <a:r>
              <a:rPr lang="en-US"/>
              <a:t>Documentation reminders</a:t>
            </a:r>
          </a:p>
        </p:txBody>
      </p:sp>
      <p:sp>
        <p:nvSpPr>
          <p:cNvPr id="3" name="Content Placeholder 2">
            <a:extLst>
              <a:ext uri="{FF2B5EF4-FFF2-40B4-BE49-F238E27FC236}">
                <a16:creationId xmlns:a16="http://schemas.microsoft.com/office/drawing/2014/main" id="{73082427-87E6-4EF9-A645-22133BA6EBE6}"/>
              </a:ext>
            </a:extLst>
          </p:cNvPr>
          <p:cNvSpPr>
            <a:spLocks noGrp="1"/>
          </p:cNvSpPr>
          <p:nvPr>
            <p:ph idx="1"/>
          </p:nvPr>
        </p:nvSpPr>
        <p:spPr>
          <a:xfrm>
            <a:off x="413248" y="2326104"/>
            <a:ext cx="3968252" cy="4347411"/>
          </a:xfrm>
        </p:spPr>
        <p:txBody>
          <a:bodyPr anchor="t">
            <a:normAutofit/>
          </a:bodyPr>
          <a:lstStyle/>
          <a:p>
            <a:pPr>
              <a:spcBef>
                <a:spcPts val="90"/>
              </a:spcBef>
            </a:pPr>
            <a:r>
              <a:rPr lang="en-US" sz="2400" dirty="0"/>
              <a:t>When you sign your application, you certify that what you report on the CFAP 2 form is accurate</a:t>
            </a:r>
          </a:p>
          <a:p>
            <a:pPr marL="457200" indent="-457200">
              <a:spcBef>
                <a:spcPts val="90"/>
              </a:spcBef>
              <a:buFont typeface="Arial" panose="020B0604020202020204" pitchFamily="34" charset="0"/>
              <a:buChar char="•"/>
            </a:pPr>
            <a:r>
              <a:rPr lang="en-US" sz="2200" b="0" dirty="0">
                <a:solidFill>
                  <a:srgbClr val="000000"/>
                </a:solidFill>
              </a:rPr>
              <a:t>Keep your documentation for 3 years!  </a:t>
            </a:r>
          </a:p>
          <a:p>
            <a:pPr marL="457200" indent="-457200">
              <a:spcBef>
                <a:spcPts val="90"/>
              </a:spcBef>
              <a:buFont typeface="Arial" panose="020B0604020202020204" pitchFamily="34" charset="0"/>
              <a:buChar char="•"/>
            </a:pPr>
            <a:r>
              <a:rPr lang="en-US" sz="2200" b="0" dirty="0">
                <a:solidFill>
                  <a:srgbClr val="000000"/>
                </a:solidFill>
              </a:rPr>
              <a:t>Be prepared for spot checks</a:t>
            </a:r>
          </a:p>
          <a:p>
            <a:pPr marL="457200" indent="-457200">
              <a:spcBef>
                <a:spcPts val="90"/>
              </a:spcBef>
              <a:buFont typeface="Arial" panose="020B0604020202020204" pitchFamily="34" charset="0"/>
              <a:buChar char="•"/>
            </a:pPr>
            <a:r>
              <a:rPr lang="en-US" sz="2200" b="0" dirty="0">
                <a:solidFill>
                  <a:srgbClr val="000000"/>
                </a:solidFill>
                <a:latin typeface="Arial"/>
                <a:cs typeface="Arial"/>
              </a:rPr>
              <a:t>A producer’s reported quantities may be adjusted upon review</a:t>
            </a:r>
          </a:p>
        </p:txBody>
      </p:sp>
    </p:spTree>
    <p:extLst>
      <p:ext uri="{BB962C8B-B14F-4D97-AF65-F5344CB8AC3E}">
        <p14:creationId xmlns:p14="http://schemas.microsoft.com/office/powerpoint/2010/main" val="18320557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AE8A4-9741-40CF-B4B6-70B85A96E41B}"/>
              </a:ext>
            </a:extLst>
          </p:cNvPr>
          <p:cNvSpPr>
            <a:spLocks noGrp="1"/>
          </p:cNvSpPr>
          <p:nvPr>
            <p:ph type="title"/>
          </p:nvPr>
        </p:nvSpPr>
        <p:spPr>
          <a:xfrm>
            <a:off x="628650" y="1127125"/>
            <a:ext cx="7104063" cy="698500"/>
          </a:xfrm>
        </p:spPr>
        <p:txBody>
          <a:bodyPr/>
          <a:lstStyle/>
          <a:p>
            <a:r>
              <a:rPr lang="en-US"/>
              <a:t>What happens after I sign my application?</a:t>
            </a:r>
          </a:p>
        </p:txBody>
      </p:sp>
      <p:sp>
        <p:nvSpPr>
          <p:cNvPr id="3" name="Content Placeholder 2">
            <a:extLst>
              <a:ext uri="{FF2B5EF4-FFF2-40B4-BE49-F238E27FC236}">
                <a16:creationId xmlns:a16="http://schemas.microsoft.com/office/drawing/2014/main" id="{BC3C014D-5150-4EEA-899A-180CD5DC5D7E}"/>
              </a:ext>
            </a:extLst>
          </p:cNvPr>
          <p:cNvSpPr>
            <a:spLocks noGrp="1"/>
          </p:cNvSpPr>
          <p:nvPr>
            <p:ph idx="1"/>
          </p:nvPr>
        </p:nvSpPr>
        <p:spPr>
          <a:xfrm>
            <a:off x="628650" y="2243774"/>
            <a:ext cx="7104063" cy="4429741"/>
          </a:xfrm>
        </p:spPr>
        <p:txBody>
          <a:bodyPr vert="horz" wrap="square" lIns="68580" tIns="34290" rIns="68580" bIns="34290" numCol="1" rtlCol="0" anchor="t" anchorCtr="0" compatLnSpc="1">
            <a:prstTxWarp prst="textNoShape">
              <a:avLst/>
            </a:prstTxWarp>
            <a:normAutofit fontScale="85000" lnSpcReduction="20000"/>
          </a:bodyPr>
          <a:lstStyle/>
          <a:p>
            <a:pPr marL="457200" indent="-457200">
              <a:lnSpc>
                <a:spcPct val="110000"/>
              </a:lnSpc>
              <a:buFont typeface="Arial" panose="020B0604020202020204" pitchFamily="34" charset="0"/>
              <a:buChar char="•"/>
            </a:pPr>
            <a:r>
              <a:rPr lang="en-US" b="0">
                <a:solidFill>
                  <a:schemeClr val="tx1"/>
                </a:solidFill>
                <a:latin typeface="Arial"/>
                <a:cs typeface="Arial"/>
              </a:rPr>
              <a:t>Producers have 60 days from signing their CFAP application to resolve any eligibility issues with their local office</a:t>
            </a:r>
          </a:p>
          <a:p>
            <a:pPr marL="457200" indent="-457200">
              <a:lnSpc>
                <a:spcPct val="110000"/>
              </a:lnSpc>
              <a:buFont typeface="Arial" panose="020B0604020202020204" pitchFamily="34" charset="0"/>
              <a:buChar char="•"/>
            </a:pPr>
            <a:r>
              <a:rPr lang="en-US" b="0">
                <a:solidFill>
                  <a:schemeClr val="tx1"/>
                </a:solidFill>
                <a:latin typeface="Arial"/>
                <a:cs typeface="Arial"/>
              </a:rPr>
              <a:t>Local office begins reviewing a producer’s application after the producer signs it, and will follow up with questions or missing information</a:t>
            </a:r>
          </a:p>
          <a:p>
            <a:pPr marL="457200" indent="-457200">
              <a:lnSpc>
                <a:spcPct val="110000"/>
              </a:lnSpc>
              <a:buFont typeface="Arial" panose="020B0604020202020204" pitchFamily="34" charset="0"/>
              <a:buChar char="•"/>
            </a:pPr>
            <a:r>
              <a:rPr lang="en-US" b="0">
                <a:solidFill>
                  <a:schemeClr val="tx1"/>
                </a:solidFill>
                <a:latin typeface="Arial"/>
                <a:cs typeface="Arial"/>
              </a:rPr>
              <a:t>Approved applications are processed for payment</a:t>
            </a:r>
            <a:endParaRPr lang="en-US" b="0">
              <a:solidFill>
                <a:schemeClr val="tx1"/>
              </a:solidFill>
            </a:endParaRPr>
          </a:p>
          <a:p>
            <a:pPr marL="457200" indent="-457200">
              <a:lnSpc>
                <a:spcPct val="110000"/>
              </a:lnSpc>
              <a:buFont typeface="Arial" panose="020B0604020202020204" pitchFamily="34" charset="0"/>
              <a:buChar char="•"/>
            </a:pPr>
            <a:r>
              <a:rPr lang="en-US" b="0">
                <a:solidFill>
                  <a:schemeClr val="tx1"/>
                </a:solidFill>
                <a:latin typeface="Arial"/>
                <a:cs typeface="Arial"/>
              </a:rPr>
              <a:t>Producers will be notified and provided opportunity to respond to adjustments by USDA that affect a producer's payment</a:t>
            </a:r>
          </a:p>
        </p:txBody>
      </p:sp>
    </p:spTree>
    <p:extLst>
      <p:ext uri="{BB962C8B-B14F-4D97-AF65-F5344CB8AC3E}">
        <p14:creationId xmlns:p14="http://schemas.microsoft.com/office/powerpoint/2010/main" val="38066703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065C95-A1D0-4FFA-8603-9897AF59CA14}"/>
              </a:ext>
            </a:extLst>
          </p:cNvPr>
          <p:cNvSpPr>
            <a:spLocks noGrp="1"/>
          </p:cNvSpPr>
          <p:nvPr>
            <p:ph idx="1"/>
          </p:nvPr>
        </p:nvSpPr>
        <p:spPr>
          <a:xfrm>
            <a:off x="209550" y="1068388"/>
            <a:ext cx="7104063" cy="4486275"/>
          </a:xfrm>
        </p:spPr>
        <p:txBody>
          <a:bodyPr>
            <a:normAutofit/>
          </a:bodyPr>
          <a:lstStyle/>
          <a:p>
            <a:r>
              <a:rPr lang="en-US" altLang="en-US" dirty="0"/>
              <a:t>North Dakota</a:t>
            </a:r>
            <a:br>
              <a:rPr lang="en-US" altLang="en-US" dirty="0"/>
            </a:br>
            <a:r>
              <a:rPr lang="en-US" altLang="en-US" dirty="0"/>
              <a:t>USDA Service Centers:</a:t>
            </a:r>
            <a:endParaRPr lang="en-US" dirty="0"/>
          </a:p>
        </p:txBody>
      </p:sp>
      <p:pic>
        <p:nvPicPr>
          <p:cNvPr id="4" name="Content Placeholder 4">
            <a:extLst>
              <a:ext uri="{FF2B5EF4-FFF2-40B4-BE49-F238E27FC236}">
                <a16:creationId xmlns:a16="http://schemas.microsoft.com/office/drawing/2014/main" id="{4DF2AEFD-6182-408D-BF85-DF0E42586E1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54000" y="1117600"/>
            <a:ext cx="7709694" cy="5489817"/>
          </a:xfrm>
          <a:prstGeom prst="rect">
            <a:avLst/>
          </a:prstGeom>
        </p:spPr>
      </p:pic>
    </p:spTree>
    <p:extLst>
      <p:ext uri="{BB962C8B-B14F-4D97-AF65-F5344CB8AC3E}">
        <p14:creationId xmlns:p14="http://schemas.microsoft.com/office/powerpoint/2010/main" val="28416316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20C60-30C5-4B8A-871A-B258EE03BE8A}"/>
              </a:ext>
            </a:extLst>
          </p:cNvPr>
          <p:cNvSpPr>
            <a:spLocks noGrp="1"/>
          </p:cNvSpPr>
          <p:nvPr>
            <p:ph type="title"/>
          </p:nvPr>
        </p:nvSpPr>
        <p:spPr>
          <a:xfrm>
            <a:off x="628650" y="992187"/>
            <a:ext cx="7755933" cy="833437"/>
          </a:xfrm>
        </p:spPr>
        <p:txBody>
          <a:bodyPr/>
          <a:lstStyle/>
          <a:p>
            <a:pPr algn="ctr"/>
            <a:r>
              <a:rPr lang="en-US" sz="2600" dirty="0"/>
              <a:t>North Dakota USDA Service Center</a:t>
            </a:r>
            <a:br>
              <a:rPr lang="en-US" sz="2600" dirty="0"/>
            </a:br>
            <a:r>
              <a:rPr lang="en-US" sz="2600" dirty="0"/>
              <a:t> Contact Information </a:t>
            </a:r>
            <a:r>
              <a:rPr lang="en-US" sz="2600" i="1" dirty="0"/>
              <a:t>(Email &amp; Phone)</a:t>
            </a:r>
          </a:p>
        </p:txBody>
      </p:sp>
      <p:graphicFrame>
        <p:nvGraphicFramePr>
          <p:cNvPr id="9" name="Table 9">
            <a:extLst>
              <a:ext uri="{FF2B5EF4-FFF2-40B4-BE49-F238E27FC236}">
                <a16:creationId xmlns:a16="http://schemas.microsoft.com/office/drawing/2014/main" id="{035AC9AA-70B3-4B9C-9645-7F596CC0BDCC}"/>
              </a:ext>
            </a:extLst>
          </p:cNvPr>
          <p:cNvGraphicFramePr>
            <a:graphicFrameLocks noGrp="1"/>
          </p:cNvGraphicFramePr>
          <p:nvPr>
            <p:ph idx="1"/>
          </p:nvPr>
        </p:nvGraphicFramePr>
        <p:xfrm>
          <a:off x="628650" y="1952786"/>
          <a:ext cx="7151499" cy="4535468"/>
        </p:xfrm>
        <a:graphic>
          <a:graphicData uri="http://schemas.openxmlformats.org/drawingml/2006/table">
            <a:tbl>
              <a:tblPr firstRow="1" bandRow="1">
                <a:tableStyleId>{5C22544A-7EE6-4342-B048-85BDC9FD1C3A}</a:tableStyleId>
              </a:tblPr>
              <a:tblGrid>
                <a:gridCol w="2383833">
                  <a:extLst>
                    <a:ext uri="{9D8B030D-6E8A-4147-A177-3AD203B41FA5}">
                      <a16:colId xmlns:a16="http://schemas.microsoft.com/office/drawing/2014/main" val="2105807363"/>
                    </a:ext>
                  </a:extLst>
                </a:gridCol>
                <a:gridCol w="2383833">
                  <a:extLst>
                    <a:ext uri="{9D8B030D-6E8A-4147-A177-3AD203B41FA5}">
                      <a16:colId xmlns:a16="http://schemas.microsoft.com/office/drawing/2014/main" val="4012393139"/>
                    </a:ext>
                  </a:extLst>
                </a:gridCol>
                <a:gridCol w="2383833">
                  <a:extLst>
                    <a:ext uri="{9D8B030D-6E8A-4147-A177-3AD203B41FA5}">
                      <a16:colId xmlns:a16="http://schemas.microsoft.com/office/drawing/2014/main" val="3894708371"/>
                    </a:ext>
                  </a:extLst>
                </a:gridCol>
              </a:tblGrid>
              <a:tr h="355763">
                <a:tc>
                  <a:txBody>
                    <a:bodyPr/>
                    <a:lstStyle/>
                    <a:p>
                      <a:r>
                        <a:rPr lang="en-US" dirty="0"/>
                        <a:t>County Office</a:t>
                      </a:r>
                    </a:p>
                  </a:txBody>
                  <a:tcPr/>
                </a:tc>
                <a:tc>
                  <a:txBody>
                    <a:bodyPr/>
                    <a:lstStyle/>
                    <a:p>
                      <a:r>
                        <a:rPr lang="en-US" sz="1600" dirty="0"/>
                        <a:t>Email Address (all staff)</a:t>
                      </a:r>
                    </a:p>
                  </a:txBody>
                  <a:tcPr/>
                </a:tc>
                <a:tc>
                  <a:txBody>
                    <a:bodyPr/>
                    <a:lstStyle/>
                    <a:p>
                      <a:r>
                        <a:rPr lang="en-US" dirty="0"/>
                        <a:t>Phone Number</a:t>
                      </a:r>
                    </a:p>
                  </a:txBody>
                  <a:tcPr/>
                </a:tc>
                <a:extLst>
                  <a:ext uri="{0D108BD9-81ED-4DB2-BD59-A6C34878D82A}">
                    <a16:rowId xmlns:a16="http://schemas.microsoft.com/office/drawing/2014/main" val="1373589132"/>
                  </a:ext>
                </a:extLst>
              </a:tr>
              <a:tr h="347712">
                <a:tc>
                  <a:txBody>
                    <a:bodyPr/>
                    <a:lstStyle/>
                    <a:p>
                      <a:pPr algn="l" fontAlgn="ctr"/>
                      <a:r>
                        <a:rPr lang="en-US" sz="1000" b="1" i="0" u="none" strike="noStrike" dirty="0">
                          <a:solidFill>
                            <a:srgbClr val="232323"/>
                          </a:solidFill>
                          <a:effectLst/>
                          <a:latin typeface="Arial" panose="020B0604020202020204" pitchFamily="34" charset="0"/>
                        </a:rPr>
                        <a:t>County Name </a:t>
                      </a:r>
                    </a:p>
                  </a:txBody>
                  <a:tcPr marL="6350" marR="6350" marT="6350" marB="0" anchor="ctr"/>
                </a:tc>
                <a:tc>
                  <a:txBody>
                    <a:bodyPr/>
                    <a:lstStyle/>
                    <a:p>
                      <a:pPr algn="l" fontAlgn="ctr"/>
                      <a:r>
                        <a:rPr lang="en-US" sz="1000" b="1" i="0" u="none" strike="noStrike">
                          <a:solidFill>
                            <a:srgbClr val="232323"/>
                          </a:solidFill>
                          <a:effectLst/>
                          <a:latin typeface="Arial" panose="020B0604020202020204" pitchFamily="34" charset="0"/>
                        </a:rPr>
                        <a:t>County Group Email Address </a:t>
                      </a:r>
                    </a:p>
                  </a:txBody>
                  <a:tcPr marL="6350" marR="6350" marT="6350" marB="0" anchor="ctr"/>
                </a:tc>
                <a:tc>
                  <a:txBody>
                    <a:bodyPr/>
                    <a:lstStyle/>
                    <a:p>
                      <a:pPr algn="l" fontAlgn="ctr"/>
                      <a:r>
                        <a:rPr lang="en-US" sz="1000" b="1" i="0" u="none" strike="noStrike">
                          <a:solidFill>
                            <a:srgbClr val="232323"/>
                          </a:solidFill>
                          <a:effectLst/>
                          <a:latin typeface="Arial" panose="020B0604020202020204" pitchFamily="34" charset="0"/>
                        </a:rPr>
                        <a:t>Phone Number</a:t>
                      </a:r>
                    </a:p>
                  </a:txBody>
                  <a:tcPr marL="6350" marR="6350" marT="6350" marB="0" anchor="ctr"/>
                </a:tc>
                <a:extLst>
                  <a:ext uri="{0D108BD9-81ED-4DB2-BD59-A6C34878D82A}">
                    <a16:rowId xmlns:a16="http://schemas.microsoft.com/office/drawing/2014/main" val="3810987193"/>
                  </a:ext>
                </a:extLst>
              </a:tr>
              <a:tr h="347712">
                <a:tc>
                  <a:txBody>
                    <a:bodyPr/>
                    <a:lstStyle/>
                    <a:p>
                      <a:pPr algn="l" fontAlgn="ctr"/>
                      <a:r>
                        <a:rPr lang="en-US" sz="1000" b="0" i="0" u="none" strike="noStrike" dirty="0">
                          <a:solidFill>
                            <a:srgbClr val="232323"/>
                          </a:solidFill>
                          <a:effectLst/>
                          <a:latin typeface="Arial" panose="020B0604020202020204" pitchFamily="34" charset="0"/>
                        </a:rPr>
                        <a:t>Adams</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3"/>
                        </a:rPr>
                        <a:t>ndhettinge-fsa@one.usda.gov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701-567-2462</a:t>
                      </a:r>
                    </a:p>
                  </a:txBody>
                  <a:tcPr marL="6350" marR="6350" marT="6350" marB="0" anchor="ctr"/>
                </a:tc>
                <a:extLst>
                  <a:ext uri="{0D108BD9-81ED-4DB2-BD59-A6C34878D82A}">
                    <a16:rowId xmlns:a16="http://schemas.microsoft.com/office/drawing/2014/main" val="2860604936"/>
                  </a:ext>
                </a:extLst>
              </a:tr>
              <a:tr h="347712">
                <a:tc>
                  <a:txBody>
                    <a:bodyPr/>
                    <a:lstStyle/>
                    <a:p>
                      <a:pPr algn="l" fontAlgn="ctr"/>
                      <a:r>
                        <a:rPr lang="en-US" sz="1000" b="0" i="0" u="none" strike="noStrike" dirty="0">
                          <a:solidFill>
                            <a:srgbClr val="232323"/>
                          </a:solidFill>
                          <a:effectLst/>
                          <a:latin typeface="Arial" panose="020B0604020202020204" pitchFamily="34" charset="0"/>
                        </a:rPr>
                        <a:t>Barnes</a:t>
                      </a:r>
                    </a:p>
                  </a:txBody>
                  <a:tcPr marL="6350" marR="6350" marT="6350" marB="0" anchor="ctr"/>
                </a:tc>
                <a:tc>
                  <a:txBody>
                    <a:bodyPr/>
                    <a:lstStyle/>
                    <a:p>
                      <a:pPr algn="l" fontAlgn="ctr"/>
                      <a:r>
                        <a:rPr lang="en-US" sz="1100" b="0" i="0" u="sng" strike="noStrike" dirty="0">
                          <a:solidFill>
                            <a:srgbClr val="0563C1"/>
                          </a:solidFill>
                          <a:effectLst/>
                          <a:latin typeface="Calibri" panose="020F0502020204030204" pitchFamily="34" charset="0"/>
                          <a:hlinkClick r:id="rId4"/>
                        </a:rPr>
                        <a:t>ndvalleyci-fsa@one.usda.gov</a:t>
                      </a:r>
                      <a:endParaRPr lang="en-US" sz="1100" b="0" i="0" u="sng" strike="noStrike" dirty="0">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701-845-3083</a:t>
                      </a:r>
                    </a:p>
                  </a:txBody>
                  <a:tcPr marL="6350" marR="6350" marT="6350" marB="0" anchor="ctr"/>
                </a:tc>
                <a:extLst>
                  <a:ext uri="{0D108BD9-81ED-4DB2-BD59-A6C34878D82A}">
                    <a16:rowId xmlns:a16="http://schemas.microsoft.com/office/drawing/2014/main" val="3867299004"/>
                  </a:ext>
                </a:extLst>
              </a:tr>
              <a:tr h="259321">
                <a:tc>
                  <a:txBody>
                    <a:bodyPr/>
                    <a:lstStyle/>
                    <a:p>
                      <a:pPr algn="l" fontAlgn="ctr"/>
                      <a:r>
                        <a:rPr lang="en-US" sz="1000" b="0" i="0" u="none" strike="noStrike" dirty="0">
                          <a:solidFill>
                            <a:srgbClr val="232323"/>
                          </a:solidFill>
                          <a:effectLst/>
                          <a:latin typeface="Arial" panose="020B0604020202020204" pitchFamily="34" charset="0"/>
                        </a:rPr>
                        <a:t>Benson</a:t>
                      </a:r>
                    </a:p>
                  </a:txBody>
                  <a:tcPr marL="6350" marR="6350" marT="6350" marB="0" anchor="ctr"/>
                </a:tc>
                <a:tc>
                  <a:txBody>
                    <a:bodyPr/>
                    <a:lstStyle/>
                    <a:p>
                      <a:pPr algn="l" fontAlgn="ctr"/>
                      <a:r>
                        <a:rPr lang="en-US" sz="1100" b="0" i="0" u="sng" strike="noStrike" dirty="0">
                          <a:solidFill>
                            <a:srgbClr val="0563C1"/>
                          </a:solidFill>
                          <a:effectLst/>
                          <a:latin typeface="Calibri" panose="020F0502020204030204" pitchFamily="34" charset="0"/>
                          <a:hlinkClick r:id="rId5"/>
                        </a:rPr>
                        <a:t>ndminnewau-fsa@one.usda.gov</a:t>
                      </a:r>
                      <a:endParaRPr lang="en-US" sz="1100" b="0" i="0" u="sng" strike="noStrike" dirty="0">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dirty="0">
                          <a:solidFill>
                            <a:srgbClr val="232323"/>
                          </a:solidFill>
                          <a:effectLst/>
                          <a:latin typeface="Arial" panose="020B0604020202020204" pitchFamily="34" charset="0"/>
                        </a:rPr>
                        <a:t>701-473-5312</a:t>
                      </a:r>
                    </a:p>
                  </a:txBody>
                  <a:tcPr marL="6350" marR="6350" marT="6350" marB="0" anchor="ctr"/>
                </a:tc>
                <a:extLst>
                  <a:ext uri="{0D108BD9-81ED-4DB2-BD59-A6C34878D82A}">
                    <a16:rowId xmlns:a16="http://schemas.microsoft.com/office/drawing/2014/main" val="1968048360"/>
                  </a:ext>
                </a:extLst>
              </a:tr>
              <a:tr h="347712">
                <a:tc>
                  <a:txBody>
                    <a:bodyPr/>
                    <a:lstStyle/>
                    <a:p>
                      <a:pPr algn="l" fontAlgn="ctr"/>
                      <a:r>
                        <a:rPr lang="en-US" sz="1000" b="0" i="0" u="none" strike="noStrike" dirty="0">
                          <a:solidFill>
                            <a:srgbClr val="232323"/>
                          </a:solidFill>
                          <a:effectLst/>
                          <a:latin typeface="Arial" panose="020B0604020202020204" pitchFamily="34" charset="0"/>
                        </a:rPr>
                        <a:t>Bottineau</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6"/>
                        </a:rPr>
                        <a:t>ndbottinea-fsa@one.usda.gov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701-228-3611</a:t>
                      </a:r>
                    </a:p>
                  </a:txBody>
                  <a:tcPr marL="6350" marR="6350" marT="6350" marB="0" anchor="ctr"/>
                </a:tc>
                <a:extLst>
                  <a:ext uri="{0D108BD9-81ED-4DB2-BD59-A6C34878D82A}">
                    <a16:rowId xmlns:a16="http://schemas.microsoft.com/office/drawing/2014/main" val="1137344745"/>
                  </a:ext>
                </a:extLst>
              </a:tr>
              <a:tr h="347712">
                <a:tc>
                  <a:txBody>
                    <a:bodyPr/>
                    <a:lstStyle/>
                    <a:p>
                      <a:pPr algn="l" fontAlgn="ctr"/>
                      <a:r>
                        <a:rPr lang="en-US" sz="1000" b="0" i="0" u="none" strike="noStrike" dirty="0">
                          <a:solidFill>
                            <a:srgbClr val="232323"/>
                          </a:solidFill>
                          <a:effectLst/>
                          <a:latin typeface="Arial" panose="020B0604020202020204" pitchFamily="34" charset="0"/>
                        </a:rPr>
                        <a:t>Bowman /Slope</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7"/>
                        </a:rPr>
                        <a:t>ndbowman-fsa@one.usda.gov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701-523-5531</a:t>
                      </a:r>
                    </a:p>
                  </a:txBody>
                  <a:tcPr marL="6350" marR="6350" marT="6350" marB="0" anchor="ctr"/>
                </a:tc>
                <a:extLst>
                  <a:ext uri="{0D108BD9-81ED-4DB2-BD59-A6C34878D82A}">
                    <a16:rowId xmlns:a16="http://schemas.microsoft.com/office/drawing/2014/main" val="1227999416"/>
                  </a:ext>
                </a:extLst>
              </a:tr>
              <a:tr h="347712">
                <a:tc>
                  <a:txBody>
                    <a:bodyPr/>
                    <a:lstStyle/>
                    <a:p>
                      <a:pPr algn="l" fontAlgn="ctr"/>
                      <a:r>
                        <a:rPr lang="en-US" sz="1000" b="0" i="0" u="none" strike="noStrike" dirty="0">
                          <a:solidFill>
                            <a:srgbClr val="232323"/>
                          </a:solidFill>
                          <a:effectLst/>
                          <a:latin typeface="Arial" panose="020B0604020202020204" pitchFamily="34" charset="0"/>
                        </a:rPr>
                        <a:t>Burke</a:t>
                      </a:r>
                    </a:p>
                  </a:txBody>
                  <a:tcPr marL="6350" marR="6350" marT="6350" marB="0" anchor="ctr"/>
                </a:tc>
                <a:tc>
                  <a:txBody>
                    <a:bodyPr/>
                    <a:lstStyle/>
                    <a:p>
                      <a:pPr algn="l" fontAlgn="ctr"/>
                      <a:r>
                        <a:rPr lang="en-US" sz="1100" b="0" i="0" u="sng" strike="noStrike" dirty="0">
                          <a:solidFill>
                            <a:srgbClr val="0563C1"/>
                          </a:solidFill>
                          <a:effectLst/>
                          <a:latin typeface="Calibri" panose="020F0502020204030204" pitchFamily="34" charset="0"/>
                          <a:hlinkClick r:id="rId8"/>
                        </a:rPr>
                        <a:t>ndbowbells-fsa@one.usda.gov</a:t>
                      </a:r>
                      <a:endParaRPr lang="en-US" sz="1100" b="0" i="0" u="sng" strike="noStrike" dirty="0">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701-377-2983</a:t>
                      </a:r>
                    </a:p>
                  </a:txBody>
                  <a:tcPr marL="6350" marR="6350" marT="6350" marB="0" anchor="ctr"/>
                </a:tc>
                <a:extLst>
                  <a:ext uri="{0D108BD9-81ED-4DB2-BD59-A6C34878D82A}">
                    <a16:rowId xmlns:a16="http://schemas.microsoft.com/office/drawing/2014/main" val="1256166538"/>
                  </a:ext>
                </a:extLst>
              </a:tr>
              <a:tr h="347712">
                <a:tc>
                  <a:txBody>
                    <a:bodyPr/>
                    <a:lstStyle/>
                    <a:p>
                      <a:pPr algn="l" fontAlgn="ctr"/>
                      <a:r>
                        <a:rPr lang="en-US" sz="1000" b="0" i="0" u="none" strike="noStrike" dirty="0">
                          <a:solidFill>
                            <a:srgbClr val="232323"/>
                          </a:solidFill>
                          <a:effectLst/>
                          <a:latin typeface="Arial" panose="020B0604020202020204" pitchFamily="34" charset="0"/>
                        </a:rPr>
                        <a:t>Burleigh</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9"/>
                        </a:rPr>
                        <a:t>ndbismarck-fsa@one.usda.gov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701-250-4298</a:t>
                      </a:r>
                    </a:p>
                  </a:txBody>
                  <a:tcPr marL="6350" marR="6350" marT="6350" marB="0" anchor="ctr"/>
                </a:tc>
                <a:extLst>
                  <a:ext uri="{0D108BD9-81ED-4DB2-BD59-A6C34878D82A}">
                    <a16:rowId xmlns:a16="http://schemas.microsoft.com/office/drawing/2014/main" val="402348950"/>
                  </a:ext>
                </a:extLst>
              </a:tr>
              <a:tr h="347712">
                <a:tc>
                  <a:txBody>
                    <a:bodyPr/>
                    <a:lstStyle/>
                    <a:p>
                      <a:pPr algn="l" fontAlgn="ctr"/>
                      <a:r>
                        <a:rPr lang="en-US" sz="1000" b="0" i="0" u="none" strike="noStrike" dirty="0">
                          <a:solidFill>
                            <a:srgbClr val="232323"/>
                          </a:solidFill>
                          <a:effectLst/>
                          <a:latin typeface="Arial" panose="020B0604020202020204" pitchFamily="34" charset="0"/>
                        </a:rPr>
                        <a:t>Cass</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10"/>
                        </a:rPr>
                        <a:t>ndfargo-fsa@one.usda.gov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701-282-2157</a:t>
                      </a:r>
                    </a:p>
                  </a:txBody>
                  <a:tcPr marL="6350" marR="6350" marT="6350" marB="0" anchor="ctr"/>
                </a:tc>
                <a:extLst>
                  <a:ext uri="{0D108BD9-81ED-4DB2-BD59-A6C34878D82A}">
                    <a16:rowId xmlns:a16="http://schemas.microsoft.com/office/drawing/2014/main" val="2316657394"/>
                  </a:ext>
                </a:extLst>
              </a:tr>
              <a:tr h="347712">
                <a:tc>
                  <a:txBody>
                    <a:bodyPr/>
                    <a:lstStyle/>
                    <a:p>
                      <a:pPr algn="l" fontAlgn="ctr"/>
                      <a:r>
                        <a:rPr lang="en-US" sz="1000" b="0" i="0" u="none" strike="noStrike" dirty="0">
                          <a:solidFill>
                            <a:srgbClr val="232323"/>
                          </a:solidFill>
                          <a:effectLst/>
                          <a:latin typeface="Arial" panose="020B0604020202020204" pitchFamily="34" charset="0"/>
                        </a:rPr>
                        <a:t>Cavalier</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11"/>
                        </a:rPr>
                        <a:t>ndlangdon-fsa@one.usda.gov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701-256-5521</a:t>
                      </a:r>
                    </a:p>
                  </a:txBody>
                  <a:tcPr marL="6350" marR="6350" marT="6350" marB="0" anchor="ctr"/>
                </a:tc>
                <a:extLst>
                  <a:ext uri="{0D108BD9-81ED-4DB2-BD59-A6C34878D82A}">
                    <a16:rowId xmlns:a16="http://schemas.microsoft.com/office/drawing/2014/main" val="2568175683"/>
                  </a:ext>
                </a:extLst>
              </a:tr>
              <a:tr h="433267">
                <a:tc>
                  <a:txBody>
                    <a:bodyPr/>
                    <a:lstStyle/>
                    <a:p>
                      <a:pPr algn="l" fontAlgn="ctr"/>
                      <a:r>
                        <a:rPr lang="en-US" sz="1000" b="0" i="0" u="none" strike="noStrike" dirty="0">
                          <a:solidFill>
                            <a:srgbClr val="232323"/>
                          </a:solidFill>
                          <a:effectLst/>
                          <a:latin typeface="Arial" panose="020B0604020202020204" pitchFamily="34" charset="0"/>
                        </a:rPr>
                        <a:t>Dickey</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12"/>
                        </a:rPr>
                        <a:t>ndellendal-fsa@one.usda.gov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dirty="0">
                          <a:solidFill>
                            <a:srgbClr val="232323"/>
                          </a:solidFill>
                          <a:effectLst/>
                          <a:latin typeface="Arial" panose="020B0604020202020204" pitchFamily="34" charset="0"/>
                        </a:rPr>
                        <a:t>701-349-3653</a:t>
                      </a:r>
                    </a:p>
                  </a:txBody>
                  <a:tcPr marL="6350" marR="6350" marT="6350" marB="0" anchor="ctr"/>
                </a:tc>
                <a:extLst>
                  <a:ext uri="{0D108BD9-81ED-4DB2-BD59-A6C34878D82A}">
                    <a16:rowId xmlns:a16="http://schemas.microsoft.com/office/drawing/2014/main" val="3079761313"/>
                  </a:ext>
                </a:extLst>
              </a:tr>
              <a:tr h="347712">
                <a:tc>
                  <a:txBody>
                    <a:bodyPr/>
                    <a:lstStyle/>
                    <a:p>
                      <a:pPr algn="l" fontAlgn="ctr"/>
                      <a:r>
                        <a:rPr lang="en-US" sz="1000" b="0" i="0" u="none" strike="noStrike" dirty="0">
                          <a:solidFill>
                            <a:srgbClr val="232323"/>
                          </a:solidFill>
                          <a:effectLst/>
                          <a:latin typeface="Arial" panose="020B0604020202020204" pitchFamily="34" charset="0"/>
                        </a:rPr>
                        <a:t>Divide</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13"/>
                        </a:rPr>
                        <a:t>ndcrosby-fsa@one.usda.gov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dirty="0">
                          <a:solidFill>
                            <a:srgbClr val="232323"/>
                          </a:solidFill>
                          <a:effectLst/>
                          <a:latin typeface="Arial" panose="020B0604020202020204" pitchFamily="34" charset="0"/>
                        </a:rPr>
                        <a:t>701-965-6001</a:t>
                      </a:r>
                    </a:p>
                  </a:txBody>
                  <a:tcPr marL="6350" marR="6350" marT="6350" marB="0" anchor="ctr"/>
                </a:tc>
                <a:extLst>
                  <a:ext uri="{0D108BD9-81ED-4DB2-BD59-A6C34878D82A}">
                    <a16:rowId xmlns:a16="http://schemas.microsoft.com/office/drawing/2014/main" val="3679882087"/>
                  </a:ext>
                </a:extLst>
              </a:tr>
            </a:tbl>
          </a:graphicData>
        </a:graphic>
      </p:graphicFrame>
    </p:spTree>
    <p:extLst>
      <p:ext uri="{BB962C8B-B14F-4D97-AF65-F5344CB8AC3E}">
        <p14:creationId xmlns:p14="http://schemas.microsoft.com/office/powerpoint/2010/main" val="39759924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7C75528-A8D6-4BAD-879F-79DEDBD6A822}"/>
              </a:ext>
            </a:extLst>
          </p:cNvPr>
          <p:cNvGraphicFramePr>
            <a:graphicFrameLocks noGrp="1"/>
          </p:cNvGraphicFramePr>
          <p:nvPr>
            <p:ph idx="1"/>
          </p:nvPr>
        </p:nvGraphicFramePr>
        <p:xfrm>
          <a:off x="431800" y="1825624"/>
          <a:ext cx="7300911" cy="4867278"/>
        </p:xfrm>
        <a:graphic>
          <a:graphicData uri="http://schemas.openxmlformats.org/drawingml/2006/table">
            <a:tbl>
              <a:tblPr firstRow="1" bandRow="1">
                <a:tableStyleId>{5C22544A-7EE6-4342-B048-85BDC9FD1C3A}</a:tableStyleId>
              </a:tblPr>
              <a:tblGrid>
                <a:gridCol w="2372891">
                  <a:extLst>
                    <a:ext uri="{9D8B030D-6E8A-4147-A177-3AD203B41FA5}">
                      <a16:colId xmlns:a16="http://schemas.microsoft.com/office/drawing/2014/main" val="1202837556"/>
                    </a:ext>
                  </a:extLst>
                </a:gridCol>
                <a:gridCol w="2464010">
                  <a:extLst>
                    <a:ext uri="{9D8B030D-6E8A-4147-A177-3AD203B41FA5}">
                      <a16:colId xmlns:a16="http://schemas.microsoft.com/office/drawing/2014/main" val="1259936044"/>
                    </a:ext>
                  </a:extLst>
                </a:gridCol>
                <a:gridCol w="2464010">
                  <a:extLst>
                    <a:ext uri="{9D8B030D-6E8A-4147-A177-3AD203B41FA5}">
                      <a16:colId xmlns:a16="http://schemas.microsoft.com/office/drawing/2014/main" val="3726524616"/>
                    </a:ext>
                  </a:extLst>
                </a:gridCol>
              </a:tblGrid>
              <a:tr h="374406">
                <a:tc>
                  <a:txBody>
                    <a:bodyPr/>
                    <a:lstStyle/>
                    <a:p>
                      <a:r>
                        <a:rPr lang="en-US" dirty="0"/>
                        <a:t>County Office</a:t>
                      </a:r>
                    </a:p>
                  </a:txBody>
                  <a:tcPr/>
                </a:tc>
                <a:tc>
                  <a:txBody>
                    <a:bodyPr/>
                    <a:lstStyle/>
                    <a:p>
                      <a:r>
                        <a:rPr lang="en-US" sz="1600" dirty="0"/>
                        <a:t>Email Address (all staff)</a:t>
                      </a:r>
                    </a:p>
                  </a:txBody>
                  <a:tcPr/>
                </a:tc>
                <a:tc>
                  <a:txBody>
                    <a:bodyPr/>
                    <a:lstStyle/>
                    <a:p>
                      <a:r>
                        <a:rPr lang="en-US" dirty="0"/>
                        <a:t>Phone Number</a:t>
                      </a:r>
                    </a:p>
                  </a:txBody>
                  <a:tcPr/>
                </a:tc>
                <a:extLst>
                  <a:ext uri="{0D108BD9-81ED-4DB2-BD59-A6C34878D82A}">
                    <a16:rowId xmlns:a16="http://schemas.microsoft.com/office/drawing/2014/main" val="2116901846"/>
                  </a:ext>
                </a:extLst>
              </a:tr>
              <a:tr h="374406">
                <a:tc>
                  <a:txBody>
                    <a:bodyPr/>
                    <a:lstStyle/>
                    <a:p>
                      <a:pPr algn="l" fontAlgn="ctr"/>
                      <a:r>
                        <a:rPr lang="en-US" sz="1000" b="0" i="0" u="none" strike="noStrike" dirty="0">
                          <a:solidFill>
                            <a:srgbClr val="232323"/>
                          </a:solidFill>
                          <a:effectLst/>
                          <a:latin typeface="Arial" panose="020B0604020202020204" pitchFamily="34" charset="0"/>
                        </a:rPr>
                        <a:t>Dunn</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3"/>
                        </a:rPr>
                        <a:t>ndkilldeer-fsa@one.usda.gov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dirty="0">
                          <a:solidFill>
                            <a:srgbClr val="232323"/>
                          </a:solidFill>
                          <a:effectLst/>
                          <a:latin typeface="Arial" panose="020B0604020202020204" pitchFamily="34" charset="0"/>
                        </a:rPr>
                        <a:t>701-764-5991</a:t>
                      </a:r>
                    </a:p>
                  </a:txBody>
                  <a:tcPr marL="6350" marR="6350" marT="6350" marB="0" anchor="ctr"/>
                </a:tc>
                <a:extLst>
                  <a:ext uri="{0D108BD9-81ED-4DB2-BD59-A6C34878D82A}">
                    <a16:rowId xmlns:a16="http://schemas.microsoft.com/office/drawing/2014/main" val="1201666219"/>
                  </a:ext>
                </a:extLst>
              </a:tr>
              <a:tr h="374406">
                <a:tc>
                  <a:txBody>
                    <a:bodyPr/>
                    <a:lstStyle/>
                    <a:p>
                      <a:pPr algn="l" fontAlgn="ctr"/>
                      <a:r>
                        <a:rPr lang="en-US" sz="1000" b="0" i="0" u="none" strike="noStrike">
                          <a:solidFill>
                            <a:srgbClr val="232323"/>
                          </a:solidFill>
                          <a:effectLst/>
                          <a:latin typeface="Arial" panose="020B0604020202020204" pitchFamily="34" charset="0"/>
                        </a:rPr>
                        <a:t>Eddy</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4"/>
                        </a:rPr>
                        <a:t>ndnewrockf-fsa@one.usda.gov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701-947-2427</a:t>
                      </a:r>
                    </a:p>
                  </a:txBody>
                  <a:tcPr marL="6350" marR="6350" marT="6350" marB="0" anchor="ctr"/>
                </a:tc>
                <a:extLst>
                  <a:ext uri="{0D108BD9-81ED-4DB2-BD59-A6C34878D82A}">
                    <a16:rowId xmlns:a16="http://schemas.microsoft.com/office/drawing/2014/main" val="1785490847"/>
                  </a:ext>
                </a:extLst>
              </a:tr>
              <a:tr h="374406">
                <a:tc>
                  <a:txBody>
                    <a:bodyPr/>
                    <a:lstStyle/>
                    <a:p>
                      <a:pPr algn="l" fontAlgn="ctr"/>
                      <a:r>
                        <a:rPr lang="en-US" sz="1000" b="0" i="0" u="none" strike="noStrike">
                          <a:solidFill>
                            <a:srgbClr val="232323"/>
                          </a:solidFill>
                          <a:effectLst/>
                          <a:latin typeface="Arial" panose="020B0604020202020204" pitchFamily="34" charset="0"/>
                        </a:rPr>
                        <a:t>Emmons</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5"/>
                        </a:rPr>
                        <a:t>ndlinton-fsa@one.usda.gov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701-254-4791</a:t>
                      </a:r>
                    </a:p>
                  </a:txBody>
                  <a:tcPr marL="6350" marR="6350" marT="6350" marB="0" anchor="ctr"/>
                </a:tc>
                <a:extLst>
                  <a:ext uri="{0D108BD9-81ED-4DB2-BD59-A6C34878D82A}">
                    <a16:rowId xmlns:a16="http://schemas.microsoft.com/office/drawing/2014/main" val="1475985255"/>
                  </a:ext>
                </a:extLst>
              </a:tr>
              <a:tr h="374406">
                <a:tc>
                  <a:txBody>
                    <a:bodyPr/>
                    <a:lstStyle/>
                    <a:p>
                      <a:pPr algn="l" fontAlgn="ctr"/>
                      <a:r>
                        <a:rPr lang="en-US" sz="1000" b="0" i="0" u="none" strike="noStrike" dirty="0">
                          <a:solidFill>
                            <a:srgbClr val="232323"/>
                          </a:solidFill>
                          <a:effectLst/>
                          <a:latin typeface="Arial" panose="020B0604020202020204" pitchFamily="34" charset="0"/>
                        </a:rPr>
                        <a:t>Foster</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6"/>
                        </a:rPr>
                        <a:t>ndcarringt-fsa@one.usda.gov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701-652-2867</a:t>
                      </a:r>
                    </a:p>
                  </a:txBody>
                  <a:tcPr marL="6350" marR="6350" marT="6350" marB="0" anchor="ctr"/>
                </a:tc>
                <a:extLst>
                  <a:ext uri="{0D108BD9-81ED-4DB2-BD59-A6C34878D82A}">
                    <a16:rowId xmlns:a16="http://schemas.microsoft.com/office/drawing/2014/main" val="3363003946"/>
                  </a:ext>
                </a:extLst>
              </a:tr>
              <a:tr h="374406">
                <a:tc>
                  <a:txBody>
                    <a:bodyPr/>
                    <a:lstStyle/>
                    <a:p>
                      <a:pPr algn="l" fontAlgn="ctr"/>
                      <a:r>
                        <a:rPr lang="en-US" sz="1000" b="0" i="0" u="none" strike="noStrike">
                          <a:solidFill>
                            <a:srgbClr val="232323"/>
                          </a:solidFill>
                          <a:effectLst/>
                          <a:latin typeface="Arial" panose="020B0604020202020204" pitchFamily="34" charset="0"/>
                        </a:rPr>
                        <a:t>Golden Valley</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7"/>
                        </a:rPr>
                        <a:t>ndbeach-fsa@one.usda.gov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701-872-4313</a:t>
                      </a:r>
                    </a:p>
                  </a:txBody>
                  <a:tcPr marL="6350" marR="6350" marT="6350" marB="0" anchor="ctr"/>
                </a:tc>
                <a:extLst>
                  <a:ext uri="{0D108BD9-81ED-4DB2-BD59-A6C34878D82A}">
                    <a16:rowId xmlns:a16="http://schemas.microsoft.com/office/drawing/2014/main" val="1960265355"/>
                  </a:ext>
                </a:extLst>
              </a:tr>
              <a:tr h="374406">
                <a:tc>
                  <a:txBody>
                    <a:bodyPr/>
                    <a:lstStyle/>
                    <a:p>
                      <a:pPr algn="l" fontAlgn="ctr"/>
                      <a:r>
                        <a:rPr lang="en-US" sz="1000" b="0" i="0" u="none" strike="noStrike">
                          <a:solidFill>
                            <a:srgbClr val="232323"/>
                          </a:solidFill>
                          <a:effectLst/>
                          <a:latin typeface="Arial" panose="020B0604020202020204" pitchFamily="34" charset="0"/>
                        </a:rPr>
                        <a:t>Grand Forks</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8"/>
                        </a:rPr>
                        <a:t>ndgrandfor-fsa@one.usda.gov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701-775-5533</a:t>
                      </a:r>
                    </a:p>
                  </a:txBody>
                  <a:tcPr marL="6350" marR="6350" marT="6350" marB="0" anchor="ctr"/>
                </a:tc>
                <a:extLst>
                  <a:ext uri="{0D108BD9-81ED-4DB2-BD59-A6C34878D82A}">
                    <a16:rowId xmlns:a16="http://schemas.microsoft.com/office/drawing/2014/main" val="3960436096"/>
                  </a:ext>
                </a:extLst>
              </a:tr>
              <a:tr h="374406">
                <a:tc>
                  <a:txBody>
                    <a:bodyPr/>
                    <a:lstStyle/>
                    <a:p>
                      <a:pPr algn="l" fontAlgn="ctr"/>
                      <a:r>
                        <a:rPr lang="en-US" sz="1000" b="0" i="0" u="none" strike="noStrike">
                          <a:solidFill>
                            <a:srgbClr val="232323"/>
                          </a:solidFill>
                          <a:effectLst/>
                          <a:latin typeface="Arial" panose="020B0604020202020204" pitchFamily="34" charset="0"/>
                        </a:rPr>
                        <a:t>Grant</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9"/>
                        </a:rPr>
                        <a:t>ndcarson-fsa@one.usda.gov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701-622-3240</a:t>
                      </a:r>
                    </a:p>
                  </a:txBody>
                  <a:tcPr marL="6350" marR="6350" marT="6350" marB="0" anchor="ctr"/>
                </a:tc>
                <a:extLst>
                  <a:ext uri="{0D108BD9-81ED-4DB2-BD59-A6C34878D82A}">
                    <a16:rowId xmlns:a16="http://schemas.microsoft.com/office/drawing/2014/main" val="1261316416"/>
                  </a:ext>
                </a:extLst>
              </a:tr>
              <a:tr h="374406">
                <a:tc>
                  <a:txBody>
                    <a:bodyPr/>
                    <a:lstStyle/>
                    <a:p>
                      <a:pPr algn="l" fontAlgn="ctr"/>
                      <a:r>
                        <a:rPr lang="en-US" sz="1000" b="0" i="0" u="none" strike="noStrike">
                          <a:solidFill>
                            <a:srgbClr val="232323"/>
                          </a:solidFill>
                          <a:effectLst/>
                          <a:latin typeface="Arial" panose="020B0604020202020204" pitchFamily="34" charset="0"/>
                        </a:rPr>
                        <a:t>Griggs</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10"/>
                        </a:rPr>
                        <a:t>ndcooperst-fsa@one.usda.gov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701-797-2240</a:t>
                      </a:r>
                    </a:p>
                  </a:txBody>
                  <a:tcPr marL="6350" marR="6350" marT="6350" marB="0" anchor="ctr"/>
                </a:tc>
                <a:extLst>
                  <a:ext uri="{0D108BD9-81ED-4DB2-BD59-A6C34878D82A}">
                    <a16:rowId xmlns:a16="http://schemas.microsoft.com/office/drawing/2014/main" val="2575739821"/>
                  </a:ext>
                </a:extLst>
              </a:tr>
              <a:tr h="374406">
                <a:tc>
                  <a:txBody>
                    <a:bodyPr/>
                    <a:lstStyle/>
                    <a:p>
                      <a:pPr algn="l" fontAlgn="ctr"/>
                      <a:r>
                        <a:rPr lang="en-US" sz="1000" b="0" i="0" u="none" strike="noStrike">
                          <a:solidFill>
                            <a:srgbClr val="232323"/>
                          </a:solidFill>
                          <a:effectLst/>
                          <a:latin typeface="Arial" panose="020B0604020202020204" pitchFamily="34" charset="0"/>
                        </a:rPr>
                        <a:t>Hettinger</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11"/>
                        </a:rPr>
                        <a:t>ndmott-fsa@one.usda.gov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701-824-2691</a:t>
                      </a:r>
                    </a:p>
                  </a:txBody>
                  <a:tcPr marL="6350" marR="6350" marT="6350" marB="0" anchor="ctr"/>
                </a:tc>
                <a:extLst>
                  <a:ext uri="{0D108BD9-81ED-4DB2-BD59-A6C34878D82A}">
                    <a16:rowId xmlns:a16="http://schemas.microsoft.com/office/drawing/2014/main" val="1183713563"/>
                  </a:ext>
                </a:extLst>
              </a:tr>
              <a:tr h="374406">
                <a:tc>
                  <a:txBody>
                    <a:bodyPr/>
                    <a:lstStyle/>
                    <a:p>
                      <a:pPr algn="l" fontAlgn="ctr"/>
                      <a:r>
                        <a:rPr lang="en-US" sz="1000" b="0" i="0" u="none" strike="noStrike">
                          <a:solidFill>
                            <a:srgbClr val="232323"/>
                          </a:solidFill>
                          <a:effectLst/>
                          <a:latin typeface="Arial" panose="020B0604020202020204" pitchFamily="34" charset="0"/>
                        </a:rPr>
                        <a:t>Kidder</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12"/>
                        </a:rPr>
                        <a:t>ndsteele-fsa@one.usda.gov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701-475-2371</a:t>
                      </a:r>
                    </a:p>
                  </a:txBody>
                  <a:tcPr marL="6350" marR="6350" marT="6350" marB="0" anchor="ctr"/>
                </a:tc>
                <a:extLst>
                  <a:ext uri="{0D108BD9-81ED-4DB2-BD59-A6C34878D82A}">
                    <a16:rowId xmlns:a16="http://schemas.microsoft.com/office/drawing/2014/main" val="123539654"/>
                  </a:ext>
                </a:extLst>
              </a:tr>
              <a:tr h="374406">
                <a:tc>
                  <a:txBody>
                    <a:bodyPr/>
                    <a:lstStyle/>
                    <a:p>
                      <a:pPr algn="l" fontAlgn="ctr"/>
                      <a:r>
                        <a:rPr lang="en-US" sz="1000" b="0" i="0" u="none" strike="noStrike" dirty="0">
                          <a:solidFill>
                            <a:srgbClr val="232323"/>
                          </a:solidFill>
                          <a:effectLst/>
                          <a:latin typeface="Arial" panose="020B0604020202020204" pitchFamily="34" charset="0"/>
                        </a:rPr>
                        <a:t>LaMoure</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13"/>
                        </a:rPr>
                        <a:t>ndlamoure-fsa@one.usda.gov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dirty="0">
                          <a:solidFill>
                            <a:srgbClr val="232323"/>
                          </a:solidFill>
                          <a:effectLst/>
                          <a:latin typeface="Arial" panose="020B0604020202020204" pitchFamily="34" charset="0"/>
                        </a:rPr>
                        <a:t>701-883-5268</a:t>
                      </a:r>
                    </a:p>
                  </a:txBody>
                  <a:tcPr marL="6350" marR="6350" marT="6350" marB="0" anchor="ctr"/>
                </a:tc>
                <a:extLst>
                  <a:ext uri="{0D108BD9-81ED-4DB2-BD59-A6C34878D82A}">
                    <a16:rowId xmlns:a16="http://schemas.microsoft.com/office/drawing/2014/main" val="3046431811"/>
                  </a:ext>
                </a:extLst>
              </a:tr>
              <a:tr h="374406">
                <a:tc>
                  <a:txBody>
                    <a:bodyPr/>
                    <a:lstStyle/>
                    <a:p>
                      <a:pPr algn="l" fontAlgn="ctr"/>
                      <a:r>
                        <a:rPr lang="en-US" sz="1000" b="0" i="0" u="none" strike="noStrike" dirty="0">
                          <a:solidFill>
                            <a:srgbClr val="232323"/>
                          </a:solidFill>
                          <a:effectLst/>
                          <a:latin typeface="Arial" panose="020B0604020202020204" pitchFamily="34" charset="0"/>
                        </a:rPr>
                        <a:t>Logan</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14"/>
                        </a:rPr>
                        <a:t>ndnapoleon-fsa@one.usda.gov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dirty="0">
                          <a:solidFill>
                            <a:srgbClr val="232323"/>
                          </a:solidFill>
                          <a:effectLst/>
                          <a:latin typeface="Arial" panose="020B0604020202020204" pitchFamily="34" charset="0"/>
                        </a:rPr>
                        <a:t>701-754-2251</a:t>
                      </a:r>
                    </a:p>
                  </a:txBody>
                  <a:tcPr marL="6350" marR="6350" marT="6350" marB="0" anchor="ctr"/>
                </a:tc>
                <a:extLst>
                  <a:ext uri="{0D108BD9-81ED-4DB2-BD59-A6C34878D82A}">
                    <a16:rowId xmlns:a16="http://schemas.microsoft.com/office/drawing/2014/main" val="896390364"/>
                  </a:ext>
                </a:extLst>
              </a:tr>
            </a:tbl>
          </a:graphicData>
        </a:graphic>
      </p:graphicFrame>
      <p:sp>
        <p:nvSpPr>
          <p:cNvPr id="10" name="Title 1">
            <a:extLst>
              <a:ext uri="{FF2B5EF4-FFF2-40B4-BE49-F238E27FC236}">
                <a16:creationId xmlns:a16="http://schemas.microsoft.com/office/drawing/2014/main" id="{A484D1C8-36E1-4E89-ABCA-BB70E676BA2C}"/>
              </a:ext>
            </a:extLst>
          </p:cNvPr>
          <p:cNvSpPr txBox="1">
            <a:spLocks noGrp="1"/>
          </p:cNvSpPr>
          <p:nvPr>
            <p:ph type="title"/>
          </p:nvPr>
        </p:nvSpPr>
        <p:spPr bwMode="auto">
          <a:xfrm>
            <a:off x="177800" y="992189"/>
            <a:ext cx="8629650" cy="83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algn="ctr"/>
            <a:r>
              <a:rPr lang="en-US" sz="2400" dirty="0"/>
              <a:t>North Dakota USDA Service Center</a:t>
            </a:r>
            <a:br>
              <a:rPr lang="en-US" sz="2400" dirty="0"/>
            </a:br>
            <a:r>
              <a:rPr lang="en-US" sz="2400" dirty="0"/>
              <a:t> Contact Information </a:t>
            </a:r>
            <a:r>
              <a:rPr lang="en-US" sz="2400" i="1" dirty="0"/>
              <a:t>(Email &amp; Phone) Continued….</a:t>
            </a:r>
            <a:endParaRPr lang="en-US" sz="2600" dirty="0"/>
          </a:p>
        </p:txBody>
      </p:sp>
    </p:spTree>
    <p:extLst>
      <p:ext uri="{BB962C8B-B14F-4D97-AF65-F5344CB8AC3E}">
        <p14:creationId xmlns:p14="http://schemas.microsoft.com/office/powerpoint/2010/main" val="1748372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7C75528-A8D6-4BAD-879F-79DEDBD6A822}"/>
              </a:ext>
            </a:extLst>
          </p:cNvPr>
          <p:cNvGraphicFramePr>
            <a:graphicFrameLocks noGrp="1"/>
          </p:cNvGraphicFramePr>
          <p:nvPr>
            <p:ph idx="1"/>
          </p:nvPr>
        </p:nvGraphicFramePr>
        <p:xfrm>
          <a:off x="431800" y="1825624"/>
          <a:ext cx="7300911" cy="4867278"/>
        </p:xfrm>
        <a:graphic>
          <a:graphicData uri="http://schemas.openxmlformats.org/drawingml/2006/table">
            <a:tbl>
              <a:tblPr firstRow="1" bandRow="1">
                <a:tableStyleId>{5C22544A-7EE6-4342-B048-85BDC9FD1C3A}</a:tableStyleId>
              </a:tblPr>
              <a:tblGrid>
                <a:gridCol w="2372891">
                  <a:extLst>
                    <a:ext uri="{9D8B030D-6E8A-4147-A177-3AD203B41FA5}">
                      <a16:colId xmlns:a16="http://schemas.microsoft.com/office/drawing/2014/main" val="1202837556"/>
                    </a:ext>
                  </a:extLst>
                </a:gridCol>
                <a:gridCol w="2464010">
                  <a:extLst>
                    <a:ext uri="{9D8B030D-6E8A-4147-A177-3AD203B41FA5}">
                      <a16:colId xmlns:a16="http://schemas.microsoft.com/office/drawing/2014/main" val="1259936044"/>
                    </a:ext>
                  </a:extLst>
                </a:gridCol>
                <a:gridCol w="2464010">
                  <a:extLst>
                    <a:ext uri="{9D8B030D-6E8A-4147-A177-3AD203B41FA5}">
                      <a16:colId xmlns:a16="http://schemas.microsoft.com/office/drawing/2014/main" val="3726524616"/>
                    </a:ext>
                  </a:extLst>
                </a:gridCol>
              </a:tblGrid>
              <a:tr h="374406">
                <a:tc>
                  <a:txBody>
                    <a:bodyPr/>
                    <a:lstStyle/>
                    <a:p>
                      <a:r>
                        <a:rPr lang="en-US" dirty="0"/>
                        <a:t>County Office</a:t>
                      </a:r>
                    </a:p>
                  </a:txBody>
                  <a:tcPr/>
                </a:tc>
                <a:tc>
                  <a:txBody>
                    <a:bodyPr/>
                    <a:lstStyle/>
                    <a:p>
                      <a:r>
                        <a:rPr lang="en-US" sz="1600" dirty="0"/>
                        <a:t>Email Address (all staff)</a:t>
                      </a:r>
                    </a:p>
                  </a:txBody>
                  <a:tcPr/>
                </a:tc>
                <a:tc>
                  <a:txBody>
                    <a:bodyPr/>
                    <a:lstStyle/>
                    <a:p>
                      <a:r>
                        <a:rPr lang="en-US" dirty="0"/>
                        <a:t>Phone Number</a:t>
                      </a:r>
                    </a:p>
                  </a:txBody>
                  <a:tcPr/>
                </a:tc>
                <a:extLst>
                  <a:ext uri="{0D108BD9-81ED-4DB2-BD59-A6C34878D82A}">
                    <a16:rowId xmlns:a16="http://schemas.microsoft.com/office/drawing/2014/main" val="2116901846"/>
                  </a:ext>
                </a:extLst>
              </a:tr>
              <a:tr h="374406">
                <a:tc>
                  <a:txBody>
                    <a:bodyPr/>
                    <a:lstStyle/>
                    <a:p>
                      <a:pPr algn="l" fontAlgn="ctr"/>
                      <a:r>
                        <a:rPr lang="en-US" sz="1000" b="0" i="0" u="none" strike="noStrike" dirty="0">
                          <a:solidFill>
                            <a:srgbClr val="232323"/>
                          </a:solidFill>
                          <a:effectLst/>
                          <a:latin typeface="Arial" panose="020B0604020202020204" pitchFamily="34" charset="0"/>
                        </a:rPr>
                        <a:t>McHenry</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3"/>
                        </a:rPr>
                        <a:t>ndtowner-fsa@one.usda.gov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701-537-5471</a:t>
                      </a:r>
                    </a:p>
                  </a:txBody>
                  <a:tcPr marL="6350" marR="6350" marT="6350" marB="0" anchor="ctr"/>
                </a:tc>
                <a:extLst>
                  <a:ext uri="{0D108BD9-81ED-4DB2-BD59-A6C34878D82A}">
                    <a16:rowId xmlns:a16="http://schemas.microsoft.com/office/drawing/2014/main" val="1201666219"/>
                  </a:ext>
                </a:extLst>
              </a:tr>
              <a:tr h="374406">
                <a:tc>
                  <a:txBody>
                    <a:bodyPr/>
                    <a:lstStyle/>
                    <a:p>
                      <a:pPr algn="l" fontAlgn="ctr"/>
                      <a:r>
                        <a:rPr lang="en-US" sz="1000" b="0" i="0" u="none" strike="noStrike">
                          <a:solidFill>
                            <a:srgbClr val="232323"/>
                          </a:solidFill>
                          <a:effectLst/>
                          <a:latin typeface="Arial" panose="020B0604020202020204" pitchFamily="34" charset="0"/>
                        </a:rPr>
                        <a:t>McIntosh</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4"/>
                        </a:rPr>
                        <a:t>ndashley-fsa@one.usda.gov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701-288-3481</a:t>
                      </a:r>
                    </a:p>
                  </a:txBody>
                  <a:tcPr marL="6350" marR="6350" marT="6350" marB="0" anchor="ctr"/>
                </a:tc>
                <a:extLst>
                  <a:ext uri="{0D108BD9-81ED-4DB2-BD59-A6C34878D82A}">
                    <a16:rowId xmlns:a16="http://schemas.microsoft.com/office/drawing/2014/main" val="1785490847"/>
                  </a:ext>
                </a:extLst>
              </a:tr>
              <a:tr h="374406">
                <a:tc>
                  <a:txBody>
                    <a:bodyPr/>
                    <a:lstStyle/>
                    <a:p>
                      <a:pPr algn="l" fontAlgn="ctr"/>
                      <a:r>
                        <a:rPr lang="en-US" sz="1000" b="0" i="0" u="none" strike="noStrike">
                          <a:solidFill>
                            <a:srgbClr val="232323"/>
                          </a:solidFill>
                          <a:effectLst/>
                          <a:latin typeface="Arial" panose="020B0604020202020204" pitchFamily="34" charset="0"/>
                        </a:rPr>
                        <a:t>McKenzie</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5"/>
                        </a:rPr>
                        <a:t>ndwatfordc-fsa@one.usda.gov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701-842-3628</a:t>
                      </a:r>
                    </a:p>
                  </a:txBody>
                  <a:tcPr marL="6350" marR="6350" marT="6350" marB="0" anchor="ctr"/>
                </a:tc>
                <a:extLst>
                  <a:ext uri="{0D108BD9-81ED-4DB2-BD59-A6C34878D82A}">
                    <a16:rowId xmlns:a16="http://schemas.microsoft.com/office/drawing/2014/main" val="1475985255"/>
                  </a:ext>
                </a:extLst>
              </a:tr>
              <a:tr h="374406">
                <a:tc>
                  <a:txBody>
                    <a:bodyPr/>
                    <a:lstStyle/>
                    <a:p>
                      <a:pPr algn="l" fontAlgn="ctr"/>
                      <a:r>
                        <a:rPr lang="en-US" sz="1000" b="0" i="0" u="none" strike="noStrike">
                          <a:solidFill>
                            <a:srgbClr val="232323"/>
                          </a:solidFill>
                          <a:effectLst/>
                          <a:latin typeface="Arial" panose="020B0604020202020204" pitchFamily="34" charset="0"/>
                        </a:rPr>
                        <a:t>McLean</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6"/>
                        </a:rPr>
                        <a:t>ndgarrison-fsa@one.usda.gov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701-463-2267</a:t>
                      </a:r>
                    </a:p>
                  </a:txBody>
                  <a:tcPr marL="6350" marR="6350" marT="6350" marB="0" anchor="ctr"/>
                </a:tc>
                <a:extLst>
                  <a:ext uri="{0D108BD9-81ED-4DB2-BD59-A6C34878D82A}">
                    <a16:rowId xmlns:a16="http://schemas.microsoft.com/office/drawing/2014/main" val="3363003946"/>
                  </a:ext>
                </a:extLst>
              </a:tr>
              <a:tr h="374406">
                <a:tc>
                  <a:txBody>
                    <a:bodyPr/>
                    <a:lstStyle/>
                    <a:p>
                      <a:pPr algn="l" fontAlgn="ctr"/>
                      <a:r>
                        <a:rPr lang="en-US" sz="1000" b="0" i="0" u="none" strike="noStrike" dirty="0">
                          <a:solidFill>
                            <a:srgbClr val="232323"/>
                          </a:solidFill>
                          <a:effectLst/>
                          <a:latin typeface="Arial" panose="020B0604020202020204" pitchFamily="34" charset="0"/>
                        </a:rPr>
                        <a:t>Mercer</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7"/>
                        </a:rPr>
                        <a:t>ndbeulah-fsa@one.usda.gov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701-873-5290</a:t>
                      </a:r>
                    </a:p>
                  </a:txBody>
                  <a:tcPr marL="6350" marR="6350" marT="6350" marB="0" anchor="ctr"/>
                </a:tc>
                <a:extLst>
                  <a:ext uri="{0D108BD9-81ED-4DB2-BD59-A6C34878D82A}">
                    <a16:rowId xmlns:a16="http://schemas.microsoft.com/office/drawing/2014/main" val="1960265355"/>
                  </a:ext>
                </a:extLst>
              </a:tr>
              <a:tr h="374406">
                <a:tc>
                  <a:txBody>
                    <a:bodyPr/>
                    <a:lstStyle/>
                    <a:p>
                      <a:pPr algn="l" fontAlgn="ctr"/>
                      <a:r>
                        <a:rPr lang="en-US" sz="1000" b="0" i="0" u="none" strike="noStrike">
                          <a:solidFill>
                            <a:srgbClr val="232323"/>
                          </a:solidFill>
                          <a:effectLst/>
                          <a:latin typeface="Arial" panose="020B0604020202020204" pitchFamily="34" charset="0"/>
                        </a:rPr>
                        <a:t>Morton</a:t>
                      </a:r>
                    </a:p>
                  </a:txBody>
                  <a:tcPr marL="6350" marR="6350" marT="6350" marB="0" anchor="ctr"/>
                </a:tc>
                <a:tc>
                  <a:txBody>
                    <a:bodyPr/>
                    <a:lstStyle/>
                    <a:p>
                      <a:pPr algn="l" fontAlgn="ctr"/>
                      <a:r>
                        <a:rPr lang="en-US" sz="1100" b="0" i="0" u="sng" strike="noStrike" dirty="0">
                          <a:solidFill>
                            <a:srgbClr val="0563C1"/>
                          </a:solidFill>
                          <a:effectLst/>
                          <a:latin typeface="Calibri" panose="020F0502020204030204" pitchFamily="34" charset="0"/>
                          <a:hlinkClick r:id="rId8"/>
                        </a:rPr>
                        <a:t>ndmandan-fsa@one.usda.gov</a:t>
                      </a:r>
                      <a:endParaRPr lang="en-US" sz="1100" b="0" i="0" u="sng" strike="noStrike" dirty="0">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701-667-1163</a:t>
                      </a:r>
                    </a:p>
                  </a:txBody>
                  <a:tcPr marL="6350" marR="6350" marT="6350" marB="0" anchor="ctr"/>
                </a:tc>
                <a:extLst>
                  <a:ext uri="{0D108BD9-81ED-4DB2-BD59-A6C34878D82A}">
                    <a16:rowId xmlns:a16="http://schemas.microsoft.com/office/drawing/2014/main" val="3960436096"/>
                  </a:ext>
                </a:extLst>
              </a:tr>
              <a:tr h="374406">
                <a:tc>
                  <a:txBody>
                    <a:bodyPr/>
                    <a:lstStyle/>
                    <a:p>
                      <a:pPr algn="l" fontAlgn="ctr"/>
                      <a:r>
                        <a:rPr lang="en-US" sz="1000" b="0" i="0" u="none" strike="noStrike">
                          <a:solidFill>
                            <a:srgbClr val="232323"/>
                          </a:solidFill>
                          <a:effectLst/>
                          <a:latin typeface="Arial" panose="020B0604020202020204" pitchFamily="34" charset="0"/>
                        </a:rPr>
                        <a:t>Mountrail</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9"/>
                        </a:rPr>
                        <a:t>ndstanley-fsa@one.usda.gov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701-628-2446</a:t>
                      </a:r>
                    </a:p>
                  </a:txBody>
                  <a:tcPr marL="6350" marR="6350" marT="6350" marB="0" anchor="ctr"/>
                </a:tc>
                <a:extLst>
                  <a:ext uri="{0D108BD9-81ED-4DB2-BD59-A6C34878D82A}">
                    <a16:rowId xmlns:a16="http://schemas.microsoft.com/office/drawing/2014/main" val="1261316416"/>
                  </a:ext>
                </a:extLst>
              </a:tr>
              <a:tr h="374406">
                <a:tc>
                  <a:txBody>
                    <a:bodyPr/>
                    <a:lstStyle/>
                    <a:p>
                      <a:pPr algn="l" fontAlgn="ctr"/>
                      <a:r>
                        <a:rPr lang="en-US" sz="1000" b="0" i="0" u="none" strike="noStrike">
                          <a:solidFill>
                            <a:srgbClr val="232323"/>
                          </a:solidFill>
                          <a:effectLst/>
                          <a:latin typeface="Arial" panose="020B0604020202020204" pitchFamily="34" charset="0"/>
                        </a:rPr>
                        <a:t>Nelson</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10"/>
                        </a:rPr>
                        <a:t>ndlakota-fsa@one.usda.gov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701-247-2455</a:t>
                      </a:r>
                    </a:p>
                  </a:txBody>
                  <a:tcPr marL="6350" marR="6350" marT="6350" marB="0" anchor="ctr"/>
                </a:tc>
                <a:extLst>
                  <a:ext uri="{0D108BD9-81ED-4DB2-BD59-A6C34878D82A}">
                    <a16:rowId xmlns:a16="http://schemas.microsoft.com/office/drawing/2014/main" val="2575739821"/>
                  </a:ext>
                </a:extLst>
              </a:tr>
              <a:tr h="374406">
                <a:tc>
                  <a:txBody>
                    <a:bodyPr/>
                    <a:lstStyle/>
                    <a:p>
                      <a:pPr algn="l" fontAlgn="ctr"/>
                      <a:r>
                        <a:rPr lang="en-US" sz="1000" b="0" i="0" u="none" strike="noStrike">
                          <a:solidFill>
                            <a:srgbClr val="232323"/>
                          </a:solidFill>
                          <a:effectLst/>
                          <a:latin typeface="Arial" panose="020B0604020202020204" pitchFamily="34" charset="0"/>
                        </a:rPr>
                        <a:t>Oliver</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11"/>
                        </a:rPr>
                        <a:t>ndcenter-fsa@one.usda.gov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701-794-8725</a:t>
                      </a:r>
                    </a:p>
                  </a:txBody>
                  <a:tcPr marL="6350" marR="6350" marT="6350" marB="0" anchor="ctr"/>
                </a:tc>
                <a:extLst>
                  <a:ext uri="{0D108BD9-81ED-4DB2-BD59-A6C34878D82A}">
                    <a16:rowId xmlns:a16="http://schemas.microsoft.com/office/drawing/2014/main" val="1183713563"/>
                  </a:ext>
                </a:extLst>
              </a:tr>
              <a:tr h="374406">
                <a:tc>
                  <a:txBody>
                    <a:bodyPr/>
                    <a:lstStyle/>
                    <a:p>
                      <a:pPr algn="l" fontAlgn="ctr"/>
                      <a:r>
                        <a:rPr lang="en-US" sz="1000" b="0" i="0" u="none" strike="noStrike">
                          <a:solidFill>
                            <a:srgbClr val="232323"/>
                          </a:solidFill>
                          <a:effectLst/>
                          <a:latin typeface="Arial" panose="020B0604020202020204" pitchFamily="34" charset="0"/>
                        </a:rPr>
                        <a:t>Pembina</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12"/>
                        </a:rPr>
                        <a:t>ndcavalier-fsa@one.usda.gov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701-265-4333</a:t>
                      </a:r>
                    </a:p>
                  </a:txBody>
                  <a:tcPr marL="6350" marR="6350" marT="6350" marB="0" anchor="ctr"/>
                </a:tc>
                <a:extLst>
                  <a:ext uri="{0D108BD9-81ED-4DB2-BD59-A6C34878D82A}">
                    <a16:rowId xmlns:a16="http://schemas.microsoft.com/office/drawing/2014/main" val="123539654"/>
                  </a:ext>
                </a:extLst>
              </a:tr>
              <a:tr h="374406">
                <a:tc>
                  <a:txBody>
                    <a:bodyPr/>
                    <a:lstStyle/>
                    <a:p>
                      <a:pPr algn="l" fontAlgn="ctr"/>
                      <a:r>
                        <a:rPr lang="en-US" sz="1000" b="0" i="0" u="none" strike="noStrike" dirty="0">
                          <a:solidFill>
                            <a:srgbClr val="232323"/>
                          </a:solidFill>
                          <a:effectLst/>
                          <a:latin typeface="Arial" panose="020B0604020202020204" pitchFamily="34" charset="0"/>
                        </a:rPr>
                        <a:t>Pierce</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13"/>
                        </a:rPr>
                        <a:t>ndrugby-fsa@one.usda.gov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dirty="0">
                          <a:solidFill>
                            <a:srgbClr val="232323"/>
                          </a:solidFill>
                          <a:effectLst/>
                          <a:latin typeface="Arial" panose="020B0604020202020204" pitchFamily="34" charset="0"/>
                        </a:rPr>
                        <a:t>701-776-5821</a:t>
                      </a:r>
                    </a:p>
                  </a:txBody>
                  <a:tcPr marL="6350" marR="6350" marT="6350" marB="0" anchor="ctr"/>
                </a:tc>
                <a:extLst>
                  <a:ext uri="{0D108BD9-81ED-4DB2-BD59-A6C34878D82A}">
                    <a16:rowId xmlns:a16="http://schemas.microsoft.com/office/drawing/2014/main" val="3046431811"/>
                  </a:ext>
                </a:extLst>
              </a:tr>
              <a:tr h="374406">
                <a:tc>
                  <a:txBody>
                    <a:bodyPr/>
                    <a:lstStyle/>
                    <a:p>
                      <a:pPr algn="l" fontAlgn="ctr"/>
                      <a:r>
                        <a:rPr lang="en-US" sz="1000" b="0" i="0" u="none" strike="noStrike" dirty="0">
                          <a:solidFill>
                            <a:srgbClr val="232323"/>
                          </a:solidFill>
                          <a:effectLst/>
                          <a:latin typeface="Arial" panose="020B0604020202020204" pitchFamily="34" charset="0"/>
                        </a:rPr>
                        <a:t>Ramsey</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14"/>
                        </a:rPr>
                        <a:t>nddevilsla-fsa@one.usda.gov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dirty="0">
                          <a:solidFill>
                            <a:srgbClr val="232323"/>
                          </a:solidFill>
                          <a:effectLst/>
                          <a:latin typeface="Arial" panose="020B0604020202020204" pitchFamily="34" charset="0"/>
                        </a:rPr>
                        <a:t>701-662-4987</a:t>
                      </a:r>
                    </a:p>
                  </a:txBody>
                  <a:tcPr marL="6350" marR="6350" marT="6350" marB="0" anchor="ctr"/>
                </a:tc>
                <a:extLst>
                  <a:ext uri="{0D108BD9-81ED-4DB2-BD59-A6C34878D82A}">
                    <a16:rowId xmlns:a16="http://schemas.microsoft.com/office/drawing/2014/main" val="928404755"/>
                  </a:ext>
                </a:extLst>
              </a:tr>
            </a:tbl>
          </a:graphicData>
        </a:graphic>
      </p:graphicFrame>
      <p:sp>
        <p:nvSpPr>
          <p:cNvPr id="6" name="Title 1">
            <a:extLst>
              <a:ext uri="{FF2B5EF4-FFF2-40B4-BE49-F238E27FC236}">
                <a16:creationId xmlns:a16="http://schemas.microsoft.com/office/drawing/2014/main" id="{A282D8CB-64E6-41A4-A4D1-C2A747C06B96}"/>
              </a:ext>
            </a:extLst>
          </p:cNvPr>
          <p:cNvSpPr>
            <a:spLocks noGrp="1"/>
          </p:cNvSpPr>
          <p:nvPr>
            <p:ph type="title"/>
          </p:nvPr>
        </p:nvSpPr>
        <p:spPr>
          <a:xfrm>
            <a:off x="107950" y="992188"/>
            <a:ext cx="8826500" cy="833437"/>
          </a:xfrm>
        </p:spPr>
        <p:txBody>
          <a:bodyPr/>
          <a:lstStyle/>
          <a:p>
            <a:pPr algn="ctr"/>
            <a:r>
              <a:rPr lang="en-US" sz="2800" dirty="0"/>
              <a:t>North Dakota USDA Service Center</a:t>
            </a:r>
            <a:br>
              <a:rPr lang="en-US" sz="2800" dirty="0"/>
            </a:br>
            <a:r>
              <a:rPr lang="en-US" sz="2800" dirty="0"/>
              <a:t> Contact Information </a:t>
            </a:r>
            <a:r>
              <a:rPr lang="en-US" sz="2800" i="1" dirty="0"/>
              <a:t>(Email &amp; Phone) Continued….</a:t>
            </a:r>
            <a:endParaRPr lang="en-US" sz="2800" dirty="0"/>
          </a:p>
        </p:txBody>
      </p:sp>
    </p:spTree>
    <p:extLst>
      <p:ext uri="{BB962C8B-B14F-4D97-AF65-F5344CB8AC3E}">
        <p14:creationId xmlns:p14="http://schemas.microsoft.com/office/powerpoint/2010/main" val="1141644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2C2E-058F-4937-90AE-51CBAB2BB383}"/>
              </a:ext>
            </a:extLst>
          </p:cNvPr>
          <p:cNvSpPr>
            <a:spLocks noGrp="1"/>
          </p:cNvSpPr>
          <p:nvPr>
            <p:ph type="title"/>
          </p:nvPr>
        </p:nvSpPr>
        <p:spPr>
          <a:xfrm>
            <a:off x="184150" y="992188"/>
            <a:ext cx="8382000" cy="833436"/>
          </a:xfrm>
        </p:spPr>
        <p:txBody>
          <a:bodyPr/>
          <a:lstStyle/>
          <a:p>
            <a:pPr algn="ctr"/>
            <a:r>
              <a:rPr lang="en-US" sz="2800" dirty="0"/>
              <a:t>North Dakota USDA Service Center</a:t>
            </a:r>
            <a:br>
              <a:rPr lang="en-US" sz="2800" dirty="0"/>
            </a:br>
            <a:r>
              <a:rPr lang="en-US" sz="2800" dirty="0"/>
              <a:t> Contact Information </a:t>
            </a:r>
            <a:r>
              <a:rPr lang="en-US" sz="2800" i="1" dirty="0"/>
              <a:t>(Email &amp; Phone) Continued….</a:t>
            </a:r>
            <a:endParaRPr lang="en-US" sz="2800" dirty="0"/>
          </a:p>
        </p:txBody>
      </p:sp>
      <p:graphicFrame>
        <p:nvGraphicFramePr>
          <p:cNvPr id="4" name="Table 4">
            <a:extLst>
              <a:ext uri="{FF2B5EF4-FFF2-40B4-BE49-F238E27FC236}">
                <a16:creationId xmlns:a16="http://schemas.microsoft.com/office/drawing/2014/main" id="{A7C75528-A8D6-4BAD-879F-79DEDBD6A822}"/>
              </a:ext>
            </a:extLst>
          </p:cNvPr>
          <p:cNvGraphicFramePr>
            <a:graphicFrameLocks noGrp="1"/>
          </p:cNvGraphicFramePr>
          <p:nvPr>
            <p:ph idx="1"/>
          </p:nvPr>
        </p:nvGraphicFramePr>
        <p:xfrm>
          <a:off x="431800" y="1825624"/>
          <a:ext cx="7300911" cy="4867278"/>
        </p:xfrm>
        <a:graphic>
          <a:graphicData uri="http://schemas.openxmlformats.org/drawingml/2006/table">
            <a:tbl>
              <a:tblPr firstRow="1" bandRow="1">
                <a:tableStyleId>{5C22544A-7EE6-4342-B048-85BDC9FD1C3A}</a:tableStyleId>
              </a:tblPr>
              <a:tblGrid>
                <a:gridCol w="2372891">
                  <a:extLst>
                    <a:ext uri="{9D8B030D-6E8A-4147-A177-3AD203B41FA5}">
                      <a16:colId xmlns:a16="http://schemas.microsoft.com/office/drawing/2014/main" val="1202837556"/>
                    </a:ext>
                  </a:extLst>
                </a:gridCol>
                <a:gridCol w="2464010">
                  <a:extLst>
                    <a:ext uri="{9D8B030D-6E8A-4147-A177-3AD203B41FA5}">
                      <a16:colId xmlns:a16="http://schemas.microsoft.com/office/drawing/2014/main" val="1259936044"/>
                    </a:ext>
                  </a:extLst>
                </a:gridCol>
                <a:gridCol w="2464010">
                  <a:extLst>
                    <a:ext uri="{9D8B030D-6E8A-4147-A177-3AD203B41FA5}">
                      <a16:colId xmlns:a16="http://schemas.microsoft.com/office/drawing/2014/main" val="3726524616"/>
                    </a:ext>
                  </a:extLst>
                </a:gridCol>
              </a:tblGrid>
              <a:tr h="374406">
                <a:tc>
                  <a:txBody>
                    <a:bodyPr/>
                    <a:lstStyle/>
                    <a:p>
                      <a:r>
                        <a:rPr lang="en-US" dirty="0"/>
                        <a:t>County Office</a:t>
                      </a:r>
                    </a:p>
                  </a:txBody>
                  <a:tcPr/>
                </a:tc>
                <a:tc>
                  <a:txBody>
                    <a:bodyPr/>
                    <a:lstStyle/>
                    <a:p>
                      <a:r>
                        <a:rPr lang="en-US" sz="1600" dirty="0"/>
                        <a:t>Email Address (all staff)</a:t>
                      </a:r>
                    </a:p>
                  </a:txBody>
                  <a:tcPr/>
                </a:tc>
                <a:tc>
                  <a:txBody>
                    <a:bodyPr/>
                    <a:lstStyle/>
                    <a:p>
                      <a:r>
                        <a:rPr lang="en-US" dirty="0"/>
                        <a:t>Phone Number</a:t>
                      </a:r>
                    </a:p>
                  </a:txBody>
                  <a:tcPr/>
                </a:tc>
                <a:extLst>
                  <a:ext uri="{0D108BD9-81ED-4DB2-BD59-A6C34878D82A}">
                    <a16:rowId xmlns:a16="http://schemas.microsoft.com/office/drawing/2014/main" val="2116901846"/>
                  </a:ext>
                </a:extLst>
              </a:tr>
              <a:tr h="374406">
                <a:tc>
                  <a:txBody>
                    <a:bodyPr/>
                    <a:lstStyle/>
                    <a:p>
                      <a:pPr algn="l" fontAlgn="ctr"/>
                      <a:r>
                        <a:rPr lang="en-US" sz="1000" b="0" i="0" u="none" strike="noStrike" dirty="0">
                          <a:solidFill>
                            <a:srgbClr val="232323"/>
                          </a:solidFill>
                          <a:effectLst/>
                          <a:latin typeface="Arial" panose="020B0604020202020204" pitchFamily="34" charset="0"/>
                        </a:rPr>
                        <a:t>Ransom</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3"/>
                        </a:rPr>
                        <a:t>ndlisbon-fsa@one.usda.gov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701-683-5832</a:t>
                      </a:r>
                    </a:p>
                  </a:txBody>
                  <a:tcPr marL="6350" marR="6350" marT="6350" marB="0" anchor="ctr"/>
                </a:tc>
                <a:extLst>
                  <a:ext uri="{0D108BD9-81ED-4DB2-BD59-A6C34878D82A}">
                    <a16:rowId xmlns:a16="http://schemas.microsoft.com/office/drawing/2014/main" val="1201666219"/>
                  </a:ext>
                </a:extLst>
              </a:tr>
              <a:tr h="374406">
                <a:tc>
                  <a:txBody>
                    <a:bodyPr/>
                    <a:lstStyle/>
                    <a:p>
                      <a:pPr algn="l" fontAlgn="ctr"/>
                      <a:r>
                        <a:rPr lang="en-US" sz="1000" b="0" i="0" u="none" strike="noStrike" dirty="0">
                          <a:solidFill>
                            <a:srgbClr val="232323"/>
                          </a:solidFill>
                          <a:effectLst/>
                          <a:latin typeface="Arial" panose="020B0604020202020204" pitchFamily="34" charset="0"/>
                        </a:rPr>
                        <a:t>Renville</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4"/>
                        </a:rPr>
                        <a:t>ndmohall-fsa@one.usda.gov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701-756-6351</a:t>
                      </a:r>
                    </a:p>
                  </a:txBody>
                  <a:tcPr marL="6350" marR="6350" marT="6350" marB="0" anchor="ctr"/>
                </a:tc>
                <a:extLst>
                  <a:ext uri="{0D108BD9-81ED-4DB2-BD59-A6C34878D82A}">
                    <a16:rowId xmlns:a16="http://schemas.microsoft.com/office/drawing/2014/main" val="1785490847"/>
                  </a:ext>
                </a:extLst>
              </a:tr>
              <a:tr h="374406">
                <a:tc>
                  <a:txBody>
                    <a:bodyPr/>
                    <a:lstStyle/>
                    <a:p>
                      <a:pPr algn="l" fontAlgn="ctr"/>
                      <a:r>
                        <a:rPr lang="en-US" sz="1000" b="0" i="0" u="none" strike="noStrike">
                          <a:solidFill>
                            <a:srgbClr val="232323"/>
                          </a:solidFill>
                          <a:effectLst/>
                          <a:latin typeface="Arial" panose="020B0604020202020204" pitchFamily="34" charset="0"/>
                        </a:rPr>
                        <a:t>Richland</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5"/>
                        </a:rPr>
                        <a:t>ndwahpeton-fsa@one.usda.gov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701-642-9231</a:t>
                      </a:r>
                    </a:p>
                  </a:txBody>
                  <a:tcPr marL="6350" marR="6350" marT="6350" marB="0" anchor="ctr"/>
                </a:tc>
                <a:extLst>
                  <a:ext uri="{0D108BD9-81ED-4DB2-BD59-A6C34878D82A}">
                    <a16:rowId xmlns:a16="http://schemas.microsoft.com/office/drawing/2014/main" val="1475985255"/>
                  </a:ext>
                </a:extLst>
              </a:tr>
              <a:tr h="374406">
                <a:tc>
                  <a:txBody>
                    <a:bodyPr/>
                    <a:lstStyle/>
                    <a:p>
                      <a:pPr algn="l" fontAlgn="ctr"/>
                      <a:r>
                        <a:rPr lang="en-US" sz="1000" b="0" i="0" u="none" strike="noStrike">
                          <a:solidFill>
                            <a:srgbClr val="232323"/>
                          </a:solidFill>
                          <a:effectLst/>
                          <a:latin typeface="Arial" panose="020B0604020202020204" pitchFamily="34" charset="0"/>
                        </a:rPr>
                        <a:t>Rolette</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6"/>
                        </a:rPr>
                        <a:t>ndrolla-fsa@one.usda.gov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701-477-3167</a:t>
                      </a:r>
                    </a:p>
                  </a:txBody>
                  <a:tcPr marL="6350" marR="6350" marT="6350" marB="0" anchor="ctr"/>
                </a:tc>
                <a:extLst>
                  <a:ext uri="{0D108BD9-81ED-4DB2-BD59-A6C34878D82A}">
                    <a16:rowId xmlns:a16="http://schemas.microsoft.com/office/drawing/2014/main" val="3363003946"/>
                  </a:ext>
                </a:extLst>
              </a:tr>
              <a:tr h="374406">
                <a:tc>
                  <a:txBody>
                    <a:bodyPr/>
                    <a:lstStyle/>
                    <a:p>
                      <a:pPr algn="l" fontAlgn="ctr"/>
                      <a:r>
                        <a:rPr lang="en-US" sz="1000" b="0" i="0" u="none" strike="noStrike">
                          <a:solidFill>
                            <a:srgbClr val="232323"/>
                          </a:solidFill>
                          <a:effectLst/>
                          <a:latin typeface="Arial" panose="020B0604020202020204" pitchFamily="34" charset="0"/>
                        </a:rPr>
                        <a:t>Sargent</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7"/>
                        </a:rPr>
                        <a:t>ndforman-fsa@one.usda.gov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701-724-6226</a:t>
                      </a:r>
                    </a:p>
                  </a:txBody>
                  <a:tcPr marL="6350" marR="6350" marT="6350" marB="0" anchor="ctr"/>
                </a:tc>
                <a:extLst>
                  <a:ext uri="{0D108BD9-81ED-4DB2-BD59-A6C34878D82A}">
                    <a16:rowId xmlns:a16="http://schemas.microsoft.com/office/drawing/2014/main" val="1960265355"/>
                  </a:ext>
                </a:extLst>
              </a:tr>
              <a:tr h="374406">
                <a:tc>
                  <a:txBody>
                    <a:bodyPr/>
                    <a:lstStyle/>
                    <a:p>
                      <a:pPr algn="l" fontAlgn="ctr"/>
                      <a:r>
                        <a:rPr lang="en-US" sz="1000" b="0" i="0" u="none" strike="noStrike">
                          <a:solidFill>
                            <a:srgbClr val="232323"/>
                          </a:solidFill>
                          <a:effectLst/>
                          <a:latin typeface="Arial" panose="020B0604020202020204" pitchFamily="34" charset="0"/>
                        </a:rPr>
                        <a:t>Sheridan</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8"/>
                        </a:rPr>
                        <a:t>ndmcclusky-fsa@one.usda.gov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701-363-2237</a:t>
                      </a:r>
                    </a:p>
                  </a:txBody>
                  <a:tcPr marL="6350" marR="6350" marT="6350" marB="0" anchor="ctr"/>
                </a:tc>
                <a:extLst>
                  <a:ext uri="{0D108BD9-81ED-4DB2-BD59-A6C34878D82A}">
                    <a16:rowId xmlns:a16="http://schemas.microsoft.com/office/drawing/2014/main" val="3960436096"/>
                  </a:ext>
                </a:extLst>
              </a:tr>
              <a:tr h="374406">
                <a:tc>
                  <a:txBody>
                    <a:bodyPr/>
                    <a:lstStyle/>
                    <a:p>
                      <a:pPr algn="l" fontAlgn="ctr"/>
                      <a:r>
                        <a:rPr lang="en-US" sz="1000" b="0" i="0" u="none" strike="noStrike">
                          <a:solidFill>
                            <a:srgbClr val="232323"/>
                          </a:solidFill>
                          <a:effectLst/>
                          <a:latin typeface="Arial" panose="020B0604020202020204" pitchFamily="34" charset="0"/>
                        </a:rPr>
                        <a:t>Sioux</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9"/>
                        </a:rPr>
                        <a:t>ndselfridg-fsa@one.usda.gov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701-422-3331</a:t>
                      </a:r>
                    </a:p>
                  </a:txBody>
                  <a:tcPr marL="6350" marR="6350" marT="6350" marB="0" anchor="ctr"/>
                </a:tc>
                <a:extLst>
                  <a:ext uri="{0D108BD9-81ED-4DB2-BD59-A6C34878D82A}">
                    <a16:rowId xmlns:a16="http://schemas.microsoft.com/office/drawing/2014/main" val="1261316416"/>
                  </a:ext>
                </a:extLst>
              </a:tr>
              <a:tr h="374406">
                <a:tc>
                  <a:txBody>
                    <a:bodyPr/>
                    <a:lstStyle/>
                    <a:p>
                      <a:pPr algn="l" fontAlgn="ctr"/>
                      <a:r>
                        <a:rPr lang="en-US" sz="1000" b="0" i="0" u="none" strike="noStrike">
                          <a:solidFill>
                            <a:srgbClr val="232323"/>
                          </a:solidFill>
                          <a:effectLst/>
                          <a:latin typeface="Arial" panose="020B0604020202020204" pitchFamily="34" charset="0"/>
                        </a:rPr>
                        <a:t>Stark-Billings</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10"/>
                        </a:rPr>
                        <a:t>nddickinso-fsa@one.usda.gov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701-225-2931</a:t>
                      </a:r>
                    </a:p>
                  </a:txBody>
                  <a:tcPr marL="6350" marR="6350" marT="6350" marB="0" anchor="ctr"/>
                </a:tc>
                <a:extLst>
                  <a:ext uri="{0D108BD9-81ED-4DB2-BD59-A6C34878D82A}">
                    <a16:rowId xmlns:a16="http://schemas.microsoft.com/office/drawing/2014/main" val="2575739821"/>
                  </a:ext>
                </a:extLst>
              </a:tr>
              <a:tr h="374406">
                <a:tc>
                  <a:txBody>
                    <a:bodyPr/>
                    <a:lstStyle/>
                    <a:p>
                      <a:pPr algn="l" fontAlgn="ctr"/>
                      <a:r>
                        <a:rPr lang="en-US" sz="1000" b="0" i="0" u="none" strike="noStrike">
                          <a:solidFill>
                            <a:srgbClr val="232323"/>
                          </a:solidFill>
                          <a:effectLst/>
                          <a:latin typeface="Arial" panose="020B0604020202020204" pitchFamily="34" charset="0"/>
                        </a:rPr>
                        <a:t>Steele</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11"/>
                        </a:rPr>
                        <a:t>ndfinley-fsa@one.usda.gov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701-524-2840</a:t>
                      </a:r>
                    </a:p>
                  </a:txBody>
                  <a:tcPr marL="6350" marR="6350" marT="6350" marB="0" anchor="ctr"/>
                </a:tc>
                <a:extLst>
                  <a:ext uri="{0D108BD9-81ED-4DB2-BD59-A6C34878D82A}">
                    <a16:rowId xmlns:a16="http://schemas.microsoft.com/office/drawing/2014/main" val="1183713563"/>
                  </a:ext>
                </a:extLst>
              </a:tr>
              <a:tr h="374406">
                <a:tc>
                  <a:txBody>
                    <a:bodyPr/>
                    <a:lstStyle/>
                    <a:p>
                      <a:pPr algn="l" fontAlgn="ctr"/>
                      <a:r>
                        <a:rPr lang="en-US" sz="1000" b="0" i="0" u="none" strike="noStrike">
                          <a:solidFill>
                            <a:srgbClr val="232323"/>
                          </a:solidFill>
                          <a:effectLst/>
                          <a:latin typeface="Arial" panose="020B0604020202020204" pitchFamily="34" charset="0"/>
                        </a:rPr>
                        <a:t>Stutsman</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12"/>
                        </a:rPr>
                        <a:t>ndjamestow-fsa@one.usda.gov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701-252-1920</a:t>
                      </a:r>
                    </a:p>
                  </a:txBody>
                  <a:tcPr marL="6350" marR="6350" marT="6350" marB="0" anchor="ctr"/>
                </a:tc>
                <a:extLst>
                  <a:ext uri="{0D108BD9-81ED-4DB2-BD59-A6C34878D82A}">
                    <a16:rowId xmlns:a16="http://schemas.microsoft.com/office/drawing/2014/main" val="123539654"/>
                  </a:ext>
                </a:extLst>
              </a:tr>
              <a:tr h="374406">
                <a:tc>
                  <a:txBody>
                    <a:bodyPr/>
                    <a:lstStyle/>
                    <a:p>
                      <a:pPr algn="l" fontAlgn="ctr"/>
                      <a:r>
                        <a:rPr lang="en-US" sz="1000" b="0" i="0" u="none" strike="noStrike" dirty="0">
                          <a:solidFill>
                            <a:srgbClr val="232323"/>
                          </a:solidFill>
                          <a:effectLst/>
                          <a:latin typeface="Arial" panose="020B0604020202020204" pitchFamily="34" charset="0"/>
                        </a:rPr>
                        <a:t>Towner</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13"/>
                        </a:rPr>
                        <a:t>ndcando-fsa@one.usda.gov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dirty="0">
                          <a:solidFill>
                            <a:srgbClr val="232323"/>
                          </a:solidFill>
                          <a:effectLst/>
                          <a:latin typeface="Arial" panose="020B0604020202020204" pitchFamily="34" charset="0"/>
                        </a:rPr>
                        <a:t>701-968-3514</a:t>
                      </a:r>
                    </a:p>
                  </a:txBody>
                  <a:tcPr marL="6350" marR="6350" marT="6350" marB="0" anchor="ctr"/>
                </a:tc>
                <a:extLst>
                  <a:ext uri="{0D108BD9-81ED-4DB2-BD59-A6C34878D82A}">
                    <a16:rowId xmlns:a16="http://schemas.microsoft.com/office/drawing/2014/main" val="3046431811"/>
                  </a:ext>
                </a:extLst>
              </a:tr>
              <a:tr h="374406">
                <a:tc>
                  <a:txBody>
                    <a:bodyPr/>
                    <a:lstStyle/>
                    <a:p>
                      <a:pPr algn="l" fontAlgn="ctr"/>
                      <a:r>
                        <a:rPr lang="en-US" sz="1000" b="0" i="0" u="none" strike="noStrike" dirty="0" err="1">
                          <a:solidFill>
                            <a:srgbClr val="232323"/>
                          </a:solidFill>
                          <a:effectLst/>
                          <a:latin typeface="Arial" panose="020B0604020202020204" pitchFamily="34" charset="0"/>
                        </a:rPr>
                        <a:t>Traill</a:t>
                      </a:r>
                      <a:endParaRPr lang="en-US" sz="1000" b="0" i="0" u="none" strike="noStrike" dirty="0">
                        <a:solidFill>
                          <a:srgbClr val="232323"/>
                        </a:solidFill>
                        <a:effectLst/>
                        <a:latin typeface="Arial" panose="020B0604020202020204" pitchFamily="34" charset="0"/>
                      </a:endParaRPr>
                    </a:p>
                  </a:txBody>
                  <a:tcPr marL="6350" marR="6350" marT="6350" marB="0" anchor="ctr"/>
                </a:tc>
                <a:tc>
                  <a:txBody>
                    <a:bodyPr/>
                    <a:lstStyle/>
                    <a:p>
                      <a:pPr algn="l" fontAlgn="ctr"/>
                      <a:r>
                        <a:rPr lang="en-US" sz="1100" b="0" i="0" u="sng" strike="noStrike" dirty="0">
                          <a:solidFill>
                            <a:srgbClr val="0563C1"/>
                          </a:solidFill>
                          <a:effectLst/>
                          <a:latin typeface="Calibri" panose="020F0502020204030204" pitchFamily="34" charset="0"/>
                          <a:hlinkClick r:id="rId14"/>
                        </a:rPr>
                        <a:t>ndhillsbor-fsa@one.usda.gov</a:t>
                      </a:r>
                      <a:endParaRPr lang="en-US" sz="1100" b="0" i="0" u="sng" strike="noStrike" dirty="0">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dirty="0">
                          <a:solidFill>
                            <a:srgbClr val="232323"/>
                          </a:solidFill>
                          <a:effectLst/>
                          <a:latin typeface="Arial" panose="020B0604020202020204" pitchFamily="34" charset="0"/>
                        </a:rPr>
                        <a:t>701- 436-5101</a:t>
                      </a:r>
                    </a:p>
                  </a:txBody>
                  <a:tcPr marL="6350" marR="6350" marT="6350" marB="0" anchor="ctr"/>
                </a:tc>
                <a:extLst>
                  <a:ext uri="{0D108BD9-81ED-4DB2-BD59-A6C34878D82A}">
                    <a16:rowId xmlns:a16="http://schemas.microsoft.com/office/drawing/2014/main" val="2930473916"/>
                  </a:ext>
                </a:extLst>
              </a:tr>
            </a:tbl>
          </a:graphicData>
        </a:graphic>
      </p:graphicFrame>
    </p:spTree>
    <p:extLst>
      <p:ext uri="{BB962C8B-B14F-4D97-AF65-F5344CB8AC3E}">
        <p14:creationId xmlns:p14="http://schemas.microsoft.com/office/powerpoint/2010/main" val="36149413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2C2E-058F-4937-90AE-51CBAB2BB383}"/>
              </a:ext>
            </a:extLst>
          </p:cNvPr>
          <p:cNvSpPr>
            <a:spLocks noGrp="1"/>
          </p:cNvSpPr>
          <p:nvPr>
            <p:ph type="title"/>
          </p:nvPr>
        </p:nvSpPr>
        <p:spPr>
          <a:xfrm>
            <a:off x="133350" y="1208088"/>
            <a:ext cx="8318500" cy="833436"/>
          </a:xfrm>
        </p:spPr>
        <p:txBody>
          <a:bodyPr/>
          <a:lstStyle/>
          <a:p>
            <a:pPr algn="ctr"/>
            <a:r>
              <a:rPr lang="en-US" sz="3000" dirty="0"/>
              <a:t>North Dakota USDA Service Center</a:t>
            </a:r>
            <a:br>
              <a:rPr lang="en-US" sz="3000" dirty="0"/>
            </a:br>
            <a:r>
              <a:rPr lang="en-US" sz="3000" dirty="0"/>
              <a:t> Contact Information </a:t>
            </a:r>
            <a:r>
              <a:rPr lang="en-US" sz="3000" i="1" dirty="0"/>
              <a:t>(Email &amp; Phone) Continued….</a:t>
            </a:r>
            <a:endParaRPr lang="en-US" sz="3000" dirty="0"/>
          </a:p>
        </p:txBody>
      </p:sp>
      <p:graphicFrame>
        <p:nvGraphicFramePr>
          <p:cNvPr id="4" name="Table 4">
            <a:extLst>
              <a:ext uri="{FF2B5EF4-FFF2-40B4-BE49-F238E27FC236}">
                <a16:creationId xmlns:a16="http://schemas.microsoft.com/office/drawing/2014/main" id="{A7C75528-A8D6-4BAD-879F-79DEDBD6A822}"/>
              </a:ext>
            </a:extLst>
          </p:cNvPr>
          <p:cNvGraphicFramePr>
            <a:graphicFrameLocks noGrp="1"/>
          </p:cNvGraphicFramePr>
          <p:nvPr>
            <p:ph idx="1"/>
          </p:nvPr>
        </p:nvGraphicFramePr>
        <p:xfrm>
          <a:off x="304800" y="2492985"/>
          <a:ext cx="7408864" cy="1872030"/>
        </p:xfrm>
        <a:graphic>
          <a:graphicData uri="http://schemas.openxmlformats.org/drawingml/2006/table">
            <a:tbl>
              <a:tblPr firstRow="1" bandRow="1">
                <a:tableStyleId>{5C22544A-7EE6-4342-B048-85BDC9FD1C3A}</a:tableStyleId>
              </a:tblPr>
              <a:tblGrid>
                <a:gridCol w="2301364">
                  <a:extLst>
                    <a:ext uri="{9D8B030D-6E8A-4147-A177-3AD203B41FA5}">
                      <a16:colId xmlns:a16="http://schemas.microsoft.com/office/drawing/2014/main" val="1202837556"/>
                    </a:ext>
                  </a:extLst>
                </a:gridCol>
                <a:gridCol w="2553750">
                  <a:extLst>
                    <a:ext uri="{9D8B030D-6E8A-4147-A177-3AD203B41FA5}">
                      <a16:colId xmlns:a16="http://schemas.microsoft.com/office/drawing/2014/main" val="1259936044"/>
                    </a:ext>
                  </a:extLst>
                </a:gridCol>
                <a:gridCol w="2553750">
                  <a:extLst>
                    <a:ext uri="{9D8B030D-6E8A-4147-A177-3AD203B41FA5}">
                      <a16:colId xmlns:a16="http://schemas.microsoft.com/office/drawing/2014/main" val="3726524616"/>
                    </a:ext>
                  </a:extLst>
                </a:gridCol>
              </a:tblGrid>
              <a:tr h="374406">
                <a:tc>
                  <a:txBody>
                    <a:bodyPr/>
                    <a:lstStyle/>
                    <a:p>
                      <a:r>
                        <a:rPr lang="en-US" dirty="0"/>
                        <a:t>County Office</a:t>
                      </a:r>
                    </a:p>
                  </a:txBody>
                  <a:tcPr/>
                </a:tc>
                <a:tc>
                  <a:txBody>
                    <a:bodyPr/>
                    <a:lstStyle/>
                    <a:p>
                      <a:r>
                        <a:rPr lang="en-US" sz="1600" dirty="0"/>
                        <a:t>Email Address (all staff)</a:t>
                      </a:r>
                    </a:p>
                  </a:txBody>
                  <a:tcPr/>
                </a:tc>
                <a:tc>
                  <a:txBody>
                    <a:bodyPr/>
                    <a:lstStyle/>
                    <a:p>
                      <a:r>
                        <a:rPr lang="en-US" dirty="0"/>
                        <a:t>Phone Number</a:t>
                      </a:r>
                    </a:p>
                  </a:txBody>
                  <a:tcPr/>
                </a:tc>
                <a:extLst>
                  <a:ext uri="{0D108BD9-81ED-4DB2-BD59-A6C34878D82A}">
                    <a16:rowId xmlns:a16="http://schemas.microsoft.com/office/drawing/2014/main" val="2116901846"/>
                  </a:ext>
                </a:extLst>
              </a:tr>
              <a:tr h="374406">
                <a:tc>
                  <a:txBody>
                    <a:bodyPr/>
                    <a:lstStyle/>
                    <a:p>
                      <a:pPr algn="l" fontAlgn="ctr"/>
                      <a:r>
                        <a:rPr lang="en-US" sz="1000" b="0" i="0" u="none" strike="noStrike" dirty="0">
                          <a:solidFill>
                            <a:srgbClr val="232323"/>
                          </a:solidFill>
                          <a:effectLst/>
                          <a:latin typeface="Arial" panose="020B0604020202020204" pitchFamily="34" charset="0"/>
                        </a:rPr>
                        <a:t>Walsh</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3"/>
                        </a:rPr>
                        <a:t>ndparkrive-fsa@one.usda.gov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701-284-7771</a:t>
                      </a:r>
                    </a:p>
                  </a:txBody>
                  <a:tcPr marL="6350" marR="6350" marT="6350" marB="0" anchor="ctr"/>
                </a:tc>
                <a:extLst>
                  <a:ext uri="{0D108BD9-81ED-4DB2-BD59-A6C34878D82A}">
                    <a16:rowId xmlns:a16="http://schemas.microsoft.com/office/drawing/2014/main" val="1201666219"/>
                  </a:ext>
                </a:extLst>
              </a:tr>
              <a:tr h="374406">
                <a:tc>
                  <a:txBody>
                    <a:bodyPr/>
                    <a:lstStyle/>
                    <a:p>
                      <a:pPr algn="l" fontAlgn="ctr"/>
                      <a:r>
                        <a:rPr lang="en-US" sz="1000" b="0" i="0" u="none" strike="noStrike">
                          <a:solidFill>
                            <a:srgbClr val="232323"/>
                          </a:solidFill>
                          <a:effectLst/>
                          <a:latin typeface="Arial" panose="020B0604020202020204" pitchFamily="34" charset="0"/>
                        </a:rPr>
                        <a:t>Ward</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4"/>
                        </a:rPr>
                        <a:t>ndminot-fsa@one.usda.gov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701-852-5434</a:t>
                      </a:r>
                    </a:p>
                  </a:txBody>
                  <a:tcPr marL="6350" marR="6350" marT="6350" marB="0" anchor="ctr"/>
                </a:tc>
                <a:extLst>
                  <a:ext uri="{0D108BD9-81ED-4DB2-BD59-A6C34878D82A}">
                    <a16:rowId xmlns:a16="http://schemas.microsoft.com/office/drawing/2014/main" val="1785490847"/>
                  </a:ext>
                </a:extLst>
              </a:tr>
              <a:tr h="374406">
                <a:tc>
                  <a:txBody>
                    <a:bodyPr/>
                    <a:lstStyle/>
                    <a:p>
                      <a:pPr algn="l" fontAlgn="ctr"/>
                      <a:r>
                        <a:rPr lang="en-US" sz="1000" b="0" i="0" u="none" strike="noStrike">
                          <a:solidFill>
                            <a:srgbClr val="232323"/>
                          </a:solidFill>
                          <a:effectLst/>
                          <a:latin typeface="Arial" panose="020B0604020202020204" pitchFamily="34" charset="0"/>
                        </a:rPr>
                        <a:t>Wells</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5"/>
                        </a:rPr>
                        <a:t>ndfessende-fsa@one.usda.gov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a:solidFill>
                            <a:srgbClr val="232323"/>
                          </a:solidFill>
                          <a:effectLst/>
                          <a:latin typeface="Arial" panose="020B0604020202020204" pitchFamily="34" charset="0"/>
                        </a:rPr>
                        <a:t>701-547-3591</a:t>
                      </a:r>
                    </a:p>
                  </a:txBody>
                  <a:tcPr marL="6350" marR="6350" marT="6350" marB="0" anchor="ctr"/>
                </a:tc>
                <a:extLst>
                  <a:ext uri="{0D108BD9-81ED-4DB2-BD59-A6C34878D82A}">
                    <a16:rowId xmlns:a16="http://schemas.microsoft.com/office/drawing/2014/main" val="1475985255"/>
                  </a:ext>
                </a:extLst>
              </a:tr>
              <a:tr h="374406">
                <a:tc>
                  <a:txBody>
                    <a:bodyPr/>
                    <a:lstStyle/>
                    <a:p>
                      <a:pPr algn="l" fontAlgn="ctr"/>
                      <a:r>
                        <a:rPr lang="en-US" sz="1000" b="0" i="0" u="none" strike="noStrike">
                          <a:solidFill>
                            <a:srgbClr val="232323"/>
                          </a:solidFill>
                          <a:effectLst/>
                          <a:latin typeface="Arial" panose="020B0604020202020204" pitchFamily="34" charset="0"/>
                        </a:rPr>
                        <a:t>Williams</a:t>
                      </a:r>
                    </a:p>
                  </a:txBody>
                  <a:tcPr marL="6350" marR="6350" marT="6350" marB="0" anchor="ctr"/>
                </a:tc>
                <a:tc>
                  <a:txBody>
                    <a:bodyPr/>
                    <a:lstStyle/>
                    <a:p>
                      <a:pPr algn="l" fontAlgn="ctr"/>
                      <a:r>
                        <a:rPr lang="en-US" sz="1100" b="0" i="0" u="sng" strike="noStrike">
                          <a:solidFill>
                            <a:srgbClr val="0563C1"/>
                          </a:solidFill>
                          <a:effectLst/>
                          <a:latin typeface="Calibri" panose="020F0502020204030204" pitchFamily="34" charset="0"/>
                          <a:hlinkClick r:id="rId6"/>
                        </a:rPr>
                        <a:t>ndwillisto-fsa@one.usda.gov</a:t>
                      </a:r>
                      <a:endParaRPr lang="en-US" sz="1100" b="0" i="0" u="sng" strike="noStrike">
                        <a:solidFill>
                          <a:srgbClr val="0563C1"/>
                        </a:solidFill>
                        <a:effectLst/>
                        <a:latin typeface="Calibri" panose="020F0502020204030204" pitchFamily="34" charset="0"/>
                      </a:endParaRPr>
                    </a:p>
                  </a:txBody>
                  <a:tcPr marL="6350" marR="6350" marT="6350" marB="0" anchor="ctr"/>
                </a:tc>
                <a:tc>
                  <a:txBody>
                    <a:bodyPr/>
                    <a:lstStyle/>
                    <a:p>
                      <a:pPr algn="l" fontAlgn="ctr"/>
                      <a:r>
                        <a:rPr lang="en-US" sz="1000" b="0" i="0" u="none" strike="noStrike" dirty="0">
                          <a:solidFill>
                            <a:srgbClr val="232323"/>
                          </a:solidFill>
                          <a:effectLst/>
                          <a:latin typeface="Arial" panose="020B0604020202020204" pitchFamily="34" charset="0"/>
                        </a:rPr>
                        <a:t>701-572-6729</a:t>
                      </a:r>
                    </a:p>
                  </a:txBody>
                  <a:tcPr marL="6350" marR="6350" marT="6350" marB="0" anchor="ctr"/>
                </a:tc>
                <a:extLst>
                  <a:ext uri="{0D108BD9-81ED-4DB2-BD59-A6C34878D82A}">
                    <a16:rowId xmlns:a16="http://schemas.microsoft.com/office/drawing/2014/main" val="3363003946"/>
                  </a:ext>
                </a:extLst>
              </a:tr>
            </a:tbl>
          </a:graphicData>
        </a:graphic>
      </p:graphicFrame>
      <p:sp>
        <p:nvSpPr>
          <p:cNvPr id="3" name="Rectangle 2">
            <a:extLst>
              <a:ext uri="{FF2B5EF4-FFF2-40B4-BE49-F238E27FC236}">
                <a16:creationId xmlns:a16="http://schemas.microsoft.com/office/drawing/2014/main" id="{EE904DD3-89BC-4085-9F79-134FFC37B68B}"/>
              </a:ext>
            </a:extLst>
          </p:cNvPr>
          <p:cNvSpPr/>
          <p:nvPr/>
        </p:nvSpPr>
        <p:spPr>
          <a:xfrm>
            <a:off x="107950" y="4634249"/>
            <a:ext cx="7886700" cy="1292662"/>
          </a:xfrm>
          <a:prstGeom prst="rect">
            <a:avLst/>
          </a:prstGeom>
        </p:spPr>
        <p:txBody>
          <a:bodyPr wrap="square">
            <a:spAutoFit/>
          </a:bodyPr>
          <a:lstStyle/>
          <a:p>
            <a:r>
              <a:rPr lang="en-US" sz="2600" dirty="0"/>
              <a:t>Find Your Local Service Center</a:t>
            </a:r>
            <a:br>
              <a:rPr lang="en-US" sz="2600" dirty="0"/>
            </a:br>
            <a:r>
              <a:rPr lang="en-US" sz="2600" dirty="0"/>
              <a:t>(including address information):</a:t>
            </a:r>
          </a:p>
          <a:p>
            <a:r>
              <a:rPr lang="en-US" sz="2600" b="1" dirty="0">
                <a:hlinkClick r:id="rId7"/>
              </a:rPr>
              <a:t>https://www.farmers.gov/service-center-locator</a:t>
            </a:r>
            <a:endParaRPr lang="en-US" sz="2600" b="1" dirty="0"/>
          </a:p>
        </p:txBody>
      </p:sp>
    </p:spTree>
    <p:extLst>
      <p:ext uri="{BB962C8B-B14F-4D97-AF65-F5344CB8AC3E}">
        <p14:creationId xmlns:p14="http://schemas.microsoft.com/office/powerpoint/2010/main" val="28925537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EA5A2-4B4A-496F-A6A8-44701BC11974}"/>
              </a:ext>
            </a:extLst>
          </p:cNvPr>
          <p:cNvSpPr>
            <a:spLocks noGrp="1"/>
          </p:cNvSpPr>
          <p:nvPr>
            <p:ph type="title"/>
          </p:nvPr>
        </p:nvSpPr>
        <p:spPr/>
        <p:txBody>
          <a:bodyPr/>
          <a:lstStyle/>
          <a:p>
            <a:r>
              <a:rPr lang="en-US" dirty="0"/>
              <a:t>Communication Resources: </a:t>
            </a:r>
          </a:p>
        </p:txBody>
      </p:sp>
      <p:sp>
        <p:nvSpPr>
          <p:cNvPr id="3" name="Content Placeholder 2">
            <a:extLst>
              <a:ext uri="{FF2B5EF4-FFF2-40B4-BE49-F238E27FC236}">
                <a16:creationId xmlns:a16="http://schemas.microsoft.com/office/drawing/2014/main" id="{9C72F461-3B5D-4ECC-9BD3-04DC1E374A51}"/>
              </a:ext>
            </a:extLst>
          </p:cNvPr>
          <p:cNvSpPr>
            <a:spLocks noGrp="1"/>
          </p:cNvSpPr>
          <p:nvPr>
            <p:ph idx="1"/>
          </p:nvPr>
        </p:nvSpPr>
        <p:spPr>
          <a:xfrm>
            <a:off x="628649" y="1853519"/>
            <a:ext cx="7104063" cy="4351338"/>
          </a:xfrm>
        </p:spPr>
        <p:txBody>
          <a:bodyPr/>
          <a:lstStyle/>
          <a:p>
            <a:br>
              <a:rPr lang="en-US" altLang="en-US" dirty="0"/>
            </a:br>
            <a:r>
              <a:rPr lang="en-US" altLang="en-US" dirty="0"/>
              <a:t>For more information visit:  </a:t>
            </a:r>
            <a:r>
              <a:rPr lang="en-US" altLang="en-US" sz="2600" dirty="0">
                <a:solidFill>
                  <a:srgbClr val="0713A9"/>
                </a:solidFill>
                <a:hlinkClick r:id="rId3"/>
              </a:rPr>
              <a:t>https://www.farmers.gov/cfap</a:t>
            </a:r>
            <a:r>
              <a:rPr lang="en-US" altLang="en-US" sz="2600" dirty="0">
                <a:solidFill>
                  <a:srgbClr val="0713A9"/>
                </a:solidFill>
              </a:rPr>
              <a:t> </a:t>
            </a:r>
            <a:br>
              <a:rPr lang="en-US" altLang="en-US" dirty="0">
                <a:solidFill>
                  <a:srgbClr val="0713A9"/>
                </a:solidFill>
              </a:rPr>
            </a:br>
            <a:br>
              <a:rPr lang="en-US" altLang="en-US" dirty="0">
                <a:solidFill>
                  <a:srgbClr val="0713A9"/>
                </a:solidFill>
              </a:rPr>
            </a:br>
            <a:r>
              <a:rPr lang="en-US" dirty="0"/>
              <a:t>CFAP 2 Eligible Commodities Finder:</a:t>
            </a:r>
            <a:br>
              <a:rPr lang="en-US" altLang="en-US" dirty="0">
                <a:solidFill>
                  <a:srgbClr val="0713A9"/>
                </a:solidFill>
              </a:rPr>
            </a:br>
            <a:r>
              <a:rPr lang="en-US" u="sng" dirty="0">
                <a:hlinkClick r:id="rId4"/>
              </a:rPr>
              <a:t>http://www.farmers.gov/cfap/tool</a:t>
            </a:r>
            <a:endParaRPr lang="en-US" u="sng" dirty="0"/>
          </a:p>
          <a:p>
            <a:br>
              <a:rPr lang="en-US" altLang="en-US" dirty="0">
                <a:solidFill>
                  <a:srgbClr val="0713A9"/>
                </a:solidFill>
              </a:rPr>
            </a:br>
            <a:r>
              <a:rPr lang="en-US" dirty="0"/>
              <a:t>Coronavirus and USDA Service Centers</a:t>
            </a:r>
          </a:p>
          <a:p>
            <a:r>
              <a:rPr lang="en-US" sz="2600" dirty="0">
                <a:hlinkClick r:id="rId5"/>
              </a:rPr>
              <a:t>https://www.farmers.gov/coronavirus</a:t>
            </a:r>
            <a:br>
              <a:rPr lang="en-US" altLang="en-US" dirty="0">
                <a:solidFill>
                  <a:srgbClr val="0713A9"/>
                </a:solidFill>
              </a:rPr>
            </a:br>
            <a:endParaRPr lang="en-US" dirty="0"/>
          </a:p>
        </p:txBody>
      </p:sp>
    </p:spTree>
    <p:extLst>
      <p:ext uri="{BB962C8B-B14F-4D97-AF65-F5344CB8AC3E}">
        <p14:creationId xmlns:p14="http://schemas.microsoft.com/office/powerpoint/2010/main" val="3972309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6937"/>
        </a:solidFill>
        <a:effectLst/>
      </p:bgPr>
    </p:bg>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72944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a:extLst>
              <a:ext uri="{FF2B5EF4-FFF2-40B4-BE49-F238E27FC236}">
                <a16:creationId xmlns:a16="http://schemas.microsoft.com/office/drawing/2014/main" id="{5E7CF298-278C-4052-934C-2208F61E9CBA}"/>
              </a:ext>
            </a:extLst>
          </p:cNvPr>
          <p:cNvSpPr txBox="1">
            <a:spLocks noChangeArrowheads="1"/>
          </p:cNvSpPr>
          <p:nvPr/>
        </p:nvSpPr>
        <p:spPr bwMode="auto">
          <a:xfrm>
            <a:off x="292100" y="640081"/>
            <a:ext cx="2921000" cy="36819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a:lstStyle>
          <a:p>
            <a:pPr algn="ctr" eaLnBrk="1" hangingPunct="1">
              <a:spcAft>
                <a:spcPts val="600"/>
              </a:spcAft>
            </a:pPr>
            <a:r>
              <a:rPr lang="en-US" altLang="en-US" sz="3800" b="1">
                <a:solidFill>
                  <a:schemeClr val="bg1"/>
                </a:solidFill>
              </a:rPr>
              <a:t>AD-3117 CFAP 2 Application</a:t>
            </a:r>
          </a:p>
          <a:p>
            <a:pPr algn="ctr" eaLnBrk="1" hangingPunct="1">
              <a:spcAft>
                <a:spcPts val="600"/>
              </a:spcAft>
            </a:pPr>
            <a:r>
              <a:rPr lang="en-US" altLang="en-US" sz="2800" b="1">
                <a:solidFill>
                  <a:schemeClr val="bg1"/>
                </a:solidFill>
              </a:rPr>
              <a:t>Page 1</a:t>
            </a:r>
          </a:p>
        </p:txBody>
      </p:sp>
      <p:sp>
        <p:nvSpPr>
          <p:cNvPr id="4" name="Date Placeholder 3">
            <a:extLst>
              <a:ext uri="{FF2B5EF4-FFF2-40B4-BE49-F238E27FC236}">
                <a16:creationId xmlns:a16="http://schemas.microsoft.com/office/drawing/2014/main" id="{4548712A-5838-4ECB-86BD-5EEB4F839D79}"/>
              </a:ext>
            </a:extLst>
          </p:cNvPr>
          <p:cNvSpPr>
            <a:spLocks noGrp="1"/>
          </p:cNvSpPr>
          <p:nvPr>
            <p:ph type="dt" sz="half" idx="10"/>
          </p:nvPr>
        </p:nvSpPr>
        <p:spPr>
          <a:xfrm>
            <a:off x="508849" y="6356350"/>
            <a:ext cx="1684986" cy="365125"/>
          </a:xfrm>
          <a:prstGeom prst="rect">
            <a:avLst/>
          </a:prstGeom>
          <a:noFill/>
        </p:spPr>
        <p:txBody>
          <a:bodyPr vert="horz" lIns="91440" tIns="45720" rIns="91440" bIns="45720" rtlCol="0" anchor="ctr">
            <a:normAutofit/>
          </a:bodyPr>
          <a:lstStyle>
            <a:lvl1pPr eaLnBrk="1" fontAlgn="auto" hangingPunct="1">
              <a:spcBef>
                <a:spcPts val="0"/>
              </a:spcBef>
              <a:spcAft>
                <a:spcPts val="0"/>
              </a:spcAft>
              <a:defRPr>
                <a:solidFill>
                  <a:srgbClr val="006937"/>
                </a:solidFill>
                <a:latin typeface="+mn-lt"/>
              </a:defRPr>
            </a:lvl1pPr>
          </a:lstStyle>
          <a:p>
            <a:pPr>
              <a:spcAft>
                <a:spcPts val="600"/>
              </a:spcAft>
              <a:defRPr/>
            </a:pPr>
            <a:r>
              <a:rPr lang="en-US" sz="1200">
                <a:solidFill>
                  <a:schemeClr val="bg1">
                    <a:alpha val="80000"/>
                  </a:schemeClr>
                </a:solidFill>
                <a:latin typeface="Calibri" panose="020F0502020204030204"/>
              </a:rPr>
              <a:t> </a:t>
            </a:r>
          </a:p>
        </p:txBody>
      </p:sp>
      <p:pic>
        <p:nvPicPr>
          <p:cNvPr id="2" name="Picture 1">
            <a:extLst>
              <a:ext uri="{FF2B5EF4-FFF2-40B4-BE49-F238E27FC236}">
                <a16:creationId xmlns:a16="http://schemas.microsoft.com/office/drawing/2014/main" id="{1674CA2A-C2F2-49A8-A823-4F839ACEEA0D}"/>
              </a:ext>
            </a:extLst>
          </p:cNvPr>
          <p:cNvPicPr>
            <a:picLocks noChangeAspect="1"/>
          </p:cNvPicPr>
          <p:nvPr/>
        </p:nvPicPr>
        <p:blipFill rotWithShape="1">
          <a:blip r:embed="rId3"/>
          <a:srcRect/>
          <a:stretch/>
        </p:blipFill>
        <p:spPr>
          <a:xfrm>
            <a:off x="3505200" y="10"/>
            <a:ext cx="5638800" cy="6857990"/>
          </a:xfrm>
          <a:prstGeom prst="rect">
            <a:avLst/>
          </a:prstGeom>
          <a:ln>
            <a:solidFill>
              <a:schemeClr val="tx1"/>
            </a:solidFill>
          </a:ln>
        </p:spPr>
      </p:pic>
      <p:sp>
        <p:nvSpPr>
          <p:cNvPr id="5" name="Footer Placeholder 4">
            <a:extLst>
              <a:ext uri="{FF2B5EF4-FFF2-40B4-BE49-F238E27FC236}">
                <a16:creationId xmlns:a16="http://schemas.microsoft.com/office/drawing/2014/main" id="{9AFFCF92-3DFC-44E9-8345-3BB5889FC627}"/>
              </a:ext>
            </a:extLst>
          </p:cNvPr>
          <p:cNvSpPr>
            <a:spLocks noGrp="1"/>
          </p:cNvSpPr>
          <p:nvPr>
            <p:ph type="ftr" sz="quarter" idx="11"/>
          </p:nvPr>
        </p:nvSpPr>
        <p:spPr>
          <a:xfrm>
            <a:off x="3782988" y="6356350"/>
            <a:ext cx="4304019" cy="365125"/>
          </a:xfrm>
          <a:prstGeom prst="rect">
            <a:avLst/>
          </a:prstGeom>
          <a:noFill/>
        </p:spPr>
        <p:txBody>
          <a:bodyPr vert="horz" lIns="91440" tIns="45720" rIns="91440" bIns="45720" rtlCol="0" anchor="ctr">
            <a:normAutofit/>
          </a:bodyPr>
          <a:lstStyle>
            <a:lvl1pPr algn="ctr" eaLnBrk="1" fontAlgn="auto" hangingPunct="1">
              <a:spcBef>
                <a:spcPts val="0"/>
              </a:spcBef>
              <a:spcAft>
                <a:spcPts val="0"/>
              </a:spcAft>
              <a:defRPr>
                <a:solidFill>
                  <a:srgbClr val="006937"/>
                </a:solidFill>
                <a:latin typeface="+mn-lt"/>
              </a:defRPr>
            </a:lvl1pPr>
          </a:lstStyle>
          <a:p>
            <a:pPr algn="l">
              <a:spcAft>
                <a:spcPts val="600"/>
              </a:spcAft>
              <a:defRPr/>
            </a:pPr>
            <a:r>
              <a:rPr lang="en-US" sz="1200" kern="1200">
                <a:solidFill>
                  <a:srgbClr val="FFFFFF"/>
                </a:solidFill>
                <a:latin typeface="Calibri" panose="020F0502020204030204"/>
                <a:ea typeface="+mn-ea"/>
                <a:cs typeface="+mn-cs"/>
              </a:rPr>
              <a:t>CFAP</a:t>
            </a:r>
          </a:p>
        </p:txBody>
      </p:sp>
      <p:sp>
        <p:nvSpPr>
          <p:cNvPr id="6" name="Slide Number Placeholder 5">
            <a:extLst>
              <a:ext uri="{FF2B5EF4-FFF2-40B4-BE49-F238E27FC236}">
                <a16:creationId xmlns:a16="http://schemas.microsoft.com/office/drawing/2014/main" id="{58864564-8D69-42C0-BC8A-4F0703089130}"/>
              </a:ext>
            </a:extLst>
          </p:cNvPr>
          <p:cNvSpPr>
            <a:spLocks noGrp="1"/>
          </p:cNvSpPr>
          <p:nvPr>
            <p:ph type="sldNum" sz="quarter" idx="12"/>
          </p:nvPr>
        </p:nvSpPr>
        <p:spPr>
          <a:xfrm>
            <a:off x="8194857" y="6356350"/>
            <a:ext cx="469082" cy="365125"/>
          </a:xfrm>
          <a:prstGeom prst="rect">
            <a:avLst/>
          </a:prstGeom>
          <a:noFill/>
        </p:spPr>
        <p:txBody>
          <a:bodyPr vert="horz" lIns="91440" tIns="45720" rIns="91440" bIns="45720" rtlCol="0" anchor="ctr">
            <a:normAutofit/>
          </a:bodyPr>
          <a:lstStyle>
            <a:lvl1pPr eaLnBrk="1" fontAlgn="auto" hangingPunct="1">
              <a:spcBef>
                <a:spcPts val="0"/>
              </a:spcBef>
              <a:spcAft>
                <a:spcPts val="0"/>
              </a:spcAft>
              <a:defRPr>
                <a:solidFill>
                  <a:srgbClr val="006937"/>
                </a:solidFill>
                <a:latin typeface="+mn-lt"/>
              </a:defRPr>
            </a:lvl1pPr>
          </a:lstStyle>
          <a:p>
            <a:pPr algn="r">
              <a:spcAft>
                <a:spcPts val="600"/>
              </a:spcAft>
              <a:defRPr/>
            </a:pPr>
            <a:fld id="{6166775B-E916-4C07-B27C-9BE8A6895C43}" type="slidenum">
              <a:rPr lang="en-US" sz="1200">
                <a:solidFill>
                  <a:srgbClr val="FFFFFF"/>
                </a:solidFill>
                <a:latin typeface="Calibri" panose="020F0502020204030204"/>
              </a:rPr>
              <a:pPr algn="r">
                <a:spcAft>
                  <a:spcPts val="600"/>
                </a:spcAft>
                <a:defRPr/>
              </a:pPr>
              <a:t>9</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2324808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A7809-489A-4DBC-82CF-1A45F0CB4B3E}"/>
              </a:ext>
            </a:extLst>
          </p:cNvPr>
          <p:cNvSpPr>
            <a:spLocks noGrp="1"/>
          </p:cNvSpPr>
          <p:nvPr>
            <p:ph type="title"/>
          </p:nvPr>
        </p:nvSpPr>
        <p:spPr>
          <a:xfrm>
            <a:off x="5694864" y="1118937"/>
            <a:ext cx="3227179" cy="3471528"/>
          </a:xfrm>
        </p:spPr>
        <p:txBody>
          <a:bodyPr/>
          <a:lstStyle/>
          <a:p>
            <a:r>
              <a:rPr lang="en-US" dirty="0">
                <a:solidFill>
                  <a:schemeClr val="accent6"/>
                </a:solidFill>
              </a:rPr>
              <a:t>Stay Connected with the Latest Information</a:t>
            </a:r>
          </a:p>
        </p:txBody>
      </p:sp>
      <p:pic>
        <p:nvPicPr>
          <p:cNvPr id="4" name="Content Placeholder 3">
            <a:extLst>
              <a:ext uri="{FF2B5EF4-FFF2-40B4-BE49-F238E27FC236}">
                <a16:creationId xmlns:a16="http://schemas.microsoft.com/office/drawing/2014/main" id="{C901B302-CBFA-4691-B9ED-0D7CAC2ABB7A}"/>
              </a:ext>
            </a:extLst>
          </p:cNvPr>
          <p:cNvPicPr>
            <a:picLocks noChangeAspect="1"/>
          </p:cNvPicPr>
          <p:nvPr/>
        </p:nvPicPr>
        <p:blipFill>
          <a:blip r:embed="rId3"/>
          <a:stretch>
            <a:fillRect/>
          </a:stretch>
        </p:blipFill>
        <p:spPr>
          <a:xfrm>
            <a:off x="221957" y="1118937"/>
            <a:ext cx="5216317" cy="5745273"/>
          </a:xfrm>
          <a:prstGeom prst="rect">
            <a:avLst/>
          </a:prstGeom>
        </p:spPr>
      </p:pic>
    </p:spTree>
    <p:extLst>
      <p:ext uri="{BB962C8B-B14F-4D97-AF65-F5344CB8AC3E}">
        <p14:creationId xmlns:p14="http://schemas.microsoft.com/office/powerpoint/2010/main" val="14356872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1E0FC45-763E-4E17-90AF-6AACA4C8AD7D}"/>
              </a:ext>
            </a:extLst>
          </p:cNvPr>
          <p:cNvGraphicFramePr>
            <a:graphicFrameLocks noGrp="1"/>
          </p:cNvGraphicFramePr>
          <p:nvPr>
            <p:extLst>
              <p:ext uri="{D42A27DB-BD31-4B8C-83A1-F6EECF244321}">
                <p14:modId xmlns:p14="http://schemas.microsoft.com/office/powerpoint/2010/main" val="3195419647"/>
              </p:ext>
            </p:extLst>
          </p:nvPr>
        </p:nvGraphicFramePr>
        <p:xfrm>
          <a:off x="0" y="884584"/>
          <a:ext cx="9144000" cy="6267228"/>
        </p:xfrm>
        <a:graphic>
          <a:graphicData uri="http://schemas.openxmlformats.org/drawingml/2006/table">
            <a:tbl>
              <a:tblPr firstRow="1" bandRow="1">
                <a:tableStyleId>{1FECB4D8-DB02-4DC6-A0A2-4F2EBAE1DC90}</a:tableStyleId>
              </a:tblPr>
              <a:tblGrid>
                <a:gridCol w="3513221">
                  <a:extLst>
                    <a:ext uri="{9D8B030D-6E8A-4147-A177-3AD203B41FA5}">
                      <a16:colId xmlns:a16="http://schemas.microsoft.com/office/drawing/2014/main" val="28049884"/>
                    </a:ext>
                  </a:extLst>
                </a:gridCol>
                <a:gridCol w="5630779">
                  <a:extLst>
                    <a:ext uri="{9D8B030D-6E8A-4147-A177-3AD203B41FA5}">
                      <a16:colId xmlns:a16="http://schemas.microsoft.com/office/drawing/2014/main" val="3569089614"/>
                    </a:ext>
                  </a:extLst>
                </a:gridCol>
              </a:tblGrid>
              <a:tr h="972052">
                <a:tc gridSpan="2">
                  <a:txBody>
                    <a:bodyPr/>
                    <a:lstStyle/>
                    <a:p>
                      <a:pPr algn="ctr"/>
                      <a:r>
                        <a:rPr lang="en-US" sz="2800" dirty="0"/>
                        <a:t>ND Farm Service Agency Contacts</a:t>
                      </a:r>
                      <a:br>
                        <a:rPr lang="en-US" sz="2800" dirty="0"/>
                      </a:br>
                      <a:r>
                        <a:rPr lang="en-US" sz="2800" i="1" dirty="0"/>
                        <a:t> for information on this webinar:</a:t>
                      </a:r>
                    </a:p>
                  </a:txBody>
                  <a:tcPr/>
                </a:tc>
                <a:tc hMerge="1">
                  <a:txBody>
                    <a:bodyPr/>
                    <a:lstStyle/>
                    <a:p>
                      <a:endParaRPr lang="en-US" dirty="0"/>
                    </a:p>
                  </a:txBody>
                  <a:tcPr/>
                </a:tc>
                <a:extLst>
                  <a:ext uri="{0D108BD9-81ED-4DB2-BD59-A6C34878D82A}">
                    <a16:rowId xmlns:a16="http://schemas.microsoft.com/office/drawing/2014/main" val="2140509703"/>
                  </a:ext>
                </a:extLst>
              </a:tr>
              <a:tr h="0">
                <a:tc>
                  <a:txBody>
                    <a:bodyPr/>
                    <a:lstStyle/>
                    <a:p>
                      <a:endParaRPr lang="en-US" sz="800" b="1" dirty="0"/>
                    </a:p>
                  </a:txBody>
                  <a:tcPr/>
                </a:tc>
                <a:tc>
                  <a:txBody>
                    <a:bodyPr/>
                    <a:lstStyle/>
                    <a:p>
                      <a:endParaRPr lang="en-US" sz="900" dirty="0"/>
                    </a:p>
                  </a:txBody>
                  <a:tcPr/>
                </a:tc>
                <a:extLst>
                  <a:ext uri="{0D108BD9-81ED-4DB2-BD59-A6C34878D82A}">
                    <a16:rowId xmlns:a16="http://schemas.microsoft.com/office/drawing/2014/main" val="2018496259"/>
                  </a:ext>
                </a:extLst>
              </a:tr>
              <a:tr h="1411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1" dirty="0"/>
                        <a:t>General Program Information, Payment Limitation and Compliance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1" dirty="0"/>
                        <a:t>Laura Heinrich</a:t>
                      </a:r>
                      <a:r>
                        <a:rPr lang="en-US" sz="2100" dirty="0"/>
                        <a:t>, </a:t>
                      </a:r>
                      <a:r>
                        <a:rPr lang="en-US" sz="2100" u="sng" kern="1200" dirty="0">
                          <a:solidFill>
                            <a:srgbClr val="0000FF"/>
                          </a:solidFill>
                          <a:latin typeface="+mn-lt"/>
                          <a:ea typeface="+mn-ea"/>
                          <a:cs typeface="+mn-cs"/>
                        </a:rPr>
                        <a:t>laura.heinrich</a:t>
                      </a:r>
                      <a:r>
                        <a:rPr lang="en-US" sz="2100" u="sng" kern="1200" dirty="0">
                          <a:solidFill>
                            <a:srgbClr val="0000FF"/>
                          </a:solidFill>
                          <a:latin typeface="+mn-lt"/>
                          <a:ea typeface="+mn-ea"/>
                          <a:cs typeface="+mn-cs"/>
                          <a:hlinkClick r:id="" action="ppaction://noaction">
                            <a:extLst>
                              <a:ext uri="{A12FA001-AC4F-418D-AE19-62706E023703}">
                                <ahyp:hlinkClr xmlns:ahyp="http://schemas.microsoft.com/office/drawing/2018/hyperlinkcolor" val="tx"/>
                              </a:ext>
                            </a:extLst>
                          </a:hlinkClick>
                        </a:rPr>
                        <a:t>@usda.gov</a:t>
                      </a:r>
                      <a:br>
                        <a:rPr lang="en-US" sz="2100" u="sng" kern="1200" dirty="0">
                          <a:solidFill>
                            <a:srgbClr val="0000FF"/>
                          </a:solidFill>
                          <a:latin typeface="+mn-lt"/>
                          <a:ea typeface="+mn-ea"/>
                          <a:cs typeface="+mn-cs"/>
                        </a:rPr>
                      </a:br>
                      <a:r>
                        <a:rPr lang="en-US" sz="2100" i="1" u="none" kern="1200" dirty="0">
                          <a:solidFill>
                            <a:schemeClr val="tx1"/>
                          </a:solidFill>
                          <a:latin typeface="+mn-lt"/>
                          <a:ea typeface="+mn-ea"/>
                          <a:cs typeface="+mn-cs"/>
                        </a:rPr>
                        <a:t>Farm Program Director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100" b="1" dirty="0"/>
                        <a:t>Ronald Duvall</a:t>
                      </a:r>
                      <a:r>
                        <a:rPr lang="en-US" sz="2100" dirty="0"/>
                        <a:t>, </a:t>
                      </a:r>
                      <a:r>
                        <a:rPr lang="en-US" sz="2100" u="sng" kern="1200" dirty="0">
                          <a:solidFill>
                            <a:srgbClr val="0000FF"/>
                          </a:solidFill>
                          <a:latin typeface="+mn-lt"/>
                          <a:ea typeface="+mn-ea"/>
                          <a:cs typeface="+mn-cs"/>
                        </a:rPr>
                        <a:t>ronald.duvall</a:t>
                      </a:r>
                      <a:r>
                        <a:rPr lang="en-US" sz="2100" u="sng" kern="1200" dirty="0">
                          <a:solidFill>
                            <a:srgbClr val="0000FF"/>
                          </a:solidFill>
                          <a:latin typeface="+mn-lt"/>
                          <a:ea typeface="+mn-ea"/>
                          <a:cs typeface="+mn-cs"/>
                          <a:hlinkClick r:id="rId3">
                            <a:extLst>
                              <a:ext uri="{A12FA001-AC4F-418D-AE19-62706E023703}">
                                <ahyp:hlinkClr xmlns:ahyp="http://schemas.microsoft.com/office/drawing/2018/hyperlinkcolor" val="tx"/>
                              </a:ext>
                            </a:extLst>
                          </a:hlinkClick>
                        </a:rPr>
                        <a:t>@usda.gov</a:t>
                      </a:r>
                      <a:br>
                        <a:rPr lang="en-US" sz="2100" u="sng" kern="1200" dirty="0">
                          <a:solidFill>
                            <a:srgbClr val="0000FF"/>
                          </a:solidFill>
                          <a:latin typeface="+mn-lt"/>
                          <a:ea typeface="+mn-ea"/>
                          <a:cs typeface="+mn-cs"/>
                        </a:rPr>
                      </a:br>
                      <a:r>
                        <a:rPr lang="en-US" sz="2100" i="1" u="none" kern="1200" dirty="0">
                          <a:solidFill>
                            <a:schemeClr val="tx1"/>
                          </a:solidFill>
                          <a:latin typeface="+mn-lt"/>
                          <a:ea typeface="+mn-ea"/>
                          <a:cs typeface="+mn-cs"/>
                        </a:rPr>
                        <a:t>Farm Program Director</a:t>
                      </a:r>
                    </a:p>
                  </a:txBody>
                  <a:tcPr anchor="ctr"/>
                </a:tc>
                <a:extLst>
                  <a:ext uri="{0D108BD9-81ED-4DB2-BD59-A6C34878D82A}">
                    <a16:rowId xmlns:a16="http://schemas.microsoft.com/office/drawing/2014/main" val="2400964948"/>
                  </a:ext>
                </a:extLst>
              </a:tr>
              <a:tr h="854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1" dirty="0"/>
                        <a:t>Acreage Based Crops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1" kern="1200" dirty="0">
                          <a:solidFill>
                            <a:schemeClr val="dk1"/>
                          </a:solidFill>
                          <a:latin typeface="+mn-lt"/>
                          <a:ea typeface="+mn-ea"/>
                          <a:cs typeface="+mn-cs"/>
                        </a:rPr>
                        <a:t>Brian Haugen</a:t>
                      </a:r>
                      <a:r>
                        <a:rPr lang="en-US" sz="2100" kern="1200" dirty="0">
                          <a:solidFill>
                            <a:schemeClr val="dk1"/>
                          </a:solidFill>
                          <a:latin typeface="+mn-lt"/>
                          <a:ea typeface="+mn-ea"/>
                          <a:cs typeface="+mn-cs"/>
                        </a:rPr>
                        <a:t>, </a:t>
                      </a:r>
                      <a:r>
                        <a:rPr lang="en-US" sz="2100" u="sng" kern="1200" dirty="0">
                          <a:solidFill>
                            <a:srgbClr val="0000FF"/>
                          </a:solidFill>
                          <a:latin typeface="+mn-lt"/>
                          <a:ea typeface="+mn-ea"/>
                          <a:cs typeface="+mn-cs"/>
                        </a:rPr>
                        <a:t>brian.haugen</a:t>
                      </a:r>
                      <a:r>
                        <a:rPr lang="en-US" sz="2100" u="sng" kern="1200" dirty="0">
                          <a:solidFill>
                            <a:srgbClr val="0000FF"/>
                          </a:solidFill>
                          <a:latin typeface="+mn-lt"/>
                          <a:ea typeface="+mn-ea"/>
                          <a:cs typeface="+mn-cs"/>
                          <a:hlinkClick r:id="rId4">
                            <a:extLst>
                              <a:ext uri="{A12FA001-AC4F-418D-AE19-62706E023703}">
                                <ahyp:hlinkClr xmlns:ahyp="http://schemas.microsoft.com/office/drawing/2018/hyperlinkcolor" val="tx"/>
                              </a:ext>
                            </a:extLst>
                          </a:hlinkClick>
                        </a:rPr>
                        <a:t>@usda.gov</a:t>
                      </a:r>
                      <a:br>
                        <a:rPr lang="en-US" sz="2100" i="1" u="none" kern="1200" dirty="0">
                          <a:solidFill>
                            <a:schemeClr val="tx1"/>
                          </a:solidFill>
                          <a:latin typeface="+mn-lt"/>
                          <a:ea typeface="+mn-ea"/>
                          <a:cs typeface="+mn-cs"/>
                        </a:rPr>
                      </a:br>
                      <a:r>
                        <a:rPr lang="en-US" sz="2100" i="1" u="none" kern="1200" dirty="0">
                          <a:solidFill>
                            <a:schemeClr val="tx1"/>
                          </a:solidFill>
                          <a:latin typeface="+mn-lt"/>
                          <a:ea typeface="+mn-ea"/>
                          <a:cs typeface="+mn-cs"/>
                        </a:rPr>
                        <a:t>Farm Program Director</a:t>
                      </a:r>
                      <a:endParaRPr lang="en-US" sz="2100" u="sng" kern="1200" dirty="0">
                        <a:solidFill>
                          <a:srgbClr val="0000FF"/>
                        </a:solidFill>
                        <a:latin typeface="+mn-lt"/>
                        <a:ea typeface="+mn-ea"/>
                        <a:cs typeface="+mn-cs"/>
                      </a:endParaRPr>
                    </a:p>
                  </a:txBody>
                  <a:tcPr anchor="ctr"/>
                </a:tc>
                <a:extLst>
                  <a:ext uri="{0D108BD9-81ED-4DB2-BD59-A6C34878D82A}">
                    <a16:rowId xmlns:a16="http://schemas.microsoft.com/office/drawing/2014/main" val="592226543"/>
                  </a:ext>
                </a:extLst>
              </a:tr>
              <a:tr h="897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1" dirty="0"/>
                        <a:t>Livestock, Dairy, Eggs &amp; Broilers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1" kern="1200" dirty="0">
                          <a:solidFill>
                            <a:schemeClr val="dk1"/>
                          </a:solidFill>
                          <a:latin typeface="+mn-lt"/>
                          <a:ea typeface="+mn-ea"/>
                          <a:cs typeface="+mn-cs"/>
                        </a:rPr>
                        <a:t>Wanda Braton</a:t>
                      </a:r>
                      <a:r>
                        <a:rPr lang="en-US" sz="2100" kern="1200" dirty="0">
                          <a:solidFill>
                            <a:schemeClr val="dk1"/>
                          </a:solidFill>
                          <a:latin typeface="+mn-lt"/>
                          <a:ea typeface="+mn-ea"/>
                          <a:cs typeface="+mn-cs"/>
                        </a:rPr>
                        <a:t>, </a:t>
                      </a:r>
                      <a:r>
                        <a:rPr lang="en-US" sz="2100" u="sng" kern="1200" dirty="0">
                          <a:solidFill>
                            <a:srgbClr val="0000FF"/>
                          </a:solidFill>
                          <a:latin typeface="+mn-lt"/>
                          <a:ea typeface="+mn-ea"/>
                          <a:cs typeface="+mn-cs"/>
                        </a:rPr>
                        <a:t>wanda.braton</a:t>
                      </a:r>
                      <a:r>
                        <a:rPr lang="en-US" sz="2100" u="sng" kern="1200" dirty="0">
                          <a:solidFill>
                            <a:srgbClr val="0000FF"/>
                          </a:solidFill>
                          <a:latin typeface="+mn-lt"/>
                          <a:ea typeface="+mn-ea"/>
                          <a:cs typeface="+mn-cs"/>
                          <a:hlinkClick r:id="rId4">
                            <a:extLst>
                              <a:ext uri="{A12FA001-AC4F-418D-AE19-62706E023703}">
                                <ahyp:hlinkClr xmlns:ahyp="http://schemas.microsoft.com/office/drawing/2018/hyperlinkcolor" val="tx"/>
                              </a:ext>
                            </a:extLst>
                          </a:hlinkClick>
                        </a:rPr>
                        <a:t>@usda.gov</a:t>
                      </a:r>
                      <a:br>
                        <a:rPr lang="en-US" sz="2100" i="1" u="none" kern="1200" dirty="0">
                          <a:solidFill>
                            <a:schemeClr val="tx1"/>
                          </a:solidFill>
                          <a:latin typeface="+mn-lt"/>
                          <a:ea typeface="+mn-ea"/>
                          <a:cs typeface="+mn-cs"/>
                        </a:rPr>
                      </a:br>
                      <a:r>
                        <a:rPr lang="en-US" sz="2100" i="1" u="none" kern="1200" dirty="0">
                          <a:solidFill>
                            <a:schemeClr val="tx1"/>
                          </a:solidFill>
                          <a:latin typeface="+mn-lt"/>
                          <a:ea typeface="+mn-ea"/>
                          <a:cs typeface="+mn-cs"/>
                        </a:rPr>
                        <a:t>Farm Program Director</a:t>
                      </a:r>
                      <a:endParaRPr lang="en-US" sz="2100" u="sng" kern="1200" dirty="0">
                        <a:solidFill>
                          <a:srgbClr val="0000FF"/>
                        </a:solidFill>
                        <a:latin typeface="+mn-lt"/>
                        <a:ea typeface="+mn-ea"/>
                        <a:cs typeface="+mn-cs"/>
                      </a:endParaRPr>
                    </a:p>
                  </a:txBody>
                  <a:tcPr anchor="ctr"/>
                </a:tc>
                <a:extLst>
                  <a:ext uri="{0D108BD9-81ED-4DB2-BD59-A6C34878D82A}">
                    <a16:rowId xmlns:a16="http://schemas.microsoft.com/office/drawing/2014/main" val="2494728867"/>
                  </a:ext>
                </a:extLst>
              </a:tr>
              <a:tr h="852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1" dirty="0"/>
                        <a:t>Sales Commodities, Specialty Crops &amp; Specialty Livestock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1" dirty="0"/>
                        <a:t>Laura Heinrich</a:t>
                      </a:r>
                      <a:r>
                        <a:rPr lang="en-US" sz="2100" dirty="0"/>
                        <a:t>, </a:t>
                      </a:r>
                      <a:r>
                        <a:rPr lang="en-US" sz="2100" u="sng" kern="1200" dirty="0">
                          <a:solidFill>
                            <a:srgbClr val="0000FF"/>
                          </a:solidFill>
                          <a:latin typeface="+mn-lt"/>
                          <a:ea typeface="+mn-ea"/>
                          <a:cs typeface="+mn-cs"/>
                        </a:rPr>
                        <a:t>laura.heinrich</a:t>
                      </a:r>
                      <a:r>
                        <a:rPr lang="en-US" sz="2100" u="sng" kern="1200" dirty="0">
                          <a:solidFill>
                            <a:srgbClr val="0000FF"/>
                          </a:solidFill>
                          <a:latin typeface="+mn-lt"/>
                          <a:ea typeface="+mn-ea"/>
                          <a:cs typeface="+mn-cs"/>
                          <a:hlinkClick r:id="" action="ppaction://noaction">
                            <a:extLst>
                              <a:ext uri="{A12FA001-AC4F-418D-AE19-62706E023703}">
                                <ahyp:hlinkClr xmlns:ahyp="http://schemas.microsoft.com/office/drawing/2018/hyperlinkcolor" val="tx"/>
                              </a:ext>
                            </a:extLst>
                          </a:hlinkClick>
                        </a:rPr>
                        <a:t>@usda.gov</a:t>
                      </a:r>
                      <a:br>
                        <a:rPr lang="en-US" sz="2100" u="sng" kern="1200" dirty="0">
                          <a:solidFill>
                            <a:srgbClr val="0000FF"/>
                          </a:solidFill>
                          <a:latin typeface="+mn-lt"/>
                          <a:ea typeface="+mn-ea"/>
                          <a:cs typeface="+mn-cs"/>
                        </a:rPr>
                      </a:br>
                      <a:r>
                        <a:rPr lang="en-US" sz="2100" i="1" u="none" kern="1200" dirty="0">
                          <a:solidFill>
                            <a:schemeClr val="tx1"/>
                          </a:solidFill>
                          <a:latin typeface="+mn-lt"/>
                          <a:ea typeface="+mn-ea"/>
                          <a:cs typeface="+mn-cs"/>
                        </a:rPr>
                        <a:t>Farm Program Director</a:t>
                      </a:r>
                    </a:p>
                  </a:txBody>
                  <a:tcPr anchor="ctr"/>
                </a:tc>
                <a:extLst>
                  <a:ext uri="{0D108BD9-81ED-4DB2-BD59-A6C34878D82A}">
                    <a16:rowId xmlns:a16="http://schemas.microsoft.com/office/drawing/2014/main" val="2380266923"/>
                  </a:ext>
                </a:extLst>
              </a:tr>
              <a:tr h="1005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1" dirty="0"/>
                        <a:t>State Executive Director</a:t>
                      </a:r>
                      <a:br>
                        <a:rPr lang="en-US" sz="2100" b="1" dirty="0"/>
                      </a:br>
                      <a:r>
                        <a:rPr lang="en-US" sz="2100" b="1" dirty="0"/>
                        <a:t>Communications/Outreach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1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1" dirty="0"/>
                        <a:t>Brad Thykeson</a:t>
                      </a:r>
                      <a:r>
                        <a:rPr lang="en-US" sz="2100" kern="1200" dirty="0">
                          <a:solidFill>
                            <a:schemeClr val="dk1"/>
                          </a:solidFill>
                          <a:latin typeface="+mn-lt"/>
                          <a:ea typeface="+mn-ea"/>
                          <a:cs typeface="+mn-cs"/>
                        </a:rPr>
                        <a:t>, </a:t>
                      </a:r>
                      <a:r>
                        <a:rPr lang="en-US" sz="2100" u="sng" kern="1200" dirty="0">
                          <a:solidFill>
                            <a:srgbClr val="0000FF"/>
                          </a:solidFill>
                          <a:latin typeface="+mn-lt"/>
                          <a:ea typeface="+mn-ea"/>
                          <a:cs typeface="+mn-cs"/>
                          <a:hlinkClick r:id="rId5">
                            <a:extLst>
                              <a:ext uri="{A12FA001-AC4F-418D-AE19-62706E023703}">
                                <ahyp:hlinkClr xmlns:ahyp="http://schemas.microsoft.com/office/drawing/2018/hyperlinkcolor" val="tx"/>
                              </a:ext>
                            </a:extLst>
                          </a:hlinkClick>
                        </a:rPr>
                        <a:t>brad.thykeson@usda.gov</a:t>
                      </a:r>
                      <a:br>
                        <a:rPr lang="en-US" sz="2100" u="sng" kern="1200" dirty="0">
                          <a:solidFill>
                            <a:srgbClr val="0000FF"/>
                          </a:solidFill>
                          <a:latin typeface="+mn-lt"/>
                          <a:ea typeface="+mn-ea"/>
                          <a:cs typeface="+mn-cs"/>
                        </a:rPr>
                      </a:br>
                      <a:r>
                        <a:rPr lang="en-US" sz="2100" b="1" kern="1200" dirty="0">
                          <a:solidFill>
                            <a:schemeClr val="dk1"/>
                          </a:solidFill>
                          <a:latin typeface="+mn-lt"/>
                          <a:ea typeface="+mn-ea"/>
                          <a:cs typeface="+mn-cs"/>
                        </a:rPr>
                        <a:t>Lindsey Abentroth</a:t>
                      </a:r>
                      <a:r>
                        <a:rPr lang="en-US" sz="2100" kern="1200" dirty="0">
                          <a:solidFill>
                            <a:schemeClr val="dk1"/>
                          </a:solidFill>
                          <a:latin typeface="+mn-lt"/>
                          <a:ea typeface="+mn-ea"/>
                          <a:cs typeface="+mn-cs"/>
                        </a:rPr>
                        <a:t>, </a:t>
                      </a:r>
                      <a:r>
                        <a:rPr lang="en-US" sz="2100" u="sng" kern="1200" dirty="0">
                          <a:solidFill>
                            <a:srgbClr val="0000FF"/>
                          </a:solidFill>
                          <a:latin typeface="+mn-lt"/>
                          <a:ea typeface="+mn-ea"/>
                          <a:cs typeface="+mn-cs"/>
                          <a:hlinkClick r:id="rId6"/>
                        </a:rPr>
                        <a:t>lindsey.Abentroth@usda.gov</a:t>
                      </a:r>
                      <a:endParaRPr lang="en-US" sz="2100" u="sng" kern="1200" dirty="0">
                        <a:solidFill>
                          <a:srgbClr val="0000FF"/>
                        </a:solidFill>
                        <a:latin typeface="+mn-lt"/>
                        <a:ea typeface="+mn-ea"/>
                        <a:cs typeface="+mn-cs"/>
                      </a:endParaRPr>
                    </a:p>
                  </a:txBody>
                  <a:tcPr/>
                </a:tc>
                <a:extLst>
                  <a:ext uri="{0D108BD9-81ED-4DB2-BD59-A6C34878D82A}">
                    <a16:rowId xmlns:a16="http://schemas.microsoft.com/office/drawing/2014/main" val="2565692396"/>
                  </a:ext>
                </a:extLst>
              </a:tr>
            </a:tbl>
          </a:graphicData>
        </a:graphic>
      </p:graphicFrame>
    </p:spTree>
    <p:extLst>
      <p:ext uri="{BB962C8B-B14F-4D97-AF65-F5344CB8AC3E}">
        <p14:creationId xmlns:p14="http://schemas.microsoft.com/office/powerpoint/2010/main" val="37517221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E13F3A-AC17-4511-8B61-D8BDB7605B2B}"/>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592A629-C33C-42B7-B833-FBB415890178}" type="slidenum">
              <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92</a:t>
            </a:fld>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A719E1AE-B6F7-4D49-A881-89879E97838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 b="-944"/>
          <a:stretch/>
        </p:blipFill>
        <p:spPr>
          <a:xfrm>
            <a:off x="762000" y="1514693"/>
            <a:ext cx="7620000" cy="4538237"/>
          </a:xfrm>
          <a:prstGeom prst="rect">
            <a:avLst/>
          </a:prstGeom>
        </p:spPr>
      </p:pic>
    </p:spTree>
    <p:extLst>
      <p:ext uri="{BB962C8B-B14F-4D97-AF65-F5344CB8AC3E}">
        <p14:creationId xmlns:p14="http://schemas.microsoft.com/office/powerpoint/2010/main" val="15511172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a-ppt-template.pot [Compatibility Mode]" id="{7A87407A-F044-497B-9585-DD6A32B1E9E6}" vid="{6653CAB2-3E40-4644-AD49-89E22922AC64}"/>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a-ppt-template.pot [Compatibility Mode]" id="{7A87407A-F044-497B-9585-DD6A32B1E9E6}" vid="{6653CAB2-3E40-4644-AD49-89E22922AC64}"/>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PersistId xmlns="87bb154c-bd43-45b4-a369-8702c559bbb1" xsi:nil="true"/>
    <_dlc_DocId xmlns="87bb154c-bd43-45b4-a369-8702c559bbb1" xsi:nil="true"/>
    <_dlc_DocIdUrl xmlns="87bb154c-bd43-45b4-a369-8702c559bbb1">
      <Url xsi:nil="true"/>
      <Description xsi:nil="true"/>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BADDA609F196469A3D9725B6E98145" ma:contentTypeVersion="2" ma:contentTypeDescription="Create a new document." ma:contentTypeScope="" ma:versionID="44e26fbc9b45b1440ff4fca2bf037dbd">
  <xsd:schema xmlns:xsd="http://www.w3.org/2001/XMLSchema" xmlns:xs="http://www.w3.org/2001/XMLSchema" xmlns:p="http://schemas.microsoft.com/office/2006/metadata/properties" xmlns:ns2="87bb154c-bd43-45b4-a369-8702c559bbb1" xmlns:ns3="66e52288-668c-4bbf-9fd4-c2e52ae32543" targetNamespace="http://schemas.microsoft.com/office/2006/metadata/properties" ma:root="true" ma:fieldsID="d980361c626018e3873c040aa10fe690" ns2:_="" ns3:_="">
    <xsd:import namespace="87bb154c-bd43-45b4-a369-8702c559bbb1"/>
    <xsd:import namespace="66e52288-668c-4bbf-9fd4-c2e52ae3254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bb154c-bd43-45b4-a369-8702c559bbb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false">
      <xsd:simpleType>
        <xsd:restriction base="dms:Text"/>
      </xsd:simpleType>
    </xsd:element>
    <xsd:element name="_dlc_DocIdUrl" ma:index="9"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6e52288-668c-4bbf-9fd4-c2e52ae3254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F25B34-F5E5-4EA0-BFDA-68CD88F930F3}">
  <ds:schemaRefs>
    <ds:schemaRef ds:uri="http://purl.org/dc/terms/"/>
    <ds:schemaRef ds:uri="http://schemas.openxmlformats.org/package/2006/metadata/core-properties"/>
    <ds:schemaRef ds:uri="87bb154c-bd43-45b4-a369-8702c559bbb1"/>
    <ds:schemaRef ds:uri="http://purl.org/dc/dcmitype/"/>
    <ds:schemaRef ds:uri="http://schemas.microsoft.com/office/infopath/2007/PartnerControls"/>
    <ds:schemaRef ds:uri="http://schemas.microsoft.com/office/2006/documentManagement/types"/>
    <ds:schemaRef ds:uri="http://schemas.microsoft.com/office/2006/metadata/properties"/>
    <ds:schemaRef ds:uri="66e52288-668c-4bbf-9fd4-c2e52ae32543"/>
    <ds:schemaRef ds:uri="http://www.w3.org/XML/1998/namespace"/>
    <ds:schemaRef ds:uri="http://purl.org/dc/elements/1.1/"/>
  </ds:schemaRefs>
</ds:datastoreItem>
</file>

<file path=customXml/itemProps2.xml><?xml version="1.0" encoding="utf-8"?>
<ds:datastoreItem xmlns:ds="http://schemas.openxmlformats.org/officeDocument/2006/customXml" ds:itemID="{F88AADE0-44AF-41F2-AECF-06543AA182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bb154c-bd43-45b4-a369-8702c559bbb1"/>
    <ds:schemaRef ds:uri="66e52288-668c-4bbf-9fd4-c2e52ae325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C3AB83-4EAB-432B-970E-2533D64092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2058</TotalTime>
  <Words>10301</Words>
  <Application>Microsoft Office PowerPoint</Application>
  <PresentationFormat>On-screen Show (4:3)</PresentationFormat>
  <Paragraphs>1363</Paragraphs>
  <Slides>92</Slides>
  <Notes>91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92</vt:i4>
      </vt:variant>
    </vt:vector>
  </HeadingPairs>
  <TitlesOfParts>
    <vt:vector size="103" baseType="lpstr">
      <vt:lpstr>Arial</vt:lpstr>
      <vt:lpstr>Arial,Sans-Serif</vt:lpstr>
      <vt:lpstr>Calibri</vt:lpstr>
      <vt:lpstr>Calibri Light</vt:lpstr>
      <vt:lpstr>Corbel</vt:lpstr>
      <vt:lpstr>Symbol</vt:lpstr>
      <vt:lpstr>Times New Roman</vt:lpstr>
      <vt:lpstr>Wingdings</vt:lpstr>
      <vt:lpstr>Office Theme</vt:lpstr>
      <vt:lpstr>1_Office Theme</vt:lpstr>
      <vt:lpstr>2_Office Theme</vt:lpstr>
      <vt:lpstr>PowerPoint Presentation</vt:lpstr>
      <vt:lpstr>Today’s discussion</vt:lpstr>
      <vt:lpstr>General Information</vt:lpstr>
      <vt:lpstr>Coronavirus Food Assistance Program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is eligible?</vt:lpstr>
      <vt:lpstr>PowerPoint Presentation</vt:lpstr>
      <vt:lpstr>Eligibility clarifications </vt:lpstr>
      <vt:lpstr>Payment limitations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Price Trigger Category</vt:lpstr>
      <vt:lpstr>PowerPoint Presentation</vt:lpstr>
      <vt:lpstr>PowerPoint Presentation</vt:lpstr>
      <vt:lpstr>PowerPoint Presentation</vt:lpstr>
      <vt:lpstr>PowerPoint Presentation</vt:lpstr>
      <vt:lpstr>Price trigger for cow milk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Price trigger for eggs &amp; broilers</vt:lpstr>
      <vt:lpstr>PowerPoint Presentation</vt:lpstr>
      <vt:lpstr>PowerPoint Presentation</vt:lpstr>
      <vt:lpstr>PowerPoint Presentation</vt:lpstr>
      <vt:lpstr>PowerPoint Presentation</vt:lpstr>
      <vt:lpstr>Price trigger for livestock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Flat rate crops basics</vt:lpstr>
      <vt:lpstr>PowerPoint Presentation</vt:lpstr>
      <vt:lpstr>PowerPoint Presentation</vt:lpstr>
      <vt:lpstr>PowerPoint Presentation</vt:lpstr>
      <vt:lpstr>PowerPoint Presentation</vt:lpstr>
      <vt:lpstr>PowerPoint Presentation</vt:lpstr>
      <vt:lpstr>Sales Commodities</vt:lpstr>
      <vt:lpstr>PowerPoint Presentation</vt:lpstr>
      <vt:lpstr>PowerPoint Presentation</vt:lpstr>
      <vt:lpstr>PowerPoint Presentation</vt:lpstr>
      <vt:lpstr>Sales commodity category</vt:lpstr>
      <vt:lpstr>Sales commodity category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Sales commodity basics</vt:lpstr>
      <vt:lpstr>PowerPoint Presentation</vt:lpstr>
      <vt:lpstr>How do I apply?</vt:lpstr>
      <vt:lpstr>FSA Operations: COVID-19 Impact</vt:lpstr>
      <vt:lpstr>Documentation reminders</vt:lpstr>
      <vt:lpstr>What happens after I sign my application?</vt:lpstr>
      <vt:lpstr>PowerPoint Presentation</vt:lpstr>
      <vt:lpstr>North Dakota USDA Service Center  Contact Information (Email &amp; Phone)</vt:lpstr>
      <vt:lpstr>North Dakota USDA Service Center  Contact Information (Email &amp; Phone) Continued….</vt:lpstr>
      <vt:lpstr>North Dakota USDA Service Center  Contact Information (Email &amp; Phone) Continued….</vt:lpstr>
      <vt:lpstr>North Dakota USDA Service Center  Contact Information (Email &amp; Phone) Continued….</vt:lpstr>
      <vt:lpstr>North Dakota USDA Service Center  Contact Information (Email &amp; Phone) Continued….</vt:lpstr>
      <vt:lpstr>Communication Resources: </vt:lpstr>
      <vt:lpstr>Stay Connected with the Latest Information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Breinig, Kelly - FSA, Washington, DC</dc:creator>
  <cp:lastModifiedBy>Heinrich, Laura - FSA, Fargo, ND</cp:lastModifiedBy>
  <cp:revision>51</cp:revision>
  <cp:lastPrinted>2020-11-09T17:27:37Z</cp:lastPrinted>
  <dcterms:created xsi:type="dcterms:W3CDTF">2020-09-16T10:25:53Z</dcterms:created>
  <dcterms:modified xsi:type="dcterms:W3CDTF">2020-11-12T22:45:44Z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0x0101003DBADDA609F196469A3D9725B6E98145</vt:lpwstr>
  </property>
</Properties>
</file>