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96" r:id="rId2"/>
    <p:sldId id="2597" r:id="rId3"/>
    <p:sldId id="257" r:id="rId4"/>
    <p:sldId id="695" r:id="rId5"/>
    <p:sldId id="837" r:id="rId6"/>
    <p:sldId id="689" r:id="rId7"/>
    <p:sldId id="690" r:id="rId8"/>
    <p:sldId id="2472" r:id="rId9"/>
    <p:sldId id="838" r:id="rId10"/>
    <p:sldId id="2471" r:id="rId11"/>
    <p:sldId id="2595" r:id="rId12"/>
    <p:sldId id="258" r:id="rId13"/>
    <p:sldId id="2572" r:id="rId14"/>
    <p:sldId id="2583" r:id="rId15"/>
    <p:sldId id="2594" r:id="rId16"/>
    <p:sldId id="2591" r:id="rId17"/>
    <p:sldId id="2592" r:id="rId18"/>
    <p:sldId id="2593" r:id="rId19"/>
    <p:sldId id="2573" r:id="rId20"/>
    <p:sldId id="2586" r:id="rId21"/>
    <p:sldId id="2587" r:id="rId22"/>
    <p:sldId id="2585" r:id="rId23"/>
    <p:sldId id="2589" r:id="rId24"/>
    <p:sldId id="2590" r:id="rId25"/>
    <p:sldId id="2584" r:id="rId26"/>
    <p:sldId id="2588" r:id="rId27"/>
    <p:sldId id="259" r:id="rId28"/>
    <p:sldId id="628" r:id="rId29"/>
    <p:sldId id="630" r:id="rId30"/>
    <p:sldId id="629" r:id="rId31"/>
    <p:sldId id="631" r:id="rId32"/>
    <p:sldId id="625" r:id="rId33"/>
    <p:sldId id="626" r:id="rId34"/>
    <p:sldId id="564" r:id="rId35"/>
    <p:sldId id="613" r:id="rId36"/>
    <p:sldId id="429" r:id="rId37"/>
    <p:sldId id="442" r:id="rId38"/>
    <p:sldId id="614" r:id="rId39"/>
    <p:sldId id="414" r:id="rId40"/>
    <p:sldId id="1851" r:id="rId41"/>
    <p:sldId id="1878" r:id="rId42"/>
    <p:sldId id="1885" r:id="rId43"/>
    <p:sldId id="1891" r:id="rId44"/>
    <p:sldId id="1892" r:id="rId45"/>
    <p:sldId id="1894" r:id="rId46"/>
    <p:sldId id="1895" r:id="rId47"/>
    <p:sldId id="1896" r:id="rId48"/>
    <p:sldId id="1897" r:id="rId49"/>
    <p:sldId id="1898" r:id="rId50"/>
    <p:sldId id="188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58" d="100"/>
          <a:sy n="58"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0825059910989"/>
          <c:y val="2.6788976377952755E-2"/>
          <c:w val="0.87401426452128261"/>
          <c:h val="0.94660035916563057"/>
        </c:manualLayout>
      </c:layout>
      <c:barChart>
        <c:barDir val="col"/>
        <c:grouping val="clustered"/>
        <c:varyColors val="0"/>
        <c:ser>
          <c:idx val="0"/>
          <c:order val="0"/>
          <c:tx>
            <c:strRef>
              <c:f>Sheet1!$B$1</c:f>
              <c:strCache>
                <c:ptCount val="1"/>
                <c:pt idx="0">
                  <c:v>Excluding RRV</c:v>
                </c:pt>
              </c:strCache>
            </c:strRef>
          </c:tx>
          <c:spPr>
            <a:ln>
              <a:solidFill>
                <a:schemeClr val="tx1"/>
              </a:solidFill>
            </a:ln>
          </c:spPr>
          <c:invertIfNegative val="0"/>
          <c:cat>
            <c:numRef>
              <c:f>Sheet1!$A$2:$A$26</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Sheet1!$B$2:$B$26</c:f>
              <c:numCache>
                <c:formatCode>General</c:formatCode>
                <c:ptCount val="25"/>
                <c:pt idx="0">
                  <c:v>37272</c:v>
                </c:pt>
                <c:pt idx="1">
                  <c:v>15190</c:v>
                </c:pt>
                <c:pt idx="2">
                  <c:v>27707</c:v>
                </c:pt>
                <c:pt idx="3">
                  <c:v>51181</c:v>
                </c:pt>
                <c:pt idx="4">
                  <c:v>54022</c:v>
                </c:pt>
                <c:pt idx="5">
                  <c:v>32408</c:v>
                </c:pt>
                <c:pt idx="6">
                  <c:v>44536</c:v>
                </c:pt>
                <c:pt idx="7">
                  <c:v>65687</c:v>
                </c:pt>
                <c:pt idx="8">
                  <c:v>57988</c:v>
                </c:pt>
                <c:pt idx="9">
                  <c:v>59607</c:v>
                </c:pt>
                <c:pt idx="10">
                  <c:v>40126</c:v>
                </c:pt>
                <c:pt idx="11">
                  <c:v>197927</c:v>
                </c:pt>
                <c:pt idx="12" formatCode="#,##0">
                  <c:v>169150</c:v>
                </c:pt>
                <c:pt idx="13" formatCode="#,##0">
                  <c:v>95962</c:v>
                </c:pt>
                <c:pt idx="14" formatCode="#,##0">
                  <c:v>240191</c:v>
                </c:pt>
                <c:pt idx="15">
                  <c:v>201012</c:v>
                </c:pt>
                <c:pt idx="16">
                  <c:v>319348</c:v>
                </c:pt>
                <c:pt idx="17">
                  <c:v>148514</c:v>
                </c:pt>
                <c:pt idx="18">
                  <c:v>94413</c:v>
                </c:pt>
                <c:pt idx="19">
                  <c:v>20613</c:v>
                </c:pt>
                <c:pt idx="20">
                  <c:v>130577</c:v>
                </c:pt>
                <c:pt idx="21">
                  <c:v>100076</c:v>
                </c:pt>
                <c:pt idx="22">
                  <c:v>103592</c:v>
                </c:pt>
                <c:pt idx="23">
                  <c:v>77158</c:v>
                </c:pt>
                <c:pt idx="24">
                  <c:v>183942</c:v>
                </c:pt>
              </c:numCache>
            </c:numRef>
          </c:val>
          <c:extLst>
            <c:ext xmlns:c16="http://schemas.microsoft.com/office/drawing/2014/chart" uri="{C3380CC4-5D6E-409C-BE32-E72D297353CC}">
              <c16:uniqueId val="{00000000-F5EF-4401-B35D-923C63820B45}"/>
            </c:ext>
          </c:extLst>
        </c:ser>
        <c:dLbls>
          <c:showLegendKey val="0"/>
          <c:showVal val="0"/>
          <c:showCatName val="0"/>
          <c:showSerName val="0"/>
          <c:showPercent val="0"/>
          <c:showBubbleSize val="0"/>
        </c:dLbls>
        <c:gapWidth val="177"/>
        <c:axId val="427087168"/>
        <c:axId val="427087560"/>
      </c:barChart>
      <c:catAx>
        <c:axId val="427087168"/>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427087560"/>
        <c:crosses val="autoZero"/>
        <c:auto val="1"/>
        <c:lblAlgn val="ctr"/>
        <c:lblOffset val="100"/>
        <c:noMultiLvlLbl val="0"/>
      </c:catAx>
      <c:valAx>
        <c:axId val="427087560"/>
        <c:scaling>
          <c:orientation val="minMax"/>
          <c:max val="325000"/>
          <c:min val="-50000"/>
        </c:scaling>
        <c:delete val="0"/>
        <c:axPos val="l"/>
        <c:majorGridlines/>
        <c:numFmt formatCode="#,##0" sourceLinked="0"/>
        <c:majorTickMark val="out"/>
        <c:minorTickMark val="none"/>
        <c:tickLblPos val="nextTo"/>
        <c:crossAx val="427087168"/>
        <c:crosses val="autoZero"/>
        <c:crossBetween val="between"/>
        <c:majorUnit val="25000"/>
      </c:valAx>
      <c:spPr>
        <a:noFill/>
        <a:ln w="25403">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102160964405642E-2"/>
          <c:y val="2.8814276736534694E-2"/>
          <c:w val="0.91049533125695192"/>
          <c:h val="0.86580088447848125"/>
        </c:manualLayout>
      </c:layout>
      <c:barChart>
        <c:barDir val="col"/>
        <c:grouping val="clustered"/>
        <c:varyColors val="0"/>
        <c:ser>
          <c:idx val="0"/>
          <c:order val="0"/>
          <c:tx>
            <c:strRef>
              <c:f>Sheet1!$B$1</c:f>
              <c:strCache>
                <c:ptCount val="1"/>
                <c:pt idx="0">
                  <c:v>Rate of Return on Assets</c:v>
                </c:pt>
              </c:strCache>
            </c:strRef>
          </c:tx>
          <c:spPr>
            <a:solidFill>
              <a:schemeClr val="accent1"/>
            </a:solidFill>
            <a:ln w="12630">
              <a:solidFill>
                <a:schemeClr val="tx1"/>
              </a:solidFill>
              <a:prstDash val="solid"/>
            </a:ln>
          </c:spPr>
          <c:invertIfNegative val="0"/>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Sheet1!$B$2:$B$15</c:f>
              <c:numCache>
                <c:formatCode>0.0</c:formatCode>
                <c:ptCount val="14"/>
                <c:pt idx="0">
                  <c:v>19.600000000000001</c:v>
                </c:pt>
                <c:pt idx="1">
                  <c:v>12.9</c:v>
                </c:pt>
                <c:pt idx="2">
                  <c:v>6.2</c:v>
                </c:pt>
                <c:pt idx="3">
                  <c:v>15.4</c:v>
                </c:pt>
                <c:pt idx="4">
                  <c:v>11.4</c:v>
                </c:pt>
                <c:pt idx="5">
                  <c:v>16</c:v>
                </c:pt>
                <c:pt idx="6">
                  <c:v>5.9</c:v>
                </c:pt>
                <c:pt idx="7">
                  <c:v>3.4</c:v>
                </c:pt>
                <c:pt idx="8">
                  <c:v>0.2</c:v>
                </c:pt>
                <c:pt idx="9">
                  <c:v>5.4</c:v>
                </c:pt>
                <c:pt idx="10">
                  <c:v>3.9</c:v>
                </c:pt>
                <c:pt idx="11">
                  <c:v>4.3</c:v>
                </c:pt>
                <c:pt idx="12">
                  <c:v>2.5</c:v>
                </c:pt>
                <c:pt idx="13">
                  <c:v>6.1</c:v>
                </c:pt>
              </c:numCache>
            </c:numRef>
          </c:val>
          <c:extLst>
            <c:ext xmlns:c16="http://schemas.microsoft.com/office/drawing/2014/chart" uri="{C3380CC4-5D6E-409C-BE32-E72D297353CC}">
              <c16:uniqueId val="{00000000-44B9-4D9F-BDE1-1EFF0CE5AC2F}"/>
            </c:ext>
          </c:extLst>
        </c:ser>
        <c:ser>
          <c:idx val="1"/>
          <c:order val="1"/>
          <c:tx>
            <c:strRef>
              <c:f>Sheet1!$C$1</c:f>
              <c:strCache>
                <c:ptCount val="1"/>
                <c:pt idx="0">
                  <c:v>Rate of Return on Equity</c:v>
                </c:pt>
              </c:strCache>
            </c:strRef>
          </c:tx>
          <c:spPr>
            <a:solidFill>
              <a:schemeClr val="bg2">
                <a:lumMod val="50000"/>
              </a:schemeClr>
            </a:solidFill>
            <a:ln w="12630">
              <a:solidFill>
                <a:schemeClr val="tx1"/>
              </a:solidFill>
              <a:prstDash val="solid"/>
            </a:ln>
          </c:spPr>
          <c:invertIfNegative val="0"/>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Sheet1!$C$2:$C$15</c:f>
              <c:numCache>
                <c:formatCode>0.0</c:formatCode>
                <c:ptCount val="14"/>
                <c:pt idx="0">
                  <c:v>30.9</c:v>
                </c:pt>
                <c:pt idx="1">
                  <c:v>18.3</c:v>
                </c:pt>
                <c:pt idx="2">
                  <c:v>7.3</c:v>
                </c:pt>
                <c:pt idx="3">
                  <c:v>23.2</c:v>
                </c:pt>
                <c:pt idx="4">
                  <c:v>15.6</c:v>
                </c:pt>
                <c:pt idx="5">
                  <c:v>22.6</c:v>
                </c:pt>
                <c:pt idx="6">
                  <c:v>7</c:v>
                </c:pt>
                <c:pt idx="7">
                  <c:v>3.2</c:v>
                </c:pt>
                <c:pt idx="8">
                  <c:v>-2.2999999999999998</c:v>
                </c:pt>
                <c:pt idx="9">
                  <c:v>6.4</c:v>
                </c:pt>
                <c:pt idx="10">
                  <c:v>3.8</c:v>
                </c:pt>
                <c:pt idx="11">
                  <c:v>4.0999999999999996</c:v>
                </c:pt>
                <c:pt idx="12">
                  <c:v>0.9</c:v>
                </c:pt>
                <c:pt idx="13">
                  <c:v>7.5</c:v>
                </c:pt>
              </c:numCache>
            </c:numRef>
          </c:val>
          <c:extLst>
            <c:ext xmlns:c16="http://schemas.microsoft.com/office/drawing/2014/chart" uri="{C3380CC4-5D6E-409C-BE32-E72D297353CC}">
              <c16:uniqueId val="{00000001-44B9-4D9F-BDE1-1EFF0CE5AC2F}"/>
            </c:ext>
          </c:extLst>
        </c:ser>
        <c:dLbls>
          <c:showLegendKey val="0"/>
          <c:showVal val="0"/>
          <c:showCatName val="0"/>
          <c:showSerName val="0"/>
          <c:showPercent val="0"/>
          <c:showBubbleSize val="0"/>
        </c:dLbls>
        <c:gapWidth val="150"/>
        <c:axId val="397364136"/>
        <c:axId val="450078024"/>
      </c:barChart>
      <c:catAx>
        <c:axId val="397364136"/>
        <c:scaling>
          <c:orientation val="minMax"/>
        </c:scaling>
        <c:delete val="0"/>
        <c:axPos val="b"/>
        <c:numFmt formatCode="General" sourceLinked="1"/>
        <c:majorTickMark val="out"/>
        <c:minorTickMark val="none"/>
        <c:tickLblPos val="nextTo"/>
        <c:spPr>
          <a:ln w="3158">
            <a:solidFill>
              <a:schemeClr val="tx1"/>
            </a:solidFill>
            <a:prstDash val="solid"/>
          </a:ln>
        </c:spPr>
        <c:txPr>
          <a:bodyPr rot="0" vert="horz"/>
          <a:lstStyle/>
          <a:p>
            <a:pPr>
              <a:defRPr sz="1800" b="0" i="0" u="none" strike="noStrike" baseline="0">
                <a:solidFill>
                  <a:schemeClr val="tx1"/>
                </a:solidFill>
                <a:latin typeface="Arial"/>
                <a:ea typeface="Arial"/>
                <a:cs typeface="Arial"/>
              </a:defRPr>
            </a:pPr>
            <a:endParaRPr lang="en-US"/>
          </a:p>
        </c:txPr>
        <c:crossAx val="450078024"/>
        <c:crosses val="autoZero"/>
        <c:auto val="1"/>
        <c:lblAlgn val="ctr"/>
        <c:lblOffset val="100"/>
        <c:tickLblSkip val="1"/>
        <c:tickMarkSkip val="1"/>
        <c:noMultiLvlLbl val="0"/>
      </c:catAx>
      <c:valAx>
        <c:axId val="450078024"/>
        <c:scaling>
          <c:orientation val="minMax"/>
          <c:max val="30"/>
          <c:min val="-5"/>
        </c:scaling>
        <c:delete val="0"/>
        <c:axPos val="l"/>
        <c:majorGridlines>
          <c:spPr>
            <a:ln w="3158">
              <a:solidFill>
                <a:schemeClr val="tx1"/>
              </a:solidFill>
              <a:prstDash val="solid"/>
            </a:ln>
          </c:spPr>
        </c:majorGridlines>
        <c:numFmt formatCode="0.0" sourceLinked="1"/>
        <c:majorTickMark val="out"/>
        <c:minorTickMark val="none"/>
        <c:tickLblPos val="nextTo"/>
        <c:spPr>
          <a:ln w="3158">
            <a:solidFill>
              <a:schemeClr val="tx1"/>
            </a:solidFill>
            <a:prstDash val="solid"/>
          </a:ln>
        </c:spPr>
        <c:txPr>
          <a:bodyPr rot="0" vert="horz"/>
          <a:lstStyle/>
          <a:p>
            <a:pPr>
              <a:defRPr sz="1800" b="0" i="0" u="none" strike="noStrike" baseline="0">
                <a:solidFill>
                  <a:schemeClr val="tx1"/>
                </a:solidFill>
                <a:latin typeface="Arial"/>
                <a:ea typeface="Arial"/>
                <a:cs typeface="Arial"/>
              </a:defRPr>
            </a:pPr>
            <a:endParaRPr lang="en-US"/>
          </a:p>
        </c:txPr>
        <c:crossAx val="397364136"/>
        <c:crosses val="autoZero"/>
        <c:crossBetween val="between"/>
        <c:majorUnit val="5"/>
      </c:valAx>
      <c:spPr>
        <a:noFill/>
        <a:ln w="12630">
          <a:solidFill>
            <a:schemeClr val="tx1"/>
          </a:solidFill>
          <a:prstDash val="solid"/>
        </a:ln>
      </c:spPr>
    </c:plotArea>
    <c:legend>
      <c:legendPos val="b"/>
      <c:layout>
        <c:manualLayout>
          <c:xMode val="edge"/>
          <c:yMode val="edge"/>
          <c:x val="8.9967853534699632E-2"/>
          <c:y val="0.92727939817381977"/>
          <c:w val="0.67035105279625196"/>
          <c:h val="6.63510678186503E-2"/>
        </c:manualLayout>
      </c:layout>
      <c:overlay val="0"/>
      <c:spPr>
        <a:noFill/>
        <a:ln w="25266">
          <a:noFill/>
        </a:ln>
      </c:spPr>
      <c:txPr>
        <a:bodyPr/>
        <a:lstStyle/>
        <a:p>
          <a:pPr>
            <a:defRPr sz="14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8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20303394279108"/>
          <c:y val="2.6788976377952755E-2"/>
          <c:w val="0.88079696605720892"/>
          <c:h val="0.94660035916563057"/>
        </c:manualLayout>
      </c:layout>
      <c:barChart>
        <c:barDir val="col"/>
        <c:grouping val="clustered"/>
        <c:varyColors val="0"/>
        <c:ser>
          <c:idx val="0"/>
          <c:order val="0"/>
          <c:tx>
            <c:strRef>
              <c:f>Sheet1!$B$1</c:f>
              <c:strCache>
                <c:ptCount val="1"/>
                <c:pt idx="0">
                  <c:v>Excluding RRV</c:v>
                </c:pt>
              </c:strCache>
            </c:strRef>
          </c:tx>
          <c:spPr>
            <a:ln>
              <a:solidFill>
                <a:schemeClr val="tx1"/>
              </a:solidFill>
            </a:ln>
          </c:spPr>
          <c:invertIfNegative val="0"/>
          <c:cat>
            <c:numRef>
              <c:f>Sheet1!$A$2:$A$26</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Sheet1!$B$2:$B$26</c:f>
              <c:numCache>
                <c:formatCode>General</c:formatCode>
                <c:ptCount val="25"/>
                <c:pt idx="0">
                  <c:v>22224</c:v>
                </c:pt>
                <c:pt idx="1">
                  <c:v>1120</c:v>
                </c:pt>
                <c:pt idx="2">
                  <c:v>487</c:v>
                </c:pt>
                <c:pt idx="3">
                  <c:v>4635</c:v>
                </c:pt>
                <c:pt idx="4">
                  <c:v>-8450</c:v>
                </c:pt>
                <c:pt idx="5">
                  <c:v>-18358</c:v>
                </c:pt>
                <c:pt idx="6">
                  <c:v>27586</c:v>
                </c:pt>
                <c:pt idx="7">
                  <c:v>31019</c:v>
                </c:pt>
                <c:pt idx="8">
                  <c:v>31485</c:v>
                </c:pt>
                <c:pt idx="9">
                  <c:v>7869</c:v>
                </c:pt>
                <c:pt idx="10">
                  <c:v>15875</c:v>
                </c:pt>
                <c:pt idx="11">
                  <c:v>175686</c:v>
                </c:pt>
                <c:pt idx="12" formatCode="#,##0">
                  <c:v>136070</c:v>
                </c:pt>
                <c:pt idx="13" formatCode="#,##0">
                  <c:v>70748</c:v>
                </c:pt>
                <c:pt idx="14" formatCode="#,##0">
                  <c:v>187349</c:v>
                </c:pt>
                <c:pt idx="15">
                  <c:v>174562</c:v>
                </c:pt>
                <c:pt idx="16">
                  <c:v>293271</c:v>
                </c:pt>
                <c:pt idx="17">
                  <c:v>111353</c:v>
                </c:pt>
                <c:pt idx="18">
                  <c:v>80052</c:v>
                </c:pt>
                <c:pt idx="19">
                  <c:v>-5445</c:v>
                </c:pt>
                <c:pt idx="20">
                  <c:v>82153</c:v>
                </c:pt>
                <c:pt idx="21">
                  <c:v>56075</c:v>
                </c:pt>
                <c:pt idx="22">
                  <c:v>40198</c:v>
                </c:pt>
                <c:pt idx="23">
                  <c:v>-14079</c:v>
                </c:pt>
                <c:pt idx="24">
                  <c:v>25348</c:v>
                </c:pt>
              </c:numCache>
            </c:numRef>
          </c:val>
          <c:extLst>
            <c:ext xmlns:c16="http://schemas.microsoft.com/office/drawing/2014/chart" uri="{C3380CC4-5D6E-409C-BE32-E72D297353CC}">
              <c16:uniqueId val="{00000000-B217-4834-B9A5-D4A65B6C764E}"/>
            </c:ext>
          </c:extLst>
        </c:ser>
        <c:dLbls>
          <c:showLegendKey val="0"/>
          <c:showVal val="0"/>
          <c:showCatName val="0"/>
          <c:showSerName val="0"/>
          <c:showPercent val="0"/>
          <c:showBubbleSize val="0"/>
        </c:dLbls>
        <c:gapWidth val="177"/>
        <c:axId val="427088344"/>
        <c:axId val="427088736"/>
      </c:barChart>
      <c:catAx>
        <c:axId val="427088344"/>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427088736"/>
        <c:crosses val="autoZero"/>
        <c:auto val="1"/>
        <c:lblAlgn val="ctr"/>
        <c:lblOffset val="100"/>
        <c:noMultiLvlLbl val="0"/>
      </c:catAx>
      <c:valAx>
        <c:axId val="427088736"/>
        <c:scaling>
          <c:orientation val="minMax"/>
          <c:max val="325000"/>
          <c:min val="-50000"/>
        </c:scaling>
        <c:delete val="0"/>
        <c:axPos val="l"/>
        <c:majorGridlines/>
        <c:numFmt formatCode="#,##0" sourceLinked="0"/>
        <c:majorTickMark val="out"/>
        <c:minorTickMark val="none"/>
        <c:tickLblPos val="nextTo"/>
        <c:crossAx val="427088344"/>
        <c:crosses val="autoZero"/>
        <c:crossBetween val="between"/>
        <c:majorUnit val="25000"/>
      </c:valAx>
      <c:spPr>
        <a:noFill/>
        <a:ln w="25403">
          <a:no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5256016726724"/>
          <c:y val="2.575863113264688E-2"/>
          <c:w val="0.86482672716757858"/>
          <c:h val="0.9356622249141936"/>
        </c:manualLayout>
      </c:layout>
      <c:barChart>
        <c:barDir val="col"/>
        <c:grouping val="clustered"/>
        <c:varyColors val="0"/>
        <c:ser>
          <c:idx val="0"/>
          <c:order val="0"/>
          <c:tx>
            <c:strRef>
              <c:f>Sheet1!$B$1</c:f>
              <c:strCache>
                <c:ptCount val="1"/>
                <c:pt idx="0">
                  <c:v>Excluding RRV</c:v>
                </c:pt>
              </c:strCache>
            </c:strRef>
          </c:tx>
          <c:spPr>
            <a:ln>
              <a:solidFill>
                <a:schemeClr val="tx1"/>
              </a:solidFill>
            </a:ln>
          </c:spPr>
          <c:invertIfNegative val="0"/>
          <c:cat>
            <c:numRef>
              <c:f>Sheet1!$A$2:$A$26</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Sheet1!$B$2:$B$26</c:f>
              <c:numCache>
                <c:formatCode>General</c:formatCode>
                <c:ptCount val="25"/>
                <c:pt idx="0">
                  <c:v>16178</c:v>
                </c:pt>
                <c:pt idx="1">
                  <c:v>-9393</c:v>
                </c:pt>
                <c:pt idx="2">
                  <c:v>-7522</c:v>
                </c:pt>
                <c:pt idx="3">
                  <c:v>-22580</c:v>
                </c:pt>
                <c:pt idx="4">
                  <c:v>-32887</c:v>
                </c:pt>
                <c:pt idx="5">
                  <c:v>-43288</c:v>
                </c:pt>
                <c:pt idx="6">
                  <c:v>2477</c:v>
                </c:pt>
                <c:pt idx="7">
                  <c:v>15379</c:v>
                </c:pt>
                <c:pt idx="8">
                  <c:v>2252</c:v>
                </c:pt>
                <c:pt idx="9">
                  <c:v>-14098</c:v>
                </c:pt>
                <c:pt idx="10">
                  <c:v>-10598</c:v>
                </c:pt>
                <c:pt idx="11">
                  <c:v>154515</c:v>
                </c:pt>
                <c:pt idx="12" formatCode="#,##0">
                  <c:v>88018</c:v>
                </c:pt>
                <c:pt idx="13" formatCode="#,##0">
                  <c:v>26102</c:v>
                </c:pt>
                <c:pt idx="14" formatCode="#,##0">
                  <c:v>155124</c:v>
                </c:pt>
                <c:pt idx="15">
                  <c:v>69339</c:v>
                </c:pt>
                <c:pt idx="16">
                  <c:v>268329</c:v>
                </c:pt>
                <c:pt idx="17">
                  <c:v>31509</c:v>
                </c:pt>
                <c:pt idx="18">
                  <c:v>41756</c:v>
                </c:pt>
                <c:pt idx="19">
                  <c:v>-35857</c:v>
                </c:pt>
                <c:pt idx="20">
                  <c:v>21944</c:v>
                </c:pt>
                <c:pt idx="21">
                  <c:v>12303</c:v>
                </c:pt>
                <c:pt idx="22">
                  <c:v>7489</c:v>
                </c:pt>
                <c:pt idx="23">
                  <c:v>-64853</c:v>
                </c:pt>
                <c:pt idx="24">
                  <c:v>-85294</c:v>
                </c:pt>
              </c:numCache>
            </c:numRef>
          </c:val>
          <c:extLst>
            <c:ext xmlns:c16="http://schemas.microsoft.com/office/drawing/2014/chart" uri="{C3380CC4-5D6E-409C-BE32-E72D297353CC}">
              <c16:uniqueId val="{00000000-83D1-4FD4-B5BF-C978BA55FEEC}"/>
            </c:ext>
          </c:extLst>
        </c:ser>
        <c:dLbls>
          <c:showLegendKey val="0"/>
          <c:showVal val="0"/>
          <c:showCatName val="0"/>
          <c:showSerName val="0"/>
          <c:showPercent val="0"/>
          <c:showBubbleSize val="0"/>
        </c:dLbls>
        <c:gapWidth val="177"/>
        <c:axId val="427089520"/>
        <c:axId val="427089912"/>
      </c:barChart>
      <c:catAx>
        <c:axId val="427089520"/>
        <c:scaling>
          <c:orientation val="minMax"/>
        </c:scaling>
        <c:delete val="0"/>
        <c:axPos val="b"/>
        <c:numFmt formatCode="General" sourceLinked="1"/>
        <c:majorTickMark val="out"/>
        <c:minorTickMark val="none"/>
        <c:tickLblPos val="nextTo"/>
        <c:txPr>
          <a:bodyPr rot="-5400000" vert="horz"/>
          <a:lstStyle/>
          <a:p>
            <a:pPr>
              <a:defRPr sz="1800"/>
            </a:pPr>
            <a:endParaRPr lang="en-US"/>
          </a:p>
        </c:txPr>
        <c:crossAx val="427089912"/>
        <c:crosses val="autoZero"/>
        <c:auto val="1"/>
        <c:lblAlgn val="ctr"/>
        <c:lblOffset val="100"/>
        <c:noMultiLvlLbl val="0"/>
      </c:catAx>
      <c:valAx>
        <c:axId val="427089912"/>
        <c:scaling>
          <c:orientation val="minMax"/>
          <c:max val="275000"/>
          <c:min val="-100000"/>
        </c:scaling>
        <c:delete val="0"/>
        <c:axPos val="l"/>
        <c:majorGridlines/>
        <c:numFmt formatCode="#,##0" sourceLinked="0"/>
        <c:majorTickMark val="out"/>
        <c:minorTickMark val="none"/>
        <c:tickLblPos val="nextTo"/>
        <c:txPr>
          <a:bodyPr/>
          <a:lstStyle/>
          <a:p>
            <a:pPr>
              <a:defRPr sz="1800"/>
            </a:pPr>
            <a:endParaRPr lang="en-US"/>
          </a:p>
        </c:txPr>
        <c:crossAx val="427089520"/>
        <c:crosses val="autoZero"/>
        <c:crossBetween val="between"/>
        <c:majorUnit val="25000"/>
      </c:valAx>
      <c:spPr>
        <a:noFill/>
        <a:ln w="26727">
          <a:noFill/>
        </a:ln>
      </c:spPr>
    </c:plotArea>
    <c:plotVisOnly val="1"/>
    <c:dispBlanksAs val="gap"/>
    <c:showDLblsOverMax val="0"/>
  </c:chart>
  <c:txPr>
    <a:bodyPr/>
    <a:lstStyle/>
    <a:p>
      <a:pPr>
        <a:defRPr sz="1894"/>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Sheet4!$B$1</c:f>
              <c:strCache>
                <c:ptCount val="1"/>
                <c:pt idx="0">
                  <c:v>Insurance</c:v>
                </c:pt>
              </c:strCache>
            </c:strRef>
          </c:tx>
          <c:spPr>
            <a:solidFill>
              <a:schemeClr val="accent1"/>
            </a:solidFill>
            <a:ln>
              <a:noFill/>
            </a:ln>
            <a:effectLst/>
          </c:spPr>
          <c:invertIfNegative val="0"/>
          <c:cat>
            <c:numRef>
              <c:f>Sheet4!$A$2:$A$14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Sheet4!$B$2:$B$14</c:f>
              <c:numCache>
                <c:formatCode>General</c:formatCode>
                <c:ptCount val="13"/>
                <c:pt idx="0">
                  <c:v>48422</c:v>
                </c:pt>
                <c:pt idx="1">
                  <c:v>45372</c:v>
                </c:pt>
                <c:pt idx="2">
                  <c:v>34981</c:v>
                </c:pt>
                <c:pt idx="3">
                  <c:v>101465</c:v>
                </c:pt>
                <c:pt idx="4">
                  <c:v>24594</c:v>
                </c:pt>
                <c:pt idx="5">
                  <c:v>73753</c:v>
                </c:pt>
                <c:pt idx="6">
                  <c:v>45440</c:v>
                </c:pt>
                <c:pt idx="7">
                  <c:v>34280</c:v>
                </c:pt>
                <c:pt idx="8">
                  <c:v>29671</c:v>
                </c:pt>
                <c:pt idx="9">
                  <c:v>37936</c:v>
                </c:pt>
                <c:pt idx="10">
                  <c:v>31058</c:v>
                </c:pt>
                <c:pt idx="11">
                  <c:v>49403</c:v>
                </c:pt>
                <c:pt idx="12">
                  <c:v>110642</c:v>
                </c:pt>
              </c:numCache>
            </c:numRef>
          </c:val>
          <c:extLst>
            <c:ext xmlns:c16="http://schemas.microsoft.com/office/drawing/2014/chart" uri="{C3380CC4-5D6E-409C-BE32-E72D297353CC}">
              <c16:uniqueId val="{00000000-F6BA-45B4-BD0B-BCBEDE176A1E}"/>
            </c:ext>
          </c:extLst>
        </c:ser>
        <c:ser>
          <c:idx val="1"/>
          <c:order val="1"/>
          <c:tx>
            <c:strRef>
              <c:f>Sheet4!$C$1</c:f>
              <c:strCache>
                <c:ptCount val="1"/>
                <c:pt idx="0">
                  <c:v>Government Payments</c:v>
                </c:pt>
              </c:strCache>
            </c:strRef>
          </c:tx>
          <c:spPr>
            <a:solidFill>
              <a:schemeClr val="bg2">
                <a:lumMod val="50000"/>
              </a:schemeClr>
            </a:solidFill>
            <a:ln>
              <a:solidFill>
                <a:schemeClr val="bg2">
                  <a:lumMod val="75000"/>
                </a:schemeClr>
              </a:solidFill>
            </a:ln>
            <a:effectLst/>
          </c:spPr>
          <c:invertIfNegative val="0"/>
          <c:cat>
            <c:numRef>
              <c:f>Sheet4!$A$2:$A$14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Sheet4!$C$2:$C$14</c:f>
              <c:numCache>
                <c:formatCode>General</c:formatCode>
                <c:ptCount val="13"/>
                <c:pt idx="0">
                  <c:v>34498</c:v>
                </c:pt>
                <c:pt idx="1">
                  <c:v>24136</c:v>
                </c:pt>
                <c:pt idx="2">
                  <c:v>50259</c:v>
                </c:pt>
                <c:pt idx="3">
                  <c:v>28910</c:v>
                </c:pt>
                <c:pt idx="4">
                  <c:v>26408</c:v>
                </c:pt>
                <c:pt idx="5">
                  <c:v>37561</c:v>
                </c:pt>
                <c:pt idx="6">
                  <c:v>15498</c:v>
                </c:pt>
                <c:pt idx="7">
                  <c:v>27301</c:v>
                </c:pt>
                <c:pt idx="8">
                  <c:v>45380</c:v>
                </c:pt>
                <c:pt idx="9">
                  <c:v>36982</c:v>
                </c:pt>
                <c:pt idx="10">
                  <c:v>60200</c:v>
                </c:pt>
                <c:pt idx="11">
                  <c:v>90019</c:v>
                </c:pt>
                <c:pt idx="12">
                  <c:v>158594</c:v>
                </c:pt>
              </c:numCache>
            </c:numRef>
          </c:val>
          <c:extLst>
            <c:ext xmlns:c16="http://schemas.microsoft.com/office/drawing/2014/chart" uri="{C3380CC4-5D6E-409C-BE32-E72D297353CC}">
              <c16:uniqueId val="{00000001-F6BA-45B4-BD0B-BCBEDE176A1E}"/>
            </c:ext>
          </c:extLst>
        </c:ser>
        <c:dLbls>
          <c:showLegendKey val="0"/>
          <c:showVal val="0"/>
          <c:showCatName val="0"/>
          <c:showSerName val="0"/>
          <c:showPercent val="0"/>
          <c:showBubbleSize val="0"/>
        </c:dLbls>
        <c:gapWidth val="219"/>
        <c:overlap val="-27"/>
        <c:axId val="647884640"/>
        <c:axId val="570014800"/>
      </c:barChart>
      <c:catAx>
        <c:axId val="64788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0014800"/>
        <c:crosses val="autoZero"/>
        <c:auto val="1"/>
        <c:lblAlgn val="ctr"/>
        <c:lblOffset val="100"/>
        <c:noMultiLvlLbl val="0"/>
      </c:catAx>
      <c:valAx>
        <c:axId val="5700148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7884640"/>
        <c:crosses val="autoZero"/>
        <c:crossBetween val="between"/>
      </c:valAx>
      <c:spPr>
        <a:noFill/>
        <a:ln>
          <a:noFill/>
        </a:ln>
        <a:effectLst/>
      </c:spPr>
    </c:plotArea>
    <c:legend>
      <c:legendPos val="b"/>
      <c:layout>
        <c:manualLayout>
          <c:xMode val="edge"/>
          <c:yMode val="edge"/>
          <c:x val="0.18639046825356279"/>
          <c:y val="6.7429624732023061E-2"/>
          <c:w val="0.67052430247656747"/>
          <c:h val="5.725230911021619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79156327543426"/>
          <c:y val="2.8814276736534694E-2"/>
          <c:w val="0.86104218362282881"/>
          <c:h val="0.80415696277401949"/>
        </c:manualLayout>
      </c:layout>
      <c:barChart>
        <c:barDir val="col"/>
        <c:grouping val="clustered"/>
        <c:varyColors val="0"/>
        <c:ser>
          <c:idx val="0"/>
          <c:order val="0"/>
          <c:tx>
            <c:strRef>
              <c:f>Sheet1!$B$1</c:f>
              <c:strCache>
                <c:ptCount val="1"/>
                <c:pt idx="0">
                  <c:v>Money Borrowed</c:v>
                </c:pt>
              </c:strCache>
            </c:strRef>
          </c:tx>
          <c:spPr>
            <a:solidFill>
              <a:srgbClr val="FF0000"/>
            </a:solidFill>
            <a:ln w="12630">
              <a:solidFill>
                <a:schemeClr val="tx1"/>
              </a:solidFill>
              <a:prstDash val="solid"/>
            </a:ln>
          </c:spPr>
          <c:invertIfNegative val="0"/>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Sheet1!$B$2:$B$15</c:f>
              <c:numCache>
                <c:formatCode>_(* #,##0_);_(* \(#,##0\);_(* "-"??_);_(@_)</c:formatCode>
                <c:ptCount val="14"/>
                <c:pt idx="0">
                  <c:v>349812</c:v>
                </c:pt>
                <c:pt idx="1">
                  <c:v>432050</c:v>
                </c:pt>
                <c:pt idx="2">
                  <c:v>430109</c:v>
                </c:pt>
                <c:pt idx="3">
                  <c:v>484968</c:v>
                </c:pt>
                <c:pt idx="4">
                  <c:v>462754</c:v>
                </c:pt>
                <c:pt idx="5">
                  <c:v>579396</c:v>
                </c:pt>
                <c:pt idx="6">
                  <c:v>629976</c:v>
                </c:pt>
                <c:pt idx="7">
                  <c:v>653870</c:v>
                </c:pt>
                <c:pt idx="8">
                  <c:v>608526</c:v>
                </c:pt>
                <c:pt idx="9">
                  <c:v>664897</c:v>
                </c:pt>
                <c:pt idx="10">
                  <c:v>601991</c:v>
                </c:pt>
                <c:pt idx="11">
                  <c:v>666664</c:v>
                </c:pt>
                <c:pt idx="12">
                  <c:v>766141</c:v>
                </c:pt>
                <c:pt idx="13">
                  <c:v>763646</c:v>
                </c:pt>
              </c:numCache>
            </c:numRef>
          </c:val>
          <c:extLst>
            <c:ext xmlns:c16="http://schemas.microsoft.com/office/drawing/2014/chart" uri="{C3380CC4-5D6E-409C-BE32-E72D297353CC}">
              <c16:uniqueId val="{00000000-B904-4318-8CCA-6D2D7885219C}"/>
            </c:ext>
          </c:extLst>
        </c:ser>
        <c:ser>
          <c:idx val="1"/>
          <c:order val="1"/>
          <c:tx>
            <c:strRef>
              <c:f>Sheet1!$C$1</c:f>
              <c:strCache>
                <c:ptCount val="1"/>
                <c:pt idx="0">
                  <c:v>Principal Paid</c:v>
                </c:pt>
              </c:strCache>
            </c:strRef>
          </c:tx>
          <c:spPr>
            <a:solidFill>
              <a:srgbClr val="00B050"/>
            </a:solidFill>
            <a:ln w="12630">
              <a:solidFill>
                <a:schemeClr val="tx1"/>
              </a:solidFill>
              <a:prstDash val="solid"/>
            </a:ln>
          </c:spPr>
          <c:invertIfNegative val="0"/>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Sheet1!$C$2:$C$15</c:f>
              <c:numCache>
                <c:formatCode>_(* #,##0_);_(* \(#,##0\);_(* "-"??_);_(@_)</c:formatCode>
                <c:ptCount val="14"/>
                <c:pt idx="0">
                  <c:v>312252</c:v>
                </c:pt>
                <c:pt idx="1">
                  <c:v>370439</c:v>
                </c:pt>
                <c:pt idx="2">
                  <c:v>371773</c:v>
                </c:pt>
                <c:pt idx="3">
                  <c:v>432286</c:v>
                </c:pt>
                <c:pt idx="4">
                  <c:v>447056</c:v>
                </c:pt>
                <c:pt idx="5">
                  <c:v>456483</c:v>
                </c:pt>
                <c:pt idx="6">
                  <c:v>562450</c:v>
                </c:pt>
                <c:pt idx="7">
                  <c:v>537319</c:v>
                </c:pt>
                <c:pt idx="8">
                  <c:v>545831</c:v>
                </c:pt>
                <c:pt idx="9">
                  <c:v>646163</c:v>
                </c:pt>
                <c:pt idx="10">
                  <c:v>571246</c:v>
                </c:pt>
                <c:pt idx="11">
                  <c:v>576077</c:v>
                </c:pt>
                <c:pt idx="12">
                  <c:v>709433</c:v>
                </c:pt>
                <c:pt idx="13">
                  <c:v>760415</c:v>
                </c:pt>
              </c:numCache>
            </c:numRef>
          </c:val>
          <c:extLst>
            <c:ext xmlns:c16="http://schemas.microsoft.com/office/drawing/2014/chart" uri="{C3380CC4-5D6E-409C-BE32-E72D297353CC}">
              <c16:uniqueId val="{00000001-B904-4318-8CCA-6D2D7885219C}"/>
            </c:ext>
          </c:extLst>
        </c:ser>
        <c:dLbls>
          <c:showLegendKey val="0"/>
          <c:showVal val="0"/>
          <c:showCatName val="0"/>
          <c:showSerName val="0"/>
          <c:showPercent val="0"/>
          <c:showBubbleSize val="0"/>
        </c:dLbls>
        <c:gapWidth val="150"/>
        <c:axId val="564910136"/>
        <c:axId val="564908960"/>
      </c:barChart>
      <c:catAx>
        <c:axId val="564910136"/>
        <c:scaling>
          <c:orientation val="minMax"/>
        </c:scaling>
        <c:delete val="0"/>
        <c:axPos val="b"/>
        <c:numFmt formatCode="General" sourceLinked="1"/>
        <c:majorTickMark val="out"/>
        <c:minorTickMark val="none"/>
        <c:tickLblPos val="nextTo"/>
        <c:spPr>
          <a:ln w="3158">
            <a:solidFill>
              <a:schemeClr val="tx1"/>
            </a:solidFill>
            <a:prstDash val="solid"/>
          </a:ln>
        </c:spPr>
        <c:txPr>
          <a:bodyPr rot="0" vert="horz"/>
          <a:lstStyle/>
          <a:p>
            <a:pPr>
              <a:defRPr sz="1800" b="0" i="0" u="none" strike="noStrike" baseline="0">
                <a:solidFill>
                  <a:schemeClr val="tx1"/>
                </a:solidFill>
                <a:latin typeface="Arial"/>
                <a:ea typeface="Arial"/>
                <a:cs typeface="Arial"/>
              </a:defRPr>
            </a:pPr>
            <a:endParaRPr lang="en-US"/>
          </a:p>
        </c:txPr>
        <c:crossAx val="564908960"/>
        <c:crosses val="autoZero"/>
        <c:auto val="1"/>
        <c:lblAlgn val="ctr"/>
        <c:lblOffset val="100"/>
        <c:tickLblSkip val="1"/>
        <c:tickMarkSkip val="1"/>
        <c:noMultiLvlLbl val="0"/>
      </c:catAx>
      <c:valAx>
        <c:axId val="564908960"/>
        <c:scaling>
          <c:orientation val="minMax"/>
          <c:max val="800000"/>
          <c:min val="0"/>
        </c:scaling>
        <c:delete val="0"/>
        <c:axPos val="l"/>
        <c:majorGridlines>
          <c:spPr>
            <a:ln w="3158">
              <a:solidFill>
                <a:schemeClr val="tx1"/>
              </a:solidFill>
              <a:prstDash val="solid"/>
            </a:ln>
          </c:spPr>
        </c:majorGridlines>
        <c:numFmt formatCode="_(* #,##0_);_(* \(#,##0\);_(* &quot;-&quot;??_);_(@_)" sourceLinked="1"/>
        <c:majorTickMark val="out"/>
        <c:minorTickMark val="none"/>
        <c:tickLblPos val="nextTo"/>
        <c:spPr>
          <a:ln w="3158">
            <a:solidFill>
              <a:schemeClr val="tx1"/>
            </a:solidFill>
            <a:prstDash val="solid"/>
          </a:ln>
        </c:spPr>
        <c:txPr>
          <a:bodyPr rot="0" vert="horz"/>
          <a:lstStyle/>
          <a:p>
            <a:pPr>
              <a:defRPr sz="1800" b="0" i="0" u="none" strike="noStrike" baseline="0">
                <a:solidFill>
                  <a:schemeClr val="tx1"/>
                </a:solidFill>
                <a:latin typeface="Arial"/>
                <a:ea typeface="Arial"/>
                <a:cs typeface="Arial"/>
              </a:defRPr>
            </a:pPr>
            <a:endParaRPr lang="en-US"/>
          </a:p>
        </c:txPr>
        <c:crossAx val="564910136"/>
        <c:crosses val="autoZero"/>
        <c:crossBetween val="between"/>
        <c:majorUnit val="100000"/>
      </c:valAx>
      <c:spPr>
        <a:noFill/>
        <a:ln w="12630">
          <a:solidFill>
            <a:schemeClr val="tx1"/>
          </a:solidFill>
          <a:prstDash val="solid"/>
        </a:ln>
      </c:spPr>
    </c:plotArea>
    <c:legend>
      <c:legendPos val="b"/>
      <c:layout>
        <c:manualLayout>
          <c:xMode val="edge"/>
          <c:yMode val="edge"/>
          <c:x val="0.33476076821842027"/>
          <c:y val="0.92727939817381977"/>
          <c:w val="0.42555821406302119"/>
          <c:h val="6.63510678186503E-2"/>
        </c:manualLayout>
      </c:layout>
      <c:overlay val="0"/>
      <c:spPr>
        <a:noFill/>
        <a:ln w="25266">
          <a:noFill/>
        </a:ln>
      </c:spPr>
      <c:txPr>
        <a:bodyPr/>
        <a:lstStyle/>
        <a:p>
          <a:pPr>
            <a:defRPr sz="14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8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770374219258219E-2"/>
          <c:y val="3.265430936151572E-2"/>
          <c:w val="0.89649357814548847"/>
          <c:h val="0.90399901807462213"/>
        </c:manualLayout>
      </c:layout>
      <c:bar3DChart>
        <c:barDir val="col"/>
        <c:grouping val="clustered"/>
        <c:varyColors val="0"/>
        <c:ser>
          <c:idx val="0"/>
          <c:order val="0"/>
          <c:tx>
            <c:strRef>
              <c:f>Sheet3!$B$1</c:f>
              <c:strCache>
                <c:ptCount val="1"/>
                <c:pt idx="0">
                  <c:v>sale of Farm Land</c:v>
                </c:pt>
              </c:strCache>
            </c:strRef>
          </c:tx>
          <c:spPr>
            <a:solidFill>
              <a:srgbClr val="FF0000"/>
            </a:solidFill>
            <a:ln>
              <a:noFill/>
            </a:ln>
            <a:effectLst/>
            <a:sp3d/>
          </c:spPr>
          <c:invertIfNegative val="0"/>
          <c:cat>
            <c:numRef>
              <c:f>Sheet3!$A$2:$A$14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Sheet3!$B$2:$B$14</c:f>
              <c:numCache>
                <c:formatCode>General</c:formatCode>
                <c:ptCount val="13"/>
                <c:pt idx="0">
                  <c:v>2418</c:v>
                </c:pt>
                <c:pt idx="1">
                  <c:v>6164</c:v>
                </c:pt>
                <c:pt idx="2">
                  <c:v>3224</c:v>
                </c:pt>
                <c:pt idx="3">
                  <c:v>2776</c:v>
                </c:pt>
                <c:pt idx="4">
                  <c:v>4202</c:v>
                </c:pt>
                <c:pt idx="5">
                  <c:v>2880</c:v>
                </c:pt>
                <c:pt idx="6">
                  <c:v>2525</c:v>
                </c:pt>
                <c:pt idx="7">
                  <c:v>4956</c:v>
                </c:pt>
                <c:pt idx="8">
                  <c:v>10939</c:v>
                </c:pt>
                <c:pt idx="9">
                  <c:v>6076</c:v>
                </c:pt>
                <c:pt idx="10">
                  <c:v>4323</c:v>
                </c:pt>
                <c:pt idx="11">
                  <c:v>6214</c:v>
                </c:pt>
                <c:pt idx="12">
                  <c:v>7199</c:v>
                </c:pt>
              </c:numCache>
            </c:numRef>
          </c:val>
          <c:extLst>
            <c:ext xmlns:c16="http://schemas.microsoft.com/office/drawing/2014/chart" uri="{C3380CC4-5D6E-409C-BE32-E72D297353CC}">
              <c16:uniqueId val="{00000000-52BE-4644-8973-80FDD814A756}"/>
            </c:ext>
          </c:extLst>
        </c:ser>
        <c:ser>
          <c:idx val="1"/>
          <c:order val="1"/>
          <c:tx>
            <c:strRef>
              <c:f>Sheet3!$C$1</c:f>
              <c:strCache>
                <c:ptCount val="1"/>
                <c:pt idx="0">
                  <c:v>Purchase of Farm Land</c:v>
                </c:pt>
              </c:strCache>
            </c:strRef>
          </c:tx>
          <c:spPr>
            <a:solidFill>
              <a:schemeClr val="accent1"/>
            </a:solidFill>
            <a:ln>
              <a:noFill/>
            </a:ln>
            <a:effectLst/>
            <a:sp3d/>
          </c:spPr>
          <c:invertIfNegative val="0"/>
          <c:cat>
            <c:numRef>
              <c:f>Sheet3!$A$2:$A$14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Sheet3!$C$2:$C$14</c:f>
              <c:numCache>
                <c:formatCode>General</c:formatCode>
                <c:ptCount val="13"/>
                <c:pt idx="0">
                  <c:v>39259</c:v>
                </c:pt>
                <c:pt idx="1">
                  <c:v>27308</c:v>
                </c:pt>
                <c:pt idx="2">
                  <c:v>35505</c:v>
                </c:pt>
                <c:pt idx="3">
                  <c:v>36520</c:v>
                </c:pt>
                <c:pt idx="4">
                  <c:v>69159</c:v>
                </c:pt>
                <c:pt idx="5">
                  <c:v>46205</c:v>
                </c:pt>
                <c:pt idx="6">
                  <c:v>58287</c:v>
                </c:pt>
                <c:pt idx="7">
                  <c:v>27514</c:v>
                </c:pt>
                <c:pt idx="8">
                  <c:v>30274</c:v>
                </c:pt>
                <c:pt idx="9">
                  <c:v>32116</c:v>
                </c:pt>
                <c:pt idx="10">
                  <c:v>45585</c:v>
                </c:pt>
                <c:pt idx="11">
                  <c:v>58968</c:v>
                </c:pt>
                <c:pt idx="12">
                  <c:v>54708</c:v>
                </c:pt>
              </c:numCache>
            </c:numRef>
          </c:val>
          <c:extLst>
            <c:ext xmlns:c16="http://schemas.microsoft.com/office/drawing/2014/chart" uri="{C3380CC4-5D6E-409C-BE32-E72D297353CC}">
              <c16:uniqueId val="{00000001-52BE-4644-8973-80FDD814A756}"/>
            </c:ext>
          </c:extLst>
        </c:ser>
        <c:dLbls>
          <c:showLegendKey val="0"/>
          <c:showVal val="0"/>
          <c:showCatName val="0"/>
          <c:showSerName val="0"/>
          <c:showPercent val="0"/>
          <c:showBubbleSize val="0"/>
        </c:dLbls>
        <c:gapWidth val="150"/>
        <c:shape val="box"/>
        <c:axId val="649614656"/>
        <c:axId val="575458032"/>
        <c:axId val="0"/>
      </c:bar3DChart>
      <c:catAx>
        <c:axId val="6496146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5458032"/>
        <c:crosses val="autoZero"/>
        <c:auto val="1"/>
        <c:lblAlgn val="ctr"/>
        <c:lblOffset val="100"/>
        <c:noMultiLvlLbl val="0"/>
      </c:catAx>
      <c:valAx>
        <c:axId val="575458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9614656"/>
        <c:crosses val="autoZero"/>
        <c:crossBetween val="between"/>
      </c:valAx>
      <c:spPr>
        <a:noFill/>
        <a:ln>
          <a:noFill/>
        </a:ln>
        <a:effectLst/>
      </c:spPr>
    </c:plotArea>
    <c:legend>
      <c:legendPos val="b"/>
      <c:layout>
        <c:manualLayout>
          <c:xMode val="edge"/>
          <c:yMode val="edge"/>
          <c:x val="0.45470352926981134"/>
          <c:y val="2.3083595132511861E-2"/>
          <c:w val="0.51442563144847675"/>
          <c:h val="0.1834502612565895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SLAUGHTER</a:t>
            </a:r>
            <a:r>
              <a:rPr lang="en-US" sz="2400" b="1" baseline="0" dirty="0">
                <a:solidFill>
                  <a:schemeClr val="tx1"/>
                </a:solidFill>
              </a:rPr>
              <a:t> STEER PRICES</a:t>
            </a:r>
          </a:p>
          <a:p>
            <a:pPr>
              <a:defRPr>
                <a:solidFill>
                  <a:schemeClr val="tx1"/>
                </a:solidFill>
              </a:defRPr>
            </a:pPr>
            <a:r>
              <a:rPr lang="en-US" baseline="0" dirty="0">
                <a:solidFill>
                  <a:schemeClr val="tx1"/>
                </a:solidFill>
              </a:rPr>
              <a:t>5 Market Weighted Average, Weekly </a:t>
            </a:r>
            <a:endParaRPr lang="en-US" dirty="0">
              <a:solidFill>
                <a:schemeClr val="tx1"/>
              </a:solidFill>
            </a:endParaRPr>
          </a:p>
        </c:rich>
      </c:tx>
      <c:layout>
        <c:manualLayout>
          <c:xMode val="edge"/>
          <c:yMode val="edge"/>
          <c:x val="0.28823310279923198"/>
          <c:y val="1.12851993810379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8025956145268435E-2"/>
          <c:y val="0.13974897806743716"/>
          <c:w val="0.90907994137905002"/>
          <c:h val="0.71565037568093137"/>
        </c:manualLayout>
      </c:layout>
      <c:lineChart>
        <c:grouping val="standard"/>
        <c:varyColors val="0"/>
        <c:ser>
          <c:idx val="0"/>
          <c:order val="0"/>
          <c:tx>
            <c:strRef>
              <c:f>Sheet1!$B$1</c:f>
              <c:strCache>
                <c:ptCount val="1"/>
                <c:pt idx="0">
                  <c:v>2020</c:v>
                </c:pt>
              </c:strCache>
            </c:strRef>
          </c:tx>
          <c:spPr>
            <a:ln w="38100" cap="rnd">
              <a:solidFill>
                <a:srgbClr val="7030A0"/>
              </a:solidFill>
              <a:round/>
            </a:ln>
            <a:effectLst/>
          </c:spPr>
          <c:marker>
            <c:symbol val="none"/>
          </c:marker>
          <c:cat>
            <c:strRef>
              <c:f>Sheet1!$A$2:$A$53</c:f>
              <c:strCache>
                <c:ptCount val="40"/>
                <c:pt idx="0">
                  <c:v>JAN</c:v>
                </c:pt>
                <c:pt idx="13">
                  <c:v>APR</c:v>
                </c:pt>
                <c:pt idx="26">
                  <c:v>JUL</c:v>
                </c:pt>
                <c:pt idx="39">
                  <c:v>OCT</c:v>
                </c:pt>
              </c:strCache>
            </c:strRef>
          </c:cat>
          <c:val>
            <c:numRef>
              <c:f>Sheet1!$B$2:$B$53</c:f>
              <c:numCache>
                <c:formatCode>General</c:formatCode>
                <c:ptCount val="52"/>
                <c:pt idx="0">
                  <c:v>124.21</c:v>
                </c:pt>
                <c:pt idx="1">
                  <c:v>124.47</c:v>
                </c:pt>
                <c:pt idx="2">
                  <c:v>124.03</c:v>
                </c:pt>
                <c:pt idx="3">
                  <c:v>124.3</c:v>
                </c:pt>
                <c:pt idx="4">
                  <c:v>122.04</c:v>
                </c:pt>
                <c:pt idx="5">
                  <c:v>121.05</c:v>
                </c:pt>
                <c:pt idx="6">
                  <c:v>118.9</c:v>
                </c:pt>
                <c:pt idx="7">
                  <c:v>119.71</c:v>
                </c:pt>
                <c:pt idx="8">
                  <c:v>114.85</c:v>
                </c:pt>
                <c:pt idx="9">
                  <c:v>113.17</c:v>
                </c:pt>
                <c:pt idx="10">
                  <c:v>108.84</c:v>
                </c:pt>
                <c:pt idx="11">
                  <c:v>109.89</c:v>
                </c:pt>
                <c:pt idx="12">
                  <c:v>119.31</c:v>
                </c:pt>
                <c:pt idx="13">
                  <c:v>111.08</c:v>
                </c:pt>
                <c:pt idx="14">
                  <c:v>105</c:v>
                </c:pt>
                <c:pt idx="15">
                  <c:v>102.28</c:v>
                </c:pt>
                <c:pt idx="16">
                  <c:v>96.69</c:v>
                </c:pt>
                <c:pt idx="17">
                  <c:v>98.18</c:v>
                </c:pt>
                <c:pt idx="18">
                  <c:v>104.5</c:v>
                </c:pt>
                <c:pt idx="19">
                  <c:v>112.31</c:v>
                </c:pt>
                <c:pt idx="20">
                  <c:v>117.06</c:v>
                </c:pt>
                <c:pt idx="21">
                  <c:v>115.71</c:v>
                </c:pt>
                <c:pt idx="22">
                  <c:v>112.39</c:v>
                </c:pt>
                <c:pt idx="23">
                  <c:v>104.47</c:v>
                </c:pt>
                <c:pt idx="24">
                  <c:v>100.78</c:v>
                </c:pt>
                <c:pt idx="25">
                  <c:v>96.21</c:v>
                </c:pt>
                <c:pt idx="26">
                  <c:v>94.87</c:v>
                </c:pt>
                <c:pt idx="27">
                  <c:v>95.98</c:v>
                </c:pt>
                <c:pt idx="28">
                  <c:v>96.36</c:v>
                </c:pt>
                <c:pt idx="29">
                  <c:v>97.24</c:v>
                </c:pt>
                <c:pt idx="30">
                  <c:v>98.66</c:v>
                </c:pt>
                <c:pt idx="31">
                  <c:v>101.34</c:v>
                </c:pt>
                <c:pt idx="32">
                  <c:v>105.06</c:v>
                </c:pt>
                <c:pt idx="33">
                  <c:v>106.59</c:v>
                </c:pt>
                <c:pt idx="34">
                  <c:v>105.09</c:v>
                </c:pt>
                <c:pt idx="35">
                  <c:v>103.12</c:v>
                </c:pt>
                <c:pt idx="36">
                  <c:v>101.21</c:v>
                </c:pt>
                <c:pt idx="37">
                  <c:v>103.54</c:v>
                </c:pt>
                <c:pt idx="38">
                  <c:v>105.05</c:v>
                </c:pt>
                <c:pt idx="39">
                  <c:v>107.12</c:v>
                </c:pt>
                <c:pt idx="40">
                  <c:v>108.26</c:v>
                </c:pt>
                <c:pt idx="41">
                  <c:v>107.52</c:v>
                </c:pt>
                <c:pt idx="42">
                  <c:v>105.07</c:v>
                </c:pt>
                <c:pt idx="43">
                  <c:v>104.24</c:v>
                </c:pt>
                <c:pt idx="44">
                  <c:v>106.33</c:v>
                </c:pt>
                <c:pt idx="45">
                  <c:v>109.62</c:v>
                </c:pt>
                <c:pt idx="46">
                  <c:v>109.57</c:v>
                </c:pt>
                <c:pt idx="47">
                  <c:v>110.27</c:v>
                </c:pt>
                <c:pt idx="48">
                  <c:v>109.75</c:v>
                </c:pt>
                <c:pt idx="49">
                  <c:v>106.5</c:v>
                </c:pt>
                <c:pt idx="50">
                  <c:v>109.19</c:v>
                </c:pt>
                <c:pt idx="51">
                  <c:v>111.51</c:v>
                </c:pt>
              </c:numCache>
            </c:numRef>
          </c:val>
          <c:smooth val="0"/>
          <c:extLst>
            <c:ext xmlns:c16="http://schemas.microsoft.com/office/drawing/2014/chart" uri="{C3380CC4-5D6E-409C-BE32-E72D297353CC}">
              <c16:uniqueId val="{00000000-288C-4AE5-AE95-A24E9066A630}"/>
            </c:ext>
          </c:extLst>
        </c:ser>
        <c:ser>
          <c:idx val="1"/>
          <c:order val="1"/>
          <c:tx>
            <c:strRef>
              <c:f>Sheet1!$C$1</c:f>
              <c:strCache>
                <c:ptCount val="1"/>
                <c:pt idx="0">
                  <c:v>2019</c:v>
                </c:pt>
              </c:strCache>
            </c:strRef>
          </c:tx>
          <c:spPr>
            <a:ln w="38100" cap="rnd">
              <a:solidFill>
                <a:srgbClr val="70AD47"/>
              </a:solidFill>
              <a:prstDash val="solid"/>
              <a:round/>
            </a:ln>
            <a:effectLst/>
          </c:spPr>
          <c:marker>
            <c:symbol val="none"/>
          </c:marker>
          <c:cat>
            <c:strRef>
              <c:f>Sheet1!$A$2:$A$53</c:f>
              <c:strCache>
                <c:ptCount val="40"/>
                <c:pt idx="0">
                  <c:v>JAN</c:v>
                </c:pt>
                <c:pt idx="13">
                  <c:v>APR</c:v>
                </c:pt>
                <c:pt idx="26">
                  <c:v>JUL</c:v>
                </c:pt>
                <c:pt idx="39">
                  <c:v>OCT</c:v>
                </c:pt>
              </c:strCache>
            </c:strRef>
          </c:cat>
          <c:val>
            <c:numRef>
              <c:f>Sheet1!$C$2:$C$53</c:f>
              <c:numCache>
                <c:formatCode>General</c:formatCode>
                <c:ptCount val="52"/>
                <c:pt idx="0">
                  <c:v>122.55</c:v>
                </c:pt>
                <c:pt idx="1">
                  <c:v>123.71</c:v>
                </c:pt>
                <c:pt idx="2">
                  <c:v>123.98</c:v>
                </c:pt>
                <c:pt idx="3">
                  <c:v>123.29</c:v>
                </c:pt>
                <c:pt idx="4">
                  <c:v>123.87</c:v>
                </c:pt>
                <c:pt idx="5">
                  <c:v>124.98</c:v>
                </c:pt>
                <c:pt idx="6">
                  <c:v>124.96</c:v>
                </c:pt>
                <c:pt idx="7">
                  <c:v>126.36</c:v>
                </c:pt>
                <c:pt idx="8">
                  <c:v>128.22</c:v>
                </c:pt>
                <c:pt idx="9">
                  <c:v>128.15</c:v>
                </c:pt>
                <c:pt idx="10">
                  <c:v>127.14</c:v>
                </c:pt>
                <c:pt idx="11">
                  <c:v>128.96</c:v>
                </c:pt>
                <c:pt idx="12">
                  <c:v>126.34</c:v>
                </c:pt>
                <c:pt idx="13">
                  <c:v>125.3</c:v>
                </c:pt>
                <c:pt idx="14">
                  <c:v>126.19</c:v>
                </c:pt>
                <c:pt idx="15">
                  <c:v>128.41999999999999</c:v>
                </c:pt>
                <c:pt idx="16">
                  <c:v>126.69</c:v>
                </c:pt>
                <c:pt idx="17">
                  <c:v>123.76</c:v>
                </c:pt>
                <c:pt idx="18">
                  <c:v>120.34</c:v>
                </c:pt>
                <c:pt idx="19">
                  <c:v>116.65</c:v>
                </c:pt>
                <c:pt idx="20">
                  <c:v>115.78</c:v>
                </c:pt>
                <c:pt idx="21">
                  <c:v>115.74</c:v>
                </c:pt>
                <c:pt idx="22">
                  <c:v>113.76</c:v>
                </c:pt>
                <c:pt idx="23">
                  <c:v>113.62</c:v>
                </c:pt>
                <c:pt idx="24">
                  <c:v>110.48</c:v>
                </c:pt>
                <c:pt idx="25">
                  <c:v>110.13</c:v>
                </c:pt>
                <c:pt idx="26">
                  <c:v>111.24</c:v>
                </c:pt>
                <c:pt idx="27">
                  <c:v>113.37</c:v>
                </c:pt>
                <c:pt idx="28">
                  <c:v>113.02</c:v>
                </c:pt>
                <c:pt idx="29">
                  <c:v>113.68</c:v>
                </c:pt>
                <c:pt idx="30">
                  <c:v>113.82</c:v>
                </c:pt>
                <c:pt idx="31">
                  <c:v>112.37</c:v>
                </c:pt>
                <c:pt idx="32">
                  <c:v>106.68</c:v>
                </c:pt>
                <c:pt idx="33">
                  <c:v>107.12</c:v>
                </c:pt>
                <c:pt idx="34">
                  <c:v>105.59</c:v>
                </c:pt>
                <c:pt idx="35">
                  <c:v>101.73</c:v>
                </c:pt>
                <c:pt idx="36">
                  <c:v>100.07</c:v>
                </c:pt>
                <c:pt idx="37">
                  <c:v>101.92</c:v>
                </c:pt>
                <c:pt idx="38">
                  <c:v>104.93</c:v>
                </c:pt>
                <c:pt idx="39">
                  <c:v>107.3</c:v>
                </c:pt>
                <c:pt idx="40">
                  <c:v>109.21</c:v>
                </c:pt>
                <c:pt idx="41">
                  <c:v>109.73</c:v>
                </c:pt>
                <c:pt idx="42">
                  <c:v>110.13</c:v>
                </c:pt>
                <c:pt idx="43">
                  <c:v>113.03</c:v>
                </c:pt>
                <c:pt idx="44">
                  <c:v>114.6</c:v>
                </c:pt>
                <c:pt idx="45">
                  <c:v>115.19</c:v>
                </c:pt>
                <c:pt idx="46">
                  <c:v>115.96</c:v>
                </c:pt>
                <c:pt idx="47">
                  <c:v>118.21</c:v>
                </c:pt>
                <c:pt idx="48">
                  <c:v>118.92</c:v>
                </c:pt>
                <c:pt idx="49">
                  <c:v>119</c:v>
                </c:pt>
                <c:pt idx="50">
                  <c:v>120.36</c:v>
                </c:pt>
                <c:pt idx="51">
                  <c:v>122.28</c:v>
                </c:pt>
              </c:numCache>
            </c:numRef>
          </c:val>
          <c:smooth val="0"/>
          <c:extLst>
            <c:ext xmlns:c16="http://schemas.microsoft.com/office/drawing/2014/chart" uri="{C3380CC4-5D6E-409C-BE32-E72D297353CC}">
              <c16:uniqueId val="{00000001-288C-4AE5-AE95-A24E9066A630}"/>
            </c:ext>
          </c:extLst>
        </c:ser>
        <c:ser>
          <c:idx val="2"/>
          <c:order val="2"/>
          <c:tx>
            <c:strRef>
              <c:f>Sheet1!$D$1</c:f>
              <c:strCache>
                <c:ptCount val="1"/>
                <c:pt idx="0">
                  <c:v>2018</c:v>
                </c:pt>
              </c:strCache>
            </c:strRef>
          </c:tx>
          <c:spPr>
            <a:ln w="38100" cap="rnd">
              <a:solidFill>
                <a:srgbClr val="5B9BD5"/>
              </a:solidFill>
              <a:round/>
            </a:ln>
            <a:effectLst/>
          </c:spPr>
          <c:marker>
            <c:symbol val="none"/>
          </c:marker>
          <c:cat>
            <c:strRef>
              <c:f>Sheet1!$A$2:$A$53</c:f>
              <c:strCache>
                <c:ptCount val="40"/>
                <c:pt idx="0">
                  <c:v>JAN</c:v>
                </c:pt>
                <c:pt idx="13">
                  <c:v>APR</c:v>
                </c:pt>
                <c:pt idx="26">
                  <c:v>JUL</c:v>
                </c:pt>
                <c:pt idx="39">
                  <c:v>OCT</c:v>
                </c:pt>
              </c:strCache>
            </c:strRef>
          </c:cat>
          <c:val>
            <c:numRef>
              <c:f>Sheet1!$D$2:$D$53</c:f>
              <c:numCache>
                <c:formatCode>General</c:formatCode>
                <c:ptCount val="52"/>
                <c:pt idx="0">
                  <c:v>121.61</c:v>
                </c:pt>
                <c:pt idx="1">
                  <c:v>119.92</c:v>
                </c:pt>
                <c:pt idx="2">
                  <c:v>122.89</c:v>
                </c:pt>
                <c:pt idx="3">
                  <c:v>126.46</c:v>
                </c:pt>
                <c:pt idx="4">
                  <c:v>125.91</c:v>
                </c:pt>
                <c:pt idx="5">
                  <c:v>126.15</c:v>
                </c:pt>
                <c:pt idx="6">
                  <c:v>129.75</c:v>
                </c:pt>
                <c:pt idx="7">
                  <c:v>127.95</c:v>
                </c:pt>
                <c:pt idx="8">
                  <c:v>126.76</c:v>
                </c:pt>
                <c:pt idx="9">
                  <c:v>126.79</c:v>
                </c:pt>
                <c:pt idx="10">
                  <c:v>127.91</c:v>
                </c:pt>
                <c:pt idx="11">
                  <c:v>125.9</c:v>
                </c:pt>
                <c:pt idx="12">
                  <c:v>120.96</c:v>
                </c:pt>
                <c:pt idx="13">
                  <c:v>116.73</c:v>
                </c:pt>
                <c:pt idx="14">
                  <c:v>119.49</c:v>
                </c:pt>
                <c:pt idx="15">
                  <c:v>121.71</c:v>
                </c:pt>
                <c:pt idx="16">
                  <c:v>123.73</c:v>
                </c:pt>
                <c:pt idx="17">
                  <c:v>124.81</c:v>
                </c:pt>
                <c:pt idx="18">
                  <c:v>121.65</c:v>
                </c:pt>
                <c:pt idx="19">
                  <c:v>114.73</c:v>
                </c:pt>
                <c:pt idx="20">
                  <c:v>110.06</c:v>
                </c:pt>
                <c:pt idx="21">
                  <c:v>110.55</c:v>
                </c:pt>
                <c:pt idx="22">
                  <c:v>114.66</c:v>
                </c:pt>
                <c:pt idx="23">
                  <c:v>111.28</c:v>
                </c:pt>
                <c:pt idx="24">
                  <c:v>108.74</c:v>
                </c:pt>
                <c:pt idx="25">
                  <c:v>106.87</c:v>
                </c:pt>
                <c:pt idx="26">
                  <c:v>112.63</c:v>
                </c:pt>
                <c:pt idx="27">
                  <c:v>110.5</c:v>
                </c:pt>
                <c:pt idx="28">
                  <c:v>112.61</c:v>
                </c:pt>
                <c:pt idx="29">
                  <c:v>110.57</c:v>
                </c:pt>
                <c:pt idx="30">
                  <c:v>112.98</c:v>
                </c:pt>
                <c:pt idx="31">
                  <c:v>110.98</c:v>
                </c:pt>
                <c:pt idx="32">
                  <c:v>109.91</c:v>
                </c:pt>
                <c:pt idx="33">
                  <c:v>109.02</c:v>
                </c:pt>
                <c:pt idx="34">
                  <c:v>107.18</c:v>
                </c:pt>
                <c:pt idx="35">
                  <c:v>107.67</c:v>
                </c:pt>
                <c:pt idx="36">
                  <c:v>110.66</c:v>
                </c:pt>
                <c:pt idx="37">
                  <c:v>110.61</c:v>
                </c:pt>
                <c:pt idx="38">
                  <c:v>110.65</c:v>
                </c:pt>
                <c:pt idx="39">
                  <c:v>110.95</c:v>
                </c:pt>
                <c:pt idx="40">
                  <c:v>110.52</c:v>
                </c:pt>
                <c:pt idx="41">
                  <c:v>110.05</c:v>
                </c:pt>
                <c:pt idx="42">
                  <c:v>113.81</c:v>
                </c:pt>
                <c:pt idx="43">
                  <c:v>114.95</c:v>
                </c:pt>
                <c:pt idx="44">
                  <c:v>113.7</c:v>
                </c:pt>
                <c:pt idx="45">
                  <c:v>113</c:v>
                </c:pt>
                <c:pt idx="46">
                  <c:v>115.39</c:v>
                </c:pt>
                <c:pt idx="47">
                  <c:v>117.1</c:v>
                </c:pt>
                <c:pt idx="48">
                  <c:v>118.11</c:v>
                </c:pt>
                <c:pt idx="49">
                  <c:v>118.14</c:v>
                </c:pt>
                <c:pt idx="50">
                  <c:v>118.81</c:v>
                </c:pt>
                <c:pt idx="51">
                  <c:v>122.52</c:v>
                </c:pt>
              </c:numCache>
            </c:numRef>
          </c:val>
          <c:smooth val="0"/>
          <c:extLst>
            <c:ext xmlns:c16="http://schemas.microsoft.com/office/drawing/2014/chart" uri="{C3380CC4-5D6E-409C-BE32-E72D297353CC}">
              <c16:uniqueId val="{00000002-288C-4AE5-AE95-A24E9066A630}"/>
            </c:ext>
          </c:extLst>
        </c:ser>
        <c:ser>
          <c:idx val="3"/>
          <c:order val="3"/>
          <c:tx>
            <c:strRef>
              <c:f>Sheet1!$E$1</c:f>
              <c:strCache>
                <c:ptCount val="1"/>
                <c:pt idx="0">
                  <c:v>2021</c:v>
                </c:pt>
              </c:strCache>
            </c:strRef>
          </c:tx>
          <c:spPr>
            <a:ln w="50800" cap="rnd">
              <a:solidFill>
                <a:srgbClr val="FF0000"/>
              </a:solidFill>
              <a:round/>
            </a:ln>
            <a:effectLst/>
          </c:spPr>
          <c:marker>
            <c:symbol val="none"/>
          </c:marker>
          <c:cat>
            <c:strRef>
              <c:f>Sheet1!$A$2:$A$53</c:f>
              <c:strCache>
                <c:ptCount val="40"/>
                <c:pt idx="0">
                  <c:v>JAN</c:v>
                </c:pt>
                <c:pt idx="13">
                  <c:v>APR</c:v>
                </c:pt>
                <c:pt idx="26">
                  <c:v>JUL</c:v>
                </c:pt>
                <c:pt idx="39">
                  <c:v>OCT</c:v>
                </c:pt>
              </c:strCache>
            </c:strRef>
          </c:cat>
          <c:val>
            <c:numRef>
              <c:f>Sheet1!$E$2:$E$53</c:f>
              <c:numCache>
                <c:formatCode>General</c:formatCode>
                <c:ptCount val="52"/>
                <c:pt idx="0">
                  <c:v>112</c:v>
                </c:pt>
                <c:pt idx="1">
                  <c:v>110</c:v>
                </c:pt>
                <c:pt idx="2">
                  <c:v>109.23</c:v>
                </c:pt>
                <c:pt idx="3">
                  <c:v>112.44</c:v>
                </c:pt>
                <c:pt idx="4">
                  <c:v>113.63</c:v>
                </c:pt>
                <c:pt idx="5">
                  <c:v>113.83</c:v>
                </c:pt>
                <c:pt idx="6">
                  <c:v>114.07</c:v>
                </c:pt>
                <c:pt idx="7">
                  <c:v>114.07</c:v>
                </c:pt>
                <c:pt idx="8">
                  <c:v>113.64</c:v>
                </c:pt>
                <c:pt idx="9">
                  <c:v>113.62</c:v>
                </c:pt>
                <c:pt idx="10">
                  <c:v>114.23</c:v>
                </c:pt>
                <c:pt idx="11">
                  <c:v>115.59</c:v>
                </c:pt>
                <c:pt idx="12">
                  <c:v>118.08</c:v>
                </c:pt>
                <c:pt idx="13">
                  <c:v>122.01</c:v>
                </c:pt>
                <c:pt idx="14">
                  <c:v>122.03</c:v>
                </c:pt>
                <c:pt idx="15">
                  <c:v>121.36</c:v>
                </c:pt>
                <c:pt idx="16">
                  <c:v>118.89</c:v>
                </c:pt>
                <c:pt idx="17">
                  <c:v>118.36</c:v>
                </c:pt>
                <c:pt idx="18">
                  <c:v>119.73</c:v>
                </c:pt>
                <c:pt idx="19">
                  <c:v>119.72</c:v>
                </c:pt>
                <c:pt idx="20">
                  <c:v>119.64</c:v>
                </c:pt>
                <c:pt idx="21">
                  <c:v>119.92</c:v>
                </c:pt>
              </c:numCache>
            </c:numRef>
          </c:val>
          <c:smooth val="0"/>
          <c:extLst>
            <c:ext xmlns:c16="http://schemas.microsoft.com/office/drawing/2014/chart" uri="{C3380CC4-5D6E-409C-BE32-E72D297353CC}">
              <c16:uniqueId val="{00000003-288C-4AE5-AE95-A24E9066A630}"/>
            </c:ext>
          </c:extLst>
        </c:ser>
        <c:ser>
          <c:idx val="4"/>
          <c:order val="4"/>
          <c:tx>
            <c:strRef>
              <c:f>Sheet1!$F$1</c:f>
              <c:strCache>
                <c:ptCount val="1"/>
                <c:pt idx="0">
                  <c:v>2022 Fut</c:v>
                </c:pt>
              </c:strCache>
            </c:strRef>
          </c:tx>
          <c:spPr>
            <a:ln w="28575" cap="rnd">
              <a:noFill/>
              <a:round/>
            </a:ln>
            <a:effectLst/>
          </c:spPr>
          <c:marker>
            <c:symbol val="square"/>
            <c:size val="9"/>
            <c:spPr>
              <a:solidFill>
                <a:srgbClr val="ED7D31"/>
              </a:solidFill>
              <a:ln w="9525">
                <a:noFill/>
              </a:ln>
              <a:effectLst/>
            </c:spPr>
          </c:marker>
          <c:cat>
            <c:strRef>
              <c:f>Sheet1!$A$2:$A$53</c:f>
              <c:strCache>
                <c:ptCount val="40"/>
                <c:pt idx="0">
                  <c:v>JAN</c:v>
                </c:pt>
                <c:pt idx="13">
                  <c:v>APR</c:v>
                </c:pt>
                <c:pt idx="26">
                  <c:v>JUL</c:v>
                </c:pt>
                <c:pt idx="39">
                  <c:v>OCT</c:v>
                </c:pt>
              </c:strCache>
            </c:strRef>
          </c:cat>
          <c:val>
            <c:numRef>
              <c:f>Sheet1!$F$2:$F$53</c:f>
              <c:numCache>
                <c:formatCode>General</c:formatCode>
                <c:ptCount val="52"/>
                <c:pt idx="8">
                  <c:v>132.94999999999999</c:v>
                </c:pt>
                <c:pt idx="16">
                  <c:v>135.53</c:v>
                </c:pt>
                <c:pt idx="25">
                  <c:v>130.5</c:v>
                </c:pt>
                <c:pt idx="33">
                  <c:v>130</c:v>
                </c:pt>
                <c:pt idx="43">
                  <c:v>133.69999999999999</c:v>
                </c:pt>
              </c:numCache>
            </c:numRef>
          </c:val>
          <c:smooth val="0"/>
          <c:extLst>
            <c:ext xmlns:c16="http://schemas.microsoft.com/office/drawing/2014/chart" uri="{C3380CC4-5D6E-409C-BE32-E72D297353CC}">
              <c16:uniqueId val="{00000004-288C-4AE5-AE95-A24E9066A630}"/>
            </c:ext>
          </c:extLst>
        </c:ser>
        <c:ser>
          <c:idx val="5"/>
          <c:order val="5"/>
          <c:tx>
            <c:strRef>
              <c:f>Sheet1!$G$1</c:f>
              <c:strCache>
                <c:ptCount val="1"/>
                <c:pt idx="0">
                  <c:v>2021 Fut</c:v>
                </c:pt>
              </c:strCache>
            </c:strRef>
          </c:tx>
          <c:spPr>
            <a:ln w="28575" cap="rnd">
              <a:noFill/>
              <a:round/>
            </a:ln>
            <a:effectLst/>
          </c:spPr>
          <c:marker>
            <c:symbol val="square"/>
            <c:size val="9"/>
            <c:spPr>
              <a:solidFill>
                <a:srgbClr val="FF0000"/>
              </a:solidFill>
              <a:ln w="19050">
                <a:noFill/>
              </a:ln>
              <a:effectLst/>
            </c:spPr>
          </c:marker>
          <c:cat>
            <c:strRef>
              <c:f>Sheet1!$A$2:$A$53</c:f>
              <c:strCache>
                <c:ptCount val="40"/>
                <c:pt idx="0">
                  <c:v>JAN</c:v>
                </c:pt>
                <c:pt idx="13">
                  <c:v>APR</c:v>
                </c:pt>
                <c:pt idx="26">
                  <c:v>JUL</c:v>
                </c:pt>
                <c:pt idx="39">
                  <c:v>OCT</c:v>
                </c:pt>
              </c:strCache>
            </c:strRef>
          </c:cat>
          <c:val>
            <c:numRef>
              <c:f>Sheet1!$G$2:$G$53</c:f>
              <c:numCache>
                <c:formatCode>General</c:formatCode>
                <c:ptCount val="52"/>
                <c:pt idx="25">
                  <c:v>117.4</c:v>
                </c:pt>
                <c:pt idx="33">
                  <c:v>118.28</c:v>
                </c:pt>
                <c:pt idx="43">
                  <c:v>123.98</c:v>
                </c:pt>
                <c:pt idx="51">
                  <c:v>129.18</c:v>
                </c:pt>
              </c:numCache>
            </c:numRef>
          </c:val>
          <c:smooth val="0"/>
          <c:extLst>
            <c:ext xmlns:c16="http://schemas.microsoft.com/office/drawing/2014/chart" uri="{C3380CC4-5D6E-409C-BE32-E72D297353CC}">
              <c16:uniqueId val="{00000005-288C-4AE5-AE95-A24E9066A630}"/>
            </c:ext>
          </c:extLst>
        </c:ser>
        <c:dLbls>
          <c:showLegendKey val="0"/>
          <c:showVal val="0"/>
          <c:showCatName val="0"/>
          <c:showSerName val="0"/>
          <c:showPercent val="0"/>
          <c:showBubbleSize val="0"/>
        </c:dLbls>
        <c:smooth val="0"/>
        <c:axId val="209515888"/>
        <c:axId val="209516280"/>
      </c:lineChart>
      <c:catAx>
        <c:axId val="20951588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9516280"/>
        <c:crosses val="autoZero"/>
        <c:auto val="1"/>
        <c:lblAlgn val="ctr"/>
        <c:lblOffset val="100"/>
        <c:noMultiLvlLbl val="0"/>
      </c:catAx>
      <c:valAx>
        <c:axId val="209516280"/>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9515888"/>
        <c:crosses val="autoZero"/>
        <c:crossBetween val="between"/>
      </c:valAx>
      <c:spPr>
        <a:noFill/>
        <a:ln w="12700">
          <a:solidFill>
            <a:schemeClr val="tx1"/>
          </a:solidFill>
        </a:ln>
        <a:effectLst/>
      </c:spPr>
    </c:plotArea>
    <c:legend>
      <c:legendPos val="b"/>
      <c:layout>
        <c:manualLayout>
          <c:xMode val="edge"/>
          <c:yMode val="edge"/>
          <c:x val="0.14822938481960538"/>
          <c:y val="0.91619997948555865"/>
          <c:w val="0.71583767339679072"/>
          <c:h val="5.263573762912932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F4FA8-6DBC-4492-9AA5-26FC333E5F1A}" type="datetimeFigureOut">
              <a:rPr lang="en-US" smtClean="0"/>
              <a:t>6/9/2021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F87AE-F588-4245-8452-6A8BF7FCBD04}" type="slidenum">
              <a:rPr lang="en-US" smtClean="0"/>
              <a:t>‹#›</a:t>
            </a:fld>
            <a:endParaRPr lang="en-US"/>
          </a:p>
        </p:txBody>
      </p:sp>
    </p:spTree>
    <p:extLst>
      <p:ext uri="{BB962C8B-B14F-4D97-AF65-F5344CB8AC3E}">
        <p14:creationId xmlns:p14="http://schemas.microsoft.com/office/powerpoint/2010/main" val="389845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Highlights the need for gov’t </a:t>
            </a:r>
            <a:r>
              <a:rPr lang="en-US" dirty="0" err="1"/>
              <a:t>pmts</a:t>
            </a:r>
            <a:r>
              <a:rPr lang="en-US" dirty="0"/>
              <a:t> 1997-2001.</a:t>
            </a:r>
          </a:p>
          <a:p>
            <a:pPr eaLnBrk="1" hangingPunct="1"/>
            <a:endParaRPr lang="en-US" dirty="0"/>
          </a:p>
          <a:p>
            <a:pPr eaLnBrk="1" hangingPunct="1"/>
            <a:r>
              <a:rPr lang="en-US" dirty="0"/>
              <a:t>Gov’t </a:t>
            </a:r>
            <a:r>
              <a:rPr lang="en-US" dirty="0" err="1"/>
              <a:t>pmts</a:t>
            </a:r>
            <a:r>
              <a:rPr lang="en-US" dirty="0"/>
              <a:t> have gone from 26% of NFI in 1995 to 110% of NFI in 2000.</a:t>
            </a:r>
          </a:p>
          <a:p>
            <a:pPr eaLnBrk="1" hangingPunct="1"/>
            <a:endParaRPr lang="en-US" dirty="0"/>
          </a:p>
          <a:p>
            <a:pPr eaLnBrk="1" hangingPunct="1"/>
            <a:r>
              <a:rPr lang="en-US" dirty="0"/>
              <a:t>Cash gov’t payments (LDP’s, AMTA, MLA, Disaster, Oilseed  program</a:t>
            </a:r>
          </a:p>
          <a:p>
            <a:pPr eaLnBrk="1" hangingPunct="1"/>
            <a:r>
              <a:rPr lang="en-US" dirty="0" err="1"/>
              <a:t>pmts</a:t>
            </a:r>
            <a:r>
              <a:rPr lang="en-US" dirty="0"/>
              <a:t>, inundated acres, </a:t>
            </a:r>
            <a:r>
              <a:rPr lang="en-US" dirty="0" err="1"/>
              <a:t>etc</a:t>
            </a:r>
            <a:r>
              <a:rPr lang="en-US" dirty="0"/>
              <a:t>, but not including CRP) were $46,500 in 1999 and $62,500 in 2000, but dropped to $16,950 in 2002.</a:t>
            </a:r>
          </a:p>
          <a:p>
            <a:pPr eaLnBrk="1" hangingPunct="1"/>
            <a:endParaRPr lang="en-US" dirty="0"/>
          </a:p>
          <a:p>
            <a:pPr eaLnBrk="1" hangingPunct="1"/>
            <a:r>
              <a:rPr lang="en-US" dirty="0"/>
              <a:t>Nationally, gov’t payments as a % of cash income was higher in 1999 and 2000 than in any year during the 1930’s -  a period known for reliance on gov’t support after the first major farm bill in 1933.</a:t>
            </a:r>
          </a:p>
          <a:p>
            <a:endParaRPr lang="en-US" dirty="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45" eaLnBrk="0" hangingPunct="0">
              <a:defRPr>
                <a:solidFill>
                  <a:schemeClr val="tx1"/>
                </a:solidFill>
                <a:latin typeface="Arial" charset="0"/>
              </a:defRPr>
            </a:lvl1pPr>
            <a:lvl2pPr marL="742935" indent="-285744" defTabSz="931845" eaLnBrk="0" hangingPunct="0">
              <a:defRPr>
                <a:solidFill>
                  <a:schemeClr val="tx1"/>
                </a:solidFill>
                <a:latin typeface="Arial" charset="0"/>
              </a:defRPr>
            </a:lvl2pPr>
            <a:lvl3pPr marL="1142977" indent="-228595" defTabSz="931845" eaLnBrk="0" hangingPunct="0">
              <a:defRPr>
                <a:solidFill>
                  <a:schemeClr val="tx1"/>
                </a:solidFill>
                <a:latin typeface="Arial" charset="0"/>
              </a:defRPr>
            </a:lvl3pPr>
            <a:lvl4pPr marL="1600168" indent="-228595" defTabSz="931845" eaLnBrk="0" hangingPunct="0">
              <a:defRPr>
                <a:solidFill>
                  <a:schemeClr val="tx1"/>
                </a:solidFill>
                <a:latin typeface="Arial" charset="0"/>
              </a:defRPr>
            </a:lvl4pPr>
            <a:lvl5pPr marL="2057359" indent="-228595" defTabSz="931845" eaLnBrk="0" hangingPunct="0">
              <a:defRPr>
                <a:solidFill>
                  <a:schemeClr val="tx1"/>
                </a:solidFill>
                <a:latin typeface="Arial" charset="0"/>
              </a:defRPr>
            </a:lvl5pPr>
            <a:lvl6pPr marL="2514550" indent="-228595" defTabSz="931845" eaLnBrk="0" fontAlgn="base" hangingPunct="0">
              <a:spcBef>
                <a:spcPct val="0"/>
              </a:spcBef>
              <a:spcAft>
                <a:spcPct val="0"/>
              </a:spcAft>
              <a:defRPr>
                <a:solidFill>
                  <a:schemeClr val="tx1"/>
                </a:solidFill>
                <a:latin typeface="Arial" charset="0"/>
              </a:defRPr>
            </a:lvl6pPr>
            <a:lvl7pPr marL="2971740" indent="-228595" defTabSz="931845" eaLnBrk="0" fontAlgn="base" hangingPunct="0">
              <a:spcBef>
                <a:spcPct val="0"/>
              </a:spcBef>
              <a:spcAft>
                <a:spcPct val="0"/>
              </a:spcAft>
              <a:defRPr>
                <a:solidFill>
                  <a:schemeClr val="tx1"/>
                </a:solidFill>
                <a:latin typeface="Arial" charset="0"/>
              </a:defRPr>
            </a:lvl7pPr>
            <a:lvl8pPr marL="3428932" indent="-228595" defTabSz="931845" eaLnBrk="0" fontAlgn="base" hangingPunct="0">
              <a:spcBef>
                <a:spcPct val="0"/>
              </a:spcBef>
              <a:spcAft>
                <a:spcPct val="0"/>
              </a:spcAft>
              <a:defRPr>
                <a:solidFill>
                  <a:schemeClr val="tx1"/>
                </a:solidFill>
                <a:latin typeface="Arial" charset="0"/>
              </a:defRPr>
            </a:lvl8pPr>
            <a:lvl9pPr marL="3886122" indent="-228595" defTabSz="931845" eaLnBrk="0" fontAlgn="base" hangingPunct="0">
              <a:spcBef>
                <a:spcPct val="0"/>
              </a:spcBef>
              <a:spcAft>
                <a:spcPct val="0"/>
              </a:spcAft>
              <a:defRPr>
                <a:solidFill>
                  <a:schemeClr val="tx1"/>
                </a:solidFill>
                <a:latin typeface="Arial" charset="0"/>
              </a:defRPr>
            </a:lvl9pPr>
          </a:lstStyle>
          <a:p>
            <a:pPr eaLnBrk="1" hangingPunct="1"/>
            <a:fld id="{FC40D384-F39E-4563-BF71-CD4027864008}" type="slidenum">
              <a:rPr lang="en-US" smtClean="0">
                <a:solidFill>
                  <a:prstClr val="black"/>
                </a:solidFill>
              </a:rPr>
              <a:pPr eaLnBrk="1" hangingPunct="1"/>
              <a:t>4</a:t>
            </a:fld>
            <a:endParaRPr lang="en-US">
              <a:solidFill>
                <a:prstClr val="black"/>
              </a:solidFill>
            </a:endParaRPr>
          </a:p>
        </p:txBody>
      </p:sp>
    </p:spTree>
    <p:extLst>
      <p:ext uri="{BB962C8B-B14F-4D97-AF65-F5344CB8AC3E}">
        <p14:creationId xmlns:p14="http://schemas.microsoft.com/office/powerpoint/2010/main" val="404418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2900363" y="528638"/>
            <a:ext cx="3503612" cy="2627312"/>
          </a:xfrm>
          <a:ln/>
        </p:spPr>
      </p:sp>
      <p:sp>
        <p:nvSpPr>
          <p:cNvPr id="58371" name="Rectangle 3"/>
          <p:cNvSpPr>
            <a:spLocks noGrp="1" noChangeArrowheads="1"/>
          </p:cNvSpPr>
          <p:nvPr>
            <p:ph type="body" idx="1"/>
          </p:nvPr>
        </p:nvSpPr>
        <p:spPr>
          <a:xfrm>
            <a:off x="1239952" y="3330576"/>
            <a:ext cx="6816506" cy="3151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22" tIns="45012" rIns="90022" bIns="45012"/>
          <a:lstStyle/>
          <a:p>
            <a:endParaRPr lang="en-US" dirty="0"/>
          </a:p>
        </p:txBody>
      </p:sp>
    </p:spTree>
    <p:extLst>
      <p:ext uri="{BB962C8B-B14F-4D97-AF65-F5344CB8AC3E}">
        <p14:creationId xmlns:p14="http://schemas.microsoft.com/office/powerpoint/2010/main" val="419301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Highlights the need for gov’t pmts 1997-2001.</a:t>
            </a:r>
          </a:p>
          <a:p>
            <a:pPr eaLnBrk="1" hangingPunct="1"/>
            <a:endParaRPr lang="en-US"/>
          </a:p>
          <a:p>
            <a:pPr eaLnBrk="1" hangingPunct="1"/>
            <a:r>
              <a:rPr lang="en-US"/>
              <a:t>Gov’t pmts have gone from 26% of NFI in 1995 to 110% of NFI in 2000.</a:t>
            </a:r>
          </a:p>
          <a:p>
            <a:pPr eaLnBrk="1" hangingPunct="1"/>
            <a:endParaRPr lang="en-US"/>
          </a:p>
          <a:p>
            <a:pPr eaLnBrk="1" hangingPunct="1"/>
            <a:r>
              <a:rPr lang="en-US"/>
              <a:t>Cash gov’t payments (LDP’s, AMTA, MLA, Disaster, Oilseed  program</a:t>
            </a:r>
          </a:p>
          <a:p>
            <a:pPr eaLnBrk="1" hangingPunct="1"/>
            <a:r>
              <a:rPr lang="en-US"/>
              <a:t>pmts, inundated acres, etc, but not including CRP) were $46,500 in 1999 and $62,500 in 2000, but dropped to $16,950 in 2002.</a:t>
            </a:r>
          </a:p>
          <a:p>
            <a:pPr eaLnBrk="1" hangingPunct="1"/>
            <a:endParaRPr lang="en-US"/>
          </a:p>
          <a:p>
            <a:pPr eaLnBrk="1" hangingPunct="1"/>
            <a:r>
              <a:rPr lang="en-US"/>
              <a:t>Nationally, gov’t payments as a % of cash income was higher in 1999 and 2000 than in any year during the 1930’s -  a period known for reliance on gov’t support after the first major farm bill in 1933.</a:t>
            </a:r>
          </a:p>
          <a:p>
            <a:endParaRPr lang="en-US"/>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45" eaLnBrk="0" hangingPunct="0">
              <a:defRPr>
                <a:solidFill>
                  <a:schemeClr val="tx1"/>
                </a:solidFill>
                <a:latin typeface="Arial" charset="0"/>
              </a:defRPr>
            </a:lvl1pPr>
            <a:lvl2pPr marL="742935" indent="-285744" defTabSz="931845" eaLnBrk="0" hangingPunct="0">
              <a:defRPr>
                <a:solidFill>
                  <a:schemeClr val="tx1"/>
                </a:solidFill>
                <a:latin typeface="Arial" charset="0"/>
              </a:defRPr>
            </a:lvl2pPr>
            <a:lvl3pPr marL="1142977" indent="-228595" defTabSz="931845" eaLnBrk="0" hangingPunct="0">
              <a:defRPr>
                <a:solidFill>
                  <a:schemeClr val="tx1"/>
                </a:solidFill>
                <a:latin typeface="Arial" charset="0"/>
              </a:defRPr>
            </a:lvl3pPr>
            <a:lvl4pPr marL="1600168" indent="-228595" defTabSz="931845" eaLnBrk="0" hangingPunct="0">
              <a:defRPr>
                <a:solidFill>
                  <a:schemeClr val="tx1"/>
                </a:solidFill>
                <a:latin typeface="Arial" charset="0"/>
              </a:defRPr>
            </a:lvl4pPr>
            <a:lvl5pPr marL="2057359" indent="-228595" defTabSz="931845" eaLnBrk="0" hangingPunct="0">
              <a:defRPr>
                <a:solidFill>
                  <a:schemeClr val="tx1"/>
                </a:solidFill>
                <a:latin typeface="Arial" charset="0"/>
              </a:defRPr>
            </a:lvl5pPr>
            <a:lvl6pPr marL="2514550" indent="-228595" defTabSz="931845" eaLnBrk="0" fontAlgn="base" hangingPunct="0">
              <a:spcBef>
                <a:spcPct val="0"/>
              </a:spcBef>
              <a:spcAft>
                <a:spcPct val="0"/>
              </a:spcAft>
              <a:defRPr>
                <a:solidFill>
                  <a:schemeClr val="tx1"/>
                </a:solidFill>
                <a:latin typeface="Arial" charset="0"/>
              </a:defRPr>
            </a:lvl6pPr>
            <a:lvl7pPr marL="2971740" indent="-228595" defTabSz="931845" eaLnBrk="0" fontAlgn="base" hangingPunct="0">
              <a:spcBef>
                <a:spcPct val="0"/>
              </a:spcBef>
              <a:spcAft>
                <a:spcPct val="0"/>
              </a:spcAft>
              <a:defRPr>
                <a:solidFill>
                  <a:schemeClr val="tx1"/>
                </a:solidFill>
                <a:latin typeface="Arial" charset="0"/>
              </a:defRPr>
            </a:lvl7pPr>
            <a:lvl8pPr marL="3428932" indent="-228595" defTabSz="931845" eaLnBrk="0" fontAlgn="base" hangingPunct="0">
              <a:spcBef>
                <a:spcPct val="0"/>
              </a:spcBef>
              <a:spcAft>
                <a:spcPct val="0"/>
              </a:spcAft>
              <a:defRPr>
                <a:solidFill>
                  <a:schemeClr val="tx1"/>
                </a:solidFill>
                <a:latin typeface="Arial" charset="0"/>
              </a:defRPr>
            </a:lvl8pPr>
            <a:lvl9pPr marL="3886122" indent="-228595" defTabSz="931845" eaLnBrk="0" fontAlgn="base" hangingPunct="0">
              <a:spcBef>
                <a:spcPct val="0"/>
              </a:spcBef>
              <a:spcAft>
                <a:spcPct val="0"/>
              </a:spcAft>
              <a:defRPr>
                <a:solidFill>
                  <a:schemeClr val="tx1"/>
                </a:solidFill>
                <a:latin typeface="Arial" charset="0"/>
              </a:defRPr>
            </a:lvl9pPr>
          </a:lstStyle>
          <a:p>
            <a:pPr eaLnBrk="1" hangingPunct="1"/>
            <a:fld id="{FC40D384-F39E-4563-BF71-CD4027864008}" type="slidenum">
              <a:rPr lang="en-US" smtClean="0">
                <a:solidFill>
                  <a:prstClr val="black"/>
                </a:solidFill>
              </a:rPr>
              <a:pPr eaLnBrk="1" hangingPunct="1"/>
              <a:t>6</a:t>
            </a:fld>
            <a:endParaRPr lang="en-US">
              <a:solidFill>
                <a:prstClr val="black"/>
              </a:solidFill>
            </a:endParaRPr>
          </a:p>
        </p:txBody>
      </p:sp>
    </p:spTree>
    <p:extLst>
      <p:ext uri="{BB962C8B-B14F-4D97-AF65-F5344CB8AC3E}">
        <p14:creationId xmlns:p14="http://schemas.microsoft.com/office/powerpoint/2010/main" val="363183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Income from insurance has been unusually high in 1999 &amp; 2000.</a:t>
            </a:r>
          </a:p>
          <a:p>
            <a:pPr eaLnBrk="1" hangingPunct="1"/>
            <a:endParaRPr lang="en-US" dirty="0"/>
          </a:p>
          <a:p>
            <a:pPr eaLnBrk="1" hangingPunct="1"/>
            <a:r>
              <a:rPr lang="en-US" dirty="0"/>
              <a:t>Cash insurance income averaged $27,000 in 1999 and $25,00 in 2000, $24,930</a:t>
            </a:r>
          </a:p>
          <a:p>
            <a:pPr eaLnBrk="1" hangingPunct="1"/>
            <a:r>
              <a:rPr lang="en-US" dirty="0"/>
              <a:t>In 2001, $25,109 in 2002.</a:t>
            </a:r>
          </a:p>
          <a:p>
            <a:pPr eaLnBrk="1" hangingPunct="1"/>
            <a:endParaRPr lang="en-US" dirty="0"/>
          </a:p>
          <a:p>
            <a:pPr eaLnBrk="1" hangingPunct="1"/>
            <a:r>
              <a:rPr lang="en-US" dirty="0"/>
              <a:t>(In 1999, insurance made up nearly 2/3’s of the NFI  of the high</a:t>
            </a:r>
          </a:p>
          <a:p>
            <a:pPr eaLnBrk="1" hangingPunct="1"/>
            <a:r>
              <a:rPr lang="en-US" dirty="0"/>
              <a:t>20% profit farms.)</a:t>
            </a:r>
          </a:p>
          <a:p>
            <a:endParaRPr lang="en-US"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45" eaLnBrk="0" hangingPunct="0">
              <a:defRPr>
                <a:solidFill>
                  <a:schemeClr val="tx1"/>
                </a:solidFill>
                <a:latin typeface="Arial" charset="0"/>
              </a:defRPr>
            </a:lvl1pPr>
            <a:lvl2pPr marL="742935" indent="-285744" defTabSz="931845" eaLnBrk="0" hangingPunct="0">
              <a:defRPr>
                <a:solidFill>
                  <a:schemeClr val="tx1"/>
                </a:solidFill>
                <a:latin typeface="Arial" charset="0"/>
              </a:defRPr>
            </a:lvl2pPr>
            <a:lvl3pPr marL="1142977" indent="-228595" defTabSz="931845" eaLnBrk="0" hangingPunct="0">
              <a:defRPr>
                <a:solidFill>
                  <a:schemeClr val="tx1"/>
                </a:solidFill>
                <a:latin typeface="Arial" charset="0"/>
              </a:defRPr>
            </a:lvl3pPr>
            <a:lvl4pPr marL="1600168" indent="-228595" defTabSz="931845" eaLnBrk="0" hangingPunct="0">
              <a:defRPr>
                <a:solidFill>
                  <a:schemeClr val="tx1"/>
                </a:solidFill>
                <a:latin typeface="Arial" charset="0"/>
              </a:defRPr>
            </a:lvl4pPr>
            <a:lvl5pPr marL="2057359" indent="-228595" defTabSz="931845" eaLnBrk="0" hangingPunct="0">
              <a:defRPr>
                <a:solidFill>
                  <a:schemeClr val="tx1"/>
                </a:solidFill>
                <a:latin typeface="Arial" charset="0"/>
              </a:defRPr>
            </a:lvl5pPr>
            <a:lvl6pPr marL="2514550" indent="-228595" defTabSz="931845" eaLnBrk="0" fontAlgn="base" hangingPunct="0">
              <a:spcBef>
                <a:spcPct val="0"/>
              </a:spcBef>
              <a:spcAft>
                <a:spcPct val="0"/>
              </a:spcAft>
              <a:defRPr>
                <a:solidFill>
                  <a:schemeClr val="tx1"/>
                </a:solidFill>
                <a:latin typeface="Arial" charset="0"/>
              </a:defRPr>
            </a:lvl6pPr>
            <a:lvl7pPr marL="2971740" indent="-228595" defTabSz="931845" eaLnBrk="0" fontAlgn="base" hangingPunct="0">
              <a:spcBef>
                <a:spcPct val="0"/>
              </a:spcBef>
              <a:spcAft>
                <a:spcPct val="0"/>
              </a:spcAft>
              <a:defRPr>
                <a:solidFill>
                  <a:schemeClr val="tx1"/>
                </a:solidFill>
                <a:latin typeface="Arial" charset="0"/>
              </a:defRPr>
            </a:lvl7pPr>
            <a:lvl8pPr marL="3428932" indent="-228595" defTabSz="931845" eaLnBrk="0" fontAlgn="base" hangingPunct="0">
              <a:spcBef>
                <a:spcPct val="0"/>
              </a:spcBef>
              <a:spcAft>
                <a:spcPct val="0"/>
              </a:spcAft>
              <a:defRPr>
                <a:solidFill>
                  <a:schemeClr val="tx1"/>
                </a:solidFill>
                <a:latin typeface="Arial" charset="0"/>
              </a:defRPr>
            </a:lvl8pPr>
            <a:lvl9pPr marL="3886122" indent="-228595" defTabSz="931845" eaLnBrk="0" fontAlgn="base" hangingPunct="0">
              <a:spcBef>
                <a:spcPct val="0"/>
              </a:spcBef>
              <a:spcAft>
                <a:spcPct val="0"/>
              </a:spcAft>
              <a:defRPr>
                <a:solidFill>
                  <a:schemeClr val="tx1"/>
                </a:solidFill>
                <a:latin typeface="Arial" charset="0"/>
              </a:defRPr>
            </a:lvl9pPr>
          </a:lstStyle>
          <a:p>
            <a:pPr eaLnBrk="1" hangingPunct="1"/>
            <a:fld id="{715FE895-01B7-4AAB-956B-BD9B49B464DA}" type="slidenum">
              <a:rPr lang="en-US" smtClean="0">
                <a:solidFill>
                  <a:prstClr val="black"/>
                </a:solidFill>
              </a:rPr>
              <a:pPr eaLnBrk="1" hangingPunct="1"/>
              <a:t>7</a:t>
            </a:fld>
            <a:endParaRPr lang="en-US">
              <a:solidFill>
                <a:prstClr val="black"/>
              </a:solidFill>
            </a:endParaRPr>
          </a:p>
        </p:txBody>
      </p:sp>
    </p:spTree>
    <p:extLst>
      <p:ext uri="{BB962C8B-B14F-4D97-AF65-F5344CB8AC3E}">
        <p14:creationId xmlns:p14="http://schemas.microsoft.com/office/powerpoint/2010/main" val="252063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2900363" y="528638"/>
            <a:ext cx="3503612" cy="2627312"/>
          </a:xfrm>
          <a:ln/>
        </p:spPr>
      </p:sp>
      <p:sp>
        <p:nvSpPr>
          <p:cNvPr id="58371" name="Rectangle 3"/>
          <p:cNvSpPr>
            <a:spLocks noGrp="1" noChangeArrowheads="1"/>
          </p:cNvSpPr>
          <p:nvPr>
            <p:ph type="body" idx="1"/>
          </p:nvPr>
        </p:nvSpPr>
        <p:spPr>
          <a:xfrm>
            <a:off x="1239952" y="3330576"/>
            <a:ext cx="6816506" cy="3151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22" tIns="45012" rIns="90022" bIns="45012"/>
          <a:lstStyle/>
          <a:p>
            <a:endParaRPr lang="en-US"/>
          </a:p>
        </p:txBody>
      </p:sp>
    </p:spTree>
    <p:extLst>
      <p:ext uri="{BB962C8B-B14F-4D97-AF65-F5344CB8AC3E}">
        <p14:creationId xmlns:p14="http://schemas.microsoft.com/office/powerpoint/2010/main" val="180140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ED44A-C1D5-4AF7-AD38-96961937107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78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97894-5BCF-4FCA-8851-130A233AD4B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98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FD1537-35A6-4503-A6C2-0E4CC42B8A5A}"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75CE-6EDA-42BA-8D72-C810C25C3BF2}" type="slidenum">
              <a:rPr lang="en-US" smtClean="0"/>
              <a:t>‹#›</a:t>
            </a:fld>
            <a:endParaRPr lang="en-US"/>
          </a:p>
        </p:txBody>
      </p:sp>
    </p:spTree>
    <p:extLst>
      <p:ext uri="{BB962C8B-B14F-4D97-AF65-F5344CB8AC3E}">
        <p14:creationId xmlns:p14="http://schemas.microsoft.com/office/powerpoint/2010/main" val="782078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D1537-35A6-4503-A6C2-0E4CC42B8A5A}"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75CE-6EDA-42BA-8D72-C810C25C3BF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216204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D1537-35A6-4503-A6C2-0E4CC42B8A5A}"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75CE-6EDA-42BA-8D72-C810C25C3BF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1956341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0B6E0C-7F80-4494-BB79-DC660C56942A}" type="slidenum">
              <a:rPr lang="en-US"/>
              <a:pPr>
                <a:defRPr/>
              </a:pPr>
              <a:t>‹#›</a:t>
            </a:fld>
            <a:endParaRPr lang="en-US"/>
          </a:p>
        </p:txBody>
      </p:sp>
    </p:spTree>
    <p:extLst>
      <p:ext uri="{BB962C8B-B14F-4D97-AF65-F5344CB8AC3E}">
        <p14:creationId xmlns:p14="http://schemas.microsoft.com/office/powerpoint/2010/main" val="156665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159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D1537-35A6-4503-A6C2-0E4CC42B8A5A}"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75CE-6EDA-42BA-8D72-C810C25C3BF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249079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FD1537-35A6-4503-A6C2-0E4CC42B8A5A}"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75CE-6EDA-42BA-8D72-C810C25C3BF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294873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FD1537-35A6-4503-A6C2-0E4CC42B8A5A}"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E75CE-6EDA-42BA-8D72-C810C25C3BF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257494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FD1537-35A6-4503-A6C2-0E4CC42B8A5A}" type="datetimeFigureOut">
              <a:rPr lang="en-US" smtClean="0"/>
              <a:t>6/9/2021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CE75CE-6EDA-42BA-8D72-C810C25C3BF2}"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372406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FD1537-35A6-4503-A6C2-0E4CC42B8A5A}" type="datetimeFigureOut">
              <a:rPr lang="en-US" smtClean="0"/>
              <a:t>6/9/2021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CE75CE-6EDA-42BA-8D72-C810C25C3BF2}"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177615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D1537-35A6-4503-A6C2-0E4CC42B8A5A}" type="datetimeFigureOut">
              <a:rPr lang="en-US" smtClean="0"/>
              <a:t>6/9/2021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CE75CE-6EDA-42BA-8D72-C810C25C3BF2}"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388667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FD1537-35A6-4503-A6C2-0E4CC42B8A5A}"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E75CE-6EDA-42BA-8D72-C810C25C3BF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295683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FD1537-35A6-4503-A6C2-0E4CC42B8A5A}"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E75CE-6EDA-42BA-8D72-C810C25C3BF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361795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D1537-35A6-4503-A6C2-0E4CC42B8A5A}" type="datetimeFigureOut">
              <a:rPr lang="en-US" smtClean="0"/>
              <a:t>6/9/2021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E75CE-6EDA-42BA-8D72-C810C25C3BF2}"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3992" y="5985164"/>
            <a:ext cx="5070670" cy="868680"/>
          </a:xfrm>
          <a:prstGeom prst="rect">
            <a:avLst/>
          </a:prstGeom>
        </p:spPr>
      </p:pic>
    </p:spTree>
    <p:extLst>
      <p:ext uri="{BB962C8B-B14F-4D97-AF65-F5344CB8AC3E}">
        <p14:creationId xmlns:p14="http://schemas.microsoft.com/office/powerpoint/2010/main" val="4039984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ndsu.edu/livestockeconomics" TargetMode="External"/><Relationship Id="rId2" Type="http://schemas.openxmlformats.org/officeDocument/2006/relationships/hyperlink" Target="mailto:Tim.Petry@ndsu.edu"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6645-E729-45C5-A82A-EAF1E3E87477}"/>
              </a:ext>
            </a:extLst>
          </p:cNvPr>
          <p:cNvSpPr>
            <a:spLocks noGrp="1"/>
          </p:cNvSpPr>
          <p:nvPr>
            <p:ph type="ctrTitle"/>
          </p:nvPr>
        </p:nvSpPr>
        <p:spPr/>
        <p:txBody>
          <a:bodyPr/>
          <a:lstStyle/>
          <a:p>
            <a:r>
              <a:rPr lang="en-US" dirty="0"/>
              <a:t>Agricultural Markets Situation and Outlook</a:t>
            </a:r>
          </a:p>
        </p:txBody>
      </p:sp>
      <p:sp>
        <p:nvSpPr>
          <p:cNvPr id="3" name="Subtitle 2">
            <a:extLst>
              <a:ext uri="{FF2B5EF4-FFF2-40B4-BE49-F238E27FC236}">
                <a16:creationId xmlns:a16="http://schemas.microsoft.com/office/drawing/2014/main" id="{4C34B1C7-654B-4A31-8F5E-4170961E7E3A}"/>
              </a:ext>
            </a:extLst>
          </p:cNvPr>
          <p:cNvSpPr>
            <a:spLocks noGrp="1"/>
          </p:cNvSpPr>
          <p:nvPr>
            <p:ph type="subTitle" idx="1"/>
          </p:nvPr>
        </p:nvSpPr>
        <p:spPr/>
        <p:txBody>
          <a:bodyPr/>
          <a:lstStyle/>
          <a:p>
            <a:r>
              <a:rPr lang="en-US" dirty="0"/>
              <a:t>June 10</a:t>
            </a:r>
            <a:r>
              <a:rPr lang="en-US" baseline="30000" dirty="0"/>
              <a:t>th</a:t>
            </a:r>
            <a:r>
              <a:rPr lang="en-US" dirty="0"/>
              <a:t>, 2021</a:t>
            </a:r>
          </a:p>
        </p:txBody>
      </p:sp>
    </p:spTree>
    <p:extLst>
      <p:ext uri="{BB962C8B-B14F-4D97-AF65-F5344CB8AC3E}">
        <p14:creationId xmlns:p14="http://schemas.microsoft.com/office/powerpoint/2010/main" val="133152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28265197-DA89-4D73-BD65-C297A67E2DA6}"/>
              </a:ext>
            </a:extLst>
          </p:cNvPr>
          <p:cNvGraphicFramePr>
            <a:graphicFrameLocks/>
          </p:cNvGraphicFramePr>
          <p:nvPr>
            <p:extLst>
              <p:ext uri="{D42A27DB-BD31-4B8C-83A1-F6EECF244321}">
                <p14:modId xmlns:p14="http://schemas.microsoft.com/office/powerpoint/2010/main" val="1052730865"/>
              </p:ext>
            </p:extLst>
          </p:nvPr>
        </p:nvGraphicFramePr>
        <p:xfrm>
          <a:off x="177502" y="1551119"/>
          <a:ext cx="8834717" cy="4300370"/>
        </p:xfrm>
        <a:graphic>
          <a:graphicData uri="http://schemas.openxmlformats.org/drawingml/2006/chart">
            <c:chart xmlns:c="http://schemas.openxmlformats.org/drawingml/2006/chart" xmlns:r="http://schemas.openxmlformats.org/officeDocument/2006/relationships" r:id="rId2"/>
          </a:graphicData>
        </a:graphic>
      </p:graphicFrame>
      <p:sp>
        <p:nvSpPr>
          <p:cNvPr id="14" name="Title 1">
            <a:extLst>
              <a:ext uri="{FF2B5EF4-FFF2-40B4-BE49-F238E27FC236}">
                <a16:creationId xmlns:a16="http://schemas.microsoft.com/office/drawing/2014/main" id="{E5DAA100-957C-4B2F-BCB9-97A51137A389}"/>
              </a:ext>
            </a:extLst>
          </p:cNvPr>
          <p:cNvSpPr>
            <a:spLocks noGrp="1"/>
          </p:cNvSpPr>
          <p:nvPr>
            <p:ph type="title"/>
          </p:nvPr>
        </p:nvSpPr>
        <p:spPr>
          <a:xfrm>
            <a:off x="177502" y="857250"/>
            <a:ext cx="8834717" cy="857250"/>
          </a:xfrm>
        </p:spPr>
        <p:txBody>
          <a:bodyPr>
            <a:normAutofit/>
          </a:bodyPr>
          <a:lstStyle/>
          <a:p>
            <a:r>
              <a:rPr lang="en-US" sz="3000" dirty="0"/>
              <a:t>ND Farm Business Management</a:t>
            </a:r>
          </a:p>
        </p:txBody>
      </p:sp>
    </p:spTree>
    <p:extLst>
      <p:ext uri="{BB962C8B-B14F-4D97-AF65-F5344CB8AC3E}">
        <p14:creationId xmlns:p14="http://schemas.microsoft.com/office/powerpoint/2010/main" val="3310379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0799-6922-4D04-B1D3-54D4877CCFE5}"/>
              </a:ext>
            </a:extLst>
          </p:cNvPr>
          <p:cNvSpPr>
            <a:spLocks noGrp="1"/>
          </p:cNvSpPr>
          <p:nvPr>
            <p:ph type="title"/>
          </p:nvPr>
        </p:nvSpPr>
        <p:spPr/>
        <p:txBody>
          <a:bodyPr/>
          <a:lstStyle/>
          <a:p>
            <a:r>
              <a:rPr lang="en-US" dirty="0"/>
              <a:t>Inflation	</a:t>
            </a:r>
          </a:p>
        </p:txBody>
      </p:sp>
      <p:sp>
        <p:nvSpPr>
          <p:cNvPr id="3" name="Content Placeholder 2">
            <a:extLst>
              <a:ext uri="{FF2B5EF4-FFF2-40B4-BE49-F238E27FC236}">
                <a16:creationId xmlns:a16="http://schemas.microsoft.com/office/drawing/2014/main" id="{94969589-CB5A-4EB6-B592-3807AFA93893}"/>
              </a:ext>
            </a:extLst>
          </p:cNvPr>
          <p:cNvSpPr>
            <a:spLocks noGrp="1"/>
          </p:cNvSpPr>
          <p:nvPr>
            <p:ph idx="1"/>
          </p:nvPr>
        </p:nvSpPr>
        <p:spPr/>
        <p:txBody>
          <a:bodyPr/>
          <a:lstStyle/>
          <a:p>
            <a:r>
              <a:rPr lang="en-US" dirty="0"/>
              <a:t>Latest report shows 5% inflation for may</a:t>
            </a:r>
          </a:p>
          <a:p>
            <a:pPr lvl="1"/>
            <a:r>
              <a:rPr lang="en-US" dirty="0"/>
              <a:t>3.8% core inflation</a:t>
            </a:r>
          </a:p>
          <a:p>
            <a:pPr lvl="1"/>
            <a:r>
              <a:rPr lang="en-US" dirty="0"/>
              <a:t>Highest since 2009</a:t>
            </a:r>
          </a:p>
          <a:p>
            <a:r>
              <a:rPr lang="en-US" dirty="0"/>
              <a:t>Many analysts think it is transitory and likely stemming from sections of the economy opening up</a:t>
            </a:r>
          </a:p>
          <a:p>
            <a:pPr lvl="1"/>
            <a:r>
              <a:rPr lang="en-US" dirty="0"/>
              <a:t>This implies it will be short lived and unlikely to affect FED policy</a:t>
            </a:r>
          </a:p>
        </p:txBody>
      </p:sp>
    </p:spTree>
    <p:extLst>
      <p:ext uri="{BB962C8B-B14F-4D97-AF65-F5344CB8AC3E}">
        <p14:creationId xmlns:p14="http://schemas.microsoft.com/office/powerpoint/2010/main" val="31832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9B32-85D3-48B5-AC6B-92BDD5242E5D}"/>
              </a:ext>
            </a:extLst>
          </p:cNvPr>
          <p:cNvSpPr>
            <a:spLocks noGrp="1"/>
          </p:cNvSpPr>
          <p:nvPr>
            <p:ph type="title"/>
          </p:nvPr>
        </p:nvSpPr>
        <p:spPr>
          <a:xfrm>
            <a:off x="457200" y="121020"/>
            <a:ext cx="8229600" cy="1481010"/>
          </a:xfrm>
        </p:spPr>
        <p:txBody>
          <a:bodyPr>
            <a:normAutofit/>
          </a:bodyPr>
          <a:lstStyle/>
          <a:p>
            <a:pPr algn="ctr"/>
            <a:r>
              <a:rPr lang="en-US" b="1" dirty="0"/>
              <a:t>Implications of June WASDE</a:t>
            </a:r>
          </a:p>
        </p:txBody>
      </p:sp>
      <p:sp>
        <p:nvSpPr>
          <p:cNvPr id="3" name="Content Placeholder 2">
            <a:extLst>
              <a:ext uri="{FF2B5EF4-FFF2-40B4-BE49-F238E27FC236}">
                <a16:creationId xmlns:a16="http://schemas.microsoft.com/office/drawing/2014/main" id="{03577C0F-74EE-4F75-81B7-C494BFE9815C}"/>
              </a:ext>
            </a:extLst>
          </p:cNvPr>
          <p:cNvSpPr>
            <a:spLocks noGrp="1"/>
          </p:cNvSpPr>
          <p:nvPr>
            <p:ph idx="1"/>
          </p:nvPr>
        </p:nvSpPr>
        <p:spPr>
          <a:xfrm>
            <a:off x="603849" y="1815860"/>
            <a:ext cx="4724400" cy="4525963"/>
          </a:xfrm>
        </p:spPr>
        <p:txBody>
          <a:bodyPr/>
          <a:lstStyle/>
          <a:p>
            <a:pPr marL="0" indent="0">
              <a:buNone/>
            </a:pPr>
            <a:r>
              <a:rPr lang="en-US" dirty="0"/>
              <a:t>Frayne Olson</a:t>
            </a:r>
          </a:p>
          <a:p>
            <a:pPr marL="0" indent="0">
              <a:buNone/>
            </a:pPr>
            <a:r>
              <a:rPr kumimoji="1" lang="en-US" dirty="0"/>
              <a:t>Crop Economist/ Marketing Specialist</a:t>
            </a:r>
          </a:p>
          <a:p>
            <a:pPr marL="0" indent="0">
              <a:buNone/>
            </a:pPr>
            <a:r>
              <a:rPr kumimoji="1" lang="en-US" dirty="0"/>
              <a:t>frayne.olson@ndsu.edu</a:t>
            </a:r>
          </a:p>
          <a:p>
            <a:pPr marL="0" indent="0">
              <a:buNone/>
            </a:pPr>
            <a:r>
              <a:rPr kumimoji="1" lang="en-US" dirty="0"/>
              <a:t>701-231-7377 (o)</a:t>
            </a:r>
          </a:p>
          <a:p>
            <a:pPr marL="0" indent="0">
              <a:buNone/>
            </a:pPr>
            <a:r>
              <a:rPr kumimoji="1" lang="en-US" dirty="0"/>
              <a:t>701-715-3673 (c)</a:t>
            </a:r>
            <a:endParaRPr lang="en-US" dirty="0"/>
          </a:p>
        </p:txBody>
      </p:sp>
      <p:pic>
        <p:nvPicPr>
          <p:cNvPr id="4" name="Picture 3">
            <a:extLst>
              <a:ext uri="{FF2B5EF4-FFF2-40B4-BE49-F238E27FC236}">
                <a16:creationId xmlns:a16="http://schemas.microsoft.com/office/drawing/2014/main" id="{ED115414-EE5D-46AF-97AF-114FC69A2B57}"/>
              </a:ext>
            </a:extLst>
          </p:cNvPr>
          <p:cNvPicPr>
            <a:picLocks noChangeAspect="1"/>
          </p:cNvPicPr>
          <p:nvPr/>
        </p:nvPicPr>
        <p:blipFill>
          <a:blip r:embed="rId2"/>
          <a:stretch>
            <a:fillRect/>
          </a:stretch>
        </p:blipFill>
        <p:spPr>
          <a:xfrm>
            <a:off x="5630383" y="1839507"/>
            <a:ext cx="3099932" cy="4341323"/>
          </a:xfrm>
          <a:prstGeom prst="rect">
            <a:avLst/>
          </a:prstGeom>
        </p:spPr>
      </p:pic>
    </p:spTree>
    <p:extLst>
      <p:ext uri="{BB962C8B-B14F-4D97-AF65-F5344CB8AC3E}">
        <p14:creationId xmlns:p14="http://schemas.microsoft.com/office/powerpoint/2010/main" val="45605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AEA5E8B-0138-48CE-BAE8-28ABEB541E49}"/>
              </a:ext>
            </a:extLst>
          </p:cNvPr>
          <p:cNvSpPr txBox="1">
            <a:spLocks/>
          </p:cNvSpPr>
          <p:nvPr/>
        </p:nvSpPr>
        <p:spPr>
          <a:xfrm>
            <a:off x="457200" y="152400"/>
            <a:ext cx="8229600" cy="72043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t>Pre-Report Industry Estimates vs. Reported Values</a:t>
            </a:r>
            <a:br>
              <a:rPr lang="en-US" b="1" dirty="0"/>
            </a:br>
            <a:r>
              <a:rPr lang="en-US" sz="1600" b="1" dirty="0"/>
              <a:t> </a:t>
            </a:r>
            <a:endParaRPr lang="en-US" b="1" dirty="0"/>
          </a:p>
        </p:txBody>
      </p:sp>
      <p:sp>
        <p:nvSpPr>
          <p:cNvPr id="12" name="TextBox 11">
            <a:extLst>
              <a:ext uri="{FF2B5EF4-FFF2-40B4-BE49-F238E27FC236}">
                <a16:creationId xmlns:a16="http://schemas.microsoft.com/office/drawing/2014/main" id="{75A4B546-BD51-4198-87E6-C01C0219986D}"/>
              </a:ext>
            </a:extLst>
          </p:cNvPr>
          <p:cNvSpPr txBox="1">
            <a:spLocks noChangeArrowheads="1"/>
          </p:cNvSpPr>
          <p:nvPr/>
        </p:nvSpPr>
        <p:spPr bwMode="auto">
          <a:xfrm>
            <a:off x="3530265" y="5426758"/>
            <a:ext cx="5469467" cy="311175"/>
          </a:xfrm>
          <a:prstGeom prst="rect">
            <a:avLst/>
          </a:prstGeom>
          <a:noFill/>
          <a:ln w="9525">
            <a:noFill/>
            <a:miter lim="800000"/>
            <a:headEnd/>
            <a:tailEnd/>
          </a:ln>
        </p:spPr>
        <p:txBody>
          <a:bodyPr wrap="square">
            <a:spAutoFit/>
          </a:bodyPr>
          <a:lstStyle/>
          <a:p>
            <a:pPr algn="r"/>
            <a:r>
              <a:rPr lang="en-US" sz="1422" dirty="0"/>
              <a:t>Reuters News and June 10, 2021 USDA - WASDE </a:t>
            </a:r>
          </a:p>
        </p:txBody>
      </p:sp>
      <p:graphicFrame>
        <p:nvGraphicFramePr>
          <p:cNvPr id="16" name="Table 15">
            <a:extLst>
              <a:ext uri="{FF2B5EF4-FFF2-40B4-BE49-F238E27FC236}">
                <a16:creationId xmlns:a16="http://schemas.microsoft.com/office/drawing/2014/main" id="{9F40CB65-5F43-49D5-9450-838C77172F34}"/>
              </a:ext>
            </a:extLst>
          </p:cNvPr>
          <p:cNvGraphicFramePr>
            <a:graphicFrameLocks noGrp="1"/>
          </p:cNvGraphicFramePr>
          <p:nvPr>
            <p:extLst/>
          </p:nvPr>
        </p:nvGraphicFramePr>
        <p:xfrm>
          <a:off x="594360" y="1280685"/>
          <a:ext cx="7955280" cy="3979470"/>
        </p:xfrm>
        <a:graphic>
          <a:graphicData uri="http://schemas.openxmlformats.org/drawingml/2006/table">
            <a:tbl>
              <a:tblPr/>
              <a:tblGrid>
                <a:gridCol w="2833708">
                  <a:extLst>
                    <a:ext uri="{9D8B030D-6E8A-4147-A177-3AD203B41FA5}">
                      <a16:colId xmlns:a16="http://schemas.microsoft.com/office/drawing/2014/main" val="130593824"/>
                    </a:ext>
                  </a:extLst>
                </a:gridCol>
                <a:gridCol w="1706316">
                  <a:extLst>
                    <a:ext uri="{9D8B030D-6E8A-4147-A177-3AD203B41FA5}">
                      <a16:colId xmlns:a16="http://schemas.microsoft.com/office/drawing/2014/main" val="1261706963"/>
                    </a:ext>
                  </a:extLst>
                </a:gridCol>
                <a:gridCol w="1583944">
                  <a:extLst>
                    <a:ext uri="{9D8B030D-6E8A-4147-A177-3AD203B41FA5}">
                      <a16:colId xmlns:a16="http://schemas.microsoft.com/office/drawing/2014/main" val="1434369479"/>
                    </a:ext>
                  </a:extLst>
                </a:gridCol>
                <a:gridCol w="1831312">
                  <a:extLst>
                    <a:ext uri="{9D8B030D-6E8A-4147-A177-3AD203B41FA5}">
                      <a16:colId xmlns:a16="http://schemas.microsoft.com/office/drawing/2014/main" val="3657276109"/>
                    </a:ext>
                  </a:extLst>
                </a:gridCol>
              </a:tblGrid>
              <a:tr h="730407">
                <a:tc gridSpan="4">
                  <a:txBody>
                    <a:bodyPr/>
                    <a:lstStyle/>
                    <a:p>
                      <a:pPr marR="0" indent="0" algn="l" rtl="0">
                        <a:lnSpc>
                          <a:spcPct val="119000"/>
                        </a:lnSpc>
                        <a:spcBef>
                          <a:spcPts val="0"/>
                        </a:spcBef>
                        <a:spcAft>
                          <a:spcPts val="600"/>
                        </a:spcAft>
                      </a:pPr>
                      <a:r>
                        <a:rPr lang="en-US" sz="2400" b="1" kern="1400" dirty="0">
                          <a:ln>
                            <a:noFill/>
                          </a:ln>
                          <a:solidFill>
                            <a:srgbClr val="000000"/>
                          </a:solidFill>
                          <a:effectLst/>
                          <a:latin typeface="+mn-lt"/>
                        </a:rPr>
                        <a:t>U.S. </a:t>
                      </a:r>
                      <a:r>
                        <a:rPr lang="en-US" sz="2400" b="1" kern="1400" dirty="0">
                          <a:ln>
                            <a:noFill/>
                          </a:ln>
                          <a:solidFill>
                            <a:srgbClr val="FF0000"/>
                          </a:solidFill>
                          <a:effectLst/>
                          <a:latin typeface="+mn-lt"/>
                        </a:rPr>
                        <a:t>2020-21</a:t>
                      </a:r>
                      <a:r>
                        <a:rPr lang="en-US" sz="2400" b="1" kern="1400" dirty="0">
                          <a:ln>
                            <a:noFill/>
                          </a:ln>
                          <a:solidFill>
                            <a:srgbClr val="0033CC"/>
                          </a:solidFill>
                          <a:effectLst/>
                          <a:latin typeface="+mn-lt"/>
                        </a:rPr>
                        <a:t> </a:t>
                      </a:r>
                      <a:r>
                        <a:rPr lang="en-US" sz="2400" b="1" kern="1400" dirty="0">
                          <a:ln>
                            <a:noFill/>
                          </a:ln>
                          <a:solidFill>
                            <a:srgbClr val="000000"/>
                          </a:solidFill>
                          <a:effectLst/>
                          <a:latin typeface="+mn-lt"/>
                        </a:rPr>
                        <a:t>Ending Stocks (billion bushels)</a:t>
                      </a:r>
                      <a:endParaRPr lang="en-US" sz="18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3279743"/>
                  </a:ext>
                </a:extLst>
              </a:tr>
              <a:tr h="459902">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mn-lt"/>
                        </a:rPr>
                        <a:t> </a:t>
                      </a:r>
                      <a:endParaRPr lang="en-US" sz="1400" kern="1400" dirty="0">
                        <a:ln>
                          <a:noFill/>
                        </a:ln>
                        <a:solidFill>
                          <a:srgbClr val="00000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mn-lt"/>
                        </a:rPr>
                        <a:t>All Wheat</a:t>
                      </a:r>
                      <a:endParaRPr lang="en-US" sz="14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mn-lt"/>
                        </a:rPr>
                        <a:t>Corn</a:t>
                      </a:r>
                      <a:endParaRPr lang="en-US" sz="14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mn-lt"/>
                        </a:rPr>
                        <a:t>Soybean</a:t>
                      </a:r>
                      <a:endParaRPr lang="en-US" sz="14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500846"/>
                  </a:ext>
                </a:extLst>
              </a:tr>
              <a:tr h="556107">
                <a:tc>
                  <a:txBody>
                    <a:bodyPr/>
                    <a:lstStyle/>
                    <a:p>
                      <a:pPr marR="0" indent="0" algn="l" rtl="0">
                        <a:lnSpc>
                          <a:spcPct val="119000"/>
                        </a:lnSpc>
                        <a:spcBef>
                          <a:spcPts val="0"/>
                        </a:spcBef>
                        <a:spcAft>
                          <a:spcPts val="600"/>
                        </a:spcAft>
                      </a:pPr>
                      <a:r>
                        <a:rPr lang="en-US" sz="2000" b="1" kern="1400" dirty="0">
                          <a:ln>
                            <a:noFill/>
                          </a:ln>
                          <a:solidFill>
                            <a:srgbClr val="000000"/>
                          </a:solidFill>
                          <a:effectLst/>
                          <a:latin typeface="+mn-lt"/>
                        </a:rPr>
                        <a:t>Average Trade Estimate</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000000"/>
                          </a:solidFill>
                          <a:effectLst/>
                          <a:latin typeface="+mn-lt"/>
                        </a:rPr>
                        <a:t>0.869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000000"/>
                          </a:solidFill>
                          <a:effectLst/>
                          <a:latin typeface="+mn-lt"/>
                        </a:rPr>
                        <a:t>1.207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mn-lt"/>
                        </a:rPr>
                        <a:t>0.122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717561"/>
                  </a:ext>
                </a:extLst>
              </a:tr>
              <a:tr h="556107">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mn-lt"/>
                        </a:rPr>
                        <a:t>Highest Trade Estimate</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0.901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1.257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dirty="0">
                          <a:ln>
                            <a:noFill/>
                          </a:ln>
                          <a:solidFill>
                            <a:srgbClr val="000000"/>
                          </a:solidFill>
                          <a:effectLst/>
                          <a:latin typeface="+mn-lt"/>
                        </a:rPr>
                        <a:t>0.150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755434"/>
                  </a:ext>
                </a:extLst>
              </a:tr>
              <a:tr h="556107">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mn-lt"/>
                        </a:rPr>
                        <a:t>Lowest Trade Estimate</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0.832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1.132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dirty="0">
                          <a:ln>
                            <a:noFill/>
                          </a:ln>
                          <a:solidFill>
                            <a:srgbClr val="000000"/>
                          </a:solidFill>
                          <a:effectLst/>
                          <a:latin typeface="+mn-lt"/>
                        </a:rPr>
                        <a:t>0.110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689119"/>
                  </a:ext>
                </a:extLst>
              </a:tr>
              <a:tr h="570749">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mn-lt"/>
                        </a:rPr>
                        <a:t>USDA May 12, 2021</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0.872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1.257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dirty="0">
                          <a:ln>
                            <a:noFill/>
                          </a:ln>
                          <a:solidFill>
                            <a:srgbClr val="000000"/>
                          </a:solidFill>
                          <a:effectLst/>
                          <a:latin typeface="+mn-lt"/>
                        </a:rPr>
                        <a:t>0.120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761506"/>
                  </a:ext>
                </a:extLst>
              </a:tr>
              <a:tr h="550091">
                <a:tc>
                  <a:txBody>
                    <a:bodyPr/>
                    <a:lstStyle/>
                    <a:p>
                      <a:pPr marR="0" indent="0" algn="l" rtl="0">
                        <a:lnSpc>
                          <a:spcPct val="119000"/>
                        </a:lnSpc>
                        <a:spcBef>
                          <a:spcPts val="0"/>
                        </a:spcBef>
                        <a:spcAft>
                          <a:spcPts val="600"/>
                        </a:spcAft>
                      </a:pPr>
                      <a:r>
                        <a:rPr lang="en-US" sz="2000" b="1" kern="1400" dirty="0">
                          <a:ln>
                            <a:noFill/>
                          </a:ln>
                          <a:solidFill>
                            <a:srgbClr val="000000"/>
                          </a:solidFill>
                          <a:effectLst/>
                          <a:latin typeface="+mn-lt"/>
                        </a:rPr>
                        <a:t>USDA June 10, 2021</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FF0000"/>
                          </a:solidFill>
                          <a:effectLst/>
                          <a:latin typeface="+mn-lt"/>
                        </a:rPr>
                        <a:t>0.852 bill. bu.</a:t>
                      </a:r>
                      <a:endParaRPr lang="en-US" sz="1600" kern="1400" dirty="0">
                        <a:ln>
                          <a:noFill/>
                        </a:ln>
                        <a:solidFill>
                          <a:srgbClr val="FF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FF0000"/>
                          </a:solidFill>
                          <a:effectLst/>
                          <a:latin typeface="+mn-lt"/>
                        </a:rPr>
                        <a:t>1.107 bill. bu.</a:t>
                      </a:r>
                      <a:endParaRPr lang="en-US" sz="1600" kern="1400" dirty="0">
                        <a:ln>
                          <a:noFill/>
                        </a:ln>
                        <a:solidFill>
                          <a:srgbClr val="FF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FF0000"/>
                          </a:solidFill>
                          <a:effectLst/>
                          <a:latin typeface="+mn-lt"/>
                        </a:rPr>
                        <a:t>0.135 bill. bu.</a:t>
                      </a:r>
                      <a:endParaRPr lang="en-US" sz="1600" kern="1400" dirty="0">
                        <a:ln>
                          <a:noFill/>
                        </a:ln>
                        <a:solidFill>
                          <a:srgbClr val="FF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019334"/>
                  </a:ext>
                </a:extLst>
              </a:tr>
            </a:tbl>
          </a:graphicData>
        </a:graphic>
      </p:graphicFrame>
      <p:sp>
        <p:nvSpPr>
          <p:cNvPr id="17" name="Control 3">
            <a:extLst>
              <a:ext uri="{FF2B5EF4-FFF2-40B4-BE49-F238E27FC236}">
                <a16:creationId xmlns:a16="http://schemas.microsoft.com/office/drawing/2014/main" id="{39ABF415-F90E-4D52-B8B4-FF723C571745}"/>
              </a:ext>
            </a:extLst>
          </p:cNvPr>
          <p:cNvSpPr>
            <a:spLocks noChangeArrowheads="1" noChangeShapeType="1"/>
          </p:cNvSpPr>
          <p:nvPr/>
        </p:nvSpPr>
        <p:spPr bwMode="auto">
          <a:xfrm>
            <a:off x="2811463" y="7893050"/>
            <a:ext cx="5651500" cy="16764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2175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AEA5E8B-0138-48CE-BAE8-28ABEB541E49}"/>
              </a:ext>
            </a:extLst>
          </p:cNvPr>
          <p:cNvSpPr txBox="1">
            <a:spLocks/>
          </p:cNvSpPr>
          <p:nvPr/>
        </p:nvSpPr>
        <p:spPr>
          <a:xfrm>
            <a:off x="457200" y="152400"/>
            <a:ext cx="8229600" cy="72043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t>Pre-Report Industry Estimates vs. Reported Values</a:t>
            </a:r>
            <a:br>
              <a:rPr lang="en-US" b="1" dirty="0"/>
            </a:br>
            <a:r>
              <a:rPr lang="en-US" sz="1600" b="1" dirty="0"/>
              <a:t> </a:t>
            </a:r>
            <a:endParaRPr lang="en-US" b="1" dirty="0"/>
          </a:p>
        </p:txBody>
      </p:sp>
      <p:sp>
        <p:nvSpPr>
          <p:cNvPr id="12" name="TextBox 11">
            <a:extLst>
              <a:ext uri="{FF2B5EF4-FFF2-40B4-BE49-F238E27FC236}">
                <a16:creationId xmlns:a16="http://schemas.microsoft.com/office/drawing/2014/main" id="{75A4B546-BD51-4198-87E6-C01C0219986D}"/>
              </a:ext>
            </a:extLst>
          </p:cNvPr>
          <p:cNvSpPr txBox="1">
            <a:spLocks noChangeArrowheads="1"/>
          </p:cNvSpPr>
          <p:nvPr/>
        </p:nvSpPr>
        <p:spPr bwMode="auto">
          <a:xfrm>
            <a:off x="3530265" y="5426758"/>
            <a:ext cx="5469467" cy="311175"/>
          </a:xfrm>
          <a:prstGeom prst="rect">
            <a:avLst/>
          </a:prstGeom>
          <a:noFill/>
          <a:ln w="9525">
            <a:noFill/>
            <a:miter lim="800000"/>
            <a:headEnd/>
            <a:tailEnd/>
          </a:ln>
        </p:spPr>
        <p:txBody>
          <a:bodyPr wrap="square">
            <a:spAutoFit/>
          </a:bodyPr>
          <a:lstStyle/>
          <a:p>
            <a:pPr algn="r"/>
            <a:r>
              <a:rPr lang="en-US" sz="1422" dirty="0"/>
              <a:t>Reuters News and June 10, 2021 USDA - WASDE </a:t>
            </a:r>
          </a:p>
        </p:txBody>
      </p:sp>
      <p:graphicFrame>
        <p:nvGraphicFramePr>
          <p:cNvPr id="16" name="Table 15">
            <a:extLst>
              <a:ext uri="{FF2B5EF4-FFF2-40B4-BE49-F238E27FC236}">
                <a16:creationId xmlns:a16="http://schemas.microsoft.com/office/drawing/2014/main" id="{9F40CB65-5F43-49D5-9450-838C77172F34}"/>
              </a:ext>
            </a:extLst>
          </p:cNvPr>
          <p:cNvGraphicFramePr>
            <a:graphicFrameLocks noGrp="1"/>
          </p:cNvGraphicFramePr>
          <p:nvPr>
            <p:extLst/>
          </p:nvPr>
        </p:nvGraphicFramePr>
        <p:xfrm>
          <a:off x="594360" y="1280685"/>
          <a:ext cx="7955280" cy="3979470"/>
        </p:xfrm>
        <a:graphic>
          <a:graphicData uri="http://schemas.openxmlformats.org/drawingml/2006/table">
            <a:tbl>
              <a:tblPr/>
              <a:tblGrid>
                <a:gridCol w="2833708">
                  <a:extLst>
                    <a:ext uri="{9D8B030D-6E8A-4147-A177-3AD203B41FA5}">
                      <a16:colId xmlns:a16="http://schemas.microsoft.com/office/drawing/2014/main" val="130593824"/>
                    </a:ext>
                  </a:extLst>
                </a:gridCol>
                <a:gridCol w="1706316">
                  <a:extLst>
                    <a:ext uri="{9D8B030D-6E8A-4147-A177-3AD203B41FA5}">
                      <a16:colId xmlns:a16="http://schemas.microsoft.com/office/drawing/2014/main" val="1261706963"/>
                    </a:ext>
                  </a:extLst>
                </a:gridCol>
                <a:gridCol w="1583944">
                  <a:extLst>
                    <a:ext uri="{9D8B030D-6E8A-4147-A177-3AD203B41FA5}">
                      <a16:colId xmlns:a16="http://schemas.microsoft.com/office/drawing/2014/main" val="1434369479"/>
                    </a:ext>
                  </a:extLst>
                </a:gridCol>
                <a:gridCol w="1831312">
                  <a:extLst>
                    <a:ext uri="{9D8B030D-6E8A-4147-A177-3AD203B41FA5}">
                      <a16:colId xmlns:a16="http://schemas.microsoft.com/office/drawing/2014/main" val="3657276109"/>
                    </a:ext>
                  </a:extLst>
                </a:gridCol>
              </a:tblGrid>
              <a:tr h="730407">
                <a:tc gridSpan="4">
                  <a:txBody>
                    <a:bodyPr/>
                    <a:lstStyle/>
                    <a:p>
                      <a:pPr marR="0" indent="0" algn="l" rtl="0">
                        <a:lnSpc>
                          <a:spcPct val="119000"/>
                        </a:lnSpc>
                        <a:spcBef>
                          <a:spcPts val="0"/>
                        </a:spcBef>
                        <a:spcAft>
                          <a:spcPts val="600"/>
                        </a:spcAft>
                      </a:pPr>
                      <a:r>
                        <a:rPr lang="en-US" sz="2400" b="1" kern="1400" dirty="0">
                          <a:ln>
                            <a:noFill/>
                          </a:ln>
                          <a:solidFill>
                            <a:srgbClr val="000000"/>
                          </a:solidFill>
                          <a:effectLst/>
                          <a:latin typeface="+mn-lt"/>
                        </a:rPr>
                        <a:t>U.S. </a:t>
                      </a:r>
                      <a:r>
                        <a:rPr lang="en-US" sz="2400" b="1" kern="1400" dirty="0">
                          <a:ln>
                            <a:noFill/>
                          </a:ln>
                          <a:solidFill>
                            <a:srgbClr val="0033CC"/>
                          </a:solidFill>
                          <a:effectLst/>
                          <a:latin typeface="+mn-lt"/>
                        </a:rPr>
                        <a:t>2021-22 </a:t>
                      </a:r>
                      <a:r>
                        <a:rPr lang="en-US" sz="2400" b="1" kern="1400" dirty="0">
                          <a:ln>
                            <a:noFill/>
                          </a:ln>
                          <a:solidFill>
                            <a:srgbClr val="000000"/>
                          </a:solidFill>
                          <a:effectLst/>
                          <a:latin typeface="+mn-lt"/>
                        </a:rPr>
                        <a:t>Ending Stocks (billion bushels)</a:t>
                      </a:r>
                      <a:endParaRPr lang="en-US" sz="18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3279743"/>
                  </a:ext>
                </a:extLst>
              </a:tr>
              <a:tr h="459902">
                <a:tc>
                  <a:txBody>
                    <a:bodyPr/>
                    <a:lstStyle/>
                    <a:p>
                      <a:pPr marR="0" indent="0" algn="l" rtl="0">
                        <a:lnSpc>
                          <a:spcPct val="119000"/>
                        </a:lnSpc>
                        <a:spcBef>
                          <a:spcPts val="0"/>
                        </a:spcBef>
                        <a:spcAft>
                          <a:spcPts val="600"/>
                        </a:spcAft>
                      </a:pPr>
                      <a:r>
                        <a:rPr lang="en-US" sz="1800" kern="1400" dirty="0">
                          <a:ln>
                            <a:noFill/>
                          </a:ln>
                          <a:solidFill>
                            <a:srgbClr val="000000"/>
                          </a:solidFill>
                          <a:effectLst/>
                          <a:latin typeface="+mn-lt"/>
                        </a:rPr>
                        <a:t> </a:t>
                      </a:r>
                      <a:endParaRPr lang="en-US" sz="1400" kern="1400" dirty="0">
                        <a:ln>
                          <a:noFill/>
                        </a:ln>
                        <a:solidFill>
                          <a:srgbClr val="00000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mn-lt"/>
                        </a:rPr>
                        <a:t>All Wheat</a:t>
                      </a:r>
                      <a:endParaRPr lang="en-US" sz="14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mn-lt"/>
                        </a:rPr>
                        <a:t>Corn</a:t>
                      </a:r>
                      <a:endParaRPr lang="en-US" sz="14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800" b="1" kern="1400" dirty="0">
                          <a:ln>
                            <a:noFill/>
                          </a:ln>
                          <a:solidFill>
                            <a:srgbClr val="000000"/>
                          </a:solidFill>
                          <a:effectLst/>
                          <a:latin typeface="+mn-lt"/>
                        </a:rPr>
                        <a:t>Soybean</a:t>
                      </a:r>
                      <a:endParaRPr lang="en-US" sz="14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500846"/>
                  </a:ext>
                </a:extLst>
              </a:tr>
              <a:tr h="556107">
                <a:tc>
                  <a:txBody>
                    <a:bodyPr/>
                    <a:lstStyle/>
                    <a:p>
                      <a:pPr marR="0" indent="0" algn="l" rtl="0">
                        <a:lnSpc>
                          <a:spcPct val="119000"/>
                        </a:lnSpc>
                        <a:spcBef>
                          <a:spcPts val="0"/>
                        </a:spcBef>
                        <a:spcAft>
                          <a:spcPts val="600"/>
                        </a:spcAft>
                      </a:pPr>
                      <a:r>
                        <a:rPr lang="en-US" sz="2000" b="1" kern="1400" dirty="0">
                          <a:ln>
                            <a:noFill/>
                          </a:ln>
                          <a:solidFill>
                            <a:srgbClr val="000000"/>
                          </a:solidFill>
                          <a:effectLst/>
                          <a:latin typeface="+mn-lt"/>
                        </a:rPr>
                        <a:t>Average Trade Estimate</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mn-lt"/>
                        </a:rPr>
                        <a:t>0.783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mn-lt"/>
                        </a:rPr>
                        <a:t>1.423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a:ln>
                            <a:noFill/>
                          </a:ln>
                          <a:solidFill>
                            <a:srgbClr val="000000"/>
                          </a:solidFill>
                          <a:effectLst/>
                          <a:latin typeface="+mn-lt"/>
                        </a:rPr>
                        <a:t>0.146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717561"/>
                  </a:ext>
                </a:extLst>
              </a:tr>
              <a:tr h="556107">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mn-lt"/>
                        </a:rPr>
                        <a:t>Highest Trade Estimate</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0.899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1.507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0.206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755434"/>
                  </a:ext>
                </a:extLst>
              </a:tr>
              <a:tr h="556107">
                <a:tc>
                  <a:txBody>
                    <a:bodyPr/>
                    <a:lstStyle/>
                    <a:p>
                      <a:pPr marR="0" indent="0" algn="l" rtl="0">
                        <a:lnSpc>
                          <a:spcPct val="119000"/>
                        </a:lnSpc>
                        <a:spcBef>
                          <a:spcPts val="0"/>
                        </a:spcBef>
                        <a:spcAft>
                          <a:spcPts val="600"/>
                        </a:spcAft>
                      </a:pPr>
                      <a:r>
                        <a:rPr lang="en-US" sz="2000" kern="1400">
                          <a:ln>
                            <a:noFill/>
                          </a:ln>
                          <a:solidFill>
                            <a:srgbClr val="000000"/>
                          </a:solidFill>
                          <a:effectLst/>
                          <a:latin typeface="+mn-lt"/>
                        </a:rPr>
                        <a:t>Lowest Trade Estimate</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0.702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a:ln>
                            <a:noFill/>
                          </a:ln>
                          <a:solidFill>
                            <a:srgbClr val="000000"/>
                          </a:solidFill>
                          <a:effectLst/>
                          <a:latin typeface="+mn-lt"/>
                        </a:rPr>
                        <a:t>1.282 bill. bu.</a:t>
                      </a:r>
                      <a:endParaRPr lang="en-US" sz="1600" kern="140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kern="1400" dirty="0">
                          <a:ln>
                            <a:noFill/>
                          </a:ln>
                          <a:solidFill>
                            <a:srgbClr val="000000"/>
                          </a:solidFill>
                          <a:effectLst/>
                          <a:latin typeface="+mn-lt"/>
                        </a:rPr>
                        <a:t>0.127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689119"/>
                  </a:ext>
                </a:extLst>
              </a:tr>
              <a:tr h="570749">
                <a:tc>
                  <a:txBody>
                    <a:bodyPr/>
                    <a:lstStyle/>
                    <a:p>
                      <a:pPr marR="0" indent="0" algn="l" rtl="0">
                        <a:lnSpc>
                          <a:spcPct val="119000"/>
                        </a:lnSpc>
                        <a:spcBef>
                          <a:spcPts val="0"/>
                        </a:spcBef>
                        <a:spcAft>
                          <a:spcPts val="600"/>
                        </a:spcAft>
                      </a:pPr>
                      <a:r>
                        <a:rPr lang="en-US" sz="2000" kern="1400" dirty="0">
                          <a:ln>
                            <a:noFill/>
                          </a:ln>
                          <a:solidFill>
                            <a:srgbClr val="000000"/>
                          </a:solidFill>
                          <a:effectLst/>
                          <a:latin typeface="+mn-lt"/>
                        </a:rPr>
                        <a:t>USDA May 12, 2021</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0" kern="1400" dirty="0">
                          <a:ln>
                            <a:noFill/>
                          </a:ln>
                          <a:solidFill>
                            <a:schemeClr val="tx1"/>
                          </a:solidFill>
                          <a:effectLst/>
                          <a:latin typeface="+mn-lt"/>
                        </a:rPr>
                        <a:t>0.774 bill. bu.</a:t>
                      </a:r>
                      <a:endParaRPr lang="en-US" sz="1600" b="0" kern="1400" dirty="0">
                        <a:ln>
                          <a:noFill/>
                        </a:ln>
                        <a:solidFill>
                          <a:schemeClr val="tx1"/>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0" kern="1400" dirty="0">
                          <a:ln>
                            <a:noFill/>
                          </a:ln>
                          <a:solidFill>
                            <a:schemeClr val="tx1"/>
                          </a:solidFill>
                          <a:effectLst/>
                          <a:latin typeface="+mn-lt"/>
                        </a:rPr>
                        <a:t>1.507 bill. bu.</a:t>
                      </a:r>
                      <a:endParaRPr lang="en-US" sz="1600" b="0" kern="1400" dirty="0">
                        <a:ln>
                          <a:noFill/>
                        </a:ln>
                        <a:solidFill>
                          <a:schemeClr val="tx1"/>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0" kern="1400" dirty="0">
                          <a:ln>
                            <a:noFill/>
                          </a:ln>
                          <a:solidFill>
                            <a:schemeClr val="tx1"/>
                          </a:solidFill>
                          <a:effectLst/>
                          <a:latin typeface="+mn-lt"/>
                        </a:rPr>
                        <a:t>0.140 bill. bu.</a:t>
                      </a:r>
                      <a:endParaRPr lang="en-US" sz="1600" b="0" kern="1400" dirty="0">
                        <a:ln>
                          <a:noFill/>
                        </a:ln>
                        <a:solidFill>
                          <a:schemeClr val="tx1"/>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761506"/>
                  </a:ext>
                </a:extLst>
              </a:tr>
              <a:tr h="550091">
                <a:tc>
                  <a:txBody>
                    <a:bodyPr/>
                    <a:lstStyle/>
                    <a:p>
                      <a:pPr marR="0" indent="0" algn="l" rtl="0">
                        <a:lnSpc>
                          <a:spcPct val="119000"/>
                        </a:lnSpc>
                        <a:spcBef>
                          <a:spcPts val="0"/>
                        </a:spcBef>
                        <a:spcAft>
                          <a:spcPts val="600"/>
                        </a:spcAft>
                      </a:pPr>
                      <a:r>
                        <a:rPr lang="en-US" sz="2000" b="1" kern="1400" dirty="0">
                          <a:ln>
                            <a:noFill/>
                          </a:ln>
                          <a:solidFill>
                            <a:srgbClr val="000000"/>
                          </a:solidFill>
                          <a:effectLst/>
                          <a:latin typeface="+mn-lt"/>
                        </a:rPr>
                        <a:t>USDA June 10, 2021</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0033CC"/>
                          </a:solidFill>
                          <a:effectLst/>
                          <a:latin typeface="+mn-lt"/>
                        </a:rPr>
                        <a:t>0.770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0033CC"/>
                          </a:solidFill>
                          <a:effectLst/>
                          <a:latin typeface="+mn-lt"/>
                        </a:rPr>
                        <a:t>1.357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2000" b="1" kern="1400" dirty="0">
                          <a:ln>
                            <a:noFill/>
                          </a:ln>
                          <a:solidFill>
                            <a:srgbClr val="0033CC"/>
                          </a:solidFill>
                          <a:effectLst/>
                          <a:latin typeface="+mn-lt"/>
                        </a:rPr>
                        <a:t>0.155 bill. bu.</a:t>
                      </a:r>
                      <a:endParaRPr lang="en-US" sz="1600" kern="1400" dirty="0">
                        <a:ln>
                          <a:noFill/>
                        </a:ln>
                        <a:solidFill>
                          <a:srgbClr val="000000"/>
                        </a:solidFill>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019334"/>
                  </a:ext>
                </a:extLst>
              </a:tr>
            </a:tbl>
          </a:graphicData>
        </a:graphic>
      </p:graphicFrame>
      <p:sp>
        <p:nvSpPr>
          <p:cNvPr id="17" name="Control 3">
            <a:extLst>
              <a:ext uri="{FF2B5EF4-FFF2-40B4-BE49-F238E27FC236}">
                <a16:creationId xmlns:a16="http://schemas.microsoft.com/office/drawing/2014/main" id="{39ABF415-F90E-4D52-B8B4-FF723C571745}"/>
              </a:ext>
            </a:extLst>
          </p:cNvPr>
          <p:cNvSpPr>
            <a:spLocks noChangeArrowheads="1" noChangeShapeType="1"/>
          </p:cNvSpPr>
          <p:nvPr/>
        </p:nvSpPr>
        <p:spPr bwMode="auto">
          <a:xfrm>
            <a:off x="2811463" y="7893050"/>
            <a:ext cx="5651500" cy="16764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3275016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Next Major USDA Reports</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87C2ADC-FC15-43E3-9C92-99BE6947CC74}"/>
              </a:ext>
            </a:extLst>
          </p:cNvPr>
          <p:cNvSpPr>
            <a:spLocks noGrp="1"/>
          </p:cNvSpPr>
          <p:nvPr>
            <p:ph idx="1"/>
          </p:nvPr>
        </p:nvSpPr>
        <p:spPr>
          <a:xfrm>
            <a:off x="628650" y="1031443"/>
            <a:ext cx="7886700" cy="4953722"/>
          </a:xfrm>
        </p:spPr>
        <p:txBody>
          <a:bodyPr>
            <a:normAutofit/>
          </a:bodyPr>
          <a:lstStyle/>
          <a:p>
            <a:r>
              <a:rPr lang="en-US" sz="3600" b="1" i="1" dirty="0"/>
              <a:t>Acreage</a:t>
            </a:r>
            <a:r>
              <a:rPr lang="en-US" sz="3600" dirty="0"/>
              <a:t> report:</a:t>
            </a:r>
          </a:p>
          <a:p>
            <a:pPr lvl="1"/>
            <a:r>
              <a:rPr lang="en-US" sz="3200" b="1" dirty="0"/>
              <a:t>June 30, 2021, at 11:00 am CT.</a:t>
            </a:r>
          </a:p>
          <a:p>
            <a:pPr lvl="1"/>
            <a:r>
              <a:rPr lang="en-US" sz="3200" dirty="0"/>
              <a:t>Survey of approximately 70,900 farm operators in U.S. during first two weeks of June.</a:t>
            </a:r>
          </a:p>
          <a:p>
            <a:pPr lvl="2"/>
            <a:r>
              <a:rPr lang="en-US" sz="2800" dirty="0"/>
              <a:t>Update to the March Prospective Plantings report.</a:t>
            </a:r>
          </a:p>
          <a:p>
            <a:r>
              <a:rPr lang="en-US" sz="3600" b="1" dirty="0"/>
              <a:t>Note</a:t>
            </a:r>
            <a:r>
              <a:rPr lang="en-US" sz="3600" dirty="0"/>
              <a:t>:  WASDE is currently using 30-year trendline yields, adjusted for planting progress.</a:t>
            </a:r>
          </a:p>
        </p:txBody>
      </p:sp>
    </p:spTree>
    <p:extLst>
      <p:ext uri="{BB962C8B-B14F-4D97-AF65-F5344CB8AC3E}">
        <p14:creationId xmlns:p14="http://schemas.microsoft.com/office/powerpoint/2010/main" val="48328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E61A3F-7956-4603-8057-EEA753053367}"/>
              </a:ext>
            </a:extLst>
          </p:cNvPr>
          <p:cNvPicPr>
            <a:picLocks noChangeAspect="1"/>
          </p:cNvPicPr>
          <p:nvPr/>
        </p:nvPicPr>
        <p:blipFill>
          <a:blip r:embed="rId2"/>
          <a:stretch>
            <a:fillRect/>
          </a:stretch>
        </p:blipFill>
        <p:spPr>
          <a:xfrm>
            <a:off x="0" y="1080832"/>
            <a:ext cx="9144000" cy="4696336"/>
          </a:xfrm>
          <a:prstGeom prst="rect">
            <a:avLst/>
          </a:prstGeom>
        </p:spPr>
      </p:pic>
      <p:sp>
        <p:nvSpPr>
          <p:cNvPr id="7" name="Title 1">
            <a:extLst>
              <a:ext uri="{FF2B5EF4-FFF2-40B4-BE49-F238E27FC236}">
                <a16:creationId xmlns:a16="http://schemas.microsoft.com/office/drawing/2014/main" id="{6AEA5E8B-0138-48CE-BAE8-28ABEB541E49}"/>
              </a:ext>
            </a:extLst>
          </p:cNvPr>
          <p:cNvSpPr txBox="1">
            <a:spLocks/>
          </p:cNvSpPr>
          <p:nvPr/>
        </p:nvSpPr>
        <p:spPr>
          <a:xfrm>
            <a:off x="457200" y="152400"/>
            <a:ext cx="8229600" cy="7204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t>USDA Crop Progress Report - Corn</a:t>
            </a:r>
            <a:br>
              <a:rPr lang="en-US" b="1" dirty="0"/>
            </a:br>
            <a:r>
              <a:rPr lang="en-US" sz="1600" b="1" dirty="0"/>
              <a:t> </a:t>
            </a:r>
            <a:endParaRPr lang="en-US" b="1" dirty="0"/>
          </a:p>
        </p:txBody>
      </p:sp>
      <p:sp>
        <p:nvSpPr>
          <p:cNvPr id="12" name="TextBox 11">
            <a:extLst>
              <a:ext uri="{FF2B5EF4-FFF2-40B4-BE49-F238E27FC236}">
                <a16:creationId xmlns:a16="http://schemas.microsoft.com/office/drawing/2014/main" id="{75A4B546-BD51-4198-87E6-C01C0219986D}"/>
              </a:ext>
            </a:extLst>
          </p:cNvPr>
          <p:cNvSpPr txBox="1">
            <a:spLocks noChangeArrowheads="1"/>
          </p:cNvSpPr>
          <p:nvPr/>
        </p:nvSpPr>
        <p:spPr bwMode="auto">
          <a:xfrm>
            <a:off x="3530265" y="6311129"/>
            <a:ext cx="5469467" cy="311175"/>
          </a:xfrm>
          <a:prstGeom prst="rect">
            <a:avLst/>
          </a:prstGeom>
          <a:noFill/>
          <a:ln w="9525">
            <a:noFill/>
            <a:miter lim="800000"/>
            <a:headEnd/>
            <a:tailEnd/>
          </a:ln>
        </p:spPr>
        <p:txBody>
          <a:bodyPr wrap="square">
            <a:spAutoFit/>
          </a:bodyPr>
          <a:lstStyle/>
          <a:p>
            <a:pPr algn="r"/>
            <a:r>
              <a:rPr lang="en-US" sz="1422" dirty="0"/>
              <a:t>June 6, 2021 USDA – Crop Progress Report</a:t>
            </a:r>
          </a:p>
        </p:txBody>
      </p:sp>
      <p:sp>
        <p:nvSpPr>
          <p:cNvPr id="17" name="Control 3">
            <a:extLst>
              <a:ext uri="{FF2B5EF4-FFF2-40B4-BE49-F238E27FC236}">
                <a16:creationId xmlns:a16="http://schemas.microsoft.com/office/drawing/2014/main" id="{39ABF415-F90E-4D52-B8B4-FF723C571745}"/>
              </a:ext>
            </a:extLst>
          </p:cNvPr>
          <p:cNvSpPr>
            <a:spLocks noChangeArrowheads="1" noChangeShapeType="1"/>
          </p:cNvSpPr>
          <p:nvPr/>
        </p:nvSpPr>
        <p:spPr bwMode="auto">
          <a:xfrm>
            <a:off x="2811463" y="7893050"/>
            <a:ext cx="5651500" cy="16764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1E8EED19-114E-4E66-950C-5A3E83FCCCE5}"/>
              </a:ext>
            </a:extLst>
          </p:cNvPr>
          <p:cNvSpPr/>
          <p:nvPr/>
        </p:nvSpPr>
        <p:spPr>
          <a:xfrm>
            <a:off x="80468" y="4879238"/>
            <a:ext cx="8983066" cy="65105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754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EA5E8B-0138-48CE-BAE8-28ABEB541E49}"/>
              </a:ext>
            </a:extLst>
          </p:cNvPr>
          <p:cNvSpPr txBox="1">
            <a:spLocks/>
          </p:cNvSpPr>
          <p:nvPr/>
        </p:nvSpPr>
        <p:spPr>
          <a:xfrm>
            <a:off x="457200" y="152400"/>
            <a:ext cx="8229600" cy="7204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t>USDA Crop Progress Report - Soybean</a:t>
            </a:r>
            <a:br>
              <a:rPr lang="en-US" b="1" dirty="0"/>
            </a:br>
            <a:r>
              <a:rPr lang="en-US" sz="1600" b="1" dirty="0"/>
              <a:t> </a:t>
            </a:r>
            <a:endParaRPr lang="en-US" b="1" dirty="0"/>
          </a:p>
        </p:txBody>
      </p:sp>
      <p:sp>
        <p:nvSpPr>
          <p:cNvPr id="12" name="TextBox 11">
            <a:extLst>
              <a:ext uri="{FF2B5EF4-FFF2-40B4-BE49-F238E27FC236}">
                <a16:creationId xmlns:a16="http://schemas.microsoft.com/office/drawing/2014/main" id="{75A4B546-BD51-4198-87E6-C01C0219986D}"/>
              </a:ext>
            </a:extLst>
          </p:cNvPr>
          <p:cNvSpPr txBox="1">
            <a:spLocks noChangeArrowheads="1"/>
          </p:cNvSpPr>
          <p:nvPr/>
        </p:nvSpPr>
        <p:spPr bwMode="auto">
          <a:xfrm>
            <a:off x="3530265" y="6311129"/>
            <a:ext cx="5469467" cy="311175"/>
          </a:xfrm>
          <a:prstGeom prst="rect">
            <a:avLst/>
          </a:prstGeom>
          <a:noFill/>
          <a:ln w="9525">
            <a:noFill/>
            <a:miter lim="800000"/>
            <a:headEnd/>
            <a:tailEnd/>
          </a:ln>
        </p:spPr>
        <p:txBody>
          <a:bodyPr wrap="square">
            <a:spAutoFit/>
          </a:bodyPr>
          <a:lstStyle/>
          <a:p>
            <a:pPr algn="r"/>
            <a:r>
              <a:rPr lang="en-US" sz="1422" dirty="0"/>
              <a:t>June 6, 2021 USDA – Crop Progress Report</a:t>
            </a:r>
          </a:p>
        </p:txBody>
      </p:sp>
      <p:sp>
        <p:nvSpPr>
          <p:cNvPr id="17" name="Control 3">
            <a:extLst>
              <a:ext uri="{FF2B5EF4-FFF2-40B4-BE49-F238E27FC236}">
                <a16:creationId xmlns:a16="http://schemas.microsoft.com/office/drawing/2014/main" id="{39ABF415-F90E-4D52-B8B4-FF723C571745}"/>
              </a:ext>
            </a:extLst>
          </p:cNvPr>
          <p:cNvSpPr>
            <a:spLocks noChangeArrowheads="1" noChangeShapeType="1"/>
          </p:cNvSpPr>
          <p:nvPr/>
        </p:nvSpPr>
        <p:spPr bwMode="auto">
          <a:xfrm>
            <a:off x="2811463" y="7893050"/>
            <a:ext cx="5651500" cy="16764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9574865-8DD4-4591-A7DA-B963021516AC}"/>
              </a:ext>
            </a:extLst>
          </p:cNvPr>
          <p:cNvPicPr>
            <a:picLocks noChangeAspect="1"/>
          </p:cNvPicPr>
          <p:nvPr/>
        </p:nvPicPr>
        <p:blipFill>
          <a:blip r:embed="rId2"/>
          <a:stretch>
            <a:fillRect/>
          </a:stretch>
        </p:blipFill>
        <p:spPr>
          <a:xfrm>
            <a:off x="0" y="991550"/>
            <a:ext cx="9144000" cy="4874899"/>
          </a:xfrm>
          <a:prstGeom prst="rect">
            <a:avLst/>
          </a:prstGeom>
        </p:spPr>
      </p:pic>
      <p:sp>
        <p:nvSpPr>
          <p:cNvPr id="9" name="Rectangle 8">
            <a:extLst>
              <a:ext uri="{FF2B5EF4-FFF2-40B4-BE49-F238E27FC236}">
                <a16:creationId xmlns:a16="http://schemas.microsoft.com/office/drawing/2014/main" id="{85C45D2F-DDC9-4DFD-8773-A1EFB2BF2096}"/>
              </a:ext>
            </a:extLst>
          </p:cNvPr>
          <p:cNvSpPr/>
          <p:nvPr/>
        </p:nvSpPr>
        <p:spPr>
          <a:xfrm>
            <a:off x="80468" y="4813403"/>
            <a:ext cx="8983066" cy="65105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51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EA5E8B-0138-48CE-BAE8-28ABEB541E49}"/>
              </a:ext>
            </a:extLst>
          </p:cNvPr>
          <p:cNvSpPr txBox="1">
            <a:spLocks/>
          </p:cNvSpPr>
          <p:nvPr/>
        </p:nvSpPr>
        <p:spPr>
          <a:xfrm>
            <a:off x="457200" y="152400"/>
            <a:ext cx="8229600" cy="72043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t>USDA Crop Progress Report – Spring Wheat</a:t>
            </a:r>
            <a:br>
              <a:rPr lang="en-US" b="1" dirty="0"/>
            </a:br>
            <a:r>
              <a:rPr lang="en-US" sz="1600" b="1" dirty="0"/>
              <a:t> </a:t>
            </a:r>
            <a:endParaRPr lang="en-US" b="1" dirty="0"/>
          </a:p>
        </p:txBody>
      </p:sp>
      <p:sp>
        <p:nvSpPr>
          <p:cNvPr id="12" name="TextBox 11">
            <a:extLst>
              <a:ext uri="{FF2B5EF4-FFF2-40B4-BE49-F238E27FC236}">
                <a16:creationId xmlns:a16="http://schemas.microsoft.com/office/drawing/2014/main" id="{75A4B546-BD51-4198-87E6-C01C0219986D}"/>
              </a:ext>
            </a:extLst>
          </p:cNvPr>
          <p:cNvSpPr txBox="1">
            <a:spLocks noChangeArrowheads="1"/>
          </p:cNvSpPr>
          <p:nvPr/>
        </p:nvSpPr>
        <p:spPr bwMode="auto">
          <a:xfrm>
            <a:off x="3530265" y="6311129"/>
            <a:ext cx="5469467" cy="311175"/>
          </a:xfrm>
          <a:prstGeom prst="rect">
            <a:avLst/>
          </a:prstGeom>
          <a:noFill/>
          <a:ln w="9525">
            <a:noFill/>
            <a:miter lim="800000"/>
            <a:headEnd/>
            <a:tailEnd/>
          </a:ln>
        </p:spPr>
        <p:txBody>
          <a:bodyPr wrap="square">
            <a:spAutoFit/>
          </a:bodyPr>
          <a:lstStyle/>
          <a:p>
            <a:pPr algn="r"/>
            <a:r>
              <a:rPr lang="en-US" sz="1422" dirty="0"/>
              <a:t>June 6, 2021 USDA – Crop Progress Report</a:t>
            </a:r>
          </a:p>
        </p:txBody>
      </p:sp>
      <p:sp>
        <p:nvSpPr>
          <p:cNvPr id="17" name="Control 3">
            <a:extLst>
              <a:ext uri="{FF2B5EF4-FFF2-40B4-BE49-F238E27FC236}">
                <a16:creationId xmlns:a16="http://schemas.microsoft.com/office/drawing/2014/main" id="{39ABF415-F90E-4D52-B8B4-FF723C571745}"/>
              </a:ext>
            </a:extLst>
          </p:cNvPr>
          <p:cNvSpPr>
            <a:spLocks noChangeArrowheads="1" noChangeShapeType="1"/>
          </p:cNvSpPr>
          <p:nvPr/>
        </p:nvSpPr>
        <p:spPr bwMode="auto">
          <a:xfrm>
            <a:off x="2811463" y="7893050"/>
            <a:ext cx="5651500" cy="16764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5D7AACC5-396C-436C-911F-A13D67F75209}"/>
              </a:ext>
            </a:extLst>
          </p:cNvPr>
          <p:cNvPicPr>
            <a:picLocks noChangeAspect="1"/>
          </p:cNvPicPr>
          <p:nvPr/>
        </p:nvPicPr>
        <p:blipFill>
          <a:blip r:embed="rId2"/>
          <a:stretch>
            <a:fillRect/>
          </a:stretch>
        </p:blipFill>
        <p:spPr>
          <a:xfrm>
            <a:off x="0" y="1977009"/>
            <a:ext cx="9144000" cy="2903981"/>
          </a:xfrm>
          <a:prstGeom prst="rect">
            <a:avLst/>
          </a:prstGeom>
        </p:spPr>
      </p:pic>
      <p:sp>
        <p:nvSpPr>
          <p:cNvPr id="8" name="Rectangle 7">
            <a:extLst>
              <a:ext uri="{FF2B5EF4-FFF2-40B4-BE49-F238E27FC236}">
                <a16:creationId xmlns:a16="http://schemas.microsoft.com/office/drawing/2014/main" id="{FC4B8ACC-EC3D-44BE-9C34-B5708CD426ED}"/>
              </a:ext>
            </a:extLst>
          </p:cNvPr>
          <p:cNvSpPr/>
          <p:nvPr/>
        </p:nvSpPr>
        <p:spPr>
          <a:xfrm>
            <a:off x="80468" y="3942895"/>
            <a:ext cx="8983066" cy="65105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784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1B18D0-7966-4F19-B980-134DB040F26F}"/>
              </a:ext>
            </a:extLst>
          </p:cNvPr>
          <p:cNvSpPr/>
          <p:nvPr/>
        </p:nvSpPr>
        <p:spPr>
          <a:xfrm>
            <a:off x="2245766" y="5552236"/>
            <a:ext cx="2055975" cy="352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5867B3-8896-4594-8E98-C8E5FB1F594F}"/>
              </a:ext>
            </a:extLst>
          </p:cNvPr>
          <p:cNvSpPr/>
          <p:nvPr/>
        </p:nvSpPr>
        <p:spPr>
          <a:xfrm>
            <a:off x="2245766" y="5260798"/>
            <a:ext cx="696307" cy="29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585583C-6D52-482D-B2D3-BEBAECC66054}"/>
              </a:ext>
            </a:extLst>
          </p:cNvPr>
          <p:cNvSpPr txBox="1"/>
          <p:nvPr/>
        </p:nvSpPr>
        <p:spPr>
          <a:xfrm>
            <a:off x="5660010" y="6039481"/>
            <a:ext cx="3410101" cy="584775"/>
          </a:xfrm>
          <a:prstGeom prst="rect">
            <a:avLst/>
          </a:prstGeom>
          <a:noFill/>
        </p:spPr>
        <p:txBody>
          <a:bodyPr wrap="square" rtlCol="0">
            <a:spAutoFit/>
          </a:bodyPr>
          <a:lstStyle/>
          <a:p>
            <a:r>
              <a:rPr lang="en-US" sz="1600" dirty="0"/>
              <a:t>National Drought Mitigation Center – University of Nebraska - Lincoln</a:t>
            </a:r>
          </a:p>
        </p:txBody>
      </p:sp>
      <p:pic>
        <p:nvPicPr>
          <p:cNvPr id="18" name="Content Placeholder 17">
            <a:extLst>
              <a:ext uri="{FF2B5EF4-FFF2-40B4-BE49-F238E27FC236}">
                <a16:creationId xmlns:a16="http://schemas.microsoft.com/office/drawing/2014/main" id="{651BDD9E-2E6F-480E-98D2-E7699D1164C2}"/>
              </a:ext>
            </a:extLst>
          </p:cNvPr>
          <p:cNvPicPr>
            <a:picLocks noGrp="1" noChangeAspect="1"/>
          </p:cNvPicPr>
          <p:nvPr>
            <p:ph idx="1"/>
          </p:nvPr>
        </p:nvPicPr>
        <p:blipFill>
          <a:blip r:embed="rId2"/>
          <a:stretch>
            <a:fillRect/>
          </a:stretch>
        </p:blipFill>
        <p:spPr>
          <a:xfrm>
            <a:off x="73888" y="816002"/>
            <a:ext cx="8996223" cy="3241104"/>
          </a:xfrm>
          <a:prstGeom prst="rect">
            <a:avLst/>
          </a:prstGeom>
        </p:spPr>
      </p:pic>
      <p:sp>
        <p:nvSpPr>
          <p:cNvPr id="19" name="Title 1">
            <a:extLst>
              <a:ext uri="{FF2B5EF4-FFF2-40B4-BE49-F238E27FC236}">
                <a16:creationId xmlns:a16="http://schemas.microsoft.com/office/drawing/2014/main" id="{40E779E0-041B-4112-B935-D84388F1D192}"/>
              </a:ext>
            </a:extLst>
          </p:cNvPr>
          <p:cNvSpPr txBox="1">
            <a:spLocks/>
          </p:cNvSpPr>
          <p:nvPr/>
        </p:nvSpPr>
        <p:spPr>
          <a:xfrm>
            <a:off x="457200" y="152400"/>
            <a:ext cx="8229600" cy="72043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t>U.S. Drought Monitor Comparison</a:t>
            </a:r>
            <a:br>
              <a:rPr lang="en-US" b="1" dirty="0"/>
            </a:br>
            <a:r>
              <a:rPr lang="en-US" sz="1600" b="1" dirty="0"/>
              <a:t> </a:t>
            </a:r>
            <a:endParaRPr lang="en-US" b="1" dirty="0"/>
          </a:p>
        </p:txBody>
      </p:sp>
      <p:pic>
        <p:nvPicPr>
          <p:cNvPr id="20" name="Picture 19">
            <a:extLst>
              <a:ext uri="{FF2B5EF4-FFF2-40B4-BE49-F238E27FC236}">
                <a16:creationId xmlns:a16="http://schemas.microsoft.com/office/drawing/2014/main" id="{461227BB-667F-4113-8B98-FBE9987C10A9}"/>
              </a:ext>
            </a:extLst>
          </p:cNvPr>
          <p:cNvPicPr>
            <a:picLocks noChangeAspect="1"/>
          </p:cNvPicPr>
          <p:nvPr/>
        </p:nvPicPr>
        <p:blipFill>
          <a:blip r:embed="rId3"/>
          <a:stretch>
            <a:fillRect/>
          </a:stretch>
        </p:blipFill>
        <p:spPr>
          <a:xfrm>
            <a:off x="1052342" y="4587813"/>
            <a:ext cx="7039314" cy="1505736"/>
          </a:xfrm>
          <a:prstGeom prst="rect">
            <a:avLst/>
          </a:prstGeom>
        </p:spPr>
      </p:pic>
      <p:sp>
        <p:nvSpPr>
          <p:cNvPr id="21" name="TextBox 20">
            <a:extLst>
              <a:ext uri="{FF2B5EF4-FFF2-40B4-BE49-F238E27FC236}">
                <a16:creationId xmlns:a16="http://schemas.microsoft.com/office/drawing/2014/main" id="{6EAA6630-E0C3-41AE-90DB-20A6433136A6}"/>
              </a:ext>
            </a:extLst>
          </p:cNvPr>
          <p:cNvSpPr txBox="1"/>
          <p:nvPr/>
        </p:nvSpPr>
        <p:spPr>
          <a:xfrm>
            <a:off x="1258214" y="3861599"/>
            <a:ext cx="1505540" cy="400110"/>
          </a:xfrm>
          <a:prstGeom prst="rect">
            <a:avLst/>
          </a:prstGeom>
          <a:noFill/>
        </p:spPr>
        <p:txBody>
          <a:bodyPr wrap="none" rtlCol="0">
            <a:spAutoFit/>
          </a:bodyPr>
          <a:lstStyle/>
          <a:p>
            <a:r>
              <a:rPr lang="en-US" sz="2000" b="1" dirty="0"/>
              <a:t>June 8, 2021</a:t>
            </a:r>
          </a:p>
        </p:txBody>
      </p:sp>
      <p:sp>
        <p:nvSpPr>
          <p:cNvPr id="22" name="TextBox 21">
            <a:extLst>
              <a:ext uri="{FF2B5EF4-FFF2-40B4-BE49-F238E27FC236}">
                <a16:creationId xmlns:a16="http://schemas.microsoft.com/office/drawing/2014/main" id="{94BA0714-CC28-40B3-9779-26863246E19F}"/>
              </a:ext>
            </a:extLst>
          </p:cNvPr>
          <p:cNvSpPr txBox="1"/>
          <p:nvPr/>
        </p:nvSpPr>
        <p:spPr>
          <a:xfrm>
            <a:off x="6055771" y="3867697"/>
            <a:ext cx="1505540" cy="400110"/>
          </a:xfrm>
          <a:prstGeom prst="rect">
            <a:avLst/>
          </a:prstGeom>
          <a:noFill/>
        </p:spPr>
        <p:txBody>
          <a:bodyPr wrap="none" rtlCol="0">
            <a:spAutoFit/>
          </a:bodyPr>
          <a:lstStyle/>
          <a:p>
            <a:r>
              <a:rPr lang="en-US" sz="2000" b="1" dirty="0"/>
              <a:t>June 1, 2021</a:t>
            </a:r>
          </a:p>
        </p:txBody>
      </p:sp>
    </p:spTree>
    <p:extLst>
      <p:ext uri="{BB962C8B-B14F-4D97-AF65-F5344CB8AC3E}">
        <p14:creationId xmlns:p14="http://schemas.microsoft.com/office/powerpoint/2010/main" val="2746504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E9BB-6BD5-4891-9E30-D6C8688DAAEB}"/>
              </a:ext>
            </a:extLst>
          </p:cNvPr>
          <p:cNvSpPr>
            <a:spLocks noGrp="1"/>
          </p:cNvSpPr>
          <p:nvPr>
            <p:ph type="title"/>
          </p:nvPr>
        </p:nvSpPr>
        <p:spPr/>
        <p:txBody>
          <a:bodyPr/>
          <a:lstStyle/>
          <a:p>
            <a:r>
              <a:rPr lang="en-US" dirty="0"/>
              <a:t>Use the Q&amp;A Tool to ask Questions</a:t>
            </a:r>
          </a:p>
        </p:txBody>
      </p:sp>
    </p:spTree>
    <p:extLst>
      <p:ext uri="{BB962C8B-B14F-4D97-AF65-F5344CB8AC3E}">
        <p14:creationId xmlns:p14="http://schemas.microsoft.com/office/powerpoint/2010/main" val="3232430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Past 30-Day Total Rainfall</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2D7BEB1-2AE8-42D1-A91D-E18601EBA752}"/>
              </a:ext>
            </a:extLst>
          </p:cNvPr>
          <p:cNvSpPr txBox="1"/>
          <p:nvPr/>
        </p:nvSpPr>
        <p:spPr>
          <a:xfrm>
            <a:off x="5639410" y="5998635"/>
            <a:ext cx="3410101" cy="584775"/>
          </a:xfrm>
          <a:prstGeom prst="rect">
            <a:avLst/>
          </a:prstGeom>
          <a:noFill/>
        </p:spPr>
        <p:txBody>
          <a:bodyPr wrap="square" rtlCol="0">
            <a:spAutoFit/>
          </a:bodyPr>
          <a:lstStyle/>
          <a:p>
            <a:r>
              <a:rPr lang="en-US" sz="1600" dirty="0"/>
              <a:t>North Dakota Agricultural Weather Network (06-10-21 am)</a:t>
            </a:r>
          </a:p>
        </p:txBody>
      </p:sp>
      <p:pic>
        <p:nvPicPr>
          <p:cNvPr id="3076" name="Picture 4" descr="https://ndawn.ndsu.nodak.edu/map.png?mtype=daily&amp;v=ddrm&amp;c=c&amp;begin_date=2021-05-11&amp;end_date=2021-06-09">
            <a:extLst>
              <a:ext uri="{FF2B5EF4-FFF2-40B4-BE49-F238E27FC236}">
                <a16:creationId xmlns:a16="http://schemas.microsoft.com/office/drawing/2014/main" id="{A350D705-4935-4698-ABD5-E9BE534AAF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171" y="946312"/>
            <a:ext cx="8483658" cy="495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657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Past 7-Day Total Rainfall</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2D7BEB1-2AE8-42D1-A91D-E18601EBA752}"/>
              </a:ext>
            </a:extLst>
          </p:cNvPr>
          <p:cNvSpPr txBox="1"/>
          <p:nvPr/>
        </p:nvSpPr>
        <p:spPr>
          <a:xfrm>
            <a:off x="5639410" y="5998635"/>
            <a:ext cx="3410101" cy="584775"/>
          </a:xfrm>
          <a:prstGeom prst="rect">
            <a:avLst/>
          </a:prstGeom>
          <a:noFill/>
        </p:spPr>
        <p:txBody>
          <a:bodyPr wrap="square" rtlCol="0">
            <a:spAutoFit/>
          </a:bodyPr>
          <a:lstStyle/>
          <a:p>
            <a:r>
              <a:rPr lang="en-US" sz="1600" dirty="0"/>
              <a:t>North Dakota Agricultural Weather Network (06-10-21 am)</a:t>
            </a:r>
          </a:p>
        </p:txBody>
      </p:sp>
      <p:pic>
        <p:nvPicPr>
          <p:cNvPr id="3074" name="Picture 2" descr="https://ndawn.ndsu.nodak.edu/map.png?mtype=daily&amp;v=ddrm&amp;c=c&amp;begin_date=2021-06-03&amp;end_date=2021-06-09">
            <a:extLst>
              <a:ext uri="{FF2B5EF4-FFF2-40B4-BE49-F238E27FC236}">
                <a16:creationId xmlns:a16="http://schemas.microsoft.com/office/drawing/2014/main" id="{96B560D3-2F21-4FEB-A210-51E1768A03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643" y="952107"/>
            <a:ext cx="8472714" cy="495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12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Past 7-Day Accumulated Precipitation</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2D7BEB1-2AE8-42D1-A91D-E18601EBA752}"/>
              </a:ext>
            </a:extLst>
          </p:cNvPr>
          <p:cNvSpPr txBox="1"/>
          <p:nvPr/>
        </p:nvSpPr>
        <p:spPr>
          <a:xfrm>
            <a:off x="5639410" y="5998635"/>
            <a:ext cx="3410101" cy="584775"/>
          </a:xfrm>
          <a:prstGeom prst="rect">
            <a:avLst/>
          </a:prstGeom>
          <a:noFill/>
        </p:spPr>
        <p:txBody>
          <a:bodyPr wrap="square" rtlCol="0">
            <a:spAutoFit/>
          </a:bodyPr>
          <a:lstStyle/>
          <a:p>
            <a:r>
              <a:rPr lang="en-US" sz="1600" dirty="0"/>
              <a:t>National Weather Service – Climate Prediction Center (06-10-21 am)</a:t>
            </a:r>
          </a:p>
        </p:txBody>
      </p:sp>
      <p:pic>
        <p:nvPicPr>
          <p:cNvPr id="2050" name="Picture 2" descr="https://www.cpc.ncep.noaa.gov/products/Precip_Monitoring/Figures/NAMS/p.7day.figa.gif">
            <a:extLst>
              <a:ext uri="{FF2B5EF4-FFF2-40B4-BE49-F238E27FC236}">
                <a16:creationId xmlns:a16="http://schemas.microsoft.com/office/drawing/2014/main" id="{C7E964DE-CF82-4D98-A2EF-DCE0E9D84D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4568" y="860935"/>
            <a:ext cx="7037951" cy="513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302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0.0” - 3.9” </a:t>
            </a:r>
            <a:r>
              <a:rPr lang="en-US" b="1" dirty="0">
                <a:solidFill>
                  <a:srgbClr val="0000FF"/>
                </a:solidFill>
              </a:rPr>
              <a:t>Relative</a:t>
            </a:r>
            <a:r>
              <a:rPr lang="en-US" b="1" dirty="0"/>
              <a:t> Soil Moisture</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2D7BEB1-2AE8-42D1-A91D-E18601EBA752}"/>
              </a:ext>
            </a:extLst>
          </p:cNvPr>
          <p:cNvSpPr txBox="1"/>
          <p:nvPr/>
        </p:nvSpPr>
        <p:spPr>
          <a:xfrm>
            <a:off x="5530292" y="5998635"/>
            <a:ext cx="3519220" cy="584775"/>
          </a:xfrm>
          <a:prstGeom prst="rect">
            <a:avLst/>
          </a:prstGeom>
          <a:noFill/>
        </p:spPr>
        <p:txBody>
          <a:bodyPr wrap="square" rtlCol="0">
            <a:spAutoFit/>
          </a:bodyPr>
          <a:lstStyle/>
          <a:p>
            <a:r>
              <a:rPr lang="en-US" sz="1600" dirty="0"/>
              <a:t>Short-term Prediction Research and Transition Center – NASA (06-10-21 am)</a:t>
            </a:r>
          </a:p>
        </p:txBody>
      </p:sp>
      <p:pic>
        <p:nvPicPr>
          <p:cNvPr id="6148" name="Picture 4" descr="https://weather.msfc.nasa.gov/sport/dynamic/lis_CONUS/rsoim0-10_20210610_00z_conus.gif">
            <a:extLst>
              <a:ext uri="{FF2B5EF4-FFF2-40B4-BE49-F238E27FC236}">
                <a16:creationId xmlns:a16="http://schemas.microsoft.com/office/drawing/2014/main" id="{0DCBFC82-8975-45A7-A4F8-0EB4EA43C1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1503" y="701701"/>
            <a:ext cx="6340994" cy="520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68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3.9” – 15.7” </a:t>
            </a:r>
            <a:r>
              <a:rPr lang="en-US" b="1" dirty="0">
                <a:solidFill>
                  <a:srgbClr val="0000FF"/>
                </a:solidFill>
              </a:rPr>
              <a:t>Relative</a:t>
            </a:r>
            <a:r>
              <a:rPr lang="en-US" b="1" dirty="0"/>
              <a:t> Soil Moisture</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ttps://weather.msfc.nasa.gov/sport/dynamic/lis_CONUS/rsoim10-40_20210610_00z_conus.gif">
            <a:extLst>
              <a:ext uri="{FF2B5EF4-FFF2-40B4-BE49-F238E27FC236}">
                <a16:creationId xmlns:a16="http://schemas.microsoft.com/office/drawing/2014/main" id="{8098A975-2CEC-45C7-B897-D538B4F672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2937" y="694944"/>
            <a:ext cx="6338125" cy="52095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5F7209-13E1-4BA9-9317-EC7DF71BDE59}"/>
              </a:ext>
            </a:extLst>
          </p:cNvPr>
          <p:cNvSpPr txBox="1"/>
          <p:nvPr/>
        </p:nvSpPr>
        <p:spPr>
          <a:xfrm>
            <a:off x="5530292" y="5998635"/>
            <a:ext cx="3519220" cy="584775"/>
          </a:xfrm>
          <a:prstGeom prst="rect">
            <a:avLst/>
          </a:prstGeom>
          <a:noFill/>
        </p:spPr>
        <p:txBody>
          <a:bodyPr wrap="square" rtlCol="0">
            <a:spAutoFit/>
          </a:bodyPr>
          <a:lstStyle/>
          <a:p>
            <a:r>
              <a:rPr lang="en-US" sz="1600" dirty="0"/>
              <a:t>Short-term Prediction Research and Transition Center – NASA (06-10-21 am)</a:t>
            </a:r>
          </a:p>
        </p:txBody>
      </p:sp>
    </p:spTree>
    <p:extLst>
      <p:ext uri="{BB962C8B-B14F-4D97-AF65-F5344CB8AC3E}">
        <p14:creationId xmlns:p14="http://schemas.microsoft.com/office/powerpoint/2010/main" val="488454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Next 5-Day Precipitation Forecast</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wpc.ncep.noaa.gov/qpf/p120i.gif?1623332689">
            <a:extLst>
              <a:ext uri="{FF2B5EF4-FFF2-40B4-BE49-F238E27FC236}">
                <a16:creationId xmlns:a16="http://schemas.microsoft.com/office/drawing/2014/main" id="{36932B98-EAD2-400A-B464-932D02F03E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4804" y="803368"/>
            <a:ext cx="7274392" cy="51011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D7BEB1-2AE8-42D1-A91D-E18601EBA752}"/>
              </a:ext>
            </a:extLst>
          </p:cNvPr>
          <p:cNvSpPr txBox="1"/>
          <p:nvPr/>
        </p:nvSpPr>
        <p:spPr>
          <a:xfrm>
            <a:off x="5639410" y="5998635"/>
            <a:ext cx="3410101" cy="584775"/>
          </a:xfrm>
          <a:prstGeom prst="rect">
            <a:avLst/>
          </a:prstGeom>
          <a:noFill/>
        </p:spPr>
        <p:txBody>
          <a:bodyPr wrap="square" rtlCol="0">
            <a:spAutoFit/>
          </a:bodyPr>
          <a:lstStyle/>
          <a:p>
            <a:r>
              <a:rPr lang="en-US" sz="1600" dirty="0"/>
              <a:t>National Weather Service – Weather Prediction Center (06-10-21 am)</a:t>
            </a:r>
          </a:p>
        </p:txBody>
      </p:sp>
    </p:spTree>
    <p:extLst>
      <p:ext uri="{BB962C8B-B14F-4D97-AF65-F5344CB8AC3E}">
        <p14:creationId xmlns:p14="http://schemas.microsoft.com/office/powerpoint/2010/main" val="3394210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4501-00B9-4FA6-BC76-1A08A82C6FD1}"/>
              </a:ext>
            </a:extLst>
          </p:cNvPr>
          <p:cNvSpPr>
            <a:spLocks noGrp="1"/>
          </p:cNvSpPr>
          <p:nvPr>
            <p:ph type="title"/>
          </p:nvPr>
        </p:nvSpPr>
        <p:spPr>
          <a:xfrm>
            <a:off x="65837" y="91745"/>
            <a:ext cx="9026957" cy="860362"/>
          </a:xfrm>
        </p:spPr>
        <p:txBody>
          <a:bodyPr>
            <a:normAutofit/>
          </a:bodyPr>
          <a:lstStyle/>
          <a:p>
            <a:pPr algn="ctr"/>
            <a:r>
              <a:rPr lang="en-US" b="1" dirty="0"/>
              <a:t>Next 3-7 Day Max. Temp. Anomaly</a:t>
            </a:r>
          </a:p>
        </p:txBody>
      </p:sp>
      <p:sp>
        <p:nvSpPr>
          <p:cNvPr id="8" name="Rectangle 7">
            <a:extLst>
              <a:ext uri="{FF2B5EF4-FFF2-40B4-BE49-F238E27FC236}">
                <a16:creationId xmlns:a16="http://schemas.microsoft.com/office/drawing/2014/main" id="{85F9628B-EF56-4C3C-B383-20107E1E3F55}"/>
              </a:ext>
            </a:extLst>
          </p:cNvPr>
          <p:cNvSpPr/>
          <p:nvPr/>
        </p:nvSpPr>
        <p:spPr>
          <a:xfrm>
            <a:off x="1041481" y="4851147"/>
            <a:ext cx="2279620" cy="105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BDE272-7D31-411B-AE7D-934C890AACD0}"/>
              </a:ext>
            </a:extLst>
          </p:cNvPr>
          <p:cNvSpPr/>
          <p:nvPr/>
        </p:nvSpPr>
        <p:spPr>
          <a:xfrm>
            <a:off x="7344461" y="5179163"/>
            <a:ext cx="1359408" cy="11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FAE861-D05D-480B-AFD4-77C33DE6EAB4}"/>
              </a:ext>
            </a:extLst>
          </p:cNvPr>
          <p:cNvSpPr/>
          <p:nvPr/>
        </p:nvSpPr>
        <p:spPr>
          <a:xfrm>
            <a:off x="2942073" y="5464454"/>
            <a:ext cx="1176385" cy="63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2D7BEB1-2AE8-42D1-A91D-E18601EBA752}"/>
              </a:ext>
            </a:extLst>
          </p:cNvPr>
          <p:cNvSpPr txBox="1"/>
          <p:nvPr/>
        </p:nvSpPr>
        <p:spPr>
          <a:xfrm>
            <a:off x="5639410" y="5998635"/>
            <a:ext cx="3410101" cy="584775"/>
          </a:xfrm>
          <a:prstGeom prst="rect">
            <a:avLst/>
          </a:prstGeom>
          <a:noFill/>
        </p:spPr>
        <p:txBody>
          <a:bodyPr wrap="square" rtlCol="0">
            <a:spAutoFit/>
          </a:bodyPr>
          <a:lstStyle/>
          <a:p>
            <a:r>
              <a:rPr lang="en-US" sz="1600" dirty="0"/>
              <a:t>National Weather Service – Weather Prediction Center (06-10-21 am)</a:t>
            </a:r>
          </a:p>
        </p:txBody>
      </p:sp>
      <p:pic>
        <p:nvPicPr>
          <p:cNvPr id="5122" name="Picture 2" descr="https://www.wpc.ncep.noaa.gov/medr/DAY3-7_MAX_ANOM_filled.gif">
            <a:extLst>
              <a:ext uri="{FF2B5EF4-FFF2-40B4-BE49-F238E27FC236}">
                <a16:creationId xmlns:a16="http://schemas.microsoft.com/office/drawing/2014/main" id="{AFC95454-E73B-4CA6-A0CF-CF068521E1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1559" y="837973"/>
            <a:ext cx="6880881" cy="516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3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D80EAF1-5DF1-A64B-AA62-2F203771C14C}"/>
              </a:ext>
            </a:extLst>
          </p:cNvPr>
          <p:cNvSpPr>
            <a:spLocks noGrp="1"/>
          </p:cNvSpPr>
          <p:nvPr>
            <p:ph idx="1"/>
          </p:nvPr>
        </p:nvSpPr>
        <p:spPr>
          <a:xfrm>
            <a:off x="550375" y="2351089"/>
            <a:ext cx="4832269" cy="4506911"/>
          </a:xfrm>
        </p:spPr>
        <p:txBody>
          <a:bodyPr/>
          <a:lstStyle/>
          <a:p>
            <a:pPr marL="0" indent="0">
              <a:buNone/>
            </a:pPr>
            <a:r>
              <a:rPr lang="en-US" dirty="0"/>
              <a:t>Tim Petry</a:t>
            </a:r>
          </a:p>
          <a:p>
            <a:pPr marL="0" indent="0">
              <a:buNone/>
            </a:pPr>
            <a:r>
              <a:rPr lang="en-US" dirty="0"/>
              <a:t>Extension Livestock Marketing Economist</a:t>
            </a:r>
          </a:p>
          <a:p>
            <a:pPr marL="0" indent="0">
              <a:buNone/>
            </a:pPr>
            <a:r>
              <a:rPr lang="en-US" dirty="0">
                <a:hlinkClick r:id="rId2"/>
              </a:rPr>
              <a:t>Tim.Petry@ndsu.edu</a:t>
            </a:r>
            <a:endParaRPr lang="en-US" dirty="0"/>
          </a:p>
          <a:p>
            <a:pPr marL="0" indent="0">
              <a:buNone/>
            </a:pPr>
            <a:r>
              <a:rPr lang="en-US" sz="2000" dirty="0">
                <a:hlinkClick r:id="rId3"/>
              </a:rPr>
              <a:t>www.ndsu.edu/livestockeconomics</a:t>
            </a:r>
            <a:endParaRPr lang="en-US" sz="2000" dirty="0"/>
          </a:p>
          <a:p>
            <a:pPr marL="0" indent="0">
              <a:buNone/>
            </a:pPr>
            <a:r>
              <a:rPr lang="en-US" sz="2000" dirty="0"/>
              <a:t>701-231-7469</a:t>
            </a:r>
          </a:p>
          <a:p>
            <a:pPr marL="0" indent="0">
              <a:buNone/>
            </a:pPr>
            <a:endParaRPr lang="en-US" sz="2000" dirty="0"/>
          </a:p>
          <a:p>
            <a:endParaRPr lang="en-US" dirty="0"/>
          </a:p>
          <a:p>
            <a:endParaRPr lang="en-US" dirty="0"/>
          </a:p>
        </p:txBody>
      </p:sp>
      <p:pic>
        <p:nvPicPr>
          <p:cNvPr id="13" name="Picture 12">
            <a:extLst>
              <a:ext uri="{FF2B5EF4-FFF2-40B4-BE49-F238E27FC236}">
                <a16:creationId xmlns:a16="http://schemas.microsoft.com/office/drawing/2014/main" id="{FDF3B1E3-215C-7744-99D3-565AF763F763}"/>
              </a:ext>
            </a:extLst>
          </p:cNvPr>
          <p:cNvPicPr>
            <a:picLocks noChangeAspect="1"/>
          </p:cNvPicPr>
          <p:nvPr/>
        </p:nvPicPr>
        <p:blipFill rotWithShape="1">
          <a:blip r:embed="rId4"/>
          <a:srcRect t="13162" r="4547"/>
          <a:stretch/>
        </p:blipFill>
        <p:spPr>
          <a:xfrm>
            <a:off x="5382644" y="2033905"/>
            <a:ext cx="3176954" cy="4317462"/>
          </a:xfrm>
          <a:prstGeom prst="rect">
            <a:avLst/>
          </a:prstGeom>
        </p:spPr>
      </p:pic>
      <p:sp>
        <p:nvSpPr>
          <p:cNvPr id="7" name="Title 1">
            <a:extLst>
              <a:ext uri="{FF2B5EF4-FFF2-40B4-BE49-F238E27FC236}">
                <a16:creationId xmlns:a16="http://schemas.microsoft.com/office/drawing/2014/main" id="{12E2A4AD-67AA-4C35-9F67-D8BE85505479}"/>
              </a:ext>
            </a:extLst>
          </p:cNvPr>
          <p:cNvSpPr>
            <a:spLocks noGrp="1"/>
          </p:cNvSpPr>
          <p:nvPr>
            <p:ph type="title"/>
          </p:nvPr>
        </p:nvSpPr>
        <p:spPr>
          <a:xfrm>
            <a:off x="622300" y="206534"/>
            <a:ext cx="7886700" cy="1985963"/>
          </a:xfrm>
        </p:spPr>
        <p:txBody>
          <a:bodyPr>
            <a:normAutofit/>
          </a:bodyPr>
          <a:lstStyle/>
          <a:p>
            <a:r>
              <a:rPr lang="en-US" sz="3200" b="1" dirty="0">
                <a:solidFill>
                  <a:schemeClr val="accent6">
                    <a:lumMod val="75000"/>
                  </a:schemeClr>
                </a:solidFill>
              </a:rPr>
              <a:t>LIVESTOCK PRICE SITUATION AND OUTLOOK</a:t>
            </a:r>
          </a:p>
        </p:txBody>
      </p:sp>
      <p:pic>
        <p:nvPicPr>
          <p:cNvPr id="2" name="Picture 1">
            <a:extLst>
              <a:ext uri="{FF2B5EF4-FFF2-40B4-BE49-F238E27FC236}">
                <a16:creationId xmlns:a16="http://schemas.microsoft.com/office/drawing/2014/main" id="{EB5E2DE2-9E8A-42C4-AD2F-1942362880EA}"/>
              </a:ext>
            </a:extLst>
          </p:cNvPr>
          <p:cNvPicPr>
            <a:picLocks noChangeAspect="1"/>
          </p:cNvPicPr>
          <p:nvPr/>
        </p:nvPicPr>
        <p:blipFill>
          <a:blip r:embed="rId5"/>
          <a:stretch>
            <a:fillRect/>
          </a:stretch>
        </p:blipFill>
        <p:spPr>
          <a:xfrm>
            <a:off x="1898106" y="6511246"/>
            <a:ext cx="3346893" cy="280440"/>
          </a:xfrm>
          <a:prstGeom prst="rect">
            <a:avLst/>
          </a:prstGeom>
        </p:spPr>
      </p:pic>
    </p:spTree>
    <p:extLst>
      <p:ext uri="{BB962C8B-B14F-4D97-AF65-F5344CB8AC3E}">
        <p14:creationId xmlns:p14="http://schemas.microsoft.com/office/powerpoint/2010/main" val="3901430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BF1C2-F0BD-4F95-9301-4225B95FA244}"/>
              </a:ext>
            </a:extLst>
          </p:cNvPr>
          <p:cNvSpPr>
            <a:spLocks noGrp="1"/>
          </p:cNvSpPr>
          <p:nvPr>
            <p:ph idx="1"/>
          </p:nvPr>
        </p:nvSpPr>
        <p:spPr>
          <a:xfrm>
            <a:off x="628650" y="3429000"/>
            <a:ext cx="7886700" cy="2705101"/>
          </a:xfrm>
        </p:spPr>
        <p:txBody>
          <a:bodyPr/>
          <a:lstStyle/>
          <a:p>
            <a:r>
              <a:rPr lang="en-US" b="1" dirty="0">
                <a:solidFill>
                  <a:schemeClr val="accent1">
                    <a:lumMod val="50000"/>
                  </a:schemeClr>
                </a:solidFill>
              </a:rPr>
              <a:t>Markets do not like “unknown unknowns” which cause price volatility</a:t>
            </a:r>
            <a:r>
              <a:rPr lang="en-US" sz="3200" b="1" dirty="0">
                <a:solidFill>
                  <a:schemeClr val="accent1">
                    <a:lumMod val="50000"/>
                  </a:schemeClr>
                </a:solidFill>
              </a:rPr>
              <a:t> </a:t>
            </a:r>
            <a:r>
              <a:rPr lang="en-US" b="1" dirty="0">
                <a:solidFill>
                  <a:schemeClr val="accent1">
                    <a:lumMod val="50000"/>
                  </a:schemeClr>
                </a:solidFill>
              </a:rPr>
              <a:t>when they occur.</a:t>
            </a:r>
          </a:p>
          <a:p>
            <a:r>
              <a:rPr lang="en-US" b="1" dirty="0">
                <a:solidFill>
                  <a:schemeClr val="accent1">
                    <a:lumMod val="50000"/>
                  </a:schemeClr>
                </a:solidFill>
              </a:rPr>
              <a:t>9/11/2001, BSE-2003, </a:t>
            </a:r>
            <a:r>
              <a:rPr lang="en-US" b="1" dirty="0">
                <a:solidFill>
                  <a:srgbClr val="C00000"/>
                </a:solidFill>
              </a:rPr>
              <a:t>COVID-19</a:t>
            </a:r>
            <a:endParaRPr lang="en-US" b="1" dirty="0">
              <a:solidFill>
                <a:schemeClr val="accent1">
                  <a:lumMod val="50000"/>
                </a:schemeClr>
              </a:solidFill>
            </a:endParaRPr>
          </a:p>
          <a:p>
            <a:r>
              <a:rPr lang="en-US" b="1" dirty="0">
                <a:solidFill>
                  <a:schemeClr val="accent1">
                    <a:lumMod val="50000"/>
                  </a:schemeClr>
                </a:solidFill>
              </a:rPr>
              <a:t>Many lately!</a:t>
            </a:r>
          </a:p>
          <a:p>
            <a:r>
              <a:rPr lang="en-US" b="1" dirty="0">
                <a:solidFill>
                  <a:schemeClr val="accent1">
                    <a:lumMod val="50000"/>
                  </a:schemeClr>
                </a:solidFill>
              </a:rPr>
              <a:t>Now called </a:t>
            </a:r>
            <a:r>
              <a:rPr lang="en-US" dirty="0"/>
              <a:t>“</a:t>
            </a:r>
            <a:r>
              <a:rPr lang="en-US" b="1" dirty="0"/>
              <a:t>Black Swan” </a:t>
            </a:r>
            <a:r>
              <a:rPr lang="en-US" b="1" dirty="0">
                <a:solidFill>
                  <a:schemeClr val="accent1">
                    <a:lumMod val="50000"/>
                  </a:schemeClr>
                </a:solidFill>
              </a:rPr>
              <a:t>events.</a:t>
            </a:r>
            <a:endParaRPr lang="en-US" dirty="0">
              <a:solidFill>
                <a:schemeClr val="accent1">
                  <a:lumMod val="50000"/>
                </a:schemeClr>
              </a:solidFill>
            </a:endParaRPr>
          </a:p>
        </p:txBody>
      </p:sp>
      <p:pic>
        <p:nvPicPr>
          <p:cNvPr id="4" name="Picture 3">
            <a:extLst>
              <a:ext uri="{FF2B5EF4-FFF2-40B4-BE49-F238E27FC236}">
                <a16:creationId xmlns:a16="http://schemas.microsoft.com/office/drawing/2014/main" id="{5112AC67-4247-415E-89D5-E674203D195A}"/>
              </a:ext>
            </a:extLst>
          </p:cNvPr>
          <p:cNvPicPr>
            <a:picLocks noChangeAspect="1"/>
          </p:cNvPicPr>
          <p:nvPr/>
        </p:nvPicPr>
        <p:blipFill>
          <a:blip r:embed="rId2"/>
          <a:stretch>
            <a:fillRect/>
          </a:stretch>
        </p:blipFill>
        <p:spPr>
          <a:xfrm>
            <a:off x="778461" y="486582"/>
            <a:ext cx="7162800" cy="2705100"/>
          </a:xfrm>
          <a:prstGeom prst="rect">
            <a:avLst/>
          </a:prstGeom>
        </p:spPr>
      </p:pic>
      <p:pic>
        <p:nvPicPr>
          <p:cNvPr id="2" name="Picture 1">
            <a:extLst>
              <a:ext uri="{FF2B5EF4-FFF2-40B4-BE49-F238E27FC236}">
                <a16:creationId xmlns:a16="http://schemas.microsoft.com/office/drawing/2014/main" id="{26310C05-33A2-479C-A2F6-CB7FEAA22E21}"/>
              </a:ext>
            </a:extLst>
          </p:cNvPr>
          <p:cNvPicPr>
            <a:picLocks noChangeAspect="1"/>
          </p:cNvPicPr>
          <p:nvPr/>
        </p:nvPicPr>
        <p:blipFill>
          <a:blip r:embed="rId3"/>
          <a:stretch>
            <a:fillRect/>
          </a:stretch>
        </p:blipFill>
        <p:spPr>
          <a:xfrm>
            <a:off x="6162090" y="4654839"/>
            <a:ext cx="2353260" cy="1542422"/>
          </a:xfrm>
          <a:prstGeom prst="rect">
            <a:avLst/>
          </a:prstGeom>
        </p:spPr>
      </p:pic>
    </p:spTree>
    <p:extLst>
      <p:ext uri="{BB962C8B-B14F-4D97-AF65-F5344CB8AC3E}">
        <p14:creationId xmlns:p14="http://schemas.microsoft.com/office/powerpoint/2010/main" val="1684459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752BC-492C-4712-B6AA-01C8FF0ED17B}"/>
              </a:ext>
            </a:extLst>
          </p:cNvPr>
          <p:cNvPicPr>
            <a:picLocks noChangeAspect="1"/>
          </p:cNvPicPr>
          <p:nvPr/>
        </p:nvPicPr>
        <p:blipFill>
          <a:blip r:embed="rId2"/>
          <a:stretch>
            <a:fillRect/>
          </a:stretch>
        </p:blipFill>
        <p:spPr>
          <a:xfrm>
            <a:off x="1161616" y="590060"/>
            <a:ext cx="6498899" cy="762066"/>
          </a:xfrm>
          <a:prstGeom prst="rect">
            <a:avLst/>
          </a:prstGeom>
        </p:spPr>
      </p:pic>
      <p:pic>
        <p:nvPicPr>
          <p:cNvPr id="3" name="Picture 2">
            <a:extLst>
              <a:ext uri="{FF2B5EF4-FFF2-40B4-BE49-F238E27FC236}">
                <a16:creationId xmlns:a16="http://schemas.microsoft.com/office/drawing/2014/main" id="{DF324E1E-8A52-4467-8D86-1CC56424E8C2}"/>
              </a:ext>
            </a:extLst>
          </p:cNvPr>
          <p:cNvPicPr>
            <a:picLocks noChangeAspect="1"/>
          </p:cNvPicPr>
          <p:nvPr/>
        </p:nvPicPr>
        <p:blipFill>
          <a:blip r:embed="rId3"/>
          <a:stretch>
            <a:fillRect/>
          </a:stretch>
        </p:blipFill>
        <p:spPr>
          <a:xfrm>
            <a:off x="996386" y="1352126"/>
            <a:ext cx="7151228" cy="4584589"/>
          </a:xfrm>
          <a:prstGeom prst="rect">
            <a:avLst/>
          </a:prstGeom>
          <a:solidFill>
            <a:schemeClr val="accent4">
              <a:lumMod val="75000"/>
            </a:schemeClr>
          </a:solidFill>
        </p:spPr>
      </p:pic>
      <p:pic>
        <p:nvPicPr>
          <p:cNvPr id="4" name="Picture 3">
            <a:extLst>
              <a:ext uri="{FF2B5EF4-FFF2-40B4-BE49-F238E27FC236}">
                <a16:creationId xmlns:a16="http://schemas.microsoft.com/office/drawing/2014/main" id="{D13DC21C-9F69-4466-86CE-1273F3C22A52}"/>
              </a:ext>
            </a:extLst>
          </p:cNvPr>
          <p:cNvPicPr>
            <a:picLocks noChangeAspect="1"/>
          </p:cNvPicPr>
          <p:nvPr/>
        </p:nvPicPr>
        <p:blipFill>
          <a:blip r:embed="rId4"/>
          <a:stretch>
            <a:fillRect/>
          </a:stretch>
        </p:blipFill>
        <p:spPr>
          <a:xfrm>
            <a:off x="4645152" y="3350645"/>
            <a:ext cx="3160166" cy="475529"/>
          </a:xfrm>
          <a:prstGeom prst="rect">
            <a:avLst/>
          </a:prstGeom>
        </p:spPr>
      </p:pic>
      <p:pic>
        <p:nvPicPr>
          <p:cNvPr id="5" name="Picture 4">
            <a:extLst>
              <a:ext uri="{FF2B5EF4-FFF2-40B4-BE49-F238E27FC236}">
                <a16:creationId xmlns:a16="http://schemas.microsoft.com/office/drawing/2014/main" id="{AA038553-AC8A-4146-8CA3-27CF678D73BA}"/>
              </a:ext>
            </a:extLst>
          </p:cNvPr>
          <p:cNvPicPr>
            <a:picLocks noChangeAspect="1"/>
          </p:cNvPicPr>
          <p:nvPr/>
        </p:nvPicPr>
        <p:blipFill>
          <a:blip r:embed="rId5"/>
          <a:stretch>
            <a:fillRect/>
          </a:stretch>
        </p:blipFill>
        <p:spPr>
          <a:xfrm>
            <a:off x="2574416" y="4033834"/>
            <a:ext cx="1704975" cy="581025"/>
          </a:xfrm>
          <a:prstGeom prst="rect">
            <a:avLst/>
          </a:prstGeom>
        </p:spPr>
      </p:pic>
      <p:sp>
        <p:nvSpPr>
          <p:cNvPr id="6" name="Arrow: Right 5">
            <a:extLst>
              <a:ext uri="{FF2B5EF4-FFF2-40B4-BE49-F238E27FC236}">
                <a16:creationId xmlns:a16="http://schemas.microsoft.com/office/drawing/2014/main" id="{FA462F3D-E924-4E9E-8DD6-4577F175CB9A}"/>
              </a:ext>
            </a:extLst>
          </p:cNvPr>
          <p:cNvSpPr/>
          <p:nvPr/>
        </p:nvSpPr>
        <p:spPr>
          <a:xfrm>
            <a:off x="4082796" y="4309976"/>
            <a:ext cx="978408" cy="354252"/>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321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A4AD-67AA-4C35-9F67-D8BE85505479}"/>
              </a:ext>
            </a:extLst>
          </p:cNvPr>
          <p:cNvSpPr>
            <a:spLocks noGrp="1"/>
          </p:cNvSpPr>
          <p:nvPr>
            <p:ph type="title"/>
          </p:nvPr>
        </p:nvSpPr>
        <p:spPr/>
        <p:txBody>
          <a:bodyPr>
            <a:normAutofit/>
          </a:bodyPr>
          <a:lstStyle/>
          <a:p>
            <a:r>
              <a:rPr lang="en-US" dirty="0"/>
              <a:t>ND Farm Income and Ratios</a:t>
            </a:r>
          </a:p>
        </p:txBody>
      </p:sp>
      <p:sp>
        <p:nvSpPr>
          <p:cNvPr id="3" name="Content Placeholder 2">
            <a:extLst>
              <a:ext uri="{FF2B5EF4-FFF2-40B4-BE49-F238E27FC236}">
                <a16:creationId xmlns:a16="http://schemas.microsoft.com/office/drawing/2014/main" id="{3CC2FDE6-04FD-4662-8D55-8D32E1821086}"/>
              </a:ext>
            </a:extLst>
          </p:cNvPr>
          <p:cNvSpPr>
            <a:spLocks noGrp="1"/>
          </p:cNvSpPr>
          <p:nvPr>
            <p:ph idx="1"/>
          </p:nvPr>
        </p:nvSpPr>
        <p:spPr>
          <a:xfrm>
            <a:off x="245806" y="2143664"/>
            <a:ext cx="5189794" cy="4525963"/>
          </a:xfrm>
        </p:spPr>
        <p:txBody>
          <a:bodyPr/>
          <a:lstStyle/>
          <a:p>
            <a:pPr marL="0" indent="0">
              <a:buNone/>
            </a:pPr>
            <a:r>
              <a:rPr lang="en-US" dirty="0"/>
              <a:t>Bryon Parman</a:t>
            </a:r>
          </a:p>
          <a:p>
            <a:pPr marL="0" indent="0">
              <a:buNone/>
            </a:pPr>
            <a:r>
              <a:rPr lang="en-US" dirty="0"/>
              <a:t>Cell – 701-261-5919</a:t>
            </a:r>
          </a:p>
          <a:p>
            <a:pPr marL="0" indent="0">
              <a:buNone/>
            </a:pPr>
            <a:r>
              <a:rPr lang="en-US" dirty="0"/>
              <a:t>Bryon.Parman@ndsu.edu</a:t>
            </a:r>
          </a:p>
          <a:p>
            <a:endParaRPr lang="en-US" dirty="0"/>
          </a:p>
        </p:txBody>
      </p:sp>
      <p:pic>
        <p:nvPicPr>
          <p:cNvPr id="5" name="Picture 4">
            <a:extLst>
              <a:ext uri="{FF2B5EF4-FFF2-40B4-BE49-F238E27FC236}">
                <a16:creationId xmlns:a16="http://schemas.microsoft.com/office/drawing/2014/main" id="{24A9BA84-05B4-456E-8FF4-8E34CA25D836}"/>
              </a:ext>
            </a:extLst>
          </p:cNvPr>
          <p:cNvPicPr>
            <a:picLocks noChangeAspect="1"/>
          </p:cNvPicPr>
          <p:nvPr/>
        </p:nvPicPr>
        <p:blipFill>
          <a:blip r:embed="rId2"/>
          <a:stretch>
            <a:fillRect/>
          </a:stretch>
        </p:blipFill>
        <p:spPr>
          <a:xfrm>
            <a:off x="4873651" y="4188756"/>
            <a:ext cx="3810000" cy="1533525"/>
          </a:xfrm>
          <a:prstGeom prst="rect">
            <a:avLst/>
          </a:prstGeom>
        </p:spPr>
      </p:pic>
    </p:spTree>
    <p:extLst>
      <p:ext uri="{BB962C8B-B14F-4D97-AF65-F5344CB8AC3E}">
        <p14:creationId xmlns:p14="http://schemas.microsoft.com/office/powerpoint/2010/main" val="3443093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0DDD4-E04F-4EA7-BCD6-7D32E10FDA14}"/>
              </a:ext>
            </a:extLst>
          </p:cNvPr>
          <p:cNvPicPr>
            <a:picLocks noChangeAspect="1"/>
          </p:cNvPicPr>
          <p:nvPr/>
        </p:nvPicPr>
        <p:blipFill>
          <a:blip r:embed="rId2"/>
          <a:stretch>
            <a:fillRect/>
          </a:stretch>
        </p:blipFill>
        <p:spPr>
          <a:xfrm>
            <a:off x="356842" y="613630"/>
            <a:ext cx="8839966" cy="5407621"/>
          </a:xfrm>
          <a:prstGeom prst="rect">
            <a:avLst/>
          </a:prstGeom>
        </p:spPr>
      </p:pic>
      <p:sp>
        <p:nvSpPr>
          <p:cNvPr id="4" name="Arc 3">
            <a:extLst>
              <a:ext uri="{FF2B5EF4-FFF2-40B4-BE49-F238E27FC236}">
                <a16:creationId xmlns:a16="http://schemas.microsoft.com/office/drawing/2014/main" id="{AB50AEFC-0042-47EF-92D9-E30850BC5A1C}"/>
              </a:ext>
            </a:extLst>
          </p:cNvPr>
          <p:cNvSpPr/>
          <p:nvPr/>
        </p:nvSpPr>
        <p:spPr>
          <a:xfrm>
            <a:off x="6073217" y="2940710"/>
            <a:ext cx="3174797" cy="1609342"/>
          </a:xfrm>
          <a:prstGeom prst="arc">
            <a:avLst>
              <a:gd name="adj1" fmla="val 11669040"/>
              <a:gd name="adj2" fmla="val 19559644"/>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DCAE9009-0F26-4B2D-B53B-83153AC46011}"/>
              </a:ext>
            </a:extLst>
          </p:cNvPr>
          <p:cNvPicPr>
            <a:picLocks noChangeAspect="1"/>
          </p:cNvPicPr>
          <p:nvPr/>
        </p:nvPicPr>
        <p:blipFill>
          <a:blip r:embed="rId3"/>
          <a:stretch>
            <a:fillRect/>
          </a:stretch>
        </p:blipFill>
        <p:spPr>
          <a:xfrm>
            <a:off x="6259269" y="3269852"/>
            <a:ext cx="2389839" cy="475529"/>
          </a:xfrm>
          <a:prstGeom prst="rect">
            <a:avLst/>
          </a:prstGeom>
        </p:spPr>
      </p:pic>
      <p:pic>
        <p:nvPicPr>
          <p:cNvPr id="7" name="Picture 6">
            <a:extLst>
              <a:ext uri="{FF2B5EF4-FFF2-40B4-BE49-F238E27FC236}">
                <a16:creationId xmlns:a16="http://schemas.microsoft.com/office/drawing/2014/main" id="{667D10A7-07D8-460C-BCA2-B572C00ABAD9}"/>
              </a:ext>
            </a:extLst>
          </p:cNvPr>
          <p:cNvPicPr>
            <a:picLocks noChangeAspect="1"/>
          </p:cNvPicPr>
          <p:nvPr/>
        </p:nvPicPr>
        <p:blipFill>
          <a:blip r:embed="rId3"/>
          <a:stretch>
            <a:fillRect/>
          </a:stretch>
        </p:blipFill>
        <p:spPr>
          <a:xfrm>
            <a:off x="6284872" y="3672187"/>
            <a:ext cx="2389839" cy="475529"/>
          </a:xfrm>
          <a:prstGeom prst="rect">
            <a:avLst/>
          </a:prstGeom>
        </p:spPr>
      </p:pic>
    </p:spTree>
    <p:extLst>
      <p:ext uri="{BB962C8B-B14F-4D97-AF65-F5344CB8AC3E}">
        <p14:creationId xmlns:p14="http://schemas.microsoft.com/office/powerpoint/2010/main" val="79862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E48336-63B0-4DE5-B7F0-822BA5F8E278}"/>
              </a:ext>
            </a:extLst>
          </p:cNvPr>
          <p:cNvPicPr>
            <a:picLocks noChangeAspect="1"/>
          </p:cNvPicPr>
          <p:nvPr/>
        </p:nvPicPr>
        <p:blipFill>
          <a:blip r:embed="rId2"/>
          <a:stretch>
            <a:fillRect/>
          </a:stretch>
        </p:blipFill>
        <p:spPr>
          <a:xfrm>
            <a:off x="738835" y="314554"/>
            <a:ext cx="7081116" cy="2794406"/>
          </a:xfrm>
          <a:prstGeom prst="rect">
            <a:avLst/>
          </a:prstGeom>
          <a:ln w="12700">
            <a:solidFill>
              <a:schemeClr val="tx1"/>
            </a:solidFill>
          </a:ln>
        </p:spPr>
      </p:pic>
      <p:pic>
        <p:nvPicPr>
          <p:cNvPr id="4" name="Picture 3">
            <a:extLst>
              <a:ext uri="{FF2B5EF4-FFF2-40B4-BE49-F238E27FC236}">
                <a16:creationId xmlns:a16="http://schemas.microsoft.com/office/drawing/2014/main" id="{DD607362-03D0-4909-971C-E744CD7D84DC}"/>
              </a:ext>
            </a:extLst>
          </p:cNvPr>
          <p:cNvPicPr>
            <a:picLocks noChangeAspect="1"/>
          </p:cNvPicPr>
          <p:nvPr/>
        </p:nvPicPr>
        <p:blipFill>
          <a:blip r:embed="rId3"/>
          <a:stretch>
            <a:fillRect/>
          </a:stretch>
        </p:blipFill>
        <p:spPr>
          <a:xfrm>
            <a:off x="738835" y="3240634"/>
            <a:ext cx="7081116" cy="2911449"/>
          </a:xfrm>
          <a:prstGeom prst="rect">
            <a:avLst/>
          </a:prstGeom>
          <a:ln w="12700">
            <a:solidFill>
              <a:schemeClr val="tx1"/>
            </a:solidFill>
          </a:ln>
        </p:spPr>
      </p:pic>
    </p:spTree>
    <p:extLst>
      <p:ext uri="{BB962C8B-B14F-4D97-AF65-F5344CB8AC3E}">
        <p14:creationId xmlns:p14="http://schemas.microsoft.com/office/powerpoint/2010/main" val="4075725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B53F7C-427E-4F9F-98A9-32467A94F12E}"/>
              </a:ext>
            </a:extLst>
          </p:cNvPr>
          <p:cNvPicPr>
            <a:picLocks noChangeAspect="1"/>
          </p:cNvPicPr>
          <p:nvPr/>
        </p:nvPicPr>
        <p:blipFill>
          <a:blip r:embed="rId2"/>
          <a:stretch>
            <a:fillRect/>
          </a:stretch>
        </p:blipFill>
        <p:spPr>
          <a:xfrm>
            <a:off x="574164" y="212142"/>
            <a:ext cx="7574967" cy="2939728"/>
          </a:xfrm>
          <a:prstGeom prst="rect">
            <a:avLst/>
          </a:prstGeom>
        </p:spPr>
      </p:pic>
      <p:pic>
        <p:nvPicPr>
          <p:cNvPr id="11" name="Picture 10">
            <a:extLst>
              <a:ext uri="{FF2B5EF4-FFF2-40B4-BE49-F238E27FC236}">
                <a16:creationId xmlns:a16="http://schemas.microsoft.com/office/drawing/2014/main" id="{EE2A8B21-1EAD-491A-AD59-E3748C135394}"/>
              </a:ext>
            </a:extLst>
          </p:cNvPr>
          <p:cNvPicPr>
            <a:picLocks noChangeAspect="1"/>
          </p:cNvPicPr>
          <p:nvPr/>
        </p:nvPicPr>
        <p:blipFill>
          <a:blip r:embed="rId3"/>
          <a:stretch>
            <a:fillRect/>
          </a:stretch>
        </p:blipFill>
        <p:spPr>
          <a:xfrm>
            <a:off x="1168843" y="672146"/>
            <a:ext cx="1420491" cy="499915"/>
          </a:xfrm>
          <a:prstGeom prst="rect">
            <a:avLst/>
          </a:prstGeom>
        </p:spPr>
      </p:pic>
      <p:pic>
        <p:nvPicPr>
          <p:cNvPr id="15" name="Picture 14">
            <a:extLst>
              <a:ext uri="{FF2B5EF4-FFF2-40B4-BE49-F238E27FC236}">
                <a16:creationId xmlns:a16="http://schemas.microsoft.com/office/drawing/2014/main" id="{87A4C3DF-7749-46BF-AC62-2E20825F0052}"/>
              </a:ext>
            </a:extLst>
          </p:cNvPr>
          <p:cNvPicPr>
            <a:picLocks noChangeAspect="1"/>
          </p:cNvPicPr>
          <p:nvPr/>
        </p:nvPicPr>
        <p:blipFill>
          <a:blip r:embed="rId4"/>
          <a:stretch>
            <a:fillRect/>
          </a:stretch>
        </p:blipFill>
        <p:spPr>
          <a:xfrm>
            <a:off x="1755098" y="1350393"/>
            <a:ext cx="188992" cy="335309"/>
          </a:xfrm>
          <a:prstGeom prst="rect">
            <a:avLst/>
          </a:prstGeom>
        </p:spPr>
      </p:pic>
      <p:pic>
        <p:nvPicPr>
          <p:cNvPr id="16" name="Picture 15">
            <a:extLst>
              <a:ext uri="{FF2B5EF4-FFF2-40B4-BE49-F238E27FC236}">
                <a16:creationId xmlns:a16="http://schemas.microsoft.com/office/drawing/2014/main" id="{743D875E-CDD2-4B72-BF04-7FC1148CA939}"/>
              </a:ext>
            </a:extLst>
          </p:cNvPr>
          <p:cNvPicPr>
            <a:picLocks noChangeAspect="1"/>
          </p:cNvPicPr>
          <p:nvPr/>
        </p:nvPicPr>
        <p:blipFill>
          <a:blip r:embed="rId5"/>
          <a:stretch>
            <a:fillRect/>
          </a:stretch>
        </p:blipFill>
        <p:spPr>
          <a:xfrm>
            <a:off x="2908840" y="590266"/>
            <a:ext cx="847417" cy="237765"/>
          </a:xfrm>
          <a:prstGeom prst="rect">
            <a:avLst/>
          </a:prstGeom>
        </p:spPr>
      </p:pic>
      <p:pic>
        <p:nvPicPr>
          <p:cNvPr id="17" name="Picture 16">
            <a:extLst>
              <a:ext uri="{FF2B5EF4-FFF2-40B4-BE49-F238E27FC236}">
                <a16:creationId xmlns:a16="http://schemas.microsoft.com/office/drawing/2014/main" id="{10FA0DAC-80C5-430D-8D1A-3DBA74A4BE60}"/>
              </a:ext>
            </a:extLst>
          </p:cNvPr>
          <p:cNvPicPr>
            <a:picLocks noChangeAspect="1"/>
          </p:cNvPicPr>
          <p:nvPr/>
        </p:nvPicPr>
        <p:blipFill>
          <a:blip r:embed="rId6"/>
          <a:stretch>
            <a:fillRect/>
          </a:stretch>
        </p:blipFill>
        <p:spPr>
          <a:xfrm>
            <a:off x="3184013" y="792826"/>
            <a:ext cx="188992" cy="329213"/>
          </a:xfrm>
          <a:prstGeom prst="rect">
            <a:avLst/>
          </a:prstGeom>
        </p:spPr>
      </p:pic>
      <p:pic>
        <p:nvPicPr>
          <p:cNvPr id="19" name="Picture 18">
            <a:extLst>
              <a:ext uri="{FF2B5EF4-FFF2-40B4-BE49-F238E27FC236}">
                <a16:creationId xmlns:a16="http://schemas.microsoft.com/office/drawing/2014/main" id="{BB6BD1F8-7496-4096-A6EE-FAAE0F684C06}"/>
              </a:ext>
            </a:extLst>
          </p:cNvPr>
          <p:cNvPicPr>
            <a:picLocks noChangeAspect="1"/>
          </p:cNvPicPr>
          <p:nvPr/>
        </p:nvPicPr>
        <p:blipFill>
          <a:blip r:embed="rId7"/>
          <a:stretch>
            <a:fillRect/>
          </a:stretch>
        </p:blipFill>
        <p:spPr>
          <a:xfrm>
            <a:off x="2714580" y="2450259"/>
            <a:ext cx="737680" cy="237765"/>
          </a:xfrm>
          <a:prstGeom prst="rect">
            <a:avLst/>
          </a:prstGeom>
        </p:spPr>
      </p:pic>
      <p:pic>
        <p:nvPicPr>
          <p:cNvPr id="20" name="Picture 19">
            <a:extLst>
              <a:ext uri="{FF2B5EF4-FFF2-40B4-BE49-F238E27FC236}">
                <a16:creationId xmlns:a16="http://schemas.microsoft.com/office/drawing/2014/main" id="{E73F5C69-60F4-4AB0-B150-5DFB803405B6}"/>
              </a:ext>
            </a:extLst>
          </p:cNvPr>
          <p:cNvPicPr>
            <a:picLocks noChangeAspect="1"/>
          </p:cNvPicPr>
          <p:nvPr/>
        </p:nvPicPr>
        <p:blipFill>
          <a:blip r:embed="rId8"/>
          <a:stretch>
            <a:fillRect/>
          </a:stretch>
        </p:blipFill>
        <p:spPr>
          <a:xfrm>
            <a:off x="2982828" y="2151060"/>
            <a:ext cx="201185" cy="256054"/>
          </a:xfrm>
          <a:prstGeom prst="rect">
            <a:avLst/>
          </a:prstGeom>
        </p:spPr>
      </p:pic>
      <p:pic>
        <p:nvPicPr>
          <p:cNvPr id="2" name="Picture 1">
            <a:extLst>
              <a:ext uri="{FF2B5EF4-FFF2-40B4-BE49-F238E27FC236}">
                <a16:creationId xmlns:a16="http://schemas.microsoft.com/office/drawing/2014/main" id="{BEC2141B-1672-4D0D-9BB3-3B31E966AF0B}"/>
              </a:ext>
            </a:extLst>
          </p:cNvPr>
          <p:cNvPicPr>
            <a:picLocks noChangeAspect="1"/>
          </p:cNvPicPr>
          <p:nvPr/>
        </p:nvPicPr>
        <p:blipFill>
          <a:blip r:embed="rId9"/>
          <a:stretch>
            <a:fillRect/>
          </a:stretch>
        </p:blipFill>
        <p:spPr>
          <a:xfrm>
            <a:off x="1893802" y="303876"/>
            <a:ext cx="847416" cy="348156"/>
          </a:xfrm>
          <a:prstGeom prst="rect">
            <a:avLst/>
          </a:prstGeom>
        </p:spPr>
      </p:pic>
      <p:pic>
        <p:nvPicPr>
          <p:cNvPr id="4" name="Picture 3">
            <a:extLst>
              <a:ext uri="{FF2B5EF4-FFF2-40B4-BE49-F238E27FC236}">
                <a16:creationId xmlns:a16="http://schemas.microsoft.com/office/drawing/2014/main" id="{B1032846-C48F-4BFB-BEE6-945C82E4F91D}"/>
              </a:ext>
            </a:extLst>
          </p:cNvPr>
          <p:cNvPicPr>
            <a:picLocks noChangeAspect="1"/>
          </p:cNvPicPr>
          <p:nvPr/>
        </p:nvPicPr>
        <p:blipFill>
          <a:blip r:embed="rId10"/>
          <a:stretch>
            <a:fillRect/>
          </a:stretch>
        </p:blipFill>
        <p:spPr>
          <a:xfrm>
            <a:off x="606208" y="3243604"/>
            <a:ext cx="7542923" cy="2962364"/>
          </a:xfrm>
          <a:prstGeom prst="rect">
            <a:avLst/>
          </a:prstGeom>
        </p:spPr>
      </p:pic>
    </p:spTree>
    <p:extLst>
      <p:ext uri="{BB962C8B-B14F-4D97-AF65-F5344CB8AC3E}">
        <p14:creationId xmlns:p14="http://schemas.microsoft.com/office/powerpoint/2010/main" val="272359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F2C7E-8DC5-4194-A501-CB70D0FFB33A}"/>
              </a:ext>
            </a:extLst>
          </p:cNvPr>
          <p:cNvPicPr>
            <a:picLocks noChangeAspect="1"/>
          </p:cNvPicPr>
          <p:nvPr/>
        </p:nvPicPr>
        <p:blipFill>
          <a:blip r:embed="rId2"/>
          <a:stretch>
            <a:fillRect/>
          </a:stretch>
        </p:blipFill>
        <p:spPr>
          <a:xfrm>
            <a:off x="716890" y="725189"/>
            <a:ext cx="7541971" cy="5053819"/>
          </a:xfrm>
          <a:prstGeom prst="rect">
            <a:avLst/>
          </a:prstGeom>
        </p:spPr>
      </p:pic>
      <p:pic>
        <p:nvPicPr>
          <p:cNvPr id="3" name="Picture 2">
            <a:extLst>
              <a:ext uri="{FF2B5EF4-FFF2-40B4-BE49-F238E27FC236}">
                <a16:creationId xmlns:a16="http://schemas.microsoft.com/office/drawing/2014/main" id="{9CE7E99A-4B95-4801-B65E-8FDD2E4C286E}"/>
              </a:ext>
            </a:extLst>
          </p:cNvPr>
          <p:cNvPicPr>
            <a:picLocks noChangeAspect="1"/>
          </p:cNvPicPr>
          <p:nvPr/>
        </p:nvPicPr>
        <p:blipFill>
          <a:blip r:embed="rId3"/>
          <a:stretch>
            <a:fillRect/>
          </a:stretch>
        </p:blipFill>
        <p:spPr>
          <a:xfrm>
            <a:off x="1228282" y="1686741"/>
            <a:ext cx="1420491" cy="499915"/>
          </a:xfrm>
          <a:prstGeom prst="rect">
            <a:avLst/>
          </a:prstGeom>
        </p:spPr>
      </p:pic>
      <p:pic>
        <p:nvPicPr>
          <p:cNvPr id="4" name="Picture 3">
            <a:extLst>
              <a:ext uri="{FF2B5EF4-FFF2-40B4-BE49-F238E27FC236}">
                <a16:creationId xmlns:a16="http://schemas.microsoft.com/office/drawing/2014/main" id="{51034D59-7BF8-41FF-B816-3914D577FA67}"/>
              </a:ext>
            </a:extLst>
          </p:cNvPr>
          <p:cNvPicPr>
            <a:picLocks noChangeAspect="1"/>
          </p:cNvPicPr>
          <p:nvPr/>
        </p:nvPicPr>
        <p:blipFill>
          <a:blip r:embed="rId4"/>
          <a:stretch>
            <a:fillRect/>
          </a:stretch>
        </p:blipFill>
        <p:spPr>
          <a:xfrm>
            <a:off x="1844031" y="2186656"/>
            <a:ext cx="188992" cy="335309"/>
          </a:xfrm>
          <a:prstGeom prst="rect">
            <a:avLst/>
          </a:prstGeom>
        </p:spPr>
      </p:pic>
      <p:pic>
        <p:nvPicPr>
          <p:cNvPr id="5" name="Picture 4">
            <a:extLst>
              <a:ext uri="{FF2B5EF4-FFF2-40B4-BE49-F238E27FC236}">
                <a16:creationId xmlns:a16="http://schemas.microsoft.com/office/drawing/2014/main" id="{75CF4704-812B-4664-94C1-D1BF9B3D3293}"/>
              </a:ext>
            </a:extLst>
          </p:cNvPr>
          <p:cNvPicPr>
            <a:picLocks noChangeAspect="1"/>
          </p:cNvPicPr>
          <p:nvPr/>
        </p:nvPicPr>
        <p:blipFill>
          <a:blip r:embed="rId5"/>
          <a:stretch>
            <a:fillRect/>
          </a:stretch>
        </p:blipFill>
        <p:spPr>
          <a:xfrm>
            <a:off x="3425303" y="1936698"/>
            <a:ext cx="962025" cy="238125"/>
          </a:xfrm>
          <a:prstGeom prst="rect">
            <a:avLst/>
          </a:prstGeom>
        </p:spPr>
      </p:pic>
      <p:pic>
        <p:nvPicPr>
          <p:cNvPr id="6" name="Picture 5">
            <a:extLst>
              <a:ext uri="{FF2B5EF4-FFF2-40B4-BE49-F238E27FC236}">
                <a16:creationId xmlns:a16="http://schemas.microsoft.com/office/drawing/2014/main" id="{D7A8A1C3-F718-4762-863B-620729D0336C}"/>
              </a:ext>
            </a:extLst>
          </p:cNvPr>
          <p:cNvPicPr>
            <a:picLocks noChangeAspect="1"/>
          </p:cNvPicPr>
          <p:nvPr/>
        </p:nvPicPr>
        <p:blipFill>
          <a:blip r:embed="rId6"/>
          <a:stretch>
            <a:fillRect/>
          </a:stretch>
        </p:blipFill>
        <p:spPr>
          <a:xfrm>
            <a:off x="3808770" y="2186656"/>
            <a:ext cx="195089" cy="335309"/>
          </a:xfrm>
          <a:prstGeom prst="rect">
            <a:avLst/>
          </a:prstGeom>
        </p:spPr>
      </p:pic>
      <p:pic>
        <p:nvPicPr>
          <p:cNvPr id="7" name="Picture 6">
            <a:extLst>
              <a:ext uri="{FF2B5EF4-FFF2-40B4-BE49-F238E27FC236}">
                <a16:creationId xmlns:a16="http://schemas.microsoft.com/office/drawing/2014/main" id="{6D98791E-BF5A-4FFA-BAC9-F7C8CD3E54ED}"/>
              </a:ext>
            </a:extLst>
          </p:cNvPr>
          <p:cNvPicPr>
            <a:picLocks noChangeAspect="1"/>
          </p:cNvPicPr>
          <p:nvPr/>
        </p:nvPicPr>
        <p:blipFill>
          <a:blip r:embed="rId7"/>
          <a:stretch>
            <a:fillRect/>
          </a:stretch>
        </p:blipFill>
        <p:spPr>
          <a:xfrm>
            <a:off x="2648773" y="1491601"/>
            <a:ext cx="825500" cy="445097"/>
          </a:xfrm>
          <a:prstGeom prst="rect">
            <a:avLst/>
          </a:prstGeom>
        </p:spPr>
      </p:pic>
    </p:spTree>
    <p:extLst>
      <p:ext uri="{BB962C8B-B14F-4D97-AF65-F5344CB8AC3E}">
        <p14:creationId xmlns:p14="http://schemas.microsoft.com/office/powerpoint/2010/main" val="530576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85361"/>
            <a:ext cx="7886700" cy="1442110"/>
          </a:xfrm>
        </p:spPr>
        <p:txBody>
          <a:bodyPr>
            <a:normAutofit/>
          </a:bodyPr>
          <a:lstStyle/>
          <a:p>
            <a:pPr algn="ctr"/>
            <a:r>
              <a:rPr lang="en-US" sz="3600" b="1" dirty="0"/>
              <a:t> AUG FDR CAT and</a:t>
            </a:r>
            <a:r>
              <a:rPr lang="en-US" sz="3600" b="1" dirty="0">
                <a:solidFill>
                  <a:schemeClr val="accent6">
                    <a:lumMod val="75000"/>
                  </a:schemeClr>
                </a:solidFill>
              </a:rPr>
              <a:t> JUL CORN</a:t>
            </a:r>
            <a:endParaRPr lang="en-US" sz="3600" b="1" dirty="0"/>
          </a:p>
        </p:txBody>
      </p:sp>
      <p:pic>
        <p:nvPicPr>
          <p:cNvPr id="6" name="Picture 5">
            <a:extLst>
              <a:ext uri="{FF2B5EF4-FFF2-40B4-BE49-F238E27FC236}">
                <a16:creationId xmlns:a16="http://schemas.microsoft.com/office/drawing/2014/main" id="{1AD62B42-7D49-4B0D-AC85-6231011A5D61}"/>
              </a:ext>
            </a:extLst>
          </p:cNvPr>
          <p:cNvPicPr>
            <a:picLocks noChangeAspect="1"/>
          </p:cNvPicPr>
          <p:nvPr/>
        </p:nvPicPr>
        <p:blipFill>
          <a:blip r:embed="rId3"/>
          <a:stretch>
            <a:fillRect/>
          </a:stretch>
        </p:blipFill>
        <p:spPr>
          <a:xfrm>
            <a:off x="329915" y="5916238"/>
            <a:ext cx="4932091" cy="524301"/>
          </a:xfrm>
          <a:prstGeom prst="rect">
            <a:avLst/>
          </a:prstGeom>
        </p:spPr>
      </p:pic>
      <p:pic>
        <p:nvPicPr>
          <p:cNvPr id="2" name="Picture 1">
            <a:extLst>
              <a:ext uri="{FF2B5EF4-FFF2-40B4-BE49-F238E27FC236}">
                <a16:creationId xmlns:a16="http://schemas.microsoft.com/office/drawing/2014/main" id="{702018C3-D863-4705-B1F5-6173DFD0397A}"/>
              </a:ext>
            </a:extLst>
          </p:cNvPr>
          <p:cNvPicPr>
            <a:picLocks noChangeAspect="1"/>
          </p:cNvPicPr>
          <p:nvPr/>
        </p:nvPicPr>
        <p:blipFill>
          <a:blip r:embed="rId4"/>
          <a:stretch>
            <a:fillRect/>
          </a:stretch>
        </p:blipFill>
        <p:spPr>
          <a:xfrm>
            <a:off x="878278" y="4930999"/>
            <a:ext cx="7882811" cy="1176630"/>
          </a:xfrm>
          <a:prstGeom prst="rect">
            <a:avLst/>
          </a:prstGeom>
        </p:spPr>
      </p:pic>
      <p:sp>
        <p:nvSpPr>
          <p:cNvPr id="3" name="Explosion: 8 Points 2">
            <a:extLst>
              <a:ext uri="{FF2B5EF4-FFF2-40B4-BE49-F238E27FC236}">
                <a16:creationId xmlns:a16="http://schemas.microsoft.com/office/drawing/2014/main" id="{F5F7BC8A-574F-4718-A4BA-D5AAC056A222}"/>
              </a:ext>
            </a:extLst>
          </p:cNvPr>
          <p:cNvSpPr/>
          <p:nvPr/>
        </p:nvSpPr>
        <p:spPr>
          <a:xfrm>
            <a:off x="7926153" y="5215733"/>
            <a:ext cx="549283" cy="607162"/>
          </a:xfrm>
          <a:prstGeom prst="irregularSeal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D7B170-A96E-4A48-B41C-6B9936C5E8B6}"/>
              </a:ext>
            </a:extLst>
          </p:cNvPr>
          <p:cNvPicPr>
            <a:picLocks noChangeAspect="1"/>
          </p:cNvPicPr>
          <p:nvPr/>
        </p:nvPicPr>
        <p:blipFill>
          <a:blip r:embed="rId5"/>
          <a:stretch>
            <a:fillRect/>
          </a:stretch>
        </p:blipFill>
        <p:spPr>
          <a:xfrm>
            <a:off x="878278" y="921162"/>
            <a:ext cx="7322516" cy="4287239"/>
          </a:xfrm>
          <a:prstGeom prst="rect">
            <a:avLst/>
          </a:prstGeom>
        </p:spPr>
      </p:pic>
      <p:pic>
        <p:nvPicPr>
          <p:cNvPr id="5" name="Picture 4">
            <a:extLst>
              <a:ext uri="{FF2B5EF4-FFF2-40B4-BE49-F238E27FC236}">
                <a16:creationId xmlns:a16="http://schemas.microsoft.com/office/drawing/2014/main" id="{B6F0D665-1936-4E1A-94E1-B14E720D2F19}"/>
              </a:ext>
            </a:extLst>
          </p:cNvPr>
          <p:cNvPicPr>
            <a:picLocks noChangeAspect="1"/>
          </p:cNvPicPr>
          <p:nvPr/>
        </p:nvPicPr>
        <p:blipFill>
          <a:blip r:embed="rId6"/>
          <a:stretch>
            <a:fillRect/>
          </a:stretch>
        </p:blipFill>
        <p:spPr>
          <a:xfrm>
            <a:off x="4478277" y="3711703"/>
            <a:ext cx="682811" cy="640135"/>
          </a:xfrm>
          <a:prstGeom prst="rect">
            <a:avLst/>
          </a:prstGeom>
        </p:spPr>
      </p:pic>
      <p:pic>
        <p:nvPicPr>
          <p:cNvPr id="13" name="Picture 12">
            <a:extLst>
              <a:ext uri="{FF2B5EF4-FFF2-40B4-BE49-F238E27FC236}">
                <a16:creationId xmlns:a16="http://schemas.microsoft.com/office/drawing/2014/main" id="{B6249440-2044-4EA2-88F5-FF81B9F5E396}"/>
              </a:ext>
            </a:extLst>
          </p:cNvPr>
          <p:cNvPicPr>
            <a:picLocks noChangeAspect="1"/>
          </p:cNvPicPr>
          <p:nvPr/>
        </p:nvPicPr>
        <p:blipFill>
          <a:blip r:embed="rId7"/>
          <a:stretch>
            <a:fillRect/>
          </a:stretch>
        </p:blipFill>
        <p:spPr>
          <a:xfrm>
            <a:off x="4777181" y="3900691"/>
            <a:ext cx="231668" cy="420660"/>
          </a:xfrm>
          <a:prstGeom prst="rect">
            <a:avLst/>
          </a:prstGeom>
        </p:spPr>
      </p:pic>
      <p:pic>
        <p:nvPicPr>
          <p:cNvPr id="14" name="Picture 13">
            <a:extLst>
              <a:ext uri="{FF2B5EF4-FFF2-40B4-BE49-F238E27FC236}">
                <a16:creationId xmlns:a16="http://schemas.microsoft.com/office/drawing/2014/main" id="{CAFD3104-752E-4463-BEF2-3285A7C21CEA}"/>
              </a:ext>
            </a:extLst>
          </p:cNvPr>
          <p:cNvPicPr>
            <a:picLocks noChangeAspect="1"/>
          </p:cNvPicPr>
          <p:nvPr/>
        </p:nvPicPr>
        <p:blipFill>
          <a:blip r:embed="rId8"/>
          <a:stretch>
            <a:fillRect/>
          </a:stretch>
        </p:blipFill>
        <p:spPr>
          <a:xfrm>
            <a:off x="5011282" y="3650728"/>
            <a:ext cx="262151" cy="640135"/>
          </a:xfrm>
          <a:prstGeom prst="rect">
            <a:avLst/>
          </a:prstGeom>
        </p:spPr>
      </p:pic>
    </p:spTree>
    <p:extLst>
      <p:ext uri="{BB962C8B-B14F-4D97-AF65-F5344CB8AC3E}">
        <p14:creationId xmlns:p14="http://schemas.microsoft.com/office/powerpoint/2010/main" val="3677811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72FDE1F9-B77E-4A66-966E-B7F4E8DF9383}"/>
              </a:ext>
            </a:extLst>
          </p:cNvPr>
          <p:cNvGraphicFramePr>
            <a:graphicFrameLocks/>
          </p:cNvGraphicFramePr>
          <p:nvPr>
            <p:extLst/>
          </p:nvPr>
        </p:nvGraphicFramePr>
        <p:xfrm>
          <a:off x="387855" y="167263"/>
          <a:ext cx="8262552" cy="6112767"/>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D83B9DB4-4472-44B5-B0E3-D72DEABCC29A}"/>
              </a:ext>
            </a:extLst>
          </p:cNvPr>
          <p:cNvPicPr>
            <a:picLocks noChangeAspect="1"/>
          </p:cNvPicPr>
          <p:nvPr/>
        </p:nvPicPr>
        <p:blipFill>
          <a:blip r:embed="rId3"/>
          <a:stretch>
            <a:fillRect/>
          </a:stretch>
        </p:blipFill>
        <p:spPr>
          <a:xfrm>
            <a:off x="493593" y="6085968"/>
            <a:ext cx="4932091" cy="524301"/>
          </a:xfrm>
          <a:prstGeom prst="rect">
            <a:avLst/>
          </a:prstGeom>
        </p:spPr>
      </p:pic>
      <p:pic>
        <p:nvPicPr>
          <p:cNvPr id="8" name="Picture 7">
            <a:extLst>
              <a:ext uri="{FF2B5EF4-FFF2-40B4-BE49-F238E27FC236}">
                <a16:creationId xmlns:a16="http://schemas.microsoft.com/office/drawing/2014/main" id="{3ABB8625-34F3-4160-8B20-5E168873FEEB}"/>
              </a:ext>
            </a:extLst>
          </p:cNvPr>
          <p:cNvPicPr>
            <a:picLocks noChangeAspect="1"/>
          </p:cNvPicPr>
          <p:nvPr/>
        </p:nvPicPr>
        <p:blipFill>
          <a:blip r:embed="rId4"/>
          <a:stretch>
            <a:fillRect/>
          </a:stretch>
        </p:blipFill>
        <p:spPr>
          <a:xfrm>
            <a:off x="4831590" y="2665741"/>
            <a:ext cx="1188188" cy="245709"/>
          </a:xfrm>
          <a:prstGeom prst="rect">
            <a:avLst/>
          </a:prstGeom>
        </p:spPr>
      </p:pic>
      <p:pic>
        <p:nvPicPr>
          <p:cNvPr id="9" name="Picture 8">
            <a:extLst>
              <a:ext uri="{FF2B5EF4-FFF2-40B4-BE49-F238E27FC236}">
                <a16:creationId xmlns:a16="http://schemas.microsoft.com/office/drawing/2014/main" id="{F27D2AA9-F294-4364-8936-A24CC1ED23F9}"/>
              </a:ext>
            </a:extLst>
          </p:cNvPr>
          <p:cNvPicPr>
            <a:picLocks noChangeAspect="1"/>
          </p:cNvPicPr>
          <p:nvPr/>
        </p:nvPicPr>
        <p:blipFill>
          <a:blip r:embed="rId5"/>
          <a:stretch>
            <a:fillRect/>
          </a:stretch>
        </p:blipFill>
        <p:spPr>
          <a:xfrm>
            <a:off x="3179026" y="4236773"/>
            <a:ext cx="1571625" cy="313282"/>
          </a:xfrm>
          <a:prstGeom prst="rect">
            <a:avLst/>
          </a:prstGeom>
        </p:spPr>
      </p:pic>
    </p:spTree>
    <p:extLst>
      <p:ext uri="{BB962C8B-B14F-4D97-AF65-F5344CB8AC3E}">
        <p14:creationId xmlns:p14="http://schemas.microsoft.com/office/powerpoint/2010/main" val="1867432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421" y="-207535"/>
            <a:ext cx="7908325" cy="1325563"/>
          </a:xfrm>
        </p:spPr>
        <p:txBody>
          <a:bodyPr>
            <a:normAutofit/>
          </a:bodyPr>
          <a:lstStyle/>
          <a:p>
            <a:r>
              <a:rPr lang="en-US" sz="2000" dirty="0">
                <a:solidFill>
                  <a:schemeClr val="accent6">
                    <a:lumMod val="75000"/>
                  </a:schemeClr>
                </a:solidFill>
              </a:rPr>
              <a:t>                        </a:t>
            </a:r>
            <a:r>
              <a:rPr lang="en-US" sz="2800" dirty="0">
                <a:solidFill>
                  <a:schemeClr val="accent6">
                    <a:lumMod val="75000"/>
                  </a:schemeClr>
                </a:solidFill>
              </a:rPr>
              <a:t>US ECONOMY?</a:t>
            </a:r>
          </a:p>
        </p:txBody>
      </p:sp>
      <p:pic>
        <p:nvPicPr>
          <p:cNvPr id="6" name="Picture 5"/>
          <p:cNvPicPr>
            <a:picLocks noChangeAspect="1"/>
          </p:cNvPicPr>
          <p:nvPr/>
        </p:nvPicPr>
        <p:blipFill>
          <a:blip r:embed="rId3"/>
          <a:stretch>
            <a:fillRect/>
          </a:stretch>
        </p:blipFill>
        <p:spPr>
          <a:xfrm>
            <a:off x="3281362" y="3795594"/>
            <a:ext cx="2581275" cy="295275"/>
          </a:xfrm>
          <a:prstGeom prst="rect">
            <a:avLst/>
          </a:prstGeom>
        </p:spPr>
      </p:pic>
      <p:pic>
        <p:nvPicPr>
          <p:cNvPr id="3" name="Picture 2">
            <a:extLst>
              <a:ext uri="{FF2B5EF4-FFF2-40B4-BE49-F238E27FC236}">
                <a16:creationId xmlns:a16="http://schemas.microsoft.com/office/drawing/2014/main" id="{06DF2B60-014F-4CC2-8EFE-4D3A06E02985}"/>
              </a:ext>
            </a:extLst>
          </p:cNvPr>
          <p:cNvPicPr>
            <a:picLocks noChangeAspect="1"/>
          </p:cNvPicPr>
          <p:nvPr/>
        </p:nvPicPr>
        <p:blipFill>
          <a:blip r:embed="rId4"/>
          <a:stretch>
            <a:fillRect/>
          </a:stretch>
        </p:blipFill>
        <p:spPr>
          <a:xfrm>
            <a:off x="383800" y="603761"/>
            <a:ext cx="8591702" cy="3018727"/>
          </a:xfrm>
          <a:prstGeom prst="rect">
            <a:avLst/>
          </a:prstGeom>
          <a:ln w="12700">
            <a:solidFill>
              <a:schemeClr val="tx1"/>
            </a:solidFill>
          </a:ln>
        </p:spPr>
      </p:pic>
      <p:pic>
        <p:nvPicPr>
          <p:cNvPr id="8" name="Picture 7">
            <a:extLst>
              <a:ext uri="{FF2B5EF4-FFF2-40B4-BE49-F238E27FC236}">
                <a16:creationId xmlns:a16="http://schemas.microsoft.com/office/drawing/2014/main" id="{DEB33AFA-ACF9-4F84-977F-8B4DA5C0E7EC}"/>
              </a:ext>
            </a:extLst>
          </p:cNvPr>
          <p:cNvPicPr>
            <a:picLocks noChangeAspect="1"/>
          </p:cNvPicPr>
          <p:nvPr/>
        </p:nvPicPr>
        <p:blipFill>
          <a:blip r:embed="rId5"/>
          <a:stretch>
            <a:fillRect/>
          </a:stretch>
        </p:blipFill>
        <p:spPr>
          <a:xfrm>
            <a:off x="7612344" y="656004"/>
            <a:ext cx="1201016" cy="317019"/>
          </a:xfrm>
          <a:prstGeom prst="rect">
            <a:avLst/>
          </a:prstGeom>
        </p:spPr>
      </p:pic>
      <p:pic>
        <p:nvPicPr>
          <p:cNvPr id="9" name="Picture 8">
            <a:extLst>
              <a:ext uri="{FF2B5EF4-FFF2-40B4-BE49-F238E27FC236}">
                <a16:creationId xmlns:a16="http://schemas.microsoft.com/office/drawing/2014/main" id="{91DA01ED-5764-4673-825D-F3028C5F9493}"/>
              </a:ext>
            </a:extLst>
          </p:cNvPr>
          <p:cNvPicPr>
            <a:picLocks noChangeAspect="1"/>
          </p:cNvPicPr>
          <p:nvPr/>
        </p:nvPicPr>
        <p:blipFill>
          <a:blip r:embed="rId6"/>
          <a:stretch>
            <a:fillRect/>
          </a:stretch>
        </p:blipFill>
        <p:spPr>
          <a:xfrm>
            <a:off x="7612344" y="424336"/>
            <a:ext cx="1201016" cy="231668"/>
          </a:xfrm>
          <a:prstGeom prst="rect">
            <a:avLst/>
          </a:prstGeom>
        </p:spPr>
      </p:pic>
      <p:pic>
        <p:nvPicPr>
          <p:cNvPr id="12" name="Picture 11">
            <a:extLst>
              <a:ext uri="{FF2B5EF4-FFF2-40B4-BE49-F238E27FC236}">
                <a16:creationId xmlns:a16="http://schemas.microsoft.com/office/drawing/2014/main" id="{042DF4AB-C2E6-4B93-809E-5924E7F422B6}"/>
              </a:ext>
            </a:extLst>
          </p:cNvPr>
          <p:cNvPicPr>
            <a:picLocks noChangeAspect="1"/>
          </p:cNvPicPr>
          <p:nvPr/>
        </p:nvPicPr>
        <p:blipFill>
          <a:blip r:embed="rId7"/>
          <a:stretch>
            <a:fillRect/>
          </a:stretch>
        </p:blipFill>
        <p:spPr>
          <a:xfrm>
            <a:off x="512064" y="4207002"/>
            <a:ext cx="8301296" cy="2247900"/>
          </a:xfrm>
          <a:prstGeom prst="rect">
            <a:avLst/>
          </a:prstGeom>
        </p:spPr>
      </p:pic>
      <p:pic>
        <p:nvPicPr>
          <p:cNvPr id="13" name="Picture 12">
            <a:extLst>
              <a:ext uri="{FF2B5EF4-FFF2-40B4-BE49-F238E27FC236}">
                <a16:creationId xmlns:a16="http://schemas.microsoft.com/office/drawing/2014/main" id="{34ACFAD4-28D8-4F4C-B6A7-274518B2F40D}"/>
              </a:ext>
            </a:extLst>
          </p:cNvPr>
          <p:cNvPicPr>
            <a:picLocks noChangeAspect="1"/>
          </p:cNvPicPr>
          <p:nvPr/>
        </p:nvPicPr>
        <p:blipFill>
          <a:blip r:embed="rId8"/>
          <a:stretch>
            <a:fillRect/>
          </a:stretch>
        </p:blipFill>
        <p:spPr>
          <a:xfrm>
            <a:off x="6658029" y="4057637"/>
            <a:ext cx="524301" cy="298730"/>
          </a:xfrm>
          <a:prstGeom prst="rect">
            <a:avLst/>
          </a:prstGeom>
        </p:spPr>
      </p:pic>
      <p:pic>
        <p:nvPicPr>
          <p:cNvPr id="14" name="Picture 13">
            <a:extLst>
              <a:ext uri="{FF2B5EF4-FFF2-40B4-BE49-F238E27FC236}">
                <a16:creationId xmlns:a16="http://schemas.microsoft.com/office/drawing/2014/main" id="{209109DB-63B3-48FF-A875-B5378C744726}"/>
              </a:ext>
            </a:extLst>
          </p:cNvPr>
          <p:cNvPicPr>
            <a:picLocks noChangeAspect="1"/>
          </p:cNvPicPr>
          <p:nvPr/>
        </p:nvPicPr>
        <p:blipFill>
          <a:blip r:embed="rId8"/>
          <a:stretch>
            <a:fillRect/>
          </a:stretch>
        </p:blipFill>
        <p:spPr>
          <a:xfrm>
            <a:off x="4309848" y="6156172"/>
            <a:ext cx="524301" cy="298730"/>
          </a:xfrm>
          <a:prstGeom prst="rect">
            <a:avLst/>
          </a:prstGeom>
        </p:spPr>
      </p:pic>
      <p:pic>
        <p:nvPicPr>
          <p:cNvPr id="4" name="Picture 3">
            <a:extLst>
              <a:ext uri="{FF2B5EF4-FFF2-40B4-BE49-F238E27FC236}">
                <a16:creationId xmlns:a16="http://schemas.microsoft.com/office/drawing/2014/main" id="{A0D69C81-51E1-43C0-AFFA-8BF59CDC197D}"/>
              </a:ext>
            </a:extLst>
          </p:cNvPr>
          <p:cNvPicPr>
            <a:picLocks noChangeAspect="1"/>
          </p:cNvPicPr>
          <p:nvPr/>
        </p:nvPicPr>
        <p:blipFill>
          <a:blip r:embed="rId9"/>
          <a:stretch>
            <a:fillRect/>
          </a:stretch>
        </p:blipFill>
        <p:spPr>
          <a:xfrm>
            <a:off x="6746442" y="527976"/>
            <a:ext cx="823031" cy="445047"/>
          </a:xfrm>
          <a:prstGeom prst="rect">
            <a:avLst/>
          </a:prstGeom>
        </p:spPr>
      </p:pic>
    </p:spTree>
    <p:extLst>
      <p:ext uri="{BB962C8B-B14F-4D97-AF65-F5344CB8AC3E}">
        <p14:creationId xmlns:p14="http://schemas.microsoft.com/office/powerpoint/2010/main" val="1958019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6988" y="3642378"/>
            <a:ext cx="2183028" cy="430290"/>
          </a:xfrm>
          <a:prstGeom prst="rect">
            <a:avLst/>
          </a:prstGeom>
        </p:spPr>
      </p:pic>
      <p:pic>
        <p:nvPicPr>
          <p:cNvPr id="7" name="Picture 6">
            <a:extLst>
              <a:ext uri="{FF2B5EF4-FFF2-40B4-BE49-F238E27FC236}">
                <a16:creationId xmlns:a16="http://schemas.microsoft.com/office/drawing/2014/main" id="{90B2CFE8-F1B4-44EA-8578-432AB0E00E30}"/>
              </a:ext>
            </a:extLst>
          </p:cNvPr>
          <p:cNvPicPr>
            <a:picLocks noChangeAspect="1"/>
          </p:cNvPicPr>
          <p:nvPr/>
        </p:nvPicPr>
        <p:blipFill>
          <a:blip r:embed="rId3"/>
          <a:stretch>
            <a:fillRect/>
          </a:stretch>
        </p:blipFill>
        <p:spPr>
          <a:xfrm>
            <a:off x="8372930" y="440890"/>
            <a:ext cx="342900" cy="409575"/>
          </a:xfrm>
          <a:prstGeom prst="rect">
            <a:avLst/>
          </a:prstGeom>
        </p:spPr>
      </p:pic>
      <p:pic>
        <p:nvPicPr>
          <p:cNvPr id="2" name="Picture 1">
            <a:extLst>
              <a:ext uri="{FF2B5EF4-FFF2-40B4-BE49-F238E27FC236}">
                <a16:creationId xmlns:a16="http://schemas.microsoft.com/office/drawing/2014/main" id="{9B223170-8258-402C-B8D4-84AE662E2EC5}"/>
              </a:ext>
            </a:extLst>
          </p:cNvPr>
          <p:cNvPicPr>
            <a:picLocks noChangeAspect="1"/>
          </p:cNvPicPr>
          <p:nvPr/>
        </p:nvPicPr>
        <p:blipFill>
          <a:blip r:embed="rId4"/>
          <a:stretch>
            <a:fillRect/>
          </a:stretch>
        </p:blipFill>
        <p:spPr>
          <a:xfrm>
            <a:off x="406677" y="287250"/>
            <a:ext cx="7966253" cy="3409515"/>
          </a:xfrm>
          <a:prstGeom prst="rect">
            <a:avLst/>
          </a:prstGeom>
        </p:spPr>
      </p:pic>
      <p:pic>
        <p:nvPicPr>
          <p:cNvPr id="12" name="Picture 11">
            <a:extLst>
              <a:ext uri="{FF2B5EF4-FFF2-40B4-BE49-F238E27FC236}">
                <a16:creationId xmlns:a16="http://schemas.microsoft.com/office/drawing/2014/main" id="{50C6B8D3-FE89-4BD4-AC27-844BF9A0A0C8}"/>
              </a:ext>
            </a:extLst>
          </p:cNvPr>
          <p:cNvPicPr>
            <a:picLocks noChangeAspect="1"/>
          </p:cNvPicPr>
          <p:nvPr/>
        </p:nvPicPr>
        <p:blipFill>
          <a:blip r:embed="rId5"/>
          <a:stretch>
            <a:fillRect/>
          </a:stretch>
        </p:blipFill>
        <p:spPr>
          <a:xfrm>
            <a:off x="7870057" y="440890"/>
            <a:ext cx="524301" cy="426757"/>
          </a:xfrm>
          <a:prstGeom prst="rect">
            <a:avLst/>
          </a:prstGeom>
        </p:spPr>
      </p:pic>
      <p:pic>
        <p:nvPicPr>
          <p:cNvPr id="6" name="Picture 5">
            <a:extLst>
              <a:ext uri="{FF2B5EF4-FFF2-40B4-BE49-F238E27FC236}">
                <a16:creationId xmlns:a16="http://schemas.microsoft.com/office/drawing/2014/main" id="{401BD047-1A39-4D5F-A6A5-55166EE24110}"/>
              </a:ext>
            </a:extLst>
          </p:cNvPr>
          <p:cNvPicPr>
            <a:picLocks noChangeAspect="1"/>
          </p:cNvPicPr>
          <p:nvPr/>
        </p:nvPicPr>
        <p:blipFill>
          <a:blip r:embed="rId6"/>
          <a:stretch>
            <a:fillRect/>
          </a:stretch>
        </p:blipFill>
        <p:spPr>
          <a:xfrm>
            <a:off x="406677" y="3781957"/>
            <a:ext cx="8232574" cy="2882189"/>
          </a:xfrm>
          <a:prstGeom prst="rect">
            <a:avLst/>
          </a:prstGeom>
        </p:spPr>
      </p:pic>
      <p:pic>
        <p:nvPicPr>
          <p:cNvPr id="9" name="Picture 8">
            <a:extLst>
              <a:ext uri="{FF2B5EF4-FFF2-40B4-BE49-F238E27FC236}">
                <a16:creationId xmlns:a16="http://schemas.microsoft.com/office/drawing/2014/main" id="{40E75FEA-817A-4138-89E8-1A2F01134738}"/>
              </a:ext>
            </a:extLst>
          </p:cNvPr>
          <p:cNvPicPr>
            <a:picLocks noChangeAspect="1"/>
          </p:cNvPicPr>
          <p:nvPr/>
        </p:nvPicPr>
        <p:blipFill>
          <a:blip r:embed="rId5"/>
          <a:stretch>
            <a:fillRect/>
          </a:stretch>
        </p:blipFill>
        <p:spPr>
          <a:xfrm>
            <a:off x="2537865" y="4136099"/>
            <a:ext cx="524301" cy="426757"/>
          </a:xfrm>
          <a:prstGeom prst="rect">
            <a:avLst/>
          </a:prstGeom>
        </p:spPr>
      </p:pic>
    </p:spTree>
    <p:extLst>
      <p:ext uri="{BB962C8B-B14F-4D97-AF65-F5344CB8AC3E}">
        <p14:creationId xmlns:p14="http://schemas.microsoft.com/office/powerpoint/2010/main" val="3811874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29" y="135503"/>
            <a:ext cx="7886700" cy="723717"/>
          </a:xfrm>
        </p:spPr>
        <p:txBody>
          <a:bodyPr/>
          <a:lstStyle/>
          <a:p>
            <a:pPr algn="ctr"/>
            <a:r>
              <a:rPr lang="en-US" b="1" dirty="0">
                <a:solidFill>
                  <a:schemeClr val="accent6">
                    <a:lumMod val="75000"/>
                  </a:schemeClr>
                </a:solidFill>
              </a:rPr>
              <a:t>Other Livestock</a:t>
            </a:r>
          </a:p>
        </p:txBody>
      </p:sp>
      <p:sp>
        <p:nvSpPr>
          <p:cNvPr id="17" name="Text Box 7"/>
          <p:cNvSpPr txBox="1">
            <a:spLocks noChangeArrowheads="1"/>
          </p:cNvSpPr>
          <p:nvPr/>
        </p:nvSpPr>
        <p:spPr bwMode="auto">
          <a:xfrm>
            <a:off x="2368833" y="6398438"/>
            <a:ext cx="4976884" cy="30777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Data Source:  USDA-AMS;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Livestock Marketing Information Center</a:t>
            </a:r>
          </a:p>
        </p:txBody>
      </p:sp>
      <p:pic>
        <p:nvPicPr>
          <p:cNvPr id="5" name="Picture 4">
            <a:extLst>
              <a:ext uri="{FF2B5EF4-FFF2-40B4-BE49-F238E27FC236}">
                <a16:creationId xmlns:a16="http://schemas.microsoft.com/office/drawing/2014/main" id="{212E0B42-6A9E-4704-8395-B003DFAEAC4A}"/>
              </a:ext>
            </a:extLst>
          </p:cNvPr>
          <p:cNvPicPr>
            <a:picLocks noChangeAspect="1"/>
          </p:cNvPicPr>
          <p:nvPr/>
        </p:nvPicPr>
        <p:blipFill>
          <a:blip r:embed="rId2"/>
          <a:stretch>
            <a:fillRect/>
          </a:stretch>
        </p:blipFill>
        <p:spPr>
          <a:xfrm>
            <a:off x="152017" y="725189"/>
            <a:ext cx="4690645" cy="2987587"/>
          </a:xfrm>
          <a:prstGeom prst="rect">
            <a:avLst/>
          </a:prstGeom>
        </p:spPr>
      </p:pic>
      <p:pic>
        <p:nvPicPr>
          <p:cNvPr id="6" name="Picture 5">
            <a:extLst>
              <a:ext uri="{FF2B5EF4-FFF2-40B4-BE49-F238E27FC236}">
                <a16:creationId xmlns:a16="http://schemas.microsoft.com/office/drawing/2014/main" id="{08E6ED6B-2381-40DE-9E5C-542BA98DD09A}"/>
              </a:ext>
            </a:extLst>
          </p:cNvPr>
          <p:cNvPicPr>
            <a:picLocks noChangeAspect="1"/>
          </p:cNvPicPr>
          <p:nvPr/>
        </p:nvPicPr>
        <p:blipFill>
          <a:blip r:embed="rId3"/>
          <a:stretch>
            <a:fillRect/>
          </a:stretch>
        </p:blipFill>
        <p:spPr>
          <a:xfrm>
            <a:off x="4762195" y="725189"/>
            <a:ext cx="4229788" cy="2987587"/>
          </a:xfrm>
          <a:prstGeom prst="rect">
            <a:avLst/>
          </a:prstGeom>
        </p:spPr>
      </p:pic>
      <p:pic>
        <p:nvPicPr>
          <p:cNvPr id="7" name="Picture 6">
            <a:extLst>
              <a:ext uri="{FF2B5EF4-FFF2-40B4-BE49-F238E27FC236}">
                <a16:creationId xmlns:a16="http://schemas.microsoft.com/office/drawing/2014/main" id="{B407329F-A6AF-489E-9036-5528D833F9E8}"/>
              </a:ext>
            </a:extLst>
          </p:cNvPr>
          <p:cNvPicPr>
            <a:picLocks noChangeAspect="1"/>
          </p:cNvPicPr>
          <p:nvPr/>
        </p:nvPicPr>
        <p:blipFill>
          <a:blip r:embed="rId4"/>
          <a:stretch>
            <a:fillRect/>
          </a:stretch>
        </p:blipFill>
        <p:spPr>
          <a:xfrm>
            <a:off x="1492301" y="3803904"/>
            <a:ext cx="6481267" cy="2594534"/>
          </a:xfrm>
          <a:prstGeom prst="rect">
            <a:avLst/>
          </a:prstGeom>
        </p:spPr>
      </p:pic>
    </p:spTree>
    <p:extLst>
      <p:ext uri="{BB962C8B-B14F-4D97-AF65-F5344CB8AC3E}">
        <p14:creationId xmlns:p14="http://schemas.microsoft.com/office/powerpoint/2010/main" val="2925095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2093269" y="5033141"/>
            <a:ext cx="6589986" cy="1261884"/>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a:ln>
                  <a:noFill/>
                </a:ln>
                <a:solidFill>
                  <a:srgbClr val="00B0F0"/>
                </a:solidFill>
                <a:effectLst/>
                <a:uLnTx/>
                <a:uFillTx/>
                <a:latin typeface="Calibri"/>
                <a:ea typeface="+mn-ea"/>
                <a:cs typeface="+mn-cs"/>
              </a:rPr>
              <a:t>BUT VOLATILE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UNKNOWN UNKNOWNS?</a:t>
            </a:r>
          </a:p>
        </p:txBody>
      </p:sp>
      <p:pic>
        <p:nvPicPr>
          <p:cNvPr id="29699" name="Picture 4"/>
          <p:cNvPicPr>
            <a:picLocks noChangeAspect="1" noChangeArrowheads="1"/>
          </p:cNvPicPr>
          <p:nvPr/>
        </p:nvPicPr>
        <p:blipFill>
          <a:blip r:embed="rId2" cstate="print"/>
          <a:srcRect/>
          <a:stretch>
            <a:fillRect/>
          </a:stretch>
        </p:blipFill>
        <p:spPr bwMode="auto">
          <a:xfrm>
            <a:off x="1714500" y="1273066"/>
            <a:ext cx="5657850" cy="3917403"/>
          </a:xfrm>
          <a:prstGeom prst="rect">
            <a:avLst/>
          </a:prstGeom>
          <a:noFill/>
          <a:ln w="9525">
            <a:noFill/>
            <a:miter lim="800000"/>
            <a:headEnd/>
            <a:tailEnd/>
          </a:ln>
        </p:spPr>
      </p:pic>
      <p:sp>
        <p:nvSpPr>
          <p:cNvPr id="4" name="TextBox 3"/>
          <p:cNvSpPr txBox="1"/>
          <p:nvPr/>
        </p:nvSpPr>
        <p:spPr>
          <a:xfrm>
            <a:off x="1509944" y="626735"/>
            <a:ext cx="6124112" cy="646331"/>
          </a:xfrm>
          <a:prstGeom prst="rect">
            <a:avLst/>
          </a:prstGeom>
          <a:noFill/>
        </p:spPr>
        <p:txBody>
          <a:bodyPr wrap="non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mn-cs"/>
              </a:rPr>
              <a:t>BETTER CATTLE PRICES AHEAD!</a:t>
            </a:r>
          </a:p>
        </p:txBody>
      </p:sp>
      <p:pic>
        <p:nvPicPr>
          <p:cNvPr id="2" name="Picture 1">
            <a:extLst>
              <a:ext uri="{FF2B5EF4-FFF2-40B4-BE49-F238E27FC236}">
                <a16:creationId xmlns:a16="http://schemas.microsoft.com/office/drawing/2014/main" id="{F4866462-016F-435E-A4A2-3A9A54723107}"/>
              </a:ext>
            </a:extLst>
          </p:cNvPr>
          <p:cNvPicPr>
            <a:picLocks noChangeAspect="1"/>
          </p:cNvPicPr>
          <p:nvPr/>
        </p:nvPicPr>
        <p:blipFill>
          <a:blip r:embed="rId3"/>
          <a:stretch>
            <a:fillRect/>
          </a:stretch>
        </p:blipFill>
        <p:spPr>
          <a:xfrm>
            <a:off x="1714500" y="2905947"/>
            <a:ext cx="2343150" cy="2284522"/>
          </a:xfrm>
          <a:prstGeom prst="rect">
            <a:avLst/>
          </a:prstGeom>
        </p:spPr>
      </p:pic>
      <p:pic>
        <p:nvPicPr>
          <p:cNvPr id="3" name="Picture 2">
            <a:extLst>
              <a:ext uri="{FF2B5EF4-FFF2-40B4-BE49-F238E27FC236}">
                <a16:creationId xmlns:a16="http://schemas.microsoft.com/office/drawing/2014/main" id="{F8847E76-9C62-46BE-BDD5-75DE1CC0E385}"/>
              </a:ext>
            </a:extLst>
          </p:cNvPr>
          <p:cNvPicPr>
            <a:picLocks noChangeAspect="1"/>
          </p:cNvPicPr>
          <p:nvPr/>
        </p:nvPicPr>
        <p:blipFill>
          <a:blip r:embed="rId4"/>
          <a:stretch>
            <a:fillRect/>
          </a:stretch>
        </p:blipFill>
        <p:spPr>
          <a:xfrm>
            <a:off x="7130455" y="5706145"/>
            <a:ext cx="823031" cy="445047"/>
          </a:xfrm>
          <a:prstGeom prst="rect">
            <a:avLst/>
          </a:prstGeom>
        </p:spPr>
      </p:pic>
      <p:pic>
        <p:nvPicPr>
          <p:cNvPr id="5" name="Picture 4">
            <a:extLst>
              <a:ext uri="{FF2B5EF4-FFF2-40B4-BE49-F238E27FC236}">
                <a16:creationId xmlns:a16="http://schemas.microsoft.com/office/drawing/2014/main" id="{B3F2A018-8D6C-4CF2-AAAA-EF3672072BA7}"/>
              </a:ext>
            </a:extLst>
          </p:cNvPr>
          <p:cNvPicPr>
            <a:picLocks noChangeAspect="1"/>
          </p:cNvPicPr>
          <p:nvPr/>
        </p:nvPicPr>
        <p:blipFill>
          <a:blip r:embed="rId5"/>
          <a:stretch>
            <a:fillRect/>
          </a:stretch>
        </p:blipFill>
        <p:spPr>
          <a:xfrm>
            <a:off x="6971944" y="5397343"/>
            <a:ext cx="1140051" cy="1286367"/>
          </a:xfrm>
          <a:prstGeom prst="rect">
            <a:avLst/>
          </a:prstGeom>
        </p:spPr>
      </p:pic>
    </p:spTree>
    <p:extLst>
      <p:ext uri="{BB962C8B-B14F-4D97-AF65-F5344CB8AC3E}">
        <p14:creationId xmlns:p14="http://schemas.microsoft.com/office/powerpoint/2010/main" val="25633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857250"/>
            <a:ext cx="6115050" cy="708422"/>
          </a:xfrm>
        </p:spPr>
        <p:txBody>
          <a:bodyPr/>
          <a:lstStyle/>
          <a:p>
            <a:r>
              <a:rPr lang="en-US" sz="2400" dirty="0"/>
              <a:t>Net Farm Income</a:t>
            </a:r>
            <a:br>
              <a:rPr lang="en-US" dirty="0"/>
            </a:br>
            <a:r>
              <a:rPr lang="en-US" sz="1500" dirty="0"/>
              <a:t>ND Farm Business Management, Excluding RRV</a:t>
            </a:r>
            <a:endParaRPr lang="en-US" sz="3000" dirty="0"/>
          </a:p>
        </p:txBody>
      </p:sp>
      <p:graphicFrame>
        <p:nvGraphicFramePr>
          <p:cNvPr id="2" name="Content Placeholder 3"/>
          <p:cNvGraphicFramePr>
            <a:graphicFrameLocks noGrp="1"/>
          </p:cNvGraphicFramePr>
          <p:nvPr>
            <p:ph idx="1"/>
            <p:extLst>
              <p:ext uri="{D42A27DB-BD31-4B8C-83A1-F6EECF244321}">
                <p14:modId xmlns:p14="http://schemas.microsoft.com/office/powerpoint/2010/main" val="1190688519"/>
              </p:ext>
            </p:extLst>
          </p:nvPr>
        </p:nvGraphicFramePr>
        <p:xfrm>
          <a:off x="460979" y="1600200"/>
          <a:ext cx="8397943"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2426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2FDE6-04FD-4662-8D55-8D32E1821086}"/>
              </a:ext>
            </a:extLst>
          </p:cNvPr>
          <p:cNvSpPr>
            <a:spLocks noGrp="1"/>
          </p:cNvSpPr>
          <p:nvPr>
            <p:ph sz="half" idx="1"/>
          </p:nvPr>
        </p:nvSpPr>
        <p:spPr>
          <a:xfrm>
            <a:off x="344659" y="1677257"/>
            <a:ext cx="4564966" cy="4228594"/>
          </a:xfrm>
        </p:spPr>
        <p:txBody>
          <a:bodyPr wrap="square" anchor="t">
            <a:normAutofit/>
          </a:bodyPr>
          <a:lstStyle/>
          <a:p>
            <a:pPr marL="0" indent="0">
              <a:buNone/>
            </a:pPr>
            <a:endParaRPr lang="en-US" dirty="0"/>
          </a:p>
          <a:p>
            <a:pPr marL="0" indent="0">
              <a:buNone/>
            </a:pPr>
            <a:r>
              <a:rPr lang="en-US" dirty="0"/>
              <a:t>Ron Haugen</a:t>
            </a:r>
          </a:p>
          <a:p>
            <a:pPr marL="0" indent="0">
              <a:buNone/>
            </a:pPr>
            <a:r>
              <a:rPr lang="en-US" dirty="0"/>
              <a:t>Extension Farm Management Specialist</a:t>
            </a:r>
          </a:p>
          <a:p>
            <a:pPr marL="0" indent="0">
              <a:buNone/>
            </a:pPr>
            <a:r>
              <a:rPr lang="en-US" dirty="0"/>
              <a:t>701-231-8103</a:t>
            </a:r>
          </a:p>
          <a:p>
            <a:pPr marL="0" indent="0">
              <a:buNone/>
            </a:pPr>
            <a:r>
              <a:rPr lang="en-US" dirty="0"/>
              <a:t>ronald.haugen@ndsu.edu</a:t>
            </a:r>
          </a:p>
          <a:p>
            <a:pPr marL="0" indent="0">
              <a:buNone/>
            </a:pPr>
            <a:endParaRPr lang="en-US" dirty="0"/>
          </a:p>
        </p:txBody>
      </p:sp>
      <p:pic>
        <p:nvPicPr>
          <p:cNvPr id="6" name="Picture 5" descr="A person wearing a blue shirt&#10;&#10;Description automatically generated">
            <a:extLst>
              <a:ext uri="{FF2B5EF4-FFF2-40B4-BE49-F238E27FC236}">
                <a16:creationId xmlns:a16="http://schemas.microsoft.com/office/drawing/2014/main" id="{9FE56E5C-CEC4-460C-B484-81CF5A06B078}"/>
              </a:ext>
            </a:extLst>
          </p:cNvPr>
          <p:cNvPicPr>
            <a:picLocks noChangeAspect="1"/>
          </p:cNvPicPr>
          <p:nvPr/>
        </p:nvPicPr>
        <p:blipFill rotWithShape="1">
          <a:blip r:embed="rId2"/>
          <a:srcRect l="14163" r="18916" b="3"/>
          <a:stretch/>
        </p:blipFill>
        <p:spPr>
          <a:xfrm>
            <a:off x="5018227" y="1600200"/>
            <a:ext cx="3668573" cy="4111283"/>
          </a:xfrm>
          <a:prstGeom prst="rect">
            <a:avLst/>
          </a:prstGeom>
          <a:noFill/>
        </p:spPr>
      </p:pic>
      <p:sp>
        <p:nvSpPr>
          <p:cNvPr id="8" name="Title 1">
            <a:extLst>
              <a:ext uri="{FF2B5EF4-FFF2-40B4-BE49-F238E27FC236}">
                <a16:creationId xmlns:a16="http://schemas.microsoft.com/office/drawing/2014/main" id="{AD2FBDB8-28AA-4911-A55E-CDC74BBAB656}"/>
              </a:ext>
            </a:extLst>
          </p:cNvPr>
          <p:cNvSpPr>
            <a:spLocks noGrp="1"/>
          </p:cNvSpPr>
          <p:nvPr>
            <p:ph type="title"/>
          </p:nvPr>
        </p:nvSpPr>
        <p:spPr>
          <a:xfrm>
            <a:off x="460870" y="247679"/>
            <a:ext cx="7886700" cy="1235075"/>
          </a:xfrm>
        </p:spPr>
        <p:txBody>
          <a:bodyPr>
            <a:normAutofit/>
          </a:bodyPr>
          <a:lstStyle/>
          <a:p>
            <a:r>
              <a:rPr lang="en-US" b="1" dirty="0">
                <a:solidFill>
                  <a:srgbClr val="065744"/>
                </a:solidFill>
              </a:rPr>
              <a:t>Forced Livestock Sales/LFP</a:t>
            </a:r>
          </a:p>
        </p:txBody>
      </p:sp>
    </p:spTree>
    <p:extLst>
      <p:ext uri="{BB962C8B-B14F-4D97-AF65-F5344CB8AC3E}">
        <p14:creationId xmlns:p14="http://schemas.microsoft.com/office/powerpoint/2010/main" val="3445333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D42B2-EF32-4BB6-BF0E-0C9372F59EF7}"/>
              </a:ext>
            </a:extLst>
          </p:cNvPr>
          <p:cNvSpPr/>
          <p:nvPr/>
        </p:nvSpPr>
        <p:spPr>
          <a:xfrm>
            <a:off x="402336" y="1491648"/>
            <a:ext cx="7776057" cy="4524315"/>
          </a:xfrm>
          <a:prstGeom prst="rect">
            <a:avLst/>
          </a:prstGeom>
        </p:spPr>
        <p:txBody>
          <a:bodyPr wrap="square">
            <a:spAutoFit/>
          </a:bodyPr>
          <a:lstStyle/>
          <a:p>
            <a:r>
              <a:rPr lang="en-US" dirty="0">
                <a:solidFill>
                  <a:srgbClr val="FF0000"/>
                </a:solidFill>
              </a:rPr>
              <a:t>D2 (severe drought) </a:t>
            </a:r>
            <a:r>
              <a:rPr lang="en-US" dirty="0"/>
              <a:t>intensity in any area of the county for at least eight consecutive weeks during the normal grazing period is eligible to receive assistance in an amount equal to </a:t>
            </a:r>
            <a:r>
              <a:rPr lang="en-US" b="1" dirty="0"/>
              <a:t>one</a:t>
            </a:r>
            <a:r>
              <a:rPr lang="en-US" dirty="0"/>
              <a:t> monthly payment</a:t>
            </a:r>
          </a:p>
          <a:p>
            <a:endParaRPr lang="en-US" dirty="0"/>
          </a:p>
          <a:p>
            <a:r>
              <a:rPr lang="en-US" dirty="0">
                <a:solidFill>
                  <a:srgbClr val="FF0000"/>
                </a:solidFill>
              </a:rPr>
              <a:t>D3 (extreme drought)</a:t>
            </a:r>
            <a:r>
              <a:rPr lang="en-US" dirty="0"/>
              <a:t> intensity in any area of the county at any time during the normal grazing period is eligible to receive assistance in an amount equal to </a:t>
            </a:r>
            <a:r>
              <a:rPr lang="en-US" b="1" dirty="0"/>
              <a:t>three</a:t>
            </a:r>
            <a:r>
              <a:rPr lang="en-US" dirty="0"/>
              <a:t> monthly payments</a:t>
            </a:r>
          </a:p>
          <a:p>
            <a:endParaRPr lang="en-US" dirty="0"/>
          </a:p>
          <a:p>
            <a:r>
              <a:rPr lang="en-US" dirty="0">
                <a:solidFill>
                  <a:srgbClr val="FF0000"/>
                </a:solidFill>
              </a:rPr>
              <a:t>D3 (extreme drought) </a:t>
            </a:r>
            <a:r>
              <a:rPr lang="en-US" dirty="0"/>
              <a:t>intensity in any area of the county for at least four weeks during the normal grazing period or is rated a D4 (exceptional drought) intensity at any time during the normal grazing period is eligible to receive assistance in an amount equal to </a:t>
            </a:r>
            <a:r>
              <a:rPr lang="en-US" b="1" dirty="0"/>
              <a:t>four</a:t>
            </a:r>
            <a:r>
              <a:rPr lang="en-US" dirty="0"/>
              <a:t> monthly payments</a:t>
            </a:r>
          </a:p>
          <a:p>
            <a:endParaRPr lang="en-US" dirty="0"/>
          </a:p>
          <a:p>
            <a:r>
              <a:rPr lang="en-US" dirty="0">
                <a:solidFill>
                  <a:srgbClr val="FF0000"/>
                </a:solidFill>
              </a:rPr>
              <a:t>D4 (exceptional drought) </a:t>
            </a:r>
            <a:r>
              <a:rPr lang="en-US" dirty="0"/>
              <a:t>in a county for four weeks (not necessarily four consecutive weeks) during the normal grazing period is eligible to receive assistance in an amount equal to </a:t>
            </a:r>
            <a:r>
              <a:rPr lang="en-US" b="1" dirty="0"/>
              <a:t>five</a:t>
            </a:r>
            <a:r>
              <a:rPr lang="en-US" dirty="0"/>
              <a:t> monthly payments</a:t>
            </a:r>
          </a:p>
        </p:txBody>
      </p:sp>
      <p:sp>
        <p:nvSpPr>
          <p:cNvPr id="3" name="Rectangle 2">
            <a:extLst>
              <a:ext uri="{FF2B5EF4-FFF2-40B4-BE49-F238E27FC236}">
                <a16:creationId xmlns:a16="http://schemas.microsoft.com/office/drawing/2014/main" id="{7ED10F59-09DE-43CD-AA4E-4A4D211FF077}"/>
              </a:ext>
            </a:extLst>
          </p:cNvPr>
          <p:cNvSpPr/>
          <p:nvPr/>
        </p:nvSpPr>
        <p:spPr>
          <a:xfrm>
            <a:off x="515722" y="503091"/>
            <a:ext cx="7776056" cy="923330"/>
          </a:xfrm>
          <a:prstGeom prst="rect">
            <a:avLst/>
          </a:prstGeom>
        </p:spPr>
        <p:txBody>
          <a:bodyPr wrap="square">
            <a:spAutoFit/>
          </a:bodyPr>
          <a:lstStyle/>
          <a:p>
            <a:r>
              <a:rPr lang="en-US" b="1" dirty="0"/>
              <a:t>An eligible livestock owner or contract grower who, as a grazed forage crop producer, owns or leases grazing land or pastureland physically located in a county rated by the U.S. Drought Monitor as having a: </a:t>
            </a:r>
          </a:p>
        </p:txBody>
      </p:sp>
    </p:spTree>
    <p:extLst>
      <p:ext uri="{BB962C8B-B14F-4D97-AF65-F5344CB8AC3E}">
        <p14:creationId xmlns:p14="http://schemas.microsoft.com/office/powerpoint/2010/main" val="2693930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p:cNvGrpSpPr/>
          <p:nvPr/>
        </p:nvGrpSpPr>
        <p:grpSpPr>
          <a:xfrm>
            <a:off x="1090569" y="1066740"/>
            <a:ext cx="7299670" cy="4293100"/>
            <a:chOff x="2376617" y="1184187"/>
            <a:chExt cx="7888287" cy="4700584"/>
          </a:xfrm>
        </p:grpSpPr>
        <p:sp>
          <p:nvSpPr>
            <p:cNvPr id="4" name="Freeform 2"/>
            <p:cNvSpPr>
              <a:spLocks/>
            </p:cNvSpPr>
            <p:nvPr/>
          </p:nvSpPr>
          <p:spPr bwMode="auto">
            <a:xfrm>
              <a:off x="2402018" y="4770347"/>
              <a:ext cx="1192213" cy="565150"/>
            </a:xfrm>
            <a:custGeom>
              <a:avLst/>
              <a:gdLst>
                <a:gd name="T0" fmla="*/ 1176200 w 819"/>
                <a:gd name="T1" fmla="*/ 565150 h 389"/>
                <a:gd name="T2" fmla="*/ 1106327 w 819"/>
                <a:gd name="T3" fmla="*/ 565150 h 389"/>
                <a:gd name="T4" fmla="*/ 0 w 819"/>
                <a:gd name="T5" fmla="*/ 517207 h 389"/>
                <a:gd name="T6" fmla="*/ 21835 w 819"/>
                <a:gd name="T7" fmla="*/ 122038 h 389"/>
                <a:gd name="T8" fmla="*/ 280949 w 819"/>
                <a:gd name="T9" fmla="*/ 142377 h 389"/>
                <a:gd name="T10" fmla="*/ 286772 w 819"/>
                <a:gd name="T11" fmla="*/ 0 h 389"/>
                <a:gd name="T12" fmla="*/ 481835 w 819"/>
                <a:gd name="T13" fmla="*/ 5811 h 389"/>
                <a:gd name="T14" fmla="*/ 873416 w 819"/>
                <a:gd name="T15" fmla="*/ 20340 h 389"/>
                <a:gd name="T16" fmla="*/ 1192213 w 819"/>
                <a:gd name="T17" fmla="*/ 36321 h 389"/>
                <a:gd name="T18" fmla="*/ 1176200 w 819"/>
                <a:gd name="T19" fmla="*/ 565150 h 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9"/>
                <a:gd name="T31" fmla="*/ 0 h 389"/>
                <a:gd name="T32" fmla="*/ 819 w 819"/>
                <a:gd name="T33" fmla="*/ 389 h 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9" h="389">
                  <a:moveTo>
                    <a:pt x="808" y="389"/>
                  </a:moveTo>
                  <a:lnTo>
                    <a:pt x="760" y="389"/>
                  </a:lnTo>
                  <a:lnTo>
                    <a:pt x="0" y="356"/>
                  </a:lnTo>
                  <a:lnTo>
                    <a:pt x="15" y="84"/>
                  </a:lnTo>
                  <a:lnTo>
                    <a:pt x="193" y="98"/>
                  </a:lnTo>
                  <a:lnTo>
                    <a:pt x="197" y="0"/>
                  </a:lnTo>
                  <a:lnTo>
                    <a:pt x="331" y="4"/>
                  </a:lnTo>
                  <a:lnTo>
                    <a:pt x="600" y="14"/>
                  </a:lnTo>
                  <a:lnTo>
                    <a:pt x="819" y="25"/>
                  </a:lnTo>
                  <a:lnTo>
                    <a:pt x="808" y="389"/>
                  </a:lnTo>
                  <a:close/>
                </a:path>
              </a:pathLst>
            </a:custGeom>
            <a:solidFill>
              <a:srgbClr val="FF9933"/>
            </a:solidFill>
            <a:ln w="6350">
              <a:solidFill>
                <a:srgbClr val="000000"/>
              </a:solidFill>
              <a:round/>
              <a:headEnd/>
              <a:tailEnd/>
            </a:ln>
          </p:spPr>
          <p:txBody>
            <a:bodyPr/>
            <a:lstStyle/>
            <a:p>
              <a:endParaRPr lang="en-US"/>
            </a:p>
          </p:txBody>
        </p:sp>
        <p:sp>
          <p:nvSpPr>
            <p:cNvPr id="5" name="Freeform 3"/>
            <p:cNvSpPr>
              <a:spLocks/>
            </p:cNvSpPr>
            <p:nvPr/>
          </p:nvSpPr>
          <p:spPr bwMode="auto">
            <a:xfrm>
              <a:off x="2376617" y="5287871"/>
              <a:ext cx="1130300" cy="554036"/>
            </a:xfrm>
            <a:custGeom>
              <a:avLst/>
              <a:gdLst>
                <a:gd name="T0" fmla="*/ 1109960 w 778"/>
                <a:gd name="T1" fmla="*/ 554037 h 382"/>
                <a:gd name="T2" fmla="*/ 0 w 778"/>
                <a:gd name="T3" fmla="*/ 506175 h 382"/>
                <a:gd name="T4" fmla="*/ 26151 w 778"/>
                <a:gd name="T5" fmla="*/ 0 h 382"/>
                <a:gd name="T6" fmla="*/ 1130300 w 778"/>
                <a:gd name="T7" fmla="*/ 47862 h 382"/>
                <a:gd name="T8" fmla="*/ 1109960 w 778"/>
                <a:gd name="T9" fmla="*/ 554037 h 382"/>
                <a:gd name="T10" fmla="*/ 0 60000 65536"/>
                <a:gd name="T11" fmla="*/ 0 60000 65536"/>
                <a:gd name="T12" fmla="*/ 0 60000 65536"/>
                <a:gd name="T13" fmla="*/ 0 60000 65536"/>
                <a:gd name="T14" fmla="*/ 0 60000 65536"/>
                <a:gd name="T15" fmla="*/ 0 w 778"/>
                <a:gd name="T16" fmla="*/ 0 h 382"/>
                <a:gd name="T17" fmla="*/ 778 w 778"/>
                <a:gd name="T18" fmla="*/ 382 h 382"/>
              </a:gdLst>
              <a:ahLst/>
              <a:cxnLst>
                <a:cxn ang="T10">
                  <a:pos x="T0" y="T1"/>
                </a:cxn>
                <a:cxn ang="T11">
                  <a:pos x="T2" y="T3"/>
                </a:cxn>
                <a:cxn ang="T12">
                  <a:pos x="T4" y="T5"/>
                </a:cxn>
                <a:cxn ang="T13">
                  <a:pos x="T6" y="T7"/>
                </a:cxn>
                <a:cxn ang="T14">
                  <a:pos x="T8" y="T9"/>
                </a:cxn>
              </a:cxnLst>
              <a:rect l="T15" t="T16" r="T17" b="T18"/>
              <a:pathLst>
                <a:path w="778" h="382">
                  <a:moveTo>
                    <a:pt x="764" y="382"/>
                  </a:moveTo>
                  <a:lnTo>
                    <a:pt x="0" y="349"/>
                  </a:lnTo>
                  <a:lnTo>
                    <a:pt x="18" y="0"/>
                  </a:lnTo>
                  <a:lnTo>
                    <a:pt x="778" y="33"/>
                  </a:lnTo>
                  <a:lnTo>
                    <a:pt x="764" y="382"/>
                  </a:lnTo>
                  <a:close/>
                </a:path>
              </a:pathLst>
            </a:custGeom>
            <a:solidFill>
              <a:srgbClr val="FF9933"/>
            </a:solidFill>
            <a:ln w="6350">
              <a:solidFill>
                <a:srgbClr val="000000"/>
              </a:solidFill>
              <a:round/>
              <a:headEnd/>
              <a:tailEnd/>
            </a:ln>
          </p:spPr>
          <p:txBody>
            <a:bodyPr/>
            <a:lstStyle/>
            <a:p>
              <a:endParaRPr lang="en-US"/>
            </a:p>
          </p:txBody>
        </p:sp>
        <p:sp>
          <p:nvSpPr>
            <p:cNvPr id="6" name="Freeform 4"/>
            <p:cNvSpPr>
              <a:spLocks/>
            </p:cNvSpPr>
            <p:nvPr/>
          </p:nvSpPr>
          <p:spPr bwMode="auto">
            <a:xfrm>
              <a:off x="2562355" y="1184187"/>
              <a:ext cx="1173162" cy="592138"/>
            </a:xfrm>
            <a:custGeom>
              <a:avLst/>
              <a:gdLst>
                <a:gd name="T0" fmla="*/ 1167347 w 807"/>
                <a:gd name="T1" fmla="*/ 592138 h 407"/>
                <a:gd name="T2" fmla="*/ 0 w 807"/>
                <a:gd name="T3" fmla="*/ 533943 h 407"/>
                <a:gd name="T4" fmla="*/ 14537 w 807"/>
                <a:gd name="T5" fmla="*/ 0 h 407"/>
                <a:gd name="T6" fmla="*/ 1131004 w 807"/>
                <a:gd name="T7" fmla="*/ 42192 h 407"/>
                <a:gd name="T8" fmla="*/ 1119374 w 807"/>
                <a:gd name="T9" fmla="*/ 449559 h 407"/>
                <a:gd name="T10" fmla="*/ 1173162 w 807"/>
                <a:gd name="T11" fmla="*/ 455379 h 407"/>
                <a:gd name="T12" fmla="*/ 1167347 w 807"/>
                <a:gd name="T13" fmla="*/ 592138 h 407"/>
                <a:gd name="T14" fmla="*/ 0 60000 65536"/>
                <a:gd name="T15" fmla="*/ 0 60000 65536"/>
                <a:gd name="T16" fmla="*/ 0 60000 65536"/>
                <a:gd name="T17" fmla="*/ 0 60000 65536"/>
                <a:gd name="T18" fmla="*/ 0 60000 65536"/>
                <a:gd name="T19" fmla="*/ 0 60000 65536"/>
                <a:gd name="T20" fmla="*/ 0 60000 65536"/>
                <a:gd name="T21" fmla="*/ 0 w 807"/>
                <a:gd name="T22" fmla="*/ 0 h 407"/>
                <a:gd name="T23" fmla="*/ 807 w 807"/>
                <a:gd name="T24" fmla="*/ 407 h 4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7" h="407">
                  <a:moveTo>
                    <a:pt x="803" y="407"/>
                  </a:moveTo>
                  <a:lnTo>
                    <a:pt x="0" y="367"/>
                  </a:lnTo>
                  <a:lnTo>
                    <a:pt x="10" y="0"/>
                  </a:lnTo>
                  <a:lnTo>
                    <a:pt x="778" y="29"/>
                  </a:lnTo>
                  <a:lnTo>
                    <a:pt x="770" y="309"/>
                  </a:lnTo>
                  <a:lnTo>
                    <a:pt x="807" y="313"/>
                  </a:lnTo>
                  <a:lnTo>
                    <a:pt x="803" y="407"/>
                  </a:lnTo>
                  <a:close/>
                </a:path>
              </a:pathLst>
            </a:custGeom>
            <a:solidFill>
              <a:srgbClr val="FF9933"/>
            </a:solidFill>
            <a:ln w="6350">
              <a:solidFill>
                <a:srgbClr val="000000"/>
              </a:solidFill>
              <a:round/>
              <a:headEnd/>
              <a:tailEnd/>
            </a:ln>
          </p:spPr>
          <p:txBody>
            <a:bodyPr/>
            <a:lstStyle/>
            <a:p>
              <a:endParaRPr lang="en-US"/>
            </a:p>
          </p:txBody>
        </p:sp>
        <p:sp>
          <p:nvSpPr>
            <p:cNvPr id="7" name="Freeform 5"/>
            <p:cNvSpPr>
              <a:spLocks/>
            </p:cNvSpPr>
            <p:nvPr/>
          </p:nvSpPr>
          <p:spPr bwMode="auto">
            <a:xfrm>
              <a:off x="3681542" y="1227050"/>
              <a:ext cx="920750" cy="696911"/>
            </a:xfrm>
            <a:custGeom>
              <a:avLst/>
              <a:gdLst>
                <a:gd name="T0" fmla="*/ 698199 w 633"/>
                <a:gd name="T1" fmla="*/ 696912 h 480"/>
                <a:gd name="T2" fmla="*/ 48001 w 633"/>
                <a:gd name="T3" fmla="*/ 676585 h 480"/>
                <a:gd name="T4" fmla="*/ 48001 w 633"/>
                <a:gd name="T5" fmla="*/ 548818 h 480"/>
                <a:gd name="T6" fmla="*/ 53820 w 633"/>
                <a:gd name="T7" fmla="*/ 412340 h 480"/>
                <a:gd name="T8" fmla="*/ 0 w 633"/>
                <a:gd name="T9" fmla="*/ 406532 h 480"/>
                <a:gd name="T10" fmla="*/ 11637 w 633"/>
                <a:gd name="T11" fmla="*/ 0 h 480"/>
                <a:gd name="T12" fmla="*/ 920750 w 633"/>
                <a:gd name="T13" fmla="*/ 21779 h 480"/>
                <a:gd name="T14" fmla="*/ 920750 w 633"/>
                <a:gd name="T15" fmla="*/ 322322 h 480"/>
                <a:gd name="T16" fmla="*/ 784019 w 633"/>
                <a:gd name="T17" fmla="*/ 316514 h 480"/>
                <a:gd name="T18" fmla="*/ 778201 w 633"/>
                <a:gd name="T19" fmla="*/ 438474 h 480"/>
                <a:gd name="T20" fmla="*/ 704017 w 633"/>
                <a:gd name="T21" fmla="*/ 438474 h 480"/>
                <a:gd name="T22" fmla="*/ 698199 w 633"/>
                <a:gd name="T23" fmla="*/ 696912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3"/>
                <a:gd name="T37" fmla="*/ 0 h 480"/>
                <a:gd name="T38" fmla="*/ 633 w 633"/>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3" h="480">
                  <a:moveTo>
                    <a:pt x="480" y="480"/>
                  </a:moveTo>
                  <a:lnTo>
                    <a:pt x="33" y="466"/>
                  </a:lnTo>
                  <a:lnTo>
                    <a:pt x="33" y="378"/>
                  </a:lnTo>
                  <a:lnTo>
                    <a:pt x="37" y="284"/>
                  </a:lnTo>
                  <a:lnTo>
                    <a:pt x="0" y="280"/>
                  </a:lnTo>
                  <a:lnTo>
                    <a:pt x="8" y="0"/>
                  </a:lnTo>
                  <a:lnTo>
                    <a:pt x="633" y="15"/>
                  </a:lnTo>
                  <a:lnTo>
                    <a:pt x="633" y="222"/>
                  </a:lnTo>
                  <a:lnTo>
                    <a:pt x="539" y="218"/>
                  </a:lnTo>
                  <a:lnTo>
                    <a:pt x="535" y="302"/>
                  </a:lnTo>
                  <a:lnTo>
                    <a:pt x="484" y="302"/>
                  </a:lnTo>
                  <a:lnTo>
                    <a:pt x="480" y="480"/>
                  </a:lnTo>
                  <a:close/>
                </a:path>
              </a:pathLst>
            </a:custGeom>
            <a:solidFill>
              <a:srgbClr val="FF9933"/>
            </a:solidFill>
            <a:ln w="6350">
              <a:solidFill>
                <a:srgbClr val="000000"/>
              </a:solidFill>
              <a:round/>
              <a:headEnd/>
              <a:tailEnd/>
            </a:ln>
          </p:spPr>
          <p:txBody>
            <a:bodyPr/>
            <a:lstStyle/>
            <a:p>
              <a:endParaRPr lang="en-US"/>
            </a:p>
          </p:txBody>
        </p:sp>
        <p:sp>
          <p:nvSpPr>
            <p:cNvPr id="8" name="Freeform 6"/>
            <p:cNvSpPr>
              <a:spLocks/>
            </p:cNvSpPr>
            <p:nvPr/>
          </p:nvSpPr>
          <p:spPr bwMode="auto">
            <a:xfrm>
              <a:off x="4602292" y="1247687"/>
              <a:ext cx="952500" cy="830262"/>
            </a:xfrm>
            <a:custGeom>
              <a:avLst/>
              <a:gdLst>
                <a:gd name="T0" fmla="*/ 952500 w 655"/>
                <a:gd name="T1" fmla="*/ 830263 h 571"/>
                <a:gd name="T2" fmla="*/ 164324 w 655"/>
                <a:gd name="T3" fmla="*/ 818631 h 571"/>
                <a:gd name="T4" fmla="*/ 170141 w 655"/>
                <a:gd name="T5" fmla="*/ 423129 h 571"/>
                <a:gd name="T6" fmla="*/ 0 w 655"/>
                <a:gd name="T7" fmla="*/ 417313 h 571"/>
                <a:gd name="T8" fmla="*/ 0 w 655"/>
                <a:gd name="T9" fmla="*/ 300989 h 571"/>
                <a:gd name="T10" fmla="*/ 0 w 655"/>
                <a:gd name="T11" fmla="*/ 0 h 571"/>
                <a:gd name="T12" fmla="*/ 523511 w 655"/>
                <a:gd name="T13" fmla="*/ 10178 h 571"/>
                <a:gd name="T14" fmla="*/ 519149 w 655"/>
                <a:gd name="T15" fmla="*/ 433307 h 571"/>
                <a:gd name="T16" fmla="*/ 561321 w 655"/>
                <a:gd name="T17" fmla="*/ 439123 h 571"/>
                <a:gd name="T18" fmla="*/ 555504 w 655"/>
                <a:gd name="T19" fmla="*/ 697944 h 571"/>
                <a:gd name="T20" fmla="*/ 952500 w 655"/>
                <a:gd name="T21" fmla="*/ 702307 h 571"/>
                <a:gd name="T22" fmla="*/ 952500 w 655"/>
                <a:gd name="T23" fmla="*/ 830263 h 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5"/>
                <a:gd name="T37" fmla="*/ 0 h 571"/>
                <a:gd name="T38" fmla="*/ 655 w 655"/>
                <a:gd name="T39" fmla="*/ 571 h 5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5" h="571">
                  <a:moveTo>
                    <a:pt x="655" y="571"/>
                  </a:moveTo>
                  <a:lnTo>
                    <a:pt x="113" y="563"/>
                  </a:lnTo>
                  <a:lnTo>
                    <a:pt x="117" y="291"/>
                  </a:lnTo>
                  <a:lnTo>
                    <a:pt x="0" y="287"/>
                  </a:lnTo>
                  <a:lnTo>
                    <a:pt x="0" y="207"/>
                  </a:lnTo>
                  <a:lnTo>
                    <a:pt x="0" y="0"/>
                  </a:lnTo>
                  <a:lnTo>
                    <a:pt x="360" y="7"/>
                  </a:lnTo>
                  <a:lnTo>
                    <a:pt x="357" y="298"/>
                  </a:lnTo>
                  <a:lnTo>
                    <a:pt x="386" y="302"/>
                  </a:lnTo>
                  <a:lnTo>
                    <a:pt x="382" y="480"/>
                  </a:lnTo>
                  <a:lnTo>
                    <a:pt x="655" y="483"/>
                  </a:lnTo>
                  <a:lnTo>
                    <a:pt x="655" y="571"/>
                  </a:lnTo>
                  <a:close/>
                </a:path>
              </a:pathLst>
            </a:custGeom>
            <a:solidFill>
              <a:srgbClr val="FF9933"/>
            </a:solidFill>
            <a:ln w="6350">
              <a:solidFill>
                <a:srgbClr val="000000"/>
              </a:solidFill>
              <a:round/>
              <a:headEnd/>
              <a:tailEnd/>
            </a:ln>
          </p:spPr>
          <p:txBody>
            <a:bodyPr/>
            <a:lstStyle/>
            <a:p>
              <a:endParaRPr lang="en-US"/>
            </a:p>
          </p:txBody>
        </p:sp>
        <p:sp>
          <p:nvSpPr>
            <p:cNvPr id="9" name="Freeform 7"/>
            <p:cNvSpPr>
              <a:spLocks/>
            </p:cNvSpPr>
            <p:nvPr/>
          </p:nvSpPr>
          <p:spPr bwMode="auto">
            <a:xfrm>
              <a:off x="5121405" y="1258801"/>
              <a:ext cx="1347786" cy="696911"/>
            </a:xfrm>
            <a:custGeom>
              <a:avLst/>
              <a:gdLst>
                <a:gd name="T0" fmla="*/ 433269 w 927"/>
                <a:gd name="T1" fmla="*/ 691104 h 480"/>
                <a:gd name="T2" fmla="*/ 36348 w 927"/>
                <a:gd name="T3" fmla="*/ 686749 h 480"/>
                <a:gd name="T4" fmla="*/ 42164 w 927"/>
                <a:gd name="T5" fmla="*/ 428311 h 480"/>
                <a:gd name="T6" fmla="*/ 0 w 927"/>
                <a:gd name="T7" fmla="*/ 422503 h 480"/>
                <a:gd name="T8" fmla="*/ 4362 w 927"/>
                <a:gd name="T9" fmla="*/ 0 h 480"/>
                <a:gd name="T10" fmla="*/ 1305623 w 927"/>
                <a:gd name="T11" fmla="*/ 5808 h 480"/>
                <a:gd name="T12" fmla="*/ 1309985 w 927"/>
                <a:gd name="T13" fmla="*/ 432666 h 480"/>
                <a:gd name="T14" fmla="*/ 1347787 w 927"/>
                <a:gd name="T15" fmla="*/ 432666 h 480"/>
                <a:gd name="T16" fmla="*/ 1347787 w 927"/>
                <a:gd name="T17" fmla="*/ 696912 h 480"/>
                <a:gd name="T18" fmla="*/ 1215480 w 927"/>
                <a:gd name="T19" fmla="*/ 696912 h 480"/>
                <a:gd name="T20" fmla="*/ 1083173 w 927"/>
                <a:gd name="T21" fmla="*/ 696912 h 480"/>
                <a:gd name="T22" fmla="*/ 1083173 w 927"/>
                <a:gd name="T23" fmla="*/ 558982 h 480"/>
                <a:gd name="T24" fmla="*/ 433269 w 927"/>
                <a:gd name="T25" fmla="*/ 564789 h 480"/>
                <a:gd name="T26" fmla="*/ 433269 w 927"/>
                <a:gd name="T27" fmla="*/ 691104 h 4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7"/>
                <a:gd name="T43" fmla="*/ 0 h 480"/>
                <a:gd name="T44" fmla="*/ 927 w 927"/>
                <a:gd name="T45" fmla="*/ 480 h 4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7" h="480">
                  <a:moveTo>
                    <a:pt x="298" y="476"/>
                  </a:moveTo>
                  <a:lnTo>
                    <a:pt x="25" y="473"/>
                  </a:lnTo>
                  <a:lnTo>
                    <a:pt x="29" y="295"/>
                  </a:lnTo>
                  <a:lnTo>
                    <a:pt x="0" y="291"/>
                  </a:lnTo>
                  <a:lnTo>
                    <a:pt x="3" y="0"/>
                  </a:lnTo>
                  <a:lnTo>
                    <a:pt x="898" y="4"/>
                  </a:lnTo>
                  <a:lnTo>
                    <a:pt x="901" y="298"/>
                  </a:lnTo>
                  <a:lnTo>
                    <a:pt x="927" y="298"/>
                  </a:lnTo>
                  <a:lnTo>
                    <a:pt x="927" y="480"/>
                  </a:lnTo>
                  <a:lnTo>
                    <a:pt x="836" y="480"/>
                  </a:lnTo>
                  <a:lnTo>
                    <a:pt x="745" y="480"/>
                  </a:lnTo>
                  <a:lnTo>
                    <a:pt x="745" y="385"/>
                  </a:lnTo>
                  <a:lnTo>
                    <a:pt x="298" y="389"/>
                  </a:lnTo>
                  <a:lnTo>
                    <a:pt x="298" y="476"/>
                  </a:lnTo>
                  <a:close/>
                </a:path>
              </a:pathLst>
            </a:custGeom>
            <a:solidFill>
              <a:srgbClr val="FF9933"/>
            </a:solidFill>
            <a:ln w="6350">
              <a:solidFill>
                <a:srgbClr val="000000"/>
              </a:solidFill>
              <a:round/>
              <a:headEnd/>
              <a:tailEnd/>
            </a:ln>
          </p:spPr>
          <p:txBody>
            <a:bodyPr/>
            <a:lstStyle/>
            <a:p>
              <a:endParaRPr lang="en-US"/>
            </a:p>
          </p:txBody>
        </p:sp>
        <p:sp>
          <p:nvSpPr>
            <p:cNvPr id="10" name="Freeform 8"/>
            <p:cNvSpPr>
              <a:spLocks/>
            </p:cNvSpPr>
            <p:nvPr/>
          </p:nvSpPr>
          <p:spPr bwMode="auto">
            <a:xfrm>
              <a:off x="6426329" y="1258801"/>
              <a:ext cx="698500" cy="696911"/>
            </a:xfrm>
            <a:custGeom>
              <a:avLst/>
              <a:gdLst>
                <a:gd name="T0" fmla="*/ 42201 w 480"/>
                <a:gd name="T1" fmla="*/ 696912 h 480"/>
                <a:gd name="T2" fmla="*/ 42201 w 480"/>
                <a:gd name="T3" fmla="*/ 432666 h 480"/>
                <a:gd name="T4" fmla="*/ 4366 w 480"/>
                <a:gd name="T5" fmla="*/ 432666 h 480"/>
                <a:gd name="T6" fmla="*/ 0 w 480"/>
                <a:gd name="T7" fmla="*/ 5808 h 480"/>
                <a:gd name="T8" fmla="*/ 650478 w 480"/>
                <a:gd name="T9" fmla="*/ 0 h 480"/>
                <a:gd name="T10" fmla="*/ 656299 w 480"/>
                <a:gd name="T11" fmla="*/ 416695 h 480"/>
                <a:gd name="T12" fmla="*/ 692679 w 480"/>
                <a:gd name="T13" fmla="*/ 422503 h 480"/>
                <a:gd name="T14" fmla="*/ 698500 w 480"/>
                <a:gd name="T15" fmla="*/ 691104 h 480"/>
                <a:gd name="T16" fmla="*/ 42201 w 480"/>
                <a:gd name="T17" fmla="*/ 696912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29" y="480"/>
                  </a:moveTo>
                  <a:lnTo>
                    <a:pt x="29" y="298"/>
                  </a:lnTo>
                  <a:lnTo>
                    <a:pt x="3" y="298"/>
                  </a:lnTo>
                  <a:lnTo>
                    <a:pt x="0" y="4"/>
                  </a:lnTo>
                  <a:lnTo>
                    <a:pt x="447" y="0"/>
                  </a:lnTo>
                  <a:lnTo>
                    <a:pt x="451" y="287"/>
                  </a:lnTo>
                  <a:lnTo>
                    <a:pt x="476" y="291"/>
                  </a:lnTo>
                  <a:lnTo>
                    <a:pt x="480" y="476"/>
                  </a:lnTo>
                  <a:lnTo>
                    <a:pt x="29" y="480"/>
                  </a:lnTo>
                  <a:close/>
                </a:path>
              </a:pathLst>
            </a:custGeom>
            <a:solidFill>
              <a:srgbClr val="FF9933"/>
            </a:solidFill>
            <a:ln w="6350">
              <a:solidFill>
                <a:srgbClr val="000000"/>
              </a:solidFill>
              <a:round/>
              <a:headEnd/>
              <a:tailEnd/>
            </a:ln>
          </p:spPr>
          <p:txBody>
            <a:bodyPr/>
            <a:lstStyle/>
            <a:p>
              <a:endParaRPr lang="en-US"/>
            </a:p>
          </p:txBody>
        </p:sp>
        <p:sp>
          <p:nvSpPr>
            <p:cNvPr id="11" name="Freeform 9"/>
            <p:cNvSpPr>
              <a:spLocks/>
            </p:cNvSpPr>
            <p:nvPr/>
          </p:nvSpPr>
          <p:spPr bwMode="auto">
            <a:xfrm>
              <a:off x="7077205" y="1247687"/>
              <a:ext cx="581025" cy="957262"/>
            </a:xfrm>
            <a:custGeom>
              <a:avLst/>
              <a:gdLst>
                <a:gd name="T0" fmla="*/ 52292 w 400"/>
                <a:gd name="T1" fmla="*/ 957263 h 658"/>
                <a:gd name="T2" fmla="*/ 47935 w 400"/>
                <a:gd name="T3" fmla="*/ 702672 h 658"/>
                <a:gd name="T4" fmla="*/ 42124 w 400"/>
                <a:gd name="T5" fmla="*/ 433532 h 658"/>
                <a:gd name="T6" fmla="*/ 5810 w 400"/>
                <a:gd name="T7" fmla="*/ 427713 h 658"/>
                <a:gd name="T8" fmla="*/ 0 w 400"/>
                <a:gd name="T9" fmla="*/ 10184 h 658"/>
                <a:gd name="T10" fmla="*/ 533090 w 400"/>
                <a:gd name="T11" fmla="*/ 0 h 658"/>
                <a:gd name="T12" fmla="*/ 538901 w 400"/>
                <a:gd name="T13" fmla="*/ 423349 h 658"/>
                <a:gd name="T14" fmla="*/ 575215 w 400"/>
                <a:gd name="T15" fmla="*/ 423349 h 658"/>
                <a:gd name="T16" fmla="*/ 581025 w 400"/>
                <a:gd name="T17" fmla="*/ 686669 h 658"/>
                <a:gd name="T18" fmla="*/ 581025 w 400"/>
                <a:gd name="T19" fmla="*/ 947079 h 658"/>
                <a:gd name="T20" fmla="*/ 338447 w 400"/>
                <a:gd name="T21" fmla="*/ 951444 h 658"/>
                <a:gd name="T22" fmla="*/ 52292 w 400"/>
                <a:gd name="T23" fmla="*/ 957263 h 6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0"/>
                <a:gd name="T37" fmla="*/ 0 h 658"/>
                <a:gd name="T38" fmla="*/ 400 w 400"/>
                <a:gd name="T39" fmla="*/ 658 h 6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0" h="658">
                  <a:moveTo>
                    <a:pt x="36" y="658"/>
                  </a:moveTo>
                  <a:lnTo>
                    <a:pt x="33" y="483"/>
                  </a:lnTo>
                  <a:lnTo>
                    <a:pt x="29" y="298"/>
                  </a:lnTo>
                  <a:lnTo>
                    <a:pt x="4" y="294"/>
                  </a:lnTo>
                  <a:lnTo>
                    <a:pt x="0" y="7"/>
                  </a:lnTo>
                  <a:lnTo>
                    <a:pt x="367" y="0"/>
                  </a:lnTo>
                  <a:lnTo>
                    <a:pt x="371" y="291"/>
                  </a:lnTo>
                  <a:lnTo>
                    <a:pt x="396" y="291"/>
                  </a:lnTo>
                  <a:lnTo>
                    <a:pt x="400" y="472"/>
                  </a:lnTo>
                  <a:lnTo>
                    <a:pt x="400" y="651"/>
                  </a:lnTo>
                  <a:lnTo>
                    <a:pt x="233" y="654"/>
                  </a:lnTo>
                  <a:lnTo>
                    <a:pt x="36" y="658"/>
                  </a:lnTo>
                  <a:close/>
                </a:path>
              </a:pathLst>
            </a:custGeom>
            <a:solidFill>
              <a:srgbClr val="FF9933"/>
            </a:solidFill>
            <a:ln w="6350">
              <a:solidFill>
                <a:srgbClr val="000000"/>
              </a:solidFill>
              <a:round/>
              <a:headEnd/>
              <a:tailEnd/>
            </a:ln>
          </p:spPr>
          <p:txBody>
            <a:bodyPr/>
            <a:lstStyle/>
            <a:p>
              <a:endParaRPr lang="en-US"/>
            </a:p>
          </p:txBody>
        </p:sp>
        <p:sp>
          <p:nvSpPr>
            <p:cNvPr id="12" name="Freeform 10"/>
            <p:cNvSpPr>
              <a:spLocks/>
            </p:cNvSpPr>
            <p:nvPr/>
          </p:nvSpPr>
          <p:spPr bwMode="auto">
            <a:xfrm>
              <a:off x="7610604" y="1220700"/>
              <a:ext cx="1089024" cy="714374"/>
            </a:xfrm>
            <a:custGeom>
              <a:avLst/>
              <a:gdLst>
                <a:gd name="T0" fmla="*/ 1089025 w 749"/>
                <a:gd name="T1" fmla="*/ 688186 h 491"/>
                <a:gd name="T2" fmla="*/ 693545 w 749"/>
                <a:gd name="T3" fmla="*/ 699826 h 491"/>
                <a:gd name="T4" fmla="*/ 47981 w 749"/>
                <a:gd name="T5" fmla="*/ 714375 h 491"/>
                <a:gd name="T6" fmla="*/ 42165 w 749"/>
                <a:gd name="T7" fmla="*/ 451031 h 491"/>
                <a:gd name="T8" fmla="*/ 5816 w 749"/>
                <a:gd name="T9" fmla="*/ 451031 h 491"/>
                <a:gd name="T10" fmla="*/ 0 w 749"/>
                <a:gd name="T11" fmla="*/ 27644 h 491"/>
                <a:gd name="T12" fmla="*/ 1052676 w 749"/>
                <a:gd name="T13" fmla="*/ 0 h 491"/>
                <a:gd name="T14" fmla="*/ 1058492 w 749"/>
                <a:gd name="T15" fmla="*/ 429207 h 491"/>
                <a:gd name="T16" fmla="*/ 1084663 w 749"/>
                <a:gd name="T17" fmla="*/ 429207 h 491"/>
                <a:gd name="T18" fmla="*/ 1089025 w 749"/>
                <a:gd name="T19" fmla="*/ 688186 h 4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9"/>
                <a:gd name="T31" fmla="*/ 0 h 491"/>
                <a:gd name="T32" fmla="*/ 749 w 749"/>
                <a:gd name="T33" fmla="*/ 491 h 4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9" h="491">
                  <a:moveTo>
                    <a:pt x="749" y="473"/>
                  </a:moveTo>
                  <a:lnTo>
                    <a:pt x="477" y="481"/>
                  </a:lnTo>
                  <a:lnTo>
                    <a:pt x="33" y="491"/>
                  </a:lnTo>
                  <a:lnTo>
                    <a:pt x="29" y="310"/>
                  </a:lnTo>
                  <a:lnTo>
                    <a:pt x="4" y="310"/>
                  </a:lnTo>
                  <a:lnTo>
                    <a:pt x="0" y="19"/>
                  </a:lnTo>
                  <a:lnTo>
                    <a:pt x="724" y="0"/>
                  </a:lnTo>
                  <a:lnTo>
                    <a:pt x="728" y="295"/>
                  </a:lnTo>
                  <a:lnTo>
                    <a:pt x="746" y="295"/>
                  </a:lnTo>
                  <a:lnTo>
                    <a:pt x="749" y="473"/>
                  </a:lnTo>
                  <a:close/>
                </a:path>
              </a:pathLst>
            </a:custGeom>
            <a:solidFill>
              <a:srgbClr val="FF9933"/>
            </a:solidFill>
            <a:ln w="6350">
              <a:solidFill>
                <a:srgbClr val="000000"/>
              </a:solidFill>
              <a:round/>
              <a:headEnd/>
              <a:tailEnd/>
            </a:ln>
          </p:spPr>
          <p:txBody>
            <a:bodyPr/>
            <a:lstStyle/>
            <a:p>
              <a:endParaRPr lang="en-US"/>
            </a:p>
          </p:txBody>
        </p:sp>
        <p:sp>
          <p:nvSpPr>
            <p:cNvPr id="13" name="Freeform 11"/>
            <p:cNvSpPr>
              <a:spLocks/>
            </p:cNvSpPr>
            <p:nvPr/>
          </p:nvSpPr>
          <p:spPr bwMode="auto">
            <a:xfrm>
              <a:off x="8663116" y="1193713"/>
              <a:ext cx="855663" cy="714374"/>
            </a:xfrm>
            <a:custGeom>
              <a:avLst/>
              <a:gdLst>
                <a:gd name="T0" fmla="*/ 803364 w 589"/>
                <a:gd name="T1" fmla="*/ 682366 h 491"/>
                <a:gd name="T2" fmla="*/ 36318 w 589"/>
                <a:gd name="T3" fmla="*/ 714375 h 491"/>
                <a:gd name="T4" fmla="*/ 31960 w 589"/>
                <a:gd name="T5" fmla="*/ 455396 h 491"/>
                <a:gd name="T6" fmla="*/ 5811 w 589"/>
                <a:gd name="T7" fmla="*/ 455396 h 491"/>
                <a:gd name="T8" fmla="*/ 0 w 589"/>
                <a:gd name="T9" fmla="*/ 26189 h 491"/>
                <a:gd name="T10" fmla="*/ 703125 w 589"/>
                <a:gd name="T11" fmla="*/ 0 h 491"/>
                <a:gd name="T12" fmla="*/ 723464 w 589"/>
                <a:gd name="T13" fmla="*/ 100391 h 491"/>
                <a:gd name="T14" fmla="*/ 765593 w 589"/>
                <a:gd name="T15" fmla="*/ 190597 h 491"/>
                <a:gd name="T16" fmla="*/ 771404 w 589"/>
                <a:gd name="T17" fmla="*/ 244430 h 491"/>
                <a:gd name="T18" fmla="*/ 765593 w 589"/>
                <a:gd name="T19" fmla="*/ 274983 h 491"/>
                <a:gd name="T20" fmla="*/ 781573 w 589"/>
                <a:gd name="T21" fmla="*/ 286623 h 491"/>
                <a:gd name="T22" fmla="*/ 771404 w 589"/>
                <a:gd name="T23" fmla="*/ 296808 h 491"/>
                <a:gd name="T24" fmla="*/ 797553 w 589"/>
                <a:gd name="T25" fmla="*/ 328816 h 491"/>
                <a:gd name="T26" fmla="*/ 807723 w 589"/>
                <a:gd name="T27" fmla="*/ 355005 h 491"/>
                <a:gd name="T28" fmla="*/ 803364 w 589"/>
                <a:gd name="T29" fmla="*/ 365190 h 491"/>
                <a:gd name="T30" fmla="*/ 819345 w 589"/>
                <a:gd name="T31" fmla="*/ 376829 h 491"/>
                <a:gd name="T32" fmla="*/ 819345 w 589"/>
                <a:gd name="T33" fmla="*/ 407383 h 491"/>
                <a:gd name="T34" fmla="*/ 839683 w 589"/>
                <a:gd name="T35" fmla="*/ 435027 h 491"/>
                <a:gd name="T36" fmla="*/ 833872 w 589"/>
                <a:gd name="T37" fmla="*/ 455396 h 491"/>
                <a:gd name="T38" fmla="*/ 855663 w 589"/>
                <a:gd name="T39" fmla="*/ 487405 h 491"/>
                <a:gd name="T40" fmla="*/ 849852 w 589"/>
                <a:gd name="T41" fmla="*/ 555787 h 491"/>
                <a:gd name="T42" fmla="*/ 829514 w 589"/>
                <a:gd name="T43" fmla="*/ 555787 h 491"/>
                <a:gd name="T44" fmla="*/ 833872 w 589"/>
                <a:gd name="T45" fmla="*/ 565971 h 491"/>
                <a:gd name="T46" fmla="*/ 813534 w 589"/>
                <a:gd name="T47" fmla="*/ 581976 h 491"/>
                <a:gd name="T48" fmla="*/ 819345 w 589"/>
                <a:gd name="T49" fmla="*/ 619804 h 491"/>
                <a:gd name="T50" fmla="*/ 803364 w 589"/>
                <a:gd name="T51" fmla="*/ 624169 h 491"/>
                <a:gd name="T52" fmla="*/ 807723 w 589"/>
                <a:gd name="T53" fmla="*/ 640173 h 491"/>
                <a:gd name="T54" fmla="*/ 791743 w 589"/>
                <a:gd name="T55" fmla="*/ 661997 h 491"/>
                <a:gd name="T56" fmla="*/ 813534 w 589"/>
                <a:gd name="T57" fmla="*/ 678002 h 491"/>
                <a:gd name="T58" fmla="*/ 803364 w 589"/>
                <a:gd name="T59" fmla="*/ 682366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9"/>
                <a:gd name="T91" fmla="*/ 0 h 491"/>
                <a:gd name="T92" fmla="*/ 589 w 589"/>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9" h="491">
                  <a:moveTo>
                    <a:pt x="553" y="469"/>
                  </a:moveTo>
                  <a:lnTo>
                    <a:pt x="25" y="491"/>
                  </a:lnTo>
                  <a:lnTo>
                    <a:pt x="22" y="313"/>
                  </a:lnTo>
                  <a:lnTo>
                    <a:pt x="4" y="313"/>
                  </a:lnTo>
                  <a:lnTo>
                    <a:pt x="0" y="18"/>
                  </a:lnTo>
                  <a:lnTo>
                    <a:pt x="484" y="0"/>
                  </a:lnTo>
                  <a:lnTo>
                    <a:pt x="498" y="69"/>
                  </a:lnTo>
                  <a:lnTo>
                    <a:pt x="527" y="131"/>
                  </a:lnTo>
                  <a:lnTo>
                    <a:pt x="531" y="168"/>
                  </a:lnTo>
                  <a:lnTo>
                    <a:pt x="527" y="189"/>
                  </a:lnTo>
                  <a:lnTo>
                    <a:pt x="538" y="197"/>
                  </a:lnTo>
                  <a:lnTo>
                    <a:pt x="531" y="204"/>
                  </a:lnTo>
                  <a:lnTo>
                    <a:pt x="549" y="226"/>
                  </a:lnTo>
                  <a:lnTo>
                    <a:pt x="556" y="244"/>
                  </a:lnTo>
                  <a:lnTo>
                    <a:pt x="553" y="251"/>
                  </a:lnTo>
                  <a:lnTo>
                    <a:pt x="564" y="259"/>
                  </a:lnTo>
                  <a:lnTo>
                    <a:pt x="564" y="280"/>
                  </a:lnTo>
                  <a:lnTo>
                    <a:pt x="578" y="299"/>
                  </a:lnTo>
                  <a:lnTo>
                    <a:pt x="574" y="313"/>
                  </a:lnTo>
                  <a:lnTo>
                    <a:pt x="589" y="335"/>
                  </a:lnTo>
                  <a:lnTo>
                    <a:pt x="585" y="382"/>
                  </a:lnTo>
                  <a:lnTo>
                    <a:pt x="571" y="382"/>
                  </a:lnTo>
                  <a:lnTo>
                    <a:pt x="574" y="389"/>
                  </a:lnTo>
                  <a:lnTo>
                    <a:pt x="560" y="400"/>
                  </a:lnTo>
                  <a:lnTo>
                    <a:pt x="564" y="426"/>
                  </a:lnTo>
                  <a:lnTo>
                    <a:pt x="553" y="429"/>
                  </a:lnTo>
                  <a:lnTo>
                    <a:pt x="556" y="440"/>
                  </a:lnTo>
                  <a:lnTo>
                    <a:pt x="545" y="455"/>
                  </a:lnTo>
                  <a:lnTo>
                    <a:pt x="560" y="466"/>
                  </a:lnTo>
                  <a:lnTo>
                    <a:pt x="553" y="469"/>
                  </a:lnTo>
                  <a:close/>
                </a:path>
              </a:pathLst>
            </a:custGeom>
            <a:solidFill>
              <a:srgbClr val="FF9933"/>
            </a:solidFill>
            <a:ln w="6350">
              <a:solidFill>
                <a:srgbClr val="000000"/>
              </a:solidFill>
              <a:round/>
              <a:headEnd/>
              <a:tailEnd/>
            </a:ln>
          </p:spPr>
          <p:txBody>
            <a:bodyPr/>
            <a:lstStyle/>
            <a:p>
              <a:endParaRPr lang="en-US"/>
            </a:p>
          </p:txBody>
        </p:sp>
        <p:sp>
          <p:nvSpPr>
            <p:cNvPr id="14" name="Freeform 12"/>
            <p:cNvSpPr>
              <a:spLocks/>
            </p:cNvSpPr>
            <p:nvPr/>
          </p:nvSpPr>
          <p:spPr bwMode="auto">
            <a:xfrm>
              <a:off x="4380042" y="1542962"/>
              <a:ext cx="1268413" cy="1449386"/>
            </a:xfrm>
            <a:custGeom>
              <a:avLst/>
              <a:gdLst>
                <a:gd name="T0" fmla="*/ 1264054 w 873"/>
                <a:gd name="T1" fmla="*/ 1449388 h 997"/>
                <a:gd name="T2" fmla="*/ 338534 w 873"/>
                <a:gd name="T3" fmla="*/ 1439212 h 997"/>
                <a:gd name="T4" fmla="*/ 344346 w 873"/>
                <a:gd name="T5" fmla="*/ 1178991 h 997"/>
                <a:gd name="T6" fmla="*/ 302211 w 873"/>
                <a:gd name="T7" fmla="*/ 1178991 h 997"/>
                <a:gd name="T8" fmla="*/ 312381 w 873"/>
                <a:gd name="T9" fmla="*/ 645465 h 997"/>
                <a:gd name="T10" fmla="*/ 260076 w 873"/>
                <a:gd name="T11" fmla="*/ 645465 h 997"/>
                <a:gd name="T12" fmla="*/ 254264 w 873"/>
                <a:gd name="T13" fmla="*/ 391059 h 997"/>
                <a:gd name="T14" fmla="*/ 0 w 873"/>
                <a:gd name="T15" fmla="*/ 380882 h 997"/>
                <a:gd name="T16" fmla="*/ 5812 w 873"/>
                <a:gd name="T17" fmla="*/ 122115 h 997"/>
                <a:gd name="T18" fmla="*/ 79911 w 873"/>
                <a:gd name="T19" fmla="*/ 122115 h 997"/>
                <a:gd name="T20" fmla="*/ 85723 w 873"/>
                <a:gd name="T21" fmla="*/ 0 h 997"/>
                <a:gd name="T22" fmla="*/ 222299 w 873"/>
                <a:gd name="T23" fmla="*/ 5815 h 997"/>
                <a:gd name="T24" fmla="*/ 222299 w 873"/>
                <a:gd name="T25" fmla="*/ 122115 h 997"/>
                <a:gd name="T26" fmla="*/ 392293 w 873"/>
                <a:gd name="T27" fmla="*/ 127930 h 997"/>
                <a:gd name="T28" fmla="*/ 386481 w 873"/>
                <a:gd name="T29" fmla="*/ 523350 h 997"/>
                <a:gd name="T30" fmla="*/ 1173972 w 873"/>
                <a:gd name="T31" fmla="*/ 534980 h 997"/>
                <a:gd name="T32" fmla="*/ 1173972 w 873"/>
                <a:gd name="T33" fmla="*/ 671632 h 997"/>
                <a:gd name="T34" fmla="*/ 1216107 w 873"/>
                <a:gd name="T35" fmla="*/ 671632 h 997"/>
                <a:gd name="T36" fmla="*/ 1220466 w 873"/>
                <a:gd name="T37" fmla="*/ 1194982 h 997"/>
                <a:gd name="T38" fmla="*/ 1268413 w 873"/>
                <a:gd name="T39" fmla="*/ 1200797 h 997"/>
                <a:gd name="T40" fmla="*/ 1264054 w 873"/>
                <a:gd name="T41" fmla="*/ 1449388 h 9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3"/>
                <a:gd name="T64" fmla="*/ 0 h 997"/>
                <a:gd name="T65" fmla="*/ 873 w 873"/>
                <a:gd name="T66" fmla="*/ 997 h 9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3" h="997">
                  <a:moveTo>
                    <a:pt x="870" y="997"/>
                  </a:moveTo>
                  <a:lnTo>
                    <a:pt x="233" y="990"/>
                  </a:lnTo>
                  <a:lnTo>
                    <a:pt x="237" y="811"/>
                  </a:lnTo>
                  <a:lnTo>
                    <a:pt x="208" y="811"/>
                  </a:lnTo>
                  <a:lnTo>
                    <a:pt x="215" y="444"/>
                  </a:lnTo>
                  <a:lnTo>
                    <a:pt x="179" y="444"/>
                  </a:lnTo>
                  <a:lnTo>
                    <a:pt x="175" y="269"/>
                  </a:lnTo>
                  <a:lnTo>
                    <a:pt x="0" y="262"/>
                  </a:lnTo>
                  <a:lnTo>
                    <a:pt x="4" y="84"/>
                  </a:lnTo>
                  <a:lnTo>
                    <a:pt x="55" y="84"/>
                  </a:lnTo>
                  <a:lnTo>
                    <a:pt x="59" y="0"/>
                  </a:lnTo>
                  <a:lnTo>
                    <a:pt x="153" y="4"/>
                  </a:lnTo>
                  <a:lnTo>
                    <a:pt x="153" y="84"/>
                  </a:lnTo>
                  <a:lnTo>
                    <a:pt x="270" y="88"/>
                  </a:lnTo>
                  <a:lnTo>
                    <a:pt x="266" y="360"/>
                  </a:lnTo>
                  <a:lnTo>
                    <a:pt x="808" y="368"/>
                  </a:lnTo>
                  <a:lnTo>
                    <a:pt x="808" y="462"/>
                  </a:lnTo>
                  <a:lnTo>
                    <a:pt x="837" y="462"/>
                  </a:lnTo>
                  <a:lnTo>
                    <a:pt x="840" y="822"/>
                  </a:lnTo>
                  <a:lnTo>
                    <a:pt x="873" y="826"/>
                  </a:lnTo>
                  <a:lnTo>
                    <a:pt x="870" y="997"/>
                  </a:lnTo>
                  <a:close/>
                </a:path>
              </a:pathLst>
            </a:custGeom>
            <a:solidFill>
              <a:srgbClr val="FF9933"/>
            </a:solidFill>
            <a:ln w="6350">
              <a:solidFill>
                <a:srgbClr val="000000"/>
              </a:solidFill>
              <a:round/>
              <a:headEnd/>
              <a:tailEnd/>
            </a:ln>
          </p:spPr>
          <p:txBody>
            <a:bodyPr/>
            <a:lstStyle/>
            <a:p>
              <a:endParaRPr lang="en-US"/>
            </a:p>
          </p:txBody>
        </p:sp>
        <p:sp>
          <p:nvSpPr>
            <p:cNvPr id="15" name="Freeform 13"/>
            <p:cNvSpPr>
              <a:spLocks/>
            </p:cNvSpPr>
            <p:nvPr/>
          </p:nvSpPr>
          <p:spPr bwMode="auto">
            <a:xfrm>
              <a:off x="2524255" y="1717587"/>
              <a:ext cx="1254124" cy="1036637"/>
            </a:xfrm>
            <a:custGeom>
              <a:avLst/>
              <a:gdLst>
                <a:gd name="T0" fmla="*/ 1243941 w 862"/>
                <a:gd name="T1" fmla="*/ 830183 h 713"/>
                <a:gd name="T2" fmla="*/ 1211933 w 862"/>
                <a:gd name="T3" fmla="*/ 814190 h 713"/>
                <a:gd name="T4" fmla="*/ 1158102 w 862"/>
                <a:gd name="T5" fmla="*/ 830183 h 713"/>
                <a:gd name="T6" fmla="*/ 1099905 w 862"/>
                <a:gd name="T7" fmla="*/ 804012 h 713"/>
                <a:gd name="T8" fmla="*/ 947141 w 862"/>
                <a:gd name="T9" fmla="*/ 793835 h 713"/>
                <a:gd name="T10" fmla="*/ 846753 w 862"/>
                <a:gd name="T11" fmla="*/ 825821 h 713"/>
                <a:gd name="T12" fmla="*/ 824929 w 862"/>
                <a:gd name="T13" fmla="*/ 846176 h 713"/>
                <a:gd name="T14" fmla="*/ 820564 w 862"/>
                <a:gd name="T15" fmla="*/ 894155 h 713"/>
                <a:gd name="T16" fmla="*/ 808925 w 862"/>
                <a:gd name="T17" fmla="*/ 904332 h 713"/>
                <a:gd name="T18" fmla="*/ 688168 w 862"/>
                <a:gd name="T19" fmla="*/ 942134 h 713"/>
                <a:gd name="T20" fmla="*/ 634337 w 862"/>
                <a:gd name="T21" fmla="*/ 946496 h 713"/>
                <a:gd name="T22" fmla="*/ 555772 w 862"/>
                <a:gd name="T23" fmla="*/ 978482 h 713"/>
                <a:gd name="T24" fmla="*/ 517945 w 862"/>
                <a:gd name="T25" fmla="*/ 936318 h 713"/>
                <a:gd name="T26" fmla="*/ 487392 w 862"/>
                <a:gd name="T27" fmla="*/ 920325 h 713"/>
                <a:gd name="T28" fmla="*/ 497576 w 862"/>
                <a:gd name="T29" fmla="*/ 872346 h 713"/>
                <a:gd name="T30" fmla="*/ 465568 w 862"/>
                <a:gd name="T31" fmla="*/ 809828 h 713"/>
                <a:gd name="T32" fmla="*/ 471388 w 862"/>
                <a:gd name="T33" fmla="*/ 793835 h 713"/>
                <a:gd name="T34" fmla="*/ 459749 w 862"/>
                <a:gd name="T35" fmla="*/ 788019 h 713"/>
                <a:gd name="T36" fmla="*/ 429196 w 862"/>
                <a:gd name="T37" fmla="*/ 809828 h 713"/>
                <a:gd name="T38" fmla="*/ 371000 w 862"/>
                <a:gd name="T39" fmla="*/ 809828 h 713"/>
                <a:gd name="T40" fmla="*/ 328808 w 862"/>
                <a:gd name="T41" fmla="*/ 851991 h 713"/>
                <a:gd name="T42" fmla="*/ 333172 w 862"/>
                <a:gd name="T43" fmla="*/ 883977 h 713"/>
                <a:gd name="T44" fmla="*/ 322988 w 862"/>
                <a:gd name="T45" fmla="*/ 894155 h 713"/>
                <a:gd name="T46" fmla="*/ 290980 w 862"/>
                <a:gd name="T47" fmla="*/ 904332 h 713"/>
                <a:gd name="T48" fmla="*/ 258972 w 862"/>
                <a:gd name="T49" fmla="*/ 904332 h 713"/>
                <a:gd name="T50" fmla="*/ 264792 w 862"/>
                <a:gd name="T51" fmla="*/ 946496 h 713"/>
                <a:gd name="T52" fmla="*/ 248788 w 862"/>
                <a:gd name="T53" fmla="*/ 984297 h 713"/>
                <a:gd name="T54" fmla="*/ 222600 w 862"/>
                <a:gd name="T55" fmla="*/ 1000290 h 713"/>
                <a:gd name="T56" fmla="*/ 212416 w 862"/>
                <a:gd name="T57" fmla="*/ 968304 h 713"/>
                <a:gd name="T58" fmla="*/ 196412 w 862"/>
                <a:gd name="T59" fmla="*/ 968304 h 713"/>
                <a:gd name="T60" fmla="*/ 180408 w 862"/>
                <a:gd name="T61" fmla="*/ 1010468 h 713"/>
                <a:gd name="T62" fmla="*/ 142580 w 862"/>
                <a:gd name="T63" fmla="*/ 1036638 h 713"/>
                <a:gd name="T64" fmla="*/ 122212 w 862"/>
                <a:gd name="T65" fmla="*/ 1036638 h 713"/>
                <a:gd name="T66" fmla="*/ 90204 w 862"/>
                <a:gd name="T67" fmla="*/ 1000290 h 713"/>
                <a:gd name="T68" fmla="*/ 52376 w 862"/>
                <a:gd name="T69" fmla="*/ 1010468 h 713"/>
                <a:gd name="T70" fmla="*/ 26188 w 862"/>
                <a:gd name="T71" fmla="*/ 984297 h 713"/>
                <a:gd name="T72" fmla="*/ 0 w 862"/>
                <a:gd name="T73" fmla="*/ 974120 h 713"/>
                <a:gd name="T74" fmla="*/ 21824 w 862"/>
                <a:gd name="T75" fmla="*/ 386740 h 713"/>
                <a:gd name="T76" fmla="*/ 37827 w 862"/>
                <a:gd name="T77" fmla="*/ 0 h 713"/>
                <a:gd name="T78" fmla="*/ 1206113 w 862"/>
                <a:gd name="T79" fmla="*/ 58156 h 713"/>
                <a:gd name="T80" fmla="*/ 1206113 w 862"/>
                <a:gd name="T81" fmla="*/ 186101 h 713"/>
                <a:gd name="T82" fmla="*/ 1201749 w 862"/>
                <a:gd name="T83" fmla="*/ 449258 h 713"/>
                <a:gd name="T84" fmla="*/ 1254125 w 862"/>
                <a:gd name="T85" fmla="*/ 449258 h 713"/>
                <a:gd name="T86" fmla="*/ 1243941 w 862"/>
                <a:gd name="T87" fmla="*/ 830183 h 7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2"/>
                <a:gd name="T133" fmla="*/ 0 h 713"/>
                <a:gd name="T134" fmla="*/ 862 w 862"/>
                <a:gd name="T135" fmla="*/ 713 h 7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2" h="713">
                  <a:moveTo>
                    <a:pt x="855" y="571"/>
                  </a:moveTo>
                  <a:lnTo>
                    <a:pt x="833" y="560"/>
                  </a:lnTo>
                  <a:lnTo>
                    <a:pt x="796" y="571"/>
                  </a:lnTo>
                  <a:lnTo>
                    <a:pt x="756" y="553"/>
                  </a:lnTo>
                  <a:lnTo>
                    <a:pt x="651" y="546"/>
                  </a:lnTo>
                  <a:lnTo>
                    <a:pt x="582" y="568"/>
                  </a:lnTo>
                  <a:lnTo>
                    <a:pt x="567" y="582"/>
                  </a:lnTo>
                  <a:lnTo>
                    <a:pt x="564" y="615"/>
                  </a:lnTo>
                  <a:lnTo>
                    <a:pt x="556" y="622"/>
                  </a:lnTo>
                  <a:lnTo>
                    <a:pt x="473" y="648"/>
                  </a:lnTo>
                  <a:lnTo>
                    <a:pt x="436" y="651"/>
                  </a:lnTo>
                  <a:lnTo>
                    <a:pt x="382" y="673"/>
                  </a:lnTo>
                  <a:lnTo>
                    <a:pt x="356" y="644"/>
                  </a:lnTo>
                  <a:lnTo>
                    <a:pt x="335" y="633"/>
                  </a:lnTo>
                  <a:lnTo>
                    <a:pt x="342" y="600"/>
                  </a:lnTo>
                  <a:lnTo>
                    <a:pt x="320" y="557"/>
                  </a:lnTo>
                  <a:lnTo>
                    <a:pt x="324" y="546"/>
                  </a:lnTo>
                  <a:lnTo>
                    <a:pt x="316" y="542"/>
                  </a:lnTo>
                  <a:lnTo>
                    <a:pt x="295" y="557"/>
                  </a:lnTo>
                  <a:lnTo>
                    <a:pt x="255" y="557"/>
                  </a:lnTo>
                  <a:lnTo>
                    <a:pt x="226" y="586"/>
                  </a:lnTo>
                  <a:lnTo>
                    <a:pt x="229" y="608"/>
                  </a:lnTo>
                  <a:lnTo>
                    <a:pt x="222" y="615"/>
                  </a:lnTo>
                  <a:lnTo>
                    <a:pt x="200" y="622"/>
                  </a:lnTo>
                  <a:lnTo>
                    <a:pt x="178" y="622"/>
                  </a:lnTo>
                  <a:lnTo>
                    <a:pt x="182" y="651"/>
                  </a:lnTo>
                  <a:lnTo>
                    <a:pt x="171" y="677"/>
                  </a:lnTo>
                  <a:lnTo>
                    <a:pt x="153" y="688"/>
                  </a:lnTo>
                  <a:lnTo>
                    <a:pt x="146" y="666"/>
                  </a:lnTo>
                  <a:lnTo>
                    <a:pt x="135" y="666"/>
                  </a:lnTo>
                  <a:lnTo>
                    <a:pt x="124" y="695"/>
                  </a:lnTo>
                  <a:lnTo>
                    <a:pt x="98" y="713"/>
                  </a:lnTo>
                  <a:lnTo>
                    <a:pt x="84" y="713"/>
                  </a:lnTo>
                  <a:lnTo>
                    <a:pt x="62" y="688"/>
                  </a:lnTo>
                  <a:lnTo>
                    <a:pt x="36" y="695"/>
                  </a:lnTo>
                  <a:lnTo>
                    <a:pt x="18" y="677"/>
                  </a:lnTo>
                  <a:lnTo>
                    <a:pt x="0" y="670"/>
                  </a:lnTo>
                  <a:lnTo>
                    <a:pt x="15" y="266"/>
                  </a:lnTo>
                  <a:lnTo>
                    <a:pt x="26" y="0"/>
                  </a:lnTo>
                  <a:lnTo>
                    <a:pt x="829" y="40"/>
                  </a:lnTo>
                  <a:lnTo>
                    <a:pt x="829" y="128"/>
                  </a:lnTo>
                  <a:lnTo>
                    <a:pt x="826" y="309"/>
                  </a:lnTo>
                  <a:lnTo>
                    <a:pt x="862" y="309"/>
                  </a:lnTo>
                  <a:lnTo>
                    <a:pt x="855" y="571"/>
                  </a:lnTo>
                  <a:close/>
                </a:path>
              </a:pathLst>
            </a:custGeom>
            <a:solidFill>
              <a:srgbClr val="FF9933"/>
            </a:solidFill>
            <a:ln w="6350">
              <a:solidFill>
                <a:srgbClr val="000000"/>
              </a:solidFill>
              <a:round/>
              <a:headEnd/>
              <a:tailEnd/>
            </a:ln>
          </p:spPr>
          <p:txBody>
            <a:bodyPr/>
            <a:lstStyle/>
            <a:p>
              <a:endParaRPr lang="en-US"/>
            </a:p>
          </p:txBody>
        </p:sp>
        <p:sp>
          <p:nvSpPr>
            <p:cNvPr id="16" name="Freeform 14"/>
            <p:cNvSpPr>
              <a:spLocks/>
            </p:cNvSpPr>
            <p:nvPr/>
          </p:nvSpPr>
          <p:spPr bwMode="auto">
            <a:xfrm>
              <a:off x="5554792" y="1817600"/>
              <a:ext cx="866775" cy="1179511"/>
            </a:xfrm>
            <a:custGeom>
              <a:avLst/>
              <a:gdLst>
                <a:gd name="T0" fmla="*/ 90168 w 596"/>
                <a:gd name="T1" fmla="*/ 1175149 h 811"/>
                <a:gd name="T2" fmla="*/ 94531 w 596"/>
                <a:gd name="T3" fmla="*/ 926448 h 811"/>
                <a:gd name="T4" fmla="*/ 46538 w 596"/>
                <a:gd name="T5" fmla="*/ 920630 h 811"/>
                <a:gd name="T6" fmla="*/ 42175 w 596"/>
                <a:gd name="T7" fmla="*/ 397049 h 811"/>
                <a:gd name="T8" fmla="*/ 0 w 596"/>
                <a:gd name="T9" fmla="*/ 397049 h 811"/>
                <a:gd name="T10" fmla="*/ 0 w 596"/>
                <a:gd name="T11" fmla="*/ 260336 h 811"/>
                <a:gd name="T12" fmla="*/ 0 w 596"/>
                <a:gd name="T13" fmla="*/ 132350 h 811"/>
                <a:gd name="T14" fmla="*/ 0 w 596"/>
                <a:gd name="T15" fmla="*/ 5818 h 811"/>
                <a:gd name="T16" fmla="*/ 650081 w 596"/>
                <a:gd name="T17" fmla="*/ 0 h 811"/>
                <a:gd name="T18" fmla="*/ 650081 w 596"/>
                <a:gd name="T19" fmla="*/ 138167 h 811"/>
                <a:gd name="T20" fmla="*/ 782424 w 596"/>
                <a:gd name="T21" fmla="*/ 138167 h 811"/>
                <a:gd name="T22" fmla="*/ 782424 w 596"/>
                <a:gd name="T23" fmla="*/ 397049 h 811"/>
                <a:gd name="T24" fmla="*/ 824600 w 596"/>
                <a:gd name="T25" fmla="*/ 402867 h 811"/>
                <a:gd name="T26" fmla="*/ 830417 w 596"/>
                <a:gd name="T27" fmla="*/ 932265 h 811"/>
                <a:gd name="T28" fmla="*/ 860958 w 596"/>
                <a:gd name="T29" fmla="*/ 932265 h 811"/>
                <a:gd name="T30" fmla="*/ 866775 w 596"/>
                <a:gd name="T31" fmla="*/ 1175149 h 811"/>
                <a:gd name="T32" fmla="*/ 475563 w 596"/>
                <a:gd name="T33" fmla="*/ 1179512 h 811"/>
                <a:gd name="T34" fmla="*/ 90168 w 596"/>
                <a:gd name="T35" fmla="*/ 1175149 h 8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6"/>
                <a:gd name="T55" fmla="*/ 0 h 811"/>
                <a:gd name="T56" fmla="*/ 596 w 596"/>
                <a:gd name="T57" fmla="*/ 811 h 8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6" h="811">
                  <a:moveTo>
                    <a:pt x="62" y="808"/>
                  </a:moveTo>
                  <a:lnTo>
                    <a:pt x="65" y="637"/>
                  </a:lnTo>
                  <a:lnTo>
                    <a:pt x="32" y="633"/>
                  </a:lnTo>
                  <a:lnTo>
                    <a:pt x="29" y="273"/>
                  </a:lnTo>
                  <a:lnTo>
                    <a:pt x="0" y="273"/>
                  </a:lnTo>
                  <a:lnTo>
                    <a:pt x="0" y="179"/>
                  </a:lnTo>
                  <a:lnTo>
                    <a:pt x="0" y="91"/>
                  </a:lnTo>
                  <a:lnTo>
                    <a:pt x="0" y="4"/>
                  </a:lnTo>
                  <a:lnTo>
                    <a:pt x="447" y="0"/>
                  </a:lnTo>
                  <a:lnTo>
                    <a:pt x="447" y="95"/>
                  </a:lnTo>
                  <a:lnTo>
                    <a:pt x="538" y="95"/>
                  </a:lnTo>
                  <a:lnTo>
                    <a:pt x="538" y="273"/>
                  </a:lnTo>
                  <a:lnTo>
                    <a:pt x="567" y="277"/>
                  </a:lnTo>
                  <a:lnTo>
                    <a:pt x="571" y="641"/>
                  </a:lnTo>
                  <a:lnTo>
                    <a:pt x="592" y="641"/>
                  </a:lnTo>
                  <a:lnTo>
                    <a:pt x="596" y="808"/>
                  </a:lnTo>
                  <a:lnTo>
                    <a:pt x="327" y="811"/>
                  </a:lnTo>
                  <a:lnTo>
                    <a:pt x="62" y="808"/>
                  </a:lnTo>
                  <a:close/>
                </a:path>
              </a:pathLst>
            </a:custGeom>
            <a:solidFill>
              <a:srgbClr val="FF9933"/>
            </a:solidFill>
            <a:ln w="6350">
              <a:solidFill>
                <a:srgbClr val="000000"/>
              </a:solidFill>
              <a:round/>
              <a:headEnd/>
              <a:tailEnd/>
            </a:ln>
          </p:spPr>
          <p:txBody>
            <a:bodyPr/>
            <a:lstStyle/>
            <a:p>
              <a:endParaRPr lang="en-US"/>
            </a:p>
          </p:txBody>
        </p:sp>
        <p:sp>
          <p:nvSpPr>
            <p:cNvPr id="17" name="Freeform 15"/>
            <p:cNvSpPr>
              <a:spLocks/>
            </p:cNvSpPr>
            <p:nvPr/>
          </p:nvSpPr>
          <p:spPr bwMode="auto">
            <a:xfrm>
              <a:off x="3725992" y="1903325"/>
              <a:ext cx="998538" cy="1209674"/>
            </a:xfrm>
            <a:custGeom>
              <a:avLst/>
              <a:gdLst>
                <a:gd name="T0" fmla="*/ 210754 w 687"/>
                <a:gd name="T1" fmla="*/ 1104992 h 832"/>
                <a:gd name="T2" fmla="*/ 194766 w 687"/>
                <a:gd name="T3" fmla="*/ 1057012 h 832"/>
                <a:gd name="T4" fmla="*/ 220928 w 687"/>
                <a:gd name="T5" fmla="*/ 950874 h 832"/>
                <a:gd name="T6" fmla="*/ 290695 w 687"/>
                <a:gd name="T7" fmla="*/ 876724 h 832"/>
                <a:gd name="T8" fmla="*/ 300870 w 687"/>
                <a:gd name="T9" fmla="*/ 834559 h 832"/>
                <a:gd name="T10" fmla="*/ 290695 w 687"/>
                <a:gd name="T11" fmla="*/ 818566 h 832"/>
                <a:gd name="T12" fmla="*/ 263079 w 687"/>
                <a:gd name="T13" fmla="*/ 808389 h 832"/>
                <a:gd name="T14" fmla="*/ 247091 w 687"/>
                <a:gd name="T15" fmla="*/ 772040 h 832"/>
                <a:gd name="T16" fmla="*/ 204940 w 687"/>
                <a:gd name="T17" fmla="*/ 776402 h 832"/>
                <a:gd name="T18" fmla="*/ 194766 w 687"/>
                <a:gd name="T19" fmla="*/ 713883 h 832"/>
                <a:gd name="T20" fmla="*/ 120639 w 687"/>
                <a:gd name="T21" fmla="*/ 686258 h 832"/>
                <a:gd name="T22" fmla="*/ 126452 w 687"/>
                <a:gd name="T23" fmla="*/ 665903 h 832"/>
                <a:gd name="T24" fmla="*/ 116278 w 687"/>
                <a:gd name="T25" fmla="*/ 649910 h 832"/>
                <a:gd name="T26" fmla="*/ 42151 w 687"/>
                <a:gd name="T27" fmla="*/ 644094 h 832"/>
                <a:gd name="T28" fmla="*/ 52325 w 687"/>
                <a:gd name="T29" fmla="*/ 263162 h 832"/>
                <a:gd name="T30" fmla="*/ 0 w 687"/>
                <a:gd name="T31" fmla="*/ 263162 h 832"/>
                <a:gd name="T32" fmla="*/ 4360 w 687"/>
                <a:gd name="T33" fmla="*/ 0 h 832"/>
                <a:gd name="T34" fmla="*/ 654064 w 687"/>
                <a:gd name="T35" fmla="*/ 20355 h 832"/>
                <a:gd name="T36" fmla="*/ 908422 w 687"/>
                <a:gd name="T37" fmla="*/ 30533 h 832"/>
                <a:gd name="T38" fmla="*/ 914236 w 687"/>
                <a:gd name="T39" fmla="*/ 284972 h 832"/>
                <a:gd name="T40" fmla="*/ 966562 w 687"/>
                <a:gd name="T41" fmla="*/ 284972 h 832"/>
                <a:gd name="T42" fmla="*/ 956387 w 687"/>
                <a:gd name="T43" fmla="*/ 818566 h 832"/>
                <a:gd name="T44" fmla="*/ 998538 w 687"/>
                <a:gd name="T45" fmla="*/ 818566 h 832"/>
                <a:gd name="T46" fmla="*/ 992724 w 687"/>
                <a:gd name="T47" fmla="*/ 1078821 h 832"/>
                <a:gd name="T48" fmla="*/ 475287 w 687"/>
                <a:gd name="T49" fmla="*/ 1078821 h 832"/>
                <a:gd name="T50" fmla="*/ 475287 w 687"/>
                <a:gd name="T51" fmla="*/ 1195136 h 832"/>
                <a:gd name="T52" fmla="*/ 417148 w 687"/>
                <a:gd name="T53" fmla="*/ 1209675 h 832"/>
                <a:gd name="T54" fmla="*/ 390985 w 687"/>
                <a:gd name="T55" fmla="*/ 1199497 h 832"/>
                <a:gd name="T56" fmla="*/ 284881 w 687"/>
                <a:gd name="T57" fmla="*/ 1163149 h 832"/>
                <a:gd name="T58" fmla="*/ 232556 w 687"/>
                <a:gd name="T59" fmla="*/ 1131162 h 832"/>
                <a:gd name="T60" fmla="*/ 210754 w 687"/>
                <a:gd name="T61" fmla="*/ 1104992 h 8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87"/>
                <a:gd name="T94" fmla="*/ 0 h 832"/>
                <a:gd name="T95" fmla="*/ 687 w 687"/>
                <a:gd name="T96" fmla="*/ 832 h 8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87" h="832">
                  <a:moveTo>
                    <a:pt x="145" y="760"/>
                  </a:moveTo>
                  <a:lnTo>
                    <a:pt x="134" y="727"/>
                  </a:lnTo>
                  <a:lnTo>
                    <a:pt x="152" y="654"/>
                  </a:lnTo>
                  <a:lnTo>
                    <a:pt x="200" y="603"/>
                  </a:lnTo>
                  <a:lnTo>
                    <a:pt x="207" y="574"/>
                  </a:lnTo>
                  <a:lnTo>
                    <a:pt x="200" y="563"/>
                  </a:lnTo>
                  <a:lnTo>
                    <a:pt x="181" y="556"/>
                  </a:lnTo>
                  <a:lnTo>
                    <a:pt x="170" y="531"/>
                  </a:lnTo>
                  <a:lnTo>
                    <a:pt x="141" y="534"/>
                  </a:lnTo>
                  <a:lnTo>
                    <a:pt x="134" y="491"/>
                  </a:lnTo>
                  <a:lnTo>
                    <a:pt x="83" y="472"/>
                  </a:lnTo>
                  <a:lnTo>
                    <a:pt x="87" y="458"/>
                  </a:lnTo>
                  <a:lnTo>
                    <a:pt x="80" y="447"/>
                  </a:lnTo>
                  <a:lnTo>
                    <a:pt x="29" y="443"/>
                  </a:lnTo>
                  <a:lnTo>
                    <a:pt x="36" y="181"/>
                  </a:lnTo>
                  <a:lnTo>
                    <a:pt x="0" y="181"/>
                  </a:lnTo>
                  <a:lnTo>
                    <a:pt x="3" y="0"/>
                  </a:lnTo>
                  <a:lnTo>
                    <a:pt x="450" y="14"/>
                  </a:lnTo>
                  <a:lnTo>
                    <a:pt x="625" y="21"/>
                  </a:lnTo>
                  <a:lnTo>
                    <a:pt x="629" y="196"/>
                  </a:lnTo>
                  <a:lnTo>
                    <a:pt x="665" y="196"/>
                  </a:lnTo>
                  <a:lnTo>
                    <a:pt x="658" y="563"/>
                  </a:lnTo>
                  <a:lnTo>
                    <a:pt x="687" y="563"/>
                  </a:lnTo>
                  <a:lnTo>
                    <a:pt x="683" y="742"/>
                  </a:lnTo>
                  <a:lnTo>
                    <a:pt x="327" y="742"/>
                  </a:lnTo>
                  <a:lnTo>
                    <a:pt x="327" y="822"/>
                  </a:lnTo>
                  <a:lnTo>
                    <a:pt x="287" y="832"/>
                  </a:lnTo>
                  <a:lnTo>
                    <a:pt x="269" y="825"/>
                  </a:lnTo>
                  <a:lnTo>
                    <a:pt x="196" y="800"/>
                  </a:lnTo>
                  <a:lnTo>
                    <a:pt x="160" y="778"/>
                  </a:lnTo>
                  <a:lnTo>
                    <a:pt x="145" y="760"/>
                  </a:lnTo>
                  <a:close/>
                </a:path>
              </a:pathLst>
            </a:custGeom>
            <a:solidFill>
              <a:srgbClr val="FF9933"/>
            </a:solidFill>
            <a:ln w="6350">
              <a:solidFill>
                <a:srgbClr val="000000"/>
              </a:solidFill>
              <a:round/>
              <a:headEnd/>
              <a:tailEnd/>
            </a:ln>
          </p:spPr>
          <p:txBody>
            <a:bodyPr/>
            <a:lstStyle/>
            <a:p>
              <a:endParaRPr lang="en-US"/>
            </a:p>
          </p:txBody>
        </p:sp>
        <p:sp>
          <p:nvSpPr>
            <p:cNvPr id="18" name="Freeform 16"/>
            <p:cNvSpPr>
              <a:spLocks/>
            </p:cNvSpPr>
            <p:nvPr/>
          </p:nvSpPr>
          <p:spPr bwMode="auto">
            <a:xfrm>
              <a:off x="7415341" y="1919200"/>
              <a:ext cx="930275" cy="962024"/>
            </a:xfrm>
            <a:custGeom>
              <a:avLst/>
              <a:gdLst>
                <a:gd name="T0" fmla="*/ 707881 w 640"/>
                <a:gd name="T1" fmla="*/ 962025 h 661"/>
                <a:gd name="T2" fmla="*/ 591597 w 640"/>
                <a:gd name="T3" fmla="*/ 957659 h 661"/>
                <a:gd name="T4" fmla="*/ 591597 w 640"/>
                <a:gd name="T5" fmla="*/ 919818 h 661"/>
                <a:gd name="T6" fmla="*/ 569793 w 640"/>
                <a:gd name="T7" fmla="*/ 893621 h 661"/>
                <a:gd name="T8" fmla="*/ 559619 w 640"/>
                <a:gd name="T9" fmla="*/ 835404 h 661"/>
                <a:gd name="T10" fmla="*/ 549444 w 640"/>
                <a:gd name="T11" fmla="*/ 831038 h 661"/>
                <a:gd name="T12" fmla="*/ 501476 w 640"/>
                <a:gd name="T13" fmla="*/ 841226 h 661"/>
                <a:gd name="T14" fmla="*/ 481127 w 640"/>
                <a:gd name="T15" fmla="*/ 877611 h 661"/>
                <a:gd name="T16" fmla="*/ 443334 w 640"/>
                <a:gd name="T17" fmla="*/ 889255 h 661"/>
                <a:gd name="T18" fmla="*/ 449148 w 640"/>
                <a:gd name="T19" fmla="*/ 877611 h 661"/>
                <a:gd name="T20" fmla="*/ 475312 w 640"/>
                <a:gd name="T21" fmla="*/ 851414 h 661"/>
                <a:gd name="T22" fmla="*/ 465138 w 640"/>
                <a:gd name="T23" fmla="*/ 825217 h 661"/>
                <a:gd name="T24" fmla="*/ 438974 w 640"/>
                <a:gd name="T25" fmla="*/ 841226 h 661"/>
                <a:gd name="T26" fmla="*/ 427345 w 640"/>
                <a:gd name="T27" fmla="*/ 772822 h 661"/>
                <a:gd name="T28" fmla="*/ 411356 w 640"/>
                <a:gd name="T29" fmla="*/ 745169 h 661"/>
                <a:gd name="T30" fmla="*/ 353214 w 640"/>
                <a:gd name="T31" fmla="*/ 783010 h 661"/>
                <a:gd name="T32" fmla="*/ 322689 w 640"/>
                <a:gd name="T33" fmla="*/ 831038 h 661"/>
                <a:gd name="T34" fmla="*/ 311061 w 640"/>
                <a:gd name="T35" fmla="*/ 809207 h 661"/>
                <a:gd name="T36" fmla="*/ 295072 w 640"/>
                <a:gd name="T37" fmla="*/ 835404 h 661"/>
                <a:gd name="T38" fmla="*/ 226755 w 640"/>
                <a:gd name="T39" fmla="*/ 841226 h 661"/>
                <a:gd name="T40" fmla="*/ 232569 w 640"/>
                <a:gd name="T41" fmla="*/ 815029 h 661"/>
                <a:gd name="T42" fmla="*/ 216580 w 640"/>
                <a:gd name="T43" fmla="*/ 799019 h 661"/>
                <a:gd name="T44" fmla="*/ 216580 w 640"/>
                <a:gd name="T45" fmla="*/ 767000 h 661"/>
                <a:gd name="T46" fmla="*/ 184601 w 640"/>
                <a:gd name="T47" fmla="*/ 772822 h 661"/>
                <a:gd name="T48" fmla="*/ 152623 w 640"/>
                <a:gd name="T49" fmla="*/ 803385 h 661"/>
                <a:gd name="T50" fmla="*/ 142448 w 640"/>
                <a:gd name="T51" fmla="*/ 686953 h 661"/>
                <a:gd name="T52" fmla="*/ 100295 w 640"/>
                <a:gd name="T53" fmla="*/ 682587 h 661"/>
                <a:gd name="T54" fmla="*/ 78492 w 640"/>
                <a:gd name="T55" fmla="*/ 640380 h 661"/>
                <a:gd name="T56" fmla="*/ 10175 w 640"/>
                <a:gd name="T57" fmla="*/ 608361 h 661"/>
                <a:gd name="T58" fmla="*/ 0 w 640"/>
                <a:gd name="T59" fmla="*/ 279438 h 661"/>
                <a:gd name="T60" fmla="*/ 242744 w 640"/>
                <a:gd name="T61" fmla="*/ 275072 h 661"/>
                <a:gd name="T62" fmla="*/ 242744 w 640"/>
                <a:gd name="T63" fmla="*/ 14554 h 661"/>
                <a:gd name="T64" fmla="*/ 888122 w 640"/>
                <a:gd name="T65" fmla="*/ 0 h 661"/>
                <a:gd name="T66" fmla="*/ 892483 w 640"/>
                <a:gd name="T67" fmla="*/ 269251 h 661"/>
                <a:gd name="T68" fmla="*/ 918647 w 640"/>
                <a:gd name="T69" fmla="*/ 269251 h 661"/>
                <a:gd name="T70" fmla="*/ 930275 w 640"/>
                <a:gd name="T71" fmla="*/ 528313 h 661"/>
                <a:gd name="T72" fmla="*/ 798002 w 640"/>
                <a:gd name="T73" fmla="*/ 534135 h 661"/>
                <a:gd name="T74" fmla="*/ 802362 w 640"/>
                <a:gd name="T75" fmla="*/ 793198 h 661"/>
                <a:gd name="T76" fmla="*/ 702067 w 640"/>
                <a:gd name="T77" fmla="*/ 799019 h 661"/>
                <a:gd name="T78" fmla="*/ 707881 w 640"/>
                <a:gd name="T79" fmla="*/ 962025 h 6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661"/>
                <a:gd name="T122" fmla="*/ 640 w 640"/>
                <a:gd name="T123" fmla="*/ 661 h 6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661">
                  <a:moveTo>
                    <a:pt x="487" y="661"/>
                  </a:moveTo>
                  <a:lnTo>
                    <a:pt x="407" y="658"/>
                  </a:lnTo>
                  <a:lnTo>
                    <a:pt x="407" y="632"/>
                  </a:lnTo>
                  <a:lnTo>
                    <a:pt x="392" y="614"/>
                  </a:lnTo>
                  <a:lnTo>
                    <a:pt x="385" y="574"/>
                  </a:lnTo>
                  <a:lnTo>
                    <a:pt x="378" y="571"/>
                  </a:lnTo>
                  <a:lnTo>
                    <a:pt x="345" y="578"/>
                  </a:lnTo>
                  <a:lnTo>
                    <a:pt x="331" y="603"/>
                  </a:lnTo>
                  <a:lnTo>
                    <a:pt x="305" y="611"/>
                  </a:lnTo>
                  <a:lnTo>
                    <a:pt x="309" y="603"/>
                  </a:lnTo>
                  <a:lnTo>
                    <a:pt x="327" y="585"/>
                  </a:lnTo>
                  <a:lnTo>
                    <a:pt x="320" y="567"/>
                  </a:lnTo>
                  <a:lnTo>
                    <a:pt x="302" y="578"/>
                  </a:lnTo>
                  <a:lnTo>
                    <a:pt x="294" y="531"/>
                  </a:lnTo>
                  <a:lnTo>
                    <a:pt x="283" y="512"/>
                  </a:lnTo>
                  <a:lnTo>
                    <a:pt x="243" y="538"/>
                  </a:lnTo>
                  <a:lnTo>
                    <a:pt x="222" y="571"/>
                  </a:lnTo>
                  <a:lnTo>
                    <a:pt x="214" y="556"/>
                  </a:lnTo>
                  <a:lnTo>
                    <a:pt x="203" y="574"/>
                  </a:lnTo>
                  <a:lnTo>
                    <a:pt x="156" y="578"/>
                  </a:lnTo>
                  <a:lnTo>
                    <a:pt x="160" y="560"/>
                  </a:lnTo>
                  <a:lnTo>
                    <a:pt x="149" y="549"/>
                  </a:lnTo>
                  <a:lnTo>
                    <a:pt x="149" y="527"/>
                  </a:lnTo>
                  <a:lnTo>
                    <a:pt x="127" y="531"/>
                  </a:lnTo>
                  <a:lnTo>
                    <a:pt x="105" y="552"/>
                  </a:lnTo>
                  <a:lnTo>
                    <a:pt x="98" y="472"/>
                  </a:lnTo>
                  <a:lnTo>
                    <a:pt x="69" y="469"/>
                  </a:lnTo>
                  <a:lnTo>
                    <a:pt x="54" y="440"/>
                  </a:lnTo>
                  <a:lnTo>
                    <a:pt x="7" y="418"/>
                  </a:lnTo>
                  <a:lnTo>
                    <a:pt x="0" y="192"/>
                  </a:lnTo>
                  <a:lnTo>
                    <a:pt x="167" y="189"/>
                  </a:lnTo>
                  <a:lnTo>
                    <a:pt x="167" y="10"/>
                  </a:lnTo>
                  <a:lnTo>
                    <a:pt x="611" y="0"/>
                  </a:lnTo>
                  <a:lnTo>
                    <a:pt x="614" y="185"/>
                  </a:lnTo>
                  <a:lnTo>
                    <a:pt x="632" y="185"/>
                  </a:lnTo>
                  <a:lnTo>
                    <a:pt x="640" y="363"/>
                  </a:lnTo>
                  <a:lnTo>
                    <a:pt x="549" y="367"/>
                  </a:lnTo>
                  <a:lnTo>
                    <a:pt x="552" y="545"/>
                  </a:lnTo>
                  <a:lnTo>
                    <a:pt x="483" y="549"/>
                  </a:lnTo>
                  <a:lnTo>
                    <a:pt x="487" y="661"/>
                  </a:lnTo>
                  <a:close/>
                </a:path>
              </a:pathLst>
            </a:custGeom>
            <a:solidFill>
              <a:srgbClr val="FF9933"/>
            </a:solidFill>
            <a:ln w="6350">
              <a:solidFill>
                <a:srgbClr val="000000"/>
              </a:solidFill>
              <a:round/>
              <a:headEnd/>
              <a:tailEnd/>
            </a:ln>
          </p:spPr>
          <p:txBody>
            <a:bodyPr/>
            <a:lstStyle/>
            <a:p>
              <a:endParaRPr lang="en-US"/>
            </a:p>
          </p:txBody>
        </p:sp>
        <p:sp>
          <p:nvSpPr>
            <p:cNvPr id="19" name="Freeform 17"/>
            <p:cNvSpPr>
              <a:spLocks/>
            </p:cNvSpPr>
            <p:nvPr/>
          </p:nvSpPr>
          <p:spPr bwMode="auto">
            <a:xfrm>
              <a:off x="8304341" y="1876337"/>
              <a:ext cx="1236663" cy="571500"/>
            </a:xfrm>
            <a:custGeom>
              <a:avLst/>
              <a:gdLst>
                <a:gd name="T0" fmla="*/ 437410 w 851"/>
                <a:gd name="T1" fmla="*/ 555504 h 393"/>
                <a:gd name="T2" fmla="*/ 42142 w 851"/>
                <a:gd name="T3" fmla="*/ 571500 h 393"/>
                <a:gd name="T4" fmla="*/ 30517 w 851"/>
                <a:gd name="T5" fmla="*/ 312653 h 393"/>
                <a:gd name="T6" fmla="*/ 4360 w 851"/>
                <a:gd name="T7" fmla="*/ 312653 h 393"/>
                <a:gd name="T8" fmla="*/ 0 w 851"/>
                <a:gd name="T9" fmla="*/ 43626 h 393"/>
                <a:gd name="T10" fmla="*/ 395267 w 851"/>
                <a:gd name="T11" fmla="*/ 31992 h 393"/>
                <a:gd name="T12" fmla="*/ 1162550 w 851"/>
                <a:gd name="T13" fmla="*/ 0 h 393"/>
                <a:gd name="T14" fmla="*/ 1166910 w 851"/>
                <a:gd name="T15" fmla="*/ 11634 h 393"/>
                <a:gd name="T16" fmla="*/ 1182895 w 851"/>
                <a:gd name="T17" fmla="*/ 15996 h 393"/>
                <a:gd name="T18" fmla="*/ 1178535 w 851"/>
                <a:gd name="T19" fmla="*/ 43626 h 393"/>
                <a:gd name="T20" fmla="*/ 1188708 w 851"/>
                <a:gd name="T21" fmla="*/ 43626 h 393"/>
                <a:gd name="T22" fmla="*/ 1182895 w 851"/>
                <a:gd name="T23" fmla="*/ 164324 h 393"/>
                <a:gd name="T24" fmla="*/ 1209052 w 851"/>
                <a:gd name="T25" fmla="*/ 164324 h 393"/>
                <a:gd name="T26" fmla="*/ 1209052 w 851"/>
                <a:gd name="T27" fmla="*/ 196317 h 393"/>
                <a:gd name="T28" fmla="*/ 1178535 w 851"/>
                <a:gd name="T29" fmla="*/ 190500 h 393"/>
                <a:gd name="T30" fmla="*/ 1182895 w 851"/>
                <a:gd name="T31" fmla="*/ 206496 h 393"/>
                <a:gd name="T32" fmla="*/ 1204693 w 851"/>
                <a:gd name="T33" fmla="*/ 206496 h 393"/>
                <a:gd name="T34" fmla="*/ 1172723 w 851"/>
                <a:gd name="T35" fmla="*/ 238489 h 393"/>
                <a:gd name="T36" fmla="*/ 1198880 w 851"/>
                <a:gd name="T37" fmla="*/ 244305 h 393"/>
                <a:gd name="T38" fmla="*/ 1198880 w 851"/>
                <a:gd name="T39" fmla="*/ 260302 h 393"/>
                <a:gd name="T40" fmla="*/ 1182895 w 851"/>
                <a:gd name="T41" fmla="*/ 276298 h 393"/>
                <a:gd name="T42" fmla="*/ 1204693 w 851"/>
                <a:gd name="T43" fmla="*/ 280660 h 393"/>
                <a:gd name="T44" fmla="*/ 1198880 w 851"/>
                <a:gd name="T45" fmla="*/ 334466 h 393"/>
                <a:gd name="T46" fmla="*/ 1225037 w 851"/>
                <a:gd name="T47" fmla="*/ 338828 h 393"/>
                <a:gd name="T48" fmla="*/ 1204693 w 851"/>
                <a:gd name="T49" fmla="*/ 354824 h 393"/>
                <a:gd name="T50" fmla="*/ 1225037 w 851"/>
                <a:gd name="T51" fmla="*/ 365004 h 393"/>
                <a:gd name="T52" fmla="*/ 1225037 w 851"/>
                <a:gd name="T53" fmla="*/ 376637 h 393"/>
                <a:gd name="T54" fmla="*/ 1209052 w 851"/>
                <a:gd name="T55" fmla="*/ 381000 h 393"/>
                <a:gd name="T56" fmla="*/ 1225037 w 851"/>
                <a:gd name="T57" fmla="*/ 392634 h 393"/>
                <a:gd name="T58" fmla="*/ 1230850 w 851"/>
                <a:gd name="T59" fmla="*/ 402813 h 393"/>
                <a:gd name="T60" fmla="*/ 1204693 w 851"/>
                <a:gd name="T61" fmla="*/ 423172 h 393"/>
                <a:gd name="T62" fmla="*/ 1214865 w 851"/>
                <a:gd name="T63" fmla="*/ 434805 h 393"/>
                <a:gd name="T64" fmla="*/ 1214865 w 851"/>
                <a:gd name="T65" fmla="*/ 471160 h 393"/>
                <a:gd name="T66" fmla="*/ 1236663 w 851"/>
                <a:gd name="T67" fmla="*/ 476977 h 393"/>
                <a:gd name="T68" fmla="*/ 1204693 w 851"/>
                <a:gd name="T69" fmla="*/ 487156 h 393"/>
                <a:gd name="T70" fmla="*/ 1236663 w 851"/>
                <a:gd name="T71" fmla="*/ 508969 h 393"/>
                <a:gd name="T72" fmla="*/ 1214865 w 851"/>
                <a:gd name="T73" fmla="*/ 519149 h 393"/>
                <a:gd name="T74" fmla="*/ 1209052 w 851"/>
                <a:gd name="T75" fmla="*/ 529328 h 393"/>
                <a:gd name="T76" fmla="*/ 437410 w 851"/>
                <a:gd name="T77" fmla="*/ 555504 h 3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1"/>
                <a:gd name="T118" fmla="*/ 0 h 393"/>
                <a:gd name="T119" fmla="*/ 851 w 851"/>
                <a:gd name="T120" fmla="*/ 393 h 3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1" h="393">
                  <a:moveTo>
                    <a:pt x="301" y="382"/>
                  </a:moveTo>
                  <a:lnTo>
                    <a:pt x="29" y="393"/>
                  </a:lnTo>
                  <a:lnTo>
                    <a:pt x="21" y="215"/>
                  </a:lnTo>
                  <a:lnTo>
                    <a:pt x="3" y="215"/>
                  </a:lnTo>
                  <a:lnTo>
                    <a:pt x="0" y="30"/>
                  </a:lnTo>
                  <a:lnTo>
                    <a:pt x="272" y="22"/>
                  </a:lnTo>
                  <a:lnTo>
                    <a:pt x="800" y="0"/>
                  </a:lnTo>
                  <a:lnTo>
                    <a:pt x="803" y="8"/>
                  </a:lnTo>
                  <a:lnTo>
                    <a:pt x="814" y="11"/>
                  </a:lnTo>
                  <a:lnTo>
                    <a:pt x="811" y="30"/>
                  </a:lnTo>
                  <a:lnTo>
                    <a:pt x="818" y="30"/>
                  </a:lnTo>
                  <a:lnTo>
                    <a:pt x="814" y="113"/>
                  </a:lnTo>
                  <a:lnTo>
                    <a:pt x="832" y="113"/>
                  </a:lnTo>
                  <a:lnTo>
                    <a:pt x="832" y="135"/>
                  </a:lnTo>
                  <a:lnTo>
                    <a:pt x="811" y="131"/>
                  </a:lnTo>
                  <a:lnTo>
                    <a:pt x="814" y="142"/>
                  </a:lnTo>
                  <a:lnTo>
                    <a:pt x="829" y="142"/>
                  </a:lnTo>
                  <a:lnTo>
                    <a:pt x="807" y="164"/>
                  </a:lnTo>
                  <a:lnTo>
                    <a:pt x="825" y="168"/>
                  </a:lnTo>
                  <a:lnTo>
                    <a:pt x="825" y="179"/>
                  </a:lnTo>
                  <a:lnTo>
                    <a:pt x="814" y="190"/>
                  </a:lnTo>
                  <a:lnTo>
                    <a:pt x="829" y="193"/>
                  </a:lnTo>
                  <a:lnTo>
                    <a:pt x="825" y="230"/>
                  </a:lnTo>
                  <a:lnTo>
                    <a:pt x="843" y="233"/>
                  </a:lnTo>
                  <a:lnTo>
                    <a:pt x="829" y="244"/>
                  </a:lnTo>
                  <a:lnTo>
                    <a:pt x="843" y="251"/>
                  </a:lnTo>
                  <a:lnTo>
                    <a:pt x="843" y="259"/>
                  </a:lnTo>
                  <a:lnTo>
                    <a:pt x="832" y="262"/>
                  </a:lnTo>
                  <a:lnTo>
                    <a:pt x="843" y="270"/>
                  </a:lnTo>
                  <a:lnTo>
                    <a:pt x="847" y="277"/>
                  </a:lnTo>
                  <a:lnTo>
                    <a:pt x="829" y="291"/>
                  </a:lnTo>
                  <a:lnTo>
                    <a:pt x="836" y="299"/>
                  </a:lnTo>
                  <a:lnTo>
                    <a:pt x="836" y="324"/>
                  </a:lnTo>
                  <a:lnTo>
                    <a:pt x="851" y="328"/>
                  </a:lnTo>
                  <a:lnTo>
                    <a:pt x="829" y="335"/>
                  </a:lnTo>
                  <a:lnTo>
                    <a:pt x="851" y="350"/>
                  </a:lnTo>
                  <a:lnTo>
                    <a:pt x="836" y="357"/>
                  </a:lnTo>
                  <a:lnTo>
                    <a:pt x="832" y="364"/>
                  </a:lnTo>
                  <a:lnTo>
                    <a:pt x="301" y="382"/>
                  </a:lnTo>
                  <a:close/>
                </a:path>
              </a:pathLst>
            </a:custGeom>
            <a:solidFill>
              <a:srgbClr val="FF9933"/>
            </a:solidFill>
            <a:ln w="6350">
              <a:solidFill>
                <a:srgbClr val="000000"/>
              </a:solidFill>
              <a:round/>
              <a:headEnd/>
              <a:tailEnd/>
            </a:ln>
          </p:spPr>
          <p:txBody>
            <a:bodyPr/>
            <a:lstStyle/>
            <a:p>
              <a:endParaRPr lang="en-US"/>
            </a:p>
          </p:txBody>
        </p:sp>
        <p:sp>
          <p:nvSpPr>
            <p:cNvPr id="20" name="Freeform 18"/>
            <p:cNvSpPr>
              <a:spLocks/>
            </p:cNvSpPr>
            <p:nvPr/>
          </p:nvSpPr>
          <p:spPr bwMode="auto">
            <a:xfrm>
              <a:off x="6337430" y="1950950"/>
              <a:ext cx="792162" cy="1041399"/>
            </a:xfrm>
            <a:custGeom>
              <a:avLst/>
              <a:gdLst>
                <a:gd name="T0" fmla="*/ 84303 w 545"/>
                <a:gd name="T1" fmla="*/ 1041400 h 717"/>
                <a:gd name="T2" fmla="*/ 78489 w 545"/>
                <a:gd name="T3" fmla="*/ 798842 h 717"/>
                <a:gd name="T4" fmla="*/ 47966 w 545"/>
                <a:gd name="T5" fmla="*/ 798842 h 717"/>
                <a:gd name="T6" fmla="*/ 42152 w 545"/>
                <a:gd name="T7" fmla="*/ 270154 h 717"/>
                <a:gd name="T8" fmla="*/ 0 w 545"/>
                <a:gd name="T9" fmla="*/ 264344 h 717"/>
                <a:gd name="T10" fmla="*/ 0 w 545"/>
                <a:gd name="T11" fmla="*/ 5810 h 717"/>
                <a:gd name="T12" fmla="*/ 132269 w 545"/>
                <a:gd name="T13" fmla="*/ 5810 h 717"/>
                <a:gd name="T14" fmla="*/ 787801 w 545"/>
                <a:gd name="T15" fmla="*/ 0 h 717"/>
                <a:gd name="T16" fmla="*/ 792162 w 545"/>
                <a:gd name="T17" fmla="*/ 254177 h 717"/>
                <a:gd name="T18" fmla="*/ 438959 w 545"/>
                <a:gd name="T19" fmla="*/ 259987 h 717"/>
                <a:gd name="T20" fmla="*/ 438959 w 545"/>
                <a:gd name="T21" fmla="*/ 787223 h 717"/>
                <a:gd name="T22" fmla="*/ 475297 w 545"/>
                <a:gd name="T23" fmla="*/ 787223 h 717"/>
                <a:gd name="T24" fmla="*/ 475297 w 545"/>
                <a:gd name="T25" fmla="*/ 1041400 h 717"/>
                <a:gd name="T26" fmla="*/ 216573 w 545"/>
                <a:gd name="T27" fmla="*/ 1041400 h 717"/>
                <a:gd name="T28" fmla="*/ 84303 w 545"/>
                <a:gd name="T29" fmla="*/ 1041400 h 7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5"/>
                <a:gd name="T46" fmla="*/ 0 h 717"/>
                <a:gd name="T47" fmla="*/ 545 w 545"/>
                <a:gd name="T48" fmla="*/ 717 h 7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5" h="717">
                  <a:moveTo>
                    <a:pt x="58" y="717"/>
                  </a:moveTo>
                  <a:lnTo>
                    <a:pt x="54" y="550"/>
                  </a:lnTo>
                  <a:lnTo>
                    <a:pt x="33" y="550"/>
                  </a:lnTo>
                  <a:lnTo>
                    <a:pt x="29" y="186"/>
                  </a:lnTo>
                  <a:lnTo>
                    <a:pt x="0" y="182"/>
                  </a:lnTo>
                  <a:lnTo>
                    <a:pt x="0" y="4"/>
                  </a:lnTo>
                  <a:lnTo>
                    <a:pt x="91" y="4"/>
                  </a:lnTo>
                  <a:lnTo>
                    <a:pt x="542" y="0"/>
                  </a:lnTo>
                  <a:lnTo>
                    <a:pt x="545" y="175"/>
                  </a:lnTo>
                  <a:lnTo>
                    <a:pt x="302" y="179"/>
                  </a:lnTo>
                  <a:lnTo>
                    <a:pt x="302" y="542"/>
                  </a:lnTo>
                  <a:lnTo>
                    <a:pt x="327" y="542"/>
                  </a:lnTo>
                  <a:lnTo>
                    <a:pt x="327" y="717"/>
                  </a:lnTo>
                  <a:lnTo>
                    <a:pt x="149" y="717"/>
                  </a:lnTo>
                  <a:lnTo>
                    <a:pt x="58" y="717"/>
                  </a:lnTo>
                  <a:close/>
                </a:path>
              </a:pathLst>
            </a:custGeom>
            <a:solidFill>
              <a:srgbClr val="FF9933"/>
            </a:solidFill>
            <a:ln w="6350">
              <a:solidFill>
                <a:srgbClr val="000000"/>
              </a:solidFill>
              <a:round/>
              <a:headEnd/>
              <a:tailEnd/>
            </a:ln>
          </p:spPr>
          <p:txBody>
            <a:bodyPr/>
            <a:lstStyle/>
            <a:p>
              <a:endParaRPr lang="en-US"/>
            </a:p>
          </p:txBody>
        </p:sp>
        <p:sp>
          <p:nvSpPr>
            <p:cNvPr id="21" name="Freeform 19"/>
            <p:cNvSpPr>
              <a:spLocks/>
            </p:cNvSpPr>
            <p:nvPr/>
          </p:nvSpPr>
          <p:spPr bwMode="auto">
            <a:xfrm>
              <a:off x="6775579" y="2198599"/>
              <a:ext cx="1347786" cy="793749"/>
            </a:xfrm>
            <a:custGeom>
              <a:avLst/>
              <a:gdLst>
                <a:gd name="T0" fmla="*/ 565576 w 927"/>
                <a:gd name="T1" fmla="*/ 787935 h 546"/>
                <a:gd name="T2" fmla="*/ 36348 w 927"/>
                <a:gd name="T3" fmla="*/ 793750 h 546"/>
                <a:gd name="T4" fmla="*/ 36348 w 927"/>
                <a:gd name="T5" fmla="*/ 539343 h 546"/>
                <a:gd name="T6" fmla="*/ 0 w 927"/>
                <a:gd name="T7" fmla="*/ 539343 h 546"/>
                <a:gd name="T8" fmla="*/ 0 w 927"/>
                <a:gd name="T9" fmla="*/ 11630 h 546"/>
                <a:gd name="T10" fmla="*/ 353303 w 927"/>
                <a:gd name="T11" fmla="*/ 5815 h 546"/>
                <a:gd name="T12" fmla="*/ 639726 w 927"/>
                <a:gd name="T13" fmla="*/ 0 h 546"/>
                <a:gd name="T14" fmla="*/ 649904 w 927"/>
                <a:gd name="T15" fmla="*/ 328549 h 546"/>
                <a:gd name="T16" fmla="*/ 718238 w 927"/>
                <a:gd name="T17" fmla="*/ 360531 h 546"/>
                <a:gd name="T18" fmla="*/ 740047 w 927"/>
                <a:gd name="T19" fmla="*/ 402690 h 546"/>
                <a:gd name="T20" fmla="*/ 782211 w 927"/>
                <a:gd name="T21" fmla="*/ 407051 h 546"/>
                <a:gd name="T22" fmla="*/ 792388 w 927"/>
                <a:gd name="T23" fmla="*/ 523352 h 546"/>
                <a:gd name="T24" fmla="*/ 824375 w 927"/>
                <a:gd name="T25" fmla="*/ 492823 h 546"/>
                <a:gd name="T26" fmla="*/ 856361 w 927"/>
                <a:gd name="T27" fmla="*/ 487008 h 546"/>
                <a:gd name="T28" fmla="*/ 856361 w 927"/>
                <a:gd name="T29" fmla="*/ 518990 h 546"/>
                <a:gd name="T30" fmla="*/ 872354 w 927"/>
                <a:gd name="T31" fmla="*/ 534982 h 546"/>
                <a:gd name="T32" fmla="*/ 866538 w 927"/>
                <a:gd name="T33" fmla="*/ 561149 h 546"/>
                <a:gd name="T34" fmla="*/ 934873 w 927"/>
                <a:gd name="T35" fmla="*/ 555334 h 546"/>
                <a:gd name="T36" fmla="*/ 950866 w 927"/>
                <a:gd name="T37" fmla="*/ 529167 h 546"/>
                <a:gd name="T38" fmla="*/ 962497 w 927"/>
                <a:gd name="T39" fmla="*/ 550973 h 546"/>
                <a:gd name="T40" fmla="*/ 993030 w 927"/>
                <a:gd name="T41" fmla="*/ 502999 h 546"/>
                <a:gd name="T42" fmla="*/ 1051187 w 927"/>
                <a:gd name="T43" fmla="*/ 465201 h 546"/>
                <a:gd name="T44" fmla="*/ 1067180 w 927"/>
                <a:gd name="T45" fmla="*/ 492823 h 546"/>
                <a:gd name="T46" fmla="*/ 1078811 w 927"/>
                <a:gd name="T47" fmla="*/ 561149 h 546"/>
                <a:gd name="T48" fmla="*/ 1104982 w 927"/>
                <a:gd name="T49" fmla="*/ 545158 h 546"/>
                <a:gd name="T50" fmla="*/ 1115159 w 927"/>
                <a:gd name="T51" fmla="*/ 571326 h 546"/>
                <a:gd name="T52" fmla="*/ 1088989 w 927"/>
                <a:gd name="T53" fmla="*/ 597493 h 546"/>
                <a:gd name="T54" fmla="*/ 1083173 w 927"/>
                <a:gd name="T55" fmla="*/ 609123 h 546"/>
                <a:gd name="T56" fmla="*/ 1120975 w 927"/>
                <a:gd name="T57" fmla="*/ 597493 h 546"/>
                <a:gd name="T58" fmla="*/ 1141330 w 927"/>
                <a:gd name="T59" fmla="*/ 561149 h 546"/>
                <a:gd name="T60" fmla="*/ 1189309 w 927"/>
                <a:gd name="T61" fmla="*/ 550973 h 546"/>
                <a:gd name="T62" fmla="*/ 1199487 w 927"/>
                <a:gd name="T63" fmla="*/ 555334 h 546"/>
                <a:gd name="T64" fmla="*/ 1209664 w 927"/>
                <a:gd name="T65" fmla="*/ 613484 h 546"/>
                <a:gd name="T66" fmla="*/ 1231473 w 927"/>
                <a:gd name="T67" fmla="*/ 639652 h 546"/>
                <a:gd name="T68" fmla="*/ 1231473 w 927"/>
                <a:gd name="T69" fmla="*/ 677450 h 546"/>
                <a:gd name="T70" fmla="*/ 1347787 w 927"/>
                <a:gd name="T71" fmla="*/ 681811 h 546"/>
                <a:gd name="T72" fmla="*/ 1347787 w 927"/>
                <a:gd name="T73" fmla="*/ 777759 h 546"/>
                <a:gd name="T74" fmla="*/ 565576 w 927"/>
                <a:gd name="T75" fmla="*/ 787935 h 5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7"/>
                <a:gd name="T115" fmla="*/ 0 h 546"/>
                <a:gd name="T116" fmla="*/ 927 w 927"/>
                <a:gd name="T117" fmla="*/ 546 h 5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7" h="546">
                  <a:moveTo>
                    <a:pt x="389" y="542"/>
                  </a:moveTo>
                  <a:lnTo>
                    <a:pt x="25" y="546"/>
                  </a:lnTo>
                  <a:lnTo>
                    <a:pt x="25" y="371"/>
                  </a:lnTo>
                  <a:lnTo>
                    <a:pt x="0" y="371"/>
                  </a:lnTo>
                  <a:lnTo>
                    <a:pt x="0" y="8"/>
                  </a:lnTo>
                  <a:lnTo>
                    <a:pt x="243" y="4"/>
                  </a:lnTo>
                  <a:lnTo>
                    <a:pt x="440" y="0"/>
                  </a:lnTo>
                  <a:lnTo>
                    <a:pt x="447" y="226"/>
                  </a:lnTo>
                  <a:lnTo>
                    <a:pt x="494" y="248"/>
                  </a:lnTo>
                  <a:lnTo>
                    <a:pt x="509" y="277"/>
                  </a:lnTo>
                  <a:lnTo>
                    <a:pt x="538" y="280"/>
                  </a:lnTo>
                  <a:lnTo>
                    <a:pt x="545" y="360"/>
                  </a:lnTo>
                  <a:lnTo>
                    <a:pt x="567" y="339"/>
                  </a:lnTo>
                  <a:lnTo>
                    <a:pt x="589" y="335"/>
                  </a:lnTo>
                  <a:lnTo>
                    <a:pt x="589" y="357"/>
                  </a:lnTo>
                  <a:lnTo>
                    <a:pt x="600" y="368"/>
                  </a:lnTo>
                  <a:lnTo>
                    <a:pt x="596" y="386"/>
                  </a:lnTo>
                  <a:lnTo>
                    <a:pt x="643" y="382"/>
                  </a:lnTo>
                  <a:lnTo>
                    <a:pt x="654" y="364"/>
                  </a:lnTo>
                  <a:lnTo>
                    <a:pt x="662" y="379"/>
                  </a:lnTo>
                  <a:lnTo>
                    <a:pt x="683" y="346"/>
                  </a:lnTo>
                  <a:lnTo>
                    <a:pt x="723" y="320"/>
                  </a:lnTo>
                  <a:lnTo>
                    <a:pt x="734" y="339"/>
                  </a:lnTo>
                  <a:lnTo>
                    <a:pt x="742" y="386"/>
                  </a:lnTo>
                  <a:lnTo>
                    <a:pt x="760" y="375"/>
                  </a:lnTo>
                  <a:lnTo>
                    <a:pt x="767" y="393"/>
                  </a:lnTo>
                  <a:lnTo>
                    <a:pt x="749" y="411"/>
                  </a:lnTo>
                  <a:lnTo>
                    <a:pt x="745" y="419"/>
                  </a:lnTo>
                  <a:lnTo>
                    <a:pt x="771" y="411"/>
                  </a:lnTo>
                  <a:lnTo>
                    <a:pt x="785" y="386"/>
                  </a:lnTo>
                  <a:lnTo>
                    <a:pt x="818" y="379"/>
                  </a:lnTo>
                  <a:lnTo>
                    <a:pt x="825" y="382"/>
                  </a:lnTo>
                  <a:lnTo>
                    <a:pt x="832" y="422"/>
                  </a:lnTo>
                  <a:lnTo>
                    <a:pt x="847" y="440"/>
                  </a:lnTo>
                  <a:lnTo>
                    <a:pt x="847" y="466"/>
                  </a:lnTo>
                  <a:lnTo>
                    <a:pt x="927" y="469"/>
                  </a:lnTo>
                  <a:lnTo>
                    <a:pt x="927" y="535"/>
                  </a:lnTo>
                  <a:lnTo>
                    <a:pt x="389" y="542"/>
                  </a:lnTo>
                  <a:close/>
                </a:path>
              </a:pathLst>
            </a:custGeom>
            <a:solidFill>
              <a:srgbClr val="FF9933"/>
            </a:solidFill>
            <a:ln w="6350">
              <a:solidFill>
                <a:srgbClr val="000000"/>
              </a:solidFill>
              <a:round/>
              <a:headEnd/>
              <a:tailEnd/>
            </a:ln>
          </p:spPr>
          <p:txBody>
            <a:bodyPr/>
            <a:lstStyle/>
            <a:p>
              <a:endParaRPr lang="en-US"/>
            </a:p>
          </p:txBody>
        </p:sp>
        <p:sp>
          <p:nvSpPr>
            <p:cNvPr id="22" name="Freeform 20"/>
            <p:cNvSpPr>
              <a:spLocks/>
            </p:cNvSpPr>
            <p:nvPr/>
          </p:nvSpPr>
          <p:spPr bwMode="auto">
            <a:xfrm>
              <a:off x="8117017" y="2431961"/>
              <a:ext cx="671513" cy="803274"/>
            </a:xfrm>
            <a:custGeom>
              <a:avLst/>
              <a:gdLst>
                <a:gd name="T0" fmla="*/ 565408 w 462"/>
                <a:gd name="T1" fmla="*/ 793107 h 553"/>
                <a:gd name="T2" fmla="*/ 31977 w 462"/>
                <a:gd name="T3" fmla="*/ 803275 h 553"/>
                <a:gd name="T4" fmla="*/ 11628 w 462"/>
                <a:gd name="T5" fmla="*/ 803275 h 553"/>
                <a:gd name="T6" fmla="*/ 5814 w 462"/>
                <a:gd name="T7" fmla="*/ 544716 h 553"/>
                <a:gd name="T8" fmla="*/ 5814 w 462"/>
                <a:gd name="T9" fmla="*/ 448846 h 553"/>
                <a:gd name="T10" fmla="*/ 0 w 462"/>
                <a:gd name="T11" fmla="*/ 286158 h 553"/>
                <a:gd name="T12" fmla="*/ 100291 w 462"/>
                <a:gd name="T13" fmla="*/ 280347 h 553"/>
                <a:gd name="T14" fmla="*/ 95930 w 462"/>
                <a:gd name="T15" fmla="*/ 21789 h 553"/>
                <a:gd name="T16" fmla="*/ 228198 w 462"/>
                <a:gd name="T17" fmla="*/ 15978 h 553"/>
                <a:gd name="T18" fmla="*/ 623548 w 462"/>
                <a:gd name="T19" fmla="*/ 0 h 553"/>
                <a:gd name="T20" fmla="*/ 629362 w 462"/>
                <a:gd name="T21" fmla="*/ 264369 h 553"/>
                <a:gd name="T22" fmla="*/ 651164 w 462"/>
                <a:gd name="T23" fmla="*/ 270179 h 553"/>
                <a:gd name="T24" fmla="*/ 671513 w 462"/>
                <a:gd name="T25" fmla="*/ 787297 h 553"/>
                <a:gd name="T26" fmla="*/ 565408 w 462"/>
                <a:gd name="T27" fmla="*/ 793107 h 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2"/>
                <a:gd name="T43" fmla="*/ 0 h 553"/>
                <a:gd name="T44" fmla="*/ 462 w 462"/>
                <a:gd name="T45" fmla="*/ 553 h 5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2" h="553">
                  <a:moveTo>
                    <a:pt x="389" y="546"/>
                  </a:moveTo>
                  <a:lnTo>
                    <a:pt x="22" y="553"/>
                  </a:lnTo>
                  <a:lnTo>
                    <a:pt x="8" y="553"/>
                  </a:lnTo>
                  <a:lnTo>
                    <a:pt x="4" y="375"/>
                  </a:lnTo>
                  <a:lnTo>
                    <a:pt x="4" y="309"/>
                  </a:lnTo>
                  <a:lnTo>
                    <a:pt x="0" y="197"/>
                  </a:lnTo>
                  <a:lnTo>
                    <a:pt x="69" y="193"/>
                  </a:lnTo>
                  <a:lnTo>
                    <a:pt x="66" y="15"/>
                  </a:lnTo>
                  <a:lnTo>
                    <a:pt x="157" y="11"/>
                  </a:lnTo>
                  <a:lnTo>
                    <a:pt x="429" y="0"/>
                  </a:lnTo>
                  <a:lnTo>
                    <a:pt x="433" y="182"/>
                  </a:lnTo>
                  <a:lnTo>
                    <a:pt x="448" y="186"/>
                  </a:lnTo>
                  <a:lnTo>
                    <a:pt x="462" y="542"/>
                  </a:lnTo>
                  <a:lnTo>
                    <a:pt x="389" y="546"/>
                  </a:lnTo>
                  <a:close/>
                </a:path>
              </a:pathLst>
            </a:custGeom>
            <a:solidFill>
              <a:srgbClr val="FF9933"/>
            </a:solidFill>
            <a:ln w="6350">
              <a:solidFill>
                <a:srgbClr val="000000"/>
              </a:solidFill>
              <a:round/>
              <a:headEnd/>
              <a:tailEnd/>
            </a:ln>
          </p:spPr>
          <p:txBody>
            <a:bodyPr/>
            <a:lstStyle/>
            <a:p>
              <a:endParaRPr lang="en-US"/>
            </a:p>
          </p:txBody>
        </p:sp>
        <p:sp>
          <p:nvSpPr>
            <p:cNvPr id="23" name="Freeform 21"/>
            <p:cNvSpPr>
              <a:spLocks/>
            </p:cNvSpPr>
            <p:nvPr/>
          </p:nvSpPr>
          <p:spPr bwMode="auto">
            <a:xfrm>
              <a:off x="8740904" y="2404974"/>
              <a:ext cx="1058862" cy="814387"/>
            </a:xfrm>
            <a:custGeom>
              <a:avLst/>
              <a:gdLst>
                <a:gd name="T0" fmla="*/ 1058862 w 728"/>
                <a:gd name="T1" fmla="*/ 778030 h 560"/>
                <a:gd name="T2" fmla="*/ 455252 w 728"/>
                <a:gd name="T3" fmla="*/ 804207 h 560"/>
                <a:gd name="T4" fmla="*/ 47998 w 728"/>
                <a:gd name="T5" fmla="*/ 814387 h 560"/>
                <a:gd name="T6" fmla="*/ 27635 w 728"/>
                <a:gd name="T7" fmla="*/ 296670 h 560"/>
                <a:gd name="T8" fmla="*/ 5818 w 728"/>
                <a:gd name="T9" fmla="*/ 290853 h 560"/>
                <a:gd name="T10" fmla="*/ 0 w 728"/>
                <a:gd name="T11" fmla="*/ 26177 h 560"/>
                <a:gd name="T12" fmla="*/ 772329 w 728"/>
                <a:gd name="T13" fmla="*/ 0 h 560"/>
                <a:gd name="T14" fmla="*/ 772329 w 728"/>
                <a:gd name="T15" fmla="*/ 31994 h 560"/>
                <a:gd name="T16" fmla="*/ 772329 w 728"/>
                <a:gd name="T17" fmla="*/ 42174 h 560"/>
                <a:gd name="T18" fmla="*/ 794147 w 728"/>
                <a:gd name="T19" fmla="*/ 53808 h 560"/>
                <a:gd name="T20" fmla="*/ 772329 w 728"/>
                <a:gd name="T21" fmla="*/ 68350 h 560"/>
                <a:gd name="T22" fmla="*/ 788329 w 728"/>
                <a:gd name="T23" fmla="*/ 79984 h 560"/>
                <a:gd name="T24" fmla="*/ 794147 w 728"/>
                <a:gd name="T25" fmla="*/ 116341 h 560"/>
                <a:gd name="T26" fmla="*/ 814509 w 728"/>
                <a:gd name="T27" fmla="*/ 142518 h 560"/>
                <a:gd name="T28" fmla="*/ 826145 w 728"/>
                <a:gd name="T29" fmla="*/ 184691 h 560"/>
                <a:gd name="T30" fmla="*/ 852326 w 728"/>
                <a:gd name="T31" fmla="*/ 216685 h 560"/>
                <a:gd name="T32" fmla="*/ 878506 w 728"/>
                <a:gd name="T33" fmla="*/ 359203 h 560"/>
                <a:gd name="T34" fmla="*/ 916323 w 728"/>
                <a:gd name="T35" fmla="*/ 413011 h 560"/>
                <a:gd name="T36" fmla="*/ 910505 w 728"/>
                <a:gd name="T37" fmla="*/ 475544 h 560"/>
                <a:gd name="T38" fmla="*/ 930868 w 728"/>
                <a:gd name="T39" fmla="*/ 487178 h 560"/>
                <a:gd name="T40" fmla="*/ 958503 w 728"/>
                <a:gd name="T41" fmla="*/ 545348 h 560"/>
                <a:gd name="T42" fmla="*/ 952685 w 728"/>
                <a:gd name="T43" fmla="*/ 577342 h 560"/>
                <a:gd name="T44" fmla="*/ 978866 w 728"/>
                <a:gd name="T45" fmla="*/ 597702 h 560"/>
                <a:gd name="T46" fmla="*/ 1010864 w 728"/>
                <a:gd name="T47" fmla="*/ 639876 h 560"/>
                <a:gd name="T48" fmla="*/ 1021046 w 728"/>
                <a:gd name="T49" fmla="*/ 714043 h 560"/>
                <a:gd name="T50" fmla="*/ 1058862 w 728"/>
                <a:gd name="T51" fmla="*/ 77803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8"/>
                <a:gd name="T79" fmla="*/ 0 h 560"/>
                <a:gd name="T80" fmla="*/ 728 w 728"/>
                <a:gd name="T81" fmla="*/ 560 h 5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8" h="560">
                  <a:moveTo>
                    <a:pt x="728" y="535"/>
                  </a:moveTo>
                  <a:lnTo>
                    <a:pt x="313" y="553"/>
                  </a:lnTo>
                  <a:lnTo>
                    <a:pt x="33" y="560"/>
                  </a:lnTo>
                  <a:lnTo>
                    <a:pt x="19" y="204"/>
                  </a:lnTo>
                  <a:lnTo>
                    <a:pt x="4" y="200"/>
                  </a:lnTo>
                  <a:lnTo>
                    <a:pt x="0" y="18"/>
                  </a:lnTo>
                  <a:lnTo>
                    <a:pt x="531" y="0"/>
                  </a:lnTo>
                  <a:lnTo>
                    <a:pt x="531" y="22"/>
                  </a:lnTo>
                  <a:lnTo>
                    <a:pt x="531" y="29"/>
                  </a:lnTo>
                  <a:lnTo>
                    <a:pt x="546" y="37"/>
                  </a:lnTo>
                  <a:lnTo>
                    <a:pt x="531" y="47"/>
                  </a:lnTo>
                  <a:lnTo>
                    <a:pt x="542" y="55"/>
                  </a:lnTo>
                  <a:lnTo>
                    <a:pt x="546" y="80"/>
                  </a:lnTo>
                  <a:lnTo>
                    <a:pt x="560" y="98"/>
                  </a:lnTo>
                  <a:lnTo>
                    <a:pt x="568" y="127"/>
                  </a:lnTo>
                  <a:lnTo>
                    <a:pt x="586" y="149"/>
                  </a:lnTo>
                  <a:lnTo>
                    <a:pt x="604" y="247"/>
                  </a:lnTo>
                  <a:lnTo>
                    <a:pt x="630" y="284"/>
                  </a:lnTo>
                  <a:lnTo>
                    <a:pt x="626" y="327"/>
                  </a:lnTo>
                  <a:lnTo>
                    <a:pt x="640" y="335"/>
                  </a:lnTo>
                  <a:lnTo>
                    <a:pt x="659" y="375"/>
                  </a:lnTo>
                  <a:lnTo>
                    <a:pt x="655" y="397"/>
                  </a:lnTo>
                  <a:lnTo>
                    <a:pt x="673" y="411"/>
                  </a:lnTo>
                  <a:lnTo>
                    <a:pt x="695" y="440"/>
                  </a:lnTo>
                  <a:lnTo>
                    <a:pt x="702" y="491"/>
                  </a:lnTo>
                  <a:lnTo>
                    <a:pt x="728" y="535"/>
                  </a:lnTo>
                  <a:close/>
                </a:path>
              </a:pathLst>
            </a:custGeom>
            <a:solidFill>
              <a:srgbClr val="FFC000"/>
            </a:solidFill>
            <a:ln w="6350">
              <a:solidFill>
                <a:srgbClr val="000000"/>
              </a:solidFill>
              <a:round/>
              <a:headEnd/>
              <a:tailEnd/>
            </a:ln>
          </p:spPr>
          <p:txBody>
            <a:bodyPr/>
            <a:lstStyle/>
            <a:p>
              <a:endParaRPr lang="en-US"/>
            </a:p>
          </p:txBody>
        </p:sp>
        <p:sp>
          <p:nvSpPr>
            <p:cNvPr id="24" name="Freeform 22"/>
            <p:cNvSpPr>
              <a:spLocks/>
            </p:cNvSpPr>
            <p:nvPr/>
          </p:nvSpPr>
          <p:spPr bwMode="auto">
            <a:xfrm>
              <a:off x="2476630" y="2506575"/>
              <a:ext cx="1549400" cy="1231899"/>
            </a:xfrm>
            <a:custGeom>
              <a:avLst/>
              <a:gdLst>
                <a:gd name="T0" fmla="*/ 380809 w 1066"/>
                <a:gd name="T1" fmla="*/ 1210109 h 848"/>
                <a:gd name="T2" fmla="*/ 0 w 1066"/>
                <a:gd name="T3" fmla="*/ 1189771 h 848"/>
                <a:gd name="T4" fmla="*/ 5814 w 1066"/>
                <a:gd name="T5" fmla="*/ 1088081 h 848"/>
                <a:gd name="T6" fmla="*/ 47965 w 1066"/>
                <a:gd name="T7" fmla="*/ 185947 h 848"/>
                <a:gd name="T8" fmla="*/ 74127 w 1066"/>
                <a:gd name="T9" fmla="*/ 196116 h 848"/>
                <a:gd name="T10" fmla="*/ 100289 w 1066"/>
                <a:gd name="T11" fmla="*/ 222265 h 848"/>
                <a:gd name="T12" fmla="*/ 138080 w 1066"/>
                <a:gd name="T13" fmla="*/ 212096 h 848"/>
                <a:gd name="T14" fmla="*/ 170056 w 1066"/>
                <a:gd name="T15" fmla="*/ 248414 h 848"/>
                <a:gd name="T16" fmla="*/ 190405 w 1066"/>
                <a:gd name="T17" fmla="*/ 248414 h 848"/>
                <a:gd name="T18" fmla="*/ 228195 w 1066"/>
                <a:gd name="T19" fmla="*/ 222265 h 848"/>
                <a:gd name="T20" fmla="*/ 244183 w 1066"/>
                <a:gd name="T21" fmla="*/ 180136 h 848"/>
                <a:gd name="T22" fmla="*/ 260171 w 1066"/>
                <a:gd name="T23" fmla="*/ 180136 h 848"/>
                <a:gd name="T24" fmla="*/ 270346 w 1066"/>
                <a:gd name="T25" fmla="*/ 212096 h 848"/>
                <a:gd name="T26" fmla="*/ 296508 w 1066"/>
                <a:gd name="T27" fmla="*/ 196116 h 848"/>
                <a:gd name="T28" fmla="*/ 312496 w 1066"/>
                <a:gd name="T29" fmla="*/ 158346 h 848"/>
                <a:gd name="T30" fmla="*/ 306682 w 1066"/>
                <a:gd name="T31" fmla="*/ 116217 h 848"/>
                <a:gd name="T32" fmla="*/ 338659 w 1066"/>
                <a:gd name="T33" fmla="*/ 116217 h 848"/>
                <a:gd name="T34" fmla="*/ 370635 w 1066"/>
                <a:gd name="T35" fmla="*/ 106048 h 848"/>
                <a:gd name="T36" fmla="*/ 380809 w 1066"/>
                <a:gd name="T37" fmla="*/ 95879 h 848"/>
                <a:gd name="T38" fmla="*/ 376449 w 1066"/>
                <a:gd name="T39" fmla="*/ 63919 h 848"/>
                <a:gd name="T40" fmla="*/ 418600 w 1066"/>
                <a:gd name="T41" fmla="*/ 21791 h 848"/>
                <a:gd name="T42" fmla="*/ 476738 w 1066"/>
                <a:gd name="T43" fmla="*/ 21791 h 848"/>
                <a:gd name="T44" fmla="*/ 507261 w 1066"/>
                <a:gd name="T45" fmla="*/ 0 h 848"/>
                <a:gd name="T46" fmla="*/ 518889 w 1066"/>
                <a:gd name="T47" fmla="*/ 5811 h 848"/>
                <a:gd name="T48" fmla="*/ 513075 w 1066"/>
                <a:gd name="T49" fmla="*/ 21791 h 848"/>
                <a:gd name="T50" fmla="*/ 545052 w 1066"/>
                <a:gd name="T51" fmla="*/ 84257 h 848"/>
                <a:gd name="T52" fmla="*/ 534877 w 1066"/>
                <a:gd name="T53" fmla="*/ 132197 h 848"/>
                <a:gd name="T54" fmla="*/ 565400 w 1066"/>
                <a:gd name="T55" fmla="*/ 148177 h 848"/>
                <a:gd name="T56" fmla="*/ 603190 w 1066"/>
                <a:gd name="T57" fmla="*/ 190305 h 848"/>
                <a:gd name="T58" fmla="*/ 681678 w 1066"/>
                <a:gd name="T59" fmla="*/ 158346 h 848"/>
                <a:gd name="T60" fmla="*/ 735456 w 1066"/>
                <a:gd name="T61" fmla="*/ 153988 h 848"/>
                <a:gd name="T62" fmla="*/ 856094 w 1066"/>
                <a:gd name="T63" fmla="*/ 116217 h 848"/>
                <a:gd name="T64" fmla="*/ 867722 w 1066"/>
                <a:gd name="T65" fmla="*/ 106048 h 848"/>
                <a:gd name="T66" fmla="*/ 872083 w 1066"/>
                <a:gd name="T67" fmla="*/ 58108 h 848"/>
                <a:gd name="T68" fmla="*/ 893885 w 1066"/>
                <a:gd name="T69" fmla="*/ 37771 h 848"/>
                <a:gd name="T70" fmla="*/ 994174 w 1066"/>
                <a:gd name="T71" fmla="*/ 5811 h 848"/>
                <a:gd name="T72" fmla="*/ 1146789 w 1066"/>
                <a:gd name="T73" fmla="*/ 15980 h 848"/>
                <a:gd name="T74" fmla="*/ 1204927 w 1066"/>
                <a:gd name="T75" fmla="*/ 42129 h 848"/>
                <a:gd name="T76" fmla="*/ 1258706 w 1066"/>
                <a:gd name="T77" fmla="*/ 26149 h 848"/>
                <a:gd name="T78" fmla="*/ 1290682 w 1066"/>
                <a:gd name="T79" fmla="*/ 42129 h 848"/>
                <a:gd name="T80" fmla="*/ 1364809 w 1066"/>
                <a:gd name="T81" fmla="*/ 47940 h 848"/>
                <a:gd name="T82" fmla="*/ 1374983 w 1066"/>
                <a:gd name="T83" fmla="*/ 63919 h 848"/>
                <a:gd name="T84" fmla="*/ 1369170 w 1066"/>
                <a:gd name="T85" fmla="*/ 84257 h 848"/>
                <a:gd name="T86" fmla="*/ 1443297 w 1066"/>
                <a:gd name="T87" fmla="*/ 111859 h 848"/>
                <a:gd name="T88" fmla="*/ 1453471 w 1066"/>
                <a:gd name="T89" fmla="*/ 174325 h 848"/>
                <a:gd name="T90" fmla="*/ 1495622 w 1066"/>
                <a:gd name="T91" fmla="*/ 169967 h 848"/>
                <a:gd name="T92" fmla="*/ 1511610 w 1066"/>
                <a:gd name="T93" fmla="*/ 206285 h 848"/>
                <a:gd name="T94" fmla="*/ 1539226 w 1066"/>
                <a:gd name="T95" fmla="*/ 216454 h 848"/>
                <a:gd name="T96" fmla="*/ 1549400 w 1066"/>
                <a:gd name="T97" fmla="*/ 232434 h 848"/>
                <a:gd name="T98" fmla="*/ 1539226 w 1066"/>
                <a:gd name="T99" fmla="*/ 274563 h 848"/>
                <a:gd name="T100" fmla="*/ 1469459 w 1066"/>
                <a:gd name="T101" fmla="*/ 348651 h 848"/>
                <a:gd name="T102" fmla="*/ 1443297 w 1066"/>
                <a:gd name="T103" fmla="*/ 454699 h 848"/>
                <a:gd name="T104" fmla="*/ 1459285 w 1066"/>
                <a:gd name="T105" fmla="*/ 502638 h 848"/>
                <a:gd name="T106" fmla="*/ 1453471 w 1066"/>
                <a:gd name="T107" fmla="*/ 719093 h 848"/>
                <a:gd name="T108" fmla="*/ 984000 w 1066"/>
                <a:gd name="T109" fmla="*/ 708924 h 848"/>
                <a:gd name="T110" fmla="*/ 957837 w 1066"/>
                <a:gd name="T111" fmla="*/ 1231900 h 848"/>
                <a:gd name="T112" fmla="*/ 380809 w 1066"/>
                <a:gd name="T113" fmla="*/ 1210109 h 8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848"/>
                <a:gd name="T173" fmla="*/ 1066 w 1066"/>
                <a:gd name="T174" fmla="*/ 848 h 8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848">
                  <a:moveTo>
                    <a:pt x="262" y="833"/>
                  </a:moveTo>
                  <a:lnTo>
                    <a:pt x="0" y="819"/>
                  </a:lnTo>
                  <a:lnTo>
                    <a:pt x="4" y="749"/>
                  </a:lnTo>
                  <a:lnTo>
                    <a:pt x="33" y="128"/>
                  </a:lnTo>
                  <a:lnTo>
                    <a:pt x="51" y="135"/>
                  </a:lnTo>
                  <a:lnTo>
                    <a:pt x="69" y="153"/>
                  </a:lnTo>
                  <a:lnTo>
                    <a:pt x="95" y="146"/>
                  </a:lnTo>
                  <a:lnTo>
                    <a:pt x="117" y="171"/>
                  </a:lnTo>
                  <a:lnTo>
                    <a:pt x="131" y="171"/>
                  </a:lnTo>
                  <a:lnTo>
                    <a:pt x="157" y="153"/>
                  </a:lnTo>
                  <a:lnTo>
                    <a:pt x="168" y="124"/>
                  </a:lnTo>
                  <a:lnTo>
                    <a:pt x="179" y="124"/>
                  </a:lnTo>
                  <a:lnTo>
                    <a:pt x="186" y="146"/>
                  </a:lnTo>
                  <a:lnTo>
                    <a:pt x="204" y="135"/>
                  </a:lnTo>
                  <a:lnTo>
                    <a:pt x="215" y="109"/>
                  </a:lnTo>
                  <a:lnTo>
                    <a:pt x="211" y="80"/>
                  </a:lnTo>
                  <a:lnTo>
                    <a:pt x="233" y="80"/>
                  </a:lnTo>
                  <a:lnTo>
                    <a:pt x="255" y="73"/>
                  </a:lnTo>
                  <a:lnTo>
                    <a:pt x="262" y="66"/>
                  </a:lnTo>
                  <a:lnTo>
                    <a:pt x="259" y="44"/>
                  </a:lnTo>
                  <a:lnTo>
                    <a:pt x="288" y="15"/>
                  </a:lnTo>
                  <a:lnTo>
                    <a:pt x="328" y="15"/>
                  </a:lnTo>
                  <a:lnTo>
                    <a:pt x="349" y="0"/>
                  </a:lnTo>
                  <a:lnTo>
                    <a:pt x="357" y="4"/>
                  </a:lnTo>
                  <a:lnTo>
                    <a:pt x="353" y="15"/>
                  </a:lnTo>
                  <a:lnTo>
                    <a:pt x="375" y="58"/>
                  </a:lnTo>
                  <a:lnTo>
                    <a:pt x="368" y="91"/>
                  </a:lnTo>
                  <a:lnTo>
                    <a:pt x="389" y="102"/>
                  </a:lnTo>
                  <a:lnTo>
                    <a:pt x="415" y="131"/>
                  </a:lnTo>
                  <a:lnTo>
                    <a:pt x="469" y="109"/>
                  </a:lnTo>
                  <a:lnTo>
                    <a:pt x="506" y="106"/>
                  </a:lnTo>
                  <a:lnTo>
                    <a:pt x="589" y="80"/>
                  </a:lnTo>
                  <a:lnTo>
                    <a:pt x="597" y="73"/>
                  </a:lnTo>
                  <a:lnTo>
                    <a:pt x="600" y="40"/>
                  </a:lnTo>
                  <a:lnTo>
                    <a:pt x="615" y="26"/>
                  </a:lnTo>
                  <a:lnTo>
                    <a:pt x="684" y="4"/>
                  </a:lnTo>
                  <a:lnTo>
                    <a:pt x="789" y="11"/>
                  </a:lnTo>
                  <a:lnTo>
                    <a:pt x="829" y="29"/>
                  </a:lnTo>
                  <a:lnTo>
                    <a:pt x="866" y="18"/>
                  </a:lnTo>
                  <a:lnTo>
                    <a:pt x="888" y="29"/>
                  </a:lnTo>
                  <a:lnTo>
                    <a:pt x="939" y="33"/>
                  </a:lnTo>
                  <a:lnTo>
                    <a:pt x="946" y="44"/>
                  </a:lnTo>
                  <a:lnTo>
                    <a:pt x="942" y="58"/>
                  </a:lnTo>
                  <a:lnTo>
                    <a:pt x="993" y="77"/>
                  </a:lnTo>
                  <a:lnTo>
                    <a:pt x="1000" y="120"/>
                  </a:lnTo>
                  <a:lnTo>
                    <a:pt x="1029" y="117"/>
                  </a:lnTo>
                  <a:lnTo>
                    <a:pt x="1040" y="142"/>
                  </a:lnTo>
                  <a:lnTo>
                    <a:pt x="1059" y="149"/>
                  </a:lnTo>
                  <a:lnTo>
                    <a:pt x="1066" y="160"/>
                  </a:lnTo>
                  <a:lnTo>
                    <a:pt x="1059" y="189"/>
                  </a:lnTo>
                  <a:lnTo>
                    <a:pt x="1011" y="240"/>
                  </a:lnTo>
                  <a:lnTo>
                    <a:pt x="993" y="313"/>
                  </a:lnTo>
                  <a:lnTo>
                    <a:pt x="1004" y="346"/>
                  </a:lnTo>
                  <a:lnTo>
                    <a:pt x="1000" y="495"/>
                  </a:lnTo>
                  <a:lnTo>
                    <a:pt x="677" y="488"/>
                  </a:lnTo>
                  <a:lnTo>
                    <a:pt x="659" y="848"/>
                  </a:lnTo>
                  <a:lnTo>
                    <a:pt x="262" y="833"/>
                  </a:lnTo>
                  <a:close/>
                </a:path>
              </a:pathLst>
            </a:custGeom>
            <a:solidFill>
              <a:srgbClr val="FF9933"/>
            </a:solidFill>
            <a:ln w="6350">
              <a:solidFill>
                <a:srgbClr val="000000"/>
              </a:solidFill>
              <a:round/>
              <a:headEnd/>
              <a:tailEnd/>
            </a:ln>
          </p:spPr>
          <p:txBody>
            <a:bodyPr/>
            <a:lstStyle/>
            <a:p>
              <a:endParaRPr lang="en-US"/>
            </a:p>
          </p:txBody>
        </p:sp>
        <p:sp>
          <p:nvSpPr>
            <p:cNvPr id="25" name="Freeform 23"/>
            <p:cNvSpPr>
              <a:spLocks/>
            </p:cNvSpPr>
            <p:nvPr/>
          </p:nvSpPr>
          <p:spPr bwMode="auto">
            <a:xfrm>
              <a:off x="5935791" y="2992349"/>
              <a:ext cx="660400" cy="798511"/>
            </a:xfrm>
            <a:custGeom>
              <a:avLst/>
              <a:gdLst>
                <a:gd name="T0" fmla="*/ 576032 w 454"/>
                <a:gd name="T1" fmla="*/ 798512 h 549"/>
                <a:gd name="T2" fmla="*/ 0 w 454"/>
                <a:gd name="T3" fmla="*/ 798512 h 549"/>
                <a:gd name="T4" fmla="*/ 4364 w 454"/>
                <a:gd name="T5" fmla="*/ 280716 h 549"/>
                <a:gd name="T6" fmla="*/ 88732 w 454"/>
                <a:gd name="T7" fmla="*/ 280716 h 549"/>
                <a:gd name="T8" fmla="*/ 94551 w 454"/>
                <a:gd name="T9" fmla="*/ 4363 h 549"/>
                <a:gd name="T10" fmla="*/ 485845 w 454"/>
                <a:gd name="T11" fmla="*/ 0 h 549"/>
                <a:gd name="T12" fmla="*/ 618216 w 454"/>
                <a:gd name="T13" fmla="*/ 0 h 549"/>
                <a:gd name="T14" fmla="*/ 618216 w 454"/>
                <a:gd name="T15" fmla="*/ 274898 h 549"/>
                <a:gd name="T16" fmla="*/ 660400 w 454"/>
                <a:gd name="T17" fmla="*/ 274898 h 549"/>
                <a:gd name="T18" fmla="*/ 654581 w 454"/>
                <a:gd name="T19" fmla="*/ 798512 h 549"/>
                <a:gd name="T20" fmla="*/ 576032 w 454"/>
                <a:gd name="T21" fmla="*/ 798512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4"/>
                <a:gd name="T34" fmla="*/ 0 h 549"/>
                <a:gd name="T35" fmla="*/ 454 w 454"/>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4" h="549">
                  <a:moveTo>
                    <a:pt x="396" y="549"/>
                  </a:moveTo>
                  <a:lnTo>
                    <a:pt x="0" y="549"/>
                  </a:lnTo>
                  <a:lnTo>
                    <a:pt x="3" y="193"/>
                  </a:lnTo>
                  <a:lnTo>
                    <a:pt x="61" y="193"/>
                  </a:lnTo>
                  <a:lnTo>
                    <a:pt x="65" y="3"/>
                  </a:lnTo>
                  <a:lnTo>
                    <a:pt x="334" y="0"/>
                  </a:lnTo>
                  <a:lnTo>
                    <a:pt x="425" y="0"/>
                  </a:lnTo>
                  <a:lnTo>
                    <a:pt x="425" y="189"/>
                  </a:lnTo>
                  <a:lnTo>
                    <a:pt x="454" y="189"/>
                  </a:lnTo>
                  <a:lnTo>
                    <a:pt x="450" y="549"/>
                  </a:lnTo>
                  <a:lnTo>
                    <a:pt x="396" y="549"/>
                  </a:lnTo>
                  <a:close/>
                </a:path>
              </a:pathLst>
            </a:custGeom>
            <a:solidFill>
              <a:srgbClr val="FF9933"/>
            </a:solidFill>
            <a:ln w="6350">
              <a:solidFill>
                <a:srgbClr val="000000"/>
              </a:solidFill>
              <a:round/>
              <a:headEnd/>
              <a:tailEnd/>
            </a:ln>
          </p:spPr>
          <p:txBody>
            <a:bodyPr/>
            <a:lstStyle/>
            <a:p>
              <a:endParaRPr lang="en-US"/>
            </a:p>
          </p:txBody>
        </p:sp>
        <p:sp>
          <p:nvSpPr>
            <p:cNvPr id="26" name="Freeform 24"/>
            <p:cNvSpPr>
              <a:spLocks/>
            </p:cNvSpPr>
            <p:nvPr/>
          </p:nvSpPr>
          <p:spPr bwMode="auto">
            <a:xfrm>
              <a:off x="6553329" y="2987586"/>
              <a:ext cx="830262" cy="803274"/>
            </a:xfrm>
            <a:custGeom>
              <a:avLst/>
              <a:gdLst>
                <a:gd name="T0" fmla="*/ 607792 w 571"/>
                <a:gd name="T1" fmla="*/ 793107 h 553"/>
                <a:gd name="T2" fmla="*/ 36351 w 571"/>
                <a:gd name="T3" fmla="*/ 803275 h 553"/>
                <a:gd name="T4" fmla="*/ 42167 w 571"/>
                <a:gd name="T5" fmla="*/ 280347 h 553"/>
                <a:gd name="T6" fmla="*/ 0 w 571"/>
                <a:gd name="T7" fmla="*/ 280347 h 553"/>
                <a:gd name="T8" fmla="*/ 0 w 571"/>
                <a:gd name="T9" fmla="*/ 5810 h 553"/>
                <a:gd name="T10" fmla="*/ 258821 w 571"/>
                <a:gd name="T11" fmla="*/ 5810 h 553"/>
                <a:gd name="T12" fmla="*/ 788095 w 571"/>
                <a:gd name="T13" fmla="*/ 0 h 553"/>
                <a:gd name="T14" fmla="*/ 788095 w 571"/>
                <a:gd name="T15" fmla="*/ 264369 h 553"/>
                <a:gd name="T16" fmla="*/ 820084 w 571"/>
                <a:gd name="T17" fmla="*/ 264369 h 553"/>
                <a:gd name="T18" fmla="*/ 820084 w 571"/>
                <a:gd name="T19" fmla="*/ 396553 h 553"/>
                <a:gd name="T20" fmla="*/ 830262 w 571"/>
                <a:gd name="T21" fmla="*/ 787297 h 553"/>
                <a:gd name="T22" fmla="*/ 607792 w 571"/>
                <a:gd name="T23" fmla="*/ 793107 h 5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553"/>
                <a:gd name="T38" fmla="*/ 571 w 571"/>
                <a:gd name="T39" fmla="*/ 553 h 5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553">
                  <a:moveTo>
                    <a:pt x="418" y="546"/>
                  </a:moveTo>
                  <a:lnTo>
                    <a:pt x="25" y="553"/>
                  </a:lnTo>
                  <a:lnTo>
                    <a:pt x="29" y="193"/>
                  </a:lnTo>
                  <a:lnTo>
                    <a:pt x="0" y="193"/>
                  </a:lnTo>
                  <a:lnTo>
                    <a:pt x="0" y="4"/>
                  </a:lnTo>
                  <a:lnTo>
                    <a:pt x="178" y="4"/>
                  </a:lnTo>
                  <a:lnTo>
                    <a:pt x="542" y="0"/>
                  </a:lnTo>
                  <a:lnTo>
                    <a:pt x="542" y="182"/>
                  </a:lnTo>
                  <a:lnTo>
                    <a:pt x="564" y="182"/>
                  </a:lnTo>
                  <a:lnTo>
                    <a:pt x="564" y="273"/>
                  </a:lnTo>
                  <a:lnTo>
                    <a:pt x="571" y="542"/>
                  </a:lnTo>
                  <a:lnTo>
                    <a:pt x="418" y="546"/>
                  </a:lnTo>
                  <a:close/>
                </a:path>
              </a:pathLst>
            </a:custGeom>
            <a:solidFill>
              <a:srgbClr val="FF9933"/>
            </a:solidFill>
            <a:ln w="6350">
              <a:solidFill>
                <a:srgbClr val="000000"/>
              </a:solidFill>
              <a:round/>
              <a:headEnd/>
              <a:tailEnd/>
            </a:ln>
          </p:spPr>
          <p:txBody>
            <a:bodyPr/>
            <a:lstStyle/>
            <a:p>
              <a:endParaRPr lang="en-US"/>
            </a:p>
          </p:txBody>
        </p:sp>
        <p:sp>
          <p:nvSpPr>
            <p:cNvPr id="27" name="Freeform 25"/>
            <p:cNvSpPr>
              <a:spLocks/>
            </p:cNvSpPr>
            <p:nvPr/>
          </p:nvSpPr>
          <p:spPr bwMode="auto">
            <a:xfrm>
              <a:off x="4200655" y="2982824"/>
              <a:ext cx="1828800" cy="1062036"/>
            </a:xfrm>
            <a:custGeom>
              <a:avLst/>
              <a:gdLst>
                <a:gd name="T0" fmla="*/ 1136822 w 1258"/>
                <a:gd name="T1" fmla="*/ 897864 h 731"/>
                <a:gd name="T2" fmla="*/ 1115016 w 1258"/>
                <a:gd name="T3" fmla="*/ 865902 h 731"/>
                <a:gd name="T4" fmla="*/ 1051051 w 1258"/>
                <a:gd name="T5" fmla="*/ 849920 h 731"/>
                <a:gd name="T6" fmla="*/ 1030699 w 1258"/>
                <a:gd name="T7" fmla="*/ 807787 h 731"/>
                <a:gd name="T8" fmla="*/ 1024884 w 1258"/>
                <a:gd name="T9" fmla="*/ 723522 h 731"/>
                <a:gd name="T10" fmla="*/ 992902 w 1258"/>
                <a:gd name="T11" fmla="*/ 697370 h 731"/>
                <a:gd name="T12" fmla="*/ 978364 w 1258"/>
                <a:gd name="T13" fmla="*/ 611652 h 731"/>
                <a:gd name="T14" fmla="*/ 956558 w 1258"/>
                <a:gd name="T15" fmla="*/ 585501 h 731"/>
                <a:gd name="T16" fmla="*/ 972549 w 1258"/>
                <a:gd name="T17" fmla="*/ 553538 h 731"/>
                <a:gd name="T18" fmla="*/ 1014708 w 1258"/>
                <a:gd name="T19" fmla="*/ 507046 h 731"/>
                <a:gd name="T20" fmla="*/ 962373 w 1258"/>
                <a:gd name="T21" fmla="*/ 448932 h 731"/>
                <a:gd name="T22" fmla="*/ 924576 w 1258"/>
                <a:gd name="T23" fmla="*/ 448932 h 731"/>
                <a:gd name="T24" fmla="*/ 771934 w 1258"/>
                <a:gd name="T25" fmla="*/ 495424 h 731"/>
                <a:gd name="T26" fmla="*/ 675987 w 1258"/>
                <a:gd name="T27" fmla="*/ 485254 h 731"/>
                <a:gd name="T28" fmla="*/ 571318 w 1258"/>
                <a:gd name="T29" fmla="*/ 533198 h 731"/>
                <a:gd name="T30" fmla="*/ 497178 w 1258"/>
                <a:gd name="T31" fmla="*/ 523028 h 731"/>
                <a:gd name="T32" fmla="*/ 443390 w 1258"/>
                <a:gd name="T33" fmla="*/ 485254 h 731"/>
                <a:gd name="T34" fmla="*/ 364888 w 1258"/>
                <a:gd name="T35" fmla="*/ 475084 h 731"/>
                <a:gd name="T36" fmla="*/ 359073 w 1258"/>
                <a:gd name="T37" fmla="*/ 437309 h 731"/>
                <a:gd name="T38" fmla="*/ 322729 w 1258"/>
                <a:gd name="T39" fmla="*/ 416969 h 731"/>
                <a:gd name="T40" fmla="*/ 236959 w 1258"/>
                <a:gd name="T41" fmla="*/ 416969 h 731"/>
                <a:gd name="T42" fmla="*/ 178810 w 1258"/>
                <a:gd name="T43" fmla="*/ 406799 h 731"/>
                <a:gd name="T44" fmla="*/ 132290 w 1258"/>
                <a:gd name="T45" fmla="*/ 353044 h 731"/>
                <a:gd name="T46" fmla="*/ 116299 w 1258"/>
                <a:gd name="T47" fmla="*/ 321081 h 731"/>
                <a:gd name="T48" fmla="*/ 126475 w 1258"/>
                <a:gd name="T49" fmla="*/ 194683 h 731"/>
                <a:gd name="T50" fmla="*/ 94493 w 1258"/>
                <a:gd name="T51" fmla="*/ 142380 h 731"/>
                <a:gd name="T52" fmla="*/ 116299 w 1258"/>
                <a:gd name="T53" fmla="*/ 120587 h 731"/>
                <a:gd name="T54" fmla="*/ 116299 w 1258"/>
                <a:gd name="T55" fmla="*/ 94436 h 731"/>
                <a:gd name="T56" fmla="*/ 84317 w 1258"/>
                <a:gd name="T57" fmla="*/ 88624 h 731"/>
                <a:gd name="T58" fmla="*/ 52334 w 1258"/>
                <a:gd name="T59" fmla="*/ 62473 h 731"/>
                <a:gd name="T60" fmla="*/ 31982 w 1258"/>
                <a:gd name="T61" fmla="*/ 72643 h 731"/>
                <a:gd name="T62" fmla="*/ 0 w 1258"/>
                <a:gd name="T63" fmla="*/ 116228 h 731"/>
                <a:gd name="T64" fmla="*/ 0 w 1258"/>
                <a:gd name="T65" fmla="*/ 0 h 731"/>
                <a:gd name="T66" fmla="*/ 517530 w 1258"/>
                <a:gd name="T67" fmla="*/ 0 h 731"/>
                <a:gd name="T68" fmla="*/ 1443560 w 1258"/>
                <a:gd name="T69" fmla="*/ 10170 h 731"/>
                <a:gd name="T70" fmla="*/ 1828800 w 1258"/>
                <a:gd name="T71" fmla="*/ 14529 h 731"/>
                <a:gd name="T72" fmla="*/ 1822985 w 1258"/>
                <a:gd name="T73" fmla="*/ 290571 h 731"/>
                <a:gd name="T74" fmla="*/ 1738668 w 1258"/>
                <a:gd name="T75" fmla="*/ 290571 h 731"/>
                <a:gd name="T76" fmla="*/ 1734307 w 1258"/>
                <a:gd name="T77" fmla="*/ 807787 h 731"/>
                <a:gd name="T78" fmla="*/ 1660167 w 1258"/>
                <a:gd name="T79" fmla="*/ 807787 h 731"/>
                <a:gd name="T80" fmla="*/ 1654352 w 1258"/>
                <a:gd name="T81" fmla="*/ 1062037 h 731"/>
                <a:gd name="T82" fmla="*/ 1447921 w 1258"/>
                <a:gd name="T83" fmla="*/ 1056226 h 731"/>
                <a:gd name="T84" fmla="*/ 1421754 w 1258"/>
                <a:gd name="T85" fmla="*/ 1034433 h 731"/>
                <a:gd name="T86" fmla="*/ 1411578 w 1258"/>
                <a:gd name="T87" fmla="*/ 1008281 h 731"/>
                <a:gd name="T88" fmla="*/ 1421754 w 1258"/>
                <a:gd name="T89" fmla="*/ 939997 h 731"/>
                <a:gd name="T90" fmla="*/ 1415939 w 1258"/>
                <a:gd name="T91" fmla="*/ 908034 h 731"/>
                <a:gd name="T92" fmla="*/ 1363604 w 1258"/>
                <a:gd name="T93" fmla="*/ 865902 h 731"/>
                <a:gd name="T94" fmla="*/ 1263297 w 1258"/>
                <a:gd name="T95" fmla="*/ 849920 h 731"/>
                <a:gd name="T96" fmla="*/ 1221138 w 1258"/>
                <a:gd name="T97" fmla="*/ 865902 h 731"/>
                <a:gd name="T98" fmla="*/ 1199332 w 1258"/>
                <a:gd name="T99" fmla="*/ 913846 h 731"/>
                <a:gd name="T100" fmla="*/ 1136822 w 1258"/>
                <a:gd name="T101" fmla="*/ 897864 h 7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8"/>
                <a:gd name="T154" fmla="*/ 0 h 731"/>
                <a:gd name="T155" fmla="*/ 1258 w 1258"/>
                <a:gd name="T156" fmla="*/ 731 h 7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8" h="731">
                  <a:moveTo>
                    <a:pt x="782" y="618"/>
                  </a:moveTo>
                  <a:lnTo>
                    <a:pt x="767" y="596"/>
                  </a:lnTo>
                  <a:lnTo>
                    <a:pt x="723" y="585"/>
                  </a:lnTo>
                  <a:lnTo>
                    <a:pt x="709" y="556"/>
                  </a:lnTo>
                  <a:lnTo>
                    <a:pt x="705" y="498"/>
                  </a:lnTo>
                  <a:lnTo>
                    <a:pt x="683" y="480"/>
                  </a:lnTo>
                  <a:lnTo>
                    <a:pt x="673" y="421"/>
                  </a:lnTo>
                  <a:lnTo>
                    <a:pt x="658" y="403"/>
                  </a:lnTo>
                  <a:lnTo>
                    <a:pt x="669" y="381"/>
                  </a:lnTo>
                  <a:lnTo>
                    <a:pt x="698" y="349"/>
                  </a:lnTo>
                  <a:lnTo>
                    <a:pt x="662" y="309"/>
                  </a:lnTo>
                  <a:lnTo>
                    <a:pt x="636" y="309"/>
                  </a:lnTo>
                  <a:lnTo>
                    <a:pt x="531" y="341"/>
                  </a:lnTo>
                  <a:lnTo>
                    <a:pt x="465" y="334"/>
                  </a:lnTo>
                  <a:lnTo>
                    <a:pt x="393" y="367"/>
                  </a:lnTo>
                  <a:lnTo>
                    <a:pt x="342" y="360"/>
                  </a:lnTo>
                  <a:lnTo>
                    <a:pt x="305" y="334"/>
                  </a:lnTo>
                  <a:lnTo>
                    <a:pt x="251" y="327"/>
                  </a:lnTo>
                  <a:lnTo>
                    <a:pt x="247" y="301"/>
                  </a:lnTo>
                  <a:lnTo>
                    <a:pt x="222" y="287"/>
                  </a:lnTo>
                  <a:lnTo>
                    <a:pt x="163" y="287"/>
                  </a:lnTo>
                  <a:lnTo>
                    <a:pt x="123" y="280"/>
                  </a:lnTo>
                  <a:lnTo>
                    <a:pt x="91" y="243"/>
                  </a:lnTo>
                  <a:lnTo>
                    <a:pt x="80" y="221"/>
                  </a:lnTo>
                  <a:lnTo>
                    <a:pt x="87" y="134"/>
                  </a:lnTo>
                  <a:lnTo>
                    <a:pt x="65" y="98"/>
                  </a:lnTo>
                  <a:lnTo>
                    <a:pt x="80" y="83"/>
                  </a:lnTo>
                  <a:lnTo>
                    <a:pt x="80" y="65"/>
                  </a:lnTo>
                  <a:lnTo>
                    <a:pt x="58" y="61"/>
                  </a:lnTo>
                  <a:lnTo>
                    <a:pt x="36" y="43"/>
                  </a:lnTo>
                  <a:lnTo>
                    <a:pt x="22" y="50"/>
                  </a:lnTo>
                  <a:lnTo>
                    <a:pt x="0" y="80"/>
                  </a:lnTo>
                  <a:lnTo>
                    <a:pt x="0" y="0"/>
                  </a:lnTo>
                  <a:lnTo>
                    <a:pt x="356" y="0"/>
                  </a:lnTo>
                  <a:lnTo>
                    <a:pt x="993" y="7"/>
                  </a:lnTo>
                  <a:lnTo>
                    <a:pt x="1258" y="10"/>
                  </a:lnTo>
                  <a:lnTo>
                    <a:pt x="1254" y="200"/>
                  </a:lnTo>
                  <a:lnTo>
                    <a:pt x="1196" y="200"/>
                  </a:lnTo>
                  <a:lnTo>
                    <a:pt x="1193" y="556"/>
                  </a:lnTo>
                  <a:lnTo>
                    <a:pt x="1142" y="556"/>
                  </a:lnTo>
                  <a:lnTo>
                    <a:pt x="1138" y="731"/>
                  </a:lnTo>
                  <a:lnTo>
                    <a:pt x="996" y="727"/>
                  </a:lnTo>
                  <a:lnTo>
                    <a:pt x="978" y="712"/>
                  </a:lnTo>
                  <a:lnTo>
                    <a:pt x="971" y="694"/>
                  </a:lnTo>
                  <a:lnTo>
                    <a:pt x="978" y="647"/>
                  </a:lnTo>
                  <a:lnTo>
                    <a:pt x="974" y="625"/>
                  </a:lnTo>
                  <a:lnTo>
                    <a:pt x="938" y="596"/>
                  </a:lnTo>
                  <a:lnTo>
                    <a:pt x="869" y="585"/>
                  </a:lnTo>
                  <a:lnTo>
                    <a:pt x="840" y="596"/>
                  </a:lnTo>
                  <a:lnTo>
                    <a:pt x="825" y="629"/>
                  </a:lnTo>
                  <a:lnTo>
                    <a:pt x="782" y="618"/>
                  </a:lnTo>
                  <a:close/>
                </a:path>
              </a:pathLst>
            </a:custGeom>
            <a:solidFill>
              <a:srgbClr val="FF9933"/>
            </a:solidFill>
            <a:ln w="6350">
              <a:solidFill>
                <a:srgbClr val="000000"/>
              </a:solidFill>
              <a:round/>
              <a:headEnd/>
              <a:tailEnd/>
            </a:ln>
          </p:spPr>
          <p:txBody>
            <a:bodyPr/>
            <a:lstStyle/>
            <a:p>
              <a:endParaRPr lang="en-US"/>
            </a:p>
          </p:txBody>
        </p:sp>
        <p:sp>
          <p:nvSpPr>
            <p:cNvPr id="28" name="Freeform 26"/>
            <p:cNvSpPr>
              <a:spLocks/>
            </p:cNvSpPr>
            <p:nvPr/>
          </p:nvSpPr>
          <p:spPr bwMode="auto">
            <a:xfrm>
              <a:off x="7340729" y="2976474"/>
              <a:ext cx="814387" cy="407987"/>
            </a:xfrm>
            <a:custGeom>
              <a:avLst/>
              <a:gdLst>
                <a:gd name="T0" fmla="*/ 31994 w 560"/>
                <a:gd name="T1" fmla="*/ 407987 h 280"/>
                <a:gd name="T2" fmla="*/ 31994 w 560"/>
                <a:gd name="T3" fmla="*/ 275391 h 280"/>
                <a:gd name="T4" fmla="*/ 0 w 560"/>
                <a:gd name="T5" fmla="*/ 275391 h 280"/>
                <a:gd name="T6" fmla="*/ 0 w 560"/>
                <a:gd name="T7" fmla="*/ 10200 h 280"/>
                <a:gd name="T8" fmla="*/ 782393 w 560"/>
                <a:gd name="T9" fmla="*/ 0 h 280"/>
                <a:gd name="T10" fmla="*/ 788210 w 560"/>
                <a:gd name="T11" fmla="*/ 259363 h 280"/>
                <a:gd name="T12" fmla="*/ 808570 w 560"/>
                <a:gd name="T13" fmla="*/ 259363 h 280"/>
                <a:gd name="T14" fmla="*/ 814387 w 560"/>
                <a:gd name="T15" fmla="*/ 386131 h 280"/>
                <a:gd name="T16" fmla="*/ 31994 w 560"/>
                <a:gd name="T17" fmla="*/ 407987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0"/>
                <a:gd name="T28" fmla="*/ 0 h 280"/>
                <a:gd name="T29" fmla="*/ 560 w 560"/>
                <a:gd name="T30" fmla="*/ 280 h 2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0" h="280">
                  <a:moveTo>
                    <a:pt x="22" y="280"/>
                  </a:moveTo>
                  <a:lnTo>
                    <a:pt x="22" y="189"/>
                  </a:lnTo>
                  <a:lnTo>
                    <a:pt x="0" y="189"/>
                  </a:lnTo>
                  <a:lnTo>
                    <a:pt x="0" y="7"/>
                  </a:lnTo>
                  <a:lnTo>
                    <a:pt x="538" y="0"/>
                  </a:lnTo>
                  <a:lnTo>
                    <a:pt x="542" y="178"/>
                  </a:lnTo>
                  <a:lnTo>
                    <a:pt x="556" y="178"/>
                  </a:lnTo>
                  <a:lnTo>
                    <a:pt x="560" y="265"/>
                  </a:lnTo>
                  <a:lnTo>
                    <a:pt x="22" y="280"/>
                  </a:lnTo>
                  <a:close/>
                </a:path>
              </a:pathLst>
            </a:custGeom>
            <a:solidFill>
              <a:srgbClr val="FF9933"/>
            </a:solidFill>
            <a:ln w="6350">
              <a:solidFill>
                <a:srgbClr val="000000"/>
              </a:solidFill>
              <a:round/>
              <a:headEnd/>
              <a:tailEnd/>
            </a:ln>
          </p:spPr>
          <p:txBody>
            <a:bodyPr/>
            <a:lstStyle/>
            <a:p>
              <a:endParaRPr lang="en-US"/>
            </a:p>
          </p:txBody>
        </p:sp>
        <p:sp>
          <p:nvSpPr>
            <p:cNvPr id="29" name="Freeform 27"/>
            <p:cNvSpPr>
              <a:spLocks/>
            </p:cNvSpPr>
            <p:nvPr/>
          </p:nvSpPr>
          <p:spPr bwMode="auto">
            <a:xfrm>
              <a:off x="3435480" y="3008224"/>
              <a:ext cx="982662" cy="1274761"/>
            </a:xfrm>
            <a:custGeom>
              <a:avLst/>
              <a:gdLst>
                <a:gd name="T0" fmla="*/ 972487 w 676"/>
                <a:gd name="T1" fmla="*/ 1238382 h 876"/>
                <a:gd name="T2" fmla="*/ 591632 w 676"/>
                <a:gd name="T3" fmla="*/ 1238382 h 876"/>
                <a:gd name="T4" fmla="*/ 591632 w 676"/>
                <a:gd name="T5" fmla="*/ 1274762 h 876"/>
                <a:gd name="T6" fmla="*/ 58146 w 676"/>
                <a:gd name="T7" fmla="*/ 1258755 h 876"/>
                <a:gd name="T8" fmla="*/ 78497 w 676"/>
                <a:gd name="T9" fmla="*/ 734880 h 876"/>
                <a:gd name="T10" fmla="*/ 0 w 676"/>
                <a:gd name="T11" fmla="*/ 730514 h 876"/>
                <a:gd name="T12" fmla="*/ 26166 w 676"/>
                <a:gd name="T13" fmla="*/ 206640 h 876"/>
                <a:gd name="T14" fmla="*/ 495692 w 676"/>
                <a:gd name="T15" fmla="*/ 216826 h 876"/>
                <a:gd name="T16" fmla="*/ 501506 w 676"/>
                <a:gd name="T17" fmla="*/ 0 h 876"/>
                <a:gd name="T18" fmla="*/ 523311 w 676"/>
                <a:gd name="T19" fmla="*/ 26194 h 876"/>
                <a:gd name="T20" fmla="*/ 575642 w 676"/>
                <a:gd name="T21" fmla="*/ 58208 h 876"/>
                <a:gd name="T22" fmla="*/ 681758 w 676"/>
                <a:gd name="T23" fmla="*/ 94589 h 876"/>
                <a:gd name="T24" fmla="*/ 707924 w 676"/>
                <a:gd name="T25" fmla="*/ 104775 h 876"/>
                <a:gd name="T26" fmla="*/ 766069 w 676"/>
                <a:gd name="T27" fmla="*/ 90223 h 876"/>
                <a:gd name="T28" fmla="*/ 798049 w 676"/>
                <a:gd name="T29" fmla="*/ 46567 h 876"/>
                <a:gd name="T30" fmla="*/ 818400 w 676"/>
                <a:gd name="T31" fmla="*/ 36380 h 876"/>
                <a:gd name="T32" fmla="*/ 850381 w 676"/>
                <a:gd name="T33" fmla="*/ 62574 h 876"/>
                <a:gd name="T34" fmla="*/ 882361 w 676"/>
                <a:gd name="T35" fmla="*/ 68395 h 876"/>
                <a:gd name="T36" fmla="*/ 882361 w 676"/>
                <a:gd name="T37" fmla="*/ 94589 h 876"/>
                <a:gd name="T38" fmla="*/ 860556 w 676"/>
                <a:gd name="T39" fmla="*/ 116417 h 876"/>
                <a:gd name="T40" fmla="*/ 892536 w 676"/>
                <a:gd name="T41" fmla="*/ 168804 h 876"/>
                <a:gd name="T42" fmla="*/ 882361 w 676"/>
                <a:gd name="T43" fmla="*/ 295407 h 876"/>
                <a:gd name="T44" fmla="*/ 898351 w 676"/>
                <a:gd name="T45" fmla="*/ 327422 h 876"/>
                <a:gd name="T46" fmla="*/ 944867 w 676"/>
                <a:gd name="T47" fmla="*/ 381264 h 876"/>
                <a:gd name="T48" fmla="*/ 930331 w 676"/>
                <a:gd name="T49" fmla="*/ 746522 h 876"/>
                <a:gd name="T50" fmla="*/ 982662 w 676"/>
                <a:gd name="T51" fmla="*/ 750887 h 876"/>
                <a:gd name="T52" fmla="*/ 972487 w 676"/>
                <a:gd name="T53" fmla="*/ 1238382 h 8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6"/>
                <a:gd name="T82" fmla="*/ 0 h 876"/>
                <a:gd name="T83" fmla="*/ 676 w 676"/>
                <a:gd name="T84" fmla="*/ 876 h 8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6" h="876">
                  <a:moveTo>
                    <a:pt x="669" y="851"/>
                  </a:moveTo>
                  <a:lnTo>
                    <a:pt x="407" y="851"/>
                  </a:lnTo>
                  <a:lnTo>
                    <a:pt x="407" y="876"/>
                  </a:lnTo>
                  <a:lnTo>
                    <a:pt x="40" y="865"/>
                  </a:lnTo>
                  <a:lnTo>
                    <a:pt x="54" y="505"/>
                  </a:lnTo>
                  <a:lnTo>
                    <a:pt x="0" y="502"/>
                  </a:lnTo>
                  <a:lnTo>
                    <a:pt x="18" y="142"/>
                  </a:lnTo>
                  <a:lnTo>
                    <a:pt x="341" y="149"/>
                  </a:lnTo>
                  <a:lnTo>
                    <a:pt x="345" y="0"/>
                  </a:lnTo>
                  <a:lnTo>
                    <a:pt x="360" y="18"/>
                  </a:lnTo>
                  <a:lnTo>
                    <a:pt x="396" y="40"/>
                  </a:lnTo>
                  <a:lnTo>
                    <a:pt x="469" y="65"/>
                  </a:lnTo>
                  <a:lnTo>
                    <a:pt x="487" y="72"/>
                  </a:lnTo>
                  <a:lnTo>
                    <a:pt x="527" y="62"/>
                  </a:lnTo>
                  <a:lnTo>
                    <a:pt x="549" y="32"/>
                  </a:lnTo>
                  <a:lnTo>
                    <a:pt x="563" y="25"/>
                  </a:lnTo>
                  <a:lnTo>
                    <a:pt x="585" y="43"/>
                  </a:lnTo>
                  <a:lnTo>
                    <a:pt x="607" y="47"/>
                  </a:lnTo>
                  <a:lnTo>
                    <a:pt x="607" y="65"/>
                  </a:lnTo>
                  <a:lnTo>
                    <a:pt x="592" y="80"/>
                  </a:lnTo>
                  <a:lnTo>
                    <a:pt x="614" y="116"/>
                  </a:lnTo>
                  <a:lnTo>
                    <a:pt x="607" y="203"/>
                  </a:lnTo>
                  <a:lnTo>
                    <a:pt x="618" y="225"/>
                  </a:lnTo>
                  <a:lnTo>
                    <a:pt x="650" y="262"/>
                  </a:lnTo>
                  <a:lnTo>
                    <a:pt x="640" y="513"/>
                  </a:lnTo>
                  <a:lnTo>
                    <a:pt x="676" y="516"/>
                  </a:lnTo>
                  <a:lnTo>
                    <a:pt x="669" y="851"/>
                  </a:lnTo>
                  <a:close/>
                </a:path>
              </a:pathLst>
            </a:custGeom>
            <a:solidFill>
              <a:srgbClr val="FF9933"/>
            </a:solidFill>
            <a:ln w="6350">
              <a:solidFill>
                <a:srgbClr val="000000"/>
              </a:solidFill>
              <a:round/>
              <a:headEnd/>
              <a:tailEnd/>
            </a:ln>
          </p:spPr>
          <p:txBody>
            <a:bodyPr/>
            <a:lstStyle/>
            <a:p>
              <a:endParaRPr lang="en-US"/>
            </a:p>
          </p:txBody>
        </p:sp>
        <p:sp>
          <p:nvSpPr>
            <p:cNvPr id="30" name="Freeform 28"/>
            <p:cNvSpPr>
              <a:spLocks/>
            </p:cNvSpPr>
            <p:nvPr/>
          </p:nvSpPr>
          <p:spPr bwMode="auto">
            <a:xfrm>
              <a:off x="8150355" y="3225711"/>
              <a:ext cx="576262" cy="660399"/>
            </a:xfrm>
            <a:custGeom>
              <a:avLst/>
              <a:gdLst>
                <a:gd name="T0" fmla="*/ 576262 w 397"/>
                <a:gd name="T1" fmla="*/ 645854 h 454"/>
                <a:gd name="T2" fmla="*/ 58062 w 397"/>
                <a:gd name="T3" fmla="*/ 660400 h 454"/>
                <a:gd name="T4" fmla="*/ 53707 w 397"/>
                <a:gd name="T5" fmla="*/ 539666 h 454"/>
                <a:gd name="T6" fmla="*/ 15967 w 397"/>
                <a:gd name="T7" fmla="*/ 539666 h 454"/>
                <a:gd name="T8" fmla="*/ 5806 w 397"/>
                <a:gd name="T9" fmla="*/ 136735 h 454"/>
                <a:gd name="T10" fmla="*/ 0 w 397"/>
                <a:gd name="T11" fmla="*/ 10182 h 454"/>
                <a:gd name="T12" fmla="*/ 532716 w 397"/>
                <a:gd name="T13" fmla="*/ 0 h 454"/>
                <a:gd name="T14" fmla="*/ 544328 w 397"/>
                <a:gd name="T15" fmla="*/ 517847 h 454"/>
                <a:gd name="T16" fmla="*/ 570456 w 397"/>
                <a:gd name="T17" fmla="*/ 517847 h 454"/>
                <a:gd name="T18" fmla="*/ 576262 w 397"/>
                <a:gd name="T19" fmla="*/ 645854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7"/>
                <a:gd name="T31" fmla="*/ 0 h 454"/>
                <a:gd name="T32" fmla="*/ 397 w 397"/>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7" h="454">
                  <a:moveTo>
                    <a:pt x="397" y="444"/>
                  </a:moveTo>
                  <a:lnTo>
                    <a:pt x="40" y="454"/>
                  </a:lnTo>
                  <a:lnTo>
                    <a:pt x="37" y="371"/>
                  </a:lnTo>
                  <a:lnTo>
                    <a:pt x="11" y="371"/>
                  </a:lnTo>
                  <a:lnTo>
                    <a:pt x="4" y="94"/>
                  </a:lnTo>
                  <a:lnTo>
                    <a:pt x="0" y="7"/>
                  </a:lnTo>
                  <a:lnTo>
                    <a:pt x="367" y="0"/>
                  </a:lnTo>
                  <a:lnTo>
                    <a:pt x="375" y="356"/>
                  </a:lnTo>
                  <a:lnTo>
                    <a:pt x="393" y="356"/>
                  </a:lnTo>
                  <a:lnTo>
                    <a:pt x="397" y="444"/>
                  </a:lnTo>
                  <a:close/>
                </a:path>
              </a:pathLst>
            </a:custGeom>
            <a:solidFill>
              <a:srgbClr val="FFC000"/>
            </a:solidFill>
            <a:ln w="6350">
              <a:solidFill>
                <a:srgbClr val="000000"/>
              </a:solidFill>
              <a:round/>
              <a:headEnd/>
              <a:tailEnd/>
            </a:ln>
          </p:spPr>
          <p:txBody>
            <a:bodyPr/>
            <a:lstStyle/>
            <a:p>
              <a:endParaRPr lang="en-US"/>
            </a:p>
          </p:txBody>
        </p:sp>
        <p:sp>
          <p:nvSpPr>
            <p:cNvPr id="31" name="Freeform 29"/>
            <p:cNvSpPr>
              <a:spLocks/>
            </p:cNvSpPr>
            <p:nvPr/>
          </p:nvSpPr>
          <p:spPr bwMode="auto">
            <a:xfrm>
              <a:off x="8683755" y="3209836"/>
              <a:ext cx="566737" cy="661988"/>
            </a:xfrm>
            <a:custGeom>
              <a:avLst/>
              <a:gdLst>
                <a:gd name="T0" fmla="*/ 43595 w 390"/>
                <a:gd name="T1" fmla="*/ 661988 h 455"/>
                <a:gd name="T2" fmla="*/ 37782 w 390"/>
                <a:gd name="T3" fmla="*/ 533955 h 455"/>
                <a:gd name="T4" fmla="*/ 11625 w 390"/>
                <a:gd name="T5" fmla="*/ 533955 h 455"/>
                <a:gd name="T6" fmla="*/ 0 w 390"/>
                <a:gd name="T7" fmla="*/ 16004 h 455"/>
                <a:gd name="T8" fmla="*/ 106082 w 390"/>
                <a:gd name="T9" fmla="*/ 10184 h 455"/>
                <a:gd name="T10" fmla="*/ 512970 w 390"/>
                <a:gd name="T11" fmla="*/ 0 h 455"/>
                <a:gd name="T12" fmla="*/ 539127 w 390"/>
                <a:gd name="T13" fmla="*/ 529590 h 455"/>
                <a:gd name="T14" fmla="*/ 560924 w 390"/>
                <a:gd name="T15" fmla="*/ 529590 h 455"/>
                <a:gd name="T16" fmla="*/ 566737 w 390"/>
                <a:gd name="T17" fmla="*/ 645984 h 455"/>
                <a:gd name="T18" fmla="*/ 302260 w 390"/>
                <a:gd name="T19" fmla="*/ 656168 h 455"/>
                <a:gd name="T20" fmla="*/ 43595 w 390"/>
                <a:gd name="T21" fmla="*/ 661988 h 4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0"/>
                <a:gd name="T34" fmla="*/ 0 h 455"/>
                <a:gd name="T35" fmla="*/ 390 w 390"/>
                <a:gd name="T36" fmla="*/ 455 h 4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0" h="455">
                  <a:moveTo>
                    <a:pt x="30" y="455"/>
                  </a:moveTo>
                  <a:lnTo>
                    <a:pt x="26" y="367"/>
                  </a:lnTo>
                  <a:lnTo>
                    <a:pt x="8" y="367"/>
                  </a:lnTo>
                  <a:lnTo>
                    <a:pt x="0" y="11"/>
                  </a:lnTo>
                  <a:lnTo>
                    <a:pt x="73" y="7"/>
                  </a:lnTo>
                  <a:lnTo>
                    <a:pt x="353" y="0"/>
                  </a:lnTo>
                  <a:lnTo>
                    <a:pt x="371" y="364"/>
                  </a:lnTo>
                  <a:lnTo>
                    <a:pt x="386" y="364"/>
                  </a:lnTo>
                  <a:lnTo>
                    <a:pt x="390" y="444"/>
                  </a:lnTo>
                  <a:lnTo>
                    <a:pt x="208" y="451"/>
                  </a:lnTo>
                  <a:lnTo>
                    <a:pt x="30" y="455"/>
                  </a:lnTo>
                  <a:close/>
                </a:path>
              </a:pathLst>
            </a:custGeom>
            <a:solidFill>
              <a:srgbClr val="FFC000"/>
            </a:solidFill>
            <a:ln w="6350">
              <a:solidFill>
                <a:srgbClr val="000000"/>
              </a:solidFill>
              <a:round/>
              <a:headEnd/>
              <a:tailEnd/>
            </a:ln>
          </p:spPr>
          <p:txBody>
            <a:bodyPr/>
            <a:lstStyle/>
            <a:p>
              <a:endParaRPr lang="en-US"/>
            </a:p>
          </p:txBody>
        </p:sp>
        <p:sp>
          <p:nvSpPr>
            <p:cNvPr id="32" name="Freeform 30"/>
            <p:cNvSpPr>
              <a:spLocks/>
            </p:cNvSpPr>
            <p:nvPr/>
          </p:nvSpPr>
          <p:spPr bwMode="auto">
            <a:xfrm>
              <a:off x="9196517" y="3182849"/>
              <a:ext cx="687388" cy="671512"/>
            </a:xfrm>
            <a:custGeom>
              <a:avLst/>
              <a:gdLst>
                <a:gd name="T0" fmla="*/ 687388 w 473"/>
                <a:gd name="T1" fmla="*/ 649710 h 462"/>
                <a:gd name="T2" fmla="*/ 53770 w 473"/>
                <a:gd name="T3" fmla="*/ 671512 h 462"/>
                <a:gd name="T4" fmla="*/ 47957 w 473"/>
                <a:gd name="T5" fmla="*/ 555233 h 462"/>
                <a:gd name="T6" fmla="*/ 26159 w 473"/>
                <a:gd name="T7" fmla="*/ 555233 h 462"/>
                <a:gd name="T8" fmla="*/ 0 w 473"/>
                <a:gd name="T9" fmla="*/ 26163 h 462"/>
                <a:gd name="T10" fmla="*/ 603099 w 473"/>
                <a:gd name="T11" fmla="*/ 0 h 462"/>
                <a:gd name="T12" fmla="*/ 623445 w 473"/>
                <a:gd name="T13" fmla="*/ 84302 h 462"/>
                <a:gd name="T14" fmla="*/ 645244 w 473"/>
                <a:gd name="T15" fmla="*/ 106105 h 462"/>
                <a:gd name="T16" fmla="*/ 639431 w 473"/>
                <a:gd name="T17" fmla="*/ 164244 h 462"/>
                <a:gd name="T18" fmla="*/ 649603 w 473"/>
                <a:gd name="T19" fmla="*/ 190407 h 462"/>
                <a:gd name="T20" fmla="*/ 645244 w 473"/>
                <a:gd name="T21" fmla="*/ 226744 h 462"/>
                <a:gd name="T22" fmla="*/ 655416 w 473"/>
                <a:gd name="T23" fmla="*/ 258721 h 462"/>
                <a:gd name="T24" fmla="*/ 639431 w 473"/>
                <a:gd name="T25" fmla="*/ 316861 h 462"/>
                <a:gd name="T26" fmla="*/ 655416 w 473"/>
                <a:gd name="T27" fmla="*/ 353198 h 462"/>
                <a:gd name="T28" fmla="*/ 645244 w 473"/>
                <a:gd name="T29" fmla="*/ 390989 h 462"/>
                <a:gd name="T30" fmla="*/ 661229 w 473"/>
                <a:gd name="T31" fmla="*/ 396803 h 462"/>
                <a:gd name="T32" fmla="*/ 671402 w 473"/>
                <a:gd name="T33" fmla="*/ 433140 h 462"/>
                <a:gd name="T34" fmla="*/ 665589 w 473"/>
                <a:gd name="T35" fmla="*/ 469477 h 462"/>
                <a:gd name="T36" fmla="*/ 677215 w 473"/>
                <a:gd name="T37" fmla="*/ 497093 h 462"/>
                <a:gd name="T38" fmla="*/ 671402 w 473"/>
                <a:gd name="T39" fmla="*/ 539244 h 462"/>
                <a:gd name="T40" fmla="*/ 681575 w 473"/>
                <a:gd name="T41" fmla="*/ 571221 h 462"/>
                <a:gd name="T42" fmla="*/ 671402 w 473"/>
                <a:gd name="T43" fmla="*/ 623547 h 462"/>
                <a:gd name="T44" fmla="*/ 687388 w 473"/>
                <a:gd name="T45" fmla="*/ 649710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3"/>
                <a:gd name="T70" fmla="*/ 0 h 462"/>
                <a:gd name="T71" fmla="*/ 473 w 473"/>
                <a:gd name="T72" fmla="*/ 462 h 4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3" h="462">
                  <a:moveTo>
                    <a:pt x="473" y="447"/>
                  </a:moveTo>
                  <a:lnTo>
                    <a:pt x="37" y="462"/>
                  </a:lnTo>
                  <a:lnTo>
                    <a:pt x="33" y="382"/>
                  </a:lnTo>
                  <a:lnTo>
                    <a:pt x="18" y="382"/>
                  </a:lnTo>
                  <a:lnTo>
                    <a:pt x="0" y="18"/>
                  </a:lnTo>
                  <a:lnTo>
                    <a:pt x="415" y="0"/>
                  </a:lnTo>
                  <a:lnTo>
                    <a:pt x="429" y="58"/>
                  </a:lnTo>
                  <a:lnTo>
                    <a:pt x="444" y="73"/>
                  </a:lnTo>
                  <a:lnTo>
                    <a:pt x="440" y="113"/>
                  </a:lnTo>
                  <a:lnTo>
                    <a:pt x="447" y="131"/>
                  </a:lnTo>
                  <a:lnTo>
                    <a:pt x="444" y="156"/>
                  </a:lnTo>
                  <a:lnTo>
                    <a:pt x="451" y="178"/>
                  </a:lnTo>
                  <a:lnTo>
                    <a:pt x="440" y="218"/>
                  </a:lnTo>
                  <a:lnTo>
                    <a:pt x="451" y="243"/>
                  </a:lnTo>
                  <a:lnTo>
                    <a:pt x="444" y="269"/>
                  </a:lnTo>
                  <a:lnTo>
                    <a:pt x="455" y="273"/>
                  </a:lnTo>
                  <a:lnTo>
                    <a:pt x="462" y="298"/>
                  </a:lnTo>
                  <a:lnTo>
                    <a:pt x="458" y="323"/>
                  </a:lnTo>
                  <a:lnTo>
                    <a:pt x="466" y="342"/>
                  </a:lnTo>
                  <a:lnTo>
                    <a:pt x="462" y="371"/>
                  </a:lnTo>
                  <a:lnTo>
                    <a:pt x="469" y="393"/>
                  </a:lnTo>
                  <a:lnTo>
                    <a:pt x="462" y="429"/>
                  </a:lnTo>
                  <a:lnTo>
                    <a:pt x="473" y="447"/>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31"/>
            <p:cNvSpPr>
              <a:spLocks/>
            </p:cNvSpPr>
            <p:nvPr/>
          </p:nvSpPr>
          <p:spPr bwMode="auto">
            <a:xfrm>
              <a:off x="7374066" y="3362236"/>
              <a:ext cx="792163" cy="412750"/>
            </a:xfrm>
            <a:custGeom>
              <a:avLst/>
              <a:gdLst>
                <a:gd name="T0" fmla="*/ 792163 w 545"/>
                <a:gd name="T1" fmla="*/ 402577 h 284"/>
                <a:gd name="T2" fmla="*/ 10175 w 545"/>
                <a:gd name="T3" fmla="*/ 412750 h 284"/>
                <a:gd name="T4" fmla="*/ 0 w 545"/>
                <a:gd name="T5" fmla="*/ 21800 h 284"/>
                <a:gd name="T6" fmla="*/ 781988 w 545"/>
                <a:gd name="T7" fmla="*/ 0 h 284"/>
                <a:gd name="T8" fmla="*/ 792163 w 545"/>
                <a:gd name="T9" fmla="*/ 402577 h 284"/>
                <a:gd name="T10" fmla="*/ 0 60000 65536"/>
                <a:gd name="T11" fmla="*/ 0 60000 65536"/>
                <a:gd name="T12" fmla="*/ 0 60000 65536"/>
                <a:gd name="T13" fmla="*/ 0 60000 65536"/>
                <a:gd name="T14" fmla="*/ 0 60000 65536"/>
                <a:gd name="T15" fmla="*/ 0 w 545"/>
                <a:gd name="T16" fmla="*/ 0 h 284"/>
                <a:gd name="T17" fmla="*/ 545 w 545"/>
                <a:gd name="T18" fmla="*/ 284 h 284"/>
              </a:gdLst>
              <a:ahLst/>
              <a:cxnLst>
                <a:cxn ang="T10">
                  <a:pos x="T0" y="T1"/>
                </a:cxn>
                <a:cxn ang="T11">
                  <a:pos x="T2" y="T3"/>
                </a:cxn>
                <a:cxn ang="T12">
                  <a:pos x="T4" y="T5"/>
                </a:cxn>
                <a:cxn ang="T13">
                  <a:pos x="T6" y="T7"/>
                </a:cxn>
                <a:cxn ang="T14">
                  <a:pos x="T8" y="T9"/>
                </a:cxn>
              </a:cxnLst>
              <a:rect l="T15" t="T16" r="T17" b="T18"/>
              <a:pathLst>
                <a:path w="545" h="284">
                  <a:moveTo>
                    <a:pt x="545" y="277"/>
                  </a:moveTo>
                  <a:lnTo>
                    <a:pt x="7" y="284"/>
                  </a:lnTo>
                  <a:lnTo>
                    <a:pt x="0" y="15"/>
                  </a:lnTo>
                  <a:lnTo>
                    <a:pt x="538" y="0"/>
                  </a:lnTo>
                  <a:lnTo>
                    <a:pt x="545" y="277"/>
                  </a:lnTo>
                  <a:close/>
                </a:path>
              </a:pathLst>
            </a:custGeom>
            <a:solidFill>
              <a:srgbClr val="FF9933"/>
            </a:solidFill>
            <a:ln w="6350">
              <a:solidFill>
                <a:srgbClr val="000000"/>
              </a:solidFill>
              <a:round/>
              <a:headEnd/>
              <a:tailEnd/>
            </a:ln>
          </p:spPr>
          <p:txBody>
            <a:bodyPr/>
            <a:lstStyle/>
            <a:p>
              <a:endParaRPr lang="en-US"/>
            </a:p>
          </p:txBody>
        </p:sp>
        <p:sp>
          <p:nvSpPr>
            <p:cNvPr id="34" name="Freeform 32"/>
            <p:cNvSpPr>
              <a:spLocks/>
            </p:cNvSpPr>
            <p:nvPr/>
          </p:nvSpPr>
          <p:spPr bwMode="auto">
            <a:xfrm>
              <a:off x="4365755" y="3389224"/>
              <a:ext cx="971550" cy="909636"/>
            </a:xfrm>
            <a:custGeom>
              <a:avLst/>
              <a:gdLst>
                <a:gd name="T0" fmla="*/ 442934 w 669"/>
                <a:gd name="T1" fmla="*/ 909637 h 625"/>
                <a:gd name="T2" fmla="*/ 94396 w 669"/>
                <a:gd name="T3" fmla="*/ 905271 h 625"/>
                <a:gd name="T4" fmla="*/ 36306 w 669"/>
                <a:gd name="T5" fmla="*/ 899449 h 625"/>
                <a:gd name="T6" fmla="*/ 42115 w 669"/>
                <a:gd name="T7" fmla="*/ 857242 h 625"/>
                <a:gd name="T8" fmla="*/ 52281 w 669"/>
                <a:gd name="T9" fmla="*/ 369676 h 625"/>
                <a:gd name="T10" fmla="*/ 0 w 669"/>
                <a:gd name="T11" fmla="*/ 365310 h 625"/>
                <a:gd name="T12" fmla="*/ 14522 w 669"/>
                <a:gd name="T13" fmla="*/ 0 h 625"/>
                <a:gd name="T14" fmla="*/ 72612 w 669"/>
                <a:gd name="T15" fmla="*/ 10188 h 625"/>
                <a:gd name="T16" fmla="*/ 158294 w 669"/>
                <a:gd name="T17" fmla="*/ 10188 h 625"/>
                <a:gd name="T18" fmla="*/ 194600 w 669"/>
                <a:gd name="T19" fmla="*/ 30564 h 625"/>
                <a:gd name="T20" fmla="*/ 200409 w 669"/>
                <a:gd name="T21" fmla="*/ 68405 h 625"/>
                <a:gd name="T22" fmla="*/ 278830 w 669"/>
                <a:gd name="T23" fmla="*/ 78593 h 625"/>
                <a:gd name="T24" fmla="*/ 332563 w 669"/>
                <a:gd name="T25" fmla="*/ 116434 h 625"/>
                <a:gd name="T26" fmla="*/ 406628 w 669"/>
                <a:gd name="T27" fmla="*/ 126621 h 625"/>
                <a:gd name="T28" fmla="*/ 511189 w 669"/>
                <a:gd name="T29" fmla="*/ 78593 h 625"/>
                <a:gd name="T30" fmla="*/ 607037 w 669"/>
                <a:gd name="T31" fmla="*/ 88781 h 625"/>
                <a:gd name="T32" fmla="*/ 759523 w 669"/>
                <a:gd name="T33" fmla="*/ 42207 h 625"/>
                <a:gd name="T34" fmla="*/ 797281 w 669"/>
                <a:gd name="T35" fmla="*/ 42207 h 625"/>
                <a:gd name="T36" fmla="*/ 849562 w 669"/>
                <a:gd name="T37" fmla="*/ 100424 h 625"/>
                <a:gd name="T38" fmla="*/ 807447 w 669"/>
                <a:gd name="T39" fmla="*/ 146997 h 625"/>
                <a:gd name="T40" fmla="*/ 791472 w 669"/>
                <a:gd name="T41" fmla="*/ 179017 h 625"/>
                <a:gd name="T42" fmla="*/ 813256 w 669"/>
                <a:gd name="T43" fmla="*/ 205214 h 625"/>
                <a:gd name="T44" fmla="*/ 827778 w 669"/>
                <a:gd name="T45" fmla="*/ 291084 h 625"/>
                <a:gd name="T46" fmla="*/ 859727 w 669"/>
                <a:gd name="T47" fmla="*/ 317281 h 625"/>
                <a:gd name="T48" fmla="*/ 865536 w 669"/>
                <a:gd name="T49" fmla="*/ 401696 h 625"/>
                <a:gd name="T50" fmla="*/ 885868 w 669"/>
                <a:gd name="T51" fmla="*/ 443903 h 625"/>
                <a:gd name="T52" fmla="*/ 949766 w 669"/>
                <a:gd name="T53" fmla="*/ 459912 h 625"/>
                <a:gd name="T54" fmla="*/ 971550 w 669"/>
                <a:gd name="T55" fmla="*/ 491932 h 625"/>
                <a:gd name="T56" fmla="*/ 971550 w 669"/>
                <a:gd name="T57" fmla="*/ 523951 h 625"/>
                <a:gd name="T58" fmla="*/ 448743 w 669"/>
                <a:gd name="T59" fmla="*/ 523951 h 625"/>
                <a:gd name="T60" fmla="*/ 442934 w 669"/>
                <a:gd name="T61" fmla="*/ 909637 h 6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9"/>
                <a:gd name="T94" fmla="*/ 0 h 625"/>
                <a:gd name="T95" fmla="*/ 669 w 669"/>
                <a:gd name="T96" fmla="*/ 625 h 6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9" h="625">
                  <a:moveTo>
                    <a:pt x="305" y="625"/>
                  </a:moveTo>
                  <a:lnTo>
                    <a:pt x="65" y="622"/>
                  </a:lnTo>
                  <a:lnTo>
                    <a:pt x="25" y="618"/>
                  </a:lnTo>
                  <a:lnTo>
                    <a:pt x="29" y="589"/>
                  </a:lnTo>
                  <a:lnTo>
                    <a:pt x="36" y="254"/>
                  </a:lnTo>
                  <a:lnTo>
                    <a:pt x="0" y="251"/>
                  </a:lnTo>
                  <a:lnTo>
                    <a:pt x="10" y="0"/>
                  </a:lnTo>
                  <a:lnTo>
                    <a:pt x="50" y="7"/>
                  </a:lnTo>
                  <a:lnTo>
                    <a:pt x="109" y="7"/>
                  </a:lnTo>
                  <a:lnTo>
                    <a:pt x="134" y="21"/>
                  </a:lnTo>
                  <a:lnTo>
                    <a:pt x="138" y="47"/>
                  </a:lnTo>
                  <a:lnTo>
                    <a:pt x="192" y="54"/>
                  </a:lnTo>
                  <a:lnTo>
                    <a:pt x="229" y="80"/>
                  </a:lnTo>
                  <a:lnTo>
                    <a:pt x="280" y="87"/>
                  </a:lnTo>
                  <a:lnTo>
                    <a:pt x="352" y="54"/>
                  </a:lnTo>
                  <a:lnTo>
                    <a:pt x="418" y="61"/>
                  </a:lnTo>
                  <a:lnTo>
                    <a:pt x="523" y="29"/>
                  </a:lnTo>
                  <a:lnTo>
                    <a:pt x="549" y="29"/>
                  </a:lnTo>
                  <a:lnTo>
                    <a:pt x="585" y="69"/>
                  </a:lnTo>
                  <a:lnTo>
                    <a:pt x="556" y="101"/>
                  </a:lnTo>
                  <a:lnTo>
                    <a:pt x="545" y="123"/>
                  </a:lnTo>
                  <a:lnTo>
                    <a:pt x="560" y="141"/>
                  </a:lnTo>
                  <a:lnTo>
                    <a:pt x="570" y="200"/>
                  </a:lnTo>
                  <a:lnTo>
                    <a:pt x="592" y="218"/>
                  </a:lnTo>
                  <a:lnTo>
                    <a:pt x="596" y="276"/>
                  </a:lnTo>
                  <a:lnTo>
                    <a:pt x="610" y="305"/>
                  </a:lnTo>
                  <a:lnTo>
                    <a:pt x="654" y="316"/>
                  </a:lnTo>
                  <a:lnTo>
                    <a:pt x="669" y="338"/>
                  </a:lnTo>
                  <a:lnTo>
                    <a:pt x="669" y="360"/>
                  </a:lnTo>
                  <a:lnTo>
                    <a:pt x="309" y="360"/>
                  </a:lnTo>
                  <a:lnTo>
                    <a:pt x="305" y="625"/>
                  </a:lnTo>
                  <a:close/>
                </a:path>
              </a:pathLst>
            </a:custGeom>
            <a:solidFill>
              <a:srgbClr val="FF9933"/>
            </a:solidFill>
            <a:ln w="6350">
              <a:solidFill>
                <a:srgbClr val="000000"/>
              </a:solidFill>
              <a:round/>
              <a:headEnd/>
              <a:tailEnd/>
            </a:ln>
          </p:spPr>
          <p:txBody>
            <a:bodyPr/>
            <a:lstStyle/>
            <a:p>
              <a:endParaRPr lang="en-US"/>
            </a:p>
          </p:txBody>
        </p:sp>
        <p:sp>
          <p:nvSpPr>
            <p:cNvPr id="35" name="Freeform 33"/>
            <p:cNvSpPr>
              <a:spLocks/>
            </p:cNvSpPr>
            <p:nvPr/>
          </p:nvSpPr>
          <p:spPr bwMode="auto">
            <a:xfrm>
              <a:off x="2424242" y="3697198"/>
              <a:ext cx="487363" cy="1214436"/>
            </a:xfrm>
            <a:custGeom>
              <a:avLst/>
              <a:gdLst>
                <a:gd name="T0" fmla="*/ 0 w 335"/>
                <a:gd name="T1" fmla="*/ 1194100 h 836"/>
                <a:gd name="T2" fmla="*/ 5819 w 335"/>
                <a:gd name="T3" fmla="*/ 1040116 h 836"/>
                <a:gd name="T4" fmla="*/ 52373 w 335"/>
                <a:gd name="T5" fmla="*/ 0 h 836"/>
                <a:gd name="T6" fmla="*/ 433535 w 335"/>
                <a:gd name="T7" fmla="*/ 20337 h 836"/>
                <a:gd name="T8" fmla="*/ 413167 w 335"/>
                <a:gd name="T9" fmla="*/ 543301 h 836"/>
                <a:gd name="T10" fmla="*/ 487363 w 335"/>
                <a:gd name="T11" fmla="*/ 549111 h 836"/>
                <a:gd name="T12" fmla="*/ 459722 w 335"/>
                <a:gd name="T13" fmla="*/ 1077885 h 836"/>
                <a:gd name="T14" fmla="*/ 264776 w 335"/>
                <a:gd name="T15" fmla="*/ 1072075 h 836"/>
                <a:gd name="T16" fmla="*/ 258957 w 335"/>
                <a:gd name="T17" fmla="*/ 1214437 h 836"/>
                <a:gd name="T18" fmla="*/ 0 w 335"/>
                <a:gd name="T19" fmla="*/ 1194100 h 8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5"/>
                <a:gd name="T31" fmla="*/ 0 h 836"/>
                <a:gd name="T32" fmla="*/ 335 w 335"/>
                <a:gd name="T33" fmla="*/ 836 h 8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5" h="836">
                  <a:moveTo>
                    <a:pt x="0" y="822"/>
                  </a:moveTo>
                  <a:lnTo>
                    <a:pt x="4" y="716"/>
                  </a:lnTo>
                  <a:lnTo>
                    <a:pt x="36" y="0"/>
                  </a:lnTo>
                  <a:lnTo>
                    <a:pt x="298" y="14"/>
                  </a:lnTo>
                  <a:lnTo>
                    <a:pt x="284" y="374"/>
                  </a:lnTo>
                  <a:lnTo>
                    <a:pt x="335" y="378"/>
                  </a:lnTo>
                  <a:lnTo>
                    <a:pt x="316" y="742"/>
                  </a:lnTo>
                  <a:lnTo>
                    <a:pt x="182" y="738"/>
                  </a:lnTo>
                  <a:lnTo>
                    <a:pt x="178" y="836"/>
                  </a:lnTo>
                  <a:lnTo>
                    <a:pt x="0" y="822"/>
                  </a:lnTo>
                  <a:close/>
                </a:path>
              </a:pathLst>
            </a:custGeom>
            <a:solidFill>
              <a:srgbClr val="FF9933"/>
            </a:solidFill>
            <a:ln w="6350">
              <a:solidFill>
                <a:srgbClr val="000000"/>
              </a:solidFill>
              <a:round/>
              <a:headEnd/>
              <a:tailEnd/>
            </a:ln>
          </p:spPr>
          <p:txBody>
            <a:bodyPr/>
            <a:lstStyle/>
            <a:p>
              <a:endParaRPr lang="en-US"/>
            </a:p>
          </p:txBody>
        </p:sp>
        <p:sp>
          <p:nvSpPr>
            <p:cNvPr id="36" name="Freeform 34"/>
            <p:cNvSpPr>
              <a:spLocks/>
            </p:cNvSpPr>
            <p:nvPr/>
          </p:nvSpPr>
          <p:spPr bwMode="auto">
            <a:xfrm>
              <a:off x="2836992" y="3716248"/>
              <a:ext cx="676275" cy="1073149"/>
            </a:xfrm>
            <a:custGeom>
              <a:avLst/>
              <a:gdLst>
                <a:gd name="T0" fmla="*/ 46539 w 465"/>
                <a:gd name="T1" fmla="*/ 1058609 h 738"/>
                <a:gd name="T2" fmla="*/ 74172 w 465"/>
                <a:gd name="T3" fmla="*/ 529304 h 738"/>
                <a:gd name="T4" fmla="*/ 0 w 465"/>
                <a:gd name="T5" fmla="*/ 523488 h 738"/>
                <a:gd name="T6" fmla="*/ 20361 w 465"/>
                <a:gd name="T7" fmla="*/ 0 h 738"/>
                <a:gd name="T8" fmla="*/ 597740 w 465"/>
                <a:gd name="T9" fmla="*/ 21812 h 738"/>
                <a:gd name="T10" fmla="*/ 676275 w 465"/>
                <a:gd name="T11" fmla="*/ 26174 h 738"/>
                <a:gd name="T12" fmla="*/ 655914 w 465"/>
                <a:gd name="T13" fmla="*/ 549662 h 738"/>
                <a:gd name="T14" fmla="*/ 465394 w 465"/>
                <a:gd name="T15" fmla="*/ 545300 h 738"/>
                <a:gd name="T16" fmla="*/ 437761 w 465"/>
                <a:gd name="T17" fmla="*/ 1073150 h 738"/>
                <a:gd name="T18" fmla="*/ 46539 w 465"/>
                <a:gd name="T19" fmla="*/ 1058609 h 7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5"/>
                <a:gd name="T31" fmla="*/ 0 h 738"/>
                <a:gd name="T32" fmla="*/ 465 w 465"/>
                <a:gd name="T33" fmla="*/ 738 h 7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5" h="738">
                  <a:moveTo>
                    <a:pt x="32" y="728"/>
                  </a:moveTo>
                  <a:lnTo>
                    <a:pt x="51" y="364"/>
                  </a:lnTo>
                  <a:lnTo>
                    <a:pt x="0" y="360"/>
                  </a:lnTo>
                  <a:lnTo>
                    <a:pt x="14" y="0"/>
                  </a:lnTo>
                  <a:lnTo>
                    <a:pt x="411" y="15"/>
                  </a:lnTo>
                  <a:lnTo>
                    <a:pt x="465" y="18"/>
                  </a:lnTo>
                  <a:lnTo>
                    <a:pt x="451" y="378"/>
                  </a:lnTo>
                  <a:lnTo>
                    <a:pt x="320" y="375"/>
                  </a:lnTo>
                  <a:lnTo>
                    <a:pt x="301" y="738"/>
                  </a:lnTo>
                  <a:lnTo>
                    <a:pt x="32" y="728"/>
                  </a:lnTo>
                  <a:close/>
                </a:path>
              </a:pathLst>
            </a:custGeom>
            <a:solidFill>
              <a:srgbClr val="FF9933"/>
            </a:solidFill>
            <a:ln w="6350">
              <a:solidFill>
                <a:srgbClr val="000000"/>
              </a:solidFill>
              <a:round/>
              <a:headEnd/>
              <a:tailEnd/>
            </a:ln>
          </p:spPr>
          <p:txBody>
            <a:bodyPr/>
            <a:lstStyle/>
            <a:p>
              <a:endParaRPr lang="en-US"/>
            </a:p>
          </p:txBody>
        </p:sp>
        <p:sp>
          <p:nvSpPr>
            <p:cNvPr id="37" name="Freeform 35"/>
            <p:cNvSpPr>
              <a:spLocks/>
            </p:cNvSpPr>
            <p:nvPr/>
          </p:nvSpPr>
          <p:spPr bwMode="auto">
            <a:xfrm>
              <a:off x="7161341" y="3765460"/>
              <a:ext cx="1100138" cy="1062037"/>
            </a:xfrm>
            <a:custGeom>
              <a:avLst/>
              <a:gdLst>
                <a:gd name="T0" fmla="*/ 475225 w 757"/>
                <a:gd name="T1" fmla="*/ 1056227 h 731"/>
                <a:gd name="T2" fmla="*/ 47958 w 757"/>
                <a:gd name="T3" fmla="*/ 1062038 h 731"/>
                <a:gd name="T4" fmla="*/ 37785 w 757"/>
                <a:gd name="T5" fmla="*/ 539010 h 731"/>
                <a:gd name="T6" fmla="*/ 5813 w 757"/>
                <a:gd name="T7" fmla="*/ 539010 h 731"/>
                <a:gd name="T8" fmla="*/ 0 w 757"/>
                <a:gd name="T9" fmla="*/ 15981 h 731"/>
                <a:gd name="T10" fmla="*/ 222353 w 757"/>
                <a:gd name="T11" fmla="*/ 10170 h 731"/>
                <a:gd name="T12" fmla="*/ 1004221 w 757"/>
                <a:gd name="T13" fmla="*/ 0 h 731"/>
                <a:gd name="T14" fmla="*/ 1042007 w 757"/>
                <a:gd name="T15" fmla="*/ 0 h 731"/>
                <a:gd name="T16" fmla="*/ 1046366 w 757"/>
                <a:gd name="T17" fmla="*/ 120587 h 731"/>
                <a:gd name="T18" fmla="*/ 1062353 w 757"/>
                <a:gd name="T19" fmla="*/ 512858 h 731"/>
                <a:gd name="T20" fmla="*/ 1078339 w 757"/>
                <a:gd name="T21" fmla="*/ 517217 h 731"/>
                <a:gd name="T22" fmla="*/ 1100138 w 757"/>
                <a:gd name="T23" fmla="*/ 1046057 h 731"/>
                <a:gd name="T24" fmla="*/ 475225 w 757"/>
                <a:gd name="T25" fmla="*/ 1056227 h 7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7"/>
                <a:gd name="T40" fmla="*/ 0 h 731"/>
                <a:gd name="T41" fmla="*/ 757 w 757"/>
                <a:gd name="T42" fmla="*/ 731 h 7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7" h="731">
                  <a:moveTo>
                    <a:pt x="327" y="727"/>
                  </a:moveTo>
                  <a:lnTo>
                    <a:pt x="33" y="731"/>
                  </a:lnTo>
                  <a:lnTo>
                    <a:pt x="26" y="371"/>
                  </a:lnTo>
                  <a:lnTo>
                    <a:pt x="4" y="371"/>
                  </a:lnTo>
                  <a:lnTo>
                    <a:pt x="0" y="11"/>
                  </a:lnTo>
                  <a:lnTo>
                    <a:pt x="153" y="7"/>
                  </a:lnTo>
                  <a:lnTo>
                    <a:pt x="691" y="0"/>
                  </a:lnTo>
                  <a:lnTo>
                    <a:pt x="717" y="0"/>
                  </a:lnTo>
                  <a:lnTo>
                    <a:pt x="720" y="83"/>
                  </a:lnTo>
                  <a:lnTo>
                    <a:pt x="731" y="353"/>
                  </a:lnTo>
                  <a:lnTo>
                    <a:pt x="742" y="356"/>
                  </a:lnTo>
                  <a:lnTo>
                    <a:pt x="757" y="720"/>
                  </a:lnTo>
                  <a:lnTo>
                    <a:pt x="327" y="727"/>
                  </a:lnTo>
                  <a:close/>
                </a:path>
              </a:pathLst>
            </a:custGeom>
            <a:solidFill>
              <a:srgbClr val="FF9933"/>
            </a:solidFill>
            <a:ln w="6350">
              <a:solidFill>
                <a:srgbClr val="000000"/>
              </a:solidFill>
              <a:round/>
              <a:headEnd/>
              <a:tailEnd/>
            </a:ln>
          </p:spPr>
          <p:txBody>
            <a:bodyPr/>
            <a:lstStyle/>
            <a:p>
              <a:endParaRPr lang="en-US"/>
            </a:p>
          </p:txBody>
        </p:sp>
        <p:sp>
          <p:nvSpPr>
            <p:cNvPr id="38" name="Freeform 36"/>
            <p:cNvSpPr>
              <a:spLocks/>
            </p:cNvSpPr>
            <p:nvPr/>
          </p:nvSpPr>
          <p:spPr bwMode="auto">
            <a:xfrm>
              <a:off x="6510467" y="3781335"/>
              <a:ext cx="698500" cy="1052512"/>
            </a:xfrm>
            <a:custGeom>
              <a:avLst/>
              <a:gdLst>
                <a:gd name="T0" fmla="*/ 36380 w 480"/>
                <a:gd name="T1" fmla="*/ 1052513 h 724"/>
                <a:gd name="T2" fmla="*/ 36380 w 480"/>
                <a:gd name="T3" fmla="*/ 523349 h 724"/>
                <a:gd name="T4" fmla="*/ 0 w 480"/>
                <a:gd name="T5" fmla="*/ 523349 h 724"/>
                <a:gd name="T6" fmla="*/ 0 w 480"/>
                <a:gd name="T7" fmla="*/ 10176 h 724"/>
                <a:gd name="T8" fmla="*/ 78581 w 480"/>
                <a:gd name="T9" fmla="*/ 10176 h 724"/>
                <a:gd name="T10" fmla="*/ 650478 w 480"/>
                <a:gd name="T11" fmla="*/ 0 h 724"/>
                <a:gd name="T12" fmla="*/ 656299 w 480"/>
                <a:gd name="T13" fmla="*/ 523349 h 724"/>
                <a:gd name="T14" fmla="*/ 688314 w 480"/>
                <a:gd name="T15" fmla="*/ 523349 h 724"/>
                <a:gd name="T16" fmla="*/ 698500 w 480"/>
                <a:gd name="T17" fmla="*/ 1046698 h 724"/>
                <a:gd name="T18" fmla="*/ 216826 w 480"/>
                <a:gd name="T19" fmla="*/ 1052513 h 724"/>
                <a:gd name="T20" fmla="*/ 36380 w 480"/>
                <a:gd name="T21" fmla="*/ 1052513 h 7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724"/>
                <a:gd name="T35" fmla="*/ 480 w 480"/>
                <a:gd name="T36" fmla="*/ 724 h 7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724">
                  <a:moveTo>
                    <a:pt x="25" y="724"/>
                  </a:moveTo>
                  <a:lnTo>
                    <a:pt x="25" y="360"/>
                  </a:lnTo>
                  <a:lnTo>
                    <a:pt x="0" y="360"/>
                  </a:lnTo>
                  <a:lnTo>
                    <a:pt x="0" y="7"/>
                  </a:lnTo>
                  <a:lnTo>
                    <a:pt x="54" y="7"/>
                  </a:lnTo>
                  <a:lnTo>
                    <a:pt x="447" y="0"/>
                  </a:lnTo>
                  <a:lnTo>
                    <a:pt x="451" y="360"/>
                  </a:lnTo>
                  <a:lnTo>
                    <a:pt x="473" y="360"/>
                  </a:lnTo>
                  <a:lnTo>
                    <a:pt x="480" y="720"/>
                  </a:lnTo>
                  <a:lnTo>
                    <a:pt x="149" y="724"/>
                  </a:lnTo>
                  <a:lnTo>
                    <a:pt x="25" y="724"/>
                  </a:lnTo>
                  <a:close/>
                </a:path>
              </a:pathLst>
            </a:custGeom>
            <a:solidFill>
              <a:srgbClr val="FF9933"/>
            </a:solidFill>
            <a:ln w="6350">
              <a:solidFill>
                <a:srgbClr val="000000"/>
              </a:solidFill>
              <a:round/>
              <a:headEnd/>
              <a:tailEnd/>
            </a:ln>
          </p:spPr>
          <p:txBody>
            <a:bodyPr/>
            <a:lstStyle/>
            <a:p>
              <a:endParaRPr lang="en-US"/>
            </a:p>
          </p:txBody>
        </p:sp>
        <p:sp>
          <p:nvSpPr>
            <p:cNvPr id="39" name="Freeform 37"/>
            <p:cNvSpPr>
              <a:spLocks/>
            </p:cNvSpPr>
            <p:nvPr/>
          </p:nvSpPr>
          <p:spPr bwMode="auto">
            <a:xfrm>
              <a:off x="5648455" y="3790860"/>
              <a:ext cx="898525" cy="1047749"/>
            </a:xfrm>
            <a:custGeom>
              <a:avLst/>
              <a:gdLst>
                <a:gd name="T0" fmla="*/ 898525 w 618"/>
                <a:gd name="T1" fmla="*/ 1043384 h 720"/>
                <a:gd name="T2" fmla="*/ 312594 w 618"/>
                <a:gd name="T3" fmla="*/ 1047750 h 720"/>
                <a:gd name="T4" fmla="*/ 312594 w 618"/>
                <a:gd name="T5" fmla="*/ 1011370 h 720"/>
                <a:gd name="T6" fmla="*/ 238444 w 618"/>
                <a:gd name="T7" fmla="*/ 1015735 h 720"/>
                <a:gd name="T8" fmla="*/ 212273 w 618"/>
                <a:gd name="T9" fmla="*/ 973534 h 720"/>
                <a:gd name="T10" fmla="*/ 174471 w 618"/>
                <a:gd name="T11" fmla="*/ 969169 h 720"/>
                <a:gd name="T12" fmla="*/ 158478 w 618"/>
                <a:gd name="T13" fmla="*/ 931333 h 720"/>
                <a:gd name="T14" fmla="*/ 174471 w 618"/>
                <a:gd name="T15" fmla="*/ 915326 h 720"/>
                <a:gd name="T16" fmla="*/ 174471 w 618"/>
                <a:gd name="T17" fmla="*/ 894953 h 720"/>
                <a:gd name="T18" fmla="*/ 122130 w 618"/>
                <a:gd name="T19" fmla="*/ 873125 h 720"/>
                <a:gd name="T20" fmla="*/ 138123 w 618"/>
                <a:gd name="T21" fmla="*/ 782902 h 720"/>
                <a:gd name="T22" fmla="*/ 53795 w 618"/>
                <a:gd name="T23" fmla="*/ 646113 h 720"/>
                <a:gd name="T24" fmla="*/ 53795 w 618"/>
                <a:gd name="T25" fmla="*/ 571897 h 720"/>
                <a:gd name="T26" fmla="*/ 26171 w 618"/>
                <a:gd name="T27" fmla="*/ 518054 h 720"/>
                <a:gd name="T28" fmla="*/ 63973 w 618"/>
                <a:gd name="T29" fmla="*/ 475853 h 720"/>
                <a:gd name="T30" fmla="*/ 79966 w 618"/>
                <a:gd name="T31" fmla="*/ 429286 h 720"/>
                <a:gd name="T32" fmla="*/ 31986 w 618"/>
                <a:gd name="T33" fmla="*/ 349250 h 720"/>
                <a:gd name="T34" fmla="*/ 0 w 618"/>
                <a:gd name="T35" fmla="*/ 248841 h 720"/>
                <a:gd name="T36" fmla="*/ 206457 w 618"/>
                <a:gd name="T37" fmla="*/ 254661 h 720"/>
                <a:gd name="T38" fmla="*/ 212273 w 618"/>
                <a:gd name="T39" fmla="*/ 0 h 720"/>
                <a:gd name="T40" fmla="*/ 286423 w 618"/>
                <a:gd name="T41" fmla="*/ 0 h 720"/>
                <a:gd name="T42" fmla="*/ 862177 w 618"/>
                <a:gd name="T43" fmla="*/ 0 h 720"/>
                <a:gd name="T44" fmla="*/ 862177 w 618"/>
                <a:gd name="T45" fmla="*/ 513689 h 720"/>
                <a:gd name="T46" fmla="*/ 898525 w 618"/>
                <a:gd name="T47" fmla="*/ 513689 h 720"/>
                <a:gd name="T48" fmla="*/ 898525 w 618"/>
                <a:gd name="T49" fmla="*/ 1043384 h 7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8"/>
                <a:gd name="T76" fmla="*/ 0 h 720"/>
                <a:gd name="T77" fmla="*/ 618 w 618"/>
                <a:gd name="T78" fmla="*/ 720 h 7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8" h="720">
                  <a:moveTo>
                    <a:pt x="618" y="717"/>
                  </a:moveTo>
                  <a:lnTo>
                    <a:pt x="215" y="720"/>
                  </a:lnTo>
                  <a:lnTo>
                    <a:pt x="215" y="695"/>
                  </a:lnTo>
                  <a:lnTo>
                    <a:pt x="164" y="698"/>
                  </a:lnTo>
                  <a:lnTo>
                    <a:pt x="146" y="669"/>
                  </a:lnTo>
                  <a:lnTo>
                    <a:pt x="120" y="666"/>
                  </a:lnTo>
                  <a:lnTo>
                    <a:pt x="109" y="640"/>
                  </a:lnTo>
                  <a:lnTo>
                    <a:pt x="120" y="629"/>
                  </a:lnTo>
                  <a:lnTo>
                    <a:pt x="120" y="615"/>
                  </a:lnTo>
                  <a:lnTo>
                    <a:pt x="84" y="600"/>
                  </a:lnTo>
                  <a:lnTo>
                    <a:pt x="95" y="538"/>
                  </a:lnTo>
                  <a:lnTo>
                    <a:pt x="37" y="444"/>
                  </a:lnTo>
                  <a:lnTo>
                    <a:pt x="37" y="393"/>
                  </a:lnTo>
                  <a:lnTo>
                    <a:pt x="18" y="356"/>
                  </a:lnTo>
                  <a:lnTo>
                    <a:pt x="44" y="327"/>
                  </a:lnTo>
                  <a:lnTo>
                    <a:pt x="55" y="295"/>
                  </a:lnTo>
                  <a:lnTo>
                    <a:pt x="22" y="240"/>
                  </a:lnTo>
                  <a:lnTo>
                    <a:pt x="0" y="171"/>
                  </a:lnTo>
                  <a:lnTo>
                    <a:pt x="142" y="175"/>
                  </a:lnTo>
                  <a:lnTo>
                    <a:pt x="146" y="0"/>
                  </a:lnTo>
                  <a:lnTo>
                    <a:pt x="197" y="0"/>
                  </a:lnTo>
                  <a:lnTo>
                    <a:pt x="593" y="0"/>
                  </a:lnTo>
                  <a:lnTo>
                    <a:pt x="593" y="353"/>
                  </a:lnTo>
                  <a:lnTo>
                    <a:pt x="618" y="353"/>
                  </a:lnTo>
                  <a:lnTo>
                    <a:pt x="618" y="717"/>
                  </a:lnTo>
                  <a:close/>
                </a:path>
              </a:pathLst>
            </a:custGeom>
            <a:solidFill>
              <a:srgbClr val="FF9933"/>
            </a:solidFill>
            <a:ln w="6350">
              <a:solidFill>
                <a:srgbClr val="000000"/>
              </a:solidFill>
              <a:round/>
              <a:headEnd/>
              <a:tailEnd/>
            </a:ln>
          </p:spPr>
          <p:txBody>
            <a:bodyPr/>
            <a:lstStyle/>
            <a:p>
              <a:endParaRPr lang="en-US"/>
            </a:p>
          </p:txBody>
        </p:sp>
        <p:sp>
          <p:nvSpPr>
            <p:cNvPr id="40" name="Freeform 38"/>
            <p:cNvSpPr>
              <a:spLocks/>
            </p:cNvSpPr>
            <p:nvPr/>
          </p:nvSpPr>
          <p:spPr bwMode="auto">
            <a:xfrm>
              <a:off x="4808667" y="3833723"/>
              <a:ext cx="920750" cy="474662"/>
            </a:xfrm>
            <a:custGeom>
              <a:avLst/>
              <a:gdLst>
                <a:gd name="T0" fmla="*/ 866930 w 633"/>
                <a:gd name="T1" fmla="*/ 474662 h 327"/>
                <a:gd name="T2" fmla="*/ 0 w 633"/>
                <a:gd name="T3" fmla="*/ 464501 h 327"/>
                <a:gd name="T4" fmla="*/ 5818 w 633"/>
                <a:gd name="T5" fmla="*/ 79836 h 327"/>
                <a:gd name="T6" fmla="*/ 529468 w 633"/>
                <a:gd name="T7" fmla="*/ 79836 h 327"/>
                <a:gd name="T8" fmla="*/ 529468 w 633"/>
                <a:gd name="T9" fmla="*/ 47902 h 327"/>
                <a:gd name="T10" fmla="*/ 592015 w 633"/>
                <a:gd name="T11" fmla="*/ 63869 h 327"/>
                <a:gd name="T12" fmla="*/ 613833 w 633"/>
                <a:gd name="T13" fmla="*/ 15967 h 327"/>
                <a:gd name="T14" fmla="*/ 656016 w 633"/>
                <a:gd name="T15" fmla="*/ 0 h 327"/>
                <a:gd name="T16" fmla="*/ 756382 w 633"/>
                <a:gd name="T17" fmla="*/ 15967 h 327"/>
                <a:gd name="T18" fmla="*/ 808747 w 633"/>
                <a:gd name="T19" fmla="*/ 58063 h 327"/>
                <a:gd name="T20" fmla="*/ 814566 w 633"/>
                <a:gd name="T21" fmla="*/ 89997 h 327"/>
                <a:gd name="T22" fmla="*/ 804383 w 633"/>
                <a:gd name="T23" fmla="*/ 158221 h 327"/>
                <a:gd name="T24" fmla="*/ 814566 w 633"/>
                <a:gd name="T25" fmla="*/ 184349 h 327"/>
                <a:gd name="T26" fmla="*/ 840748 w 633"/>
                <a:gd name="T27" fmla="*/ 206122 h 327"/>
                <a:gd name="T28" fmla="*/ 872749 w 633"/>
                <a:gd name="T29" fmla="*/ 306280 h 327"/>
                <a:gd name="T30" fmla="*/ 920750 w 633"/>
                <a:gd name="T31" fmla="*/ 386116 h 327"/>
                <a:gd name="T32" fmla="*/ 904750 w 633"/>
                <a:gd name="T33" fmla="*/ 432567 h 327"/>
                <a:gd name="T34" fmla="*/ 866930 w 633"/>
                <a:gd name="T35" fmla="*/ 474662 h 3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3"/>
                <a:gd name="T55" fmla="*/ 0 h 327"/>
                <a:gd name="T56" fmla="*/ 633 w 633"/>
                <a:gd name="T57" fmla="*/ 327 h 3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3" h="327">
                  <a:moveTo>
                    <a:pt x="596" y="327"/>
                  </a:moveTo>
                  <a:lnTo>
                    <a:pt x="0" y="320"/>
                  </a:lnTo>
                  <a:lnTo>
                    <a:pt x="4" y="55"/>
                  </a:lnTo>
                  <a:lnTo>
                    <a:pt x="364" y="55"/>
                  </a:lnTo>
                  <a:lnTo>
                    <a:pt x="364" y="33"/>
                  </a:lnTo>
                  <a:lnTo>
                    <a:pt x="407" y="44"/>
                  </a:lnTo>
                  <a:lnTo>
                    <a:pt x="422" y="11"/>
                  </a:lnTo>
                  <a:lnTo>
                    <a:pt x="451" y="0"/>
                  </a:lnTo>
                  <a:lnTo>
                    <a:pt x="520" y="11"/>
                  </a:lnTo>
                  <a:lnTo>
                    <a:pt x="556" y="40"/>
                  </a:lnTo>
                  <a:lnTo>
                    <a:pt x="560" y="62"/>
                  </a:lnTo>
                  <a:lnTo>
                    <a:pt x="553" y="109"/>
                  </a:lnTo>
                  <a:lnTo>
                    <a:pt x="560" y="127"/>
                  </a:lnTo>
                  <a:lnTo>
                    <a:pt x="578" y="142"/>
                  </a:lnTo>
                  <a:lnTo>
                    <a:pt x="600" y="211"/>
                  </a:lnTo>
                  <a:lnTo>
                    <a:pt x="633" y="266"/>
                  </a:lnTo>
                  <a:lnTo>
                    <a:pt x="622" y="298"/>
                  </a:lnTo>
                  <a:lnTo>
                    <a:pt x="596" y="327"/>
                  </a:lnTo>
                  <a:close/>
                </a:path>
              </a:pathLst>
            </a:custGeom>
            <a:solidFill>
              <a:srgbClr val="FF9933"/>
            </a:solidFill>
            <a:ln w="6350">
              <a:solidFill>
                <a:srgbClr val="000000"/>
              </a:solidFill>
              <a:round/>
              <a:headEnd/>
              <a:tailEnd/>
            </a:ln>
          </p:spPr>
          <p:txBody>
            <a:bodyPr/>
            <a:lstStyle/>
            <a:p>
              <a:endParaRPr lang="en-US"/>
            </a:p>
          </p:txBody>
        </p:sp>
        <p:sp>
          <p:nvSpPr>
            <p:cNvPr id="41" name="Freeform 39"/>
            <p:cNvSpPr>
              <a:spLocks/>
            </p:cNvSpPr>
            <p:nvPr/>
          </p:nvSpPr>
          <p:spPr bwMode="auto">
            <a:xfrm>
              <a:off x="8207505" y="3865473"/>
              <a:ext cx="839787" cy="946149"/>
            </a:xfrm>
            <a:custGeom>
              <a:avLst/>
              <a:gdLst>
                <a:gd name="T0" fmla="*/ 839787 w 578"/>
                <a:gd name="T1" fmla="*/ 924349 h 651"/>
                <a:gd name="T2" fmla="*/ 470746 w 578"/>
                <a:gd name="T3" fmla="*/ 940336 h 651"/>
                <a:gd name="T4" fmla="*/ 53758 w 578"/>
                <a:gd name="T5" fmla="*/ 946150 h 651"/>
                <a:gd name="T6" fmla="*/ 31964 w 578"/>
                <a:gd name="T7" fmla="*/ 417120 h 651"/>
                <a:gd name="T8" fmla="*/ 15982 w 578"/>
                <a:gd name="T9" fmla="*/ 412760 h 651"/>
                <a:gd name="T10" fmla="*/ 0 w 578"/>
                <a:gd name="T11" fmla="*/ 20347 h 651"/>
                <a:gd name="T12" fmla="*/ 518692 w 578"/>
                <a:gd name="T13" fmla="*/ 5814 h 651"/>
                <a:gd name="T14" fmla="*/ 777311 w 578"/>
                <a:gd name="T15" fmla="*/ 0 h 651"/>
                <a:gd name="T16" fmla="*/ 787482 w 578"/>
                <a:gd name="T17" fmla="*/ 396773 h 651"/>
                <a:gd name="T18" fmla="*/ 819446 w 578"/>
                <a:gd name="T19" fmla="*/ 396773 h 651"/>
                <a:gd name="T20" fmla="*/ 839787 w 578"/>
                <a:gd name="T21" fmla="*/ 924349 h 6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8"/>
                <a:gd name="T34" fmla="*/ 0 h 651"/>
                <a:gd name="T35" fmla="*/ 578 w 578"/>
                <a:gd name="T36" fmla="*/ 651 h 6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8" h="651">
                  <a:moveTo>
                    <a:pt x="578" y="636"/>
                  </a:moveTo>
                  <a:lnTo>
                    <a:pt x="324" y="647"/>
                  </a:lnTo>
                  <a:lnTo>
                    <a:pt x="37" y="651"/>
                  </a:lnTo>
                  <a:lnTo>
                    <a:pt x="22" y="287"/>
                  </a:lnTo>
                  <a:lnTo>
                    <a:pt x="11" y="284"/>
                  </a:lnTo>
                  <a:lnTo>
                    <a:pt x="0" y="14"/>
                  </a:lnTo>
                  <a:lnTo>
                    <a:pt x="357" y="4"/>
                  </a:lnTo>
                  <a:lnTo>
                    <a:pt x="535" y="0"/>
                  </a:lnTo>
                  <a:lnTo>
                    <a:pt x="542" y="273"/>
                  </a:lnTo>
                  <a:lnTo>
                    <a:pt x="564" y="273"/>
                  </a:lnTo>
                  <a:lnTo>
                    <a:pt x="578" y="636"/>
                  </a:lnTo>
                  <a:close/>
                </a:path>
              </a:pathLst>
            </a:custGeom>
            <a:solidFill>
              <a:srgbClr val="FFC000"/>
            </a:solidFill>
            <a:ln w="6350">
              <a:solidFill>
                <a:srgbClr val="000000"/>
              </a:solidFill>
              <a:round/>
              <a:headEnd/>
              <a:tailEnd/>
            </a:ln>
          </p:spPr>
          <p:txBody>
            <a:bodyPr/>
            <a:lstStyle/>
            <a:p>
              <a:endParaRPr lang="en-US"/>
            </a:p>
          </p:txBody>
        </p:sp>
        <p:sp>
          <p:nvSpPr>
            <p:cNvPr id="42" name="Freeform 40"/>
            <p:cNvSpPr>
              <a:spLocks/>
            </p:cNvSpPr>
            <p:nvPr/>
          </p:nvSpPr>
          <p:spPr bwMode="auto">
            <a:xfrm>
              <a:off x="8985379" y="3833723"/>
              <a:ext cx="1004887" cy="955674"/>
            </a:xfrm>
            <a:custGeom>
              <a:avLst/>
              <a:gdLst>
                <a:gd name="T0" fmla="*/ 62533 w 691"/>
                <a:gd name="T1" fmla="*/ 955675 h 658"/>
                <a:gd name="T2" fmla="*/ 42173 w 691"/>
                <a:gd name="T3" fmla="*/ 428456 h 658"/>
                <a:gd name="T4" fmla="*/ 10180 w 691"/>
                <a:gd name="T5" fmla="*/ 428456 h 658"/>
                <a:gd name="T6" fmla="*/ 0 w 691"/>
                <a:gd name="T7" fmla="*/ 31953 h 658"/>
                <a:gd name="T8" fmla="*/ 264674 w 691"/>
                <a:gd name="T9" fmla="*/ 21786 h 658"/>
                <a:gd name="T10" fmla="*/ 898727 w 691"/>
                <a:gd name="T11" fmla="*/ 0 h 658"/>
                <a:gd name="T12" fmla="*/ 914723 w 691"/>
                <a:gd name="T13" fmla="*/ 106025 h 658"/>
                <a:gd name="T14" fmla="*/ 904544 w 691"/>
                <a:gd name="T15" fmla="*/ 132168 h 658"/>
                <a:gd name="T16" fmla="*/ 924903 w 691"/>
                <a:gd name="T17" fmla="*/ 222216 h 658"/>
                <a:gd name="T18" fmla="*/ 919086 w 691"/>
                <a:gd name="T19" fmla="*/ 242550 h 658"/>
                <a:gd name="T20" fmla="*/ 930720 w 691"/>
                <a:gd name="T21" fmla="*/ 312265 h 658"/>
                <a:gd name="T22" fmla="*/ 914723 w 691"/>
                <a:gd name="T23" fmla="*/ 348574 h 658"/>
                <a:gd name="T24" fmla="*/ 930720 w 691"/>
                <a:gd name="T25" fmla="*/ 354384 h 658"/>
                <a:gd name="T26" fmla="*/ 940900 w 691"/>
                <a:gd name="T27" fmla="*/ 406670 h 658"/>
                <a:gd name="T28" fmla="*/ 962714 w 691"/>
                <a:gd name="T29" fmla="*/ 406670 h 658"/>
                <a:gd name="T30" fmla="*/ 956897 w 691"/>
                <a:gd name="T31" fmla="*/ 428456 h 658"/>
                <a:gd name="T32" fmla="*/ 967076 w 691"/>
                <a:gd name="T33" fmla="*/ 438623 h 658"/>
                <a:gd name="T34" fmla="*/ 972893 w 691"/>
                <a:gd name="T35" fmla="*/ 460409 h 658"/>
                <a:gd name="T36" fmla="*/ 999070 w 691"/>
                <a:gd name="T37" fmla="*/ 454599 h 658"/>
                <a:gd name="T38" fmla="*/ 1004887 w 691"/>
                <a:gd name="T39" fmla="*/ 474933 h 658"/>
                <a:gd name="T40" fmla="*/ 988890 w 691"/>
                <a:gd name="T41" fmla="*/ 560624 h 658"/>
                <a:gd name="T42" fmla="*/ 999070 w 691"/>
                <a:gd name="T43" fmla="*/ 591124 h 658"/>
                <a:gd name="T44" fmla="*/ 972893 w 691"/>
                <a:gd name="T45" fmla="*/ 644863 h 658"/>
                <a:gd name="T46" fmla="*/ 993253 w 691"/>
                <a:gd name="T47" fmla="*/ 718935 h 658"/>
                <a:gd name="T48" fmla="*/ 993253 w 691"/>
                <a:gd name="T49" fmla="*/ 803174 h 658"/>
                <a:gd name="T50" fmla="*/ 983073 w 691"/>
                <a:gd name="T51" fmla="*/ 845293 h 658"/>
                <a:gd name="T52" fmla="*/ 988890 w 691"/>
                <a:gd name="T53" fmla="*/ 919365 h 658"/>
                <a:gd name="T54" fmla="*/ 475540 w 691"/>
                <a:gd name="T55" fmla="*/ 941151 h 658"/>
                <a:gd name="T56" fmla="*/ 62533 w 691"/>
                <a:gd name="T57" fmla="*/ 955675 h 6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1"/>
                <a:gd name="T88" fmla="*/ 0 h 658"/>
                <a:gd name="T89" fmla="*/ 691 w 691"/>
                <a:gd name="T90" fmla="*/ 658 h 6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1" h="658">
                  <a:moveTo>
                    <a:pt x="43" y="658"/>
                  </a:moveTo>
                  <a:lnTo>
                    <a:pt x="29" y="295"/>
                  </a:lnTo>
                  <a:lnTo>
                    <a:pt x="7" y="295"/>
                  </a:lnTo>
                  <a:lnTo>
                    <a:pt x="0" y="22"/>
                  </a:lnTo>
                  <a:lnTo>
                    <a:pt x="182" y="15"/>
                  </a:lnTo>
                  <a:lnTo>
                    <a:pt x="618" y="0"/>
                  </a:lnTo>
                  <a:lnTo>
                    <a:pt x="629" y="73"/>
                  </a:lnTo>
                  <a:lnTo>
                    <a:pt x="622" y="91"/>
                  </a:lnTo>
                  <a:lnTo>
                    <a:pt x="636" y="153"/>
                  </a:lnTo>
                  <a:lnTo>
                    <a:pt x="632" y="167"/>
                  </a:lnTo>
                  <a:lnTo>
                    <a:pt x="640" y="215"/>
                  </a:lnTo>
                  <a:lnTo>
                    <a:pt x="629" y="240"/>
                  </a:lnTo>
                  <a:lnTo>
                    <a:pt x="640" y="244"/>
                  </a:lnTo>
                  <a:lnTo>
                    <a:pt x="647" y="280"/>
                  </a:lnTo>
                  <a:lnTo>
                    <a:pt x="662" y="280"/>
                  </a:lnTo>
                  <a:lnTo>
                    <a:pt x="658" y="295"/>
                  </a:lnTo>
                  <a:lnTo>
                    <a:pt x="665" y="302"/>
                  </a:lnTo>
                  <a:lnTo>
                    <a:pt x="669" y="317"/>
                  </a:lnTo>
                  <a:lnTo>
                    <a:pt x="687" y="313"/>
                  </a:lnTo>
                  <a:lnTo>
                    <a:pt x="691" y="327"/>
                  </a:lnTo>
                  <a:lnTo>
                    <a:pt x="680" y="386"/>
                  </a:lnTo>
                  <a:lnTo>
                    <a:pt x="687" y="407"/>
                  </a:lnTo>
                  <a:lnTo>
                    <a:pt x="669" y="444"/>
                  </a:lnTo>
                  <a:lnTo>
                    <a:pt x="683" y="495"/>
                  </a:lnTo>
                  <a:lnTo>
                    <a:pt x="683" y="553"/>
                  </a:lnTo>
                  <a:lnTo>
                    <a:pt x="676" y="582"/>
                  </a:lnTo>
                  <a:lnTo>
                    <a:pt x="680" y="633"/>
                  </a:lnTo>
                  <a:lnTo>
                    <a:pt x="327" y="648"/>
                  </a:lnTo>
                  <a:lnTo>
                    <a:pt x="43" y="658"/>
                  </a:lnTo>
                  <a:close/>
                </a:path>
              </a:pathLst>
            </a:custGeom>
            <a:solidFill>
              <a:srgbClr val="FFFFFF"/>
            </a:solidFill>
            <a:ln w="6350">
              <a:solidFill>
                <a:srgbClr val="000000"/>
              </a:solidFill>
              <a:round/>
              <a:headEnd/>
              <a:tailEnd/>
            </a:ln>
            <a:extLst/>
          </p:spPr>
          <p:txBody>
            <a:bodyPr/>
            <a:lstStyle/>
            <a:p>
              <a:endParaRPr lang="en-US"/>
            </a:p>
          </p:txBody>
        </p:sp>
        <p:sp>
          <p:nvSpPr>
            <p:cNvPr id="43" name="Freeform 41"/>
            <p:cNvSpPr>
              <a:spLocks/>
            </p:cNvSpPr>
            <p:nvPr/>
          </p:nvSpPr>
          <p:spPr bwMode="auto">
            <a:xfrm>
              <a:off x="3275142" y="4246473"/>
              <a:ext cx="1184275" cy="576261"/>
            </a:xfrm>
            <a:custGeom>
              <a:avLst/>
              <a:gdLst>
                <a:gd name="T0" fmla="*/ 1178463 w 815"/>
                <a:gd name="T1" fmla="*/ 576262 h 396"/>
                <a:gd name="T2" fmla="*/ 318228 w 815"/>
                <a:gd name="T3" fmla="*/ 560255 h 396"/>
                <a:gd name="T4" fmla="*/ 0 w 815"/>
                <a:gd name="T5" fmla="*/ 544247 h 396"/>
                <a:gd name="T6" fmla="*/ 27609 w 815"/>
                <a:gd name="T7" fmla="*/ 16007 h 396"/>
                <a:gd name="T8" fmla="*/ 217965 w 815"/>
                <a:gd name="T9" fmla="*/ 20373 h 396"/>
                <a:gd name="T10" fmla="*/ 751252 w 815"/>
                <a:gd name="T11" fmla="*/ 36380 h 396"/>
                <a:gd name="T12" fmla="*/ 751252 w 815"/>
                <a:gd name="T13" fmla="*/ 0 h 396"/>
                <a:gd name="T14" fmla="*/ 1131963 w 815"/>
                <a:gd name="T15" fmla="*/ 0 h 396"/>
                <a:gd name="T16" fmla="*/ 1126151 w 815"/>
                <a:gd name="T17" fmla="*/ 42201 h 396"/>
                <a:gd name="T18" fmla="*/ 1184275 w 815"/>
                <a:gd name="T19" fmla="*/ 48022 h 396"/>
                <a:gd name="T20" fmla="*/ 1178463 w 815"/>
                <a:gd name="T21" fmla="*/ 443838 h 396"/>
                <a:gd name="T22" fmla="*/ 1178463 w 815"/>
                <a:gd name="T23" fmla="*/ 576262 h 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5"/>
                <a:gd name="T37" fmla="*/ 0 h 396"/>
                <a:gd name="T38" fmla="*/ 815 w 815"/>
                <a:gd name="T39" fmla="*/ 396 h 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5" h="396">
                  <a:moveTo>
                    <a:pt x="811" y="396"/>
                  </a:moveTo>
                  <a:lnTo>
                    <a:pt x="219" y="385"/>
                  </a:lnTo>
                  <a:lnTo>
                    <a:pt x="0" y="374"/>
                  </a:lnTo>
                  <a:lnTo>
                    <a:pt x="19" y="11"/>
                  </a:lnTo>
                  <a:lnTo>
                    <a:pt x="150" y="14"/>
                  </a:lnTo>
                  <a:lnTo>
                    <a:pt x="517" y="25"/>
                  </a:lnTo>
                  <a:lnTo>
                    <a:pt x="517" y="0"/>
                  </a:lnTo>
                  <a:lnTo>
                    <a:pt x="779" y="0"/>
                  </a:lnTo>
                  <a:lnTo>
                    <a:pt x="775" y="29"/>
                  </a:lnTo>
                  <a:lnTo>
                    <a:pt x="815" y="33"/>
                  </a:lnTo>
                  <a:lnTo>
                    <a:pt x="811" y="305"/>
                  </a:lnTo>
                  <a:lnTo>
                    <a:pt x="811" y="396"/>
                  </a:lnTo>
                  <a:close/>
                </a:path>
              </a:pathLst>
            </a:custGeom>
            <a:solidFill>
              <a:srgbClr val="FF9933"/>
            </a:solidFill>
            <a:ln w="6350">
              <a:solidFill>
                <a:srgbClr val="000000"/>
              </a:solidFill>
              <a:round/>
              <a:headEnd/>
              <a:tailEnd/>
            </a:ln>
          </p:spPr>
          <p:txBody>
            <a:bodyPr/>
            <a:lstStyle/>
            <a:p>
              <a:endParaRPr lang="en-US"/>
            </a:p>
          </p:txBody>
        </p:sp>
        <p:sp>
          <p:nvSpPr>
            <p:cNvPr id="44" name="Freeform 42"/>
            <p:cNvSpPr>
              <a:spLocks/>
            </p:cNvSpPr>
            <p:nvPr/>
          </p:nvSpPr>
          <p:spPr bwMode="auto">
            <a:xfrm>
              <a:off x="4454655" y="4294097"/>
              <a:ext cx="1597025" cy="1077911"/>
            </a:xfrm>
            <a:custGeom>
              <a:avLst/>
              <a:gdLst>
                <a:gd name="T0" fmla="*/ 1565055 w 1099"/>
                <a:gd name="T1" fmla="*/ 850983 h 741"/>
                <a:gd name="T2" fmla="*/ 1538899 w 1099"/>
                <a:gd name="T3" fmla="*/ 856802 h 741"/>
                <a:gd name="T4" fmla="*/ 1517101 w 1099"/>
                <a:gd name="T5" fmla="*/ 877167 h 741"/>
                <a:gd name="T6" fmla="*/ 1469147 w 1099"/>
                <a:gd name="T7" fmla="*/ 877167 h 741"/>
                <a:gd name="T8" fmla="*/ 1427005 w 1099"/>
                <a:gd name="T9" fmla="*/ 919353 h 741"/>
                <a:gd name="T10" fmla="*/ 1406661 w 1099"/>
                <a:gd name="T11" fmla="*/ 888805 h 741"/>
                <a:gd name="T12" fmla="*/ 1326737 w 1099"/>
                <a:gd name="T13" fmla="*/ 909170 h 741"/>
                <a:gd name="T14" fmla="*/ 1290408 w 1099"/>
                <a:gd name="T15" fmla="*/ 903351 h 741"/>
                <a:gd name="T16" fmla="*/ 1284595 w 1099"/>
                <a:gd name="T17" fmla="*/ 888805 h 741"/>
                <a:gd name="T18" fmla="*/ 1242453 w 1099"/>
                <a:gd name="T19" fmla="*/ 893169 h 741"/>
                <a:gd name="T20" fmla="*/ 1210484 w 1099"/>
                <a:gd name="T21" fmla="*/ 919353 h 741"/>
                <a:gd name="T22" fmla="*/ 1194499 w 1099"/>
                <a:gd name="T23" fmla="*/ 961538 h 741"/>
                <a:gd name="T24" fmla="*/ 1162530 w 1099"/>
                <a:gd name="T25" fmla="*/ 1005178 h 741"/>
                <a:gd name="T26" fmla="*/ 1120388 w 1099"/>
                <a:gd name="T27" fmla="*/ 1015361 h 741"/>
                <a:gd name="T28" fmla="*/ 1136373 w 1099"/>
                <a:gd name="T29" fmla="*/ 1047364 h 741"/>
                <a:gd name="T30" fmla="*/ 1110216 w 1099"/>
                <a:gd name="T31" fmla="*/ 1073548 h 741"/>
                <a:gd name="T32" fmla="*/ 1084059 w 1099"/>
                <a:gd name="T33" fmla="*/ 1077912 h 741"/>
                <a:gd name="T34" fmla="*/ 1088418 w 1099"/>
                <a:gd name="T35" fmla="*/ 946992 h 741"/>
                <a:gd name="T36" fmla="*/ 825396 w 1099"/>
                <a:gd name="T37" fmla="*/ 935354 h 741"/>
                <a:gd name="T38" fmla="*/ 825396 w 1099"/>
                <a:gd name="T39" fmla="*/ 549866 h 741"/>
                <a:gd name="T40" fmla="*/ 396713 w 1099"/>
                <a:gd name="T41" fmla="*/ 533865 h 741"/>
                <a:gd name="T42" fmla="*/ 396713 w 1099"/>
                <a:gd name="T43" fmla="*/ 411672 h 741"/>
                <a:gd name="T44" fmla="*/ 0 w 1099"/>
                <a:gd name="T45" fmla="*/ 395671 h 741"/>
                <a:gd name="T46" fmla="*/ 5813 w 1099"/>
                <a:gd name="T47" fmla="*/ 0 h 741"/>
                <a:gd name="T48" fmla="*/ 354572 w 1099"/>
                <a:gd name="T49" fmla="*/ 4364 h 741"/>
                <a:gd name="T50" fmla="*/ 1220656 w 1099"/>
                <a:gd name="T51" fmla="*/ 14547 h 741"/>
                <a:gd name="T52" fmla="*/ 1248266 w 1099"/>
                <a:gd name="T53" fmla="*/ 68370 h 741"/>
                <a:gd name="T54" fmla="*/ 1248266 w 1099"/>
                <a:gd name="T55" fmla="*/ 142558 h 741"/>
                <a:gd name="T56" fmla="*/ 1332550 w 1099"/>
                <a:gd name="T57" fmla="*/ 279297 h 741"/>
                <a:gd name="T58" fmla="*/ 1316565 w 1099"/>
                <a:gd name="T59" fmla="*/ 369487 h 741"/>
                <a:gd name="T60" fmla="*/ 1368879 w 1099"/>
                <a:gd name="T61" fmla="*/ 391307 h 741"/>
                <a:gd name="T62" fmla="*/ 1368879 w 1099"/>
                <a:gd name="T63" fmla="*/ 411672 h 741"/>
                <a:gd name="T64" fmla="*/ 1352894 w 1099"/>
                <a:gd name="T65" fmla="*/ 427674 h 741"/>
                <a:gd name="T66" fmla="*/ 1368879 w 1099"/>
                <a:gd name="T67" fmla="*/ 465495 h 741"/>
                <a:gd name="T68" fmla="*/ 1406661 w 1099"/>
                <a:gd name="T69" fmla="*/ 469859 h 741"/>
                <a:gd name="T70" fmla="*/ 1432818 w 1099"/>
                <a:gd name="T71" fmla="*/ 512045 h 741"/>
                <a:gd name="T72" fmla="*/ 1506929 w 1099"/>
                <a:gd name="T73" fmla="*/ 507681 h 741"/>
                <a:gd name="T74" fmla="*/ 1506929 w 1099"/>
                <a:gd name="T75" fmla="*/ 544047 h 741"/>
                <a:gd name="T76" fmla="*/ 1533086 w 1099"/>
                <a:gd name="T77" fmla="*/ 581869 h 741"/>
                <a:gd name="T78" fmla="*/ 1581040 w 1099"/>
                <a:gd name="T79" fmla="*/ 602234 h 741"/>
                <a:gd name="T80" fmla="*/ 1597025 w 1099"/>
                <a:gd name="T81" fmla="*/ 624054 h 741"/>
                <a:gd name="T82" fmla="*/ 1581040 w 1099"/>
                <a:gd name="T83" fmla="*/ 650238 h 741"/>
                <a:gd name="T84" fmla="*/ 1597025 w 1099"/>
                <a:gd name="T85" fmla="*/ 708425 h 741"/>
                <a:gd name="T86" fmla="*/ 1559243 w 1099"/>
                <a:gd name="T87" fmla="*/ 786978 h 741"/>
                <a:gd name="T88" fmla="*/ 1565055 w 1099"/>
                <a:gd name="T89" fmla="*/ 850983 h 7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99"/>
                <a:gd name="T136" fmla="*/ 0 h 741"/>
                <a:gd name="T137" fmla="*/ 1099 w 1099"/>
                <a:gd name="T138" fmla="*/ 741 h 7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99" h="741">
                  <a:moveTo>
                    <a:pt x="1077" y="585"/>
                  </a:moveTo>
                  <a:lnTo>
                    <a:pt x="1059" y="589"/>
                  </a:lnTo>
                  <a:lnTo>
                    <a:pt x="1044" y="603"/>
                  </a:lnTo>
                  <a:lnTo>
                    <a:pt x="1011" y="603"/>
                  </a:lnTo>
                  <a:lnTo>
                    <a:pt x="982" y="632"/>
                  </a:lnTo>
                  <a:lnTo>
                    <a:pt x="968" y="611"/>
                  </a:lnTo>
                  <a:lnTo>
                    <a:pt x="913" y="625"/>
                  </a:lnTo>
                  <a:lnTo>
                    <a:pt x="888" y="621"/>
                  </a:lnTo>
                  <a:lnTo>
                    <a:pt x="884" y="611"/>
                  </a:lnTo>
                  <a:lnTo>
                    <a:pt x="855" y="614"/>
                  </a:lnTo>
                  <a:lnTo>
                    <a:pt x="833" y="632"/>
                  </a:lnTo>
                  <a:lnTo>
                    <a:pt x="822" y="661"/>
                  </a:lnTo>
                  <a:lnTo>
                    <a:pt x="800" y="691"/>
                  </a:lnTo>
                  <a:lnTo>
                    <a:pt x="771" y="698"/>
                  </a:lnTo>
                  <a:lnTo>
                    <a:pt x="782" y="720"/>
                  </a:lnTo>
                  <a:lnTo>
                    <a:pt x="764" y="738"/>
                  </a:lnTo>
                  <a:lnTo>
                    <a:pt x="746" y="741"/>
                  </a:lnTo>
                  <a:lnTo>
                    <a:pt x="749" y="651"/>
                  </a:lnTo>
                  <a:lnTo>
                    <a:pt x="568" y="643"/>
                  </a:lnTo>
                  <a:lnTo>
                    <a:pt x="568" y="378"/>
                  </a:lnTo>
                  <a:lnTo>
                    <a:pt x="273" y="367"/>
                  </a:lnTo>
                  <a:lnTo>
                    <a:pt x="273" y="283"/>
                  </a:lnTo>
                  <a:lnTo>
                    <a:pt x="0" y="272"/>
                  </a:lnTo>
                  <a:lnTo>
                    <a:pt x="4" y="0"/>
                  </a:lnTo>
                  <a:lnTo>
                    <a:pt x="244" y="3"/>
                  </a:lnTo>
                  <a:lnTo>
                    <a:pt x="840" y="10"/>
                  </a:lnTo>
                  <a:lnTo>
                    <a:pt x="859" y="47"/>
                  </a:lnTo>
                  <a:lnTo>
                    <a:pt x="859" y="98"/>
                  </a:lnTo>
                  <a:lnTo>
                    <a:pt x="917" y="192"/>
                  </a:lnTo>
                  <a:lnTo>
                    <a:pt x="906" y="254"/>
                  </a:lnTo>
                  <a:lnTo>
                    <a:pt x="942" y="269"/>
                  </a:lnTo>
                  <a:lnTo>
                    <a:pt x="942" y="283"/>
                  </a:lnTo>
                  <a:lnTo>
                    <a:pt x="931" y="294"/>
                  </a:lnTo>
                  <a:lnTo>
                    <a:pt x="942" y="320"/>
                  </a:lnTo>
                  <a:lnTo>
                    <a:pt x="968" y="323"/>
                  </a:lnTo>
                  <a:lnTo>
                    <a:pt x="986" y="352"/>
                  </a:lnTo>
                  <a:lnTo>
                    <a:pt x="1037" y="349"/>
                  </a:lnTo>
                  <a:lnTo>
                    <a:pt x="1037" y="374"/>
                  </a:lnTo>
                  <a:lnTo>
                    <a:pt x="1055" y="400"/>
                  </a:lnTo>
                  <a:lnTo>
                    <a:pt x="1088" y="414"/>
                  </a:lnTo>
                  <a:lnTo>
                    <a:pt x="1099" y="429"/>
                  </a:lnTo>
                  <a:lnTo>
                    <a:pt x="1088" y="447"/>
                  </a:lnTo>
                  <a:lnTo>
                    <a:pt x="1099" y="487"/>
                  </a:lnTo>
                  <a:lnTo>
                    <a:pt x="1073" y="541"/>
                  </a:lnTo>
                  <a:lnTo>
                    <a:pt x="1077" y="585"/>
                  </a:lnTo>
                  <a:close/>
                </a:path>
              </a:pathLst>
            </a:custGeom>
            <a:solidFill>
              <a:srgbClr val="FF9933"/>
            </a:solidFill>
            <a:ln w="6350">
              <a:solidFill>
                <a:srgbClr val="000000"/>
              </a:solidFill>
              <a:round/>
              <a:headEnd/>
              <a:tailEnd/>
            </a:ln>
          </p:spPr>
          <p:txBody>
            <a:bodyPr/>
            <a:lstStyle/>
            <a:p>
              <a:endParaRPr lang="en-US"/>
            </a:p>
          </p:txBody>
        </p:sp>
        <p:sp>
          <p:nvSpPr>
            <p:cNvPr id="45" name="Freeform 43"/>
            <p:cNvSpPr>
              <a:spLocks/>
            </p:cNvSpPr>
            <p:nvPr/>
          </p:nvSpPr>
          <p:spPr bwMode="auto">
            <a:xfrm>
              <a:off x="4454655" y="4689384"/>
              <a:ext cx="1089024" cy="1084262"/>
            </a:xfrm>
            <a:custGeom>
              <a:avLst/>
              <a:gdLst>
                <a:gd name="T0" fmla="*/ 85784 w 749"/>
                <a:gd name="T1" fmla="*/ 1010138 h 746"/>
                <a:gd name="T2" fmla="*/ 85784 w 749"/>
                <a:gd name="T3" fmla="*/ 777588 h 746"/>
                <a:gd name="T4" fmla="*/ 90146 w 749"/>
                <a:gd name="T5" fmla="*/ 667127 h 746"/>
                <a:gd name="T6" fmla="*/ 37803 w 749"/>
                <a:gd name="T7" fmla="*/ 661313 h 746"/>
                <a:gd name="T8" fmla="*/ 42165 w 749"/>
                <a:gd name="T9" fmla="*/ 138076 h 746"/>
                <a:gd name="T10" fmla="*/ 0 w 749"/>
                <a:gd name="T11" fmla="*/ 132263 h 746"/>
                <a:gd name="T12" fmla="*/ 0 w 749"/>
                <a:gd name="T13" fmla="*/ 0 h 746"/>
                <a:gd name="T14" fmla="*/ 396934 w 749"/>
                <a:gd name="T15" fmla="*/ 15988 h 746"/>
                <a:gd name="T16" fmla="*/ 396934 w 749"/>
                <a:gd name="T17" fmla="*/ 138076 h 746"/>
                <a:gd name="T18" fmla="*/ 825856 w 749"/>
                <a:gd name="T19" fmla="*/ 154064 h 746"/>
                <a:gd name="T20" fmla="*/ 825856 w 749"/>
                <a:gd name="T21" fmla="*/ 539225 h 746"/>
                <a:gd name="T22" fmla="*/ 1089025 w 749"/>
                <a:gd name="T23" fmla="*/ 550852 h 746"/>
                <a:gd name="T24" fmla="*/ 1084663 w 749"/>
                <a:gd name="T25" fmla="*/ 681661 h 746"/>
                <a:gd name="T26" fmla="*/ 1042498 w 749"/>
                <a:gd name="T27" fmla="*/ 697649 h 746"/>
                <a:gd name="T28" fmla="*/ 1016326 w 749"/>
                <a:gd name="T29" fmla="*/ 729625 h 746"/>
                <a:gd name="T30" fmla="*/ 1020688 w 749"/>
                <a:gd name="T31" fmla="*/ 771774 h 746"/>
                <a:gd name="T32" fmla="*/ 936358 w 749"/>
                <a:gd name="T33" fmla="*/ 813924 h 746"/>
                <a:gd name="T34" fmla="*/ 926180 w 749"/>
                <a:gd name="T35" fmla="*/ 883689 h 746"/>
                <a:gd name="T36" fmla="*/ 904371 w 749"/>
                <a:gd name="T37" fmla="*/ 877875 h 746"/>
                <a:gd name="T38" fmla="*/ 900009 w 749"/>
                <a:gd name="T39" fmla="*/ 893863 h 746"/>
                <a:gd name="T40" fmla="*/ 820040 w 749"/>
                <a:gd name="T41" fmla="*/ 904037 h 746"/>
                <a:gd name="T42" fmla="*/ 820040 w 749"/>
                <a:gd name="T43" fmla="*/ 930199 h 746"/>
                <a:gd name="T44" fmla="*/ 777875 w 749"/>
                <a:gd name="T45" fmla="*/ 978162 h 746"/>
                <a:gd name="T46" fmla="*/ 709538 w 749"/>
                <a:gd name="T47" fmla="*/ 988336 h 746"/>
                <a:gd name="T48" fmla="*/ 693545 w 749"/>
                <a:gd name="T49" fmla="*/ 1010138 h 746"/>
                <a:gd name="T50" fmla="*/ 671735 w 749"/>
                <a:gd name="T51" fmla="*/ 1015952 h 746"/>
                <a:gd name="T52" fmla="*/ 635386 w 749"/>
                <a:gd name="T53" fmla="*/ 1015952 h 746"/>
                <a:gd name="T54" fmla="*/ 613576 w 749"/>
                <a:gd name="T55" fmla="*/ 1031939 h 746"/>
                <a:gd name="T56" fmla="*/ 609214 w 749"/>
                <a:gd name="T57" fmla="*/ 1058101 h 746"/>
                <a:gd name="T58" fmla="*/ 565595 w 749"/>
                <a:gd name="T59" fmla="*/ 1052287 h 746"/>
                <a:gd name="T60" fmla="*/ 571411 w 749"/>
                <a:gd name="T61" fmla="*/ 1068275 h 746"/>
                <a:gd name="T62" fmla="*/ 551055 w 749"/>
                <a:gd name="T63" fmla="*/ 1084263 h 746"/>
                <a:gd name="T64" fmla="*/ 523430 w 749"/>
                <a:gd name="T65" fmla="*/ 1058101 h 746"/>
                <a:gd name="T66" fmla="*/ 497258 w 749"/>
                <a:gd name="T67" fmla="*/ 1074089 h 746"/>
                <a:gd name="T68" fmla="*/ 471087 w 749"/>
                <a:gd name="T69" fmla="*/ 1042113 h 746"/>
                <a:gd name="T70" fmla="*/ 444915 w 749"/>
                <a:gd name="T71" fmla="*/ 1074089 h 746"/>
                <a:gd name="T72" fmla="*/ 418744 w 749"/>
                <a:gd name="T73" fmla="*/ 1074089 h 746"/>
                <a:gd name="T74" fmla="*/ 364947 w 749"/>
                <a:gd name="T75" fmla="*/ 1036300 h 746"/>
                <a:gd name="T76" fmla="*/ 344591 w 749"/>
                <a:gd name="T77" fmla="*/ 1046474 h 746"/>
                <a:gd name="T78" fmla="*/ 332960 w 749"/>
                <a:gd name="T79" fmla="*/ 1036300 h 746"/>
                <a:gd name="T80" fmla="*/ 290794 w 749"/>
                <a:gd name="T81" fmla="*/ 1036300 h 746"/>
                <a:gd name="T82" fmla="*/ 286432 w 749"/>
                <a:gd name="T83" fmla="*/ 1052287 h 746"/>
                <a:gd name="T84" fmla="*/ 248629 w 749"/>
                <a:gd name="T85" fmla="*/ 1042113 h 746"/>
                <a:gd name="T86" fmla="*/ 232636 w 749"/>
                <a:gd name="T87" fmla="*/ 988336 h 746"/>
                <a:gd name="T88" fmla="*/ 196286 w 749"/>
                <a:gd name="T89" fmla="*/ 988336 h 746"/>
                <a:gd name="T90" fmla="*/ 190470 w 749"/>
                <a:gd name="T91" fmla="*/ 1004324 h 746"/>
                <a:gd name="T92" fmla="*/ 138127 w 749"/>
                <a:gd name="T93" fmla="*/ 994150 h 746"/>
                <a:gd name="T94" fmla="*/ 116318 w 749"/>
                <a:gd name="T95" fmla="*/ 1010138 h 746"/>
                <a:gd name="T96" fmla="*/ 85784 w 749"/>
                <a:gd name="T97" fmla="*/ 1010138 h 7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9"/>
                <a:gd name="T148" fmla="*/ 0 h 746"/>
                <a:gd name="T149" fmla="*/ 749 w 749"/>
                <a:gd name="T150" fmla="*/ 746 h 7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9" h="746">
                  <a:moveTo>
                    <a:pt x="59" y="695"/>
                  </a:moveTo>
                  <a:lnTo>
                    <a:pt x="59" y="535"/>
                  </a:lnTo>
                  <a:lnTo>
                    <a:pt x="62" y="459"/>
                  </a:lnTo>
                  <a:lnTo>
                    <a:pt x="26" y="455"/>
                  </a:lnTo>
                  <a:lnTo>
                    <a:pt x="29" y="95"/>
                  </a:lnTo>
                  <a:lnTo>
                    <a:pt x="0" y="91"/>
                  </a:lnTo>
                  <a:lnTo>
                    <a:pt x="0" y="0"/>
                  </a:lnTo>
                  <a:lnTo>
                    <a:pt x="273" y="11"/>
                  </a:lnTo>
                  <a:lnTo>
                    <a:pt x="273" y="95"/>
                  </a:lnTo>
                  <a:lnTo>
                    <a:pt x="568" y="106"/>
                  </a:lnTo>
                  <a:lnTo>
                    <a:pt x="568" y="371"/>
                  </a:lnTo>
                  <a:lnTo>
                    <a:pt x="749" y="379"/>
                  </a:lnTo>
                  <a:lnTo>
                    <a:pt x="746" y="469"/>
                  </a:lnTo>
                  <a:lnTo>
                    <a:pt x="717" y="480"/>
                  </a:lnTo>
                  <a:lnTo>
                    <a:pt x="699" y="502"/>
                  </a:lnTo>
                  <a:lnTo>
                    <a:pt x="702" y="531"/>
                  </a:lnTo>
                  <a:lnTo>
                    <a:pt x="644" y="560"/>
                  </a:lnTo>
                  <a:lnTo>
                    <a:pt x="637" y="608"/>
                  </a:lnTo>
                  <a:lnTo>
                    <a:pt x="622" y="604"/>
                  </a:lnTo>
                  <a:lnTo>
                    <a:pt x="619" y="615"/>
                  </a:lnTo>
                  <a:lnTo>
                    <a:pt x="564" y="622"/>
                  </a:lnTo>
                  <a:lnTo>
                    <a:pt x="564" y="640"/>
                  </a:lnTo>
                  <a:lnTo>
                    <a:pt x="535" y="673"/>
                  </a:lnTo>
                  <a:lnTo>
                    <a:pt x="488" y="680"/>
                  </a:lnTo>
                  <a:lnTo>
                    <a:pt x="477" y="695"/>
                  </a:lnTo>
                  <a:lnTo>
                    <a:pt x="462" y="699"/>
                  </a:lnTo>
                  <a:lnTo>
                    <a:pt x="437" y="699"/>
                  </a:lnTo>
                  <a:lnTo>
                    <a:pt x="422" y="710"/>
                  </a:lnTo>
                  <a:lnTo>
                    <a:pt x="419" y="728"/>
                  </a:lnTo>
                  <a:lnTo>
                    <a:pt x="389" y="724"/>
                  </a:lnTo>
                  <a:lnTo>
                    <a:pt x="393" y="735"/>
                  </a:lnTo>
                  <a:lnTo>
                    <a:pt x="379" y="746"/>
                  </a:lnTo>
                  <a:lnTo>
                    <a:pt x="360" y="728"/>
                  </a:lnTo>
                  <a:lnTo>
                    <a:pt x="342" y="739"/>
                  </a:lnTo>
                  <a:lnTo>
                    <a:pt x="324" y="717"/>
                  </a:lnTo>
                  <a:lnTo>
                    <a:pt x="306" y="739"/>
                  </a:lnTo>
                  <a:lnTo>
                    <a:pt x="288" y="739"/>
                  </a:lnTo>
                  <a:lnTo>
                    <a:pt x="251" y="713"/>
                  </a:lnTo>
                  <a:lnTo>
                    <a:pt x="237" y="720"/>
                  </a:lnTo>
                  <a:lnTo>
                    <a:pt x="229" y="713"/>
                  </a:lnTo>
                  <a:lnTo>
                    <a:pt x="200" y="713"/>
                  </a:lnTo>
                  <a:lnTo>
                    <a:pt x="197" y="724"/>
                  </a:lnTo>
                  <a:lnTo>
                    <a:pt x="171" y="717"/>
                  </a:lnTo>
                  <a:lnTo>
                    <a:pt x="160" y="680"/>
                  </a:lnTo>
                  <a:lnTo>
                    <a:pt x="135" y="680"/>
                  </a:lnTo>
                  <a:lnTo>
                    <a:pt x="131" y="691"/>
                  </a:lnTo>
                  <a:lnTo>
                    <a:pt x="95" y="684"/>
                  </a:lnTo>
                  <a:lnTo>
                    <a:pt x="80" y="695"/>
                  </a:lnTo>
                  <a:lnTo>
                    <a:pt x="59" y="695"/>
                  </a:lnTo>
                  <a:close/>
                </a:path>
              </a:pathLst>
            </a:custGeom>
            <a:solidFill>
              <a:srgbClr val="FF9933"/>
            </a:solidFill>
            <a:ln w="6350">
              <a:solidFill>
                <a:srgbClr val="000000"/>
              </a:solidFill>
              <a:round/>
              <a:headEnd/>
              <a:tailEnd/>
            </a:ln>
          </p:spPr>
          <p:txBody>
            <a:bodyPr/>
            <a:lstStyle/>
            <a:p>
              <a:endParaRPr lang="en-US"/>
            </a:p>
          </p:txBody>
        </p:sp>
        <p:sp>
          <p:nvSpPr>
            <p:cNvPr id="46" name="Freeform 44"/>
            <p:cNvSpPr>
              <a:spLocks/>
            </p:cNvSpPr>
            <p:nvPr/>
          </p:nvSpPr>
          <p:spPr bwMode="auto">
            <a:xfrm>
              <a:off x="6727955" y="4822734"/>
              <a:ext cx="914400" cy="544512"/>
            </a:xfrm>
            <a:custGeom>
              <a:avLst/>
              <a:gdLst>
                <a:gd name="T0" fmla="*/ 914400 w 629"/>
                <a:gd name="T1" fmla="*/ 528541 h 375"/>
                <a:gd name="T2" fmla="*/ 42158 w 629"/>
                <a:gd name="T3" fmla="*/ 544513 h 375"/>
                <a:gd name="T4" fmla="*/ 0 w 629"/>
                <a:gd name="T5" fmla="*/ 544513 h 375"/>
                <a:gd name="T6" fmla="*/ 0 w 629"/>
                <a:gd name="T7" fmla="*/ 11616 h 375"/>
                <a:gd name="T8" fmla="*/ 481187 w 629"/>
                <a:gd name="T9" fmla="*/ 5808 h 375"/>
                <a:gd name="T10" fmla="*/ 908585 w 629"/>
                <a:gd name="T11" fmla="*/ 0 h 375"/>
                <a:gd name="T12" fmla="*/ 914400 w 629"/>
                <a:gd name="T13" fmla="*/ 528541 h 375"/>
                <a:gd name="T14" fmla="*/ 0 60000 65536"/>
                <a:gd name="T15" fmla="*/ 0 60000 65536"/>
                <a:gd name="T16" fmla="*/ 0 60000 65536"/>
                <a:gd name="T17" fmla="*/ 0 60000 65536"/>
                <a:gd name="T18" fmla="*/ 0 60000 65536"/>
                <a:gd name="T19" fmla="*/ 0 60000 65536"/>
                <a:gd name="T20" fmla="*/ 0 60000 65536"/>
                <a:gd name="T21" fmla="*/ 0 w 629"/>
                <a:gd name="T22" fmla="*/ 0 h 375"/>
                <a:gd name="T23" fmla="*/ 629 w 629"/>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9" h="375">
                  <a:moveTo>
                    <a:pt x="629" y="364"/>
                  </a:moveTo>
                  <a:lnTo>
                    <a:pt x="29" y="375"/>
                  </a:lnTo>
                  <a:lnTo>
                    <a:pt x="0" y="375"/>
                  </a:lnTo>
                  <a:lnTo>
                    <a:pt x="0" y="8"/>
                  </a:lnTo>
                  <a:lnTo>
                    <a:pt x="331" y="4"/>
                  </a:lnTo>
                  <a:lnTo>
                    <a:pt x="625" y="0"/>
                  </a:lnTo>
                  <a:lnTo>
                    <a:pt x="629" y="364"/>
                  </a:lnTo>
                  <a:close/>
                </a:path>
              </a:pathLst>
            </a:custGeom>
            <a:solidFill>
              <a:srgbClr val="FF9933"/>
            </a:solidFill>
            <a:ln w="6350">
              <a:solidFill>
                <a:srgbClr val="000000"/>
              </a:solidFill>
              <a:round/>
              <a:headEnd/>
              <a:tailEnd/>
            </a:ln>
          </p:spPr>
          <p:txBody>
            <a:bodyPr/>
            <a:lstStyle/>
            <a:p>
              <a:endParaRPr lang="en-US"/>
            </a:p>
          </p:txBody>
        </p:sp>
        <p:sp>
          <p:nvSpPr>
            <p:cNvPr id="47" name="Freeform 45"/>
            <p:cNvSpPr>
              <a:spLocks/>
            </p:cNvSpPr>
            <p:nvPr/>
          </p:nvSpPr>
          <p:spPr bwMode="auto">
            <a:xfrm>
              <a:off x="5961192" y="4833847"/>
              <a:ext cx="814388" cy="1050924"/>
            </a:xfrm>
            <a:custGeom>
              <a:avLst/>
              <a:gdLst>
                <a:gd name="T0" fmla="*/ 814388 w 560"/>
                <a:gd name="T1" fmla="*/ 1046564 h 723"/>
                <a:gd name="T2" fmla="*/ 142518 w 560"/>
                <a:gd name="T3" fmla="*/ 1050925 h 723"/>
                <a:gd name="T4" fmla="*/ 142518 w 560"/>
                <a:gd name="T5" fmla="*/ 1030575 h 723"/>
                <a:gd name="T6" fmla="*/ 120704 w 560"/>
                <a:gd name="T7" fmla="*/ 976793 h 723"/>
                <a:gd name="T8" fmla="*/ 68350 w 560"/>
                <a:gd name="T9" fmla="*/ 918651 h 723"/>
                <a:gd name="T10" fmla="*/ 46536 w 560"/>
                <a:gd name="T11" fmla="*/ 882312 h 723"/>
                <a:gd name="T12" fmla="*/ 20360 w 560"/>
                <a:gd name="T13" fmla="*/ 782016 h 723"/>
                <a:gd name="T14" fmla="*/ 36357 w 560"/>
                <a:gd name="T15" fmla="*/ 697710 h 723"/>
                <a:gd name="T16" fmla="*/ 90164 w 560"/>
                <a:gd name="T17" fmla="*/ 595960 h 723"/>
                <a:gd name="T18" fmla="*/ 68350 w 560"/>
                <a:gd name="T19" fmla="*/ 537818 h 723"/>
                <a:gd name="T20" fmla="*/ 100344 w 560"/>
                <a:gd name="T21" fmla="*/ 459325 h 723"/>
                <a:gd name="T22" fmla="*/ 100344 w 560"/>
                <a:gd name="T23" fmla="*/ 411358 h 723"/>
                <a:gd name="T24" fmla="*/ 58171 w 560"/>
                <a:gd name="T25" fmla="*/ 311062 h 723"/>
                <a:gd name="T26" fmla="*/ 52354 w 560"/>
                <a:gd name="T27" fmla="*/ 247105 h 723"/>
                <a:gd name="T28" fmla="*/ 90164 w 560"/>
                <a:gd name="T29" fmla="*/ 168613 h 723"/>
                <a:gd name="T30" fmla="*/ 74167 w 560"/>
                <a:gd name="T31" fmla="*/ 110471 h 723"/>
                <a:gd name="T32" fmla="*/ 90164 w 560"/>
                <a:gd name="T33" fmla="*/ 84307 h 723"/>
                <a:gd name="T34" fmla="*/ 74167 w 560"/>
                <a:gd name="T35" fmla="*/ 62503 h 723"/>
                <a:gd name="T36" fmla="*/ 26177 w 560"/>
                <a:gd name="T37" fmla="*/ 42153 h 723"/>
                <a:gd name="T38" fmla="*/ 0 w 560"/>
                <a:gd name="T39" fmla="*/ 4361 h 723"/>
                <a:gd name="T40" fmla="*/ 586069 w 560"/>
                <a:gd name="T41" fmla="*/ 0 h 723"/>
                <a:gd name="T42" fmla="*/ 766397 w 560"/>
                <a:gd name="T43" fmla="*/ 0 h 723"/>
                <a:gd name="T44" fmla="*/ 766397 w 560"/>
                <a:gd name="T45" fmla="*/ 533457 h 723"/>
                <a:gd name="T46" fmla="*/ 808571 w 560"/>
                <a:gd name="T47" fmla="*/ 533457 h 723"/>
                <a:gd name="T48" fmla="*/ 814388 w 560"/>
                <a:gd name="T49" fmla="*/ 1046564 h 7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0"/>
                <a:gd name="T76" fmla="*/ 0 h 723"/>
                <a:gd name="T77" fmla="*/ 560 w 560"/>
                <a:gd name="T78" fmla="*/ 723 h 7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0" h="723">
                  <a:moveTo>
                    <a:pt x="560" y="720"/>
                  </a:moveTo>
                  <a:lnTo>
                    <a:pt x="98" y="723"/>
                  </a:lnTo>
                  <a:lnTo>
                    <a:pt x="98" y="709"/>
                  </a:lnTo>
                  <a:lnTo>
                    <a:pt x="83" y="672"/>
                  </a:lnTo>
                  <a:lnTo>
                    <a:pt x="47" y="632"/>
                  </a:lnTo>
                  <a:lnTo>
                    <a:pt x="32" y="607"/>
                  </a:lnTo>
                  <a:lnTo>
                    <a:pt x="14" y="538"/>
                  </a:lnTo>
                  <a:lnTo>
                    <a:pt x="25" y="480"/>
                  </a:lnTo>
                  <a:lnTo>
                    <a:pt x="62" y="410"/>
                  </a:lnTo>
                  <a:lnTo>
                    <a:pt x="47" y="370"/>
                  </a:lnTo>
                  <a:lnTo>
                    <a:pt x="69" y="316"/>
                  </a:lnTo>
                  <a:lnTo>
                    <a:pt x="69" y="283"/>
                  </a:lnTo>
                  <a:lnTo>
                    <a:pt x="40" y="214"/>
                  </a:lnTo>
                  <a:lnTo>
                    <a:pt x="36" y="170"/>
                  </a:lnTo>
                  <a:lnTo>
                    <a:pt x="62" y="116"/>
                  </a:lnTo>
                  <a:lnTo>
                    <a:pt x="51" y="76"/>
                  </a:lnTo>
                  <a:lnTo>
                    <a:pt x="62" y="58"/>
                  </a:lnTo>
                  <a:lnTo>
                    <a:pt x="51" y="43"/>
                  </a:lnTo>
                  <a:lnTo>
                    <a:pt x="18" y="29"/>
                  </a:lnTo>
                  <a:lnTo>
                    <a:pt x="0" y="3"/>
                  </a:lnTo>
                  <a:lnTo>
                    <a:pt x="403" y="0"/>
                  </a:lnTo>
                  <a:lnTo>
                    <a:pt x="527" y="0"/>
                  </a:lnTo>
                  <a:lnTo>
                    <a:pt x="527" y="367"/>
                  </a:lnTo>
                  <a:lnTo>
                    <a:pt x="556" y="367"/>
                  </a:lnTo>
                  <a:lnTo>
                    <a:pt x="560" y="720"/>
                  </a:lnTo>
                  <a:close/>
                </a:path>
              </a:pathLst>
            </a:custGeom>
            <a:solidFill>
              <a:srgbClr val="FF9933"/>
            </a:solidFill>
            <a:ln w="6350">
              <a:solidFill>
                <a:srgbClr val="000000"/>
              </a:solidFill>
              <a:round/>
              <a:headEnd/>
              <a:tailEnd/>
            </a:ln>
          </p:spPr>
          <p:txBody>
            <a:bodyPr/>
            <a:lstStyle/>
            <a:p>
              <a:endParaRPr lang="en-US"/>
            </a:p>
          </p:txBody>
        </p:sp>
        <p:sp>
          <p:nvSpPr>
            <p:cNvPr id="48" name="Freeform 46"/>
            <p:cNvSpPr>
              <a:spLocks/>
            </p:cNvSpPr>
            <p:nvPr/>
          </p:nvSpPr>
          <p:spPr bwMode="auto">
            <a:xfrm>
              <a:off x="7636004" y="4805272"/>
              <a:ext cx="1052512" cy="546099"/>
            </a:xfrm>
            <a:custGeom>
              <a:avLst/>
              <a:gdLst>
                <a:gd name="T0" fmla="*/ 43612 w 724"/>
                <a:gd name="T1" fmla="*/ 546100 h 375"/>
                <a:gd name="T2" fmla="*/ 5815 w 724"/>
                <a:gd name="T3" fmla="*/ 546100 h 375"/>
                <a:gd name="T4" fmla="*/ 0 w 724"/>
                <a:gd name="T5" fmla="*/ 16019 h 375"/>
                <a:gd name="T6" fmla="*/ 625111 w 724"/>
                <a:gd name="T7" fmla="*/ 5825 h 375"/>
                <a:gd name="T8" fmla="*/ 1042336 w 724"/>
                <a:gd name="T9" fmla="*/ 0 h 375"/>
                <a:gd name="T10" fmla="*/ 1052512 w 724"/>
                <a:gd name="T11" fmla="*/ 524256 h 375"/>
                <a:gd name="T12" fmla="*/ 43612 w 724"/>
                <a:gd name="T13" fmla="*/ 546100 h 375"/>
                <a:gd name="T14" fmla="*/ 0 60000 65536"/>
                <a:gd name="T15" fmla="*/ 0 60000 65536"/>
                <a:gd name="T16" fmla="*/ 0 60000 65536"/>
                <a:gd name="T17" fmla="*/ 0 60000 65536"/>
                <a:gd name="T18" fmla="*/ 0 60000 65536"/>
                <a:gd name="T19" fmla="*/ 0 60000 65536"/>
                <a:gd name="T20" fmla="*/ 0 60000 65536"/>
                <a:gd name="T21" fmla="*/ 0 w 724"/>
                <a:gd name="T22" fmla="*/ 0 h 375"/>
                <a:gd name="T23" fmla="*/ 724 w 724"/>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4" h="375">
                  <a:moveTo>
                    <a:pt x="30" y="375"/>
                  </a:moveTo>
                  <a:lnTo>
                    <a:pt x="4" y="375"/>
                  </a:lnTo>
                  <a:lnTo>
                    <a:pt x="0" y="11"/>
                  </a:lnTo>
                  <a:lnTo>
                    <a:pt x="430" y="4"/>
                  </a:lnTo>
                  <a:lnTo>
                    <a:pt x="717" y="0"/>
                  </a:lnTo>
                  <a:lnTo>
                    <a:pt x="724" y="360"/>
                  </a:lnTo>
                  <a:lnTo>
                    <a:pt x="30" y="375"/>
                  </a:lnTo>
                  <a:close/>
                </a:path>
              </a:pathLst>
            </a:custGeom>
            <a:solidFill>
              <a:srgbClr val="FF9933"/>
            </a:solidFill>
            <a:ln w="6350">
              <a:solidFill>
                <a:srgbClr val="000000"/>
              </a:solidFill>
              <a:round/>
              <a:headEnd/>
              <a:tailEnd/>
            </a:ln>
          </p:spPr>
          <p:txBody>
            <a:bodyPr/>
            <a:lstStyle/>
            <a:p>
              <a:endParaRPr lang="en-US"/>
            </a:p>
          </p:txBody>
        </p:sp>
        <p:sp>
          <p:nvSpPr>
            <p:cNvPr id="49" name="Freeform 47"/>
            <p:cNvSpPr>
              <a:spLocks/>
            </p:cNvSpPr>
            <p:nvPr/>
          </p:nvSpPr>
          <p:spPr bwMode="auto">
            <a:xfrm>
              <a:off x="3576767" y="4805272"/>
              <a:ext cx="966788" cy="661986"/>
            </a:xfrm>
            <a:custGeom>
              <a:avLst/>
              <a:gdLst>
                <a:gd name="T0" fmla="*/ 962427 w 665"/>
                <a:gd name="T1" fmla="*/ 661987 h 455"/>
                <a:gd name="T2" fmla="*/ 449229 w 665"/>
                <a:gd name="T3" fmla="*/ 651803 h 455"/>
                <a:gd name="T4" fmla="*/ 453591 w 665"/>
                <a:gd name="T5" fmla="*/ 539774 h 455"/>
                <a:gd name="T6" fmla="*/ 0 w 665"/>
                <a:gd name="T7" fmla="*/ 529590 h 455"/>
                <a:gd name="T8" fmla="*/ 15992 w 665"/>
                <a:gd name="T9" fmla="*/ 0 h 455"/>
                <a:gd name="T10" fmla="*/ 876651 w 665"/>
                <a:gd name="T11" fmla="*/ 16004 h 455"/>
                <a:gd name="T12" fmla="*/ 918812 w 665"/>
                <a:gd name="T13" fmla="*/ 21824 h 455"/>
                <a:gd name="T14" fmla="*/ 914451 w 665"/>
                <a:gd name="T15" fmla="*/ 545594 h 455"/>
                <a:gd name="T16" fmla="*/ 966788 w 665"/>
                <a:gd name="T17" fmla="*/ 551413 h 455"/>
                <a:gd name="T18" fmla="*/ 962427 w 665"/>
                <a:gd name="T19" fmla="*/ 661987 h 4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5"/>
                <a:gd name="T31" fmla="*/ 0 h 455"/>
                <a:gd name="T32" fmla="*/ 665 w 665"/>
                <a:gd name="T33" fmla="*/ 455 h 4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5" h="455">
                  <a:moveTo>
                    <a:pt x="662" y="455"/>
                  </a:moveTo>
                  <a:lnTo>
                    <a:pt x="309" y="448"/>
                  </a:lnTo>
                  <a:lnTo>
                    <a:pt x="312" y="371"/>
                  </a:lnTo>
                  <a:lnTo>
                    <a:pt x="0" y="364"/>
                  </a:lnTo>
                  <a:lnTo>
                    <a:pt x="11" y="0"/>
                  </a:lnTo>
                  <a:lnTo>
                    <a:pt x="603" y="11"/>
                  </a:lnTo>
                  <a:lnTo>
                    <a:pt x="632" y="15"/>
                  </a:lnTo>
                  <a:lnTo>
                    <a:pt x="629" y="375"/>
                  </a:lnTo>
                  <a:lnTo>
                    <a:pt x="665" y="379"/>
                  </a:lnTo>
                  <a:lnTo>
                    <a:pt x="662" y="455"/>
                  </a:lnTo>
                  <a:close/>
                </a:path>
              </a:pathLst>
            </a:custGeom>
            <a:solidFill>
              <a:srgbClr val="FF9933"/>
            </a:solidFill>
            <a:ln w="6350">
              <a:solidFill>
                <a:srgbClr val="000000"/>
              </a:solidFill>
              <a:round/>
              <a:headEnd/>
              <a:tailEnd/>
            </a:ln>
          </p:spPr>
          <p:txBody>
            <a:bodyPr/>
            <a:lstStyle/>
            <a:p>
              <a:endParaRPr lang="en-US"/>
            </a:p>
          </p:txBody>
        </p:sp>
        <p:sp>
          <p:nvSpPr>
            <p:cNvPr id="50" name="Freeform 48"/>
            <p:cNvSpPr>
              <a:spLocks/>
            </p:cNvSpPr>
            <p:nvPr/>
          </p:nvSpPr>
          <p:spPr bwMode="auto">
            <a:xfrm>
              <a:off x="8678991" y="4775109"/>
              <a:ext cx="808038" cy="554037"/>
            </a:xfrm>
            <a:custGeom>
              <a:avLst/>
              <a:gdLst>
                <a:gd name="T0" fmla="*/ 808038 w 556"/>
                <a:gd name="T1" fmla="*/ 523500 h 381"/>
                <a:gd name="T2" fmla="*/ 47959 w 556"/>
                <a:gd name="T3" fmla="*/ 554038 h 381"/>
                <a:gd name="T4" fmla="*/ 10173 w 556"/>
                <a:gd name="T5" fmla="*/ 554038 h 381"/>
                <a:gd name="T6" fmla="*/ 0 w 556"/>
                <a:gd name="T7" fmla="*/ 30538 h 381"/>
                <a:gd name="T8" fmla="*/ 369140 w 556"/>
                <a:gd name="T9" fmla="*/ 14542 h 381"/>
                <a:gd name="T10" fmla="*/ 781878 w 556"/>
                <a:gd name="T11" fmla="*/ 0 h 381"/>
                <a:gd name="T12" fmla="*/ 808038 w 556"/>
                <a:gd name="T13" fmla="*/ 523500 h 381"/>
                <a:gd name="T14" fmla="*/ 0 60000 65536"/>
                <a:gd name="T15" fmla="*/ 0 60000 65536"/>
                <a:gd name="T16" fmla="*/ 0 60000 65536"/>
                <a:gd name="T17" fmla="*/ 0 60000 65536"/>
                <a:gd name="T18" fmla="*/ 0 60000 65536"/>
                <a:gd name="T19" fmla="*/ 0 60000 65536"/>
                <a:gd name="T20" fmla="*/ 0 60000 65536"/>
                <a:gd name="T21" fmla="*/ 0 w 556"/>
                <a:gd name="T22" fmla="*/ 0 h 381"/>
                <a:gd name="T23" fmla="*/ 556 w 556"/>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6" h="381">
                  <a:moveTo>
                    <a:pt x="556" y="360"/>
                  </a:moveTo>
                  <a:lnTo>
                    <a:pt x="33" y="381"/>
                  </a:lnTo>
                  <a:lnTo>
                    <a:pt x="7" y="381"/>
                  </a:lnTo>
                  <a:lnTo>
                    <a:pt x="0" y="21"/>
                  </a:lnTo>
                  <a:lnTo>
                    <a:pt x="254" y="10"/>
                  </a:lnTo>
                  <a:lnTo>
                    <a:pt x="538" y="0"/>
                  </a:lnTo>
                  <a:lnTo>
                    <a:pt x="556" y="36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49"/>
            <p:cNvSpPr>
              <a:spLocks/>
            </p:cNvSpPr>
            <p:nvPr/>
          </p:nvSpPr>
          <p:spPr bwMode="auto">
            <a:xfrm>
              <a:off x="9461629" y="4752884"/>
              <a:ext cx="803275" cy="1063624"/>
            </a:xfrm>
            <a:custGeom>
              <a:avLst/>
              <a:gdLst>
                <a:gd name="T0" fmla="*/ 100228 w 553"/>
                <a:gd name="T1" fmla="*/ 1063625 h 731"/>
                <a:gd name="T2" fmla="*/ 90060 w 553"/>
                <a:gd name="T3" fmla="*/ 973413 h 731"/>
                <a:gd name="T4" fmla="*/ 68271 w 553"/>
                <a:gd name="T5" fmla="*/ 969048 h 731"/>
                <a:gd name="T6" fmla="*/ 47935 w 553"/>
                <a:gd name="T7" fmla="*/ 550000 h 731"/>
                <a:gd name="T8" fmla="*/ 26146 w 553"/>
                <a:gd name="T9" fmla="*/ 545635 h 731"/>
                <a:gd name="T10" fmla="*/ 0 w 553"/>
                <a:gd name="T11" fmla="*/ 21825 h 731"/>
                <a:gd name="T12" fmla="*/ 512760 w 553"/>
                <a:gd name="T13" fmla="*/ 0 h 731"/>
                <a:gd name="T14" fmla="*/ 522928 w 553"/>
                <a:gd name="T15" fmla="*/ 5820 h 731"/>
                <a:gd name="T16" fmla="*/ 538906 w 553"/>
                <a:gd name="T17" fmla="*/ 42196 h 731"/>
                <a:gd name="T18" fmla="*/ 559242 w 553"/>
                <a:gd name="T19" fmla="*/ 58201 h 731"/>
                <a:gd name="T20" fmla="*/ 575220 w 553"/>
                <a:gd name="T21" fmla="*/ 206614 h 731"/>
                <a:gd name="T22" fmla="*/ 607177 w 553"/>
                <a:gd name="T23" fmla="*/ 238624 h 731"/>
                <a:gd name="T24" fmla="*/ 612987 w 553"/>
                <a:gd name="T25" fmla="*/ 301191 h 731"/>
                <a:gd name="T26" fmla="*/ 639134 w 553"/>
                <a:gd name="T27" fmla="*/ 323016 h 731"/>
                <a:gd name="T28" fmla="*/ 675448 w 553"/>
                <a:gd name="T29" fmla="*/ 397222 h 731"/>
                <a:gd name="T30" fmla="*/ 719026 w 553"/>
                <a:gd name="T31" fmla="*/ 413228 h 731"/>
                <a:gd name="T32" fmla="*/ 733551 w 553"/>
                <a:gd name="T33" fmla="*/ 433598 h 731"/>
                <a:gd name="T34" fmla="*/ 745172 w 553"/>
                <a:gd name="T35" fmla="*/ 576191 h 731"/>
                <a:gd name="T36" fmla="*/ 761150 w 553"/>
                <a:gd name="T37" fmla="*/ 614022 h 731"/>
                <a:gd name="T38" fmla="*/ 761150 w 553"/>
                <a:gd name="T39" fmla="*/ 650397 h 731"/>
                <a:gd name="T40" fmla="*/ 777129 w 553"/>
                <a:gd name="T41" fmla="*/ 672223 h 731"/>
                <a:gd name="T42" fmla="*/ 803275 w 553"/>
                <a:gd name="T43" fmla="*/ 792990 h 731"/>
                <a:gd name="T44" fmla="*/ 781486 w 553"/>
                <a:gd name="T45" fmla="*/ 905027 h 731"/>
                <a:gd name="T46" fmla="*/ 803275 w 553"/>
                <a:gd name="T47" fmla="*/ 1015609 h 731"/>
                <a:gd name="T48" fmla="*/ 797465 w 553"/>
                <a:gd name="T49" fmla="*/ 1037435 h 731"/>
                <a:gd name="T50" fmla="*/ 100228 w 553"/>
                <a:gd name="T51" fmla="*/ 1063625 h 7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3"/>
                <a:gd name="T79" fmla="*/ 0 h 731"/>
                <a:gd name="T80" fmla="*/ 553 w 553"/>
                <a:gd name="T81" fmla="*/ 731 h 7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3" h="731">
                  <a:moveTo>
                    <a:pt x="69" y="731"/>
                  </a:moveTo>
                  <a:lnTo>
                    <a:pt x="62" y="669"/>
                  </a:lnTo>
                  <a:lnTo>
                    <a:pt x="47" y="666"/>
                  </a:lnTo>
                  <a:lnTo>
                    <a:pt x="33" y="378"/>
                  </a:lnTo>
                  <a:lnTo>
                    <a:pt x="18" y="375"/>
                  </a:lnTo>
                  <a:lnTo>
                    <a:pt x="0" y="15"/>
                  </a:lnTo>
                  <a:lnTo>
                    <a:pt x="353" y="0"/>
                  </a:lnTo>
                  <a:lnTo>
                    <a:pt x="360" y="4"/>
                  </a:lnTo>
                  <a:lnTo>
                    <a:pt x="371" y="29"/>
                  </a:lnTo>
                  <a:lnTo>
                    <a:pt x="385" y="40"/>
                  </a:lnTo>
                  <a:lnTo>
                    <a:pt x="396" y="142"/>
                  </a:lnTo>
                  <a:lnTo>
                    <a:pt x="418" y="164"/>
                  </a:lnTo>
                  <a:lnTo>
                    <a:pt x="422" y="207"/>
                  </a:lnTo>
                  <a:lnTo>
                    <a:pt x="440" y="222"/>
                  </a:lnTo>
                  <a:lnTo>
                    <a:pt x="465" y="273"/>
                  </a:lnTo>
                  <a:lnTo>
                    <a:pt x="495" y="284"/>
                  </a:lnTo>
                  <a:lnTo>
                    <a:pt x="505" y="298"/>
                  </a:lnTo>
                  <a:lnTo>
                    <a:pt x="513" y="396"/>
                  </a:lnTo>
                  <a:lnTo>
                    <a:pt x="524" y="422"/>
                  </a:lnTo>
                  <a:lnTo>
                    <a:pt x="524" y="447"/>
                  </a:lnTo>
                  <a:lnTo>
                    <a:pt x="535" y="462"/>
                  </a:lnTo>
                  <a:lnTo>
                    <a:pt x="553" y="545"/>
                  </a:lnTo>
                  <a:lnTo>
                    <a:pt x="538" y="622"/>
                  </a:lnTo>
                  <a:lnTo>
                    <a:pt x="553" y="698"/>
                  </a:lnTo>
                  <a:lnTo>
                    <a:pt x="549" y="713"/>
                  </a:lnTo>
                  <a:lnTo>
                    <a:pt x="69" y="731"/>
                  </a:lnTo>
                  <a:close/>
                </a:path>
              </a:pathLst>
            </a:custGeom>
            <a:noFill/>
            <a:ln w="6350">
              <a:solidFill>
                <a:srgbClr val="000000"/>
              </a:solidFill>
              <a:round/>
              <a:headEnd/>
              <a:tailEnd/>
            </a:ln>
            <a:extLst/>
          </p:spPr>
          <p:txBody>
            <a:bodyPr/>
            <a:lstStyle/>
            <a:p>
              <a:endParaRPr lang="en-US"/>
            </a:p>
          </p:txBody>
        </p:sp>
        <p:sp>
          <p:nvSpPr>
            <p:cNvPr id="52" name="Freeform 50"/>
            <p:cNvSpPr>
              <a:spLocks/>
            </p:cNvSpPr>
            <p:nvPr/>
          </p:nvSpPr>
          <p:spPr bwMode="auto">
            <a:xfrm>
              <a:off x="4534030" y="5144997"/>
              <a:ext cx="1570037" cy="739774"/>
            </a:xfrm>
            <a:custGeom>
              <a:avLst/>
              <a:gdLst>
                <a:gd name="T0" fmla="*/ 0 w 1080"/>
                <a:gd name="T1" fmla="*/ 723788 h 509"/>
                <a:gd name="T2" fmla="*/ 36343 w 1080"/>
                <a:gd name="T3" fmla="*/ 555195 h 509"/>
                <a:gd name="T4" fmla="*/ 110484 w 1080"/>
                <a:gd name="T5" fmla="*/ 549381 h 509"/>
                <a:gd name="T6" fmla="*/ 152642 w 1080"/>
                <a:gd name="T7" fmla="*/ 533394 h 509"/>
                <a:gd name="T8" fmla="*/ 206431 w 1080"/>
                <a:gd name="T9" fmla="*/ 597343 h 509"/>
                <a:gd name="T10" fmla="*/ 252950 w 1080"/>
                <a:gd name="T11" fmla="*/ 581356 h 509"/>
                <a:gd name="T12" fmla="*/ 284933 w 1080"/>
                <a:gd name="T13" fmla="*/ 581356 h 509"/>
                <a:gd name="T14" fmla="*/ 364888 w 1080"/>
                <a:gd name="T15" fmla="*/ 619144 h 509"/>
                <a:gd name="T16" fmla="*/ 417223 w 1080"/>
                <a:gd name="T17" fmla="*/ 619144 h 509"/>
                <a:gd name="T18" fmla="*/ 471011 w 1080"/>
                <a:gd name="T19" fmla="*/ 629317 h 509"/>
                <a:gd name="T20" fmla="*/ 485548 w 1080"/>
                <a:gd name="T21" fmla="*/ 597343 h 509"/>
                <a:gd name="T22" fmla="*/ 533522 w 1080"/>
                <a:gd name="T23" fmla="*/ 576995 h 509"/>
                <a:gd name="T24" fmla="*/ 591671 w 1080"/>
                <a:gd name="T25" fmla="*/ 561008 h 509"/>
                <a:gd name="T26" fmla="*/ 629469 w 1080"/>
                <a:gd name="T27" fmla="*/ 533394 h 509"/>
                <a:gd name="T28" fmla="*/ 739953 w 1080"/>
                <a:gd name="T29" fmla="*/ 475258 h 509"/>
                <a:gd name="T30" fmla="*/ 819908 w 1080"/>
                <a:gd name="T31" fmla="*/ 438923 h 509"/>
                <a:gd name="T32" fmla="*/ 846075 w 1080"/>
                <a:gd name="T33" fmla="*/ 428750 h 509"/>
                <a:gd name="T34" fmla="*/ 940568 w 1080"/>
                <a:gd name="T35" fmla="*/ 316839 h 509"/>
                <a:gd name="T36" fmla="*/ 962375 w 1080"/>
                <a:gd name="T37" fmla="*/ 242716 h 509"/>
                <a:gd name="T38" fmla="*/ 1030700 w 1080"/>
                <a:gd name="T39" fmla="*/ 222369 h 509"/>
                <a:gd name="T40" fmla="*/ 1040876 w 1080"/>
                <a:gd name="T41" fmla="*/ 164233 h 509"/>
                <a:gd name="T42" fmla="*/ 1115017 w 1080"/>
                <a:gd name="T43" fmla="*/ 110458 h 509"/>
                <a:gd name="T44" fmla="*/ 1162990 w 1080"/>
                <a:gd name="T45" fmla="*/ 42148 h 509"/>
                <a:gd name="T46" fmla="*/ 1210964 w 1080"/>
                <a:gd name="T47" fmla="*/ 52322 h 509"/>
                <a:gd name="T48" fmla="*/ 1327263 w 1080"/>
                <a:gd name="T49" fmla="*/ 37788 h 509"/>
                <a:gd name="T50" fmla="*/ 1389773 w 1080"/>
                <a:gd name="T51" fmla="*/ 26161 h 509"/>
                <a:gd name="T52" fmla="*/ 1459553 w 1080"/>
                <a:gd name="T53" fmla="*/ 5814 h 509"/>
                <a:gd name="T54" fmla="*/ 1527879 w 1080"/>
                <a:gd name="T55" fmla="*/ 100284 h 509"/>
                <a:gd name="T56" fmla="*/ 1495896 w 1080"/>
                <a:gd name="T57" fmla="*/ 226729 h 509"/>
                <a:gd name="T58" fmla="*/ 1463914 w 1080"/>
                <a:gd name="T59" fmla="*/ 386601 h 509"/>
                <a:gd name="T60" fmla="*/ 1474090 w 1080"/>
                <a:gd name="T61" fmla="*/ 571182 h 509"/>
                <a:gd name="T62" fmla="*/ 1548231 w 1080"/>
                <a:gd name="T63" fmla="*/ 665652 h 509"/>
                <a:gd name="T64" fmla="*/ 1570037 w 1080"/>
                <a:gd name="T65" fmla="*/ 739775 h 5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0"/>
                <a:gd name="T100" fmla="*/ 0 h 509"/>
                <a:gd name="T101" fmla="*/ 1080 w 1080"/>
                <a:gd name="T102" fmla="*/ 509 h 5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0" h="509">
                  <a:moveTo>
                    <a:pt x="1080" y="509"/>
                  </a:moveTo>
                  <a:lnTo>
                    <a:pt x="0" y="498"/>
                  </a:lnTo>
                  <a:lnTo>
                    <a:pt x="4" y="382"/>
                  </a:lnTo>
                  <a:lnTo>
                    <a:pt x="25" y="382"/>
                  </a:lnTo>
                  <a:lnTo>
                    <a:pt x="40" y="371"/>
                  </a:lnTo>
                  <a:lnTo>
                    <a:pt x="76" y="378"/>
                  </a:lnTo>
                  <a:lnTo>
                    <a:pt x="80" y="367"/>
                  </a:lnTo>
                  <a:lnTo>
                    <a:pt x="105" y="367"/>
                  </a:lnTo>
                  <a:lnTo>
                    <a:pt x="116" y="404"/>
                  </a:lnTo>
                  <a:lnTo>
                    <a:pt x="142" y="411"/>
                  </a:lnTo>
                  <a:lnTo>
                    <a:pt x="145" y="400"/>
                  </a:lnTo>
                  <a:lnTo>
                    <a:pt x="174" y="400"/>
                  </a:lnTo>
                  <a:lnTo>
                    <a:pt x="182" y="407"/>
                  </a:lnTo>
                  <a:lnTo>
                    <a:pt x="196" y="400"/>
                  </a:lnTo>
                  <a:lnTo>
                    <a:pt x="233" y="426"/>
                  </a:lnTo>
                  <a:lnTo>
                    <a:pt x="251" y="426"/>
                  </a:lnTo>
                  <a:lnTo>
                    <a:pt x="269" y="404"/>
                  </a:lnTo>
                  <a:lnTo>
                    <a:pt x="287" y="426"/>
                  </a:lnTo>
                  <a:lnTo>
                    <a:pt x="305" y="415"/>
                  </a:lnTo>
                  <a:lnTo>
                    <a:pt x="324" y="433"/>
                  </a:lnTo>
                  <a:lnTo>
                    <a:pt x="338" y="422"/>
                  </a:lnTo>
                  <a:lnTo>
                    <a:pt x="334" y="411"/>
                  </a:lnTo>
                  <a:lnTo>
                    <a:pt x="364" y="415"/>
                  </a:lnTo>
                  <a:lnTo>
                    <a:pt x="367" y="397"/>
                  </a:lnTo>
                  <a:lnTo>
                    <a:pt x="382" y="386"/>
                  </a:lnTo>
                  <a:lnTo>
                    <a:pt x="407" y="386"/>
                  </a:lnTo>
                  <a:lnTo>
                    <a:pt x="422" y="382"/>
                  </a:lnTo>
                  <a:lnTo>
                    <a:pt x="433" y="367"/>
                  </a:lnTo>
                  <a:lnTo>
                    <a:pt x="480" y="360"/>
                  </a:lnTo>
                  <a:lnTo>
                    <a:pt x="509" y="327"/>
                  </a:lnTo>
                  <a:lnTo>
                    <a:pt x="509" y="309"/>
                  </a:lnTo>
                  <a:lnTo>
                    <a:pt x="564" y="302"/>
                  </a:lnTo>
                  <a:lnTo>
                    <a:pt x="567" y="291"/>
                  </a:lnTo>
                  <a:lnTo>
                    <a:pt x="582" y="295"/>
                  </a:lnTo>
                  <a:lnTo>
                    <a:pt x="589" y="247"/>
                  </a:lnTo>
                  <a:lnTo>
                    <a:pt x="647" y="218"/>
                  </a:lnTo>
                  <a:lnTo>
                    <a:pt x="644" y="189"/>
                  </a:lnTo>
                  <a:lnTo>
                    <a:pt x="662" y="167"/>
                  </a:lnTo>
                  <a:lnTo>
                    <a:pt x="691" y="156"/>
                  </a:lnTo>
                  <a:lnTo>
                    <a:pt x="709" y="153"/>
                  </a:lnTo>
                  <a:lnTo>
                    <a:pt x="727" y="135"/>
                  </a:lnTo>
                  <a:lnTo>
                    <a:pt x="716" y="113"/>
                  </a:lnTo>
                  <a:lnTo>
                    <a:pt x="745" y="106"/>
                  </a:lnTo>
                  <a:lnTo>
                    <a:pt x="767" y="76"/>
                  </a:lnTo>
                  <a:lnTo>
                    <a:pt x="778" y="47"/>
                  </a:lnTo>
                  <a:lnTo>
                    <a:pt x="800" y="29"/>
                  </a:lnTo>
                  <a:lnTo>
                    <a:pt x="829" y="26"/>
                  </a:lnTo>
                  <a:lnTo>
                    <a:pt x="833" y="36"/>
                  </a:lnTo>
                  <a:lnTo>
                    <a:pt x="858" y="40"/>
                  </a:lnTo>
                  <a:lnTo>
                    <a:pt x="913" y="26"/>
                  </a:lnTo>
                  <a:lnTo>
                    <a:pt x="927" y="47"/>
                  </a:lnTo>
                  <a:lnTo>
                    <a:pt x="956" y="18"/>
                  </a:lnTo>
                  <a:lnTo>
                    <a:pt x="989" y="18"/>
                  </a:lnTo>
                  <a:lnTo>
                    <a:pt x="1004" y="4"/>
                  </a:lnTo>
                  <a:lnTo>
                    <a:pt x="1022" y="0"/>
                  </a:lnTo>
                  <a:lnTo>
                    <a:pt x="1051" y="69"/>
                  </a:lnTo>
                  <a:lnTo>
                    <a:pt x="1051" y="102"/>
                  </a:lnTo>
                  <a:lnTo>
                    <a:pt x="1029" y="156"/>
                  </a:lnTo>
                  <a:lnTo>
                    <a:pt x="1044" y="196"/>
                  </a:lnTo>
                  <a:lnTo>
                    <a:pt x="1007" y="266"/>
                  </a:lnTo>
                  <a:lnTo>
                    <a:pt x="996" y="324"/>
                  </a:lnTo>
                  <a:lnTo>
                    <a:pt x="1014" y="393"/>
                  </a:lnTo>
                  <a:lnTo>
                    <a:pt x="1029" y="418"/>
                  </a:lnTo>
                  <a:lnTo>
                    <a:pt x="1065" y="458"/>
                  </a:lnTo>
                  <a:lnTo>
                    <a:pt x="1080" y="495"/>
                  </a:lnTo>
                  <a:lnTo>
                    <a:pt x="1080" y="509"/>
                  </a:lnTo>
                  <a:close/>
                </a:path>
              </a:pathLst>
            </a:custGeom>
            <a:solidFill>
              <a:srgbClr val="FF9933"/>
            </a:solidFill>
            <a:ln w="6350">
              <a:solidFill>
                <a:srgbClr val="000000"/>
              </a:solidFill>
              <a:round/>
              <a:headEnd/>
              <a:tailEnd/>
            </a:ln>
          </p:spPr>
          <p:txBody>
            <a:bodyPr/>
            <a:lstStyle/>
            <a:p>
              <a:endParaRPr lang="en-US"/>
            </a:p>
          </p:txBody>
        </p:sp>
        <p:sp>
          <p:nvSpPr>
            <p:cNvPr id="53" name="Freeform 51"/>
            <p:cNvSpPr>
              <a:spLocks/>
            </p:cNvSpPr>
            <p:nvPr/>
          </p:nvSpPr>
          <p:spPr bwMode="auto">
            <a:xfrm>
              <a:off x="6769230" y="5351372"/>
              <a:ext cx="920750" cy="528637"/>
            </a:xfrm>
            <a:custGeom>
              <a:avLst/>
              <a:gdLst>
                <a:gd name="T0" fmla="*/ 5818 w 633"/>
                <a:gd name="T1" fmla="*/ 528637 h 364"/>
                <a:gd name="T2" fmla="*/ 0 w 633"/>
                <a:gd name="T3" fmla="*/ 15975 h 364"/>
                <a:gd name="T4" fmla="*/ 872749 w 633"/>
                <a:gd name="T5" fmla="*/ 0 h 364"/>
                <a:gd name="T6" fmla="*/ 910568 w 633"/>
                <a:gd name="T7" fmla="*/ 0 h 364"/>
                <a:gd name="T8" fmla="*/ 920750 w 633"/>
                <a:gd name="T9" fmla="*/ 522828 h 364"/>
                <a:gd name="T10" fmla="*/ 174550 w 633"/>
                <a:gd name="T11" fmla="*/ 528637 h 364"/>
                <a:gd name="T12" fmla="*/ 5818 w 633"/>
                <a:gd name="T13" fmla="*/ 528637 h 364"/>
                <a:gd name="T14" fmla="*/ 0 60000 65536"/>
                <a:gd name="T15" fmla="*/ 0 60000 65536"/>
                <a:gd name="T16" fmla="*/ 0 60000 65536"/>
                <a:gd name="T17" fmla="*/ 0 60000 65536"/>
                <a:gd name="T18" fmla="*/ 0 60000 65536"/>
                <a:gd name="T19" fmla="*/ 0 60000 65536"/>
                <a:gd name="T20" fmla="*/ 0 60000 65536"/>
                <a:gd name="T21" fmla="*/ 0 w 633"/>
                <a:gd name="T22" fmla="*/ 0 h 364"/>
                <a:gd name="T23" fmla="*/ 633 w 633"/>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3" h="364">
                  <a:moveTo>
                    <a:pt x="4" y="364"/>
                  </a:moveTo>
                  <a:lnTo>
                    <a:pt x="0" y="11"/>
                  </a:lnTo>
                  <a:lnTo>
                    <a:pt x="600" y="0"/>
                  </a:lnTo>
                  <a:lnTo>
                    <a:pt x="626" y="0"/>
                  </a:lnTo>
                  <a:lnTo>
                    <a:pt x="633" y="360"/>
                  </a:lnTo>
                  <a:lnTo>
                    <a:pt x="120" y="364"/>
                  </a:lnTo>
                  <a:lnTo>
                    <a:pt x="4" y="364"/>
                  </a:lnTo>
                  <a:close/>
                </a:path>
              </a:pathLst>
            </a:custGeom>
            <a:solidFill>
              <a:srgbClr val="FF9933"/>
            </a:solidFill>
            <a:ln w="6350">
              <a:solidFill>
                <a:srgbClr val="000000"/>
              </a:solidFill>
              <a:round/>
              <a:headEnd/>
              <a:tailEnd/>
            </a:ln>
          </p:spPr>
          <p:txBody>
            <a:bodyPr/>
            <a:lstStyle/>
            <a:p>
              <a:endParaRPr lang="en-US"/>
            </a:p>
          </p:txBody>
        </p:sp>
        <p:sp>
          <p:nvSpPr>
            <p:cNvPr id="54" name="Freeform 52"/>
            <p:cNvSpPr>
              <a:spLocks/>
            </p:cNvSpPr>
            <p:nvPr/>
          </p:nvSpPr>
          <p:spPr bwMode="auto">
            <a:xfrm>
              <a:off x="7680455" y="5329146"/>
              <a:ext cx="1057275" cy="546099"/>
            </a:xfrm>
            <a:custGeom>
              <a:avLst/>
              <a:gdLst>
                <a:gd name="T0" fmla="*/ 301040 w 727"/>
                <a:gd name="T1" fmla="*/ 540275 h 375"/>
                <a:gd name="T2" fmla="*/ 10180 w 727"/>
                <a:gd name="T3" fmla="*/ 546100 h 375"/>
                <a:gd name="T4" fmla="*/ 0 w 727"/>
                <a:gd name="T5" fmla="*/ 21844 h 375"/>
                <a:gd name="T6" fmla="*/ 1009283 w 727"/>
                <a:gd name="T7" fmla="*/ 0 h 375"/>
                <a:gd name="T8" fmla="*/ 1047095 w 727"/>
                <a:gd name="T9" fmla="*/ 0 h 375"/>
                <a:gd name="T10" fmla="*/ 1057275 w 727"/>
                <a:gd name="T11" fmla="*/ 530081 h 375"/>
                <a:gd name="T12" fmla="*/ 301040 w 727"/>
                <a:gd name="T13" fmla="*/ 540275 h 375"/>
                <a:gd name="T14" fmla="*/ 0 60000 65536"/>
                <a:gd name="T15" fmla="*/ 0 60000 65536"/>
                <a:gd name="T16" fmla="*/ 0 60000 65536"/>
                <a:gd name="T17" fmla="*/ 0 60000 65536"/>
                <a:gd name="T18" fmla="*/ 0 60000 65536"/>
                <a:gd name="T19" fmla="*/ 0 60000 65536"/>
                <a:gd name="T20" fmla="*/ 0 60000 65536"/>
                <a:gd name="T21" fmla="*/ 0 w 727"/>
                <a:gd name="T22" fmla="*/ 0 h 375"/>
                <a:gd name="T23" fmla="*/ 727 w 727"/>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7" h="375">
                  <a:moveTo>
                    <a:pt x="207" y="371"/>
                  </a:moveTo>
                  <a:lnTo>
                    <a:pt x="7" y="375"/>
                  </a:lnTo>
                  <a:lnTo>
                    <a:pt x="0" y="15"/>
                  </a:lnTo>
                  <a:lnTo>
                    <a:pt x="694" y="0"/>
                  </a:lnTo>
                  <a:lnTo>
                    <a:pt x="720" y="0"/>
                  </a:lnTo>
                  <a:lnTo>
                    <a:pt x="727" y="364"/>
                  </a:lnTo>
                  <a:lnTo>
                    <a:pt x="207" y="371"/>
                  </a:lnTo>
                  <a:close/>
                </a:path>
              </a:pathLst>
            </a:custGeom>
            <a:solidFill>
              <a:srgbClr val="FFCC00"/>
            </a:solidFill>
            <a:ln w="6350">
              <a:solidFill>
                <a:srgbClr val="000000"/>
              </a:solidFill>
              <a:round/>
              <a:headEnd/>
              <a:tailEnd/>
            </a:ln>
          </p:spPr>
          <p:txBody>
            <a:bodyPr/>
            <a:lstStyle/>
            <a:p>
              <a:endParaRPr lang="en-US"/>
            </a:p>
          </p:txBody>
        </p:sp>
        <p:sp>
          <p:nvSpPr>
            <p:cNvPr id="55" name="Freeform 53"/>
            <p:cNvSpPr>
              <a:spLocks/>
            </p:cNvSpPr>
            <p:nvPr/>
          </p:nvSpPr>
          <p:spPr bwMode="auto">
            <a:xfrm>
              <a:off x="8726617" y="5298983"/>
              <a:ext cx="835025" cy="560387"/>
            </a:xfrm>
            <a:custGeom>
              <a:avLst/>
              <a:gdLst>
                <a:gd name="T0" fmla="*/ 46552 w 574"/>
                <a:gd name="T1" fmla="*/ 560388 h 385"/>
                <a:gd name="T2" fmla="*/ 10183 w 574"/>
                <a:gd name="T3" fmla="*/ 560388 h 385"/>
                <a:gd name="T4" fmla="*/ 0 w 574"/>
                <a:gd name="T5" fmla="*/ 30567 h 385"/>
                <a:gd name="T6" fmla="*/ 760833 w 574"/>
                <a:gd name="T7" fmla="*/ 0 h 385"/>
                <a:gd name="T8" fmla="*/ 782654 w 574"/>
                <a:gd name="T9" fmla="*/ 4367 h 385"/>
                <a:gd name="T10" fmla="*/ 803021 w 574"/>
                <a:gd name="T11" fmla="*/ 423566 h 385"/>
                <a:gd name="T12" fmla="*/ 824842 w 574"/>
                <a:gd name="T13" fmla="*/ 427933 h 385"/>
                <a:gd name="T14" fmla="*/ 835025 w 574"/>
                <a:gd name="T15" fmla="*/ 518177 h 385"/>
                <a:gd name="T16" fmla="*/ 46552 w 574"/>
                <a:gd name="T17" fmla="*/ 560388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385"/>
                <a:gd name="T29" fmla="*/ 574 w 574"/>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385">
                  <a:moveTo>
                    <a:pt x="32" y="385"/>
                  </a:moveTo>
                  <a:lnTo>
                    <a:pt x="7" y="385"/>
                  </a:lnTo>
                  <a:lnTo>
                    <a:pt x="0" y="21"/>
                  </a:lnTo>
                  <a:lnTo>
                    <a:pt x="523" y="0"/>
                  </a:lnTo>
                  <a:lnTo>
                    <a:pt x="538" y="3"/>
                  </a:lnTo>
                  <a:lnTo>
                    <a:pt x="552" y="291"/>
                  </a:lnTo>
                  <a:lnTo>
                    <a:pt x="567" y="294"/>
                  </a:lnTo>
                  <a:lnTo>
                    <a:pt x="574" y="356"/>
                  </a:lnTo>
                  <a:lnTo>
                    <a:pt x="32" y="385"/>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54"/>
            <p:cNvSpPr>
              <a:spLocks/>
            </p:cNvSpPr>
            <p:nvPr/>
          </p:nvSpPr>
          <p:spPr bwMode="auto">
            <a:xfrm>
              <a:off x="3487867" y="5335496"/>
              <a:ext cx="1052513" cy="533399"/>
            </a:xfrm>
            <a:custGeom>
              <a:avLst/>
              <a:gdLst>
                <a:gd name="T0" fmla="*/ 52335 w 724"/>
                <a:gd name="T1" fmla="*/ 507239 h 367"/>
                <a:gd name="T2" fmla="*/ 0 w 724"/>
                <a:gd name="T3" fmla="*/ 507239 h 367"/>
                <a:gd name="T4" fmla="*/ 20352 w 724"/>
                <a:gd name="T5" fmla="*/ 0 h 367"/>
                <a:gd name="T6" fmla="*/ 90132 w 724"/>
                <a:gd name="T7" fmla="*/ 0 h 367"/>
                <a:gd name="T8" fmla="*/ 543701 w 724"/>
                <a:gd name="T9" fmla="*/ 10174 h 367"/>
                <a:gd name="T10" fmla="*/ 539340 w 724"/>
                <a:gd name="T11" fmla="*/ 122086 h 367"/>
                <a:gd name="T12" fmla="*/ 1052513 w 724"/>
                <a:gd name="T13" fmla="*/ 132260 h 367"/>
                <a:gd name="T14" fmla="*/ 1052513 w 724"/>
                <a:gd name="T15" fmla="*/ 364805 h 367"/>
                <a:gd name="T16" fmla="*/ 1046698 w 724"/>
                <a:gd name="T17" fmla="*/ 533400 h 367"/>
                <a:gd name="T18" fmla="*/ 52335 w 724"/>
                <a:gd name="T19" fmla="*/ 507239 h 3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4"/>
                <a:gd name="T31" fmla="*/ 0 h 367"/>
                <a:gd name="T32" fmla="*/ 724 w 724"/>
                <a:gd name="T33" fmla="*/ 367 h 3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4" h="367">
                  <a:moveTo>
                    <a:pt x="36" y="349"/>
                  </a:moveTo>
                  <a:lnTo>
                    <a:pt x="0" y="349"/>
                  </a:lnTo>
                  <a:lnTo>
                    <a:pt x="14" y="0"/>
                  </a:lnTo>
                  <a:lnTo>
                    <a:pt x="62" y="0"/>
                  </a:lnTo>
                  <a:lnTo>
                    <a:pt x="374" y="7"/>
                  </a:lnTo>
                  <a:lnTo>
                    <a:pt x="371" y="84"/>
                  </a:lnTo>
                  <a:lnTo>
                    <a:pt x="724" y="91"/>
                  </a:lnTo>
                  <a:lnTo>
                    <a:pt x="724" y="251"/>
                  </a:lnTo>
                  <a:lnTo>
                    <a:pt x="720" y="367"/>
                  </a:lnTo>
                  <a:lnTo>
                    <a:pt x="36" y="349"/>
                  </a:lnTo>
                  <a:close/>
                </a:path>
              </a:pathLst>
            </a:custGeom>
            <a:solidFill>
              <a:srgbClr val="FF9933"/>
            </a:solidFill>
            <a:ln w="6350">
              <a:solidFill>
                <a:srgbClr val="000000"/>
              </a:solidFill>
              <a:round/>
              <a:headEnd/>
              <a:tailEnd/>
            </a:ln>
          </p:spPr>
          <p:txBody>
            <a:bodyPr/>
            <a:lstStyle/>
            <a:p>
              <a:endParaRPr lang="en-US"/>
            </a:p>
          </p:txBody>
        </p:sp>
        <p:sp>
          <p:nvSpPr>
            <p:cNvPr id="57" name="Rectangle 55"/>
            <p:cNvSpPr>
              <a:spLocks noChangeArrowheads="1"/>
            </p:cNvSpPr>
            <p:nvPr/>
          </p:nvSpPr>
          <p:spPr bwMode="auto">
            <a:xfrm>
              <a:off x="3265617" y="2914561"/>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 name="Rectangle 56"/>
            <p:cNvSpPr>
              <a:spLocks noChangeArrowheads="1"/>
            </p:cNvSpPr>
            <p:nvPr/>
          </p:nvSpPr>
          <p:spPr bwMode="auto">
            <a:xfrm>
              <a:off x="5316667" y="4562384"/>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9" name="Rectangle 57"/>
            <p:cNvSpPr>
              <a:spLocks noChangeArrowheads="1"/>
            </p:cNvSpPr>
            <p:nvPr/>
          </p:nvSpPr>
          <p:spPr bwMode="auto">
            <a:xfrm>
              <a:off x="3814892" y="4511585"/>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0" name="Rectangle 58"/>
            <p:cNvSpPr>
              <a:spLocks noChangeArrowheads="1"/>
            </p:cNvSpPr>
            <p:nvPr/>
          </p:nvSpPr>
          <p:spPr bwMode="auto">
            <a:xfrm>
              <a:off x="7642355" y="4262348"/>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 name="Rectangle 59"/>
            <p:cNvSpPr>
              <a:spLocks noChangeArrowheads="1"/>
            </p:cNvSpPr>
            <p:nvPr/>
          </p:nvSpPr>
          <p:spPr bwMode="auto">
            <a:xfrm>
              <a:off x="7040692" y="3352711"/>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2" name="Rectangle 60"/>
            <p:cNvSpPr>
              <a:spLocks noChangeArrowheads="1"/>
            </p:cNvSpPr>
            <p:nvPr/>
          </p:nvSpPr>
          <p:spPr bwMode="auto">
            <a:xfrm>
              <a:off x="6880355" y="4278223"/>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 name="Rectangle 61"/>
            <p:cNvSpPr>
              <a:spLocks noChangeArrowheads="1"/>
            </p:cNvSpPr>
            <p:nvPr/>
          </p:nvSpPr>
          <p:spPr bwMode="auto">
            <a:xfrm>
              <a:off x="8915529" y="2130338"/>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4" name="Rectangle 62"/>
            <p:cNvSpPr>
              <a:spLocks noChangeArrowheads="1"/>
            </p:cNvSpPr>
            <p:nvPr/>
          </p:nvSpPr>
          <p:spPr bwMode="auto">
            <a:xfrm>
              <a:off x="5872292" y="2379576"/>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5" name="Rectangle 63"/>
            <p:cNvSpPr>
              <a:spLocks noChangeArrowheads="1"/>
            </p:cNvSpPr>
            <p:nvPr/>
          </p:nvSpPr>
          <p:spPr bwMode="auto">
            <a:xfrm>
              <a:off x="6110418" y="2379576"/>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6" name="Rectangle 64"/>
            <p:cNvSpPr>
              <a:spLocks noChangeArrowheads="1"/>
            </p:cNvSpPr>
            <p:nvPr/>
          </p:nvSpPr>
          <p:spPr bwMode="auto">
            <a:xfrm>
              <a:off x="4268917" y="2417675"/>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7" name="Rectangle 65"/>
            <p:cNvSpPr>
              <a:spLocks noChangeArrowheads="1"/>
            </p:cNvSpPr>
            <p:nvPr/>
          </p:nvSpPr>
          <p:spPr bwMode="auto">
            <a:xfrm>
              <a:off x="4062542" y="1544551"/>
              <a:ext cx="70"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8" name="Text Box 66"/>
            <p:cNvSpPr txBox="1">
              <a:spLocks noChangeArrowheads="1"/>
            </p:cNvSpPr>
            <p:nvPr/>
          </p:nvSpPr>
          <p:spPr bwMode="auto">
            <a:xfrm>
              <a:off x="3631661" y="5408521"/>
              <a:ext cx="58553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Adams</a:t>
              </a:r>
            </a:p>
            <a:p>
              <a:pPr algn="ctr" eaLnBrk="1" hangingPunct="1">
                <a:spcBef>
                  <a:spcPct val="0"/>
                </a:spcBef>
                <a:buFontTx/>
                <a:buNone/>
              </a:pPr>
              <a:r>
                <a:rPr lang="en-US" altLang="en-US" sz="900" dirty="0"/>
                <a:t>4</a:t>
              </a:r>
            </a:p>
          </p:txBody>
        </p:sp>
        <p:sp>
          <p:nvSpPr>
            <p:cNvPr id="69" name="Text Box 67"/>
            <p:cNvSpPr txBox="1">
              <a:spLocks noChangeArrowheads="1"/>
            </p:cNvSpPr>
            <p:nvPr/>
          </p:nvSpPr>
          <p:spPr bwMode="auto">
            <a:xfrm>
              <a:off x="8343881" y="4079784"/>
              <a:ext cx="592437"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Barnes</a:t>
              </a:r>
            </a:p>
            <a:p>
              <a:pPr algn="ctr" eaLnBrk="1" hangingPunct="1">
                <a:spcBef>
                  <a:spcPct val="0"/>
                </a:spcBef>
                <a:buFontTx/>
                <a:buNone/>
              </a:pPr>
              <a:r>
                <a:rPr lang="en-US" altLang="en-US" sz="900" dirty="0"/>
                <a:t>3</a:t>
              </a:r>
            </a:p>
          </p:txBody>
        </p:sp>
        <p:sp>
          <p:nvSpPr>
            <p:cNvPr id="70" name="Text Box 68"/>
            <p:cNvSpPr txBox="1">
              <a:spLocks noChangeArrowheads="1"/>
            </p:cNvSpPr>
            <p:nvPr/>
          </p:nvSpPr>
          <p:spPr bwMode="auto">
            <a:xfrm>
              <a:off x="6802101" y="2360525"/>
              <a:ext cx="620056"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Benson</a:t>
              </a:r>
            </a:p>
            <a:p>
              <a:pPr algn="ctr" eaLnBrk="1" hangingPunct="1">
                <a:spcBef>
                  <a:spcPct val="0"/>
                </a:spcBef>
                <a:buFontTx/>
                <a:buNone/>
              </a:pPr>
              <a:r>
                <a:rPr lang="en-US" altLang="en-US" sz="900" dirty="0"/>
                <a:t>4</a:t>
              </a:r>
            </a:p>
          </p:txBody>
        </p:sp>
        <p:sp>
          <p:nvSpPr>
            <p:cNvPr id="71" name="Text Box 69"/>
            <p:cNvSpPr txBox="1">
              <a:spLocks noChangeArrowheads="1"/>
            </p:cNvSpPr>
            <p:nvPr/>
          </p:nvSpPr>
          <p:spPr bwMode="auto">
            <a:xfrm>
              <a:off x="2853511" y="4003585"/>
              <a:ext cx="592437"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Billings</a:t>
              </a:r>
            </a:p>
            <a:p>
              <a:pPr algn="ctr" eaLnBrk="1" hangingPunct="1">
                <a:spcBef>
                  <a:spcPct val="0"/>
                </a:spcBef>
                <a:buFontTx/>
                <a:buNone/>
              </a:pPr>
              <a:r>
                <a:rPr lang="en-US" altLang="en-US" sz="900" dirty="0"/>
                <a:t>4</a:t>
              </a:r>
            </a:p>
          </p:txBody>
        </p:sp>
        <p:sp>
          <p:nvSpPr>
            <p:cNvPr id="72" name="Text Box 70"/>
            <p:cNvSpPr txBox="1">
              <a:spLocks noChangeArrowheads="1"/>
            </p:cNvSpPr>
            <p:nvPr/>
          </p:nvSpPr>
          <p:spPr bwMode="auto">
            <a:xfrm>
              <a:off x="5412054" y="1293726"/>
              <a:ext cx="72363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Bottineau</a:t>
              </a:r>
            </a:p>
            <a:p>
              <a:pPr algn="ctr" eaLnBrk="1" hangingPunct="1">
                <a:spcBef>
                  <a:spcPct val="0"/>
                </a:spcBef>
                <a:buFontTx/>
                <a:buNone/>
              </a:pPr>
              <a:r>
                <a:rPr lang="en-US" altLang="en-US" sz="900" dirty="0"/>
                <a:t>4</a:t>
              </a:r>
            </a:p>
          </p:txBody>
        </p:sp>
        <p:sp>
          <p:nvSpPr>
            <p:cNvPr id="73" name="Text Box 71"/>
            <p:cNvSpPr txBox="1">
              <a:spLocks noChangeArrowheads="1"/>
            </p:cNvSpPr>
            <p:nvPr/>
          </p:nvSpPr>
          <p:spPr bwMode="auto">
            <a:xfrm>
              <a:off x="2575268" y="5332321"/>
              <a:ext cx="68220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Bowman</a:t>
              </a:r>
            </a:p>
            <a:p>
              <a:pPr algn="ctr" eaLnBrk="1" hangingPunct="1">
                <a:spcBef>
                  <a:spcPct val="0"/>
                </a:spcBef>
                <a:buFontTx/>
                <a:buNone/>
              </a:pPr>
              <a:r>
                <a:rPr lang="en-US" altLang="en-US" sz="900" dirty="0"/>
                <a:t>4</a:t>
              </a:r>
            </a:p>
          </p:txBody>
        </p:sp>
        <p:sp>
          <p:nvSpPr>
            <p:cNvPr id="74" name="Text Box 72"/>
            <p:cNvSpPr txBox="1">
              <a:spLocks noChangeArrowheads="1"/>
            </p:cNvSpPr>
            <p:nvPr/>
          </p:nvSpPr>
          <p:spPr bwMode="auto">
            <a:xfrm>
              <a:off x="3843711" y="1350876"/>
              <a:ext cx="523388"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Burke</a:t>
              </a:r>
            </a:p>
            <a:p>
              <a:pPr algn="ctr" eaLnBrk="1" hangingPunct="1">
                <a:spcBef>
                  <a:spcPct val="0"/>
                </a:spcBef>
                <a:buFontTx/>
                <a:buNone/>
              </a:pPr>
              <a:r>
                <a:rPr lang="en-US" altLang="en-US" sz="900" dirty="0"/>
                <a:t>4</a:t>
              </a:r>
            </a:p>
          </p:txBody>
        </p:sp>
        <p:sp>
          <p:nvSpPr>
            <p:cNvPr id="75" name="Text Box 73"/>
            <p:cNvSpPr txBox="1">
              <a:spLocks noChangeArrowheads="1"/>
            </p:cNvSpPr>
            <p:nvPr/>
          </p:nvSpPr>
          <p:spPr bwMode="auto">
            <a:xfrm>
              <a:off x="5794240" y="4143285"/>
              <a:ext cx="65458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Burleigh</a:t>
              </a:r>
            </a:p>
            <a:p>
              <a:pPr algn="ctr" eaLnBrk="1" hangingPunct="1">
                <a:spcBef>
                  <a:spcPct val="0"/>
                </a:spcBef>
                <a:buFontTx/>
                <a:buNone/>
              </a:pPr>
              <a:r>
                <a:rPr lang="en-US" altLang="en-US" sz="900" dirty="0"/>
                <a:t>4</a:t>
              </a:r>
            </a:p>
          </p:txBody>
        </p:sp>
        <p:sp>
          <p:nvSpPr>
            <p:cNvPr id="76" name="Text Box 74"/>
            <p:cNvSpPr txBox="1">
              <a:spLocks noChangeArrowheads="1"/>
            </p:cNvSpPr>
            <p:nvPr/>
          </p:nvSpPr>
          <p:spPr bwMode="auto">
            <a:xfrm>
              <a:off x="9223826" y="4079784"/>
              <a:ext cx="481958"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Cass</a:t>
              </a:r>
            </a:p>
            <a:p>
              <a:pPr algn="ctr" eaLnBrk="1" hangingPunct="1">
                <a:spcBef>
                  <a:spcPct val="0"/>
                </a:spcBef>
                <a:buFontTx/>
                <a:buNone/>
              </a:pPr>
              <a:r>
                <a:rPr lang="en-US" altLang="en-US" sz="900" dirty="0"/>
                <a:t>0</a:t>
              </a:r>
            </a:p>
          </p:txBody>
        </p:sp>
        <p:sp>
          <p:nvSpPr>
            <p:cNvPr id="77" name="Text Box 75"/>
            <p:cNvSpPr txBox="1">
              <a:spLocks noChangeArrowheads="1"/>
            </p:cNvSpPr>
            <p:nvPr/>
          </p:nvSpPr>
          <p:spPr bwMode="auto">
            <a:xfrm>
              <a:off x="7851639" y="1369925"/>
              <a:ext cx="65458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Cavalier</a:t>
              </a:r>
            </a:p>
            <a:p>
              <a:pPr algn="ctr" eaLnBrk="1" hangingPunct="1">
                <a:spcBef>
                  <a:spcPct val="0"/>
                </a:spcBef>
                <a:buFontTx/>
                <a:buNone/>
              </a:pPr>
              <a:r>
                <a:rPr lang="en-US" altLang="en-US" sz="900" dirty="0"/>
                <a:t>4</a:t>
              </a:r>
            </a:p>
          </p:txBody>
        </p:sp>
        <p:sp>
          <p:nvSpPr>
            <p:cNvPr id="78" name="Text Box 76"/>
            <p:cNvSpPr txBox="1">
              <a:spLocks noChangeArrowheads="1"/>
            </p:cNvSpPr>
            <p:nvPr/>
          </p:nvSpPr>
          <p:spPr bwMode="auto">
            <a:xfrm>
              <a:off x="8727347" y="1336587"/>
              <a:ext cx="68910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Pembina</a:t>
              </a:r>
            </a:p>
            <a:p>
              <a:pPr algn="ctr" eaLnBrk="1" hangingPunct="1">
                <a:spcBef>
                  <a:spcPct val="0"/>
                </a:spcBef>
                <a:buFontTx/>
                <a:buNone/>
              </a:pPr>
              <a:r>
                <a:rPr lang="en-US" altLang="en-US" sz="900" dirty="0"/>
                <a:t>4</a:t>
              </a:r>
            </a:p>
          </p:txBody>
        </p:sp>
        <p:sp>
          <p:nvSpPr>
            <p:cNvPr id="79" name="Text Box 77"/>
            <p:cNvSpPr txBox="1">
              <a:spLocks noChangeArrowheads="1"/>
            </p:cNvSpPr>
            <p:nvPr/>
          </p:nvSpPr>
          <p:spPr bwMode="auto">
            <a:xfrm>
              <a:off x="8659352" y="1946186"/>
              <a:ext cx="54410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Walsh</a:t>
              </a:r>
            </a:p>
            <a:p>
              <a:pPr algn="ctr" eaLnBrk="1" hangingPunct="1">
                <a:spcBef>
                  <a:spcPct val="0"/>
                </a:spcBef>
                <a:buFontTx/>
                <a:buNone/>
              </a:pPr>
              <a:r>
                <a:rPr lang="en-US" altLang="en-US" sz="900" dirty="0"/>
                <a:t>4</a:t>
              </a:r>
            </a:p>
          </p:txBody>
        </p:sp>
        <p:sp>
          <p:nvSpPr>
            <p:cNvPr id="80" name="Text Box 78"/>
            <p:cNvSpPr txBox="1">
              <a:spLocks noChangeArrowheads="1"/>
            </p:cNvSpPr>
            <p:nvPr/>
          </p:nvSpPr>
          <p:spPr bwMode="auto">
            <a:xfrm>
              <a:off x="7546046" y="2174787"/>
              <a:ext cx="65458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Ramsey</a:t>
              </a:r>
            </a:p>
            <a:p>
              <a:pPr algn="ctr" eaLnBrk="1" hangingPunct="1">
                <a:spcBef>
                  <a:spcPct val="0"/>
                </a:spcBef>
                <a:buFontTx/>
                <a:buNone/>
              </a:pPr>
              <a:r>
                <a:rPr lang="en-US" altLang="en-US" sz="900" dirty="0"/>
                <a:t>4</a:t>
              </a:r>
            </a:p>
          </p:txBody>
        </p:sp>
        <p:sp>
          <p:nvSpPr>
            <p:cNvPr id="81" name="Text Box 79"/>
            <p:cNvSpPr txBox="1">
              <a:spLocks noChangeArrowheads="1"/>
            </p:cNvSpPr>
            <p:nvPr/>
          </p:nvSpPr>
          <p:spPr bwMode="auto">
            <a:xfrm>
              <a:off x="8163182" y="2678024"/>
              <a:ext cx="58553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Nelson</a:t>
              </a:r>
            </a:p>
            <a:p>
              <a:pPr algn="ctr" eaLnBrk="1" hangingPunct="1">
                <a:spcBef>
                  <a:spcPct val="0"/>
                </a:spcBef>
                <a:buFontTx/>
                <a:buNone/>
              </a:pPr>
              <a:r>
                <a:rPr lang="en-US" altLang="en-US" sz="900" dirty="0"/>
                <a:t>4</a:t>
              </a:r>
            </a:p>
          </p:txBody>
        </p:sp>
        <p:sp>
          <p:nvSpPr>
            <p:cNvPr id="82" name="Text Box 80"/>
            <p:cNvSpPr txBox="1">
              <a:spLocks noChangeArrowheads="1"/>
            </p:cNvSpPr>
            <p:nvPr/>
          </p:nvSpPr>
          <p:spPr bwMode="auto">
            <a:xfrm>
              <a:off x="8891128" y="2512925"/>
              <a:ext cx="544103" cy="56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Grand</a:t>
              </a:r>
            </a:p>
            <a:p>
              <a:pPr algn="ctr" eaLnBrk="1" hangingPunct="1">
                <a:spcBef>
                  <a:spcPct val="0"/>
                </a:spcBef>
                <a:buFontTx/>
                <a:buNone/>
              </a:pPr>
              <a:r>
                <a:rPr lang="en-US" altLang="en-US" sz="900" dirty="0"/>
                <a:t>Forks</a:t>
              </a:r>
            </a:p>
            <a:p>
              <a:pPr algn="ctr" eaLnBrk="1" hangingPunct="1">
                <a:spcBef>
                  <a:spcPct val="0"/>
                </a:spcBef>
                <a:buFontTx/>
                <a:buNone/>
              </a:pPr>
              <a:r>
                <a:rPr lang="en-US" altLang="en-US" sz="900" dirty="0"/>
                <a:t>3</a:t>
              </a:r>
            </a:p>
          </p:txBody>
        </p:sp>
        <p:sp>
          <p:nvSpPr>
            <p:cNvPr id="83" name="Text Box 81"/>
            <p:cNvSpPr txBox="1">
              <a:spLocks noChangeArrowheads="1"/>
            </p:cNvSpPr>
            <p:nvPr/>
          </p:nvSpPr>
          <p:spPr bwMode="auto">
            <a:xfrm>
              <a:off x="7052410" y="1446125"/>
              <a:ext cx="613152"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Towner</a:t>
              </a:r>
            </a:p>
            <a:p>
              <a:pPr algn="ctr" eaLnBrk="1" hangingPunct="1">
                <a:spcBef>
                  <a:spcPct val="0"/>
                </a:spcBef>
                <a:buFontTx/>
                <a:buNone/>
              </a:pPr>
              <a:r>
                <a:rPr lang="en-US" altLang="en-US" sz="900" dirty="0"/>
                <a:t>4</a:t>
              </a:r>
            </a:p>
          </p:txBody>
        </p:sp>
        <p:sp>
          <p:nvSpPr>
            <p:cNvPr id="84" name="Text Box 82"/>
            <p:cNvSpPr txBox="1">
              <a:spLocks noChangeArrowheads="1"/>
            </p:cNvSpPr>
            <p:nvPr/>
          </p:nvSpPr>
          <p:spPr bwMode="auto">
            <a:xfrm>
              <a:off x="6472218" y="1369925"/>
              <a:ext cx="592437"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Rolette</a:t>
              </a:r>
            </a:p>
            <a:p>
              <a:pPr algn="ctr" eaLnBrk="1" hangingPunct="1">
                <a:spcBef>
                  <a:spcPct val="0"/>
                </a:spcBef>
                <a:buFontTx/>
                <a:buNone/>
              </a:pPr>
              <a:r>
                <a:rPr lang="en-US" altLang="en-US" sz="900" dirty="0"/>
                <a:t>4</a:t>
              </a:r>
            </a:p>
          </p:txBody>
        </p:sp>
        <p:sp>
          <p:nvSpPr>
            <p:cNvPr id="85" name="Text Box 83"/>
            <p:cNvSpPr txBox="1">
              <a:spLocks noChangeArrowheads="1"/>
            </p:cNvSpPr>
            <p:nvPr/>
          </p:nvSpPr>
          <p:spPr bwMode="auto">
            <a:xfrm>
              <a:off x="6307194" y="1946186"/>
              <a:ext cx="551009"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Pierce</a:t>
              </a:r>
            </a:p>
            <a:p>
              <a:pPr algn="ctr" eaLnBrk="1" hangingPunct="1">
                <a:spcBef>
                  <a:spcPct val="0"/>
                </a:spcBef>
                <a:buFontTx/>
                <a:buNone/>
              </a:pPr>
              <a:r>
                <a:rPr lang="en-US" altLang="en-US" sz="900" dirty="0"/>
                <a:t>4</a:t>
              </a:r>
            </a:p>
          </p:txBody>
        </p:sp>
        <p:sp>
          <p:nvSpPr>
            <p:cNvPr id="86" name="Text Box 84"/>
            <p:cNvSpPr txBox="1">
              <a:spLocks noChangeArrowheads="1"/>
            </p:cNvSpPr>
            <p:nvPr/>
          </p:nvSpPr>
          <p:spPr bwMode="auto">
            <a:xfrm>
              <a:off x="6698868" y="3165386"/>
              <a:ext cx="502674"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Wells</a:t>
              </a:r>
            </a:p>
            <a:p>
              <a:pPr algn="ctr" eaLnBrk="1" hangingPunct="1">
                <a:spcBef>
                  <a:spcPct val="0"/>
                </a:spcBef>
                <a:buFontTx/>
                <a:buNone/>
              </a:pPr>
              <a:r>
                <a:rPr lang="en-US" altLang="en-US" sz="900" dirty="0"/>
                <a:t>4</a:t>
              </a:r>
            </a:p>
          </p:txBody>
        </p:sp>
        <p:sp>
          <p:nvSpPr>
            <p:cNvPr id="87" name="Text Box 85"/>
            <p:cNvSpPr txBox="1">
              <a:spLocks noChangeArrowheads="1"/>
            </p:cNvSpPr>
            <p:nvPr/>
          </p:nvSpPr>
          <p:spPr bwMode="auto">
            <a:xfrm>
              <a:off x="7464876" y="2949486"/>
              <a:ext cx="481958" cy="56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Eddy</a:t>
              </a:r>
            </a:p>
            <a:p>
              <a:pPr algn="ctr" eaLnBrk="1" hangingPunct="1">
                <a:spcBef>
                  <a:spcPct val="0"/>
                </a:spcBef>
                <a:buFontTx/>
                <a:buNone/>
              </a:pPr>
              <a:r>
                <a:rPr lang="en-US" altLang="en-US" sz="900" dirty="0"/>
                <a:t>4</a:t>
              </a:r>
            </a:p>
            <a:p>
              <a:pPr algn="ctr" eaLnBrk="1" hangingPunct="1">
                <a:spcBef>
                  <a:spcPct val="0"/>
                </a:spcBef>
                <a:buFontTx/>
                <a:buNone/>
              </a:pPr>
              <a:endParaRPr lang="en-US" altLang="en-US" sz="900" dirty="0"/>
            </a:p>
          </p:txBody>
        </p:sp>
        <p:sp>
          <p:nvSpPr>
            <p:cNvPr id="88" name="Text Box 86"/>
            <p:cNvSpPr txBox="1">
              <a:spLocks noChangeArrowheads="1"/>
            </p:cNvSpPr>
            <p:nvPr/>
          </p:nvSpPr>
          <p:spPr bwMode="auto">
            <a:xfrm>
              <a:off x="7508137" y="3351123"/>
              <a:ext cx="551009"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Foster</a:t>
              </a:r>
            </a:p>
            <a:p>
              <a:pPr algn="ctr" eaLnBrk="1" hangingPunct="1">
                <a:spcBef>
                  <a:spcPct val="0"/>
                </a:spcBef>
                <a:buFontTx/>
                <a:buNone/>
              </a:pPr>
              <a:r>
                <a:rPr lang="en-US" altLang="en-US" sz="900" dirty="0"/>
                <a:t>4</a:t>
              </a:r>
            </a:p>
          </p:txBody>
        </p:sp>
        <p:sp>
          <p:nvSpPr>
            <p:cNvPr id="89" name="Text Box 87"/>
            <p:cNvSpPr txBox="1">
              <a:spLocks noChangeArrowheads="1"/>
            </p:cNvSpPr>
            <p:nvPr/>
          </p:nvSpPr>
          <p:spPr bwMode="auto">
            <a:xfrm>
              <a:off x="8140995" y="3313024"/>
              <a:ext cx="564818"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Griggs</a:t>
              </a:r>
            </a:p>
            <a:p>
              <a:pPr algn="ctr" eaLnBrk="1" hangingPunct="1">
                <a:spcBef>
                  <a:spcPct val="0"/>
                </a:spcBef>
                <a:buFontTx/>
                <a:buNone/>
              </a:pPr>
              <a:r>
                <a:rPr lang="en-US" altLang="en-US" sz="900" dirty="0"/>
                <a:t>3</a:t>
              </a:r>
            </a:p>
          </p:txBody>
        </p:sp>
        <p:sp>
          <p:nvSpPr>
            <p:cNvPr id="90" name="Text Box 88"/>
            <p:cNvSpPr txBox="1">
              <a:spLocks noChangeArrowheads="1"/>
            </p:cNvSpPr>
            <p:nvPr/>
          </p:nvSpPr>
          <p:spPr bwMode="auto">
            <a:xfrm>
              <a:off x="8677332" y="3306674"/>
              <a:ext cx="551009"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Steele</a:t>
              </a:r>
            </a:p>
            <a:p>
              <a:pPr algn="ctr" eaLnBrk="1" hangingPunct="1">
                <a:spcBef>
                  <a:spcPct val="0"/>
                </a:spcBef>
                <a:buFontTx/>
                <a:buNone/>
              </a:pPr>
              <a:r>
                <a:rPr lang="en-US" altLang="en-US" sz="900" dirty="0"/>
                <a:t>3</a:t>
              </a:r>
            </a:p>
          </p:txBody>
        </p:sp>
        <p:sp>
          <p:nvSpPr>
            <p:cNvPr id="91" name="Text Box 89"/>
            <p:cNvSpPr txBox="1">
              <a:spLocks noChangeArrowheads="1"/>
            </p:cNvSpPr>
            <p:nvPr/>
          </p:nvSpPr>
          <p:spPr bwMode="auto">
            <a:xfrm>
              <a:off x="9277561" y="3317785"/>
              <a:ext cx="46815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err="1"/>
                <a:t>Traill</a:t>
              </a:r>
              <a:endParaRPr lang="en-US" altLang="en-US" sz="900" dirty="0"/>
            </a:p>
            <a:p>
              <a:pPr algn="ctr" eaLnBrk="1" hangingPunct="1">
                <a:spcBef>
                  <a:spcPct val="0"/>
                </a:spcBef>
                <a:buFontTx/>
                <a:buNone/>
              </a:pPr>
              <a:r>
                <a:rPr lang="en-US" altLang="en-US" sz="900" dirty="0"/>
                <a:t>0</a:t>
              </a:r>
            </a:p>
          </p:txBody>
        </p:sp>
        <p:sp>
          <p:nvSpPr>
            <p:cNvPr id="92" name="Text Box 90"/>
            <p:cNvSpPr txBox="1">
              <a:spLocks noChangeArrowheads="1"/>
            </p:cNvSpPr>
            <p:nvPr/>
          </p:nvSpPr>
          <p:spPr bwMode="auto">
            <a:xfrm>
              <a:off x="2868949" y="1255626"/>
              <a:ext cx="54410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Divide</a:t>
              </a:r>
            </a:p>
            <a:p>
              <a:pPr algn="ctr" eaLnBrk="1" hangingPunct="1">
                <a:spcBef>
                  <a:spcPct val="0"/>
                </a:spcBef>
                <a:buFontTx/>
                <a:buNone/>
              </a:pPr>
              <a:r>
                <a:rPr lang="en-US" altLang="en-US" sz="900" dirty="0"/>
                <a:t>4</a:t>
              </a:r>
            </a:p>
          </p:txBody>
        </p:sp>
        <p:sp>
          <p:nvSpPr>
            <p:cNvPr id="93" name="Text Box 91"/>
            <p:cNvSpPr txBox="1">
              <a:spLocks noChangeArrowheads="1"/>
            </p:cNvSpPr>
            <p:nvPr/>
          </p:nvSpPr>
          <p:spPr bwMode="auto">
            <a:xfrm>
              <a:off x="2765014" y="1946186"/>
              <a:ext cx="66148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Williams</a:t>
              </a:r>
            </a:p>
            <a:p>
              <a:pPr algn="ctr" eaLnBrk="1" hangingPunct="1">
                <a:spcBef>
                  <a:spcPct val="0"/>
                </a:spcBef>
                <a:buFontTx/>
                <a:buNone/>
              </a:pPr>
              <a:r>
                <a:rPr lang="en-US" altLang="en-US" sz="900" dirty="0"/>
                <a:t>4</a:t>
              </a:r>
            </a:p>
          </p:txBody>
        </p:sp>
        <p:sp>
          <p:nvSpPr>
            <p:cNvPr id="94" name="Text Box 92"/>
            <p:cNvSpPr txBox="1">
              <a:spLocks noChangeArrowheads="1"/>
            </p:cNvSpPr>
            <p:nvPr/>
          </p:nvSpPr>
          <p:spPr bwMode="auto">
            <a:xfrm>
              <a:off x="2645797" y="2984411"/>
              <a:ext cx="74434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McKenzie</a:t>
              </a:r>
            </a:p>
            <a:p>
              <a:pPr algn="ctr" eaLnBrk="1" hangingPunct="1">
                <a:spcBef>
                  <a:spcPct val="0"/>
                </a:spcBef>
                <a:buFontTx/>
                <a:buNone/>
              </a:pPr>
              <a:r>
                <a:rPr lang="en-US" altLang="en-US" sz="900" dirty="0"/>
                <a:t>4</a:t>
              </a:r>
            </a:p>
          </p:txBody>
        </p:sp>
        <p:sp>
          <p:nvSpPr>
            <p:cNvPr id="95" name="Text Box 93"/>
            <p:cNvSpPr txBox="1">
              <a:spLocks noChangeArrowheads="1"/>
            </p:cNvSpPr>
            <p:nvPr/>
          </p:nvSpPr>
          <p:spPr bwMode="auto">
            <a:xfrm>
              <a:off x="3875114" y="2250987"/>
              <a:ext cx="709819"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Mountrail</a:t>
              </a:r>
            </a:p>
            <a:p>
              <a:pPr algn="ctr" eaLnBrk="1" hangingPunct="1">
                <a:spcBef>
                  <a:spcPct val="0"/>
                </a:spcBef>
                <a:buFontTx/>
                <a:buNone/>
              </a:pPr>
              <a:r>
                <a:rPr lang="en-US" altLang="en-US" sz="900" dirty="0"/>
                <a:t>4</a:t>
              </a:r>
            </a:p>
          </p:txBody>
        </p:sp>
        <p:sp>
          <p:nvSpPr>
            <p:cNvPr id="96" name="Text Box 94"/>
            <p:cNvSpPr txBox="1">
              <a:spLocks noChangeArrowheads="1"/>
            </p:cNvSpPr>
            <p:nvPr/>
          </p:nvSpPr>
          <p:spPr bwMode="auto">
            <a:xfrm>
              <a:off x="4902889" y="2327187"/>
              <a:ext cx="495769"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Ward</a:t>
              </a:r>
            </a:p>
            <a:p>
              <a:pPr algn="ctr" eaLnBrk="1" hangingPunct="1">
                <a:spcBef>
                  <a:spcPct val="0"/>
                </a:spcBef>
                <a:buFontTx/>
                <a:buNone/>
              </a:pPr>
              <a:r>
                <a:rPr lang="en-US" altLang="en-US" sz="900" dirty="0"/>
                <a:t>4</a:t>
              </a:r>
            </a:p>
          </p:txBody>
        </p:sp>
        <p:sp>
          <p:nvSpPr>
            <p:cNvPr id="97" name="Text Box 95"/>
            <p:cNvSpPr txBox="1">
              <a:spLocks noChangeArrowheads="1"/>
            </p:cNvSpPr>
            <p:nvPr/>
          </p:nvSpPr>
          <p:spPr bwMode="auto">
            <a:xfrm>
              <a:off x="5648907" y="2250987"/>
              <a:ext cx="696011"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McHenry</a:t>
              </a:r>
            </a:p>
            <a:p>
              <a:pPr algn="ctr" eaLnBrk="1" hangingPunct="1">
                <a:spcBef>
                  <a:spcPct val="0"/>
                </a:spcBef>
                <a:buFontTx/>
                <a:buNone/>
              </a:pPr>
              <a:r>
                <a:rPr lang="en-US" altLang="en-US" sz="900" dirty="0"/>
                <a:t>4</a:t>
              </a:r>
            </a:p>
          </p:txBody>
        </p:sp>
        <p:sp>
          <p:nvSpPr>
            <p:cNvPr id="98" name="Text Box 96"/>
            <p:cNvSpPr txBox="1">
              <a:spLocks noChangeArrowheads="1"/>
            </p:cNvSpPr>
            <p:nvPr/>
          </p:nvSpPr>
          <p:spPr bwMode="auto">
            <a:xfrm>
              <a:off x="4581097" y="1261976"/>
              <a:ext cx="563091" cy="3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50" dirty="0"/>
                <a:t>Renville</a:t>
              </a:r>
            </a:p>
            <a:p>
              <a:pPr algn="ctr" eaLnBrk="1" hangingPunct="1">
                <a:spcBef>
                  <a:spcPct val="0"/>
                </a:spcBef>
                <a:buFontTx/>
                <a:buNone/>
              </a:pPr>
              <a:r>
                <a:rPr lang="en-US" altLang="en-US" sz="750" dirty="0"/>
                <a:t>4</a:t>
              </a:r>
            </a:p>
          </p:txBody>
        </p:sp>
        <p:sp>
          <p:nvSpPr>
            <p:cNvPr id="99" name="Text Box 97"/>
            <p:cNvSpPr txBox="1">
              <a:spLocks noChangeArrowheads="1"/>
            </p:cNvSpPr>
            <p:nvPr/>
          </p:nvSpPr>
          <p:spPr bwMode="auto">
            <a:xfrm>
              <a:off x="5199481" y="3165385"/>
              <a:ext cx="640772"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McLean</a:t>
              </a:r>
            </a:p>
            <a:p>
              <a:pPr algn="ctr" eaLnBrk="1" hangingPunct="1">
                <a:spcBef>
                  <a:spcPct val="0"/>
                </a:spcBef>
                <a:buFontTx/>
                <a:buNone/>
              </a:pPr>
              <a:r>
                <a:rPr lang="en-US" altLang="en-US" sz="900" dirty="0"/>
                <a:t>4</a:t>
              </a:r>
            </a:p>
          </p:txBody>
        </p:sp>
        <p:sp>
          <p:nvSpPr>
            <p:cNvPr id="100" name="Text Box 98"/>
            <p:cNvSpPr txBox="1">
              <a:spLocks noChangeArrowheads="1"/>
            </p:cNvSpPr>
            <p:nvPr/>
          </p:nvSpPr>
          <p:spPr bwMode="auto">
            <a:xfrm>
              <a:off x="5890406" y="3217772"/>
              <a:ext cx="73053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 Sheridan</a:t>
              </a:r>
            </a:p>
            <a:p>
              <a:pPr algn="ctr" eaLnBrk="1" hangingPunct="1">
                <a:spcBef>
                  <a:spcPct val="0"/>
                </a:spcBef>
                <a:buFontTx/>
                <a:buNone/>
              </a:pPr>
              <a:r>
                <a:rPr lang="en-US" altLang="en-US" sz="900" dirty="0"/>
                <a:t>4</a:t>
              </a:r>
            </a:p>
          </p:txBody>
        </p:sp>
        <p:sp>
          <p:nvSpPr>
            <p:cNvPr id="101" name="Text Box 99"/>
            <p:cNvSpPr txBox="1">
              <a:spLocks noChangeArrowheads="1"/>
            </p:cNvSpPr>
            <p:nvPr/>
          </p:nvSpPr>
          <p:spPr bwMode="auto">
            <a:xfrm>
              <a:off x="6587110" y="4132170"/>
              <a:ext cx="557914"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Kidder</a:t>
              </a:r>
            </a:p>
            <a:p>
              <a:pPr algn="ctr" eaLnBrk="1" hangingPunct="1">
                <a:spcBef>
                  <a:spcPct val="0"/>
                </a:spcBef>
                <a:buFontTx/>
                <a:buNone/>
              </a:pPr>
              <a:r>
                <a:rPr lang="en-US" altLang="en-US" sz="900" dirty="0"/>
                <a:t>4</a:t>
              </a:r>
            </a:p>
          </p:txBody>
        </p:sp>
        <p:sp>
          <p:nvSpPr>
            <p:cNvPr id="102" name="Text Box 100"/>
            <p:cNvSpPr txBox="1">
              <a:spLocks noChangeArrowheads="1"/>
            </p:cNvSpPr>
            <p:nvPr/>
          </p:nvSpPr>
          <p:spPr bwMode="auto">
            <a:xfrm>
              <a:off x="7360709" y="4132170"/>
              <a:ext cx="72363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Stutsman</a:t>
              </a:r>
            </a:p>
            <a:p>
              <a:pPr algn="ctr" eaLnBrk="1" hangingPunct="1">
                <a:spcBef>
                  <a:spcPct val="0"/>
                </a:spcBef>
                <a:buFontTx/>
                <a:buNone/>
              </a:pPr>
              <a:r>
                <a:rPr lang="en-US" altLang="en-US" sz="900" dirty="0"/>
                <a:t>4</a:t>
              </a:r>
            </a:p>
          </p:txBody>
        </p:sp>
        <p:sp>
          <p:nvSpPr>
            <p:cNvPr id="103" name="Text Box 101"/>
            <p:cNvSpPr txBox="1">
              <a:spLocks noChangeArrowheads="1"/>
            </p:cNvSpPr>
            <p:nvPr/>
          </p:nvSpPr>
          <p:spPr bwMode="auto">
            <a:xfrm>
              <a:off x="4996235" y="3884522"/>
              <a:ext cx="523388"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Oliver</a:t>
              </a:r>
            </a:p>
            <a:p>
              <a:pPr algn="ctr" eaLnBrk="1" hangingPunct="1">
                <a:spcBef>
                  <a:spcPct val="0"/>
                </a:spcBef>
                <a:buFontTx/>
                <a:buNone/>
              </a:pPr>
              <a:r>
                <a:rPr lang="en-US" altLang="en-US" sz="900" dirty="0"/>
                <a:t>4</a:t>
              </a:r>
            </a:p>
          </p:txBody>
        </p:sp>
        <p:sp>
          <p:nvSpPr>
            <p:cNvPr id="104" name="Text Box 102"/>
            <p:cNvSpPr txBox="1">
              <a:spLocks noChangeArrowheads="1"/>
            </p:cNvSpPr>
            <p:nvPr/>
          </p:nvSpPr>
          <p:spPr bwMode="auto">
            <a:xfrm>
              <a:off x="4498437" y="3503522"/>
              <a:ext cx="585533" cy="56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Mercer</a:t>
              </a:r>
            </a:p>
            <a:p>
              <a:pPr algn="ctr" eaLnBrk="1" hangingPunct="1">
                <a:spcBef>
                  <a:spcPct val="0"/>
                </a:spcBef>
                <a:buFontTx/>
                <a:buNone/>
              </a:pPr>
              <a:r>
                <a:rPr lang="en-US" altLang="en-US" sz="900" dirty="0"/>
                <a:t>4</a:t>
              </a:r>
            </a:p>
            <a:p>
              <a:pPr algn="ctr" eaLnBrk="1" hangingPunct="1">
                <a:spcBef>
                  <a:spcPct val="0"/>
                </a:spcBef>
                <a:buFontTx/>
                <a:buNone/>
              </a:pPr>
              <a:endParaRPr lang="en-US" altLang="en-US" sz="900" dirty="0"/>
            </a:p>
          </p:txBody>
        </p:sp>
        <p:sp>
          <p:nvSpPr>
            <p:cNvPr id="105" name="Text Box 103"/>
            <p:cNvSpPr txBox="1">
              <a:spLocks noChangeArrowheads="1"/>
            </p:cNvSpPr>
            <p:nvPr/>
          </p:nvSpPr>
          <p:spPr bwMode="auto">
            <a:xfrm>
              <a:off x="3671783" y="3503522"/>
              <a:ext cx="495769"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Dunn</a:t>
              </a:r>
            </a:p>
            <a:p>
              <a:pPr algn="ctr" eaLnBrk="1" hangingPunct="1">
                <a:spcBef>
                  <a:spcPct val="0"/>
                </a:spcBef>
                <a:buFontTx/>
                <a:buNone/>
              </a:pPr>
              <a:r>
                <a:rPr lang="en-US" altLang="en-US" sz="900" dirty="0"/>
                <a:t>4</a:t>
              </a:r>
            </a:p>
          </p:txBody>
        </p:sp>
        <p:sp>
          <p:nvSpPr>
            <p:cNvPr id="106" name="Text Box 104"/>
            <p:cNvSpPr txBox="1">
              <a:spLocks noChangeArrowheads="1"/>
            </p:cNvSpPr>
            <p:nvPr/>
          </p:nvSpPr>
          <p:spPr bwMode="auto">
            <a:xfrm>
              <a:off x="3614911" y="4329021"/>
              <a:ext cx="48886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Stark</a:t>
              </a:r>
            </a:p>
            <a:p>
              <a:pPr algn="ctr" eaLnBrk="1" hangingPunct="1">
                <a:spcBef>
                  <a:spcPct val="0"/>
                </a:spcBef>
                <a:buFontTx/>
                <a:buNone/>
              </a:pPr>
              <a:r>
                <a:rPr lang="en-US" altLang="en-US" sz="900" dirty="0"/>
                <a:t>4</a:t>
              </a:r>
            </a:p>
          </p:txBody>
        </p:sp>
        <p:sp>
          <p:nvSpPr>
            <p:cNvPr id="107" name="Text Box 105"/>
            <p:cNvSpPr txBox="1">
              <a:spLocks noChangeArrowheads="1"/>
            </p:cNvSpPr>
            <p:nvPr/>
          </p:nvSpPr>
          <p:spPr bwMode="auto">
            <a:xfrm>
              <a:off x="5006437" y="4341721"/>
              <a:ext cx="58553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Morton</a:t>
              </a:r>
            </a:p>
            <a:p>
              <a:pPr algn="ctr" eaLnBrk="1" hangingPunct="1">
                <a:spcBef>
                  <a:spcPct val="0"/>
                </a:spcBef>
                <a:buFontTx/>
                <a:buNone/>
              </a:pPr>
              <a:r>
                <a:rPr lang="en-US" altLang="en-US" sz="900" dirty="0"/>
                <a:t>4</a:t>
              </a:r>
            </a:p>
          </p:txBody>
        </p:sp>
        <p:sp>
          <p:nvSpPr>
            <p:cNvPr id="108" name="Text Box 106"/>
            <p:cNvSpPr txBox="1">
              <a:spLocks noChangeArrowheads="1"/>
            </p:cNvSpPr>
            <p:nvPr/>
          </p:nvSpPr>
          <p:spPr bwMode="auto">
            <a:xfrm>
              <a:off x="3682510" y="4875120"/>
              <a:ext cx="70291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Hettinger</a:t>
              </a:r>
            </a:p>
            <a:p>
              <a:pPr algn="ctr" eaLnBrk="1" hangingPunct="1">
                <a:spcBef>
                  <a:spcPct val="0"/>
                </a:spcBef>
                <a:buFontTx/>
                <a:buNone/>
              </a:pPr>
              <a:r>
                <a:rPr lang="en-US" altLang="en-US" sz="900" dirty="0"/>
                <a:t>4</a:t>
              </a:r>
            </a:p>
          </p:txBody>
        </p:sp>
        <p:sp>
          <p:nvSpPr>
            <p:cNvPr id="109" name="Text Box 107"/>
            <p:cNvSpPr txBox="1">
              <a:spLocks noChangeArrowheads="1"/>
            </p:cNvSpPr>
            <p:nvPr/>
          </p:nvSpPr>
          <p:spPr bwMode="auto">
            <a:xfrm>
              <a:off x="2880376" y="4824320"/>
              <a:ext cx="51648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Slope</a:t>
              </a:r>
            </a:p>
            <a:p>
              <a:pPr algn="ctr" eaLnBrk="1" hangingPunct="1">
                <a:spcBef>
                  <a:spcPct val="0"/>
                </a:spcBef>
                <a:buFontTx/>
                <a:buNone/>
              </a:pPr>
              <a:r>
                <a:rPr lang="en-US" altLang="en-US" sz="900" dirty="0"/>
                <a:t>4</a:t>
              </a:r>
            </a:p>
          </p:txBody>
        </p:sp>
        <p:sp>
          <p:nvSpPr>
            <p:cNvPr id="110" name="Text Box 108"/>
            <p:cNvSpPr txBox="1">
              <a:spLocks noChangeArrowheads="1"/>
            </p:cNvSpPr>
            <p:nvPr/>
          </p:nvSpPr>
          <p:spPr bwMode="auto">
            <a:xfrm>
              <a:off x="2403572" y="4170271"/>
              <a:ext cx="530294" cy="48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50" dirty="0"/>
                <a:t>Golden</a:t>
              </a:r>
            </a:p>
            <a:p>
              <a:pPr algn="ctr" eaLnBrk="1" hangingPunct="1">
                <a:spcBef>
                  <a:spcPct val="0"/>
                </a:spcBef>
                <a:buFontTx/>
                <a:buNone/>
              </a:pPr>
              <a:r>
                <a:rPr lang="en-US" altLang="en-US" sz="750" dirty="0"/>
                <a:t>Valley</a:t>
              </a:r>
            </a:p>
            <a:p>
              <a:pPr algn="ctr" eaLnBrk="1" hangingPunct="1">
                <a:spcBef>
                  <a:spcPct val="0"/>
                </a:spcBef>
                <a:buFontTx/>
                <a:buNone/>
              </a:pPr>
              <a:r>
                <a:rPr lang="en-US" altLang="en-US" sz="750" dirty="0"/>
                <a:t>4</a:t>
              </a:r>
            </a:p>
          </p:txBody>
        </p:sp>
        <p:sp>
          <p:nvSpPr>
            <p:cNvPr id="111" name="Text Box 109"/>
            <p:cNvSpPr txBox="1">
              <a:spLocks noChangeArrowheads="1"/>
            </p:cNvSpPr>
            <p:nvPr/>
          </p:nvSpPr>
          <p:spPr bwMode="auto">
            <a:xfrm>
              <a:off x="4633253" y="5033869"/>
              <a:ext cx="509578"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Grant</a:t>
              </a:r>
            </a:p>
            <a:p>
              <a:pPr algn="ctr" eaLnBrk="1" hangingPunct="1">
                <a:spcBef>
                  <a:spcPct val="0"/>
                </a:spcBef>
                <a:buFontTx/>
                <a:buNone/>
              </a:pPr>
              <a:r>
                <a:rPr lang="en-US" altLang="en-US" sz="900" dirty="0"/>
                <a:t>4</a:t>
              </a:r>
            </a:p>
          </p:txBody>
        </p:sp>
        <p:sp>
          <p:nvSpPr>
            <p:cNvPr id="112" name="Text Box 110"/>
            <p:cNvSpPr txBox="1">
              <a:spLocks noChangeArrowheads="1"/>
            </p:cNvSpPr>
            <p:nvPr/>
          </p:nvSpPr>
          <p:spPr bwMode="auto">
            <a:xfrm>
              <a:off x="5421446" y="5408519"/>
              <a:ext cx="509578"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Sioux</a:t>
              </a:r>
            </a:p>
            <a:p>
              <a:pPr algn="ctr" eaLnBrk="1" hangingPunct="1">
                <a:spcBef>
                  <a:spcPct val="0"/>
                </a:spcBef>
                <a:buFontTx/>
                <a:buNone/>
              </a:pPr>
              <a:r>
                <a:rPr lang="en-US" altLang="en-US" sz="900" dirty="0"/>
                <a:t>4</a:t>
              </a:r>
            </a:p>
          </p:txBody>
        </p:sp>
        <p:sp>
          <p:nvSpPr>
            <p:cNvPr id="113" name="Text Box 111"/>
            <p:cNvSpPr txBox="1">
              <a:spLocks noChangeArrowheads="1"/>
            </p:cNvSpPr>
            <p:nvPr/>
          </p:nvSpPr>
          <p:spPr bwMode="auto">
            <a:xfrm>
              <a:off x="6046851" y="5179919"/>
              <a:ext cx="68910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Emmons</a:t>
              </a:r>
            </a:p>
            <a:p>
              <a:pPr algn="ctr" eaLnBrk="1" hangingPunct="1">
                <a:spcBef>
                  <a:spcPct val="0"/>
                </a:spcBef>
                <a:buFontTx/>
                <a:buNone/>
              </a:pPr>
              <a:r>
                <a:rPr lang="en-US" altLang="en-US" sz="900" dirty="0"/>
                <a:t>4</a:t>
              </a:r>
            </a:p>
          </p:txBody>
        </p:sp>
        <p:sp>
          <p:nvSpPr>
            <p:cNvPr id="114" name="Text Box 112"/>
            <p:cNvSpPr txBox="1">
              <a:spLocks noChangeArrowheads="1"/>
            </p:cNvSpPr>
            <p:nvPr/>
          </p:nvSpPr>
          <p:spPr bwMode="auto">
            <a:xfrm>
              <a:off x="6909929" y="4892582"/>
              <a:ext cx="544103"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Logan</a:t>
              </a:r>
            </a:p>
            <a:p>
              <a:pPr algn="ctr" eaLnBrk="1" hangingPunct="1">
                <a:spcBef>
                  <a:spcPct val="0"/>
                </a:spcBef>
                <a:buFontTx/>
                <a:buNone/>
              </a:pPr>
              <a:r>
                <a:rPr lang="en-US" altLang="en-US" sz="900" dirty="0"/>
                <a:t>4</a:t>
              </a:r>
            </a:p>
          </p:txBody>
        </p:sp>
        <p:sp>
          <p:nvSpPr>
            <p:cNvPr id="115" name="Text Box 113"/>
            <p:cNvSpPr txBox="1">
              <a:spLocks noChangeArrowheads="1"/>
            </p:cNvSpPr>
            <p:nvPr/>
          </p:nvSpPr>
          <p:spPr bwMode="auto">
            <a:xfrm>
              <a:off x="6829727" y="5408520"/>
              <a:ext cx="70291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McIntosh</a:t>
              </a:r>
            </a:p>
            <a:p>
              <a:pPr algn="ctr" eaLnBrk="1" hangingPunct="1">
                <a:spcBef>
                  <a:spcPct val="0"/>
                </a:spcBef>
                <a:buFontTx/>
                <a:buNone/>
              </a:pPr>
              <a:r>
                <a:rPr lang="en-US" altLang="en-US" sz="900" dirty="0"/>
                <a:t>4</a:t>
              </a:r>
            </a:p>
          </p:txBody>
        </p:sp>
        <p:sp>
          <p:nvSpPr>
            <p:cNvPr id="116" name="Text Box 114"/>
            <p:cNvSpPr txBox="1">
              <a:spLocks noChangeArrowheads="1"/>
            </p:cNvSpPr>
            <p:nvPr/>
          </p:nvSpPr>
          <p:spPr bwMode="auto">
            <a:xfrm>
              <a:off x="7812947" y="4841781"/>
              <a:ext cx="68910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err="1"/>
                <a:t>LaMoure</a:t>
              </a:r>
              <a:endParaRPr lang="en-US" altLang="en-US" sz="900" dirty="0"/>
            </a:p>
            <a:p>
              <a:pPr algn="ctr" eaLnBrk="1" hangingPunct="1">
                <a:spcBef>
                  <a:spcPct val="0"/>
                </a:spcBef>
                <a:buFontTx/>
                <a:buNone/>
              </a:pPr>
              <a:r>
                <a:rPr lang="en-US" altLang="en-US" sz="900" dirty="0"/>
                <a:t>4</a:t>
              </a:r>
            </a:p>
          </p:txBody>
        </p:sp>
        <p:sp>
          <p:nvSpPr>
            <p:cNvPr id="117" name="Text Box 115"/>
            <p:cNvSpPr txBox="1">
              <a:spLocks noChangeArrowheads="1"/>
            </p:cNvSpPr>
            <p:nvPr/>
          </p:nvSpPr>
          <p:spPr bwMode="auto">
            <a:xfrm>
              <a:off x="7943075" y="5375180"/>
              <a:ext cx="571722"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Dickey</a:t>
              </a:r>
            </a:p>
            <a:p>
              <a:pPr algn="ctr" eaLnBrk="1" hangingPunct="1">
                <a:spcBef>
                  <a:spcPct val="0"/>
                </a:spcBef>
                <a:buFontTx/>
                <a:buNone/>
              </a:pPr>
              <a:r>
                <a:rPr lang="en-US" altLang="en-US" sz="900" dirty="0"/>
                <a:t>3</a:t>
              </a:r>
            </a:p>
          </p:txBody>
        </p:sp>
        <p:sp>
          <p:nvSpPr>
            <p:cNvPr id="118" name="Text Box 116"/>
            <p:cNvSpPr txBox="1">
              <a:spLocks noChangeArrowheads="1"/>
            </p:cNvSpPr>
            <p:nvPr/>
          </p:nvSpPr>
          <p:spPr bwMode="auto">
            <a:xfrm>
              <a:off x="8757825" y="4841783"/>
              <a:ext cx="661485"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Ransom</a:t>
              </a:r>
            </a:p>
            <a:p>
              <a:pPr algn="ctr" eaLnBrk="1" hangingPunct="1">
                <a:spcBef>
                  <a:spcPct val="0"/>
                </a:spcBef>
                <a:buFontTx/>
                <a:buNone/>
              </a:pPr>
              <a:r>
                <a:rPr lang="en-US" altLang="en-US" sz="900" dirty="0"/>
                <a:t>0</a:t>
              </a:r>
            </a:p>
          </p:txBody>
        </p:sp>
        <p:sp>
          <p:nvSpPr>
            <p:cNvPr id="119" name="Text Box 117"/>
            <p:cNvSpPr txBox="1">
              <a:spLocks noChangeArrowheads="1"/>
            </p:cNvSpPr>
            <p:nvPr/>
          </p:nvSpPr>
          <p:spPr bwMode="auto">
            <a:xfrm>
              <a:off x="8818468" y="5375184"/>
              <a:ext cx="633867"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Sargent</a:t>
              </a:r>
            </a:p>
            <a:p>
              <a:pPr algn="ctr" eaLnBrk="1" hangingPunct="1">
                <a:spcBef>
                  <a:spcPct val="0"/>
                </a:spcBef>
                <a:buFontTx/>
                <a:buNone/>
              </a:pPr>
              <a:r>
                <a:rPr lang="en-US" altLang="en-US" sz="900" dirty="0"/>
                <a:t>0</a:t>
              </a:r>
            </a:p>
          </p:txBody>
        </p:sp>
        <p:sp>
          <p:nvSpPr>
            <p:cNvPr id="120" name="Text Box 118"/>
            <p:cNvSpPr txBox="1">
              <a:spLocks noChangeArrowheads="1"/>
            </p:cNvSpPr>
            <p:nvPr/>
          </p:nvSpPr>
          <p:spPr bwMode="auto">
            <a:xfrm>
              <a:off x="9472162" y="5064039"/>
              <a:ext cx="682200" cy="4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dirty="0"/>
                <a:t>Richland</a:t>
              </a:r>
            </a:p>
            <a:p>
              <a:pPr algn="ctr" eaLnBrk="1" hangingPunct="1">
                <a:spcBef>
                  <a:spcPct val="0"/>
                </a:spcBef>
                <a:buFontTx/>
                <a:buNone/>
              </a:pPr>
              <a:r>
                <a:rPr lang="en-US" altLang="en-US" sz="900" dirty="0"/>
                <a:t>0</a:t>
              </a:r>
            </a:p>
          </p:txBody>
        </p:sp>
      </p:grpSp>
      <p:sp>
        <p:nvSpPr>
          <p:cNvPr id="121" name="Rounded Rectangle 120"/>
          <p:cNvSpPr/>
          <p:nvPr/>
        </p:nvSpPr>
        <p:spPr>
          <a:xfrm>
            <a:off x="2528380" y="5732197"/>
            <a:ext cx="175907" cy="1515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3459114" y="5727902"/>
            <a:ext cx="175907" cy="1515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4385301" y="5727902"/>
            <a:ext cx="175907" cy="151565"/>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5286590" y="5738909"/>
            <a:ext cx="175907" cy="140558"/>
          </a:xfrm>
          <a:prstGeom prst="round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a:off x="6191160" y="5727902"/>
            <a:ext cx="175907" cy="151565"/>
          </a:xfrm>
          <a:prstGeom prst="round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9F06D08F-80E0-4EFE-99C8-81284641D378}"/>
              </a:ext>
            </a:extLst>
          </p:cNvPr>
          <p:cNvSpPr txBox="1"/>
          <p:nvPr/>
        </p:nvSpPr>
        <p:spPr>
          <a:xfrm>
            <a:off x="2170324" y="427961"/>
            <a:ext cx="5108643" cy="523220"/>
          </a:xfrm>
          <a:prstGeom prst="rect">
            <a:avLst/>
          </a:prstGeom>
          <a:noFill/>
        </p:spPr>
        <p:txBody>
          <a:bodyPr wrap="none" rtlCol="0">
            <a:spAutoFit/>
          </a:bodyPr>
          <a:lstStyle/>
          <a:p>
            <a:r>
              <a:rPr lang="en-US" sz="2800" dirty="0"/>
              <a:t>LFP </a:t>
            </a:r>
            <a:r>
              <a:rPr lang="en-US" sz="2800" cap="all" dirty="0"/>
              <a:t>Monthly payments 5-13-21</a:t>
            </a:r>
            <a:endParaRPr lang="en-US" dirty="0"/>
          </a:p>
        </p:txBody>
      </p:sp>
      <p:sp>
        <p:nvSpPr>
          <p:cNvPr id="128" name="TextBox 127">
            <a:extLst>
              <a:ext uri="{FF2B5EF4-FFF2-40B4-BE49-F238E27FC236}">
                <a16:creationId xmlns:a16="http://schemas.microsoft.com/office/drawing/2014/main" id="{CF3500A8-81EF-41A7-8783-5C1EC510B69B}"/>
              </a:ext>
            </a:extLst>
          </p:cNvPr>
          <p:cNvSpPr txBox="1"/>
          <p:nvPr/>
        </p:nvSpPr>
        <p:spPr>
          <a:xfrm>
            <a:off x="2245607" y="5623350"/>
            <a:ext cx="4801437" cy="36933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	1	3	4	5	</a:t>
            </a:r>
          </a:p>
        </p:txBody>
      </p:sp>
    </p:spTree>
    <p:extLst>
      <p:ext uri="{BB962C8B-B14F-4D97-AF65-F5344CB8AC3E}">
        <p14:creationId xmlns:p14="http://schemas.microsoft.com/office/powerpoint/2010/main" val="4121034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5607" y="5623350"/>
            <a:ext cx="4801437" cy="36933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	1	3	4	5	</a:t>
            </a:r>
          </a:p>
        </p:txBody>
      </p:sp>
      <p:sp>
        <p:nvSpPr>
          <p:cNvPr id="121" name="Rounded Rectangle 120"/>
          <p:cNvSpPr/>
          <p:nvPr/>
        </p:nvSpPr>
        <p:spPr>
          <a:xfrm>
            <a:off x="2528380" y="5732197"/>
            <a:ext cx="175907" cy="1515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ounded Rectangle 121"/>
          <p:cNvSpPr/>
          <p:nvPr/>
        </p:nvSpPr>
        <p:spPr>
          <a:xfrm>
            <a:off x="3459114" y="5727902"/>
            <a:ext cx="175907" cy="1515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ounded Rectangle 122"/>
          <p:cNvSpPr/>
          <p:nvPr/>
        </p:nvSpPr>
        <p:spPr>
          <a:xfrm>
            <a:off x="4385301" y="5727902"/>
            <a:ext cx="175907" cy="151565"/>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ounded Rectangle 123"/>
          <p:cNvSpPr/>
          <p:nvPr/>
        </p:nvSpPr>
        <p:spPr>
          <a:xfrm>
            <a:off x="5286590" y="5738909"/>
            <a:ext cx="175907" cy="140558"/>
          </a:xfrm>
          <a:prstGeom prst="round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ounded Rectangle 124"/>
          <p:cNvSpPr/>
          <p:nvPr/>
        </p:nvSpPr>
        <p:spPr>
          <a:xfrm>
            <a:off x="6191160" y="5727902"/>
            <a:ext cx="175907" cy="151565"/>
          </a:xfrm>
          <a:prstGeom prst="round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9F06D08F-80E0-4EFE-99C8-81284641D378}"/>
              </a:ext>
            </a:extLst>
          </p:cNvPr>
          <p:cNvSpPr txBox="1"/>
          <p:nvPr/>
        </p:nvSpPr>
        <p:spPr>
          <a:xfrm>
            <a:off x="2170324" y="427961"/>
            <a:ext cx="510864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LFP </a:t>
            </a:r>
            <a:r>
              <a:rPr kumimoji="0" lang="en-US" sz="2800" b="0" i="0" u="none" strike="noStrike" kern="1200" cap="all" spc="0" normalizeH="0" baseline="0" noProof="0" dirty="0">
                <a:ln>
                  <a:noFill/>
                </a:ln>
                <a:solidFill>
                  <a:prstClr val="black"/>
                </a:solidFill>
                <a:effectLst/>
                <a:uLnTx/>
                <a:uFillTx/>
                <a:latin typeface="Calibri" panose="020F0502020204030204" pitchFamily="34" charset="0"/>
                <a:ea typeface="+mn-ea"/>
                <a:cs typeface="+mn-cs"/>
              </a:rPr>
              <a:t>Monthly payments 6-3-21</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28" name="Group 127">
            <a:extLst>
              <a:ext uri="{FF2B5EF4-FFF2-40B4-BE49-F238E27FC236}">
                <a16:creationId xmlns:a16="http://schemas.microsoft.com/office/drawing/2014/main" id="{E2F39660-5A2F-4F58-BFC8-8C103CFDA3E3}"/>
              </a:ext>
            </a:extLst>
          </p:cNvPr>
          <p:cNvGrpSpPr/>
          <p:nvPr/>
        </p:nvGrpSpPr>
        <p:grpSpPr>
          <a:xfrm>
            <a:off x="1033489" y="1055733"/>
            <a:ext cx="7382311" cy="4388722"/>
            <a:chOff x="2369277" y="1184187"/>
            <a:chExt cx="7895627" cy="4700584"/>
          </a:xfrm>
        </p:grpSpPr>
        <p:sp>
          <p:nvSpPr>
            <p:cNvPr id="129" name="Freeform 2">
              <a:extLst>
                <a:ext uri="{FF2B5EF4-FFF2-40B4-BE49-F238E27FC236}">
                  <a16:creationId xmlns:a16="http://schemas.microsoft.com/office/drawing/2014/main" id="{504AC290-E144-41DA-BE2C-46BDFC177053}"/>
                </a:ext>
              </a:extLst>
            </p:cNvPr>
            <p:cNvSpPr>
              <a:spLocks/>
            </p:cNvSpPr>
            <p:nvPr/>
          </p:nvSpPr>
          <p:spPr bwMode="auto">
            <a:xfrm>
              <a:off x="2402018" y="4770347"/>
              <a:ext cx="1192213" cy="565150"/>
            </a:xfrm>
            <a:custGeom>
              <a:avLst/>
              <a:gdLst>
                <a:gd name="T0" fmla="*/ 1176200 w 819"/>
                <a:gd name="T1" fmla="*/ 565150 h 389"/>
                <a:gd name="T2" fmla="*/ 1106327 w 819"/>
                <a:gd name="T3" fmla="*/ 565150 h 389"/>
                <a:gd name="T4" fmla="*/ 0 w 819"/>
                <a:gd name="T5" fmla="*/ 517207 h 389"/>
                <a:gd name="T6" fmla="*/ 21835 w 819"/>
                <a:gd name="T7" fmla="*/ 122038 h 389"/>
                <a:gd name="T8" fmla="*/ 280949 w 819"/>
                <a:gd name="T9" fmla="*/ 142377 h 389"/>
                <a:gd name="T10" fmla="*/ 286772 w 819"/>
                <a:gd name="T11" fmla="*/ 0 h 389"/>
                <a:gd name="T12" fmla="*/ 481835 w 819"/>
                <a:gd name="T13" fmla="*/ 5811 h 389"/>
                <a:gd name="T14" fmla="*/ 873416 w 819"/>
                <a:gd name="T15" fmla="*/ 20340 h 389"/>
                <a:gd name="T16" fmla="*/ 1192213 w 819"/>
                <a:gd name="T17" fmla="*/ 36321 h 389"/>
                <a:gd name="T18" fmla="*/ 1176200 w 819"/>
                <a:gd name="T19" fmla="*/ 565150 h 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9"/>
                <a:gd name="T31" fmla="*/ 0 h 389"/>
                <a:gd name="T32" fmla="*/ 819 w 819"/>
                <a:gd name="T33" fmla="*/ 389 h 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9" h="389">
                  <a:moveTo>
                    <a:pt x="808" y="389"/>
                  </a:moveTo>
                  <a:lnTo>
                    <a:pt x="760" y="389"/>
                  </a:lnTo>
                  <a:lnTo>
                    <a:pt x="0" y="356"/>
                  </a:lnTo>
                  <a:lnTo>
                    <a:pt x="15" y="84"/>
                  </a:lnTo>
                  <a:lnTo>
                    <a:pt x="193" y="98"/>
                  </a:lnTo>
                  <a:lnTo>
                    <a:pt x="197" y="0"/>
                  </a:lnTo>
                  <a:lnTo>
                    <a:pt x="331" y="4"/>
                  </a:lnTo>
                  <a:lnTo>
                    <a:pt x="600" y="14"/>
                  </a:lnTo>
                  <a:lnTo>
                    <a:pt x="819" y="25"/>
                  </a:lnTo>
                  <a:lnTo>
                    <a:pt x="808" y="38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0" name="Freeform 3">
              <a:extLst>
                <a:ext uri="{FF2B5EF4-FFF2-40B4-BE49-F238E27FC236}">
                  <a16:creationId xmlns:a16="http://schemas.microsoft.com/office/drawing/2014/main" id="{ECBC0707-0CE2-4912-8F72-9E6B8F16E953}"/>
                </a:ext>
              </a:extLst>
            </p:cNvPr>
            <p:cNvSpPr>
              <a:spLocks/>
            </p:cNvSpPr>
            <p:nvPr/>
          </p:nvSpPr>
          <p:spPr bwMode="auto">
            <a:xfrm>
              <a:off x="2376617" y="5287871"/>
              <a:ext cx="1130300" cy="554036"/>
            </a:xfrm>
            <a:custGeom>
              <a:avLst/>
              <a:gdLst>
                <a:gd name="T0" fmla="*/ 1109960 w 778"/>
                <a:gd name="T1" fmla="*/ 554037 h 382"/>
                <a:gd name="T2" fmla="*/ 0 w 778"/>
                <a:gd name="T3" fmla="*/ 506175 h 382"/>
                <a:gd name="T4" fmla="*/ 26151 w 778"/>
                <a:gd name="T5" fmla="*/ 0 h 382"/>
                <a:gd name="T6" fmla="*/ 1130300 w 778"/>
                <a:gd name="T7" fmla="*/ 47862 h 382"/>
                <a:gd name="T8" fmla="*/ 1109960 w 778"/>
                <a:gd name="T9" fmla="*/ 554037 h 382"/>
                <a:gd name="T10" fmla="*/ 0 60000 65536"/>
                <a:gd name="T11" fmla="*/ 0 60000 65536"/>
                <a:gd name="T12" fmla="*/ 0 60000 65536"/>
                <a:gd name="T13" fmla="*/ 0 60000 65536"/>
                <a:gd name="T14" fmla="*/ 0 60000 65536"/>
                <a:gd name="T15" fmla="*/ 0 w 778"/>
                <a:gd name="T16" fmla="*/ 0 h 382"/>
                <a:gd name="T17" fmla="*/ 778 w 778"/>
                <a:gd name="T18" fmla="*/ 382 h 382"/>
              </a:gdLst>
              <a:ahLst/>
              <a:cxnLst>
                <a:cxn ang="T10">
                  <a:pos x="T0" y="T1"/>
                </a:cxn>
                <a:cxn ang="T11">
                  <a:pos x="T2" y="T3"/>
                </a:cxn>
                <a:cxn ang="T12">
                  <a:pos x="T4" y="T5"/>
                </a:cxn>
                <a:cxn ang="T13">
                  <a:pos x="T6" y="T7"/>
                </a:cxn>
                <a:cxn ang="T14">
                  <a:pos x="T8" y="T9"/>
                </a:cxn>
              </a:cxnLst>
              <a:rect l="T15" t="T16" r="T17" b="T18"/>
              <a:pathLst>
                <a:path w="778" h="382">
                  <a:moveTo>
                    <a:pt x="764" y="382"/>
                  </a:moveTo>
                  <a:lnTo>
                    <a:pt x="0" y="349"/>
                  </a:lnTo>
                  <a:lnTo>
                    <a:pt x="18" y="0"/>
                  </a:lnTo>
                  <a:lnTo>
                    <a:pt x="778" y="33"/>
                  </a:lnTo>
                  <a:lnTo>
                    <a:pt x="764" y="382"/>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1" name="Freeform 4">
              <a:extLst>
                <a:ext uri="{FF2B5EF4-FFF2-40B4-BE49-F238E27FC236}">
                  <a16:creationId xmlns:a16="http://schemas.microsoft.com/office/drawing/2014/main" id="{32FAEBEC-F0BE-488F-BDED-33F04537A3C7}"/>
                </a:ext>
              </a:extLst>
            </p:cNvPr>
            <p:cNvSpPr>
              <a:spLocks/>
            </p:cNvSpPr>
            <p:nvPr/>
          </p:nvSpPr>
          <p:spPr bwMode="auto">
            <a:xfrm>
              <a:off x="2562355" y="1184187"/>
              <a:ext cx="1173162" cy="592138"/>
            </a:xfrm>
            <a:custGeom>
              <a:avLst/>
              <a:gdLst>
                <a:gd name="T0" fmla="*/ 1167347 w 807"/>
                <a:gd name="T1" fmla="*/ 592138 h 407"/>
                <a:gd name="T2" fmla="*/ 0 w 807"/>
                <a:gd name="T3" fmla="*/ 533943 h 407"/>
                <a:gd name="T4" fmla="*/ 14537 w 807"/>
                <a:gd name="T5" fmla="*/ 0 h 407"/>
                <a:gd name="T6" fmla="*/ 1131004 w 807"/>
                <a:gd name="T7" fmla="*/ 42192 h 407"/>
                <a:gd name="T8" fmla="*/ 1119374 w 807"/>
                <a:gd name="T9" fmla="*/ 449559 h 407"/>
                <a:gd name="T10" fmla="*/ 1173162 w 807"/>
                <a:gd name="T11" fmla="*/ 455379 h 407"/>
                <a:gd name="T12" fmla="*/ 1167347 w 807"/>
                <a:gd name="T13" fmla="*/ 592138 h 407"/>
                <a:gd name="T14" fmla="*/ 0 60000 65536"/>
                <a:gd name="T15" fmla="*/ 0 60000 65536"/>
                <a:gd name="T16" fmla="*/ 0 60000 65536"/>
                <a:gd name="T17" fmla="*/ 0 60000 65536"/>
                <a:gd name="T18" fmla="*/ 0 60000 65536"/>
                <a:gd name="T19" fmla="*/ 0 60000 65536"/>
                <a:gd name="T20" fmla="*/ 0 60000 65536"/>
                <a:gd name="T21" fmla="*/ 0 w 807"/>
                <a:gd name="T22" fmla="*/ 0 h 407"/>
                <a:gd name="T23" fmla="*/ 807 w 807"/>
                <a:gd name="T24" fmla="*/ 407 h 4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7" h="407">
                  <a:moveTo>
                    <a:pt x="803" y="407"/>
                  </a:moveTo>
                  <a:lnTo>
                    <a:pt x="0" y="367"/>
                  </a:lnTo>
                  <a:lnTo>
                    <a:pt x="10" y="0"/>
                  </a:lnTo>
                  <a:lnTo>
                    <a:pt x="778" y="29"/>
                  </a:lnTo>
                  <a:lnTo>
                    <a:pt x="770" y="309"/>
                  </a:lnTo>
                  <a:lnTo>
                    <a:pt x="807" y="313"/>
                  </a:lnTo>
                  <a:lnTo>
                    <a:pt x="803" y="40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2" name="Freeform 5">
              <a:extLst>
                <a:ext uri="{FF2B5EF4-FFF2-40B4-BE49-F238E27FC236}">
                  <a16:creationId xmlns:a16="http://schemas.microsoft.com/office/drawing/2014/main" id="{CD5F68AF-B228-430D-9785-D22D2628B3A2}"/>
                </a:ext>
              </a:extLst>
            </p:cNvPr>
            <p:cNvSpPr>
              <a:spLocks/>
            </p:cNvSpPr>
            <p:nvPr/>
          </p:nvSpPr>
          <p:spPr bwMode="auto">
            <a:xfrm>
              <a:off x="3681542" y="1227050"/>
              <a:ext cx="920750" cy="696911"/>
            </a:xfrm>
            <a:custGeom>
              <a:avLst/>
              <a:gdLst>
                <a:gd name="T0" fmla="*/ 698199 w 633"/>
                <a:gd name="T1" fmla="*/ 696912 h 480"/>
                <a:gd name="T2" fmla="*/ 48001 w 633"/>
                <a:gd name="T3" fmla="*/ 676585 h 480"/>
                <a:gd name="T4" fmla="*/ 48001 w 633"/>
                <a:gd name="T5" fmla="*/ 548818 h 480"/>
                <a:gd name="T6" fmla="*/ 53820 w 633"/>
                <a:gd name="T7" fmla="*/ 412340 h 480"/>
                <a:gd name="T8" fmla="*/ 0 w 633"/>
                <a:gd name="T9" fmla="*/ 406532 h 480"/>
                <a:gd name="T10" fmla="*/ 11637 w 633"/>
                <a:gd name="T11" fmla="*/ 0 h 480"/>
                <a:gd name="T12" fmla="*/ 920750 w 633"/>
                <a:gd name="T13" fmla="*/ 21779 h 480"/>
                <a:gd name="T14" fmla="*/ 920750 w 633"/>
                <a:gd name="T15" fmla="*/ 322322 h 480"/>
                <a:gd name="T16" fmla="*/ 784019 w 633"/>
                <a:gd name="T17" fmla="*/ 316514 h 480"/>
                <a:gd name="T18" fmla="*/ 778201 w 633"/>
                <a:gd name="T19" fmla="*/ 438474 h 480"/>
                <a:gd name="T20" fmla="*/ 704017 w 633"/>
                <a:gd name="T21" fmla="*/ 438474 h 480"/>
                <a:gd name="T22" fmla="*/ 698199 w 633"/>
                <a:gd name="T23" fmla="*/ 696912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3"/>
                <a:gd name="T37" fmla="*/ 0 h 480"/>
                <a:gd name="T38" fmla="*/ 633 w 633"/>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3" h="480">
                  <a:moveTo>
                    <a:pt x="480" y="480"/>
                  </a:moveTo>
                  <a:lnTo>
                    <a:pt x="33" y="466"/>
                  </a:lnTo>
                  <a:lnTo>
                    <a:pt x="33" y="378"/>
                  </a:lnTo>
                  <a:lnTo>
                    <a:pt x="37" y="284"/>
                  </a:lnTo>
                  <a:lnTo>
                    <a:pt x="0" y="280"/>
                  </a:lnTo>
                  <a:lnTo>
                    <a:pt x="8" y="0"/>
                  </a:lnTo>
                  <a:lnTo>
                    <a:pt x="633" y="15"/>
                  </a:lnTo>
                  <a:lnTo>
                    <a:pt x="633" y="222"/>
                  </a:lnTo>
                  <a:lnTo>
                    <a:pt x="539" y="218"/>
                  </a:lnTo>
                  <a:lnTo>
                    <a:pt x="535" y="302"/>
                  </a:lnTo>
                  <a:lnTo>
                    <a:pt x="484" y="302"/>
                  </a:lnTo>
                  <a:lnTo>
                    <a:pt x="480" y="48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3" name="Freeform 6">
              <a:extLst>
                <a:ext uri="{FF2B5EF4-FFF2-40B4-BE49-F238E27FC236}">
                  <a16:creationId xmlns:a16="http://schemas.microsoft.com/office/drawing/2014/main" id="{574F9B39-1E57-4379-BFF9-A2C7530897F9}"/>
                </a:ext>
              </a:extLst>
            </p:cNvPr>
            <p:cNvSpPr>
              <a:spLocks/>
            </p:cNvSpPr>
            <p:nvPr/>
          </p:nvSpPr>
          <p:spPr bwMode="auto">
            <a:xfrm>
              <a:off x="4602292" y="1247687"/>
              <a:ext cx="952500" cy="830262"/>
            </a:xfrm>
            <a:custGeom>
              <a:avLst/>
              <a:gdLst>
                <a:gd name="T0" fmla="*/ 952500 w 655"/>
                <a:gd name="T1" fmla="*/ 830263 h 571"/>
                <a:gd name="T2" fmla="*/ 164324 w 655"/>
                <a:gd name="T3" fmla="*/ 818631 h 571"/>
                <a:gd name="T4" fmla="*/ 170141 w 655"/>
                <a:gd name="T5" fmla="*/ 423129 h 571"/>
                <a:gd name="T6" fmla="*/ 0 w 655"/>
                <a:gd name="T7" fmla="*/ 417313 h 571"/>
                <a:gd name="T8" fmla="*/ 0 w 655"/>
                <a:gd name="T9" fmla="*/ 300989 h 571"/>
                <a:gd name="T10" fmla="*/ 0 w 655"/>
                <a:gd name="T11" fmla="*/ 0 h 571"/>
                <a:gd name="T12" fmla="*/ 523511 w 655"/>
                <a:gd name="T13" fmla="*/ 10178 h 571"/>
                <a:gd name="T14" fmla="*/ 519149 w 655"/>
                <a:gd name="T15" fmla="*/ 433307 h 571"/>
                <a:gd name="T16" fmla="*/ 561321 w 655"/>
                <a:gd name="T17" fmla="*/ 439123 h 571"/>
                <a:gd name="T18" fmla="*/ 555504 w 655"/>
                <a:gd name="T19" fmla="*/ 697944 h 571"/>
                <a:gd name="T20" fmla="*/ 952500 w 655"/>
                <a:gd name="T21" fmla="*/ 702307 h 571"/>
                <a:gd name="T22" fmla="*/ 952500 w 655"/>
                <a:gd name="T23" fmla="*/ 830263 h 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5"/>
                <a:gd name="T37" fmla="*/ 0 h 571"/>
                <a:gd name="T38" fmla="*/ 655 w 655"/>
                <a:gd name="T39" fmla="*/ 571 h 5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5" h="571">
                  <a:moveTo>
                    <a:pt x="655" y="571"/>
                  </a:moveTo>
                  <a:lnTo>
                    <a:pt x="113" y="563"/>
                  </a:lnTo>
                  <a:lnTo>
                    <a:pt x="117" y="291"/>
                  </a:lnTo>
                  <a:lnTo>
                    <a:pt x="0" y="287"/>
                  </a:lnTo>
                  <a:lnTo>
                    <a:pt x="0" y="207"/>
                  </a:lnTo>
                  <a:lnTo>
                    <a:pt x="0" y="0"/>
                  </a:lnTo>
                  <a:lnTo>
                    <a:pt x="360" y="7"/>
                  </a:lnTo>
                  <a:lnTo>
                    <a:pt x="357" y="298"/>
                  </a:lnTo>
                  <a:lnTo>
                    <a:pt x="386" y="302"/>
                  </a:lnTo>
                  <a:lnTo>
                    <a:pt x="382" y="480"/>
                  </a:lnTo>
                  <a:lnTo>
                    <a:pt x="655" y="483"/>
                  </a:lnTo>
                  <a:lnTo>
                    <a:pt x="655" y="57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4" name="Freeform 7">
              <a:extLst>
                <a:ext uri="{FF2B5EF4-FFF2-40B4-BE49-F238E27FC236}">
                  <a16:creationId xmlns:a16="http://schemas.microsoft.com/office/drawing/2014/main" id="{DC179FAE-EF4E-4224-A8F2-4573F180D8E5}"/>
                </a:ext>
              </a:extLst>
            </p:cNvPr>
            <p:cNvSpPr>
              <a:spLocks/>
            </p:cNvSpPr>
            <p:nvPr/>
          </p:nvSpPr>
          <p:spPr bwMode="auto">
            <a:xfrm>
              <a:off x="5121405" y="1258801"/>
              <a:ext cx="1347786" cy="696911"/>
            </a:xfrm>
            <a:custGeom>
              <a:avLst/>
              <a:gdLst>
                <a:gd name="T0" fmla="*/ 433269 w 927"/>
                <a:gd name="T1" fmla="*/ 691104 h 480"/>
                <a:gd name="T2" fmla="*/ 36348 w 927"/>
                <a:gd name="T3" fmla="*/ 686749 h 480"/>
                <a:gd name="T4" fmla="*/ 42164 w 927"/>
                <a:gd name="T5" fmla="*/ 428311 h 480"/>
                <a:gd name="T6" fmla="*/ 0 w 927"/>
                <a:gd name="T7" fmla="*/ 422503 h 480"/>
                <a:gd name="T8" fmla="*/ 4362 w 927"/>
                <a:gd name="T9" fmla="*/ 0 h 480"/>
                <a:gd name="T10" fmla="*/ 1305623 w 927"/>
                <a:gd name="T11" fmla="*/ 5808 h 480"/>
                <a:gd name="T12" fmla="*/ 1309985 w 927"/>
                <a:gd name="T13" fmla="*/ 432666 h 480"/>
                <a:gd name="T14" fmla="*/ 1347787 w 927"/>
                <a:gd name="T15" fmla="*/ 432666 h 480"/>
                <a:gd name="T16" fmla="*/ 1347787 w 927"/>
                <a:gd name="T17" fmla="*/ 696912 h 480"/>
                <a:gd name="T18" fmla="*/ 1215480 w 927"/>
                <a:gd name="T19" fmla="*/ 696912 h 480"/>
                <a:gd name="T20" fmla="*/ 1083173 w 927"/>
                <a:gd name="T21" fmla="*/ 696912 h 480"/>
                <a:gd name="T22" fmla="*/ 1083173 w 927"/>
                <a:gd name="T23" fmla="*/ 558982 h 480"/>
                <a:gd name="T24" fmla="*/ 433269 w 927"/>
                <a:gd name="T25" fmla="*/ 564789 h 480"/>
                <a:gd name="T26" fmla="*/ 433269 w 927"/>
                <a:gd name="T27" fmla="*/ 691104 h 4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7"/>
                <a:gd name="T43" fmla="*/ 0 h 480"/>
                <a:gd name="T44" fmla="*/ 927 w 927"/>
                <a:gd name="T45" fmla="*/ 480 h 4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7" h="480">
                  <a:moveTo>
                    <a:pt x="298" y="476"/>
                  </a:moveTo>
                  <a:lnTo>
                    <a:pt x="25" y="473"/>
                  </a:lnTo>
                  <a:lnTo>
                    <a:pt x="29" y="295"/>
                  </a:lnTo>
                  <a:lnTo>
                    <a:pt x="0" y="291"/>
                  </a:lnTo>
                  <a:lnTo>
                    <a:pt x="3" y="0"/>
                  </a:lnTo>
                  <a:lnTo>
                    <a:pt x="898" y="4"/>
                  </a:lnTo>
                  <a:lnTo>
                    <a:pt x="901" y="298"/>
                  </a:lnTo>
                  <a:lnTo>
                    <a:pt x="927" y="298"/>
                  </a:lnTo>
                  <a:lnTo>
                    <a:pt x="927" y="480"/>
                  </a:lnTo>
                  <a:lnTo>
                    <a:pt x="836" y="480"/>
                  </a:lnTo>
                  <a:lnTo>
                    <a:pt x="745" y="480"/>
                  </a:lnTo>
                  <a:lnTo>
                    <a:pt x="745" y="385"/>
                  </a:lnTo>
                  <a:lnTo>
                    <a:pt x="298" y="389"/>
                  </a:lnTo>
                  <a:lnTo>
                    <a:pt x="298" y="47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5" name="Freeform 8">
              <a:extLst>
                <a:ext uri="{FF2B5EF4-FFF2-40B4-BE49-F238E27FC236}">
                  <a16:creationId xmlns:a16="http://schemas.microsoft.com/office/drawing/2014/main" id="{9DF56605-C97E-42DA-AA82-E880C0F1B2EB}"/>
                </a:ext>
              </a:extLst>
            </p:cNvPr>
            <p:cNvSpPr>
              <a:spLocks/>
            </p:cNvSpPr>
            <p:nvPr/>
          </p:nvSpPr>
          <p:spPr bwMode="auto">
            <a:xfrm>
              <a:off x="6426329" y="1258801"/>
              <a:ext cx="698500" cy="696911"/>
            </a:xfrm>
            <a:custGeom>
              <a:avLst/>
              <a:gdLst>
                <a:gd name="T0" fmla="*/ 42201 w 480"/>
                <a:gd name="T1" fmla="*/ 696912 h 480"/>
                <a:gd name="T2" fmla="*/ 42201 w 480"/>
                <a:gd name="T3" fmla="*/ 432666 h 480"/>
                <a:gd name="T4" fmla="*/ 4366 w 480"/>
                <a:gd name="T5" fmla="*/ 432666 h 480"/>
                <a:gd name="T6" fmla="*/ 0 w 480"/>
                <a:gd name="T7" fmla="*/ 5808 h 480"/>
                <a:gd name="T8" fmla="*/ 650478 w 480"/>
                <a:gd name="T9" fmla="*/ 0 h 480"/>
                <a:gd name="T10" fmla="*/ 656299 w 480"/>
                <a:gd name="T11" fmla="*/ 416695 h 480"/>
                <a:gd name="T12" fmla="*/ 692679 w 480"/>
                <a:gd name="T13" fmla="*/ 422503 h 480"/>
                <a:gd name="T14" fmla="*/ 698500 w 480"/>
                <a:gd name="T15" fmla="*/ 691104 h 480"/>
                <a:gd name="T16" fmla="*/ 42201 w 480"/>
                <a:gd name="T17" fmla="*/ 696912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29" y="480"/>
                  </a:moveTo>
                  <a:lnTo>
                    <a:pt x="29" y="298"/>
                  </a:lnTo>
                  <a:lnTo>
                    <a:pt x="3" y="298"/>
                  </a:lnTo>
                  <a:lnTo>
                    <a:pt x="0" y="4"/>
                  </a:lnTo>
                  <a:lnTo>
                    <a:pt x="447" y="0"/>
                  </a:lnTo>
                  <a:lnTo>
                    <a:pt x="451" y="287"/>
                  </a:lnTo>
                  <a:lnTo>
                    <a:pt x="476" y="291"/>
                  </a:lnTo>
                  <a:lnTo>
                    <a:pt x="480" y="476"/>
                  </a:lnTo>
                  <a:lnTo>
                    <a:pt x="29" y="48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6" name="Freeform 9">
              <a:extLst>
                <a:ext uri="{FF2B5EF4-FFF2-40B4-BE49-F238E27FC236}">
                  <a16:creationId xmlns:a16="http://schemas.microsoft.com/office/drawing/2014/main" id="{95D2CCA0-06D7-4C5E-83E1-2032CC71F0E7}"/>
                </a:ext>
              </a:extLst>
            </p:cNvPr>
            <p:cNvSpPr>
              <a:spLocks/>
            </p:cNvSpPr>
            <p:nvPr/>
          </p:nvSpPr>
          <p:spPr bwMode="auto">
            <a:xfrm>
              <a:off x="7077205" y="1247687"/>
              <a:ext cx="581025" cy="957262"/>
            </a:xfrm>
            <a:custGeom>
              <a:avLst/>
              <a:gdLst>
                <a:gd name="T0" fmla="*/ 52292 w 400"/>
                <a:gd name="T1" fmla="*/ 957263 h 658"/>
                <a:gd name="T2" fmla="*/ 47935 w 400"/>
                <a:gd name="T3" fmla="*/ 702672 h 658"/>
                <a:gd name="T4" fmla="*/ 42124 w 400"/>
                <a:gd name="T5" fmla="*/ 433532 h 658"/>
                <a:gd name="T6" fmla="*/ 5810 w 400"/>
                <a:gd name="T7" fmla="*/ 427713 h 658"/>
                <a:gd name="T8" fmla="*/ 0 w 400"/>
                <a:gd name="T9" fmla="*/ 10184 h 658"/>
                <a:gd name="T10" fmla="*/ 533090 w 400"/>
                <a:gd name="T11" fmla="*/ 0 h 658"/>
                <a:gd name="T12" fmla="*/ 538901 w 400"/>
                <a:gd name="T13" fmla="*/ 423349 h 658"/>
                <a:gd name="T14" fmla="*/ 575215 w 400"/>
                <a:gd name="T15" fmla="*/ 423349 h 658"/>
                <a:gd name="T16" fmla="*/ 581025 w 400"/>
                <a:gd name="T17" fmla="*/ 686669 h 658"/>
                <a:gd name="T18" fmla="*/ 581025 w 400"/>
                <a:gd name="T19" fmla="*/ 947079 h 658"/>
                <a:gd name="T20" fmla="*/ 338447 w 400"/>
                <a:gd name="T21" fmla="*/ 951444 h 658"/>
                <a:gd name="T22" fmla="*/ 52292 w 400"/>
                <a:gd name="T23" fmla="*/ 957263 h 6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0"/>
                <a:gd name="T37" fmla="*/ 0 h 658"/>
                <a:gd name="T38" fmla="*/ 400 w 400"/>
                <a:gd name="T39" fmla="*/ 658 h 6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0" h="658">
                  <a:moveTo>
                    <a:pt x="36" y="658"/>
                  </a:moveTo>
                  <a:lnTo>
                    <a:pt x="33" y="483"/>
                  </a:lnTo>
                  <a:lnTo>
                    <a:pt x="29" y="298"/>
                  </a:lnTo>
                  <a:lnTo>
                    <a:pt x="4" y="294"/>
                  </a:lnTo>
                  <a:lnTo>
                    <a:pt x="0" y="7"/>
                  </a:lnTo>
                  <a:lnTo>
                    <a:pt x="367" y="0"/>
                  </a:lnTo>
                  <a:lnTo>
                    <a:pt x="371" y="291"/>
                  </a:lnTo>
                  <a:lnTo>
                    <a:pt x="396" y="291"/>
                  </a:lnTo>
                  <a:lnTo>
                    <a:pt x="400" y="472"/>
                  </a:lnTo>
                  <a:lnTo>
                    <a:pt x="400" y="651"/>
                  </a:lnTo>
                  <a:lnTo>
                    <a:pt x="233" y="654"/>
                  </a:lnTo>
                  <a:lnTo>
                    <a:pt x="36" y="658"/>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7" name="Freeform 10">
              <a:extLst>
                <a:ext uri="{FF2B5EF4-FFF2-40B4-BE49-F238E27FC236}">
                  <a16:creationId xmlns:a16="http://schemas.microsoft.com/office/drawing/2014/main" id="{FB6EDD54-E4F5-486D-AA3E-DE2484862C4E}"/>
                </a:ext>
              </a:extLst>
            </p:cNvPr>
            <p:cNvSpPr>
              <a:spLocks/>
            </p:cNvSpPr>
            <p:nvPr/>
          </p:nvSpPr>
          <p:spPr bwMode="auto">
            <a:xfrm>
              <a:off x="7610604" y="1220700"/>
              <a:ext cx="1089024" cy="714374"/>
            </a:xfrm>
            <a:custGeom>
              <a:avLst/>
              <a:gdLst>
                <a:gd name="T0" fmla="*/ 1089025 w 749"/>
                <a:gd name="T1" fmla="*/ 688186 h 491"/>
                <a:gd name="T2" fmla="*/ 693545 w 749"/>
                <a:gd name="T3" fmla="*/ 699826 h 491"/>
                <a:gd name="T4" fmla="*/ 47981 w 749"/>
                <a:gd name="T5" fmla="*/ 714375 h 491"/>
                <a:gd name="T6" fmla="*/ 42165 w 749"/>
                <a:gd name="T7" fmla="*/ 451031 h 491"/>
                <a:gd name="T8" fmla="*/ 5816 w 749"/>
                <a:gd name="T9" fmla="*/ 451031 h 491"/>
                <a:gd name="T10" fmla="*/ 0 w 749"/>
                <a:gd name="T11" fmla="*/ 27644 h 491"/>
                <a:gd name="T12" fmla="*/ 1052676 w 749"/>
                <a:gd name="T13" fmla="*/ 0 h 491"/>
                <a:gd name="T14" fmla="*/ 1058492 w 749"/>
                <a:gd name="T15" fmla="*/ 429207 h 491"/>
                <a:gd name="T16" fmla="*/ 1084663 w 749"/>
                <a:gd name="T17" fmla="*/ 429207 h 491"/>
                <a:gd name="T18" fmla="*/ 1089025 w 749"/>
                <a:gd name="T19" fmla="*/ 688186 h 4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9"/>
                <a:gd name="T31" fmla="*/ 0 h 491"/>
                <a:gd name="T32" fmla="*/ 749 w 749"/>
                <a:gd name="T33" fmla="*/ 491 h 4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9" h="491">
                  <a:moveTo>
                    <a:pt x="749" y="473"/>
                  </a:moveTo>
                  <a:lnTo>
                    <a:pt x="477" y="481"/>
                  </a:lnTo>
                  <a:lnTo>
                    <a:pt x="33" y="491"/>
                  </a:lnTo>
                  <a:lnTo>
                    <a:pt x="29" y="310"/>
                  </a:lnTo>
                  <a:lnTo>
                    <a:pt x="4" y="310"/>
                  </a:lnTo>
                  <a:lnTo>
                    <a:pt x="0" y="19"/>
                  </a:lnTo>
                  <a:lnTo>
                    <a:pt x="724" y="0"/>
                  </a:lnTo>
                  <a:lnTo>
                    <a:pt x="728" y="295"/>
                  </a:lnTo>
                  <a:lnTo>
                    <a:pt x="746" y="295"/>
                  </a:lnTo>
                  <a:lnTo>
                    <a:pt x="749" y="473"/>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8" name="Freeform 11">
              <a:extLst>
                <a:ext uri="{FF2B5EF4-FFF2-40B4-BE49-F238E27FC236}">
                  <a16:creationId xmlns:a16="http://schemas.microsoft.com/office/drawing/2014/main" id="{8808DB62-3DC0-4B87-A3EB-E5F64F8C8BAF}"/>
                </a:ext>
              </a:extLst>
            </p:cNvPr>
            <p:cNvSpPr>
              <a:spLocks/>
            </p:cNvSpPr>
            <p:nvPr/>
          </p:nvSpPr>
          <p:spPr bwMode="auto">
            <a:xfrm>
              <a:off x="8663116" y="1193713"/>
              <a:ext cx="855663" cy="714374"/>
            </a:xfrm>
            <a:custGeom>
              <a:avLst/>
              <a:gdLst>
                <a:gd name="T0" fmla="*/ 803364 w 589"/>
                <a:gd name="T1" fmla="*/ 682366 h 491"/>
                <a:gd name="T2" fmla="*/ 36318 w 589"/>
                <a:gd name="T3" fmla="*/ 714375 h 491"/>
                <a:gd name="T4" fmla="*/ 31960 w 589"/>
                <a:gd name="T5" fmla="*/ 455396 h 491"/>
                <a:gd name="T6" fmla="*/ 5811 w 589"/>
                <a:gd name="T7" fmla="*/ 455396 h 491"/>
                <a:gd name="T8" fmla="*/ 0 w 589"/>
                <a:gd name="T9" fmla="*/ 26189 h 491"/>
                <a:gd name="T10" fmla="*/ 703125 w 589"/>
                <a:gd name="T11" fmla="*/ 0 h 491"/>
                <a:gd name="T12" fmla="*/ 723464 w 589"/>
                <a:gd name="T13" fmla="*/ 100391 h 491"/>
                <a:gd name="T14" fmla="*/ 765593 w 589"/>
                <a:gd name="T15" fmla="*/ 190597 h 491"/>
                <a:gd name="T16" fmla="*/ 771404 w 589"/>
                <a:gd name="T17" fmla="*/ 244430 h 491"/>
                <a:gd name="T18" fmla="*/ 765593 w 589"/>
                <a:gd name="T19" fmla="*/ 274983 h 491"/>
                <a:gd name="T20" fmla="*/ 781573 w 589"/>
                <a:gd name="T21" fmla="*/ 286623 h 491"/>
                <a:gd name="T22" fmla="*/ 771404 w 589"/>
                <a:gd name="T23" fmla="*/ 296808 h 491"/>
                <a:gd name="T24" fmla="*/ 797553 w 589"/>
                <a:gd name="T25" fmla="*/ 328816 h 491"/>
                <a:gd name="T26" fmla="*/ 807723 w 589"/>
                <a:gd name="T27" fmla="*/ 355005 h 491"/>
                <a:gd name="T28" fmla="*/ 803364 w 589"/>
                <a:gd name="T29" fmla="*/ 365190 h 491"/>
                <a:gd name="T30" fmla="*/ 819345 w 589"/>
                <a:gd name="T31" fmla="*/ 376829 h 491"/>
                <a:gd name="T32" fmla="*/ 819345 w 589"/>
                <a:gd name="T33" fmla="*/ 407383 h 491"/>
                <a:gd name="T34" fmla="*/ 839683 w 589"/>
                <a:gd name="T35" fmla="*/ 435027 h 491"/>
                <a:gd name="T36" fmla="*/ 833872 w 589"/>
                <a:gd name="T37" fmla="*/ 455396 h 491"/>
                <a:gd name="T38" fmla="*/ 855663 w 589"/>
                <a:gd name="T39" fmla="*/ 487405 h 491"/>
                <a:gd name="T40" fmla="*/ 849852 w 589"/>
                <a:gd name="T41" fmla="*/ 555787 h 491"/>
                <a:gd name="T42" fmla="*/ 829514 w 589"/>
                <a:gd name="T43" fmla="*/ 555787 h 491"/>
                <a:gd name="T44" fmla="*/ 833872 w 589"/>
                <a:gd name="T45" fmla="*/ 565971 h 491"/>
                <a:gd name="T46" fmla="*/ 813534 w 589"/>
                <a:gd name="T47" fmla="*/ 581976 h 491"/>
                <a:gd name="T48" fmla="*/ 819345 w 589"/>
                <a:gd name="T49" fmla="*/ 619804 h 491"/>
                <a:gd name="T50" fmla="*/ 803364 w 589"/>
                <a:gd name="T51" fmla="*/ 624169 h 491"/>
                <a:gd name="T52" fmla="*/ 807723 w 589"/>
                <a:gd name="T53" fmla="*/ 640173 h 491"/>
                <a:gd name="T54" fmla="*/ 791743 w 589"/>
                <a:gd name="T55" fmla="*/ 661997 h 491"/>
                <a:gd name="T56" fmla="*/ 813534 w 589"/>
                <a:gd name="T57" fmla="*/ 678002 h 491"/>
                <a:gd name="T58" fmla="*/ 803364 w 589"/>
                <a:gd name="T59" fmla="*/ 682366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9"/>
                <a:gd name="T91" fmla="*/ 0 h 491"/>
                <a:gd name="T92" fmla="*/ 589 w 589"/>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9" h="491">
                  <a:moveTo>
                    <a:pt x="553" y="469"/>
                  </a:moveTo>
                  <a:lnTo>
                    <a:pt x="25" y="491"/>
                  </a:lnTo>
                  <a:lnTo>
                    <a:pt x="22" y="313"/>
                  </a:lnTo>
                  <a:lnTo>
                    <a:pt x="4" y="313"/>
                  </a:lnTo>
                  <a:lnTo>
                    <a:pt x="0" y="18"/>
                  </a:lnTo>
                  <a:lnTo>
                    <a:pt x="484" y="0"/>
                  </a:lnTo>
                  <a:lnTo>
                    <a:pt x="498" y="69"/>
                  </a:lnTo>
                  <a:lnTo>
                    <a:pt x="527" y="131"/>
                  </a:lnTo>
                  <a:lnTo>
                    <a:pt x="531" y="168"/>
                  </a:lnTo>
                  <a:lnTo>
                    <a:pt x="527" y="189"/>
                  </a:lnTo>
                  <a:lnTo>
                    <a:pt x="538" y="197"/>
                  </a:lnTo>
                  <a:lnTo>
                    <a:pt x="531" y="204"/>
                  </a:lnTo>
                  <a:lnTo>
                    <a:pt x="549" y="226"/>
                  </a:lnTo>
                  <a:lnTo>
                    <a:pt x="556" y="244"/>
                  </a:lnTo>
                  <a:lnTo>
                    <a:pt x="553" y="251"/>
                  </a:lnTo>
                  <a:lnTo>
                    <a:pt x="564" y="259"/>
                  </a:lnTo>
                  <a:lnTo>
                    <a:pt x="564" y="280"/>
                  </a:lnTo>
                  <a:lnTo>
                    <a:pt x="578" y="299"/>
                  </a:lnTo>
                  <a:lnTo>
                    <a:pt x="574" y="313"/>
                  </a:lnTo>
                  <a:lnTo>
                    <a:pt x="589" y="335"/>
                  </a:lnTo>
                  <a:lnTo>
                    <a:pt x="585" y="382"/>
                  </a:lnTo>
                  <a:lnTo>
                    <a:pt x="571" y="382"/>
                  </a:lnTo>
                  <a:lnTo>
                    <a:pt x="574" y="389"/>
                  </a:lnTo>
                  <a:lnTo>
                    <a:pt x="560" y="400"/>
                  </a:lnTo>
                  <a:lnTo>
                    <a:pt x="564" y="426"/>
                  </a:lnTo>
                  <a:lnTo>
                    <a:pt x="553" y="429"/>
                  </a:lnTo>
                  <a:lnTo>
                    <a:pt x="556" y="440"/>
                  </a:lnTo>
                  <a:lnTo>
                    <a:pt x="545" y="455"/>
                  </a:lnTo>
                  <a:lnTo>
                    <a:pt x="560" y="466"/>
                  </a:lnTo>
                  <a:lnTo>
                    <a:pt x="553" y="46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9" name="Freeform 12">
              <a:extLst>
                <a:ext uri="{FF2B5EF4-FFF2-40B4-BE49-F238E27FC236}">
                  <a16:creationId xmlns:a16="http://schemas.microsoft.com/office/drawing/2014/main" id="{F587E135-4B67-4F6D-B529-3563EB44D026}"/>
                </a:ext>
              </a:extLst>
            </p:cNvPr>
            <p:cNvSpPr>
              <a:spLocks/>
            </p:cNvSpPr>
            <p:nvPr/>
          </p:nvSpPr>
          <p:spPr bwMode="auto">
            <a:xfrm>
              <a:off x="4380042" y="1542962"/>
              <a:ext cx="1268413" cy="1449386"/>
            </a:xfrm>
            <a:custGeom>
              <a:avLst/>
              <a:gdLst>
                <a:gd name="T0" fmla="*/ 1264054 w 873"/>
                <a:gd name="T1" fmla="*/ 1449388 h 997"/>
                <a:gd name="T2" fmla="*/ 338534 w 873"/>
                <a:gd name="T3" fmla="*/ 1439212 h 997"/>
                <a:gd name="T4" fmla="*/ 344346 w 873"/>
                <a:gd name="T5" fmla="*/ 1178991 h 997"/>
                <a:gd name="T6" fmla="*/ 302211 w 873"/>
                <a:gd name="T7" fmla="*/ 1178991 h 997"/>
                <a:gd name="T8" fmla="*/ 312381 w 873"/>
                <a:gd name="T9" fmla="*/ 645465 h 997"/>
                <a:gd name="T10" fmla="*/ 260076 w 873"/>
                <a:gd name="T11" fmla="*/ 645465 h 997"/>
                <a:gd name="T12" fmla="*/ 254264 w 873"/>
                <a:gd name="T13" fmla="*/ 391059 h 997"/>
                <a:gd name="T14" fmla="*/ 0 w 873"/>
                <a:gd name="T15" fmla="*/ 380882 h 997"/>
                <a:gd name="T16" fmla="*/ 5812 w 873"/>
                <a:gd name="T17" fmla="*/ 122115 h 997"/>
                <a:gd name="T18" fmla="*/ 79911 w 873"/>
                <a:gd name="T19" fmla="*/ 122115 h 997"/>
                <a:gd name="T20" fmla="*/ 85723 w 873"/>
                <a:gd name="T21" fmla="*/ 0 h 997"/>
                <a:gd name="T22" fmla="*/ 222299 w 873"/>
                <a:gd name="T23" fmla="*/ 5815 h 997"/>
                <a:gd name="T24" fmla="*/ 222299 w 873"/>
                <a:gd name="T25" fmla="*/ 122115 h 997"/>
                <a:gd name="T26" fmla="*/ 392293 w 873"/>
                <a:gd name="T27" fmla="*/ 127930 h 997"/>
                <a:gd name="T28" fmla="*/ 386481 w 873"/>
                <a:gd name="T29" fmla="*/ 523350 h 997"/>
                <a:gd name="T30" fmla="*/ 1173972 w 873"/>
                <a:gd name="T31" fmla="*/ 534980 h 997"/>
                <a:gd name="T32" fmla="*/ 1173972 w 873"/>
                <a:gd name="T33" fmla="*/ 671632 h 997"/>
                <a:gd name="T34" fmla="*/ 1216107 w 873"/>
                <a:gd name="T35" fmla="*/ 671632 h 997"/>
                <a:gd name="T36" fmla="*/ 1220466 w 873"/>
                <a:gd name="T37" fmla="*/ 1194982 h 997"/>
                <a:gd name="T38" fmla="*/ 1268413 w 873"/>
                <a:gd name="T39" fmla="*/ 1200797 h 997"/>
                <a:gd name="T40" fmla="*/ 1264054 w 873"/>
                <a:gd name="T41" fmla="*/ 1449388 h 9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3"/>
                <a:gd name="T64" fmla="*/ 0 h 997"/>
                <a:gd name="T65" fmla="*/ 873 w 873"/>
                <a:gd name="T66" fmla="*/ 997 h 9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3" h="997">
                  <a:moveTo>
                    <a:pt x="870" y="997"/>
                  </a:moveTo>
                  <a:lnTo>
                    <a:pt x="233" y="990"/>
                  </a:lnTo>
                  <a:lnTo>
                    <a:pt x="237" y="811"/>
                  </a:lnTo>
                  <a:lnTo>
                    <a:pt x="208" y="811"/>
                  </a:lnTo>
                  <a:lnTo>
                    <a:pt x="215" y="444"/>
                  </a:lnTo>
                  <a:lnTo>
                    <a:pt x="179" y="444"/>
                  </a:lnTo>
                  <a:lnTo>
                    <a:pt x="175" y="269"/>
                  </a:lnTo>
                  <a:lnTo>
                    <a:pt x="0" y="262"/>
                  </a:lnTo>
                  <a:lnTo>
                    <a:pt x="4" y="84"/>
                  </a:lnTo>
                  <a:lnTo>
                    <a:pt x="55" y="84"/>
                  </a:lnTo>
                  <a:lnTo>
                    <a:pt x="59" y="0"/>
                  </a:lnTo>
                  <a:lnTo>
                    <a:pt x="153" y="4"/>
                  </a:lnTo>
                  <a:lnTo>
                    <a:pt x="153" y="84"/>
                  </a:lnTo>
                  <a:lnTo>
                    <a:pt x="270" y="88"/>
                  </a:lnTo>
                  <a:lnTo>
                    <a:pt x="266" y="360"/>
                  </a:lnTo>
                  <a:lnTo>
                    <a:pt x="808" y="368"/>
                  </a:lnTo>
                  <a:lnTo>
                    <a:pt x="808" y="462"/>
                  </a:lnTo>
                  <a:lnTo>
                    <a:pt x="837" y="462"/>
                  </a:lnTo>
                  <a:lnTo>
                    <a:pt x="840" y="822"/>
                  </a:lnTo>
                  <a:lnTo>
                    <a:pt x="873" y="826"/>
                  </a:lnTo>
                  <a:lnTo>
                    <a:pt x="870" y="99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0" name="Freeform 13">
              <a:extLst>
                <a:ext uri="{FF2B5EF4-FFF2-40B4-BE49-F238E27FC236}">
                  <a16:creationId xmlns:a16="http://schemas.microsoft.com/office/drawing/2014/main" id="{D5456B50-5F8B-4A28-BC50-F9F7C43FF165}"/>
                </a:ext>
              </a:extLst>
            </p:cNvPr>
            <p:cNvSpPr>
              <a:spLocks/>
            </p:cNvSpPr>
            <p:nvPr/>
          </p:nvSpPr>
          <p:spPr bwMode="auto">
            <a:xfrm>
              <a:off x="2524255" y="1717587"/>
              <a:ext cx="1254124" cy="1036637"/>
            </a:xfrm>
            <a:custGeom>
              <a:avLst/>
              <a:gdLst>
                <a:gd name="T0" fmla="*/ 1243941 w 862"/>
                <a:gd name="T1" fmla="*/ 830183 h 713"/>
                <a:gd name="T2" fmla="*/ 1211933 w 862"/>
                <a:gd name="T3" fmla="*/ 814190 h 713"/>
                <a:gd name="T4" fmla="*/ 1158102 w 862"/>
                <a:gd name="T5" fmla="*/ 830183 h 713"/>
                <a:gd name="T6" fmla="*/ 1099905 w 862"/>
                <a:gd name="T7" fmla="*/ 804012 h 713"/>
                <a:gd name="T8" fmla="*/ 947141 w 862"/>
                <a:gd name="T9" fmla="*/ 793835 h 713"/>
                <a:gd name="T10" fmla="*/ 846753 w 862"/>
                <a:gd name="T11" fmla="*/ 825821 h 713"/>
                <a:gd name="T12" fmla="*/ 824929 w 862"/>
                <a:gd name="T13" fmla="*/ 846176 h 713"/>
                <a:gd name="T14" fmla="*/ 820564 w 862"/>
                <a:gd name="T15" fmla="*/ 894155 h 713"/>
                <a:gd name="T16" fmla="*/ 808925 w 862"/>
                <a:gd name="T17" fmla="*/ 904332 h 713"/>
                <a:gd name="T18" fmla="*/ 688168 w 862"/>
                <a:gd name="T19" fmla="*/ 942134 h 713"/>
                <a:gd name="T20" fmla="*/ 634337 w 862"/>
                <a:gd name="T21" fmla="*/ 946496 h 713"/>
                <a:gd name="T22" fmla="*/ 555772 w 862"/>
                <a:gd name="T23" fmla="*/ 978482 h 713"/>
                <a:gd name="T24" fmla="*/ 517945 w 862"/>
                <a:gd name="T25" fmla="*/ 936318 h 713"/>
                <a:gd name="T26" fmla="*/ 487392 w 862"/>
                <a:gd name="T27" fmla="*/ 920325 h 713"/>
                <a:gd name="T28" fmla="*/ 497576 w 862"/>
                <a:gd name="T29" fmla="*/ 872346 h 713"/>
                <a:gd name="T30" fmla="*/ 465568 w 862"/>
                <a:gd name="T31" fmla="*/ 809828 h 713"/>
                <a:gd name="T32" fmla="*/ 471388 w 862"/>
                <a:gd name="T33" fmla="*/ 793835 h 713"/>
                <a:gd name="T34" fmla="*/ 459749 w 862"/>
                <a:gd name="T35" fmla="*/ 788019 h 713"/>
                <a:gd name="T36" fmla="*/ 429196 w 862"/>
                <a:gd name="T37" fmla="*/ 809828 h 713"/>
                <a:gd name="T38" fmla="*/ 371000 w 862"/>
                <a:gd name="T39" fmla="*/ 809828 h 713"/>
                <a:gd name="T40" fmla="*/ 328808 w 862"/>
                <a:gd name="T41" fmla="*/ 851991 h 713"/>
                <a:gd name="T42" fmla="*/ 333172 w 862"/>
                <a:gd name="T43" fmla="*/ 883977 h 713"/>
                <a:gd name="T44" fmla="*/ 322988 w 862"/>
                <a:gd name="T45" fmla="*/ 894155 h 713"/>
                <a:gd name="T46" fmla="*/ 290980 w 862"/>
                <a:gd name="T47" fmla="*/ 904332 h 713"/>
                <a:gd name="T48" fmla="*/ 258972 w 862"/>
                <a:gd name="T49" fmla="*/ 904332 h 713"/>
                <a:gd name="T50" fmla="*/ 264792 w 862"/>
                <a:gd name="T51" fmla="*/ 946496 h 713"/>
                <a:gd name="T52" fmla="*/ 248788 w 862"/>
                <a:gd name="T53" fmla="*/ 984297 h 713"/>
                <a:gd name="T54" fmla="*/ 222600 w 862"/>
                <a:gd name="T55" fmla="*/ 1000290 h 713"/>
                <a:gd name="T56" fmla="*/ 212416 w 862"/>
                <a:gd name="T57" fmla="*/ 968304 h 713"/>
                <a:gd name="T58" fmla="*/ 196412 w 862"/>
                <a:gd name="T59" fmla="*/ 968304 h 713"/>
                <a:gd name="T60" fmla="*/ 180408 w 862"/>
                <a:gd name="T61" fmla="*/ 1010468 h 713"/>
                <a:gd name="T62" fmla="*/ 142580 w 862"/>
                <a:gd name="T63" fmla="*/ 1036638 h 713"/>
                <a:gd name="T64" fmla="*/ 122212 w 862"/>
                <a:gd name="T65" fmla="*/ 1036638 h 713"/>
                <a:gd name="T66" fmla="*/ 90204 w 862"/>
                <a:gd name="T67" fmla="*/ 1000290 h 713"/>
                <a:gd name="T68" fmla="*/ 52376 w 862"/>
                <a:gd name="T69" fmla="*/ 1010468 h 713"/>
                <a:gd name="T70" fmla="*/ 26188 w 862"/>
                <a:gd name="T71" fmla="*/ 984297 h 713"/>
                <a:gd name="T72" fmla="*/ 0 w 862"/>
                <a:gd name="T73" fmla="*/ 974120 h 713"/>
                <a:gd name="T74" fmla="*/ 21824 w 862"/>
                <a:gd name="T75" fmla="*/ 386740 h 713"/>
                <a:gd name="T76" fmla="*/ 37827 w 862"/>
                <a:gd name="T77" fmla="*/ 0 h 713"/>
                <a:gd name="T78" fmla="*/ 1206113 w 862"/>
                <a:gd name="T79" fmla="*/ 58156 h 713"/>
                <a:gd name="T80" fmla="*/ 1206113 w 862"/>
                <a:gd name="T81" fmla="*/ 186101 h 713"/>
                <a:gd name="T82" fmla="*/ 1201749 w 862"/>
                <a:gd name="T83" fmla="*/ 449258 h 713"/>
                <a:gd name="T84" fmla="*/ 1254125 w 862"/>
                <a:gd name="T85" fmla="*/ 449258 h 713"/>
                <a:gd name="T86" fmla="*/ 1243941 w 862"/>
                <a:gd name="T87" fmla="*/ 830183 h 7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2"/>
                <a:gd name="T133" fmla="*/ 0 h 713"/>
                <a:gd name="T134" fmla="*/ 862 w 862"/>
                <a:gd name="T135" fmla="*/ 713 h 7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2" h="713">
                  <a:moveTo>
                    <a:pt x="855" y="571"/>
                  </a:moveTo>
                  <a:lnTo>
                    <a:pt x="833" y="560"/>
                  </a:lnTo>
                  <a:lnTo>
                    <a:pt x="796" y="571"/>
                  </a:lnTo>
                  <a:lnTo>
                    <a:pt x="756" y="553"/>
                  </a:lnTo>
                  <a:lnTo>
                    <a:pt x="651" y="546"/>
                  </a:lnTo>
                  <a:lnTo>
                    <a:pt x="582" y="568"/>
                  </a:lnTo>
                  <a:lnTo>
                    <a:pt x="567" y="582"/>
                  </a:lnTo>
                  <a:lnTo>
                    <a:pt x="564" y="615"/>
                  </a:lnTo>
                  <a:lnTo>
                    <a:pt x="556" y="622"/>
                  </a:lnTo>
                  <a:lnTo>
                    <a:pt x="473" y="648"/>
                  </a:lnTo>
                  <a:lnTo>
                    <a:pt x="436" y="651"/>
                  </a:lnTo>
                  <a:lnTo>
                    <a:pt x="382" y="673"/>
                  </a:lnTo>
                  <a:lnTo>
                    <a:pt x="356" y="644"/>
                  </a:lnTo>
                  <a:lnTo>
                    <a:pt x="335" y="633"/>
                  </a:lnTo>
                  <a:lnTo>
                    <a:pt x="342" y="600"/>
                  </a:lnTo>
                  <a:lnTo>
                    <a:pt x="320" y="557"/>
                  </a:lnTo>
                  <a:lnTo>
                    <a:pt x="324" y="546"/>
                  </a:lnTo>
                  <a:lnTo>
                    <a:pt x="316" y="542"/>
                  </a:lnTo>
                  <a:lnTo>
                    <a:pt x="295" y="557"/>
                  </a:lnTo>
                  <a:lnTo>
                    <a:pt x="255" y="557"/>
                  </a:lnTo>
                  <a:lnTo>
                    <a:pt x="226" y="586"/>
                  </a:lnTo>
                  <a:lnTo>
                    <a:pt x="229" y="608"/>
                  </a:lnTo>
                  <a:lnTo>
                    <a:pt x="222" y="615"/>
                  </a:lnTo>
                  <a:lnTo>
                    <a:pt x="200" y="622"/>
                  </a:lnTo>
                  <a:lnTo>
                    <a:pt x="178" y="622"/>
                  </a:lnTo>
                  <a:lnTo>
                    <a:pt x="182" y="651"/>
                  </a:lnTo>
                  <a:lnTo>
                    <a:pt x="171" y="677"/>
                  </a:lnTo>
                  <a:lnTo>
                    <a:pt x="153" y="688"/>
                  </a:lnTo>
                  <a:lnTo>
                    <a:pt x="146" y="666"/>
                  </a:lnTo>
                  <a:lnTo>
                    <a:pt x="135" y="666"/>
                  </a:lnTo>
                  <a:lnTo>
                    <a:pt x="124" y="695"/>
                  </a:lnTo>
                  <a:lnTo>
                    <a:pt x="98" y="713"/>
                  </a:lnTo>
                  <a:lnTo>
                    <a:pt x="84" y="713"/>
                  </a:lnTo>
                  <a:lnTo>
                    <a:pt x="62" y="688"/>
                  </a:lnTo>
                  <a:lnTo>
                    <a:pt x="36" y="695"/>
                  </a:lnTo>
                  <a:lnTo>
                    <a:pt x="18" y="677"/>
                  </a:lnTo>
                  <a:lnTo>
                    <a:pt x="0" y="670"/>
                  </a:lnTo>
                  <a:lnTo>
                    <a:pt x="15" y="266"/>
                  </a:lnTo>
                  <a:lnTo>
                    <a:pt x="26" y="0"/>
                  </a:lnTo>
                  <a:lnTo>
                    <a:pt x="829" y="40"/>
                  </a:lnTo>
                  <a:lnTo>
                    <a:pt x="829" y="128"/>
                  </a:lnTo>
                  <a:lnTo>
                    <a:pt x="826" y="309"/>
                  </a:lnTo>
                  <a:lnTo>
                    <a:pt x="862" y="309"/>
                  </a:lnTo>
                  <a:lnTo>
                    <a:pt x="855" y="57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1" name="Freeform 14">
              <a:extLst>
                <a:ext uri="{FF2B5EF4-FFF2-40B4-BE49-F238E27FC236}">
                  <a16:creationId xmlns:a16="http://schemas.microsoft.com/office/drawing/2014/main" id="{D5D848F8-00AA-4946-8782-B935C09A6BBB}"/>
                </a:ext>
              </a:extLst>
            </p:cNvPr>
            <p:cNvSpPr>
              <a:spLocks/>
            </p:cNvSpPr>
            <p:nvPr/>
          </p:nvSpPr>
          <p:spPr bwMode="auto">
            <a:xfrm>
              <a:off x="5554792" y="1817600"/>
              <a:ext cx="866775" cy="1179511"/>
            </a:xfrm>
            <a:custGeom>
              <a:avLst/>
              <a:gdLst>
                <a:gd name="T0" fmla="*/ 90168 w 596"/>
                <a:gd name="T1" fmla="*/ 1175149 h 811"/>
                <a:gd name="T2" fmla="*/ 94531 w 596"/>
                <a:gd name="T3" fmla="*/ 926448 h 811"/>
                <a:gd name="T4" fmla="*/ 46538 w 596"/>
                <a:gd name="T5" fmla="*/ 920630 h 811"/>
                <a:gd name="T6" fmla="*/ 42175 w 596"/>
                <a:gd name="T7" fmla="*/ 397049 h 811"/>
                <a:gd name="T8" fmla="*/ 0 w 596"/>
                <a:gd name="T9" fmla="*/ 397049 h 811"/>
                <a:gd name="T10" fmla="*/ 0 w 596"/>
                <a:gd name="T11" fmla="*/ 260336 h 811"/>
                <a:gd name="T12" fmla="*/ 0 w 596"/>
                <a:gd name="T13" fmla="*/ 132350 h 811"/>
                <a:gd name="T14" fmla="*/ 0 w 596"/>
                <a:gd name="T15" fmla="*/ 5818 h 811"/>
                <a:gd name="T16" fmla="*/ 650081 w 596"/>
                <a:gd name="T17" fmla="*/ 0 h 811"/>
                <a:gd name="T18" fmla="*/ 650081 w 596"/>
                <a:gd name="T19" fmla="*/ 138167 h 811"/>
                <a:gd name="T20" fmla="*/ 782424 w 596"/>
                <a:gd name="T21" fmla="*/ 138167 h 811"/>
                <a:gd name="T22" fmla="*/ 782424 w 596"/>
                <a:gd name="T23" fmla="*/ 397049 h 811"/>
                <a:gd name="T24" fmla="*/ 824600 w 596"/>
                <a:gd name="T25" fmla="*/ 402867 h 811"/>
                <a:gd name="T26" fmla="*/ 830417 w 596"/>
                <a:gd name="T27" fmla="*/ 932265 h 811"/>
                <a:gd name="T28" fmla="*/ 860958 w 596"/>
                <a:gd name="T29" fmla="*/ 932265 h 811"/>
                <a:gd name="T30" fmla="*/ 866775 w 596"/>
                <a:gd name="T31" fmla="*/ 1175149 h 811"/>
                <a:gd name="T32" fmla="*/ 475563 w 596"/>
                <a:gd name="T33" fmla="*/ 1179512 h 811"/>
                <a:gd name="T34" fmla="*/ 90168 w 596"/>
                <a:gd name="T35" fmla="*/ 1175149 h 8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6"/>
                <a:gd name="T55" fmla="*/ 0 h 811"/>
                <a:gd name="T56" fmla="*/ 596 w 596"/>
                <a:gd name="T57" fmla="*/ 811 h 8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6" h="811">
                  <a:moveTo>
                    <a:pt x="62" y="808"/>
                  </a:moveTo>
                  <a:lnTo>
                    <a:pt x="65" y="637"/>
                  </a:lnTo>
                  <a:lnTo>
                    <a:pt x="32" y="633"/>
                  </a:lnTo>
                  <a:lnTo>
                    <a:pt x="29" y="273"/>
                  </a:lnTo>
                  <a:lnTo>
                    <a:pt x="0" y="273"/>
                  </a:lnTo>
                  <a:lnTo>
                    <a:pt x="0" y="179"/>
                  </a:lnTo>
                  <a:lnTo>
                    <a:pt x="0" y="91"/>
                  </a:lnTo>
                  <a:lnTo>
                    <a:pt x="0" y="4"/>
                  </a:lnTo>
                  <a:lnTo>
                    <a:pt x="447" y="0"/>
                  </a:lnTo>
                  <a:lnTo>
                    <a:pt x="447" y="95"/>
                  </a:lnTo>
                  <a:lnTo>
                    <a:pt x="538" y="95"/>
                  </a:lnTo>
                  <a:lnTo>
                    <a:pt x="538" y="273"/>
                  </a:lnTo>
                  <a:lnTo>
                    <a:pt x="567" y="277"/>
                  </a:lnTo>
                  <a:lnTo>
                    <a:pt x="571" y="641"/>
                  </a:lnTo>
                  <a:lnTo>
                    <a:pt x="592" y="641"/>
                  </a:lnTo>
                  <a:lnTo>
                    <a:pt x="596" y="808"/>
                  </a:lnTo>
                  <a:lnTo>
                    <a:pt x="327" y="811"/>
                  </a:lnTo>
                  <a:lnTo>
                    <a:pt x="62" y="808"/>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2" name="Freeform 15">
              <a:extLst>
                <a:ext uri="{FF2B5EF4-FFF2-40B4-BE49-F238E27FC236}">
                  <a16:creationId xmlns:a16="http://schemas.microsoft.com/office/drawing/2014/main" id="{AAABEF66-48B7-411E-A368-FE5853BDF61E}"/>
                </a:ext>
              </a:extLst>
            </p:cNvPr>
            <p:cNvSpPr>
              <a:spLocks/>
            </p:cNvSpPr>
            <p:nvPr/>
          </p:nvSpPr>
          <p:spPr bwMode="auto">
            <a:xfrm>
              <a:off x="3725992" y="1903325"/>
              <a:ext cx="998538" cy="1209674"/>
            </a:xfrm>
            <a:custGeom>
              <a:avLst/>
              <a:gdLst>
                <a:gd name="T0" fmla="*/ 210754 w 687"/>
                <a:gd name="T1" fmla="*/ 1104992 h 832"/>
                <a:gd name="T2" fmla="*/ 194766 w 687"/>
                <a:gd name="T3" fmla="*/ 1057012 h 832"/>
                <a:gd name="T4" fmla="*/ 220928 w 687"/>
                <a:gd name="T5" fmla="*/ 950874 h 832"/>
                <a:gd name="T6" fmla="*/ 290695 w 687"/>
                <a:gd name="T7" fmla="*/ 876724 h 832"/>
                <a:gd name="T8" fmla="*/ 300870 w 687"/>
                <a:gd name="T9" fmla="*/ 834559 h 832"/>
                <a:gd name="T10" fmla="*/ 290695 w 687"/>
                <a:gd name="T11" fmla="*/ 818566 h 832"/>
                <a:gd name="T12" fmla="*/ 263079 w 687"/>
                <a:gd name="T13" fmla="*/ 808389 h 832"/>
                <a:gd name="T14" fmla="*/ 247091 w 687"/>
                <a:gd name="T15" fmla="*/ 772040 h 832"/>
                <a:gd name="T16" fmla="*/ 204940 w 687"/>
                <a:gd name="T17" fmla="*/ 776402 h 832"/>
                <a:gd name="T18" fmla="*/ 194766 w 687"/>
                <a:gd name="T19" fmla="*/ 713883 h 832"/>
                <a:gd name="T20" fmla="*/ 120639 w 687"/>
                <a:gd name="T21" fmla="*/ 686258 h 832"/>
                <a:gd name="T22" fmla="*/ 126452 w 687"/>
                <a:gd name="T23" fmla="*/ 665903 h 832"/>
                <a:gd name="T24" fmla="*/ 116278 w 687"/>
                <a:gd name="T25" fmla="*/ 649910 h 832"/>
                <a:gd name="T26" fmla="*/ 42151 w 687"/>
                <a:gd name="T27" fmla="*/ 644094 h 832"/>
                <a:gd name="T28" fmla="*/ 52325 w 687"/>
                <a:gd name="T29" fmla="*/ 263162 h 832"/>
                <a:gd name="T30" fmla="*/ 0 w 687"/>
                <a:gd name="T31" fmla="*/ 263162 h 832"/>
                <a:gd name="T32" fmla="*/ 4360 w 687"/>
                <a:gd name="T33" fmla="*/ 0 h 832"/>
                <a:gd name="T34" fmla="*/ 654064 w 687"/>
                <a:gd name="T35" fmla="*/ 20355 h 832"/>
                <a:gd name="T36" fmla="*/ 908422 w 687"/>
                <a:gd name="T37" fmla="*/ 30533 h 832"/>
                <a:gd name="T38" fmla="*/ 914236 w 687"/>
                <a:gd name="T39" fmla="*/ 284972 h 832"/>
                <a:gd name="T40" fmla="*/ 966562 w 687"/>
                <a:gd name="T41" fmla="*/ 284972 h 832"/>
                <a:gd name="T42" fmla="*/ 956387 w 687"/>
                <a:gd name="T43" fmla="*/ 818566 h 832"/>
                <a:gd name="T44" fmla="*/ 998538 w 687"/>
                <a:gd name="T45" fmla="*/ 818566 h 832"/>
                <a:gd name="T46" fmla="*/ 992724 w 687"/>
                <a:gd name="T47" fmla="*/ 1078821 h 832"/>
                <a:gd name="T48" fmla="*/ 475287 w 687"/>
                <a:gd name="T49" fmla="*/ 1078821 h 832"/>
                <a:gd name="T50" fmla="*/ 475287 w 687"/>
                <a:gd name="T51" fmla="*/ 1195136 h 832"/>
                <a:gd name="T52" fmla="*/ 417148 w 687"/>
                <a:gd name="T53" fmla="*/ 1209675 h 832"/>
                <a:gd name="T54" fmla="*/ 390985 w 687"/>
                <a:gd name="T55" fmla="*/ 1199497 h 832"/>
                <a:gd name="T56" fmla="*/ 284881 w 687"/>
                <a:gd name="T57" fmla="*/ 1163149 h 832"/>
                <a:gd name="T58" fmla="*/ 232556 w 687"/>
                <a:gd name="T59" fmla="*/ 1131162 h 832"/>
                <a:gd name="T60" fmla="*/ 210754 w 687"/>
                <a:gd name="T61" fmla="*/ 1104992 h 8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87"/>
                <a:gd name="T94" fmla="*/ 0 h 832"/>
                <a:gd name="T95" fmla="*/ 687 w 687"/>
                <a:gd name="T96" fmla="*/ 832 h 8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87" h="832">
                  <a:moveTo>
                    <a:pt x="145" y="760"/>
                  </a:moveTo>
                  <a:lnTo>
                    <a:pt x="134" y="727"/>
                  </a:lnTo>
                  <a:lnTo>
                    <a:pt x="152" y="654"/>
                  </a:lnTo>
                  <a:lnTo>
                    <a:pt x="200" y="603"/>
                  </a:lnTo>
                  <a:lnTo>
                    <a:pt x="207" y="574"/>
                  </a:lnTo>
                  <a:lnTo>
                    <a:pt x="200" y="563"/>
                  </a:lnTo>
                  <a:lnTo>
                    <a:pt x="181" y="556"/>
                  </a:lnTo>
                  <a:lnTo>
                    <a:pt x="170" y="531"/>
                  </a:lnTo>
                  <a:lnTo>
                    <a:pt x="141" y="534"/>
                  </a:lnTo>
                  <a:lnTo>
                    <a:pt x="134" y="491"/>
                  </a:lnTo>
                  <a:lnTo>
                    <a:pt x="83" y="472"/>
                  </a:lnTo>
                  <a:lnTo>
                    <a:pt x="87" y="458"/>
                  </a:lnTo>
                  <a:lnTo>
                    <a:pt x="80" y="447"/>
                  </a:lnTo>
                  <a:lnTo>
                    <a:pt x="29" y="443"/>
                  </a:lnTo>
                  <a:lnTo>
                    <a:pt x="36" y="181"/>
                  </a:lnTo>
                  <a:lnTo>
                    <a:pt x="0" y="181"/>
                  </a:lnTo>
                  <a:lnTo>
                    <a:pt x="3" y="0"/>
                  </a:lnTo>
                  <a:lnTo>
                    <a:pt x="450" y="14"/>
                  </a:lnTo>
                  <a:lnTo>
                    <a:pt x="625" y="21"/>
                  </a:lnTo>
                  <a:lnTo>
                    <a:pt x="629" y="196"/>
                  </a:lnTo>
                  <a:lnTo>
                    <a:pt x="665" y="196"/>
                  </a:lnTo>
                  <a:lnTo>
                    <a:pt x="658" y="563"/>
                  </a:lnTo>
                  <a:lnTo>
                    <a:pt x="687" y="563"/>
                  </a:lnTo>
                  <a:lnTo>
                    <a:pt x="683" y="742"/>
                  </a:lnTo>
                  <a:lnTo>
                    <a:pt x="327" y="742"/>
                  </a:lnTo>
                  <a:lnTo>
                    <a:pt x="327" y="822"/>
                  </a:lnTo>
                  <a:lnTo>
                    <a:pt x="287" y="832"/>
                  </a:lnTo>
                  <a:lnTo>
                    <a:pt x="269" y="825"/>
                  </a:lnTo>
                  <a:lnTo>
                    <a:pt x="196" y="800"/>
                  </a:lnTo>
                  <a:lnTo>
                    <a:pt x="160" y="778"/>
                  </a:lnTo>
                  <a:lnTo>
                    <a:pt x="145" y="76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3" name="Freeform 16">
              <a:extLst>
                <a:ext uri="{FF2B5EF4-FFF2-40B4-BE49-F238E27FC236}">
                  <a16:creationId xmlns:a16="http://schemas.microsoft.com/office/drawing/2014/main" id="{F7ADDE46-20D8-4FD8-9D8A-F2E7FF8EBF30}"/>
                </a:ext>
              </a:extLst>
            </p:cNvPr>
            <p:cNvSpPr>
              <a:spLocks/>
            </p:cNvSpPr>
            <p:nvPr/>
          </p:nvSpPr>
          <p:spPr bwMode="auto">
            <a:xfrm>
              <a:off x="7415341" y="1919200"/>
              <a:ext cx="930275" cy="962024"/>
            </a:xfrm>
            <a:custGeom>
              <a:avLst/>
              <a:gdLst>
                <a:gd name="T0" fmla="*/ 707881 w 640"/>
                <a:gd name="T1" fmla="*/ 962025 h 661"/>
                <a:gd name="T2" fmla="*/ 591597 w 640"/>
                <a:gd name="T3" fmla="*/ 957659 h 661"/>
                <a:gd name="T4" fmla="*/ 591597 w 640"/>
                <a:gd name="T5" fmla="*/ 919818 h 661"/>
                <a:gd name="T6" fmla="*/ 569793 w 640"/>
                <a:gd name="T7" fmla="*/ 893621 h 661"/>
                <a:gd name="T8" fmla="*/ 559619 w 640"/>
                <a:gd name="T9" fmla="*/ 835404 h 661"/>
                <a:gd name="T10" fmla="*/ 549444 w 640"/>
                <a:gd name="T11" fmla="*/ 831038 h 661"/>
                <a:gd name="T12" fmla="*/ 501476 w 640"/>
                <a:gd name="T13" fmla="*/ 841226 h 661"/>
                <a:gd name="T14" fmla="*/ 481127 w 640"/>
                <a:gd name="T15" fmla="*/ 877611 h 661"/>
                <a:gd name="T16" fmla="*/ 443334 w 640"/>
                <a:gd name="T17" fmla="*/ 889255 h 661"/>
                <a:gd name="T18" fmla="*/ 449148 w 640"/>
                <a:gd name="T19" fmla="*/ 877611 h 661"/>
                <a:gd name="T20" fmla="*/ 475312 w 640"/>
                <a:gd name="T21" fmla="*/ 851414 h 661"/>
                <a:gd name="T22" fmla="*/ 465138 w 640"/>
                <a:gd name="T23" fmla="*/ 825217 h 661"/>
                <a:gd name="T24" fmla="*/ 438974 w 640"/>
                <a:gd name="T25" fmla="*/ 841226 h 661"/>
                <a:gd name="T26" fmla="*/ 427345 w 640"/>
                <a:gd name="T27" fmla="*/ 772822 h 661"/>
                <a:gd name="T28" fmla="*/ 411356 w 640"/>
                <a:gd name="T29" fmla="*/ 745169 h 661"/>
                <a:gd name="T30" fmla="*/ 353214 w 640"/>
                <a:gd name="T31" fmla="*/ 783010 h 661"/>
                <a:gd name="T32" fmla="*/ 322689 w 640"/>
                <a:gd name="T33" fmla="*/ 831038 h 661"/>
                <a:gd name="T34" fmla="*/ 311061 w 640"/>
                <a:gd name="T35" fmla="*/ 809207 h 661"/>
                <a:gd name="T36" fmla="*/ 295072 w 640"/>
                <a:gd name="T37" fmla="*/ 835404 h 661"/>
                <a:gd name="T38" fmla="*/ 226755 w 640"/>
                <a:gd name="T39" fmla="*/ 841226 h 661"/>
                <a:gd name="T40" fmla="*/ 232569 w 640"/>
                <a:gd name="T41" fmla="*/ 815029 h 661"/>
                <a:gd name="T42" fmla="*/ 216580 w 640"/>
                <a:gd name="T43" fmla="*/ 799019 h 661"/>
                <a:gd name="T44" fmla="*/ 216580 w 640"/>
                <a:gd name="T45" fmla="*/ 767000 h 661"/>
                <a:gd name="T46" fmla="*/ 184601 w 640"/>
                <a:gd name="T47" fmla="*/ 772822 h 661"/>
                <a:gd name="T48" fmla="*/ 152623 w 640"/>
                <a:gd name="T49" fmla="*/ 803385 h 661"/>
                <a:gd name="T50" fmla="*/ 142448 w 640"/>
                <a:gd name="T51" fmla="*/ 686953 h 661"/>
                <a:gd name="T52" fmla="*/ 100295 w 640"/>
                <a:gd name="T53" fmla="*/ 682587 h 661"/>
                <a:gd name="T54" fmla="*/ 78492 w 640"/>
                <a:gd name="T55" fmla="*/ 640380 h 661"/>
                <a:gd name="T56" fmla="*/ 10175 w 640"/>
                <a:gd name="T57" fmla="*/ 608361 h 661"/>
                <a:gd name="T58" fmla="*/ 0 w 640"/>
                <a:gd name="T59" fmla="*/ 279438 h 661"/>
                <a:gd name="T60" fmla="*/ 242744 w 640"/>
                <a:gd name="T61" fmla="*/ 275072 h 661"/>
                <a:gd name="T62" fmla="*/ 242744 w 640"/>
                <a:gd name="T63" fmla="*/ 14554 h 661"/>
                <a:gd name="T64" fmla="*/ 888122 w 640"/>
                <a:gd name="T65" fmla="*/ 0 h 661"/>
                <a:gd name="T66" fmla="*/ 892483 w 640"/>
                <a:gd name="T67" fmla="*/ 269251 h 661"/>
                <a:gd name="T68" fmla="*/ 918647 w 640"/>
                <a:gd name="T69" fmla="*/ 269251 h 661"/>
                <a:gd name="T70" fmla="*/ 930275 w 640"/>
                <a:gd name="T71" fmla="*/ 528313 h 661"/>
                <a:gd name="T72" fmla="*/ 798002 w 640"/>
                <a:gd name="T73" fmla="*/ 534135 h 661"/>
                <a:gd name="T74" fmla="*/ 802362 w 640"/>
                <a:gd name="T75" fmla="*/ 793198 h 661"/>
                <a:gd name="T76" fmla="*/ 702067 w 640"/>
                <a:gd name="T77" fmla="*/ 799019 h 661"/>
                <a:gd name="T78" fmla="*/ 707881 w 640"/>
                <a:gd name="T79" fmla="*/ 962025 h 6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661"/>
                <a:gd name="T122" fmla="*/ 640 w 640"/>
                <a:gd name="T123" fmla="*/ 661 h 6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661">
                  <a:moveTo>
                    <a:pt x="487" y="661"/>
                  </a:moveTo>
                  <a:lnTo>
                    <a:pt x="407" y="658"/>
                  </a:lnTo>
                  <a:lnTo>
                    <a:pt x="407" y="632"/>
                  </a:lnTo>
                  <a:lnTo>
                    <a:pt x="392" y="614"/>
                  </a:lnTo>
                  <a:lnTo>
                    <a:pt x="385" y="574"/>
                  </a:lnTo>
                  <a:lnTo>
                    <a:pt x="378" y="571"/>
                  </a:lnTo>
                  <a:lnTo>
                    <a:pt x="345" y="578"/>
                  </a:lnTo>
                  <a:lnTo>
                    <a:pt x="331" y="603"/>
                  </a:lnTo>
                  <a:lnTo>
                    <a:pt x="305" y="611"/>
                  </a:lnTo>
                  <a:lnTo>
                    <a:pt x="309" y="603"/>
                  </a:lnTo>
                  <a:lnTo>
                    <a:pt x="327" y="585"/>
                  </a:lnTo>
                  <a:lnTo>
                    <a:pt x="320" y="567"/>
                  </a:lnTo>
                  <a:lnTo>
                    <a:pt x="302" y="578"/>
                  </a:lnTo>
                  <a:lnTo>
                    <a:pt x="294" y="531"/>
                  </a:lnTo>
                  <a:lnTo>
                    <a:pt x="283" y="512"/>
                  </a:lnTo>
                  <a:lnTo>
                    <a:pt x="243" y="538"/>
                  </a:lnTo>
                  <a:lnTo>
                    <a:pt x="222" y="571"/>
                  </a:lnTo>
                  <a:lnTo>
                    <a:pt x="214" y="556"/>
                  </a:lnTo>
                  <a:lnTo>
                    <a:pt x="203" y="574"/>
                  </a:lnTo>
                  <a:lnTo>
                    <a:pt x="156" y="578"/>
                  </a:lnTo>
                  <a:lnTo>
                    <a:pt x="160" y="560"/>
                  </a:lnTo>
                  <a:lnTo>
                    <a:pt x="149" y="549"/>
                  </a:lnTo>
                  <a:lnTo>
                    <a:pt x="149" y="527"/>
                  </a:lnTo>
                  <a:lnTo>
                    <a:pt x="127" y="531"/>
                  </a:lnTo>
                  <a:lnTo>
                    <a:pt x="105" y="552"/>
                  </a:lnTo>
                  <a:lnTo>
                    <a:pt x="98" y="472"/>
                  </a:lnTo>
                  <a:lnTo>
                    <a:pt x="69" y="469"/>
                  </a:lnTo>
                  <a:lnTo>
                    <a:pt x="54" y="440"/>
                  </a:lnTo>
                  <a:lnTo>
                    <a:pt x="7" y="418"/>
                  </a:lnTo>
                  <a:lnTo>
                    <a:pt x="0" y="192"/>
                  </a:lnTo>
                  <a:lnTo>
                    <a:pt x="167" y="189"/>
                  </a:lnTo>
                  <a:lnTo>
                    <a:pt x="167" y="10"/>
                  </a:lnTo>
                  <a:lnTo>
                    <a:pt x="611" y="0"/>
                  </a:lnTo>
                  <a:lnTo>
                    <a:pt x="614" y="185"/>
                  </a:lnTo>
                  <a:lnTo>
                    <a:pt x="632" y="185"/>
                  </a:lnTo>
                  <a:lnTo>
                    <a:pt x="640" y="363"/>
                  </a:lnTo>
                  <a:lnTo>
                    <a:pt x="549" y="367"/>
                  </a:lnTo>
                  <a:lnTo>
                    <a:pt x="552" y="545"/>
                  </a:lnTo>
                  <a:lnTo>
                    <a:pt x="483" y="549"/>
                  </a:lnTo>
                  <a:lnTo>
                    <a:pt x="487" y="66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4" name="Freeform 17">
              <a:extLst>
                <a:ext uri="{FF2B5EF4-FFF2-40B4-BE49-F238E27FC236}">
                  <a16:creationId xmlns:a16="http://schemas.microsoft.com/office/drawing/2014/main" id="{69D70C88-A963-4899-B118-5E0C5B2D154C}"/>
                </a:ext>
              </a:extLst>
            </p:cNvPr>
            <p:cNvSpPr>
              <a:spLocks/>
            </p:cNvSpPr>
            <p:nvPr/>
          </p:nvSpPr>
          <p:spPr bwMode="auto">
            <a:xfrm>
              <a:off x="8304341" y="1876337"/>
              <a:ext cx="1236663" cy="571500"/>
            </a:xfrm>
            <a:custGeom>
              <a:avLst/>
              <a:gdLst>
                <a:gd name="T0" fmla="*/ 437410 w 851"/>
                <a:gd name="T1" fmla="*/ 555504 h 393"/>
                <a:gd name="T2" fmla="*/ 42142 w 851"/>
                <a:gd name="T3" fmla="*/ 571500 h 393"/>
                <a:gd name="T4" fmla="*/ 30517 w 851"/>
                <a:gd name="T5" fmla="*/ 312653 h 393"/>
                <a:gd name="T6" fmla="*/ 4360 w 851"/>
                <a:gd name="T7" fmla="*/ 312653 h 393"/>
                <a:gd name="T8" fmla="*/ 0 w 851"/>
                <a:gd name="T9" fmla="*/ 43626 h 393"/>
                <a:gd name="T10" fmla="*/ 395267 w 851"/>
                <a:gd name="T11" fmla="*/ 31992 h 393"/>
                <a:gd name="T12" fmla="*/ 1162550 w 851"/>
                <a:gd name="T13" fmla="*/ 0 h 393"/>
                <a:gd name="T14" fmla="*/ 1166910 w 851"/>
                <a:gd name="T15" fmla="*/ 11634 h 393"/>
                <a:gd name="T16" fmla="*/ 1182895 w 851"/>
                <a:gd name="T17" fmla="*/ 15996 h 393"/>
                <a:gd name="T18" fmla="*/ 1178535 w 851"/>
                <a:gd name="T19" fmla="*/ 43626 h 393"/>
                <a:gd name="T20" fmla="*/ 1188708 w 851"/>
                <a:gd name="T21" fmla="*/ 43626 h 393"/>
                <a:gd name="T22" fmla="*/ 1182895 w 851"/>
                <a:gd name="T23" fmla="*/ 164324 h 393"/>
                <a:gd name="T24" fmla="*/ 1209052 w 851"/>
                <a:gd name="T25" fmla="*/ 164324 h 393"/>
                <a:gd name="T26" fmla="*/ 1209052 w 851"/>
                <a:gd name="T27" fmla="*/ 196317 h 393"/>
                <a:gd name="T28" fmla="*/ 1178535 w 851"/>
                <a:gd name="T29" fmla="*/ 190500 h 393"/>
                <a:gd name="T30" fmla="*/ 1182895 w 851"/>
                <a:gd name="T31" fmla="*/ 206496 h 393"/>
                <a:gd name="T32" fmla="*/ 1204693 w 851"/>
                <a:gd name="T33" fmla="*/ 206496 h 393"/>
                <a:gd name="T34" fmla="*/ 1172723 w 851"/>
                <a:gd name="T35" fmla="*/ 238489 h 393"/>
                <a:gd name="T36" fmla="*/ 1198880 w 851"/>
                <a:gd name="T37" fmla="*/ 244305 h 393"/>
                <a:gd name="T38" fmla="*/ 1198880 w 851"/>
                <a:gd name="T39" fmla="*/ 260302 h 393"/>
                <a:gd name="T40" fmla="*/ 1182895 w 851"/>
                <a:gd name="T41" fmla="*/ 276298 h 393"/>
                <a:gd name="T42" fmla="*/ 1204693 w 851"/>
                <a:gd name="T43" fmla="*/ 280660 h 393"/>
                <a:gd name="T44" fmla="*/ 1198880 w 851"/>
                <a:gd name="T45" fmla="*/ 334466 h 393"/>
                <a:gd name="T46" fmla="*/ 1225037 w 851"/>
                <a:gd name="T47" fmla="*/ 338828 h 393"/>
                <a:gd name="T48" fmla="*/ 1204693 w 851"/>
                <a:gd name="T49" fmla="*/ 354824 h 393"/>
                <a:gd name="T50" fmla="*/ 1225037 w 851"/>
                <a:gd name="T51" fmla="*/ 365004 h 393"/>
                <a:gd name="T52" fmla="*/ 1225037 w 851"/>
                <a:gd name="T53" fmla="*/ 376637 h 393"/>
                <a:gd name="T54" fmla="*/ 1209052 w 851"/>
                <a:gd name="T55" fmla="*/ 381000 h 393"/>
                <a:gd name="T56" fmla="*/ 1225037 w 851"/>
                <a:gd name="T57" fmla="*/ 392634 h 393"/>
                <a:gd name="T58" fmla="*/ 1230850 w 851"/>
                <a:gd name="T59" fmla="*/ 402813 h 393"/>
                <a:gd name="T60" fmla="*/ 1204693 w 851"/>
                <a:gd name="T61" fmla="*/ 423172 h 393"/>
                <a:gd name="T62" fmla="*/ 1214865 w 851"/>
                <a:gd name="T63" fmla="*/ 434805 h 393"/>
                <a:gd name="T64" fmla="*/ 1214865 w 851"/>
                <a:gd name="T65" fmla="*/ 471160 h 393"/>
                <a:gd name="T66" fmla="*/ 1236663 w 851"/>
                <a:gd name="T67" fmla="*/ 476977 h 393"/>
                <a:gd name="T68" fmla="*/ 1204693 w 851"/>
                <a:gd name="T69" fmla="*/ 487156 h 393"/>
                <a:gd name="T70" fmla="*/ 1236663 w 851"/>
                <a:gd name="T71" fmla="*/ 508969 h 393"/>
                <a:gd name="T72" fmla="*/ 1214865 w 851"/>
                <a:gd name="T73" fmla="*/ 519149 h 393"/>
                <a:gd name="T74" fmla="*/ 1209052 w 851"/>
                <a:gd name="T75" fmla="*/ 529328 h 393"/>
                <a:gd name="T76" fmla="*/ 437410 w 851"/>
                <a:gd name="T77" fmla="*/ 555504 h 3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1"/>
                <a:gd name="T118" fmla="*/ 0 h 393"/>
                <a:gd name="T119" fmla="*/ 851 w 851"/>
                <a:gd name="T120" fmla="*/ 393 h 3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1" h="393">
                  <a:moveTo>
                    <a:pt x="301" y="382"/>
                  </a:moveTo>
                  <a:lnTo>
                    <a:pt x="29" y="393"/>
                  </a:lnTo>
                  <a:lnTo>
                    <a:pt x="21" y="215"/>
                  </a:lnTo>
                  <a:lnTo>
                    <a:pt x="3" y="215"/>
                  </a:lnTo>
                  <a:lnTo>
                    <a:pt x="0" y="30"/>
                  </a:lnTo>
                  <a:lnTo>
                    <a:pt x="272" y="22"/>
                  </a:lnTo>
                  <a:lnTo>
                    <a:pt x="800" y="0"/>
                  </a:lnTo>
                  <a:lnTo>
                    <a:pt x="803" y="8"/>
                  </a:lnTo>
                  <a:lnTo>
                    <a:pt x="814" y="11"/>
                  </a:lnTo>
                  <a:lnTo>
                    <a:pt x="811" y="30"/>
                  </a:lnTo>
                  <a:lnTo>
                    <a:pt x="818" y="30"/>
                  </a:lnTo>
                  <a:lnTo>
                    <a:pt x="814" y="113"/>
                  </a:lnTo>
                  <a:lnTo>
                    <a:pt x="832" y="113"/>
                  </a:lnTo>
                  <a:lnTo>
                    <a:pt x="832" y="135"/>
                  </a:lnTo>
                  <a:lnTo>
                    <a:pt x="811" y="131"/>
                  </a:lnTo>
                  <a:lnTo>
                    <a:pt x="814" y="142"/>
                  </a:lnTo>
                  <a:lnTo>
                    <a:pt x="829" y="142"/>
                  </a:lnTo>
                  <a:lnTo>
                    <a:pt x="807" y="164"/>
                  </a:lnTo>
                  <a:lnTo>
                    <a:pt x="825" y="168"/>
                  </a:lnTo>
                  <a:lnTo>
                    <a:pt x="825" y="179"/>
                  </a:lnTo>
                  <a:lnTo>
                    <a:pt x="814" y="190"/>
                  </a:lnTo>
                  <a:lnTo>
                    <a:pt x="829" y="193"/>
                  </a:lnTo>
                  <a:lnTo>
                    <a:pt x="825" y="230"/>
                  </a:lnTo>
                  <a:lnTo>
                    <a:pt x="843" y="233"/>
                  </a:lnTo>
                  <a:lnTo>
                    <a:pt x="829" y="244"/>
                  </a:lnTo>
                  <a:lnTo>
                    <a:pt x="843" y="251"/>
                  </a:lnTo>
                  <a:lnTo>
                    <a:pt x="843" y="259"/>
                  </a:lnTo>
                  <a:lnTo>
                    <a:pt x="832" y="262"/>
                  </a:lnTo>
                  <a:lnTo>
                    <a:pt x="843" y="270"/>
                  </a:lnTo>
                  <a:lnTo>
                    <a:pt x="847" y="277"/>
                  </a:lnTo>
                  <a:lnTo>
                    <a:pt x="829" y="291"/>
                  </a:lnTo>
                  <a:lnTo>
                    <a:pt x="836" y="299"/>
                  </a:lnTo>
                  <a:lnTo>
                    <a:pt x="836" y="324"/>
                  </a:lnTo>
                  <a:lnTo>
                    <a:pt x="851" y="328"/>
                  </a:lnTo>
                  <a:lnTo>
                    <a:pt x="829" y="335"/>
                  </a:lnTo>
                  <a:lnTo>
                    <a:pt x="851" y="350"/>
                  </a:lnTo>
                  <a:lnTo>
                    <a:pt x="836" y="357"/>
                  </a:lnTo>
                  <a:lnTo>
                    <a:pt x="832" y="364"/>
                  </a:lnTo>
                  <a:lnTo>
                    <a:pt x="301" y="382"/>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5" name="Freeform 18">
              <a:extLst>
                <a:ext uri="{FF2B5EF4-FFF2-40B4-BE49-F238E27FC236}">
                  <a16:creationId xmlns:a16="http://schemas.microsoft.com/office/drawing/2014/main" id="{9E1BA7B8-AE18-48B3-A0F8-CB3DCC4D9032}"/>
                </a:ext>
              </a:extLst>
            </p:cNvPr>
            <p:cNvSpPr>
              <a:spLocks/>
            </p:cNvSpPr>
            <p:nvPr/>
          </p:nvSpPr>
          <p:spPr bwMode="auto">
            <a:xfrm>
              <a:off x="6337430" y="1950950"/>
              <a:ext cx="792162" cy="1041399"/>
            </a:xfrm>
            <a:custGeom>
              <a:avLst/>
              <a:gdLst>
                <a:gd name="T0" fmla="*/ 84303 w 545"/>
                <a:gd name="T1" fmla="*/ 1041400 h 717"/>
                <a:gd name="T2" fmla="*/ 78489 w 545"/>
                <a:gd name="T3" fmla="*/ 798842 h 717"/>
                <a:gd name="T4" fmla="*/ 47966 w 545"/>
                <a:gd name="T5" fmla="*/ 798842 h 717"/>
                <a:gd name="T6" fmla="*/ 42152 w 545"/>
                <a:gd name="T7" fmla="*/ 270154 h 717"/>
                <a:gd name="T8" fmla="*/ 0 w 545"/>
                <a:gd name="T9" fmla="*/ 264344 h 717"/>
                <a:gd name="T10" fmla="*/ 0 w 545"/>
                <a:gd name="T11" fmla="*/ 5810 h 717"/>
                <a:gd name="T12" fmla="*/ 132269 w 545"/>
                <a:gd name="T13" fmla="*/ 5810 h 717"/>
                <a:gd name="T14" fmla="*/ 787801 w 545"/>
                <a:gd name="T15" fmla="*/ 0 h 717"/>
                <a:gd name="T16" fmla="*/ 792162 w 545"/>
                <a:gd name="T17" fmla="*/ 254177 h 717"/>
                <a:gd name="T18" fmla="*/ 438959 w 545"/>
                <a:gd name="T19" fmla="*/ 259987 h 717"/>
                <a:gd name="T20" fmla="*/ 438959 w 545"/>
                <a:gd name="T21" fmla="*/ 787223 h 717"/>
                <a:gd name="T22" fmla="*/ 475297 w 545"/>
                <a:gd name="T23" fmla="*/ 787223 h 717"/>
                <a:gd name="T24" fmla="*/ 475297 w 545"/>
                <a:gd name="T25" fmla="*/ 1041400 h 717"/>
                <a:gd name="T26" fmla="*/ 216573 w 545"/>
                <a:gd name="T27" fmla="*/ 1041400 h 717"/>
                <a:gd name="T28" fmla="*/ 84303 w 545"/>
                <a:gd name="T29" fmla="*/ 1041400 h 7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5"/>
                <a:gd name="T46" fmla="*/ 0 h 717"/>
                <a:gd name="T47" fmla="*/ 545 w 545"/>
                <a:gd name="T48" fmla="*/ 717 h 7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5" h="717">
                  <a:moveTo>
                    <a:pt x="58" y="717"/>
                  </a:moveTo>
                  <a:lnTo>
                    <a:pt x="54" y="550"/>
                  </a:lnTo>
                  <a:lnTo>
                    <a:pt x="33" y="550"/>
                  </a:lnTo>
                  <a:lnTo>
                    <a:pt x="29" y="186"/>
                  </a:lnTo>
                  <a:lnTo>
                    <a:pt x="0" y="182"/>
                  </a:lnTo>
                  <a:lnTo>
                    <a:pt x="0" y="4"/>
                  </a:lnTo>
                  <a:lnTo>
                    <a:pt x="91" y="4"/>
                  </a:lnTo>
                  <a:lnTo>
                    <a:pt x="542" y="0"/>
                  </a:lnTo>
                  <a:lnTo>
                    <a:pt x="545" y="175"/>
                  </a:lnTo>
                  <a:lnTo>
                    <a:pt x="302" y="179"/>
                  </a:lnTo>
                  <a:lnTo>
                    <a:pt x="302" y="542"/>
                  </a:lnTo>
                  <a:lnTo>
                    <a:pt x="327" y="542"/>
                  </a:lnTo>
                  <a:lnTo>
                    <a:pt x="327" y="717"/>
                  </a:lnTo>
                  <a:lnTo>
                    <a:pt x="149" y="717"/>
                  </a:lnTo>
                  <a:lnTo>
                    <a:pt x="58" y="71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6" name="Freeform 19">
              <a:extLst>
                <a:ext uri="{FF2B5EF4-FFF2-40B4-BE49-F238E27FC236}">
                  <a16:creationId xmlns:a16="http://schemas.microsoft.com/office/drawing/2014/main" id="{D11F7410-7EF8-4696-9F10-F17A57EFD96C}"/>
                </a:ext>
              </a:extLst>
            </p:cNvPr>
            <p:cNvSpPr>
              <a:spLocks/>
            </p:cNvSpPr>
            <p:nvPr/>
          </p:nvSpPr>
          <p:spPr bwMode="auto">
            <a:xfrm>
              <a:off x="6775579" y="2198599"/>
              <a:ext cx="1347786" cy="793749"/>
            </a:xfrm>
            <a:custGeom>
              <a:avLst/>
              <a:gdLst>
                <a:gd name="T0" fmla="*/ 565576 w 927"/>
                <a:gd name="T1" fmla="*/ 787935 h 546"/>
                <a:gd name="T2" fmla="*/ 36348 w 927"/>
                <a:gd name="T3" fmla="*/ 793750 h 546"/>
                <a:gd name="T4" fmla="*/ 36348 w 927"/>
                <a:gd name="T5" fmla="*/ 539343 h 546"/>
                <a:gd name="T6" fmla="*/ 0 w 927"/>
                <a:gd name="T7" fmla="*/ 539343 h 546"/>
                <a:gd name="T8" fmla="*/ 0 w 927"/>
                <a:gd name="T9" fmla="*/ 11630 h 546"/>
                <a:gd name="T10" fmla="*/ 353303 w 927"/>
                <a:gd name="T11" fmla="*/ 5815 h 546"/>
                <a:gd name="T12" fmla="*/ 639726 w 927"/>
                <a:gd name="T13" fmla="*/ 0 h 546"/>
                <a:gd name="T14" fmla="*/ 649904 w 927"/>
                <a:gd name="T15" fmla="*/ 328549 h 546"/>
                <a:gd name="T16" fmla="*/ 718238 w 927"/>
                <a:gd name="T17" fmla="*/ 360531 h 546"/>
                <a:gd name="T18" fmla="*/ 740047 w 927"/>
                <a:gd name="T19" fmla="*/ 402690 h 546"/>
                <a:gd name="T20" fmla="*/ 782211 w 927"/>
                <a:gd name="T21" fmla="*/ 407051 h 546"/>
                <a:gd name="T22" fmla="*/ 792388 w 927"/>
                <a:gd name="T23" fmla="*/ 523352 h 546"/>
                <a:gd name="T24" fmla="*/ 824375 w 927"/>
                <a:gd name="T25" fmla="*/ 492823 h 546"/>
                <a:gd name="T26" fmla="*/ 856361 w 927"/>
                <a:gd name="T27" fmla="*/ 487008 h 546"/>
                <a:gd name="T28" fmla="*/ 856361 w 927"/>
                <a:gd name="T29" fmla="*/ 518990 h 546"/>
                <a:gd name="T30" fmla="*/ 872354 w 927"/>
                <a:gd name="T31" fmla="*/ 534982 h 546"/>
                <a:gd name="T32" fmla="*/ 866538 w 927"/>
                <a:gd name="T33" fmla="*/ 561149 h 546"/>
                <a:gd name="T34" fmla="*/ 934873 w 927"/>
                <a:gd name="T35" fmla="*/ 555334 h 546"/>
                <a:gd name="T36" fmla="*/ 950866 w 927"/>
                <a:gd name="T37" fmla="*/ 529167 h 546"/>
                <a:gd name="T38" fmla="*/ 962497 w 927"/>
                <a:gd name="T39" fmla="*/ 550973 h 546"/>
                <a:gd name="T40" fmla="*/ 993030 w 927"/>
                <a:gd name="T41" fmla="*/ 502999 h 546"/>
                <a:gd name="T42" fmla="*/ 1051187 w 927"/>
                <a:gd name="T43" fmla="*/ 465201 h 546"/>
                <a:gd name="T44" fmla="*/ 1067180 w 927"/>
                <a:gd name="T45" fmla="*/ 492823 h 546"/>
                <a:gd name="T46" fmla="*/ 1078811 w 927"/>
                <a:gd name="T47" fmla="*/ 561149 h 546"/>
                <a:gd name="T48" fmla="*/ 1104982 w 927"/>
                <a:gd name="T49" fmla="*/ 545158 h 546"/>
                <a:gd name="T50" fmla="*/ 1115159 w 927"/>
                <a:gd name="T51" fmla="*/ 571326 h 546"/>
                <a:gd name="T52" fmla="*/ 1088989 w 927"/>
                <a:gd name="T53" fmla="*/ 597493 h 546"/>
                <a:gd name="T54" fmla="*/ 1083173 w 927"/>
                <a:gd name="T55" fmla="*/ 609123 h 546"/>
                <a:gd name="T56" fmla="*/ 1120975 w 927"/>
                <a:gd name="T57" fmla="*/ 597493 h 546"/>
                <a:gd name="T58" fmla="*/ 1141330 w 927"/>
                <a:gd name="T59" fmla="*/ 561149 h 546"/>
                <a:gd name="T60" fmla="*/ 1189309 w 927"/>
                <a:gd name="T61" fmla="*/ 550973 h 546"/>
                <a:gd name="T62" fmla="*/ 1199487 w 927"/>
                <a:gd name="T63" fmla="*/ 555334 h 546"/>
                <a:gd name="T64" fmla="*/ 1209664 w 927"/>
                <a:gd name="T65" fmla="*/ 613484 h 546"/>
                <a:gd name="T66" fmla="*/ 1231473 w 927"/>
                <a:gd name="T67" fmla="*/ 639652 h 546"/>
                <a:gd name="T68" fmla="*/ 1231473 w 927"/>
                <a:gd name="T69" fmla="*/ 677450 h 546"/>
                <a:gd name="T70" fmla="*/ 1347787 w 927"/>
                <a:gd name="T71" fmla="*/ 681811 h 546"/>
                <a:gd name="T72" fmla="*/ 1347787 w 927"/>
                <a:gd name="T73" fmla="*/ 777759 h 546"/>
                <a:gd name="T74" fmla="*/ 565576 w 927"/>
                <a:gd name="T75" fmla="*/ 787935 h 5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7"/>
                <a:gd name="T115" fmla="*/ 0 h 546"/>
                <a:gd name="T116" fmla="*/ 927 w 927"/>
                <a:gd name="T117" fmla="*/ 546 h 5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7" h="546">
                  <a:moveTo>
                    <a:pt x="389" y="542"/>
                  </a:moveTo>
                  <a:lnTo>
                    <a:pt x="25" y="546"/>
                  </a:lnTo>
                  <a:lnTo>
                    <a:pt x="25" y="371"/>
                  </a:lnTo>
                  <a:lnTo>
                    <a:pt x="0" y="371"/>
                  </a:lnTo>
                  <a:lnTo>
                    <a:pt x="0" y="8"/>
                  </a:lnTo>
                  <a:lnTo>
                    <a:pt x="243" y="4"/>
                  </a:lnTo>
                  <a:lnTo>
                    <a:pt x="440" y="0"/>
                  </a:lnTo>
                  <a:lnTo>
                    <a:pt x="447" y="226"/>
                  </a:lnTo>
                  <a:lnTo>
                    <a:pt x="494" y="248"/>
                  </a:lnTo>
                  <a:lnTo>
                    <a:pt x="509" y="277"/>
                  </a:lnTo>
                  <a:lnTo>
                    <a:pt x="538" y="280"/>
                  </a:lnTo>
                  <a:lnTo>
                    <a:pt x="545" y="360"/>
                  </a:lnTo>
                  <a:lnTo>
                    <a:pt x="567" y="339"/>
                  </a:lnTo>
                  <a:lnTo>
                    <a:pt x="589" y="335"/>
                  </a:lnTo>
                  <a:lnTo>
                    <a:pt x="589" y="357"/>
                  </a:lnTo>
                  <a:lnTo>
                    <a:pt x="600" y="368"/>
                  </a:lnTo>
                  <a:lnTo>
                    <a:pt x="596" y="386"/>
                  </a:lnTo>
                  <a:lnTo>
                    <a:pt x="643" y="382"/>
                  </a:lnTo>
                  <a:lnTo>
                    <a:pt x="654" y="364"/>
                  </a:lnTo>
                  <a:lnTo>
                    <a:pt x="662" y="379"/>
                  </a:lnTo>
                  <a:lnTo>
                    <a:pt x="683" y="346"/>
                  </a:lnTo>
                  <a:lnTo>
                    <a:pt x="723" y="320"/>
                  </a:lnTo>
                  <a:lnTo>
                    <a:pt x="734" y="339"/>
                  </a:lnTo>
                  <a:lnTo>
                    <a:pt x="742" y="386"/>
                  </a:lnTo>
                  <a:lnTo>
                    <a:pt x="760" y="375"/>
                  </a:lnTo>
                  <a:lnTo>
                    <a:pt x="767" y="393"/>
                  </a:lnTo>
                  <a:lnTo>
                    <a:pt x="749" y="411"/>
                  </a:lnTo>
                  <a:lnTo>
                    <a:pt x="745" y="419"/>
                  </a:lnTo>
                  <a:lnTo>
                    <a:pt x="771" y="411"/>
                  </a:lnTo>
                  <a:lnTo>
                    <a:pt x="785" y="386"/>
                  </a:lnTo>
                  <a:lnTo>
                    <a:pt x="818" y="379"/>
                  </a:lnTo>
                  <a:lnTo>
                    <a:pt x="825" y="382"/>
                  </a:lnTo>
                  <a:lnTo>
                    <a:pt x="832" y="422"/>
                  </a:lnTo>
                  <a:lnTo>
                    <a:pt x="847" y="440"/>
                  </a:lnTo>
                  <a:lnTo>
                    <a:pt x="847" y="466"/>
                  </a:lnTo>
                  <a:lnTo>
                    <a:pt x="927" y="469"/>
                  </a:lnTo>
                  <a:lnTo>
                    <a:pt x="927" y="535"/>
                  </a:lnTo>
                  <a:lnTo>
                    <a:pt x="389" y="542"/>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7" name="Freeform 20">
              <a:extLst>
                <a:ext uri="{FF2B5EF4-FFF2-40B4-BE49-F238E27FC236}">
                  <a16:creationId xmlns:a16="http://schemas.microsoft.com/office/drawing/2014/main" id="{D6011FCC-0DF8-44E5-9089-6BBC5BC3A592}"/>
                </a:ext>
              </a:extLst>
            </p:cNvPr>
            <p:cNvSpPr>
              <a:spLocks/>
            </p:cNvSpPr>
            <p:nvPr/>
          </p:nvSpPr>
          <p:spPr bwMode="auto">
            <a:xfrm>
              <a:off x="8117017" y="2431961"/>
              <a:ext cx="671513" cy="803274"/>
            </a:xfrm>
            <a:custGeom>
              <a:avLst/>
              <a:gdLst>
                <a:gd name="T0" fmla="*/ 565408 w 462"/>
                <a:gd name="T1" fmla="*/ 793107 h 553"/>
                <a:gd name="T2" fmla="*/ 31977 w 462"/>
                <a:gd name="T3" fmla="*/ 803275 h 553"/>
                <a:gd name="T4" fmla="*/ 11628 w 462"/>
                <a:gd name="T5" fmla="*/ 803275 h 553"/>
                <a:gd name="T6" fmla="*/ 5814 w 462"/>
                <a:gd name="T7" fmla="*/ 544716 h 553"/>
                <a:gd name="T8" fmla="*/ 5814 w 462"/>
                <a:gd name="T9" fmla="*/ 448846 h 553"/>
                <a:gd name="T10" fmla="*/ 0 w 462"/>
                <a:gd name="T11" fmla="*/ 286158 h 553"/>
                <a:gd name="T12" fmla="*/ 100291 w 462"/>
                <a:gd name="T13" fmla="*/ 280347 h 553"/>
                <a:gd name="T14" fmla="*/ 95930 w 462"/>
                <a:gd name="T15" fmla="*/ 21789 h 553"/>
                <a:gd name="T16" fmla="*/ 228198 w 462"/>
                <a:gd name="T17" fmla="*/ 15978 h 553"/>
                <a:gd name="T18" fmla="*/ 623548 w 462"/>
                <a:gd name="T19" fmla="*/ 0 h 553"/>
                <a:gd name="T20" fmla="*/ 629362 w 462"/>
                <a:gd name="T21" fmla="*/ 264369 h 553"/>
                <a:gd name="T22" fmla="*/ 651164 w 462"/>
                <a:gd name="T23" fmla="*/ 270179 h 553"/>
                <a:gd name="T24" fmla="*/ 671513 w 462"/>
                <a:gd name="T25" fmla="*/ 787297 h 553"/>
                <a:gd name="T26" fmla="*/ 565408 w 462"/>
                <a:gd name="T27" fmla="*/ 793107 h 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2"/>
                <a:gd name="T43" fmla="*/ 0 h 553"/>
                <a:gd name="T44" fmla="*/ 462 w 462"/>
                <a:gd name="T45" fmla="*/ 553 h 5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2" h="553">
                  <a:moveTo>
                    <a:pt x="389" y="546"/>
                  </a:moveTo>
                  <a:lnTo>
                    <a:pt x="22" y="553"/>
                  </a:lnTo>
                  <a:lnTo>
                    <a:pt x="8" y="553"/>
                  </a:lnTo>
                  <a:lnTo>
                    <a:pt x="4" y="375"/>
                  </a:lnTo>
                  <a:lnTo>
                    <a:pt x="4" y="309"/>
                  </a:lnTo>
                  <a:lnTo>
                    <a:pt x="0" y="197"/>
                  </a:lnTo>
                  <a:lnTo>
                    <a:pt x="69" y="193"/>
                  </a:lnTo>
                  <a:lnTo>
                    <a:pt x="66" y="15"/>
                  </a:lnTo>
                  <a:lnTo>
                    <a:pt x="157" y="11"/>
                  </a:lnTo>
                  <a:lnTo>
                    <a:pt x="429" y="0"/>
                  </a:lnTo>
                  <a:lnTo>
                    <a:pt x="433" y="182"/>
                  </a:lnTo>
                  <a:lnTo>
                    <a:pt x="448" y="186"/>
                  </a:lnTo>
                  <a:lnTo>
                    <a:pt x="462" y="542"/>
                  </a:lnTo>
                  <a:lnTo>
                    <a:pt x="389" y="54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8" name="Freeform 21">
              <a:extLst>
                <a:ext uri="{FF2B5EF4-FFF2-40B4-BE49-F238E27FC236}">
                  <a16:creationId xmlns:a16="http://schemas.microsoft.com/office/drawing/2014/main" id="{13698C7F-7B3A-42C0-9811-A601C79DF898}"/>
                </a:ext>
              </a:extLst>
            </p:cNvPr>
            <p:cNvSpPr>
              <a:spLocks/>
            </p:cNvSpPr>
            <p:nvPr/>
          </p:nvSpPr>
          <p:spPr bwMode="auto">
            <a:xfrm>
              <a:off x="8740904" y="2404974"/>
              <a:ext cx="1058862" cy="814387"/>
            </a:xfrm>
            <a:custGeom>
              <a:avLst/>
              <a:gdLst>
                <a:gd name="T0" fmla="*/ 1058862 w 728"/>
                <a:gd name="T1" fmla="*/ 778030 h 560"/>
                <a:gd name="T2" fmla="*/ 455252 w 728"/>
                <a:gd name="T3" fmla="*/ 804207 h 560"/>
                <a:gd name="T4" fmla="*/ 47998 w 728"/>
                <a:gd name="T5" fmla="*/ 814387 h 560"/>
                <a:gd name="T6" fmla="*/ 27635 w 728"/>
                <a:gd name="T7" fmla="*/ 296670 h 560"/>
                <a:gd name="T8" fmla="*/ 5818 w 728"/>
                <a:gd name="T9" fmla="*/ 290853 h 560"/>
                <a:gd name="T10" fmla="*/ 0 w 728"/>
                <a:gd name="T11" fmla="*/ 26177 h 560"/>
                <a:gd name="T12" fmla="*/ 772329 w 728"/>
                <a:gd name="T13" fmla="*/ 0 h 560"/>
                <a:gd name="T14" fmla="*/ 772329 w 728"/>
                <a:gd name="T15" fmla="*/ 31994 h 560"/>
                <a:gd name="T16" fmla="*/ 772329 w 728"/>
                <a:gd name="T17" fmla="*/ 42174 h 560"/>
                <a:gd name="T18" fmla="*/ 794147 w 728"/>
                <a:gd name="T19" fmla="*/ 53808 h 560"/>
                <a:gd name="T20" fmla="*/ 772329 w 728"/>
                <a:gd name="T21" fmla="*/ 68350 h 560"/>
                <a:gd name="T22" fmla="*/ 788329 w 728"/>
                <a:gd name="T23" fmla="*/ 79984 h 560"/>
                <a:gd name="T24" fmla="*/ 794147 w 728"/>
                <a:gd name="T25" fmla="*/ 116341 h 560"/>
                <a:gd name="T26" fmla="*/ 814509 w 728"/>
                <a:gd name="T27" fmla="*/ 142518 h 560"/>
                <a:gd name="T28" fmla="*/ 826145 w 728"/>
                <a:gd name="T29" fmla="*/ 184691 h 560"/>
                <a:gd name="T30" fmla="*/ 852326 w 728"/>
                <a:gd name="T31" fmla="*/ 216685 h 560"/>
                <a:gd name="T32" fmla="*/ 878506 w 728"/>
                <a:gd name="T33" fmla="*/ 359203 h 560"/>
                <a:gd name="T34" fmla="*/ 916323 w 728"/>
                <a:gd name="T35" fmla="*/ 413011 h 560"/>
                <a:gd name="T36" fmla="*/ 910505 w 728"/>
                <a:gd name="T37" fmla="*/ 475544 h 560"/>
                <a:gd name="T38" fmla="*/ 930868 w 728"/>
                <a:gd name="T39" fmla="*/ 487178 h 560"/>
                <a:gd name="T40" fmla="*/ 958503 w 728"/>
                <a:gd name="T41" fmla="*/ 545348 h 560"/>
                <a:gd name="T42" fmla="*/ 952685 w 728"/>
                <a:gd name="T43" fmla="*/ 577342 h 560"/>
                <a:gd name="T44" fmla="*/ 978866 w 728"/>
                <a:gd name="T45" fmla="*/ 597702 h 560"/>
                <a:gd name="T46" fmla="*/ 1010864 w 728"/>
                <a:gd name="T47" fmla="*/ 639876 h 560"/>
                <a:gd name="T48" fmla="*/ 1021046 w 728"/>
                <a:gd name="T49" fmla="*/ 714043 h 560"/>
                <a:gd name="T50" fmla="*/ 1058862 w 728"/>
                <a:gd name="T51" fmla="*/ 77803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8"/>
                <a:gd name="T79" fmla="*/ 0 h 560"/>
                <a:gd name="T80" fmla="*/ 728 w 728"/>
                <a:gd name="T81" fmla="*/ 560 h 5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8" h="560">
                  <a:moveTo>
                    <a:pt x="728" y="535"/>
                  </a:moveTo>
                  <a:lnTo>
                    <a:pt x="313" y="553"/>
                  </a:lnTo>
                  <a:lnTo>
                    <a:pt x="33" y="560"/>
                  </a:lnTo>
                  <a:lnTo>
                    <a:pt x="19" y="204"/>
                  </a:lnTo>
                  <a:lnTo>
                    <a:pt x="4" y="200"/>
                  </a:lnTo>
                  <a:lnTo>
                    <a:pt x="0" y="18"/>
                  </a:lnTo>
                  <a:lnTo>
                    <a:pt x="531" y="0"/>
                  </a:lnTo>
                  <a:lnTo>
                    <a:pt x="531" y="22"/>
                  </a:lnTo>
                  <a:lnTo>
                    <a:pt x="531" y="29"/>
                  </a:lnTo>
                  <a:lnTo>
                    <a:pt x="546" y="37"/>
                  </a:lnTo>
                  <a:lnTo>
                    <a:pt x="531" y="47"/>
                  </a:lnTo>
                  <a:lnTo>
                    <a:pt x="542" y="55"/>
                  </a:lnTo>
                  <a:lnTo>
                    <a:pt x="546" y="80"/>
                  </a:lnTo>
                  <a:lnTo>
                    <a:pt x="560" y="98"/>
                  </a:lnTo>
                  <a:lnTo>
                    <a:pt x="568" y="127"/>
                  </a:lnTo>
                  <a:lnTo>
                    <a:pt x="586" y="149"/>
                  </a:lnTo>
                  <a:lnTo>
                    <a:pt x="604" y="247"/>
                  </a:lnTo>
                  <a:lnTo>
                    <a:pt x="630" y="284"/>
                  </a:lnTo>
                  <a:lnTo>
                    <a:pt x="626" y="327"/>
                  </a:lnTo>
                  <a:lnTo>
                    <a:pt x="640" y="335"/>
                  </a:lnTo>
                  <a:lnTo>
                    <a:pt x="659" y="375"/>
                  </a:lnTo>
                  <a:lnTo>
                    <a:pt x="655" y="397"/>
                  </a:lnTo>
                  <a:lnTo>
                    <a:pt x="673" y="411"/>
                  </a:lnTo>
                  <a:lnTo>
                    <a:pt x="695" y="440"/>
                  </a:lnTo>
                  <a:lnTo>
                    <a:pt x="702" y="491"/>
                  </a:lnTo>
                  <a:lnTo>
                    <a:pt x="728" y="53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9" name="Freeform 22">
              <a:extLst>
                <a:ext uri="{FF2B5EF4-FFF2-40B4-BE49-F238E27FC236}">
                  <a16:creationId xmlns:a16="http://schemas.microsoft.com/office/drawing/2014/main" id="{91D883E5-FA01-4DD7-B244-61EF60E9AA2D}"/>
                </a:ext>
              </a:extLst>
            </p:cNvPr>
            <p:cNvSpPr>
              <a:spLocks/>
            </p:cNvSpPr>
            <p:nvPr/>
          </p:nvSpPr>
          <p:spPr bwMode="auto">
            <a:xfrm>
              <a:off x="2476630" y="2506575"/>
              <a:ext cx="1549400" cy="1231899"/>
            </a:xfrm>
            <a:custGeom>
              <a:avLst/>
              <a:gdLst>
                <a:gd name="T0" fmla="*/ 380809 w 1066"/>
                <a:gd name="T1" fmla="*/ 1210109 h 848"/>
                <a:gd name="T2" fmla="*/ 0 w 1066"/>
                <a:gd name="T3" fmla="*/ 1189771 h 848"/>
                <a:gd name="T4" fmla="*/ 5814 w 1066"/>
                <a:gd name="T5" fmla="*/ 1088081 h 848"/>
                <a:gd name="T6" fmla="*/ 47965 w 1066"/>
                <a:gd name="T7" fmla="*/ 185947 h 848"/>
                <a:gd name="T8" fmla="*/ 74127 w 1066"/>
                <a:gd name="T9" fmla="*/ 196116 h 848"/>
                <a:gd name="T10" fmla="*/ 100289 w 1066"/>
                <a:gd name="T11" fmla="*/ 222265 h 848"/>
                <a:gd name="T12" fmla="*/ 138080 w 1066"/>
                <a:gd name="T13" fmla="*/ 212096 h 848"/>
                <a:gd name="T14" fmla="*/ 170056 w 1066"/>
                <a:gd name="T15" fmla="*/ 248414 h 848"/>
                <a:gd name="T16" fmla="*/ 190405 w 1066"/>
                <a:gd name="T17" fmla="*/ 248414 h 848"/>
                <a:gd name="T18" fmla="*/ 228195 w 1066"/>
                <a:gd name="T19" fmla="*/ 222265 h 848"/>
                <a:gd name="T20" fmla="*/ 244183 w 1066"/>
                <a:gd name="T21" fmla="*/ 180136 h 848"/>
                <a:gd name="T22" fmla="*/ 260171 w 1066"/>
                <a:gd name="T23" fmla="*/ 180136 h 848"/>
                <a:gd name="T24" fmla="*/ 270346 w 1066"/>
                <a:gd name="T25" fmla="*/ 212096 h 848"/>
                <a:gd name="T26" fmla="*/ 296508 w 1066"/>
                <a:gd name="T27" fmla="*/ 196116 h 848"/>
                <a:gd name="T28" fmla="*/ 312496 w 1066"/>
                <a:gd name="T29" fmla="*/ 158346 h 848"/>
                <a:gd name="T30" fmla="*/ 306682 w 1066"/>
                <a:gd name="T31" fmla="*/ 116217 h 848"/>
                <a:gd name="T32" fmla="*/ 338659 w 1066"/>
                <a:gd name="T33" fmla="*/ 116217 h 848"/>
                <a:gd name="T34" fmla="*/ 370635 w 1066"/>
                <a:gd name="T35" fmla="*/ 106048 h 848"/>
                <a:gd name="T36" fmla="*/ 380809 w 1066"/>
                <a:gd name="T37" fmla="*/ 95879 h 848"/>
                <a:gd name="T38" fmla="*/ 376449 w 1066"/>
                <a:gd name="T39" fmla="*/ 63919 h 848"/>
                <a:gd name="T40" fmla="*/ 418600 w 1066"/>
                <a:gd name="T41" fmla="*/ 21791 h 848"/>
                <a:gd name="T42" fmla="*/ 476738 w 1066"/>
                <a:gd name="T43" fmla="*/ 21791 h 848"/>
                <a:gd name="T44" fmla="*/ 507261 w 1066"/>
                <a:gd name="T45" fmla="*/ 0 h 848"/>
                <a:gd name="T46" fmla="*/ 518889 w 1066"/>
                <a:gd name="T47" fmla="*/ 5811 h 848"/>
                <a:gd name="T48" fmla="*/ 513075 w 1066"/>
                <a:gd name="T49" fmla="*/ 21791 h 848"/>
                <a:gd name="T50" fmla="*/ 545052 w 1066"/>
                <a:gd name="T51" fmla="*/ 84257 h 848"/>
                <a:gd name="T52" fmla="*/ 534877 w 1066"/>
                <a:gd name="T53" fmla="*/ 132197 h 848"/>
                <a:gd name="T54" fmla="*/ 565400 w 1066"/>
                <a:gd name="T55" fmla="*/ 148177 h 848"/>
                <a:gd name="T56" fmla="*/ 603190 w 1066"/>
                <a:gd name="T57" fmla="*/ 190305 h 848"/>
                <a:gd name="T58" fmla="*/ 681678 w 1066"/>
                <a:gd name="T59" fmla="*/ 158346 h 848"/>
                <a:gd name="T60" fmla="*/ 735456 w 1066"/>
                <a:gd name="T61" fmla="*/ 153988 h 848"/>
                <a:gd name="T62" fmla="*/ 856094 w 1066"/>
                <a:gd name="T63" fmla="*/ 116217 h 848"/>
                <a:gd name="T64" fmla="*/ 867722 w 1066"/>
                <a:gd name="T65" fmla="*/ 106048 h 848"/>
                <a:gd name="T66" fmla="*/ 872083 w 1066"/>
                <a:gd name="T67" fmla="*/ 58108 h 848"/>
                <a:gd name="T68" fmla="*/ 893885 w 1066"/>
                <a:gd name="T69" fmla="*/ 37771 h 848"/>
                <a:gd name="T70" fmla="*/ 994174 w 1066"/>
                <a:gd name="T71" fmla="*/ 5811 h 848"/>
                <a:gd name="T72" fmla="*/ 1146789 w 1066"/>
                <a:gd name="T73" fmla="*/ 15980 h 848"/>
                <a:gd name="T74" fmla="*/ 1204927 w 1066"/>
                <a:gd name="T75" fmla="*/ 42129 h 848"/>
                <a:gd name="T76" fmla="*/ 1258706 w 1066"/>
                <a:gd name="T77" fmla="*/ 26149 h 848"/>
                <a:gd name="T78" fmla="*/ 1290682 w 1066"/>
                <a:gd name="T79" fmla="*/ 42129 h 848"/>
                <a:gd name="T80" fmla="*/ 1364809 w 1066"/>
                <a:gd name="T81" fmla="*/ 47940 h 848"/>
                <a:gd name="T82" fmla="*/ 1374983 w 1066"/>
                <a:gd name="T83" fmla="*/ 63919 h 848"/>
                <a:gd name="T84" fmla="*/ 1369170 w 1066"/>
                <a:gd name="T85" fmla="*/ 84257 h 848"/>
                <a:gd name="T86" fmla="*/ 1443297 w 1066"/>
                <a:gd name="T87" fmla="*/ 111859 h 848"/>
                <a:gd name="T88" fmla="*/ 1453471 w 1066"/>
                <a:gd name="T89" fmla="*/ 174325 h 848"/>
                <a:gd name="T90" fmla="*/ 1495622 w 1066"/>
                <a:gd name="T91" fmla="*/ 169967 h 848"/>
                <a:gd name="T92" fmla="*/ 1511610 w 1066"/>
                <a:gd name="T93" fmla="*/ 206285 h 848"/>
                <a:gd name="T94" fmla="*/ 1539226 w 1066"/>
                <a:gd name="T95" fmla="*/ 216454 h 848"/>
                <a:gd name="T96" fmla="*/ 1549400 w 1066"/>
                <a:gd name="T97" fmla="*/ 232434 h 848"/>
                <a:gd name="T98" fmla="*/ 1539226 w 1066"/>
                <a:gd name="T99" fmla="*/ 274563 h 848"/>
                <a:gd name="T100" fmla="*/ 1469459 w 1066"/>
                <a:gd name="T101" fmla="*/ 348651 h 848"/>
                <a:gd name="T102" fmla="*/ 1443297 w 1066"/>
                <a:gd name="T103" fmla="*/ 454699 h 848"/>
                <a:gd name="T104" fmla="*/ 1459285 w 1066"/>
                <a:gd name="T105" fmla="*/ 502638 h 848"/>
                <a:gd name="T106" fmla="*/ 1453471 w 1066"/>
                <a:gd name="T107" fmla="*/ 719093 h 848"/>
                <a:gd name="T108" fmla="*/ 984000 w 1066"/>
                <a:gd name="T109" fmla="*/ 708924 h 848"/>
                <a:gd name="T110" fmla="*/ 957837 w 1066"/>
                <a:gd name="T111" fmla="*/ 1231900 h 848"/>
                <a:gd name="T112" fmla="*/ 380809 w 1066"/>
                <a:gd name="T113" fmla="*/ 1210109 h 8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848"/>
                <a:gd name="T173" fmla="*/ 1066 w 1066"/>
                <a:gd name="T174" fmla="*/ 848 h 8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848">
                  <a:moveTo>
                    <a:pt x="262" y="833"/>
                  </a:moveTo>
                  <a:lnTo>
                    <a:pt x="0" y="819"/>
                  </a:lnTo>
                  <a:lnTo>
                    <a:pt x="4" y="749"/>
                  </a:lnTo>
                  <a:lnTo>
                    <a:pt x="33" y="128"/>
                  </a:lnTo>
                  <a:lnTo>
                    <a:pt x="51" y="135"/>
                  </a:lnTo>
                  <a:lnTo>
                    <a:pt x="69" y="153"/>
                  </a:lnTo>
                  <a:lnTo>
                    <a:pt x="95" y="146"/>
                  </a:lnTo>
                  <a:lnTo>
                    <a:pt x="117" y="171"/>
                  </a:lnTo>
                  <a:lnTo>
                    <a:pt x="131" y="171"/>
                  </a:lnTo>
                  <a:lnTo>
                    <a:pt x="157" y="153"/>
                  </a:lnTo>
                  <a:lnTo>
                    <a:pt x="168" y="124"/>
                  </a:lnTo>
                  <a:lnTo>
                    <a:pt x="179" y="124"/>
                  </a:lnTo>
                  <a:lnTo>
                    <a:pt x="186" y="146"/>
                  </a:lnTo>
                  <a:lnTo>
                    <a:pt x="204" y="135"/>
                  </a:lnTo>
                  <a:lnTo>
                    <a:pt x="215" y="109"/>
                  </a:lnTo>
                  <a:lnTo>
                    <a:pt x="211" y="80"/>
                  </a:lnTo>
                  <a:lnTo>
                    <a:pt x="233" y="80"/>
                  </a:lnTo>
                  <a:lnTo>
                    <a:pt x="255" y="73"/>
                  </a:lnTo>
                  <a:lnTo>
                    <a:pt x="262" y="66"/>
                  </a:lnTo>
                  <a:lnTo>
                    <a:pt x="259" y="44"/>
                  </a:lnTo>
                  <a:lnTo>
                    <a:pt x="288" y="15"/>
                  </a:lnTo>
                  <a:lnTo>
                    <a:pt x="328" y="15"/>
                  </a:lnTo>
                  <a:lnTo>
                    <a:pt x="349" y="0"/>
                  </a:lnTo>
                  <a:lnTo>
                    <a:pt x="357" y="4"/>
                  </a:lnTo>
                  <a:lnTo>
                    <a:pt x="353" y="15"/>
                  </a:lnTo>
                  <a:lnTo>
                    <a:pt x="375" y="58"/>
                  </a:lnTo>
                  <a:lnTo>
                    <a:pt x="368" y="91"/>
                  </a:lnTo>
                  <a:lnTo>
                    <a:pt x="389" y="102"/>
                  </a:lnTo>
                  <a:lnTo>
                    <a:pt x="415" y="131"/>
                  </a:lnTo>
                  <a:lnTo>
                    <a:pt x="469" y="109"/>
                  </a:lnTo>
                  <a:lnTo>
                    <a:pt x="506" y="106"/>
                  </a:lnTo>
                  <a:lnTo>
                    <a:pt x="589" y="80"/>
                  </a:lnTo>
                  <a:lnTo>
                    <a:pt x="597" y="73"/>
                  </a:lnTo>
                  <a:lnTo>
                    <a:pt x="600" y="40"/>
                  </a:lnTo>
                  <a:lnTo>
                    <a:pt x="615" y="26"/>
                  </a:lnTo>
                  <a:lnTo>
                    <a:pt x="684" y="4"/>
                  </a:lnTo>
                  <a:lnTo>
                    <a:pt x="789" y="11"/>
                  </a:lnTo>
                  <a:lnTo>
                    <a:pt x="829" y="29"/>
                  </a:lnTo>
                  <a:lnTo>
                    <a:pt x="866" y="18"/>
                  </a:lnTo>
                  <a:lnTo>
                    <a:pt x="888" y="29"/>
                  </a:lnTo>
                  <a:lnTo>
                    <a:pt x="939" y="33"/>
                  </a:lnTo>
                  <a:lnTo>
                    <a:pt x="946" y="44"/>
                  </a:lnTo>
                  <a:lnTo>
                    <a:pt x="942" y="58"/>
                  </a:lnTo>
                  <a:lnTo>
                    <a:pt x="993" y="77"/>
                  </a:lnTo>
                  <a:lnTo>
                    <a:pt x="1000" y="120"/>
                  </a:lnTo>
                  <a:lnTo>
                    <a:pt x="1029" y="117"/>
                  </a:lnTo>
                  <a:lnTo>
                    <a:pt x="1040" y="142"/>
                  </a:lnTo>
                  <a:lnTo>
                    <a:pt x="1059" y="149"/>
                  </a:lnTo>
                  <a:lnTo>
                    <a:pt x="1066" y="160"/>
                  </a:lnTo>
                  <a:lnTo>
                    <a:pt x="1059" y="189"/>
                  </a:lnTo>
                  <a:lnTo>
                    <a:pt x="1011" y="240"/>
                  </a:lnTo>
                  <a:lnTo>
                    <a:pt x="993" y="313"/>
                  </a:lnTo>
                  <a:lnTo>
                    <a:pt x="1004" y="346"/>
                  </a:lnTo>
                  <a:lnTo>
                    <a:pt x="1000" y="495"/>
                  </a:lnTo>
                  <a:lnTo>
                    <a:pt x="677" y="488"/>
                  </a:lnTo>
                  <a:lnTo>
                    <a:pt x="659" y="848"/>
                  </a:lnTo>
                  <a:lnTo>
                    <a:pt x="262" y="833"/>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0" name="Freeform 23">
              <a:extLst>
                <a:ext uri="{FF2B5EF4-FFF2-40B4-BE49-F238E27FC236}">
                  <a16:creationId xmlns:a16="http://schemas.microsoft.com/office/drawing/2014/main" id="{801B8DB5-2AE1-4213-B2C1-0668A6F73B70}"/>
                </a:ext>
              </a:extLst>
            </p:cNvPr>
            <p:cNvSpPr>
              <a:spLocks/>
            </p:cNvSpPr>
            <p:nvPr/>
          </p:nvSpPr>
          <p:spPr bwMode="auto">
            <a:xfrm>
              <a:off x="5935791" y="2992349"/>
              <a:ext cx="660400" cy="798511"/>
            </a:xfrm>
            <a:custGeom>
              <a:avLst/>
              <a:gdLst>
                <a:gd name="T0" fmla="*/ 576032 w 454"/>
                <a:gd name="T1" fmla="*/ 798512 h 549"/>
                <a:gd name="T2" fmla="*/ 0 w 454"/>
                <a:gd name="T3" fmla="*/ 798512 h 549"/>
                <a:gd name="T4" fmla="*/ 4364 w 454"/>
                <a:gd name="T5" fmla="*/ 280716 h 549"/>
                <a:gd name="T6" fmla="*/ 88732 w 454"/>
                <a:gd name="T7" fmla="*/ 280716 h 549"/>
                <a:gd name="T8" fmla="*/ 94551 w 454"/>
                <a:gd name="T9" fmla="*/ 4363 h 549"/>
                <a:gd name="T10" fmla="*/ 485845 w 454"/>
                <a:gd name="T11" fmla="*/ 0 h 549"/>
                <a:gd name="T12" fmla="*/ 618216 w 454"/>
                <a:gd name="T13" fmla="*/ 0 h 549"/>
                <a:gd name="T14" fmla="*/ 618216 w 454"/>
                <a:gd name="T15" fmla="*/ 274898 h 549"/>
                <a:gd name="T16" fmla="*/ 660400 w 454"/>
                <a:gd name="T17" fmla="*/ 274898 h 549"/>
                <a:gd name="T18" fmla="*/ 654581 w 454"/>
                <a:gd name="T19" fmla="*/ 798512 h 549"/>
                <a:gd name="T20" fmla="*/ 576032 w 454"/>
                <a:gd name="T21" fmla="*/ 798512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4"/>
                <a:gd name="T34" fmla="*/ 0 h 549"/>
                <a:gd name="T35" fmla="*/ 454 w 454"/>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4" h="549">
                  <a:moveTo>
                    <a:pt x="396" y="549"/>
                  </a:moveTo>
                  <a:lnTo>
                    <a:pt x="0" y="549"/>
                  </a:lnTo>
                  <a:lnTo>
                    <a:pt x="3" y="193"/>
                  </a:lnTo>
                  <a:lnTo>
                    <a:pt x="61" y="193"/>
                  </a:lnTo>
                  <a:lnTo>
                    <a:pt x="65" y="3"/>
                  </a:lnTo>
                  <a:lnTo>
                    <a:pt x="334" y="0"/>
                  </a:lnTo>
                  <a:lnTo>
                    <a:pt x="425" y="0"/>
                  </a:lnTo>
                  <a:lnTo>
                    <a:pt x="425" y="189"/>
                  </a:lnTo>
                  <a:lnTo>
                    <a:pt x="454" y="189"/>
                  </a:lnTo>
                  <a:lnTo>
                    <a:pt x="450" y="549"/>
                  </a:lnTo>
                  <a:lnTo>
                    <a:pt x="396" y="54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1" name="Freeform 24">
              <a:extLst>
                <a:ext uri="{FF2B5EF4-FFF2-40B4-BE49-F238E27FC236}">
                  <a16:creationId xmlns:a16="http://schemas.microsoft.com/office/drawing/2014/main" id="{6595A320-75BB-45F5-A369-69EAE4CA1663}"/>
                </a:ext>
              </a:extLst>
            </p:cNvPr>
            <p:cNvSpPr>
              <a:spLocks/>
            </p:cNvSpPr>
            <p:nvPr/>
          </p:nvSpPr>
          <p:spPr bwMode="auto">
            <a:xfrm>
              <a:off x="6553329" y="2987586"/>
              <a:ext cx="830262" cy="803274"/>
            </a:xfrm>
            <a:custGeom>
              <a:avLst/>
              <a:gdLst>
                <a:gd name="T0" fmla="*/ 607792 w 571"/>
                <a:gd name="T1" fmla="*/ 793107 h 553"/>
                <a:gd name="T2" fmla="*/ 36351 w 571"/>
                <a:gd name="T3" fmla="*/ 803275 h 553"/>
                <a:gd name="T4" fmla="*/ 42167 w 571"/>
                <a:gd name="T5" fmla="*/ 280347 h 553"/>
                <a:gd name="T6" fmla="*/ 0 w 571"/>
                <a:gd name="T7" fmla="*/ 280347 h 553"/>
                <a:gd name="T8" fmla="*/ 0 w 571"/>
                <a:gd name="T9" fmla="*/ 5810 h 553"/>
                <a:gd name="T10" fmla="*/ 258821 w 571"/>
                <a:gd name="T11" fmla="*/ 5810 h 553"/>
                <a:gd name="T12" fmla="*/ 788095 w 571"/>
                <a:gd name="T13" fmla="*/ 0 h 553"/>
                <a:gd name="T14" fmla="*/ 788095 w 571"/>
                <a:gd name="T15" fmla="*/ 264369 h 553"/>
                <a:gd name="T16" fmla="*/ 820084 w 571"/>
                <a:gd name="T17" fmla="*/ 264369 h 553"/>
                <a:gd name="T18" fmla="*/ 820084 w 571"/>
                <a:gd name="T19" fmla="*/ 396553 h 553"/>
                <a:gd name="T20" fmla="*/ 830262 w 571"/>
                <a:gd name="T21" fmla="*/ 787297 h 553"/>
                <a:gd name="T22" fmla="*/ 607792 w 571"/>
                <a:gd name="T23" fmla="*/ 793107 h 5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553"/>
                <a:gd name="T38" fmla="*/ 571 w 571"/>
                <a:gd name="T39" fmla="*/ 553 h 5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553">
                  <a:moveTo>
                    <a:pt x="418" y="546"/>
                  </a:moveTo>
                  <a:lnTo>
                    <a:pt x="25" y="553"/>
                  </a:lnTo>
                  <a:lnTo>
                    <a:pt x="29" y="193"/>
                  </a:lnTo>
                  <a:lnTo>
                    <a:pt x="0" y="193"/>
                  </a:lnTo>
                  <a:lnTo>
                    <a:pt x="0" y="4"/>
                  </a:lnTo>
                  <a:lnTo>
                    <a:pt x="178" y="4"/>
                  </a:lnTo>
                  <a:lnTo>
                    <a:pt x="542" y="0"/>
                  </a:lnTo>
                  <a:lnTo>
                    <a:pt x="542" y="182"/>
                  </a:lnTo>
                  <a:lnTo>
                    <a:pt x="564" y="182"/>
                  </a:lnTo>
                  <a:lnTo>
                    <a:pt x="564" y="273"/>
                  </a:lnTo>
                  <a:lnTo>
                    <a:pt x="571" y="542"/>
                  </a:lnTo>
                  <a:lnTo>
                    <a:pt x="418" y="54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2" name="Freeform 25">
              <a:extLst>
                <a:ext uri="{FF2B5EF4-FFF2-40B4-BE49-F238E27FC236}">
                  <a16:creationId xmlns:a16="http://schemas.microsoft.com/office/drawing/2014/main" id="{C3811B2D-7CE5-4280-8378-D63254451E90}"/>
                </a:ext>
              </a:extLst>
            </p:cNvPr>
            <p:cNvSpPr>
              <a:spLocks/>
            </p:cNvSpPr>
            <p:nvPr/>
          </p:nvSpPr>
          <p:spPr bwMode="auto">
            <a:xfrm>
              <a:off x="4200655" y="2982824"/>
              <a:ext cx="1828800" cy="1062036"/>
            </a:xfrm>
            <a:custGeom>
              <a:avLst/>
              <a:gdLst>
                <a:gd name="T0" fmla="*/ 1136822 w 1258"/>
                <a:gd name="T1" fmla="*/ 897864 h 731"/>
                <a:gd name="T2" fmla="*/ 1115016 w 1258"/>
                <a:gd name="T3" fmla="*/ 865902 h 731"/>
                <a:gd name="T4" fmla="*/ 1051051 w 1258"/>
                <a:gd name="T5" fmla="*/ 849920 h 731"/>
                <a:gd name="T6" fmla="*/ 1030699 w 1258"/>
                <a:gd name="T7" fmla="*/ 807787 h 731"/>
                <a:gd name="T8" fmla="*/ 1024884 w 1258"/>
                <a:gd name="T9" fmla="*/ 723522 h 731"/>
                <a:gd name="T10" fmla="*/ 992902 w 1258"/>
                <a:gd name="T11" fmla="*/ 697370 h 731"/>
                <a:gd name="T12" fmla="*/ 978364 w 1258"/>
                <a:gd name="T13" fmla="*/ 611652 h 731"/>
                <a:gd name="T14" fmla="*/ 956558 w 1258"/>
                <a:gd name="T15" fmla="*/ 585501 h 731"/>
                <a:gd name="T16" fmla="*/ 972549 w 1258"/>
                <a:gd name="T17" fmla="*/ 553538 h 731"/>
                <a:gd name="T18" fmla="*/ 1014708 w 1258"/>
                <a:gd name="T19" fmla="*/ 507046 h 731"/>
                <a:gd name="T20" fmla="*/ 962373 w 1258"/>
                <a:gd name="T21" fmla="*/ 448932 h 731"/>
                <a:gd name="T22" fmla="*/ 924576 w 1258"/>
                <a:gd name="T23" fmla="*/ 448932 h 731"/>
                <a:gd name="T24" fmla="*/ 771934 w 1258"/>
                <a:gd name="T25" fmla="*/ 495424 h 731"/>
                <a:gd name="T26" fmla="*/ 675987 w 1258"/>
                <a:gd name="T27" fmla="*/ 485254 h 731"/>
                <a:gd name="T28" fmla="*/ 571318 w 1258"/>
                <a:gd name="T29" fmla="*/ 533198 h 731"/>
                <a:gd name="T30" fmla="*/ 497178 w 1258"/>
                <a:gd name="T31" fmla="*/ 523028 h 731"/>
                <a:gd name="T32" fmla="*/ 443390 w 1258"/>
                <a:gd name="T33" fmla="*/ 485254 h 731"/>
                <a:gd name="T34" fmla="*/ 364888 w 1258"/>
                <a:gd name="T35" fmla="*/ 475084 h 731"/>
                <a:gd name="T36" fmla="*/ 359073 w 1258"/>
                <a:gd name="T37" fmla="*/ 437309 h 731"/>
                <a:gd name="T38" fmla="*/ 322729 w 1258"/>
                <a:gd name="T39" fmla="*/ 416969 h 731"/>
                <a:gd name="T40" fmla="*/ 236959 w 1258"/>
                <a:gd name="T41" fmla="*/ 416969 h 731"/>
                <a:gd name="T42" fmla="*/ 178810 w 1258"/>
                <a:gd name="T43" fmla="*/ 406799 h 731"/>
                <a:gd name="T44" fmla="*/ 132290 w 1258"/>
                <a:gd name="T45" fmla="*/ 353044 h 731"/>
                <a:gd name="T46" fmla="*/ 116299 w 1258"/>
                <a:gd name="T47" fmla="*/ 321081 h 731"/>
                <a:gd name="T48" fmla="*/ 126475 w 1258"/>
                <a:gd name="T49" fmla="*/ 194683 h 731"/>
                <a:gd name="T50" fmla="*/ 94493 w 1258"/>
                <a:gd name="T51" fmla="*/ 142380 h 731"/>
                <a:gd name="T52" fmla="*/ 116299 w 1258"/>
                <a:gd name="T53" fmla="*/ 120587 h 731"/>
                <a:gd name="T54" fmla="*/ 116299 w 1258"/>
                <a:gd name="T55" fmla="*/ 94436 h 731"/>
                <a:gd name="T56" fmla="*/ 84317 w 1258"/>
                <a:gd name="T57" fmla="*/ 88624 h 731"/>
                <a:gd name="T58" fmla="*/ 52334 w 1258"/>
                <a:gd name="T59" fmla="*/ 62473 h 731"/>
                <a:gd name="T60" fmla="*/ 31982 w 1258"/>
                <a:gd name="T61" fmla="*/ 72643 h 731"/>
                <a:gd name="T62" fmla="*/ 0 w 1258"/>
                <a:gd name="T63" fmla="*/ 116228 h 731"/>
                <a:gd name="T64" fmla="*/ 0 w 1258"/>
                <a:gd name="T65" fmla="*/ 0 h 731"/>
                <a:gd name="T66" fmla="*/ 517530 w 1258"/>
                <a:gd name="T67" fmla="*/ 0 h 731"/>
                <a:gd name="T68" fmla="*/ 1443560 w 1258"/>
                <a:gd name="T69" fmla="*/ 10170 h 731"/>
                <a:gd name="T70" fmla="*/ 1828800 w 1258"/>
                <a:gd name="T71" fmla="*/ 14529 h 731"/>
                <a:gd name="T72" fmla="*/ 1822985 w 1258"/>
                <a:gd name="T73" fmla="*/ 290571 h 731"/>
                <a:gd name="T74" fmla="*/ 1738668 w 1258"/>
                <a:gd name="T75" fmla="*/ 290571 h 731"/>
                <a:gd name="T76" fmla="*/ 1734307 w 1258"/>
                <a:gd name="T77" fmla="*/ 807787 h 731"/>
                <a:gd name="T78" fmla="*/ 1660167 w 1258"/>
                <a:gd name="T79" fmla="*/ 807787 h 731"/>
                <a:gd name="T80" fmla="*/ 1654352 w 1258"/>
                <a:gd name="T81" fmla="*/ 1062037 h 731"/>
                <a:gd name="T82" fmla="*/ 1447921 w 1258"/>
                <a:gd name="T83" fmla="*/ 1056226 h 731"/>
                <a:gd name="T84" fmla="*/ 1421754 w 1258"/>
                <a:gd name="T85" fmla="*/ 1034433 h 731"/>
                <a:gd name="T86" fmla="*/ 1411578 w 1258"/>
                <a:gd name="T87" fmla="*/ 1008281 h 731"/>
                <a:gd name="T88" fmla="*/ 1421754 w 1258"/>
                <a:gd name="T89" fmla="*/ 939997 h 731"/>
                <a:gd name="T90" fmla="*/ 1415939 w 1258"/>
                <a:gd name="T91" fmla="*/ 908034 h 731"/>
                <a:gd name="T92" fmla="*/ 1363604 w 1258"/>
                <a:gd name="T93" fmla="*/ 865902 h 731"/>
                <a:gd name="T94" fmla="*/ 1263297 w 1258"/>
                <a:gd name="T95" fmla="*/ 849920 h 731"/>
                <a:gd name="T96" fmla="*/ 1221138 w 1258"/>
                <a:gd name="T97" fmla="*/ 865902 h 731"/>
                <a:gd name="T98" fmla="*/ 1199332 w 1258"/>
                <a:gd name="T99" fmla="*/ 913846 h 731"/>
                <a:gd name="T100" fmla="*/ 1136822 w 1258"/>
                <a:gd name="T101" fmla="*/ 897864 h 7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8"/>
                <a:gd name="T154" fmla="*/ 0 h 731"/>
                <a:gd name="T155" fmla="*/ 1258 w 1258"/>
                <a:gd name="T156" fmla="*/ 731 h 7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8" h="731">
                  <a:moveTo>
                    <a:pt x="782" y="618"/>
                  </a:moveTo>
                  <a:lnTo>
                    <a:pt x="767" y="596"/>
                  </a:lnTo>
                  <a:lnTo>
                    <a:pt x="723" y="585"/>
                  </a:lnTo>
                  <a:lnTo>
                    <a:pt x="709" y="556"/>
                  </a:lnTo>
                  <a:lnTo>
                    <a:pt x="705" y="498"/>
                  </a:lnTo>
                  <a:lnTo>
                    <a:pt x="683" y="480"/>
                  </a:lnTo>
                  <a:lnTo>
                    <a:pt x="673" y="421"/>
                  </a:lnTo>
                  <a:lnTo>
                    <a:pt x="658" y="403"/>
                  </a:lnTo>
                  <a:lnTo>
                    <a:pt x="669" y="381"/>
                  </a:lnTo>
                  <a:lnTo>
                    <a:pt x="698" y="349"/>
                  </a:lnTo>
                  <a:lnTo>
                    <a:pt x="662" y="309"/>
                  </a:lnTo>
                  <a:lnTo>
                    <a:pt x="636" y="309"/>
                  </a:lnTo>
                  <a:lnTo>
                    <a:pt x="531" y="341"/>
                  </a:lnTo>
                  <a:lnTo>
                    <a:pt x="465" y="334"/>
                  </a:lnTo>
                  <a:lnTo>
                    <a:pt x="393" y="367"/>
                  </a:lnTo>
                  <a:lnTo>
                    <a:pt x="342" y="360"/>
                  </a:lnTo>
                  <a:lnTo>
                    <a:pt x="305" y="334"/>
                  </a:lnTo>
                  <a:lnTo>
                    <a:pt x="251" y="327"/>
                  </a:lnTo>
                  <a:lnTo>
                    <a:pt x="247" y="301"/>
                  </a:lnTo>
                  <a:lnTo>
                    <a:pt x="222" y="287"/>
                  </a:lnTo>
                  <a:lnTo>
                    <a:pt x="163" y="287"/>
                  </a:lnTo>
                  <a:lnTo>
                    <a:pt x="123" y="280"/>
                  </a:lnTo>
                  <a:lnTo>
                    <a:pt x="91" y="243"/>
                  </a:lnTo>
                  <a:lnTo>
                    <a:pt x="80" y="221"/>
                  </a:lnTo>
                  <a:lnTo>
                    <a:pt x="87" y="134"/>
                  </a:lnTo>
                  <a:lnTo>
                    <a:pt x="65" y="98"/>
                  </a:lnTo>
                  <a:lnTo>
                    <a:pt x="80" y="83"/>
                  </a:lnTo>
                  <a:lnTo>
                    <a:pt x="80" y="65"/>
                  </a:lnTo>
                  <a:lnTo>
                    <a:pt x="58" y="61"/>
                  </a:lnTo>
                  <a:lnTo>
                    <a:pt x="36" y="43"/>
                  </a:lnTo>
                  <a:lnTo>
                    <a:pt x="22" y="50"/>
                  </a:lnTo>
                  <a:lnTo>
                    <a:pt x="0" y="80"/>
                  </a:lnTo>
                  <a:lnTo>
                    <a:pt x="0" y="0"/>
                  </a:lnTo>
                  <a:lnTo>
                    <a:pt x="356" y="0"/>
                  </a:lnTo>
                  <a:lnTo>
                    <a:pt x="993" y="7"/>
                  </a:lnTo>
                  <a:lnTo>
                    <a:pt x="1258" y="10"/>
                  </a:lnTo>
                  <a:lnTo>
                    <a:pt x="1254" y="200"/>
                  </a:lnTo>
                  <a:lnTo>
                    <a:pt x="1196" y="200"/>
                  </a:lnTo>
                  <a:lnTo>
                    <a:pt x="1193" y="556"/>
                  </a:lnTo>
                  <a:lnTo>
                    <a:pt x="1142" y="556"/>
                  </a:lnTo>
                  <a:lnTo>
                    <a:pt x="1138" y="731"/>
                  </a:lnTo>
                  <a:lnTo>
                    <a:pt x="996" y="727"/>
                  </a:lnTo>
                  <a:lnTo>
                    <a:pt x="978" y="712"/>
                  </a:lnTo>
                  <a:lnTo>
                    <a:pt x="971" y="694"/>
                  </a:lnTo>
                  <a:lnTo>
                    <a:pt x="978" y="647"/>
                  </a:lnTo>
                  <a:lnTo>
                    <a:pt x="974" y="625"/>
                  </a:lnTo>
                  <a:lnTo>
                    <a:pt x="938" y="596"/>
                  </a:lnTo>
                  <a:lnTo>
                    <a:pt x="869" y="585"/>
                  </a:lnTo>
                  <a:lnTo>
                    <a:pt x="840" y="596"/>
                  </a:lnTo>
                  <a:lnTo>
                    <a:pt x="825" y="629"/>
                  </a:lnTo>
                  <a:lnTo>
                    <a:pt x="782" y="618"/>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3" name="Freeform 26">
              <a:extLst>
                <a:ext uri="{FF2B5EF4-FFF2-40B4-BE49-F238E27FC236}">
                  <a16:creationId xmlns:a16="http://schemas.microsoft.com/office/drawing/2014/main" id="{ED458D3C-2E87-45E3-AE29-653EE9DEBF7B}"/>
                </a:ext>
              </a:extLst>
            </p:cNvPr>
            <p:cNvSpPr>
              <a:spLocks/>
            </p:cNvSpPr>
            <p:nvPr/>
          </p:nvSpPr>
          <p:spPr bwMode="auto">
            <a:xfrm>
              <a:off x="7340729" y="2976474"/>
              <a:ext cx="814387" cy="407987"/>
            </a:xfrm>
            <a:custGeom>
              <a:avLst/>
              <a:gdLst>
                <a:gd name="T0" fmla="*/ 31994 w 560"/>
                <a:gd name="T1" fmla="*/ 407987 h 280"/>
                <a:gd name="T2" fmla="*/ 31994 w 560"/>
                <a:gd name="T3" fmla="*/ 275391 h 280"/>
                <a:gd name="T4" fmla="*/ 0 w 560"/>
                <a:gd name="T5" fmla="*/ 275391 h 280"/>
                <a:gd name="T6" fmla="*/ 0 w 560"/>
                <a:gd name="T7" fmla="*/ 10200 h 280"/>
                <a:gd name="T8" fmla="*/ 782393 w 560"/>
                <a:gd name="T9" fmla="*/ 0 h 280"/>
                <a:gd name="T10" fmla="*/ 788210 w 560"/>
                <a:gd name="T11" fmla="*/ 259363 h 280"/>
                <a:gd name="T12" fmla="*/ 808570 w 560"/>
                <a:gd name="T13" fmla="*/ 259363 h 280"/>
                <a:gd name="T14" fmla="*/ 814387 w 560"/>
                <a:gd name="T15" fmla="*/ 386131 h 280"/>
                <a:gd name="T16" fmla="*/ 31994 w 560"/>
                <a:gd name="T17" fmla="*/ 407987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0"/>
                <a:gd name="T28" fmla="*/ 0 h 280"/>
                <a:gd name="T29" fmla="*/ 560 w 560"/>
                <a:gd name="T30" fmla="*/ 280 h 2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0" h="280">
                  <a:moveTo>
                    <a:pt x="22" y="280"/>
                  </a:moveTo>
                  <a:lnTo>
                    <a:pt x="22" y="189"/>
                  </a:lnTo>
                  <a:lnTo>
                    <a:pt x="0" y="189"/>
                  </a:lnTo>
                  <a:lnTo>
                    <a:pt x="0" y="7"/>
                  </a:lnTo>
                  <a:lnTo>
                    <a:pt x="538" y="0"/>
                  </a:lnTo>
                  <a:lnTo>
                    <a:pt x="542" y="178"/>
                  </a:lnTo>
                  <a:lnTo>
                    <a:pt x="556" y="178"/>
                  </a:lnTo>
                  <a:lnTo>
                    <a:pt x="560" y="265"/>
                  </a:lnTo>
                  <a:lnTo>
                    <a:pt x="22" y="28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4" name="Freeform 27">
              <a:extLst>
                <a:ext uri="{FF2B5EF4-FFF2-40B4-BE49-F238E27FC236}">
                  <a16:creationId xmlns:a16="http://schemas.microsoft.com/office/drawing/2014/main" id="{B69F3C7C-70C7-4826-9AE7-5B42F66757B1}"/>
                </a:ext>
              </a:extLst>
            </p:cNvPr>
            <p:cNvSpPr>
              <a:spLocks/>
            </p:cNvSpPr>
            <p:nvPr/>
          </p:nvSpPr>
          <p:spPr bwMode="auto">
            <a:xfrm>
              <a:off x="3435480" y="3008224"/>
              <a:ext cx="982662" cy="1274761"/>
            </a:xfrm>
            <a:custGeom>
              <a:avLst/>
              <a:gdLst>
                <a:gd name="T0" fmla="*/ 972487 w 676"/>
                <a:gd name="T1" fmla="*/ 1238382 h 876"/>
                <a:gd name="T2" fmla="*/ 591632 w 676"/>
                <a:gd name="T3" fmla="*/ 1238382 h 876"/>
                <a:gd name="T4" fmla="*/ 591632 w 676"/>
                <a:gd name="T5" fmla="*/ 1274762 h 876"/>
                <a:gd name="T6" fmla="*/ 58146 w 676"/>
                <a:gd name="T7" fmla="*/ 1258755 h 876"/>
                <a:gd name="T8" fmla="*/ 78497 w 676"/>
                <a:gd name="T9" fmla="*/ 734880 h 876"/>
                <a:gd name="T10" fmla="*/ 0 w 676"/>
                <a:gd name="T11" fmla="*/ 730514 h 876"/>
                <a:gd name="T12" fmla="*/ 26166 w 676"/>
                <a:gd name="T13" fmla="*/ 206640 h 876"/>
                <a:gd name="T14" fmla="*/ 495692 w 676"/>
                <a:gd name="T15" fmla="*/ 216826 h 876"/>
                <a:gd name="T16" fmla="*/ 501506 w 676"/>
                <a:gd name="T17" fmla="*/ 0 h 876"/>
                <a:gd name="T18" fmla="*/ 523311 w 676"/>
                <a:gd name="T19" fmla="*/ 26194 h 876"/>
                <a:gd name="T20" fmla="*/ 575642 w 676"/>
                <a:gd name="T21" fmla="*/ 58208 h 876"/>
                <a:gd name="T22" fmla="*/ 681758 w 676"/>
                <a:gd name="T23" fmla="*/ 94589 h 876"/>
                <a:gd name="T24" fmla="*/ 707924 w 676"/>
                <a:gd name="T25" fmla="*/ 104775 h 876"/>
                <a:gd name="T26" fmla="*/ 766069 w 676"/>
                <a:gd name="T27" fmla="*/ 90223 h 876"/>
                <a:gd name="T28" fmla="*/ 798049 w 676"/>
                <a:gd name="T29" fmla="*/ 46567 h 876"/>
                <a:gd name="T30" fmla="*/ 818400 w 676"/>
                <a:gd name="T31" fmla="*/ 36380 h 876"/>
                <a:gd name="T32" fmla="*/ 850381 w 676"/>
                <a:gd name="T33" fmla="*/ 62574 h 876"/>
                <a:gd name="T34" fmla="*/ 882361 w 676"/>
                <a:gd name="T35" fmla="*/ 68395 h 876"/>
                <a:gd name="T36" fmla="*/ 882361 w 676"/>
                <a:gd name="T37" fmla="*/ 94589 h 876"/>
                <a:gd name="T38" fmla="*/ 860556 w 676"/>
                <a:gd name="T39" fmla="*/ 116417 h 876"/>
                <a:gd name="T40" fmla="*/ 892536 w 676"/>
                <a:gd name="T41" fmla="*/ 168804 h 876"/>
                <a:gd name="T42" fmla="*/ 882361 w 676"/>
                <a:gd name="T43" fmla="*/ 295407 h 876"/>
                <a:gd name="T44" fmla="*/ 898351 w 676"/>
                <a:gd name="T45" fmla="*/ 327422 h 876"/>
                <a:gd name="T46" fmla="*/ 944867 w 676"/>
                <a:gd name="T47" fmla="*/ 381264 h 876"/>
                <a:gd name="T48" fmla="*/ 930331 w 676"/>
                <a:gd name="T49" fmla="*/ 746522 h 876"/>
                <a:gd name="T50" fmla="*/ 982662 w 676"/>
                <a:gd name="T51" fmla="*/ 750887 h 876"/>
                <a:gd name="T52" fmla="*/ 972487 w 676"/>
                <a:gd name="T53" fmla="*/ 1238382 h 8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6"/>
                <a:gd name="T82" fmla="*/ 0 h 876"/>
                <a:gd name="T83" fmla="*/ 676 w 676"/>
                <a:gd name="T84" fmla="*/ 876 h 8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6" h="876">
                  <a:moveTo>
                    <a:pt x="669" y="851"/>
                  </a:moveTo>
                  <a:lnTo>
                    <a:pt x="407" y="851"/>
                  </a:lnTo>
                  <a:lnTo>
                    <a:pt x="407" y="876"/>
                  </a:lnTo>
                  <a:lnTo>
                    <a:pt x="40" y="865"/>
                  </a:lnTo>
                  <a:lnTo>
                    <a:pt x="54" y="505"/>
                  </a:lnTo>
                  <a:lnTo>
                    <a:pt x="0" y="502"/>
                  </a:lnTo>
                  <a:lnTo>
                    <a:pt x="18" y="142"/>
                  </a:lnTo>
                  <a:lnTo>
                    <a:pt x="341" y="149"/>
                  </a:lnTo>
                  <a:lnTo>
                    <a:pt x="345" y="0"/>
                  </a:lnTo>
                  <a:lnTo>
                    <a:pt x="360" y="18"/>
                  </a:lnTo>
                  <a:lnTo>
                    <a:pt x="396" y="40"/>
                  </a:lnTo>
                  <a:lnTo>
                    <a:pt x="469" y="65"/>
                  </a:lnTo>
                  <a:lnTo>
                    <a:pt x="487" y="72"/>
                  </a:lnTo>
                  <a:lnTo>
                    <a:pt x="527" y="62"/>
                  </a:lnTo>
                  <a:lnTo>
                    <a:pt x="549" y="32"/>
                  </a:lnTo>
                  <a:lnTo>
                    <a:pt x="563" y="25"/>
                  </a:lnTo>
                  <a:lnTo>
                    <a:pt x="585" y="43"/>
                  </a:lnTo>
                  <a:lnTo>
                    <a:pt x="607" y="47"/>
                  </a:lnTo>
                  <a:lnTo>
                    <a:pt x="607" y="65"/>
                  </a:lnTo>
                  <a:lnTo>
                    <a:pt x="592" y="80"/>
                  </a:lnTo>
                  <a:lnTo>
                    <a:pt x="614" y="116"/>
                  </a:lnTo>
                  <a:lnTo>
                    <a:pt x="607" y="203"/>
                  </a:lnTo>
                  <a:lnTo>
                    <a:pt x="618" y="225"/>
                  </a:lnTo>
                  <a:lnTo>
                    <a:pt x="650" y="262"/>
                  </a:lnTo>
                  <a:lnTo>
                    <a:pt x="640" y="513"/>
                  </a:lnTo>
                  <a:lnTo>
                    <a:pt x="676" y="516"/>
                  </a:lnTo>
                  <a:lnTo>
                    <a:pt x="669" y="85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5" name="Freeform 28">
              <a:extLst>
                <a:ext uri="{FF2B5EF4-FFF2-40B4-BE49-F238E27FC236}">
                  <a16:creationId xmlns:a16="http://schemas.microsoft.com/office/drawing/2014/main" id="{4BC290AF-A77A-4428-A3FC-3EFB50F4BD10}"/>
                </a:ext>
              </a:extLst>
            </p:cNvPr>
            <p:cNvSpPr>
              <a:spLocks/>
            </p:cNvSpPr>
            <p:nvPr/>
          </p:nvSpPr>
          <p:spPr bwMode="auto">
            <a:xfrm>
              <a:off x="8150355" y="3225711"/>
              <a:ext cx="576262" cy="660399"/>
            </a:xfrm>
            <a:custGeom>
              <a:avLst/>
              <a:gdLst>
                <a:gd name="T0" fmla="*/ 576262 w 397"/>
                <a:gd name="T1" fmla="*/ 645854 h 454"/>
                <a:gd name="T2" fmla="*/ 58062 w 397"/>
                <a:gd name="T3" fmla="*/ 660400 h 454"/>
                <a:gd name="T4" fmla="*/ 53707 w 397"/>
                <a:gd name="T5" fmla="*/ 539666 h 454"/>
                <a:gd name="T6" fmla="*/ 15967 w 397"/>
                <a:gd name="T7" fmla="*/ 539666 h 454"/>
                <a:gd name="T8" fmla="*/ 5806 w 397"/>
                <a:gd name="T9" fmla="*/ 136735 h 454"/>
                <a:gd name="T10" fmla="*/ 0 w 397"/>
                <a:gd name="T11" fmla="*/ 10182 h 454"/>
                <a:gd name="T12" fmla="*/ 532716 w 397"/>
                <a:gd name="T13" fmla="*/ 0 h 454"/>
                <a:gd name="T14" fmla="*/ 544328 w 397"/>
                <a:gd name="T15" fmla="*/ 517847 h 454"/>
                <a:gd name="T16" fmla="*/ 570456 w 397"/>
                <a:gd name="T17" fmla="*/ 517847 h 454"/>
                <a:gd name="T18" fmla="*/ 576262 w 397"/>
                <a:gd name="T19" fmla="*/ 645854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7"/>
                <a:gd name="T31" fmla="*/ 0 h 454"/>
                <a:gd name="T32" fmla="*/ 397 w 397"/>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7" h="454">
                  <a:moveTo>
                    <a:pt x="397" y="444"/>
                  </a:moveTo>
                  <a:lnTo>
                    <a:pt x="40" y="454"/>
                  </a:lnTo>
                  <a:lnTo>
                    <a:pt x="37" y="371"/>
                  </a:lnTo>
                  <a:lnTo>
                    <a:pt x="11" y="371"/>
                  </a:lnTo>
                  <a:lnTo>
                    <a:pt x="4" y="94"/>
                  </a:lnTo>
                  <a:lnTo>
                    <a:pt x="0" y="7"/>
                  </a:lnTo>
                  <a:lnTo>
                    <a:pt x="367" y="0"/>
                  </a:lnTo>
                  <a:lnTo>
                    <a:pt x="375" y="356"/>
                  </a:lnTo>
                  <a:lnTo>
                    <a:pt x="393" y="356"/>
                  </a:lnTo>
                  <a:lnTo>
                    <a:pt x="397" y="44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6" name="Freeform 29">
              <a:extLst>
                <a:ext uri="{FF2B5EF4-FFF2-40B4-BE49-F238E27FC236}">
                  <a16:creationId xmlns:a16="http://schemas.microsoft.com/office/drawing/2014/main" id="{4A1C24C8-5FDB-47BE-8C32-0B078E8AAE5C}"/>
                </a:ext>
              </a:extLst>
            </p:cNvPr>
            <p:cNvSpPr>
              <a:spLocks/>
            </p:cNvSpPr>
            <p:nvPr/>
          </p:nvSpPr>
          <p:spPr bwMode="auto">
            <a:xfrm>
              <a:off x="8683755" y="3209836"/>
              <a:ext cx="566737" cy="661988"/>
            </a:xfrm>
            <a:custGeom>
              <a:avLst/>
              <a:gdLst>
                <a:gd name="T0" fmla="*/ 43595 w 390"/>
                <a:gd name="T1" fmla="*/ 661988 h 455"/>
                <a:gd name="T2" fmla="*/ 37782 w 390"/>
                <a:gd name="T3" fmla="*/ 533955 h 455"/>
                <a:gd name="T4" fmla="*/ 11625 w 390"/>
                <a:gd name="T5" fmla="*/ 533955 h 455"/>
                <a:gd name="T6" fmla="*/ 0 w 390"/>
                <a:gd name="T7" fmla="*/ 16004 h 455"/>
                <a:gd name="T8" fmla="*/ 106082 w 390"/>
                <a:gd name="T9" fmla="*/ 10184 h 455"/>
                <a:gd name="T10" fmla="*/ 512970 w 390"/>
                <a:gd name="T11" fmla="*/ 0 h 455"/>
                <a:gd name="T12" fmla="*/ 539127 w 390"/>
                <a:gd name="T13" fmla="*/ 529590 h 455"/>
                <a:gd name="T14" fmla="*/ 560924 w 390"/>
                <a:gd name="T15" fmla="*/ 529590 h 455"/>
                <a:gd name="T16" fmla="*/ 566737 w 390"/>
                <a:gd name="T17" fmla="*/ 645984 h 455"/>
                <a:gd name="T18" fmla="*/ 302260 w 390"/>
                <a:gd name="T19" fmla="*/ 656168 h 455"/>
                <a:gd name="T20" fmla="*/ 43595 w 390"/>
                <a:gd name="T21" fmla="*/ 661988 h 4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0"/>
                <a:gd name="T34" fmla="*/ 0 h 455"/>
                <a:gd name="T35" fmla="*/ 390 w 390"/>
                <a:gd name="T36" fmla="*/ 455 h 4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0" h="455">
                  <a:moveTo>
                    <a:pt x="30" y="455"/>
                  </a:moveTo>
                  <a:lnTo>
                    <a:pt x="26" y="367"/>
                  </a:lnTo>
                  <a:lnTo>
                    <a:pt x="8" y="367"/>
                  </a:lnTo>
                  <a:lnTo>
                    <a:pt x="0" y="11"/>
                  </a:lnTo>
                  <a:lnTo>
                    <a:pt x="73" y="7"/>
                  </a:lnTo>
                  <a:lnTo>
                    <a:pt x="353" y="0"/>
                  </a:lnTo>
                  <a:lnTo>
                    <a:pt x="371" y="364"/>
                  </a:lnTo>
                  <a:lnTo>
                    <a:pt x="386" y="364"/>
                  </a:lnTo>
                  <a:lnTo>
                    <a:pt x="390" y="444"/>
                  </a:lnTo>
                  <a:lnTo>
                    <a:pt x="208" y="451"/>
                  </a:lnTo>
                  <a:lnTo>
                    <a:pt x="30" y="45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7" name="Freeform 30">
              <a:extLst>
                <a:ext uri="{FF2B5EF4-FFF2-40B4-BE49-F238E27FC236}">
                  <a16:creationId xmlns:a16="http://schemas.microsoft.com/office/drawing/2014/main" id="{2594CA33-D76B-4ADA-B40E-EAC88C7AE750}"/>
                </a:ext>
              </a:extLst>
            </p:cNvPr>
            <p:cNvSpPr>
              <a:spLocks/>
            </p:cNvSpPr>
            <p:nvPr/>
          </p:nvSpPr>
          <p:spPr bwMode="auto">
            <a:xfrm>
              <a:off x="9196517" y="3182849"/>
              <a:ext cx="687388" cy="671512"/>
            </a:xfrm>
            <a:custGeom>
              <a:avLst/>
              <a:gdLst>
                <a:gd name="T0" fmla="*/ 687388 w 473"/>
                <a:gd name="T1" fmla="*/ 649710 h 462"/>
                <a:gd name="T2" fmla="*/ 53770 w 473"/>
                <a:gd name="T3" fmla="*/ 671512 h 462"/>
                <a:gd name="T4" fmla="*/ 47957 w 473"/>
                <a:gd name="T5" fmla="*/ 555233 h 462"/>
                <a:gd name="T6" fmla="*/ 26159 w 473"/>
                <a:gd name="T7" fmla="*/ 555233 h 462"/>
                <a:gd name="T8" fmla="*/ 0 w 473"/>
                <a:gd name="T9" fmla="*/ 26163 h 462"/>
                <a:gd name="T10" fmla="*/ 603099 w 473"/>
                <a:gd name="T11" fmla="*/ 0 h 462"/>
                <a:gd name="T12" fmla="*/ 623445 w 473"/>
                <a:gd name="T13" fmla="*/ 84302 h 462"/>
                <a:gd name="T14" fmla="*/ 645244 w 473"/>
                <a:gd name="T15" fmla="*/ 106105 h 462"/>
                <a:gd name="T16" fmla="*/ 639431 w 473"/>
                <a:gd name="T17" fmla="*/ 164244 h 462"/>
                <a:gd name="T18" fmla="*/ 649603 w 473"/>
                <a:gd name="T19" fmla="*/ 190407 h 462"/>
                <a:gd name="T20" fmla="*/ 645244 w 473"/>
                <a:gd name="T21" fmla="*/ 226744 h 462"/>
                <a:gd name="T22" fmla="*/ 655416 w 473"/>
                <a:gd name="T23" fmla="*/ 258721 h 462"/>
                <a:gd name="T24" fmla="*/ 639431 w 473"/>
                <a:gd name="T25" fmla="*/ 316861 h 462"/>
                <a:gd name="T26" fmla="*/ 655416 w 473"/>
                <a:gd name="T27" fmla="*/ 353198 h 462"/>
                <a:gd name="T28" fmla="*/ 645244 w 473"/>
                <a:gd name="T29" fmla="*/ 390989 h 462"/>
                <a:gd name="T30" fmla="*/ 661229 w 473"/>
                <a:gd name="T31" fmla="*/ 396803 h 462"/>
                <a:gd name="T32" fmla="*/ 671402 w 473"/>
                <a:gd name="T33" fmla="*/ 433140 h 462"/>
                <a:gd name="T34" fmla="*/ 665589 w 473"/>
                <a:gd name="T35" fmla="*/ 469477 h 462"/>
                <a:gd name="T36" fmla="*/ 677215 w 473"/>
                <a:gd name="T37" fmla="*/ 497093 h 462"/>
                <a:gd name="T38" fmla="*/ 671402 w 473"/>
                <a:gd name="T39" fmla="*/ 539244 h 462"/>
                <a:gd name="T40" fmla="*/ 681575 w 473"/>
                <a:gd name="T41" fmla="*/ 571221 h 462"/>
                <a:gd name="T42" fmla="*/ 671402 w 473"/>
                <a:gd name="T43" fmla="*/ 623547 h 462"/>
                <a:gd name="T44" fmla="*/ 687388 w 473"/>
                <a:gd name="T45" fmla="*/ 649710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3"/>
                <a:gd name="T70" fmla="*/ 0 h 462"/>
                <a:gd name="T71" fmla="*/ 473 w 473"/>
                <a:gd name="T72" fmla="*/ 462 h 4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3" h="462">
                  <a:moveTo>
                    <a:pt x="473" y="447"/>
                  </a:moveTo>
                  <a:lnTo>
                    <a:pt x="37" y="462"/>
                  </a:lnTo>
                  <a:lnTo>
                    <a:pt x="33" y="382"/>
                  </a:lnTo>
                  <a:lnTo>
                    <a:pt x="18" y="382"/>
                  </a:lnTo>
                  <a:lnTo>
                    <a:pt x="0" y="18"/>
                  </a:lnTo>
                  <a:lnTo>
                    <a:pt x="415" y="0"/>
                  </a:lnTo>
                  <a:lnTo>
                    <a:pt x="429" y="58"/>
                  </a:lnTo>
                  <a:lnTo>
                    <a:pt x="444" y="73"/>
                  </a:lnTo>
                  <a:lnTo>
                    <a:pt x="440" y="113"/>
                  </a:lnTo>
                  <a:lnTo>
                    <a:pt x="447" y="131"/>
                  </a:lnTo>
                  <a:lnTo>
                    <a:pt x="444" y="156"/>
                  </a:lnTo>
                  <a:lnTo>
                    <a:pt x="451" y="178"/>
                  </a:lnTo>
                  <a:lnTo>
                    <a:pt x="440" y="218"/>
                  </a:lnTo>
                  <a:lnTo>
                    <a:pt x="451" y="243"/>
                  </a:lnTo>
                  <a:lnTo>
                    <a:pt x="444" y="269"/>
                  </a:lnTo>
                  <a:lnTo>
                    <a:pt x="455" y="273"/>
                  </a:lnTo>
                  <a:lnTo>
                    <a:pt x="462" y="298"/>
                  </a:lnTo>
                  <a:lnTo>
                    <a:pt x="458" y="323"/>
                  </a:lnTo>
                  <a:lnTo>
                    <a:pt x="466" y="342"/>
                  </a:lnTo>
                  <a:lnTo>
                    <a:pt x="462" y="371"/>
                  </a:lnTo>
                  <a:lnTo>
                    <a:pt x="469" y="393"/>
                  </a:lnTo>
                  <a:lnTo>
                    <a:pt x="462" y="429"/>
                  </a:lnTo>
                  <a:lnTo>
                    <a:pt x="473" y="447"/>
                  </a:lnTo>
                  <a:close/>
                </a:path>
              </a:pathLst>
            </a:custGeom>
            <a:solidFill>
              <a:srgbClr val="FFFF00"/>
            </a:solidFill>
            <a:ln w="6350">
              <a:solidFill>
                <a:srgbClr val="000000"/>
              </a:solidFill>
              <a:round/>
              <a:headEnd/>
              <a:tailEnd/>
            </a:ln>
            <a:extLst/>
          </p:spPr>
          <p:txBody>
            <a:bodyPr/>
            <a:lstStyle/>
            <a:p>
              <a:pPr defTabSz="685800"/>
              <a:endParaRPr lang="en-US" sz="1350">
                <a:solidFill>
                  <a:prstClr val="black"/>
                </a:solidFill>
              </a:endParaRPr>
            </a:p>
          </p:txBody>
        </p:sp>
        <p:sp>
          <p:nvSpPr>
            <p:cNvPr id="158" name="Freeform 31">
              <a:extLst>
                <a:ext uri="{FF2B5EF4-FFF2-40B4-BE49-F238E27FC236}">
                  <a16:creationId xmlns:a16="http://schemas.microsoft.com/office/drawing/2014/main" id="{F72C9D21-16C2-425D-A138-432F1A53CA61}"/>
                </a:ext>
              </a:extLst>
            </p:cNvPr>
            <p:cNvSpPr>
              <a:spLocks/>
            </p:cNvSpPr>
            <p:nvPr/>
          </p:nvSpPr>
          <p:spPr bwMode="auto">
            <a:xfrm>
              <a:off x="7374066" y="3362236"/>
              <a:ext cx="792163" cy="412750"/>
            </a:xfrm>
            <a:custGeom>
              <a:avLst/>
              <a:gdLst>
                <a:gd name="T0" fmla="*/ 792163 w 545"/>
                <a:gd name="T1" fmla="*/ 402577 h 284"/>
                <a:gd name="T2" fmla="*/ 10175 w 545"/>
                <a:gd name="T3" fmla="*/ 412750 h 284"/>
                <a:gd name="T4" fmla="*/ 0 w 545"/>
                <a:gd name="T5" fmla="*/ 21800 h 284"/>
                <a:gd name="T6" fmla="*/ 781988 w 545"/>
                <a:gd name="T7" fmla="*/ 0 h 284"/>
                <a:gd name="T8" fmla="*/ 792163 w 545"/>
                <a:gd name="T9" fmla="*/ 402577 h 284"/>
                <a:gd name="T10" fmla="*/ 0 60000 65536"/>
                <a:gd name="T11" fmla="*/ 0 60000 65536"/>
                <a:gd name="T12" fmla="*/ 0 60000 65536"/>
                <a:gd name="T13" fmla="*/ 0 60000 65536"/>
                <a:gd name="T14" fmla="*/ 0 60000 65536"/>
                <a:gd name="T15" fmla="*/ 0 w 545"/>
                <a:gd name="T16" fmla="*/ 0 h 284"/>
                <a:gd name="T17" fmla="*/ 545 w 545"/>
                <a:gd name="T18" fmla="*/ 284 h 284"/>
              </a:gdLst>
              <a:ahLst/>
              <a:cxnLst>
                <a:cxn ang="T10">
                  <a:pos x="T0" y="T1"/>
                </a:cxn>
                <a:cxn ang="T11">
                  <a:pos x="T2" y="T3"/>
                </a:cxn>
                <a:cxn ang="T12">
                  <a:pos x="T4" y="T5"/>
                </a:cxn>
                <a:cxn ang="T13">
                  <a:pos x="T6" y="T7"/>
                </a:cxn>
                <a:cxn ang="T14">
                  <a:pos x="T8" y="T9"/>
                </a:cxn>
              </a:cxnLst>
              <a:rect l="T15" t="T16" r="T17" b="T18"/>
              <a:pathLst>
                <a:path w="545" h="284">
                  <a:moveTo>
                    <a:pt x="545" y="277"/>
                  </a:moveTo>
                  <a:lnTo>
                    <a:pt x="7" y="284"/>
                  </a:lnTo>
                  <a:lnTo>
                    <a:pt x="0" y="15"/>
                  </a:lnTo>
                  <a:lnTo>
                    <a:pt x="538" y="0"/>
                  </a:lnTo>
                  <a:lnTo>
                    <a:pt x="545" y="27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9" name="Freeform 32">
              <a:extLst>
                <a:ext uri="{FF2B5EF4-FFF2-40B4-BE49-F238E27FC236}">
                  <a16:creationId xmlns:a16="http://schemas.microsoft.com/office/drawing/2014/main" id="{901A7C0B-F06F-4995-95EC-4655066E48D1}"/>
                </a:ext>
              </a:extLst>
            </p:cNvPr>
            <p:cNvSpPr>
              <a:spLocks/>
            </p:cNvSpPr>
            <p:nvPr/>
          </p:nvSpPr>
          <p:spPr bwMode="auto">
            <a:xfrm>
              <a:off x="4365755" y="3389224"/>
              <a:ext cx="971550" cy="909636"/>
            </a:xfrm>
            <a:custGeom>
              <a:avLst/>
              <a:gdLst>
                <a:gd name="T0" fmla="*/ 442934 w 669"/>
                <a:gd name="T1" fmla="*/ 909637 h 625"/>
                <a:gd name="T2" fmla="*/ 94396 w 669"/>
                <a:gd name="T3" fmla="*/ 905271 h 625"/>
                <a:gd name="T4" fmla="*/ 36306 w 669"/>
                <a:gd name="T5" fmla="*/ 899449 h 625"/>
                <a:gd name="T6" fmla="*/ 42115 w 669"/>
                <a:gd name="T7" fmla="*/ 857242 h 625"/>
                <a:gd name="T8" fmla="*/ 52281 w 669"/>
                <a:gd name="T9" fmla="*/ 369676 h 625"/>
                <a:gd name="T10" fmla="*/ 0 w 669"/>
                <a:gd name="T11" fmla="*/ 365310 h 625"/>
                <a:gd name="T12" fmla="*/ 14522 w 669"/>
                <a:gd name="T13" fmla="*/ 0 h 625"/>
                <a:gd name="T14" fmla="*/ 72612 w 669"/>
                <a:gd name="T15" fmla="*/ 10188 h 625"/>
                <a:gd name="T16" fmla="*/ 158294 w 669"/>
                <a:gd name="T17" fmla="*/ 10188 h 625"/>
                <a:gd name="T18" fmla="*/ 194600 w 669"/>
                <a:gd name="T19" fmla="*/ 30564 h 625"/>
                <a:gd name="T20" fmla="*/ 200409 w 669"/>
                <a:gd name="T21" fmla="*/ 68405 h 625"/>
                <a:gd name="T22" fmla="*/ 278830 w 669"/>
                <a:gd name="T23" fmla="*/ 78593 h 625"/>
                <a:gd name="T24" fmla="*/ 332563 w 669"/>
                <a:gd name="T25" fmla="*/ 116434 h 625"/>
                <a:gd name="T26" fmla="*/ 406628 w 669"/>
                <a:gd name="T27" fmla="*/ 126621 h 625"/>
                <a:gd name="T28" fmla="*/ 511189 w 669"/>
                <a:gd name="T29" fmla="*/ 78593 h 625"/>
                <a:gd name="T30" fmla="*/ 607037 w 669"/>
                <a:gd name="T31" fmla="*/ 88781 h 625"/>
                <a:gd name="T32" fmla="*/ 759523 w 669"/>
                <a:gd name="T33" fmla="*/ 42207 h 625"/>
                <a:gd name="T34" fmla="*/ 797281 w 669"/>
                <a:gd name="T35" fmla="*/ 42207 h 625"/>
                <a:gd name="T36" fmla="*/ 849562 w 669"/>
                <a:gd name="T37" fmla="*/ 100424 h 625"/>
                <a:gd name="T38" fmla="*/ 807447 w 669"/>
                <a:gd name="T39" fmla="*/ 146997 h 625"/>
                <a:gd name="T40" fmla="*/ 791472 w 669"/>
                <a:gd name="T41" fmla="*/ 179017 h 625"/>
                <a:gd name="T42" fmla="*/ 813256 w 669"/>
                <a:gd name="T43" fmla="*/ 205214 h 625"/>
                <a:gd name="T44" fmla="*/ 827778 w 669"/>
                <a:gd name="T45" fmla="*/ 291084 h 625"/>
                <a:gd name="T46" fmla="*/ 859727 w 669"/>
                <a:gd name="T47" fmla="*/ 317281 h 625"/>
                <a:gd name="T48" fmla="*/ 865536 w 669"/>
                <a:gd name="T49" fmla="*/ 401696 h 625"/>
                <a:gd name="T50" fmla="*/ 885868 w 669"/>
                <a:gd name="T51" fmla="*/ 443903 h 625"/>
                <a:gd name="T52" fmla="*/ 949766 w 669"/>
                <a:gd name="T53" fmla="*/ 459912 h 625"/>
                <a:gd name="T54" fmla="*/ 971550 w 669"/>
                <a:gd name="T55" fmla="*/ 491932 h 625"/>
                <a:gd name="T56" fmla="*/ 971550 w 669"/>
                <a:gd name="T57" fmla="*/ 523951 h 625"/>
                <a:gd name="T58" fmla="*/ 448743 w 669"/>
                <a:gd name="T59" fmla="*/ 523951 h 625"/>
                <a:gd name="T60" fmla="*/ 442934 w 669"/>
                <a:gd name="T61" fmla="*/ 909637 h 6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9"/>
                <a:gd name="T94" fmla="*/ 0 h 625"/>
                <a:gd name="T95" fmla="*/ 669 w 669"/>
                <a:gd name="T96" fmla="*/ 625 h 6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9" h="625">
                  <a:moveTo>
                    <a:pt x="305" y="625"/>
                  </a:moveTo>
                  <a:lnTo>
                    <a:pt x="65" y="622"/>
                  </a:lnTo>
                  <a:lnTo>
                    <a:pt x="25" y="618"/>
                  </a:lnTo>
                  <a:lnTo>
                    <a:pt x="29" y="589"/>
                  </a:lnTo>
                  <a:lnTo>
                    <a:pt x="36" y="254"/>
                  </a:lnTo>
                  <a:lnTo>
                    <a:pt x="0" y="251"/>
                  </a:lnTo>
                  <a:lnTo>
                    <a:pt x="10" y="0"/>
                  </a:lnTo>
                  <a:lnTo>
                    <a:pt x="50" y="7"/>
                  </a:lnTo>
                  <a:lnTo>
                    <a:pt x="109" y="7"/>
                  </a:lnTo>
                  <a:lnTo>
                    <a:pt x="134" y="21"/>
                  </a:lnTo>
                  <a:lnTo>
                    <a:pt x="138" y="47"/>
                  </a:lnTo>
                  <a:lnTo>
                    <a:pt x="192" y="54"/>
                  </a:lnTo>
                  <a:lnTo>
                    <a:pt x="229" y="80"/>
                  </a:lnTo>
                  <a:lnTo>
                    <a:pt x="280" y="87"/>
                  </a:lnTo>
                  <a:lnTo>
                    <a:pt x="352" y="54"/>
                  </a:lnTo>
                  <a:lnTo>
                    <a:pt x="418" y="61"/>
                  </a:lnTo>
                  <a:lnTo>
                    <a:pt x="523" y="29"/>
                  </a:lnTo>
                  <a:lnTo>
                    <a:pt x="549" y="29"/>
                  </a:lnTo>
                  <a:lnTo>
                    <a:pt x="585" y="69"/>
                  </a:lnTo>
                  <a:lnTo>
                    <a:pt x="556" y="101"/>
                  </a:lnTo>
                  <a:lnTo>
                    <a:pt x="545" y="123"/>
                  </a:lnTo>
                  <a:lnTo>
                    <a:pt x="560" y="141"/>
                  </a:lnTo>
                  <a:lnTo>
                    <a:pt x="570" y="200"/>
                  </a:lnTo>
                  <a:lnTo>
                    <a:pt x="592" y="218"/>
                  </a:lnTo>
                  <a:lnTo>
                    <a:pt x="596" y="276"/>
                  </a:lnTo>
                  <a:lnTo>
                    <a:pt x="610" y="305"/>
                  </a:lnTo>
                  <a:lnTo>
                    <a:pt x="654" y="316"/>
                  </a:lnTo>
                  <a:lnTo>
                    <a:pt x="669" y="338"/>
                  </a:lnTo>
                  <a:lnTo>
                    <a:pt x="669" y="360"/>
                  </a:lnTo>
                  <a:lnTo>
                    <a:pt x="309" y="360"/>
                  </a:lnTo>
                  <a:lnTo>
                    <a:pt x="305" y="62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0" name="Freeform 33">
              <a:extLst>
                <a:ext uri="{FF2B5EF4-FFF2-40B4-BE49-F238E27FC236}">
                  <a16:creationId xmlns:a16="http://schemas.microsoft.com/office/drawing/2014/main" id="{EB89BF3F-BFDE-4298-99C2-FC4BABE17C94}"/>
                </a:ext>
              </a:extLst>
            </p:cNvPr>
            <p:cNvSpPr>
              <a:spLocks/>
            </p:cNvSpPr>
            <p:nvPr/>
          </p:nvSpPr>
          <p:spPr bwMode="auto">
            <a:xfrm>
              <a:off x="2424242" y="3697198"/>
              <a:ext cx="487363" cy="1214436"/>
            </a:xfrm>
            <a:custGeom>
              <a:avLst/>
              <a:gdLst>
                <a:gd name="T0" fmla="*/ 0 w 335"/>
                <a:gd name="T1" fmla="*/ 1194100 h 836"/>
                <a:gd name="T2" fmla="*/ 5819 w 335"/>
                <a:gd name="T3" fmla="*/ 1040116 h 836"/>
                <a:gd name="T4" fmla="*/ 52373 w 335"/>
                <a:gd name="T5" fmla="*/ 0 h 836"/>
                <a:gd name="T6" fmla="*/ 433535 w 335"/>
                <a:gd name="T7" fmla="*/ 20337 h 836"/>
                <a:gd name="T8" fmla="*/ 413167 w 335"/>
                <a:gd name="T9" fmla="*/ 543301 h 836"/>
                <a:gd name="T10" fmla="*/ 487363 w 335"/>
                <a:gd name="T11" fmla="*/ 549111 h 836"/>
                <a:gd name="T12" fmla="*/ 459722 w 335"/>
                <a:gd name="T13" fmla="*/ 1077885 h 836"/>
                <a:gd name="T14" fmla="*/ 264776 w 335"/>
                <a:gd name="T15" fmla="*/ 1072075 h 836"/>
                <a:gd name="T16" fmla="*/ 258957 w 335"/>
                <a:gd name="T17" fmla="*/ 1214437 h 836"/>
                <a:gd name="T18" fmla="*/ 0 w 335"/>
                <a:gd name="T19" fmla="*/ 1194100 h 8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5"/>
                <a:gd name="T31" fmla="*/ 0 h 836"/>
                <a:gd name="T32" fmla="*/ 335 w 335"/>
                <a:gd name="T33" fmla="*/ 836 h 8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5" h="836">
                  <a:moveTo>
                    <a:pt x="0" y="822"/>
                  </a:moveTo>
                  <a:lnTo>
                    <a:pt x="4" y="716"/>
                  </a:lnTo>
                  <a:lnTo>
                    <a:pt x="36" y="0"/>
                  </a:lnTo>
                  <a:lnTo>
                    <a:pt x="298" y="14"/>
                  </a:lnTo>
                  <a:lnTo>
                    <a:pt x="284" y="374"/>
                  </a:lnTo>
                  <a:lnTo>
                    <a:pt x="335" y="378"/>
                  </a:lnTo>
                  <a:lnTo>
                    <a:pt x="316" y="742"/>
                  </a:lnTo>
                  <a:lnTo>
                    <a:pt x="182" y="738"/>
                  </a:lnTo>
                  <a:lnTo>
                    <a:pt x="178" y="836"/>
                  </a:lnTo>
                  <a:lnTo>
                    <a:pt x="0" y="822"/>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1" name="Freeform 34">
              <a:extLst>
                <a:ext uri="{FF2B5EF4-FFF2-40B4-BE49-F238E27FC236}">
                  <a16:creationId xmlns:a16="http://schemas.microsoft.com/office/drawing/2014/main" id="{0D8024EA-D79A-4667-BC57-4A233FDA8CE1}"/>
                </a:ext>
              </a:extLst>
            </p:cNvPr>
            <p:cNvSpPr>
              <a:spLocks/>
            </p:cNvSpPr>
            <p:nvPr/>
          </p:nvSpPr>
          <p:spPr bwMode="auto">
            <a:xfrm>
              <a:off x="2836992" y="3716248"/>
              <a:ext cx="676275" cy="1073149"/>
            </a:xfrm>
            <a:custGeom>
              <a:avLst/>
              <a:gdLst>
                <a:gd name="T0" fmla="*/ 46539 w 465"/>
                <a:gd name="T1" fmla="*/ 1058609 h 738"/>
                <a:gd name="T2" fmla="*/ 74172 w 465"/>
                <a:gd name="T3" fmla="*/ 529304 h 738"/>
                <a:gd name="T4" fmla="*/ 0 w 465"/>
                <a:gd name="T5" fmla="*/ 523488 h 738"/>
                <a:gd name="T6" fmla="*/ 20361 w 465"/>
                <a:gd name="T7" fmla="*/ 0 h 738"/>
                <a:gd name="T8" fmla="*/ 597740 w 465"/>
                <a:gd name="T9" fmla="*/ 21812 h 738"/>
                <a:gd name="T10" fmla="*/ 676275 w 465"/>
                <a:gd name="T11" fmla="*/ 26174 h 738"/>
                <a:gd name="T12" fmla="*/ 655914 w 465"/>
                <a:gd name="T13" fmla="*/ 549662 h 738"/>
                <a:gd name="T14" fmla="*/ 465394 w 465"/>
                <a:gd name="T15" fmla="*/ 545300 h 738"/>
                <a:gd name="T16" fmla="*/ 437761 w 465"/>
                <a:gd name="T17" fmla="*/ 1073150 h 738"/>
                <a:gd name="T18" fmla="*/ 46539 w 465"/>
                <a:gd name="T19" fmla="*/ 1058609 h 7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5"/>
                <a:gd name="T31" fmla="*/ 0 h 738"/>
                <a:gd name="T32" fmla="*/ 465 w 465"/>
                <a:gd name="T33" fmla="*/ 738 h 7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5" h="738">
                  <a:moveTo>
                    <a:pt x="32" y="728"/>
                  </a:moveTo>
                  <a:lnTo>
                    <a:pt x="51" y="364"/>
                  </a:lnTo>
                  <a:lnTo>
                    <a:pt x="0" y="360"/>
                  </a:lnTo>
                  <a:lnTo>
                    <a:pt x="14" y="0"/>
                  </a:lnTo>
                  <a:lnTo>
                    <a:pt x="411" y="15"/>
                  </a:lnTo>
                  <a:lnTo>
                    <a:pt x="465" y="18"/>
                  </a:lnTo>
                  <a:lnTo>
                    <a:pt x="451" y="378"/>
                  </a:lnTo>
                  <a:lnTo>
                    <a:pt x="320" y="375"/>
                  </a:lnTo>
                  <a:lnTo>
                    <a:pt x="301" y="738"/>
                  </a:lnTo>
                  <a:lnTo>
                    <a:pt x="32" y="728"/>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2" name="Freeform 35">
              <a:extLst>
                <a:ext uri="{FF2B5EF4-FFF2-40B4-BE49-F238E27FC236}">
                  <a16:creationId xmlns:a16="http://schemas.microsoft.com/office/drawing/2014/main" id="{FE605C90-8637-46CD-9982-B3320D110FBB}"/>
                </a:ext>
              </a:extLst>
            </p:cNvPr>
            <p:cNvSpPr>
              <a:spLocks/>
            </p:cNvSpPr>
            <p:nvPr/>
          </p:nvSpPr>
          <p:spPr bwMode="auto">
            <a:xfrm>
              <a:off x="7161341" y="3765460"/>
              <a:ext cx="1100138" cy="1062037"/>
            </a:xfrm>
            <a:custGeom>
              <a:avLst/>
              <a:gdLst>
                <a:gd name="T0" fmla="*/ 475225 w 757"/>
                <a:gd name="T1" fmla="*/ 1056227 h 731"/>
                <a:gd name="T2" fmla="*/ 47958 w 757"/>
                <a:gd name="T3" fmla="*/ 1062038 h 731"/>
                <a:gd name="T4" fmla="*/ 37785 w 757"/>
                <a:gd name="T5" fmla="*/ 539010 h 731"/>
                <a:gd name="T6" fmla="*/ 5813 w 757"/>
                <a:gd name="T7" fmla="*/ 539010 h 731"/>
                <a:gd name="T8" fmla="*/ 0 w 757"/>
                <a:gd name="T9" fmla="*/ 15981 h 731"/>
                <a:gd name="T10" fmla="*/ 222353 w 757"/>
                <a:gd name="T11" fmla="*/ 10170 h 731"/>
                <a:gd name="T12" fmla="*/ 1004221 w 757"/>
                <a:gd name="T13" fmla="*/ 0 h 731"/>
                <a:gd name="T14" fmla="*/ 1042007 w 757"/>
                <a:gd name="T15" fmla="*/ 0 h 731"/>
                <a:gd name="T16" fmla="*/ 1046366 w 757"/>
                <a:gd name="T17" fmla="*/ 120587 h 731"/>
                <a:gd name="T18" fmla="*/ 1062353 w 757"/>
                <a:gd name="T19" fmla="*/ 512858 h 731"/>
                <a:gd name="T20" fmla="*/ 1078339 w 757"/>
                <a:gd name="T21" fmla="*/ 517217 h 731"/>
                <a:gd name="T22" fmla="*/ 1100138 w 757"/>
                <a:gd name="T23" fmla="*/ 1046057 h 731"/>
                <a:gd name="T24" fmla="*/ 475225 w 757"/>
                <a:gd name="T25" fmla="*/ 1056227 h 7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7"/>
                <a:gd name="T40" fmla="*/ 0 h 731"/>
                <a:gd name="T41" fmla="*/ 757 w 757"/>
                <a:gd name="T42" fmla="*/ 731 h 7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7" h="731">
                  <a:moveTo>
                    <a:pt x="327" y="727"/>
                  </a:moveTo>
                  <a:lnTo>
                    <a:pt x="33" y="731"/>
                  </a:lnTo>
                  <a:lnTo>
                    <a:pt x="26" y="371"/>
                  </a:lnTo>
                  <a:lnTo>
                    <a:pt x="4" y="371"/>
                  </a:lnTo>
                  <a:lnTo>
                    <a:pt x="0" y="11"/>
                  </a:lnTo>
                  <a:lnTo>
                    <a:pt x="153" y="7"/>
                  </a:lnTo>
                  <a:lnTo>
                    <a:pt x="691" y="0"/>
                  </a:lnTo>
                  <a:lnTo>
                    <a:pt x="717" y="0"/>
                  </a:lnTo>
                  <a:lnTo>
                    <a:pt x="720" y="83"/>
                  </a:lnTo>
                  <a:lnTo>
                    <a:pt x="731" y="353"/>
                  </a:lnTo>
                  <a:lnTo>
                    <a:pt x="742" y="356"/>
                  </a:lnTo>
                  <a:lnTo>
                    <a:pt x="757" y="720"/>
                  </a:lnTo>
                  <a:lnTo>
                    <a:pt x="327" y="72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3" name="Freeform 36">
              <a:extLst>
                <a:ext uri="{FF2B5EF4-FFF2-40B4-BE49-F238E27FC236}">
                  <a16:creationId xmlns:a16="http://schemas.microsoft.com/office/drawing/2014/main" id="{E5C3DD7D-0215-47CE-9F40-F4B8B4DE72A0}"/>
                </a:ext>
              </a:extLst>
            </p:cNvPr>
            <p:cNvSpPr>
              <a:spLocks/>
            </p:cNvSpPr>
            <p:nvPr/>
          </p:nvSpPr>
          <p:spPr bwMode="auto">
            <a:xfrm>
              <a:off x="6510467" y="3781335"/>
              <a:ext cx="698500" cy="1052512"/>
            </a:xfrm>
            <a:custGeom>
              <a:avLst/>
              <a:gdLst>
                <a:gd name="T0" fmla="*/ 36380 w 480"/>
                <a:gd name="T1" fmla="*/ 1052513 h 724"/>
                <a:gd name="T2" fmla="*/ 36380 w 480"/>
                <a:gd name="T3" fmla="*/ 523349 h 724"/>
                <a:gd name="T4" fmla="*/ 0 w 480"/>
                <a:gd name="T5" fmla="*/ 523349 h 724"/>
                <a:gd name="T6" fmla="*/ 0 w 480"/>
                <a:gd name="T7" fmla="*/ 10176 h 724"/>
                <a:gd name="T8" fmla="*/ 78581 w 480"/>
                <a:gd name="T9" fmla="*/ 10176 h 724"/>
                <a:gd name="T10" fmla="*/ 650478 w 480"/>
                <a:gd name="T11" fmla="*/ 0 h 724"/>
                <a:gd name="T12" fmla="*/ 656299 w 480"/>
                <a:gd name="T13" fmla="*/ 523349 h 724"/>
                <a:gd name="T14" fmla="*/ 688314 w 480"/>
                <a:gd name="T15" fmla="*/ 523349 h 724"/>
                <a:gd name="T16" fmla="*/ 698500 w 480"/>
                <a:gd name="T17" fmla="*/ 1046698 h 724"/>
                <a:gd name="T18" fmla="*/ 216826 w 480"/>
                <a:gd name="T19" fmla="*/ 1052513 h 724"/>
                <a:gd name="T20" fmla="*/ 36380 w 480"/>
                <a:gd name="T21" fmla="*/ 1052513 h 7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724"/>
                <a:gd name="T35" fmla="*/ 480 w 480"/>
                <a:gd name="T36" fmla="*/ 724 h 7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724">
                  <a:moveTo>
                    <a:pt x="25" y="724"/>
                  </a:moveTo>
                  <a:lnTo>
                    <a:pt x="25" y="360"/>
                  </a:lnTo>
                  <a:lnTo>
                    <a:pt x="0" y="360"/>
                  </a:lnTo>
                  <a:lnTo>
                    <a:pt x="0" y="7"/>
                  </a:lnTo>
                  <a:lnTo>
                    <a:pt x="54" y="7"/>
                  </a:lnTo>
                  <a:lnTo>
                    <a:pt x="447" y="0"/>
                  </a:lnTo>
                  <a:lnTo>
                    <a:pt x="451" y="360"/>
                  </a:lnTo>
                  <a:lnTo>
                    <a:pt x="473" y="360"/>
                  </a:lnTo>
                  <a:lnTo>
                    <a:pt x="480" y="720"/>
                  </a:lnTo>
                  <a:lnTo>
                    <a:pt x="149" y="724"/>
                  </a:lnTo>
                  <a:lnTo>
                    <a:pt x="25" y="72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4" name="Freeform 37">
              <a:extLst>
                <a:ext uri="{FF2B5EF4-FFF2-40B4-BE49-F238E27FC236}">
                  <a16:creationId xmlns:a16="http://schemas.microsoft.com/office/drawing/2014/main" id="{FB333EBF-2EA6-4F54-AE09-B383280D3E55}"/>
                </a:ext>
              </a:extLst>
            </p:cNvPr>
            <p:cNvSpPr>
              <a:spLocks/>
            </p:cNvSpPr>
            <p:nvPr/>
          </p:nvSpPr>
          <p:spPr bwMode="auto">
            <a:xfrm>
              <a:off x="5648455" y="3790860"/>
              <a:ext cx="898525" cy="1047749"/>
            </a:xfrm>
            <a:custGeom>
              <a:avLst/>
              <a:gdLst>
                <a:gd name="T0" fmla="*/ 898525 w 618"/>
                <a:gd name="T1" fmla="*/ 1043384 h 720"/>
                <a:gd name="T2" fmla="*/ 312594 w 618"/>
                <a:gd name="T3" fmla="*/ 1047750 h 720"/>
                <a:gd name="T4" fmla="*/ 312594 w 618"/>
                <a:gd name="T5" fmla="*/ 1011370 h 720"/>
                <a:gd name="T6" fmla="*/ 238444 w 618"/>
                <a:gd name="T7" fmla="*/ 1015735 h 720"/>
                <a:gd name="T8" fmla="*/ 212273 w 618"/>
                <a:gd name="T9" fmla="*/ 973534 h 720"/>
                <a:gd name="T10" fmla="*/ 174471 w 618"/>
                <a:gd name="T11" fmla="*/ 969169 h 720"/>
                <a:gd name="T12" fmla="*/ 158478 w 618"/>
                <a:gd name="T13" fmla="*/ 931333 h 720"/>
                <a:gd name="T14" fmla="*/ 174471 w 618"/>
                <a:gd name="T15" fmla="*/ 915326 h 720"/>
                <a:gd name="T16" fmla="*/ 174471 w 618"/>
                <a:gd name="T17" fmla="*/ 894953 h 720"/>
                <a:gd name="T18" fmla="*/ 122130 w 618"/>
                <a:gd name="T19" fmla="*/ 873125 h 720"/>
                <a:gd name="T20" fmla="*/ 138123 w 618"/>
                <a:gd name="T21" fmla="*/ 782902 h 720"/>
                <a:gd name="T22" fmla="*/ 53795 w 618"/>
                <a:gd name="T23" fmla="*/ 646113 h 720"/>
                <a:gd name="T24" fmla="*/ 53795 w 618"/>
                <a:gd name="T25" fmla="*/ 571897 h 720"/>
                <a:gd name="T26" fmla="*/ 26171 w 618"/>
                <a:gd name="T27" fmla="*/ 518054 h 720"/>
                <a:gd name="T28" fmla="*/ 63973 w 618"/>
                <a:gd name="T29" fmla="*/ 475853 h 720"/>
                <a:gd name="T30" fmla="*/ 79966 w 618"/>
                <a:gd name="T31" fmla="*/ 429286 h 720"/>
                <a:gd name="T32" fmla="*/ 31986 w 618"/>
                <a:gd name="T33" fmla="*/ 349250 h 720"/>
                <a:gd name="T34" fmla="*/ 0 w 618"/>
                <a:gd name="T35" fmla="*/ 248841 h 720"/>
                <a:gd name="T36" fmla="*/ 206457 w 618"/>
                <a:gd name="T37" fmla="*/ 254661 h 720"/>
                <a:gd name="T38" fmla="*/ 212273 w 618"/>
                <a:gd name="T39" fmla="*/ 0 h 720"/>
                <a:gd name="T40" fmla="*/ 286423 w 618"/>
                <a:gd name="T41" fmla="*/ 0 h 720"/>
                <a:gd name="T42" fmla="*/ 862177 w 618"/>
                <a:gd name="T43" fmla="*/ 0 h 720"/>
                <a:gd name="T44" fmla="*/ 862177 w 618"/>
                <a:gd name="T45" fmla="*/ 513689 h 720"/>
                <a:gd name="T46" fmla="*/ 898525 w 618"/>
                <a:gd name="T47" fmla="*/ 513689 h 720"/>
                <a:gd name="T48" fmla="*/ 898525 w 618"/>
                <a:gd name="T49" fmla="*/ 1043384 h 7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8"/>
                <a:gd name="T76" fmla="*/ 0 h 720"/>
                <a:gd name="T77" fmla="*/ 618 w 618"/>
                <a:gd name="T78" fmla="*/ 720 h 7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8" h="720">
                  <a:moveTo>
                    <a:pt x="618" y="717"/>
                  </a:moveTo>
                  <a:lnTo>
                    <a:pt x="215" y="720"/>
                  </a:lnTo>
                  <a:lnTo>
                    <a:pt x="215" y="695"/>
                  </a:lnTo>
                  <a:lnTo>
                    <a:pt x="164" y="698"/>
                  </a:lnTo>
                  <a:lnTo>
                    <a:pt x="146" y="669"/>
                  </a:lnTo>
                  <a:lnTo>
                    <a:pt x="120" y="666"/>
                  </a:lnTo>
                  <a:lnTo>
                    <a:pt x="109" y="640"/>
                  </a:lnTo>
                  <a:lnTo>
                    <a:pt x="120" y="629"/>
                  </a:lnTo>
                  <a:lnTo>
                    <a:pt x="120" y="615"/>
                  </a:lnTo>
                  <a:lnTo>
                    <a:pt x="84" y="600"/>
                  </a:lnTo>
                  <a:lnTo>
                    <a:pt x="95" y="538"/>
                  </a:lnTo>
                  <a:lnTo>
                    <a:pt x="37" y="444"/>
                  </a:lnTo>
                  <a:lnTo>
                    <a:pt x="37" y="393"/>
                  </a:lnTo>
                  <a:lnTo>
                    <a:pt x="18" y="356"/>
                  </a:lnTo>
                  <a:lnTo>
                    <a:pt x="44" y="327"/>
                  </a:lnTo>
                  <a:lnTo>
                    <a:pt x="55" y="295"/>
                  </a:lnTo>
                  <a:lnTo>
                    <a:pt x="22" y="240"/>
                  </a:lnTo>
                  <a:lnTo>
                    <a:pt x="0" y="171"/>
                  </a:lnTo>
                  <a:lnTo>
                    <a:pt x="142" y="175"/>
                  </a:lnTo>
                  <a:lnTo>
                    <a:pt x="146" y="0"/>
                  </a:lnTo>
                  <a:lnTo>
                    <a:pt x="197" y="0"/>
                  </a:lnTo>
                  <a:lnTo>
                    <a:pt x="593" y="0"/>
                  </a:lnTo>
                  <a:lnTo>
                    <a:pt x="593" y="353"/>
                  </a:lnTo>
                  <a:lnTo>
                    <a:pt x="618" y="353"/>
                  </a:lnTo>
                  <a:lnTo>
                    <a:pt x="618" y="71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5" name="Freeform 38">
              <a:extLst>
                <a:ext uri="{FF2B5EF4-FFF2-40B4-BE49-F238E27FC236}">
                  <a16:creationId xmlns:a16="http://schemas.microsoft.com/office/drawing/2014/main" id="{1F56241D-B266-4079-B0B3-0659A9363836}"/>
                </a:ext>
              </a:extLst>
            </p:cNvPr>
            <p:cNvSpPr>
              <a:spLocks/>
            </p:cNvSpPr>
            <p:nvPr/>
          </p:nvSpPr>
          <p:spPr bwMode="auto">
            <a:xfrm>
              <a:off x="4808667" y="3833723"/>
              <a:ext cx="920750" cy="474662"/>
            </a:xfrm>
            <a:custGeom>
              <a:avLst/>
              <a:gdLst>
                <a:gd name="T0" fmla="*/ 866930 w 633"/>
                <a:gd name="T1" fmla="*/ 474662 h 327"/>
                <a:gd name="T2" fmla="*/ 0 w 633"/>
                <a:gd name="T3" fmla="*/ 464501 h 327"/>
                <a:gd name="T4" fmla="*/ 5818 w 633"/>
                <a:gd name="T5" fmla="*/ 79836 h 327"/>
                <a:gd name="T6" fmla="*/ 529468 w 633"/>
                <a:gd name="T7" fmla="*/ 79836 h 327"/>
                <a:gd name="T8" fmla="*/ 529468 w 633"/>
                <a:gd name="T9" fmla="*/ 47902 h 327"/>
                <a:gd name="T10" fmla="*/ 592015 w 633"/>
                <a:gd name="T11" fmla="*/ 63869 h 327"/>
                <a:gd name="T12" fmla="*/ 613833 w 633"/>
                <a:gd name="T13" fmla="*/ 15967 h 327"/>
                <a:gd name="T14" fmla="*/ 656016 w 633"/>
                <a:gd name="T15" fmla="*/ 0 h 327"/>
                <a:gd name="T16" fmla="*/ 756382 w 633"/>
                <a:gd name="T17" fmla="*/ 15967 h 327"/>
                <a:gd name="T18" fmla="*/ 808747 w 633"/>
                <a:gd name="T19" fmla="*/ 58063 h 327"/>
                <a:gd name="T20" fmla="*/ 814566 w 633"/>
                <a:gd name="T21" fmla="*/ 89997 h 327"/>
                <a:gd name="T22" fmla="*/ 804383 w 633"/>
                <a:gd name="T23" fmla="*/ 158221 h 327"/>
                <a:gd name="T24" fmla="*/ 814566 w 633"/>
                <a:gd name="T25" fmla="*/ 184349 h 327"/>
                <a:gd name="T26" fmla="*/ 840748 w 633"/>
                <a:gd name="T27" fmla="*/ 206122 h 327"/>
                <a:gd name="T28" fmla="*/ 872749 w 633"/>
                <a:gd name="T29" fmla="*/ 306280 h 327"/>
                <a:gd name="T30" fmla="*/ 920750 w 633"/>
                <a:gd name="T31" fmla="*/ 386116 h 327"/>
                <a:gd name="T32" fmla="*/ 904750 w 633"/>
                <a:gd name="T33" fmla="*/ 432567 h 327"/>
                <a:gd name="T34" fmla="*/ 866930 w 633"/>
                <a:gd name="T35" fmla="*/ 474662 h 3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3"/>
                <a:gd name="T55" fmla="*/ 0 h 327"/>
                <a:gd name="T56" fmla="*/ 633 w 633"/>
                <a:gd name="T57" fmla="*/ 327 h 3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3" h="327">
                  <a:moveTo>
                    <a:pt x="596" y="327"/>
                  </a:moveTo>
                  <a:lnTo>
                    <a:pt x="0" y="320"/>
                  </a:lnTo>
                  <a:lnTo>
                    <a:pt x="4" y="55"/>
                  </a:lnTo>
                  <a:lnTo>
                    <a:pt x="364" y="55"/>
                  </a:lnTo>
                  <a:lnTo>
                    <a:pt x="364" y="33"/>
                  </a:lnTo>
                  <a:lnTo>
                    <a:pt x="407" y="44"/>
                  </a:lnTo>
                  <a:lnTo>
                    <a:pt x="422" y="11"/>
                  </a:lnTo>
                  <a:lnTo>
                    <a:pt x="451" y="0"/>
                  </a:lnTo>
                  <a:lnTo>
                    <a:pt x="520" y="11"/>
                  </a:lnTo>
                  <a:lnTo>
                    <a:pt x="556" y="40"/>
                  </a:lnTo>
                  <a:lnTo>
                    <a:pt x="560" y="62"/>
                  </a:lnTo>
                  <a:lnTo>
                    <a:pt x="553" y="109"/>
                  </a:lnTo>
                  <a:lnTo>
                    <a:pt x="560" y="127"/>
                  </a:lnTo>
                  <a:lnTo>
                    <a:pt x="578" y="142"/>
                  </a:lnTo>
                  <a:lnTo>
                    <a:pt x="600" y="211"/>
                  </a:lnTo>
                  <a:lnTo>
                    <a:pt x="633" y="266"/>
                  </a:lnTo>
                  <a:lnTo>
                    <a:pt x="622" y="298"/>
                  </a:lnTo>
                  <a:lnTo>
                    <a:pt x="596" y="32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6" name="Freeform 39">
              <a:extLst>
                <a:ext uri="{FF2B5EF4-FFF2-40B4-BE49-F238E27FC236}">
                  <a16:creationId xmlns:a16="http://schemas.microsoft.com/office/drawing/2014/main" id="{1B14C7F3-E5A8-424D-A58E-555EF4CF7083}"/>
                </a:ext>
              </a:extLst>
            </p:cNvPr>
            <p:cNvSpPr>
              <a:spLocks/>
            </p:cNvSpPr>
            <p:nvPr/>
          </p:nvSpPr>
          <p:spPr bwMode="auto">
            <a:xfrm>
              <a:off x="8207505" y="3865473"/>
              <a:ext cx="839787" cy="946149"/>
            </a:xfrm>
            <a:custGeom>
              <a:avLst/>
              <a:gdLst>
                <a:gd name="T0" fmla="*/ 839787 w 578"/>
                <a:gd name="T1" fmla="*/ 924349 h 651"/>
                <a:gd name="T2" fmla="*/ 470746 w 578"/>
                <a:gd name="T3" fmla="*/ 940336 h 651"/>
                <a:gd name="T4" fmla="*/ 53758 w 578"/>
                <a:gd name="T5" fmla="*/ 946150 h 651"/>
                <a:gd name="T6" fmla="*/ 31964 w 578"/>
                <a:gd name="T7" fmla="*/ 417120 h 651"/>
                <a:gd name="T8" fmla="*/ 15982 w 578"/>
                <a:gd name="T9" fmla="*/ 412760 h 651"/>
                <a:gd name="T10" fmla="*/ 0 w 578"/>
                <a:gd name="T11" fmla="*/ 20347 h 651"/>
                <a:gd name="T12" fmla="*/ 518692 w 578"/>
                <a:gd name="T13" fmla="*/ 5814 h 651"/>
                <a:gd name="T14" fmla="*/ 777311 w 578"/>
                <a:gd name="T15" fmla="*/ 0 h 651"/>
                <a:gd name="T16" fmla="*/ 787482 w 578"/>
                <a:gd name="T17" fmla="*/ 396773 h 651"/>
                <a:gd name="T18" fmla="*/ 819446 w 578"/>
                <a:gd name="T19" fmla="*/ 396773 h 651"/>
                <a:gd name="T20" fmla="*/ 839787 w 578"/>
                <a:gd name="T21" fmla="*/ 924349 h 6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8"/>
                <a:gd name="T34" fmla="*/ 0 h 651"/>
                <a:gd name="T35" fmla="*/ 578 w 578"/>
                <a:gd name="T36" fmla="*/ 651 h 6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8" h="651">
                  <a:moveTo>
                    <a:pt x="578" y="636"/>
                  </a:moveTo>
                  <a:lnTo>
                    <a:pt x="324" y="647"/>
                  </a:lnTo>
                  <a:lnTo>
                    <a:pt x="37" y="651"/>
                  </a:lnTo>
                  <a:lnTo>
                    <a:pt x="22" y="287"/>
                  </a:lnTo>
                  <a:lnTo>
                    <a:pt x="11" y="284"/>
                  </a:lnTo>
                  <a:lnTo>
                    <a:pt x="0" y="14"/>
                  </a:lnTo>
                  <a:lnTo>
                    <a:pt x="357" y="4"/>
                  </a:lnTo>
                  <a:lnTo>
                    <a:pt x="535" y="0"/>
                  </a:lnTo>
                  <a:lnTo>
                    <a:pt x="542" y="273"/>
                  </a:lnTo>
                  <a:lnTo>
                    <a:pt x="564" y="273"/>
                  </a:lnTo>
                  <a:lnTo>
                    <a:pt x="578" y="63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7" name="Freeform 40">
              <a:extLst>
                <a:ext uri="{FF2B5EF4-FFF2-40B4-BE49-F238E27FC236}">
                  <a16:creationId xmlns:a16="http://schemas.microsoft.com/office/drawing/2014/main" id="{2F173162-2EBD-465F-AFA6-FAC6454B253F}"/>
                </a:ext>
              </a:extLst>
            </p:cNvPr>
            <p:cNvSpPr>
              <a:spLocks/>
            </p:cNvSpPr>
            <p:nvPr/>
          </p:nvSpPr>
          <p:spPr bwMode="auto">
            <a:xfrm>
              <a:off x="8985379" y="3833723"/>
              <a:ext cx="1004887" cy="955674"/>
            </a:xfrm>
            <a:custGeom>
              <a:avLst/>
              <a:gdLst>
                <a:gd name="T0" fmla="*/ 62533 w 691"/>
                <a:gd name="T1" fmla="*/ 955675 h 658"/>
                <a:gd name="T2" fmla="*/ 42173 w 691"/>
                <a:gd name="T3" fmla="*/ 428456 h 658"/>
                <a:gd name="T4" fmla="*/ 10180 w 691"/>
                <a:gd name="T5" fmla="*/ 428456 h 658"/>
                <a:gd name="T6" fmla="*/ 0 w 691"/>
                <a:gd name="T7" fmla="*/ 31953 h 658"/>
                <a:gd name="T8" fmla="*/ 264674 w 691"/>
                <a:gd name="T9" fmla="*/ 21786 h 658"/>
                <a:gd name="T10" fmla="*/ 898727 w 691"/>
                <a:gd name="T11" fmla="*/ 0 h 658"/>
                <a:gd name="T12" fmla="*/ 914723 w 691"/>
                <a:gd name="T13" fmla="*/ 106025 h 658"/>
                <a:gd name="T14" fmla="*/ 904544 w 691"/>
                <a:gd name="T15" fmla="*/ 132168 h 658"/>
                <a:gd name="T16" fmla="*/ 924903 w 691"/>
                <a:gd name="T17" fmla="*/ 222216 h 658"/>
                <a:gd name="T18" fmla="*/ 919086 w 691"/>
                <a:gd name="T19" fmla="*/ 242550 h 658"/>
                <a:gd name="T20" fmla="*/ 930720 w 691"/>
                <a:gd name="T21" fmla="*/ 312265 h 658"/>
                <a:gd name="T22" fmla="*/ 914723 w 691"/>
                <a:gd name="T23" fmla="*/ 348574 h 658"/>
                <a:gd name="T24" fmla="*/ 930720 w 691"/>
                <a:gd name="T25" fmla="*/ 354384 h 658"/>
                <a:gd name="T26" fmla="*/ 940900 w 691"/>
                <a:gd name="T27" fmla="*/ 406670 h 658"/>
                <a:gd name="T28" fmla="*/ 962714 w 691"/>
                <a:gd name="T29" fmla="*/ 406670 h 658"/>
                <a:gd name="T30" fmla="*/ 956897 w 691"/>
                <a:gd name="T31" fmla="*/ 428456 h 658"/>
                <a:gd name="T32" fmla="*/ 967076 w 691"/>
                <a:gd name="T33" fmla="*/ 438623 h 658"/>
                <a:gd name="T34" fmla="*/ 972893 w 691"/>
                <a:gd name="T35" fmla="*/ 460409 h 658"/>
                <a:gd name="T36" fmla="*/ 999070 w 691"/>
                <a:gd name="T37" fmla="*/ 454599 h 658"/>
                <a:gd name="T38" fmla="*/ 1004887 w 691"/>
                <a:gd name="T39" fmla="*/ 474933 h 658"/>
                <a:gd name="T40" fmla="*/ 988890 w 691"/>
                <a:gd name="T41" fmla="*/ 560624 h 658"/>
                <a:gd name="T42" fmla="*/ 999070 w 691"/>
                <a:gd name="T43" fmla="*/ 591124 h 658"/>
                <a:gd name="T44" fmla="*/ 972893 w 691"/>
                <a:gd name="T45" fmla="*/ 644863 h 658"/>
                <a:gd name="T46" fmla="*/ 993253 w 691"/>
                <a:gd name="T47" fmla="*/ 718935 h 658"/>
                <a:gd name="T48" fmla="*/ 993253 w 691"/>
                <a:gd name="T49" fmla="*/ 803174 h 658"/>
                <a:gd name="T50" fmla="*/ 983073 w 691"/>
                <a:gd name="T51" fmla="*/ 845293 h 658"/>
                <a:gd name="T52" fmla="*/ 988890 w 691"/>
                <a:gd name="T53" fmla="*/ 919365 h 658"/>
                <a:gd name="T54" fmla="*/ 475540 w 691"/>
                <a:gd name="T55" fmla="*/ 941151 h 658"/>
                <a:gd name="T56" fmla="*/ 62533 w 691"/>
                <a:gd name="T57" fmla="*/ 955675 h 6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1"/>
                <a:gd name="T88" fmla="*/ 0 h 658"/>
                <a:gd name="T89" fmla="*/ 691 w 691"/>
                <a:gd name="T90" fmla="*/ 658 h 6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1" h="658">
                  <a:moveTo>
                    <a:pt x="43" y="658"/>
                  </a:moveTo>
                  <a:lnTo>
                    <a:pt x="29" y="295"/>
                  </a:lnTo>
                  <a:lnTo>
                    <a:pt x="7" y="295"/>
                  </a:lnTo>
                  <a:lnTo>
                    <a:pt x="0" y="22"/>
                  </a:lnTo>
                  <a:lnTo>
                    <a:pt x="182" y="15"/>
                  </a:lnTo>
                  <a:lnTo>
                    <a:pt x="618" y="0"/>
                  </a:lnTo>
                  <a:lnTo>
                    <a:pt x="629" y="73"/>
                  </a:lnTo>
                  <a:lnTo>
                    <a:pt x="622" y="91"/>
                  </a:lnTo>
                  <a:lnTo>
                    <a:pt x="636" y="153"/>
                  </a:lnTo>
                  <a:lnTo>
                    <a:pt x="632" y="167"/>
                  </a:lnTo>
                  <a:lnTo>
                    <a:pt x="640" y="215"/>
                  </a:lnTo>
                  <a:lnTo>
                    <a:pt x="629" y="240"/>
                  </a:lnTo>
                  <a:lnTo>
                    <a:pt x="640" y="244"/>
                  </a:lnTo>
                  <a:lnTo>
                    <a:pt x="647" y="280"/>
                  </a:lnTo>
                  <a:lnTo>
                    <a:pt x="662" y="280"/>
                  </a:lnTo>
                  <a:lnTo>
                    <a:pt x="658" y="295"/>
                  </a:lnTo>
                  <a:lnTo>
                    <a:pt x="665" y="302"/>
                  </a:lnTo>
                  <a:lnTo>
                    <a:pt x="669" y="317"/>
                  </a:lnTo>
                  <a:lnTo>
                    <a:pt x="687" y="313"/>
                  </a:lnTo>
                  <a:lnTo>
                    <a:pt x="691" y="327"/>
                  </a:lnTo>
                  <a:lnTo>
                    <a:pt x="680" y="386"/>
                  </a:lnTo>
                  <a:lnTo>
                    <a:pt x="687" y="407"/>
                  </a:lnTo>
                  <a:lnTo>
                    <a:pt x="669" y="444"/>
                  </a:lnTo>
                  <a:lnTo>
                    <a:pt x="683" y="495"/>
                  </a:lnTo>
                  <a:lnTo>
                    <a:pt x="683" y="553"/>
                  </a:lnTo>
                  <a:lnTo>
                    <a:pt x="676" y="582"/>
                  </a:lnTo>
                  <a:lnTo>
                    <a:pt x="680" y="633"/>
                  </a:lnTo>
                  <a:lnTo>
                    <a:pt x="327" y="648"/>
                  </a:lnTo>
                  <a:lnTo>
                    <a:pt x="43" y="658"/>
                  </a:lnTo>
                  <a:close/>
                </a:path>
              </a:pathLst>
            </a:custGeom>
            <a:solidFill>
              <a:srgbClr val="FFFF00"/>
            </a:solidFill>
            <a:ln w="6350">
              <a:solidFill>
                <a:srgbClr val="000000"/>
              </a:solidFill>
              <a:round/>
              <a:headEnd/>
              <a:tailEnd/>
            </a:ln>
          </p:spPr>
          <p:txBody>
            <a:bodyPr/>
            <a:lstStyle/>
            <a:p>
              <a:pPr defTabSz="685800"/>
              <a:endParaRPr lang="en-US" sz="1350">
                <a:solidFill>
                  <a:prstClr val="black"/>
                </a:solidFill>
              </a:endParaRPr>
            </a:p>
          </p:txBody>
        </p:sp>
        <p:sp>
          <p:nvSpPr>
            <p:cNvPr id="168" name="Freeform 41">
              <a:extLst>
                <a:ext uri="{FF2B5EF4-FFF2-40B4-BE49-F238E27FC236}">
                  <a16:creationId xmlns:a16="http://schemas.microsoft.com/office/drawing/2014/main" id="{F7694E28-BB24-4DE1-9E1F-E61CB3EB4F0E}"/>
                </a:ext>
              </a:extLst>
            </p:cNvPr>
            <p:cNvSpPr>
              <a:spLocks/>
            </p:cNvSpPr>
            <p:nvPr/>
          </p:nvSpPr>
          <p:spPr bwMode="auto">
            <a:xfrm>
              <a:off x="3275142" y="4246473"/>
              <a:ext cx="1184275" cy="576261"/>
            </a:xfrm>
            <a:custGeom>
              <a:avLst/>
              <a:gdLst>
                <a:gd name="T0" fmla="*/ 1178463 w 815"/>
                <a:gd name="T1" fmla="*/ 576262 h 396"/>
                <a:gd name="T2" fmla="*/ 318228 w 815"/>
                <a:gd name="T3" fmla="*/ 560255 h 396"/>
                <a:gd name="T4" fmla="*/ 0 w 815"/>
                <a:gd name="T5" fmla="*/ 544247 h 396"/>
                <a:gd name="T6" fmla="*/ 27609 w 815"/>
                <a:gd name="T7" fmla="*/ 16007 h 396"/>
                <a:gd name="T8" fmla="*/ 217965 w 815"/>
                <a:gd name="T9" fmla="*/ 20373 h 396"/>
                <a:gd name="T10" fmla="*/ 751252 w 815"/>
                <a:gd name="T11" fmla="*/ 36380 h 396"/>
                <a:gd name="T12" fmla="*/ 751252 w 815"/>
                <a:gd name="T13" fmla="*/ 0 h 396"/>
                <a:gd name="T14" fmla="*/ 1131963 w 815"/>
                <a:gd name="T15" fmla="*/ 0 h 396"/>
                <a:gd name="T16" fmla="*/ 1126151 w 815"/>
                <a:gd name="T17" fmla="*/ 42201 h 396"/>
                <a:gd name="T18" fmla="*/ 1184275 w 815"/>
                <a:gd name="T19" fmla="*/ 48022 h 396"/>
                <a:gd name="T20" fmla="*/ 1178463 w 815"/>
                <a:gd name="T21" fmla="*/ 443838 h 396"/>
                <a:gd name="T22" fmla="*/ 1178463 w 815"/>
                <a:gd name="T23" fmla="*/ 576262 h 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5"/>
                <a:gd name="T37" fmla="*/ 0 h 396"/>
                <a:gd name="T38" fmla="*/ 815 w 815"/>
                <a:gd name="T39" fmla="*/ 396 h 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5" h="396">
                  <a:moveTo>
                    <a:pt x="811" y="396"/>
                  </a:moveTo>
                  <a:lnTo>
                    <a:pt x="219" y="385"/>
                  </a:lnTo>
                  <a:lnTo>
                    <a:pt x="0" y="374"/>
                  </a:lnTo>
                  <a:lnTo>
                    <a:pt x="19" y="11"/>
                  </a:lnTo>
                  <a:lnTo>
                    <a:pt x="150" y="14"/>
                  </a:lnTo>
                  <a:lnTo>
                    <a:pt x="517" y="25"/>
                  </a:lnTo>
                  <a:lnTo>
                    <a:pt x="517" y="0"/>
                  </a:lnTo>
                  <a:lnTo>
                    <a:pt x="779" y="0"/>
                  </a:lnTo>
                  <a:lnTo>
                    <a:pt x="775" y="29"/>
                  </a:lnTo>
                  <a:lnTo>
                    <a:pt x="815" y="33"/>
                  </a:lnTo>
                  <a:lnTo>
                    <a:pt x="811" y="305"/>
                  </a:lnTo>
                  <a:lnTo>
                    <a:pt x="811" y="39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9" name="Freeform 42">
              <a:extLst>
                <a:ext uri="{FF2B5EF4-FFF2-40B4-BE49-F238E27FC236}">
                  <a16:creationId xmlns:a16="http://schemas.microsoft.com/office/drawing/2014/main" id="{C52E3C00-0F7F-4821-A3B5-D540BAA9083F}"/>
                </a:ext>
              </a:extLst>
            </p:cNvPr>
            <p:cNvSpPr>
              <a:spLocks/>
            </p:cNvSpPr>
            <p:nvPr/>
          </p:nvSpPr>
          <p:spPr bwMode="auto">
            <a:xfrm>
              <a:off x="4454655" y="4294097"/>
              <a:ext cx="1597025" cy="1077911"/>
            </a:xfrm>
            <a:custGeom>
              <a:avLst/>
              <a:gdLst>
                <a:gd name="T0" fmla="*/ 1565055 w 1099"/>
                <a:gd name="T1" fmla="*/ 850983 h 741"/>
                <a:gd name="T2" fmla="*/ 1538899 w 1099"/>
                <a:gd name="T3" fmla="*/ 856802 h 741"/>
                <a:gd name="T4" fmla="*/ 1517101 w 1099"/>
                <a:gd name="T5" fmla="*/ 877167 h 741"/>
                <a:gd name="T6" fmla="*/ 1469147 w 1099"/>
                <a:gd name="T7" fmla="*/ 877167 h 741"/>
                <a:gd name="T8" fmla="*/ 1427005 w 1099"/>
                <a:gd name="T9" fmla="*/ 919353 h 741"/>
                <a:gd name="T10" fmla="*/ 1406661 w 1099"/>
                <a:gd name="T11" fmla="*/ 888805 h 741"/>
                <a:gd name="T12" fmla="*/ 1326737 w 1099"/>
                <a:gd name="T13" fmla="*/ 909170 h 741"/>
                <a:gd name="T14" fmla="*/ 1290408 w 1099"/>
                <a:gd name="T15" fmla="*/ 903351 h 741"/>
                <a:gd name="T16" fmla="*/ 1284595 w 1099"/>
                <a:gd name="T17" fmla="*/ 888805 h 741"/>
                <a:gd name="T18" fmla="*/ 1242453 w 1099"/>
                <a:gd name="T19" fmla="*/ 893169 h 741"/>
                <a:gd name="T20" fmla="*/ 1210484 w 1099"/>
                <a:gd name="T21" fmla="*/ 919353 h 741"/>
                <a:gd name="T22" fmla="*/ 1194499 w 1099"/>
                <a:gd name="T23" fmla="*/ 961538 h 741"/>
                <a:gd name="T24" fmla="*/ 1162530 w 1099"/>
                <a:gd name="T25" fmla="*/ 1005178 h 741"/>
                <a:gd name="T26" fmla="*/ 1120388 w 1099"/>
                <a:gd name="T27" fmla="*/ 1015361 h 741"/>
                <a:gd name="T28" fmla="*/ 1136373 w 1099"/>
                <a:gd name="T29" fmla="*/ 1047364 h 741"/>
                <a:gd name="T30" fmla="*/ 1110216 w 1099"/>
                <a:gd name="T31" fmla="*/ 1073548 h 741"/>
                <a:gd name="T32" fmla="*/ 1084059 w 1099"/>
                <a:gd name="T33" fmla="*/ 1077912 h 741"/>
                <a:gd name="T34" fmla="*/ 1088418 w 1099"/>
                <a:gd name="T35" fmla="*/ 946992 h 741"/>
                <a:gd name="T36" fmla="*/ 825396 w 1099"/>
                <a:gd name="T37" fmla="*/ 935354 h 741"/>
                <a:gd name="T38" fmla="*/ 825396 w 1099"/>
                <a:gd name="T39" fmla="*/ 549866 h 741"/>
                <a:gd name="T40" fmla="*/ 396713 w 1099"/>
                <a:gd name="T41" fmla="*/ 533865 h 741"/>
                <a:gd name="T42" fmla="*/ 396713 w 1099"/>
                <a:gd name="T43" fmla="*/ 411672 h 741"/>
                <a:gd name="T44" fmla="*/ 0 w 1099"/>
                <a:gd name="T45" fmla="*/ 395671 h 741"/>
                <a:gd name="T46" fmla="*/ 5813 w 1099"/>
                <a:gd name="T47" fmla="*/ 0 h 741"/>
                <a:gd name="T48" fmla="*/ 354572 w 1099"/>
                <a:gd name="T49" fmla="*/ 4364 h 741"/>
                <a:gd name="T50" fmla="*/ 1220656 w 1099"/>
                <a:gd name="T51" fmla="*/ 14547 h 741"/>
                <a:gd name="T52" fmla="*/ 1248266 w 1099"/>
                <a:gd name="T53" fmla="*/ 68370 h 741"/>
                <a:gd name="T54" fmla="*/ 1248266 w 1099"/>
                <a:gd name="T55" fmla="*/ 142558 h 741"/>
                <a:gd name="T56" fmla="*/ 1332550 w 1099"/>
                <a:gd name="T57" fmla="*/ 279297 h 741"/>
                <a:gd name="T58" fmla="*/ 1316565 w 1099"/>
                <a:gd name="T59" fmla="*/ 369487 h 741"/>
                <a:gd name="T60" fmla="*/ 1368879 w 1099"/>
                <a:gd name="T61" fmla="*/ 391307 h 741"/>
                <a:gd name="T62" fmla="*/ 1368879 w 1099"/>
                <a:gd name="T63" fmla="*/ 411672 h 741"/>
                <a:gd name="T64" fmla="*/ 1352894 w 1099"/>
                <a:gd name="T65" fmla="*/ 427674 h 741"/>
                <a:gd name="T66" fmla="*/ 1368879 w 1099"/>
                <a:gd name="T67" fmla="*/ 465495 h 741"/>
                <a:gd name="T68" fmla="*/ 1406661 w 1099"/>
                <a:gd name="T69" fmla="*/ 469859 h 741"/>
                <a:gd name="T70" fmla="*/ 1432818 w 1099"/>
                <a:gd name="T71" fmla="*/ 512045 h 741"/>
                <a:gd name="T72" fmla="*/ 1506929 w 1099"/>
                <a:gd name="T73" fmla="*/ 507681 h 741"/>
                <a:gd name="T74" fmla="*/ 1506929 w 1099"/>
                <a:gd name="T75" fmla="*/ 544047 h 741"/>
                <a:gd name="T76" fmla="*/ 1533086 w 1099"/>
                <a:gd name="T77" fmla="*/ 581869 h 741"/>
                <a:gd name="T78" fmla="*/ 1581040 w 1099"/>
                <a:gd name="T79" fmla="*/ 602234 h 741"/>
                <a:gd name="T80" fmla="*/ 1597025 w 1099"/>
                <a:gd name="T81" fmla="*/ 624054 h 741"/>
                <a:gd name="T82" fmla="*/ 1581040 w 1099"/>
                <a:gd name="T83" fmla="*/ 650238 h 741"/>
                <a:gd name="T84" fmla="*/ 1597025 w 1099"/>
                <a:gd name="T85" fmla="*/ 708425 h 741"/>
                <a:gd name="T86" fmla="*/ 1559243 w 1099"/>
                <a:gd name="T87" fmla="*/ 786978 h 741"/>
                <a:gd name="T88" fmla="*/ 1565055 w 1099"/>
                <a:gd name="T89" fmla="*/ 850983 h 7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99"/>
                <a:gd name="T136" fmla="*/ 0 h 741"/>
                <a:gd name="T137" fmla="*/ 1099 w 1099"/>
                <a:gd name="T138" fmla="*/ 741 h 7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99" h="741">
                  <a:moveTo>
                    <a:pt x="1077" y="585"/>
                  </a:moveTo>
                  <a:lnTo>
                    <a:pt x="1059" y="589"/>
                  </a:lnTo>
                  <a:lnTo>
                    <a:pt x="1044" y="603"/>
                  </a:lnTo>
                  <a:lnTo>
                    <a:pt x="1011" y="603"/>
                  </a:lnTo>
                  <a:lnTo>
                    <a:pt x="982" y="632"/>
                  </a:lnTo>
                  <a:lnTo>
                    <a:pt x="968" y="611"/>
                  </a:lnTo>
                  <a:lnTo>
                    <a:pt x="913" y="625"/>
                  </a:lnTo>
                  <a:lnTo>
                    <a:pt x="888" y="621"/>
                  </a:lnTo>
                  <a:lnTo>
                    <a:pt x="884" y="611"/>
                  </a:lnTo>
                  <a:lnTo>
                    <a:pt x="855" y="614"/>
                  </a:lnTo>
                  <a:lnTo>
                    <a:pt x="833" y="632"/>
                  </a:lnTo>
                  <a:lnTo>
                    <a:pt x="822" y="661"/>
                  </a:lnTo>
                  <a:lnTo>
                    <a:pt x="800" y="691"/>
                  </a:lnTo>
                  <a:lnTo>
                    <a:pt x="771" y="698"/>
                  </a:lnTo>
                  <a:lnTo>
                    <a:pt x="782" y="720"/>
                  </a:lnTo>
                  <a:lnTo>
                    <a:pt x="764" y="738"/>
                  </a:lnTo>
                  <a:lnTo>
                    <a:pt x="746" y="741"/>
                  </a:lnTo>
                  <a:lnTo>
                    <a:pt x="749" y="651"/>
                  </a:lnTo>
                  <a:lnTo>
                    <a:pt x="568" y="643"/>
                  </a:lnTo>
                  <a:lnTo>
                    <a:pt x="568" y="378"/>
                  </a:lnTo>
                  <a:lnTo>
                    <a:pt x="273" y="367"/>
                  </a:lnTo>
                  <a:lnTo>
                    <a:pt x="273" y="283"/>
                  </a:lnTo>
                  <a:lnTo>
                    <a:pt x="0" y="272"/>
                  </a:lnTo>
                  <a:lnTo>
                    <a:pt x="4" y="0"/>
                  </a:lnTo>
                  <a:lnTo>
                    <a:pt x="244" y="3"/>
                  </a:lnTo>
                  <a:lnTo>
                    <a:pt x="840" y="10"/>
                  </a:lnTo>
                  <a:lnTo>
                    <a:pt x="859" y="47"/>
                  </a:lnTo>
                  <a:lnTo>
                    <a:pt x="859" y="98"/>
                  </a:lnTo>
                  <a:lnTo>
                    <a:pt x="917" y="192"/>
                  </a:lnTo>
                  <a:lnTo>
                    <a:pt x="906" y="254"/>
                  </a:lnTo>
                  <a:lnTo>
                    <a:pt x="942" y="269"/>
                  </a:lnTo>
                  <a:lnTo>
                    <a:pt x="942" y="283"/>
                  </a:lnTo>
                  <a:lnTo>
                    <a:pt x="931" y="294"/>
                  </a:lnTo>
                  <a:lnTo>
                    <a:pt x="942" y="320"/>
                  </a:lnTo>
                  <a:lnTo>
                    <a:pt x="968" y="323"/>
                  </a:lnTo>
                  <a:lnTo>
                    <a:pt x="986" y="352"/>
                  </a:lnTo>
                  <a:lnTo>
                    <a:pt x="1037" y="349"/>
                  </a:lnTo>
                  <a:lnTo>
                    <a:pt x="1037" y="374"/>
                  </a:lnTo>
                  <a:lnTo>
                    <a:pt x="1055" y="400"/>
                  </a:lnTo>
                  <a:lnTo>
                    <a:pt x="1088" y="414"/>
                  </a:lnTo>
                  <a:lnTo>
                    <a:pt x="1099" y="429"/>
                  </a:lnTo>
                  <a:lnTo>
                    <a:pt x="1088" y="447"/>
                  </a:lnTo>
                  <a:lnTo>
                    <a:pt x="1099" y="487"/>
                  </a:lnTo>
                  <a:lnTo>
                    <a:pt x="1073" y="541"/>
                  </a:lnTo>
                  <a:lnTo>
                    <a:pt x="1077" y="58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0" name="Freeform 43">
              <a:extLst>
                <a:ext uri="{FF2B5EF4-FFF2-40B4-BE49-F238E27FC236}">
                  <a16:creationId xmlns:a16="http://schemas.microsoft.com/office/drawing/2014/main" id="{B3155D8B-627B-4DAD-BAB5-0E6E9D8307AC}"/>
                </a:ext>
              </a:extLst>
            </p:cNvPr>
            <p:cNvSpPr>
              <a:spLocks/>
            </p:cNvSpPr>
            <p:nvPr/>
          </p:nvSpPr>
          <p:spPr bwMode="auto">
            <a:xfrm>
              <a:off x="4454655" y="4689384"/>
              <a:ext cx="1089024" cy="1084262"/>
            </a:xfrm>
            <a:custGeom>
              <a:avLst/>
              <a:gdLst>
                <a:gd name="T0" fmla="*/ 85784 w 749"/>
                <a:gd name="T1" fmla="*/ 1010138 h 746"/>
                <a:gd name="T2" fmla="*/ 85784 w 749"/>
                <a:gd name="T3" fmla="*/ 777588 h 746"/>
                <a:gd name="T4" fmla="*/ 90146 w 749"/>
                <a:gd name="T5" fmla="*/ 667127 h 746"/>
                <a:gd name="T6" fmla="*/ 37803 w 749"/>
                <a:gd name="T7" fmla="*/ 661313 h 746"/>
                <a:gd name="T8" fmla="*/ 42165 w 749"/>
                <a:gd name="T9" fmla="*/ 138076 h 746"/>
                <a:gd name="T10" fmla="*/ 0 w 749"/>
                <a:gd name="T11" fmla="*/ 132263 h 746"/>
                <a:gd name="T12" fmla="*/ 0 w 749"/>
                <a:gd name="T13" fmla="*/ 0 h 746"/>
                <a:gd name="T14" fmla="*/ 396934 w 749"/>
                <a:gd name="T15" fmla="*/ 15988 h 746"/>
                <a:gd name="T16" fmla="*/ 396934 w 749"/>
                <a:gd name="T17" fmla="*/ 138076 h 746"/>
                <a:gd name="T18" fmla="*/ 825856 w 749"/>
                <a:gd name="T19" fmla="*/ 154064 h 746"/>
                <a:gd name="T20" fmla="*/ 825856 w 749"/>
                <a:gd name="T21" fmla="*/ 539225 h 746"/>
                <a:gd name="T22" fmla="*/ 1089025 w 749"/>
                <a:gd name="T23" fmla="*/ 550852 h 746"/>
                <a:gd name="T24" fmla="*/ 1084663 w 749"/>
                <a:gd name="T25" fmla="*/ 681661 h 746"/>
                <a:gd name="T26" fmla="*/ 1042498 w 749"/>
                <a:gd name="T27" fmla="*/ 697649 h 746"/>
                <a:gd name="T28" fmla="*/ 1016326 w 749"/>
                <a:gd name="T29" fmla="*/ 729625 h 746"/>
                <a:gd name="T30" fmla="*/ 1020688 w 749"/>
                <a:gd name="T31" fmla="*/ 771774 h 746"/>
                <a:gd name="T32" fmla="*/ 936358 w 749"/>
                <a:gd name="T33" fmla="*/ 813924 h 746"/>
                <a:gd name="T34" fmla="*/ 926180 w 749"/>
                <a:gd name="T35" fmla="*/ 883689 h 746"/>
                <a:gd name="T36" fmla="*/ 904371 w 749"/>
                <a:gd name="T37" fmla="*/ 877875 h 746"/>
                <a:gd name="T38" fmla="*/ 900009 w 749"/>
                <a:gd name="T39" fmla="*/ 893863 h 746"/>
                <a:gd name="T40" fmla="*/ 820040 w 749"/>
                <a:gd name="T41" fmla="*/ 904037 h 746"/>
                <a:gd name="T42" fmla="*/ 820040 w 749"/>
                <a:gd name="T43" fmla="*/ 930199 h 746"/>
                <a:gd name="T44" fmla="*/ 777875 w 749"/>
                <a:gd name="T45" fmla="*/ 978162 h 746"/>
                <a:gd name="T46" fmla="*/ 709538 w 749"/>
                <a:gd name="T47" fmla="*/ 988336 h 746"/>
                <a:gd name="T48" fmla="*/ 693545 w 749"/>
                <a:gd name="T49" fmla="*/ 1010138 h 746"/>
                <a:gd name="T50" fmla="*/ 671735 w 749"/>
                <a:gd name="T51" fmla="*/ 1015952 h 746"/>
                <a:gd name="T52" fmla="*/ 635386 w 749"/>
                <a:gd name="T53" fmla="*/ 1015952 h 746"/>
                <a:gd name="T54" fmla="*/ 613576 w 749"/>
                <a:gd name="T55" fmla="*/ 1031939 h 746"/>
                <a:gd name="T56" fmla="*/ 609214 w 749"/>
                <a:gd name="T57" fmla="*/ 1058101 h 746"/>
                <a:gd name="T58" fmla="*/ 565595 w 749"/>
                <a:gd name="T59" fmla="*/ 1052287 h 746"/>
                <a:gd name="T60" fmla="*/ 571411 w 749"/>
                <a:gd name="T61" fmla="*/ 1068275 h 746"/>
                <a:gd name="T62" fmla="*/ 551055 w 749"/>
                <a:gd name="T63" fmla="*/ 1084263 h 746"/>
                <a:gd name="T64" fmla="*/ 523430 w 749"/>
                <a:gd name="T65" fmla="*/ 1058101 h 746"/>
                <a:gd name="T66" fmla="*/ 497258 w 749"/>
                <a:gd name="T67" fmla="*/ 1074089 h 746"/>
                <a:gd name="T68" fmla="*/ 471087 w 749"/>
                <a:gd name="T69" fmla="*/ 1042113 h 746"/>
                <a:gd name="T70" fmla="*/ 444915 w 749"/>
                <a:gd name="T71" fmla="*/ 1074089 h 746"/>
                <a:gd name="T72" fmla="*/ 418744 w 749"/>
                <a:gd name="T73" fmla="*/ 1074089 h 746"/>
                <a:gd name="T74" fmla="*/ 364947 w 749"/>
                <a:gd name="T75" fmla="*/ 1036300 h 746"/>
                <a:gd name="T76" fmla="*/ 344591 w 749"/>
                <a:gd name="T77" fmla="*/ 1046474 h 746"/>
                <a:gd name="T78" fmla="*/ 332960 w 749"/>
                <a:gd name="T79" fmla="*/ 1036300 h 746"/>
                <a:gd name="T80" fmla="*/ 290794 w 749"/>
                <a:gd name="T81" fmla="*/ 1036300 h 746"/>
                <a:gd name="T82" fmla="*/ 286432 w 749"/>
                <a:gd name="T83" fmla="*/ 1052287 h 746"/>
                <a:gd name="T84" fmla="*/ 248629 w 749"/>
                <a:gd name="T85" fmla="*/ 1042113 h 746"/>
                <a:gd name="T86" fmla="*/ 232636 w 749"/>
                <a:gd name="T87" fmla="*/ 988336 h 746"/>
                <a:gd name="T88" fmla="*/ 196286 w 749"/>
                <a:gd name="T89" fmla="*/ 988336 h 746"/>
                <a:gd name="T90" fmla="*/ 190470 w 749"/>
                <a:gd name="T91" fmla="*/ 1004324 h 746"/>
                <a:gd name="T92" fmla="*/ 138127 w 749"/>
                <a:gd name="T93" fmla="*/ 994150 h 746"/>
                <a:gd name="T94" fmla="*/ 116318 w 749"/>
                <a:gd name="T95" fmla="*/ 1010138 h 746"/>
                <a:gd name="T96" fmla="*/ 85784 w 749"/>
                <a:gd name="T97" fmla="*/ 1010138 h 7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9"/>
                <a:gd name="T148" fmla="*/ 0 h 746"/>
                <a:gd name="T149" fmla="*/ 749 w 749"/>
                <a:gd name="T150" fmla="*/ 746 h 7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9" h="746">
                  <a:moveTo>
                    <a:pt x="59" y="695"/>
                  </a:moveTo>
                  <a:lnTo>
                    <a:pt x="59" y="535"/>
                  </a:lnTo>
                  <a:lnTo>
                    <a:pt x="62" y="459"/>
                  </a:lnTo>
                  <a:lnTo>
                    <a:pt x="26" y="455"/>
                  </a:lnTo>
                  <a:lnTo>
                    <a:pt x="29" y="95"/>
                  </a:lnTo>
                  <a:lnTo>
                    <a:pt x="0" y="91"/>
                  </a:lnTo>
                  <a:lnTo>
                    <a:pt x="0" y="0"/>
                  </a:lnTo>
                  <a:lnTo>
                    <a:pt x="273" y="11"/>
                  </a:lnTo>
                  <a:lnTo>
                    <a:pt x="273" y="95"/>
                  </a:lnTo>
                  <a:lnTo>
                    <a:pt x="568" y="106"/>
                  </a:lnTo>
                  <a:lnTo>
                    <a:pt x="568" y="371"/>
                  </a:lnTo>
                  <a:lnTo>
                    <a:pt x="749" y="379"/>
                  </a:lnTo>
                  <a:lnTo>
                    <a:pt x="746" y="469"/>
                  </a:lnTo>
                  <a:lnTo>
                    <a:pt x="717" y="480"/>
                  </a:lnTo>
                  <a:lnTo>
                    <a:pt x="699" y="502"/>
                  </a:lnTo>
                  <a:lnTo>
                    <a:pt x="702" y="531"/>
                  </a:lnTo>
                  <a:lnTo>
                    <a:pt x="644" y="560"/>
                  </a:lnTo>
                  <a:lnTo>
                    <a:pt x="637" y="608"/>
                  </a:lnTo>
                  <a:lnTo>
                    <a:pt x="622" y="604"/>
                  </a:lnTo>
                  <a:lnTo>
                    <a:pt x="619" y="615"/>
                  </a:lnTo>
                  <a:lnTo>
                    <a:pt x="564" y="622"/>
                  </a:lnTo>
                  <a:lnTo>
                    <a:pt x="564" y="640"/>
                  </a:lnTo>
                  <a:lnTo>
                    <a:pt x="535" y="673"/>
                  </a:lnTo>
                  <a:lnTo>
                    <a:pt x="488" y="680"/>
                  </a:lnTo>
                  <a:lnTo>
                    <a:pt x="477" y="695"/>
                  </a:lnTo>
                  <a:lnTo>
                    <a:pt x="462" y="699"/>
                  </a:lnTo>
                  <a:lnTo>
                    <a:pt x="437" y="699"/>
                  </a:lnTo>
                  <a:lnTo>
                    <a:pt x="422" y="710"/>
                  </a:lnTo>
                  <a:lnTo>
                    <a:pt x="419" y="728"/>
                  </a:lnTo>
                  <a:lnTo>
                    <a:pt x="389" y="724"/>
                  </a:lnTo>
                  <a:lnTo>
                    <a:pt x="393" y="735"/>
                  </a:lnTo>
                  <a:lnTo>
                    <a:pt x="379" y="746"/>
                  </a:lnTo>
                  <a:lnTo>
                    <a:pt x="360" y="728"/>
                  </a:lnTo>
                  <a:lnTo>
                    <a:pt x="342" y="739"/>
                  </a:lnTo>
                  <a:lnTo>
                    <a:pt x="324" y="717"/>
                  </a:lnTo>
                  <a:lnTo>
                    <a:pt x="306" y="739"/>
                  </a:lnTo>
                  <a:lnTo>
                    <a:pt x="288" y="739"/>
                  </a:lnTo>
                  <a:lnTo>
                    <a:pt x="251" y="713"/>
                  </a:lnTo>
                  <a:lnTo>
                    <a:pt x="237" y="720"/>
                  </a:lnTo>
                  <a:lnTo>
                    <a:pt x="229" y="713"/>
                  </a:lnTo>
                  <a:lnTo>
                    <a:pt x="200" y="713"/>
                  </a:lnTo>
                  <a:lnTo>
                    <a:pt x="197" y="724"/>
                  </a:lnTo>
                  <a:lnTo>
                    <a:pt x="171" y="717"/>
                  </a:lnTo>
                  <a:lnTo>
                    <a:pt x="160" y="680"/>
                  </a:lnTo>
                  <a:lnTo>
                    <a:pt x="135" y="680"/>
                  </a:lnTo>
                  <a:lnTo>
                    <a:pt x="131" y="691"/>
                  </a:lnTo>
                  <a:lnTo>
                    <a:pt x="95" y="684"/>
                  </a:lnTo>
                  <a:lnTo>
                    <a:pt x="80" y="695"/>
                  </a:lnTo>
                  <a:lnTo>
                    <a:pt x="59" y="69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1" name="Freeform 44">
              <a:extLst>
                <a:ext uri="{FF2B5EF4-FFF2-40B4-BE49-F238E27FC236}">
                  <a16:creationId xmlns:a16="http://schemas.microsoft.com/office/drawing/2014/main" id="{83D9F3BF-561E-437A-BE78-09926F4A29E4}"/>
                </a:ext>
              </a:extLst>
            </p:cNvPr>
            <p:cNvSpPr>
              <a:spLocks/>
            </p:cNvSpPr>
            <p:nvPr/>
          </p:nvSpPr>
          <p:spPr bwMode="auto">
            <a:xfrm>
              <a:off x="6727955" y="4822734"/>
              <a:ext cx="914400" cy="544512"/>
            </a:xfrm>
            <a:custGeom>
              <a:avLst/>
              <a:gdLst>
                <a:gd name="T0" fmla="*/ 914400 w 629"/>
                <a:gd name="T1" fmla="*/ 528541 h 375"/>
                <a:gd name="T2" fmla="*/ 42158 w 629"/>
                <a:gd name="T3" fmla="*/ 544513 h 375"/>
                <a:gd name="T4" fmla="*/ 0 w 629"/>
                <a:gd name="T5" fmla="*/ 544513 h 375"/>
                <a:gd name="T6" fmla="*/ 0 w 629"/>
                <a:gd name="T7" fmla="*/ 11616 h 375"/>
                <a:gd name="T8" fmla="*/ 481187 w 629"/>
                <a:gd name="T9" fmla="*/ 5808 h 375"/>
                <a:gd name="T10" fmla="*/ 908585 w 629"/>
                <a:gd name="T11" fmla="*/ 0 h 375"/>
                <a:gd name="T12" fmla="*/ 914400 w 629"/>
                <a:gd name="T13" fmla="*/ 528541 h 375"/>
                <a:gd name="T14" fmla="*/ 0 60000 65536"/>
                <a:gd name="T15" fmla="*/ 0 60000 65536"/>
                <a:gd name="T16" fmla="*/ 0 60000 65536"/>
                <a:gd name="T17" fmla="*/ 0 60000 65536"/>
                <a:gd name="T18" fmla="*/ 0 60000 65536"/>
                <a:gd name="T19" fmla="*/ 0 60000 65536"/>
                <a:gd name="T20" fmla="*/ 0 60000 65536"/>
                <a:gd name="T21" fmla="*/ 0 w 629"/>
                <a:gd name="T22" fmla="*/ 0 h 375"/>
                <a:gd name="T23" fmla="*/ 629 w 629"/>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9" h="375">
                  <a:moveTo>
                    <a:pt x="629" y="364"/>
                  </a:moveTo>
                  <a:lnTo>
                    <a:pt x="29" y="375"/>
                  </a:lnTo>
                  <a:lnTo>
                    <a:pt x="0" y="375"/>
                  </a:lnTo>
                  <a:lnTo>
                    <a:pt x="0" y="8"/>
                  </a:lnTo>
                  <a:lnTo>
                    <a:pt x="331" y="4"/>
                  </a:lnTo>
                  <a:lnTo>
                    <a:pt x="625" y="0"/>
                  </a:lnTo>
                  <a:lnTo>
                    <a:pt x="629" y="36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2" name="Freeform 45">
              <a:extLst>
                <a:ext uri="{FF2B5EF4-FFF2-40B4-BE49-F238E27FC236}">
                  <a16:creationId xmlns:a16="http://schemas.microsoft.com/office/drawing/2014/main" id="{F42A5C08-F2FC-41B5-BF7C-D2174EBCB26B}"/>
                </a:ext>
              </a:extLst>
            </p:cNvPr>
            <p:cNvSpPr>
              <a:spLocks/>
            </p:cNvSpPr>
            <p:nvPr/>
          </p:nvSpPr>
          <p:spPr bwMode="auto">
            <a:xfrm>
              <a:off x="5961192" y="4833847"/>
              <a:ext cx="814388" cy="1050924"/>
            </a:xfrm>
            <a:custGeom>
              <a:avLst/>
              <a:gdLst>
                <a:gd name="T0" fmla="*/ 814388 w 560"/>
                <a:gd name="T1" fmla="*/ 1046564 h 723"/>
                <a:gd name="T2" fmla="*/ 142518 w 560"/>
                <a:gd name="T3" fmla="*/ 1050925 h 723"/>
                <a:gd name="T4" fmla="*/ 142518 w 560"/>
                <a:gd name="T5" fmla="*/ 1030575 h 723"/>
                <a:gd name="T6" fmla="*/ 120704 w 560"/>
                <a:gd name="T7" fmla="*/ 976793 h 723"/>
                <a:gd name="T8" fmla="*/ 68350 w 560"/>
                <a:gd name="T9" fmla="*/ 918651 h 723"/>
                <a:gd name="T10" fmla="*/ 46536 w 560"/>
                <a:gd name="T11" fmla="*/ 882312 h 723"/>
                <a:gd name="T12" fmla="*/ 20360 w 560"/>
                <a:gd name="T13" fmla="*/ 782016 h 723"/>
                <a:gd name="T14" fmla="*/ 36357 w 560"/>
                <a:gd name="T15" fmla="*/ 697710 h 723"/>
                <a:gd name="T16" fmla="*/ 90164 w 560"/>
                <a:gd name="T17" fmla="*/ 595960 h 723"/>
                <a:gd name="T18" fmla="*/ 68350 w 560"/>
                <a:gd name="T19" fmla="*/ 537818 h 723"/>
                <a:gd name="T20" fmla="*/ 100344 w 560"/>
                <a:gd name="T21" fmla="*/ 459325 h 723"/>
                <a:gd name="T22" fmla="*/ 100344 w 560"/>
                <a:gd name="T23" fmla="*/ 411358 h 723"/>
                <a:gd name="T24" fmla="*/ 58171 w 560"/>
                <a:gd name="T25" fmla="*/ 311062 h 723"/>
                <a:gd name="T26" fmla="*/ 52354 w 560"/>
                <a:gd name="T27" fmla="*/ 247105 h 723"/>
                <a:gd name="T28" fmla="*/ 90164 w 560"/>
                <a:gd name="T29" fmla="*/ 168613 h 723"/>
                <a:gd name="T30" fmla="*/ 74167 w 560"/>
                <a:gd name="T31" fmla="*/ 110471 h 723"/>
                <a:gd name="T32" fmla="*/ 90164 w 560"/>
                <a:gd name="T33" fmla="*/ 84307 h 723"/>
                <a:gd name="T34" fmla="*/ 74167 w 560"/>
                <a:gd name="T35" fmla="*/ 62503 h 723"/>
                <a:gd name="T36" fmla="*/ 26177 w 560"/>
                <a:gd name="T37" fmla="*/ 42153 h 723"/>
                <a:gd name="T38" fmla="*/ 0 w 560"/>
                <a:gd name="T39" fmla="*/ 4361 h 723"/>
                <a:gd name="T40" fmla="*/ 586069 w 560"/>
                <a:gd name="T41" fmla="*/ 0 h 723"/>
                <a:gd name="T42" fmla="*/ 766397 w 560"/>
                <a:gd name="T43" fmla="*/ 0 h 723"/>
                <a:gd name="T44" fmla="*/ 766397 w 560"/>
                <a:gd name="T45" fmla="*/ 533457 h 723"/>
                <a:gd name="T46" fmla="*/ 808571 w 560"/>
                <a:gd name="T47" fmla="*/ 533457 h 723"/>
                <a:gd name="T48" fmla="*/ 814388 w 560"/>
                <a:gd name="T49" fmla="*/ 1046564 h 7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0"/>
                <a:gd name="T76" fmla="*/ 0 h 723"/>
                <a:gd name="T77" fmla="*/ 560 w 560"/>
                <a:gd name="T78" fmla="*/ 723 h 7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0" h="723">
                  <a:moveTo>
                    <a:pt x="560" y="720"/>
                  </a:moveTo>
                  <a:lnTo>
                    <a:pt x="98" y="723"/>
                  </a:lnTo>
                  <a:lnTo>
                    <a:pt x="98" y="709"/>
                  </a:lnTo>
                  <a:lnTo>
                    <a:pt x="83" y="672"/>
                  </a:lnTo>
                  <a:lnTo>
                    <a:pt x="47" y="632"/>
                  </a:lnTo>
                  <a:lnTo>
                    <a:pt x="32" y="607"/>
                  </a:lnTo>
                  <a:lnTo>
                    <a:pt x="14" y="538"/>
                  </a:lnTo>
                  <a:lnTo>
                    <a:pt x="25" y="480"/>
                  </a:lnTo>
                  <a:lnTo>
                    <a:pt x="62" y="410"/>
                  </a:lnTo>
                  <a:lnTo>
                    <a:pt x="47" y="370"/>
                  </a:lnTo>
                  <a:lnTo>
                    <a:pt x="69" y="316"/>
                  </a:lnTo>
                  <a:lnTo>
                    <a:pt x="69" y="283"/>
                  </a:lnTo>
                  <a:lnTo>
                    <a:pt x="40" y="214"/>
                  </a:lnTo>
                  <a:lnTo>
                    <a:pt x="36" y="170"/>
                  </a:lnTo>
                  <a:lnTo>
                    <a:pt x="62" y="116"/>
                  </a:lnTo>
                  <a:lnTo>
                    <a:pt x="51" y="76"/>
                  </a:lnTo>
                  <a:lnTo>
                    <a:pt x="62" y="58"/>
                  </a:lnTo>
                  <a:lnTo>
                    <a:pt x="51" y="43"/>
                  </a:lnTo>
                  <a:lnTo>
                    <a:pt x="18" y="29"/>
                  </a:lnTo>
                  <a:lnTo>
                    <a:pt x="0" y="3"/>
                  </a:lnTo>
                  <a:lnTo>
                    <a:pt x="403" y="0"/>
                  </a:lnTo>
                  <a:lnTo>
                    <a:pt x="527" y="0"/>
                  </a:lnTo>
                  <a:lnTo>
                    <a:pt x="527" y="367"/>
                  </a:lnTo>
                  <a:lnTo>
                    <a:pt x="556" y="367"/>
                  </a:lnTo>
                  <a:lnTo>
                    <a:pt x="560" y="72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3" name="Freeform 46">
              <a:extLst>
                <a:ext uri="{FF2B5EF4-FFF2-40B4-BE49-F238E27FC236}">
                  <a16:creationId xmlns:a16="http://schemas.microsoft.com/office/drawing/2014/main" id="{F8E2D70F-F6DC-4A54-8637-48BF2E705062}"/>
                </a:ext>
              </a:extLst>
            </p:cNvPr>
            <p:cNvSpPr>
              <a:spLocks/>
            </p:cNvSpPr>
            <p:nvPr/>
          </p:nvSpPr>
          <p:spPr bwMode="auto">
            <a:xfrm>
              <a:off x="7636004" y="4805272"/>
              <a:ext cx="1052512" cy="546099"/>
            </a:xfrm>
            <a:custGeom>
              <a:avLst/>
              <a:gdLst>
                <a:gd name="T0" fmla="*/ 43612 w 724"/>
                <a:gd name="T1" fmla="*/ 546100 h 375"/>
                <a:gd name="T2" fmla="*/ 5815 w 724"/>
                <a:gd name="T3" fmla="*/ 546100 h 375"/>
                <a:gd name="T4" fmla="*/ 0 w 724"/>
                <a:gd name="T5" fmla="*/ 16019 h 375"/>
                <a:gd name="T6" fmla="*/ 625111 w 724"/>
                <a:gd name="T7" fmla="*/ 5825 h 375"/>
                <a:gd name="T8" fmla="*/ 1042336 w 724"/>
                <a:gd name="T9" fmla="*/ 0 h 375"/>
                <a:gd name="T10" fmla="*/ 1052512 w 724"/>
                <a:gd name="T11" fmla="*/ 524256 h 375"/>
                <a:gd name="T12" fmla="*/ 43612 w 724"/>
                <a:gd name="T13" fmla="*/ 546100 h 375"/>
                <a:gd name="T14" fmla="*/ 0 60000 65536"/>
                <a:gd name="T15" fmla="*/ 0 60000 65536"/>
                <a:gd name="T16" fmla="*/ 0 60000 65536"/>
                <a:gd name="T17" fmla="*/ 0 60000 65536"/>
                <a:gd name="T18" fmla="*/ 0 60000 65536"/>
                <a:gd name="T19" fmla="*/ 0 60000 65536"/>
                <a:gd name="T20" fmla="*/ 0 60000 65536"/>
                <a:gd name="T21" fmla="*/ 0 w 724"/>
                <a:gd name="T22" fmla="*/ 0 h 375"/>
                <a:gd name="T23" fmla="*/ 724 w 724"/>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4" h="375">
                  <a:moveTo>
                    <a:pt x="30" y="375"/>
                  </a:moveTo>
                  <a:lnTo>
                    <a:pt x="4" y="375"/>
                  </a:lnTo>
                  <a:lnTo>
                    <a:pt x="0" y="11"/>
                  </a:lnTo>
                  <a:lnTo>
                    <a:pt x="430" y="4"/>
                  </a:lnTo>
                  <a:lnTo>
                    <a:pt x="717" y="0"/>
                  </a:lnTo>
                  <a:lnTo>
                    <a:pt x="724" y="360"/>
                  </a:lnTo>
                  <a:lnTo>
                    <a:pt x="30" y="37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4" name="Freeform 47">
              <a:extLst>
                <a:ext uri="{FF2B5EF4-FFF2-40B4-BE49-F238E27FC236}">
                  <a16:creationId xmlns:a16="http://schemas.microsoft.com/office/drawing/2014/main" id="{5C7E2629-7BA6-4695-9219-68B84713F5AF}"/>
                </a:ext>
              </a:extLst>
            </p:cNvPr>
            <p:cNvSpPr>
              <a:spLocks/>
            </p:cNvSpPr>
            <p:nvPr/>
          </p:nvSpPr>
          <p:spPr bwMode="auto">
            <a:xfrm>
              <a:off x="3576767" y="4805272"/>
              <a:ext cx="966788" cy="661986"/>
            </a:xfrm>
            <a:custGeom>
              <a:avLst/>
              <a:gdLst>
                <a:gd name="T0" fmla="*/ 962427 w 665"/>
                <a:gd name="T1" fmla="*/ 661987 h 455"/>
                <a:gd name="T2" fmla="*/ 449229 w 665"/>
                <a:gd name="T3" fmla="*/ 651803 h 455"/>
                <a:gd name="T4" fmla="*/ 453591 w 665"/>
                <a:gd name="T5" fmla="*/ 539774 h 455"/>
                <a:gd name="T6" fmla="*/ 0 w 665"/>
                <a:gd name="T7" fmla="*/ 529590 h 455"/>
                <a:gd name="T8" fmla="*/ 15992 w 665"/>
                <a:gd name="T9" fmla="*/ 0 h 455"/>
                <a:gd name="T10" fmla="*/ 876651 w 665"/>
                <a:gd name="T11" fmla="*/ 16004 h 455"/>
                <a:gd name="T12" fmla="*/ 918812 w 665"/>
                <a:gd name="T13" fmla="*/ 21824 h 455"/>
                <a:gd name="T14" fmla="*/ 914451 w 665"/>
                <a:gd name="T15" fmla="*/ 545594 h 455"/>
                <a:gd name="T16" fmla="*/ 966788 w 665"/>
                <a:gd name="T17" fmla="*/ 551413 h 455"/>
                <a:gd name="T18" fmla="*/ 962427 w 665"/>
                <a:gd name="T19" fmla="*/ 661987 h 4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5"/>
                <a:gd name="T31" fmla="*/ 0 h 455"/>
                <a:gd name="T32" fmla="*/ 665 w 665"/>
                <a:gd name="T33" fmla="*/ 455 h 4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5" h="455">
                  <a:moveTo>
                    <a:pt x="662" y="455"/>
                  </a:moveTo>
                  <a:lnTo>
                    <a:pt x="309" y="448"/>
                  </a:lnTo>
                  <a:lnTo>
                    <a:pt x="312" y="371"/>
                  </a:lnTo>
                  <a:lnTo>
                    <a:pt x="0" y="364"/>
                  </a:lnTo>
                  <a:lnTo>
                    <a:pt x="11" y="0"/>
                  </a:lnTo>
                  <a:lnTo>
                    <a:pt x="603" y="11"/>
                  </a:lnTo>
                  <a:lnTo>
                    <a:pt x="632" y="15"/>
                  </a:lnTo>
                  <a:lnTo>
                    <a:pt x="629" y="375"/>
                  </a:lnTo>
                  <a:lnTo>
                    <a:pt x="665" y="379"/>
                  </a:lnTo>
                  <a:lnTo>
                    <a:pt x="662" y="45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5" name="Freeform 48">
              <a:extLst>
                <a:ext uri="{FF2B5EF4-FFF2-40B4-BE49-F238E27FC236}">
                  <a16:creationId xmlns:a16="http://schemas.microsoft.com/office/drawing/2014/main" id="{C4338E24-0DC7-4B3F-8D08-8660C8054C54}"/>
                </a:ext>
              </a:extLst>
            </p:cNvPr>
            <p:cNvSpPr>
              <a:spLocks/>
            </p:cNvSpPr>
            <p:nvPr/>
          </p:nvSpPr>
          <p:spPr bwMode="auto">
            <a:xfrm>
              <a:off x="8678991" y="4775109"/>
              <a:ext cx="808038" cy="554037"/>
            </a:xfrm>
            <a:custGeom>
              <a:avLst/>
              <a:gdLst>
                <a:gd name="T0" fmla="*/ 808038 w 556"/>
                <a:gd name="T1" fmla="*/ 523500 h 381"/>
                <a:gd name="T2" fmla="*/ 47959 w 556"/>
                <a:gd name="T3" fmla="*/ 554038 h 381"/>
                <a:gd name="T4" fmla="*/ 10173 w 556"/>
                <a:gd name="T5" fmla="*/ 554038 h 381"/>
                <a:gd name="T6" fmla="*/ 0 w 556"/>
                <a:gd name="T7" fmla="*/ 30538 h 381"/>
                <a:gd name="T8" fmla="*/ 369140 w 556"/>
                <a:gd name="T9" fmla="*/ 14542 h 381"/>
                <a:gd name="T10" fmla="*/ 781878 w 556"/>
                <a:gd name="T11" fmla="*/ 0 h 381"/>
                <a:gd name="T12" fmla="*/ 808038 w 556"/>
                <a:gd name="T13" fmla="*/ 523500 h 381"/>
                <a:gd name="T14" fmla="*/ 0 60000 65536"/>
                <a:gd name="T15" fmla="*/ 0 60000 65536"/>
                <a:gd name="T16" fmla="*/ 0 60000 65536"/>
                <a:gd name="T17" fmla="*/ 0 60000 65536"/>
                <a:gd name="T18" fmla="*/ 0 60000 65536"/>
                <a:gd name="T19" fmla="*/ 0 60000 65536"/>
                <a:gd name="T20" fmla="*/ 0 60000 65536"/>
                <a:gd name="T21" fmla="*/ 0 w 556"/>
                <a:gd name="T22" fmla="*/ 0 h 381"/>
                <a:gd name="T23" fmla="*/ 556 w 556"/>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6" h="381">
                  <a:moveTo>
                    <a:pt x="556" y="360"/>
                  </a:moveTo>
                  <a:lnTo>
                    <a:pt x="33" y="381"/>
                  </a:lnTo>
                  <a:lnTo>
                    <a:pt x="7" y="381"/>
                  </a:lnTo>
                  <a:lnTo>
                    <a:pt x="0" y="21"/>
                  </a:lnTo>
                  <a:lnTo>
                    <a:pt x="254" y="10"/>
                  </a:lnTo>
                  <a:lnTo>
                    <a:pt x="538" y="0"/>
                  </a:lnTo>
                  <a:lnTo>
                    <a:pt x="556" y="36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endParaRPr lang="en-US" sz="1350">
                <a:solidFill>
                  <a:prstClr val="black"/>
                </a:solidFill>
              </a:endParaRPr>
            </a:p>
          </p:txBody>
        </p:sp>
        <p:sp>
          <p:nvSpPr>
            <p:cNvPr id="176" name="Freeform 49">
              <a:extLst>
                <a:ext uri="{FF2B5EF4-FFF2-40B4-BE49-F238E27FC236}">
                  <a16:creationId xmlns:a16="http://schemas.microsoft.com/office/drawing/2014/main" id="{A9E29157-E24A-4009-8097-6E0E8EF0EDE2}"/>
                </a:ext>
              </a:extLst>
            </p:cNvPr>
            <p:cNvSpPr>
              <a:spLocks/>
            </p:cNvSpPr>
            <p:nvPr/>
          </p:nvSpPr>
          <p:spPr bwMode="auto">
            <a:xfrm>
              <a:off x="9461629" y="4752884"/>
              <a:ext cx="803275" cy="1063624"/>
            </a:xfrm>
            <a:custGeom>
              <a:avLst/>
              <a:gdLst>
                <a:gd name="T0" fmla="*/ 100228 w 553"/>
                <a:gd name="T1" fmla="*/ 1063625 h 731"/>
                <a:gd name="T2" fmla="*/ 90060 w 553"/>
                <a:gd name="T3" fmla="*/ 973413 h 731"/>
                <a:gd name="T4" fmla="*/ 68271 w 553"/>
                <a:gd name="T5" fmla="*/ 969048 h 731"/>
                <a:gd name="T6" fmla="*/ 47935 w 553"/>
                <a:gd name="T7" fmla="*/ 550000 h 731"/>
                <a:gd name="T8" fmla="*/ 26146 w 553"/>
                <a:gd name="T9" fmla="*/ 545635 h 731"/>
                <a:gd name="T10" fmla="*/ 0 w 553"/>
                <a:gd name="T11" fmla="*/ 21825 h 731"/>
                <a:gd name="T12" fmla="*/ 512760 w 553"/>
                <a:gd name="T13" fmla="*/ 0 h 731"/>
                <a:gd name="T14" fmla="*/ 522928 w 553"/>
                <a:gd name="T15" fmla="*/ 5820 h 731"/>
                <a:gd name="T16" fmla="*/ 538906 w 553"/>
                <a:gd name="T17" fmla="*/ 42196 h 731"/>
                <a:gd name="T18" fmla="*/ 559242 w 553"/>
                <a:gd name="T19" fmla="*/ 58201 h 731"/>
                <a:gd name="T20" fmla="*/ 575220 w 553"/>
                <a:gd name="T21" fmla="*/ 206614 h 731"/>
                <a:gd name="T22" fmla="*/ 607177 w 553"/>
                <a:gd name="T23" fmla="*/ 238624 h 731"/>
                <a:gd name="T24" fmla="*/ 612987 w 553"/>
                <a:gd name="T25" fmla="*/ 301191 h 731"/>
                <a:gd name="T26" fmla="*/ 639134 w 553"/>
                <a:gd name="T27" fmla="*/ 323016 h 731"/>
                <a:gd name="T28" fmla="*/ 675448 w 553"/>
                <a:gd name="T29" fmla="*/ 397222 h 731"/>
                <a:gd name="T30" fmla="*/ 719026 w 553"/>
                <a:gd name="T31" fmla="*/ 413228 h 731"/>
                <a:gd name="T32" fmla="*/ 733551 w 553"/>
                <a:gd name="T33" fmla="*/ 433598 h 731"/>
                <a:gd name="T34" fmla="*/ 745172 w 553"/>
                <a:gd name="T35" fmla="*/ 576191 h 731"/>
                <a:gd name="T36" fmla="*/ 761150 w 553"/>
                <a:gd name="T37" fmla="*/ 614022 h 731"/>
                <a:gd name="T38" fmla="*/ 761150 w 553"/>
                <a:gd name="T39" fmla="*/ 650397 h 731"/>
                <a:gd name="T40" fmla="*/ 777129 w 553"/>
                <a:gd name="T41" fmla="*/ 672223 h 731"/>
                <a:gd name="T42" fmla="*/ 803275 w 553"/>
                <a:gd name="T43" fmla="*/ 792990 h 731"/>
                <a:gd name="T44" fmla="*/ 781486 w 553"/>
                <a:gd name="T45" fmla="*/ 905027 h 731"/>
                <a:gd name="T46" fmla="*/ 803275 w 553"/>
                <a:gd name="T47" fmla="*/ 1015609 h 731"/>
                <a:gd name="T48" fmla="*/ 797465 w 553"/>
                <a:gd name="T49" fmla="*/ 1037435 h 731"/>
                <a:gd name="T50" fmla="*/ 100228 w 553"/>
                <a:gd name="T51" fmla="*/ 1063625 h 7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3"/>
                <a:gd name="T79" fmla="*/ 0 h 731"/>
                <a:gd name="T80" fmla="*/ 553 w 553"/>
                <a:gd name="T81" fmla="*/ 731 h 7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3" h="731">
                  <a:moveTo>
                    <a:pt x="69" y="731"/>
                  </a:moveTo>
                  <a:lnTo>
                    <a:pt x="62" y="669"/>
                  </a:lnTo>
                  <a:lnTo>
                    <a:pt x="47" y="666"/>
                  </a:lnTo>
                  <a:lnTo>
                    <a:pt x="33" y="378"/>
                  </a:lnTo>
                  <a:lnTo>
                    <a:pt x="18" y="375"/>
                  </a:lnTo>
                  <a:lnTo>
                    <a:pt x="0" y="15"/>
                  </a:lnTo>
                  <a:lnTo>
                    <a:pt x="353" y="0"/>
                  </a:lnTo>
                  <a:lnTo>
                    <a:pt x="360" y="4"/>
                  </a:lnTo>
                  <a:lnTo>
                    <a:pt x="371" y="29"/>
                  </a:lnTo>
                  <a:lnTo>
                    <a:pt x="385" y="40"/>
                  </a:lnTo>
                  <a:lnTo>
                    <a:pt x="396" y="142"/>
                  </a:lnTo>
                  <a:lnTo>
                    <a:pt x="418" y="164"/>
                  </a:lnTo>
                  <a:lnTo>
                    <a:pt x="422" y="207"/>
                  </a:lnTo>
                  <a:lnTo>
                    <a:pt x="440" y="222"/>
                  </a:lnTo>
                  <a:lnTo>
                    <a:pt x="465" y="273"/>
                  </a:lnTo>
                  <a:lnTo>
                    <a:pt x="495" y="284"/>
                  </a:lnTo>
                  <a:lnTo>
                    <a:pt x="505" y="298"/>
                  </a:lnTo>
                  <a:lnTo>
                    <a:pt x="513" y="396"/>
                  </a:lnTo>
                  <a:lnTo>
                    <a:pt x="524" y="422"/>
                  </a:lnTo>
                  <a:lnTo>
                    <a:pt x="524" y="447"/>
                  </a:lnTo>
                  <a:lnTo>
                    <a:pt x="535" y="462"/>
                  </a:lnTo>
                  <a:lnTo>
                    <a:pt x="553" y="545"/>
                  </a:lnTo>
                  <a:lnTo>
                    <a:pt x="538" y="622"/>
                  </a:lnTo>
                  <a:lnTo>
                    <a:pt x="553" y="698"/>
                  </a:lnTo>
                  <a:lnTo>
                    <a:pt x="549" y="713"/>
                  </a:lnTo>
                  <a:lnTo>
                    <a:pt x="69" y="731"/>
                  </a:lnTo>
                  <a:close/>
                </a:path>
              </a:pathLst>
            </a:custGeom>
            <a:noFill/>
            <a:ln w="6350">
              <a:solidFill>
                <a:srgbClr val="000000"/>
              </a:solidFill>
              <a:round/>
              <a:headEnd/>
              <a:tailEnd/>
            </a:ln>
          </p:spPr>
          <p:txBody>
            <a:bodyPr/>
            <a:lstStyle/>
            <a:p>
              <a:pPr defTabSz="685800"/>
              <a:endParaRPr lang="en-US" sz="1350">
                <a:solidFill>
                  <a:prstClr val="black"/>
                </a:solidFill>
              </a:endParaRPr>
            </a:p>
          </p:txBody>
        </p:sp>
        <p:sp>
          <p:nvSpPr>
            <p:cNvPr id="177" name="Freeform 50">
              <a:extLst>
                <a:ext uri="{FF2B5EF4-FFF2-40B4-BE49-F238E27FC236}">
                  <a16:creationId xmlns:a16="http://schemas.microsoft.com/office/drawing/2014/main" id="{B477287C-98C2-4549-9570-E30AD8AA219B}"/>
                </a:ext>
              </a:extLst>
            </p:cNvPr>
            <p:cNvSpPr>
              <a:spLocks/>
            </p:cNvSpPr>
            <p:nvPr/>
          </p:nvSpPr>
          <p:spPr bwMode="auto">
            <a:xfrm>
              <a:off x="4534030" y="5144997"/>
              <a:ext cx="1570037" cy="739774"/>
            </a:xfrm>
            <a:custGeom>
              <a:avLst/>
              <a:gdLst>
                <a:gd name="T0" fmla="*/ 0 w 1080"/>
                <a:gd name="T1" fmla="*/ 723788 h 509"/>
                <a:gd name="T2" fmla="*/ 36343 w 1080"/>
                <a:gd name="T3" fmla="*/ 555195 h 509"/>
                <a:gd name="T4" fmla="*/ 110484 w 1080"/>
                <a:gd name="T5" fmla="*/ 549381 h 509"/>
                <a:gd name="T6" fmla="*/ 152642 w 1080"/>
                <a:gd name="T7" fmla="*/ 533394 h 509"/>
                <a:gd name="T8" fmla="*/ 206431 w 1080"/>
                <a:gd name="T9" fmla="*/ 597343 h 509"/>
                <a:gd name="T10" fmla="*/ 252950 w 1080"/>
                <a:gd name="T11" fmla="*/ 581356 h 509"/>
                <a:gd name="T12" fmla="*/ 284933 w 1080"/>
                <a:gd name="T13" fmla="*/ 581356 h 509"/>
                <a:gd name="T14" fmla="*/ 364888 w 1080"/>
                <a:gd name="T15" fmla="*/ 619144 h 509"/>
                <a:gd name="T16" fmla="*/ 417223 w 1080"/>
                <a:gd name="T17" fmla="*/ 619144 h 509"/>
                <a:gd name="T18" fmla="*/ 471011 w 1080"/>
                <a:gd name="T19" fmla="*/ 629317 h 509"/>
                <a:gd name="T20" fmla="*/ 485548 w 1080"/>
                <a:gd name="T21" fmla="*/ 597343 h 509"/>
                <a:gd name="T22" fmla="*/ 533522 w 1080"/>
                <a:gd name="T23" fmla="*/ 576995 h 509"/>
                <a:gd name="T24" fmla="*/ 591671 w 1080"/>
                <a:gd name="T25" fmla="*/ 561008 h 509"/>
                <a:gd name="T26" fmla="*/ 629469 w 1080"/>
                <a:gd name="T27" fmla="*/ 533394 h 509"/>
                <a:gd name="T28" fmla="*/ 739953 w 1080"/>
                <a:gd name="T29" fmla="*/ 475258 h 509"/>
                <a:gd name="T30" fmla="*/ 819908 w 1080"/>
                <a:gd name="T31" fmla="*/ 438923 h 509"/>
                <a:gd name="T32" fmla="*/ 846075 w 1080"/>
                <a:gd name="T33" fmla="*/ 428750 h 509"/>
                <a:gd name="T34" fmla="*/ 940568 w 1080"/>
                <a:gd name="T35" fmla="*/ 316839 h 509"/>
                <a:gd name="T36" fmla="*/ 962375 w 1080"/>
                <a:gd name="T37" fmla="*/ 242716 h 509"/>
                <a:gd name="T38" fmla="*/ 1030700 w 1080"/>
                <a:gd name="T39" fmla="*/ 222369 h 509"/>
                <a:gd name="T40" fmla="*/ 1040876 w 1080"/>
                <a:gd name="T41" fmla="*/ 164233 h 509"/>
                <a:gd name="T42" fmla="*/ 1115017 w 1080"/>
                <a:gd name="T43" fmla="*/ 110458 h 509"/>
                <a:gd name="T44" fmla="*/ 1162990 w 1080"/>
                <a:gd name="T45" fmla="*/ 42148 h 509"/>
                <a:gd name="T46" fmla="*/ 1210964 w 1080"/>
                <a:gd name="T47" fmla="*/ 52322 h 509"/>
                <a:gd name="T48" fmla="*/ 1327263 w 1080"/>
                <a:gd name="T49" fmla="*/ 37788 h 509"/>
                <a:gd name="T50" fmla="*/ 1389773 w 1080"/>
                <a:gd name="T51" fmla="*/ 26161 h 509"/>
                <a:gd name="T52" fmla="*/ 1459553 w 1080"/>
                <a:gd name="T53" fmla="*/ 5814 h 509"/>
                <a:gd name="T54" fmla="*/ 1527879 w 1080"/>
                <a:gd name="T55" fmla="*/ 100284 h 509"/>
                <a:gd name="T56" fmla="*/ 1495896 w 1080"/>
                <a:gd name="T57" fmla="*/ 226729 h 509"/>
                <a:gd name="T58" fmla="*/ 1463914 w 1080"/>
                <a:gd name="T59" fmla="*/ 386601 h 509"/>
                <a:gd name="T60" fmla="*/ 1474090 w 1080"/>
                <a:gd name="T61" fmla="*/ 571182 h 509"/>
                <a:gd name="T62" fmla="*/ 1548231 w 1080"/>
                <a:gd name="T63" fmla="*/ 665652 h 509"/>
                <a:gd name="T64" fmla="*/ 1570037 w 1080"/>
                <a:gd name="T65" fmla="*/ 739775 h 5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0"/>
                <a:gd name="T100" fmla="*/ 0 h 509"/>
                <a:gd name="T101" fmla="*/ 1080 w 1080"/>
                <a:gd name="T102" fmla="*/ 509 h 5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0" h="509">
                  <a:moveTo>
                    <a:pt x="1080" y="509"/>
                  </a:moveTo>
                  <a:lnTo>
                    <a:pt x="0" y="498"/>
                  </a:lnTo>
                  <a:lnTo>
                    <a:pt x="4" y="382"/>
                  </a:lnTo>
                  <a:lnTo>
                    <a:pt x="25" y="382"/>
                  </a:lnTo>
                  <a:lnTo>
                    <a:pt x="40" y="371"/>
                  </a:lnTo>
                  <a:lnTo>
                    <a:pt x="76" y="378"/>
                  </a:lnTo>
                  <a:lnTo>
                    <a:pt x="80" y="367"/>
                  </a:lnTo>
                  <a:lnTo>
                    <a:pt x="105" y="367"/>
                  </a:lnTo>
                  <a:lnTo>
                    <a:pt x="116" y="404"/>
                  </a:lnTo>
                  <a:lnTo>
                    <a:pt x="142" y="411"/>
                  </a:lnTo>
                  <a:lnTo>
                    <a:pt x="145" y="400"/>
                  </a:lnTo>
                  <a:lnTo>
                    <a:pt x="174" y="400"/>
                  </a:lnTo>
                  <a:lnTo>
                    <a:pt x="182" y="407"/>
                  </a:lnTo>
                  <a:lnTo>
                    <a:pt x="196" y="400"/>
                  </a:lnTo>
                  <a:lnTo>
                    <a:pt x="233" y="426"/>
                  </a:lnTo>
                  <a:lnTo>
                    <a:pt x="251" y="426"/>
                  </a:lnTo>
                  <a:lnTo>
                    <a:pt x="269" y="404"/>
                  </a:lnTo>
                  <a:lnTo>
                    <a:pt x="287" y="426"/>
                  </a:lnTo>
                  <a:lnTo>
                    <a:pt x="305" y="415"/>
                  </a:lnTo>
                  <a:lnTo>
                    <a:pt x="324" y="433"/>
                  </a:lnTo>
                  <a:lnTo>
                    <a:pt x="338" y="422"/>
                  </a:lnTo>
                  <a:lnTo>
                    <a:pt x="334" y="411"/>
                  </a:lnTo>
                  <a:lnTo>
                    <a:pt x="364" y="415"/>
                  </a:lnTo>
                  <a:lnTo>
                    <a:pt x="367" y="397"/>
                  </a:lnTo>
                  <a:lnTo>
                    <a:pt x="382" y="386"/>
                  </a:lnTo>
                  <a:lnTo>
                    <a:pt x="407" y="386"/>
                  </a:lnTo>
                  <a:lnTo>
                    <a:pt x="422" y="382"/>
                  </a:lnTo>
                  <a:lnTo>
                    <a:pt x="433" y="367"/>
                  </a:lnTo>
                  <a:lnTo>
                    <a:pt x="480" y="360"/>
                  </a:lnTo>
                  <a:lnTo>
                    <a:pt x="509" y="327"/>
                  </a:lnTo>
                  <a:lnTo>
                    <a:pt x="509" y="309"/>
                  </a:lnTo>
                  <a:lnTo>
                    <a:pt x="564" y="302"/>
                  </a:lnTo>
                  <a:lnTo>
                    <a:pt x="567" y="291"/>
                  </a:lnTo>
                  <a:lnTo>
                    <a:pt x="582" y="295"/>
                  </a:lnTo>
                  <a:lnTo>
                    <a:pt x="589" y="247"/>
                  </a:lnTo>
                  <a:lnTo>
                    <a:pt x="647" y="218"/>
                  </a:lnTo>
                  <a:lnTo>
                    <a:pt x="644" y="189"/>
                  </a:lnTo>
                  <a:lnTo>
                    <a:pt x="662" y="167"/>
                  </a:lnTo>
                  <a:lnTo>
                    <a:pt x="691" y="156"/>
                  </a:lnTo>
                  <a:lnTo>
                    <a:pt x="709" y="153"/>
                  </a:lnTo>
                  <a:lnTo>
                    <a:pt x="727" y="135"/>
                  </a:lnTo>
                  <a:lnTo>
                    <a:pt x="716" y="113"/>
                  </a:lnTo>
                  <a:lnTo>
                    <a:pt x="745" y="106"/>
                  </a:lnTo>
                  <a:lnTo>
                    <a:pt x="767" y="76"/>
                  </a:lnTo>
                  <a:lnTo>
                    <a:pt x="778" y="47"/>
                  </a:lnTo>
                  <a:lnTo>
                    <a:pt x="800" y="29"/>
                  </a:lnTo>
                  <a:lnTo>
                    <a:pt x="829" y="26"/>
                  </a:lnTo>
                  <a:lnTo>
                    <a:pt x="833" y="36"/>
                  </a:lnTo>
                  <a:lnTo>
                    <a:pt x="858" y="40"/>
                  </a:lnTo>
                  <a:lnTo>
                    <a:pt x="913" y="26"/>
                  </a:lnTo>
                  <a:lnTo>
                    <a:pt x="927" y="47"/>
                  </a:lnTo>
                  <a:lnTo>
                    <a:pt x="956" y="18"/>
                  </a:lnTo>
                  <a:lnTo>
                    <a:pt x="989" y="18"/>
                  </a:lnTo>
                  <a:lnTo>
                    <a:pt x="1004" y="4"/>
                  </a:lnTo>
                  <a:lnTo>
                    <a:pt x="1022" y="0"/>
                  </a:lnTo>
                  <a:lnTo>
                    <a:pt x="1051" y="69"/>
                  </a:lnTo>
                  <a:lnTo>
                    <a:pt x="1051" y="102"/>
                  </a:lnTo>
                  <a:lnTo>
                    <a:pt x="1029" y="156"/>
                  </a:lnTo>
                  <a:lnTo>
                    <a:pt x="1044" y="196"/>
                  </a:lnTo>
                  <a:lnTo>
                    <a:pt x="1007" y="266"/>
                  </a:lnTo>
                  <a:lnTo>
                    <a:pt x="996" y="324"/>
                  </a:lnTo>
                  <a:lnTo>
                    <a:pt x="1014" y="393"/>
                  </a:lnTo>
                  <a:lnTo>
                    <a:pt x="1029" y="418"/>
                  </a:lnTo>
                  <a:lnTo>
                    <a:pt x="1065" y="458"/>
                  </a:lnTo>
                  <a:lnTo>
                    <a:pt x="1080" y="495"/>
                  </a:lnTo>
                  <a:lnTo>
                    <a:pt x="1080" y="50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8" name="Freeform 51">
              <a:extLst>
                <a:ext uri="{FF2B5EF4-FFF2-40B4-BE49-F238E27FC236}">
                  <a16:creationId xmlns:a16="http://schemas.microsoft.com/office/drawing/2014/main" id="{29589BBA-069C-4598-873E-25D7352D5C32}"/>
                </a:ext>
              </a:extLst>
            </p:cNvPr>
            <p:cNvSpPr>
              <a:spLocks/>
            </p:cNvSpPr>
            <p:nvPr/>
          </p:nvSpPr>
          <p:spPr bwMode="auto">
            <a:xfrm>
              <a:off x="6769230" y="5351372"/>
              <a:ext cx="920750" cy="528637"/>
            </a:xfrm>
            <a:custGeom>
              <a:avLst/>
              <a:gdLst>
                <a:gd name="T0" fmla="*/ 5818 w 633"/>
                <a:gd name="T1" fmla="*/ 528637 h 364"/>
                <a:gd name="T2" fmla="*/ 0 w 633"/>
                <a:gd name="T3" fmla="*/ 15975 h 364"/>
                <a:gd name="T4" fmla="*/ 872749 w 633"/>
                <a:gd name="T5" fmla="*/ 0 h 364"/>
                <a:gd name="T6" fmla="*/ 910568 w 633"/>
                <a:gd name="T7" fmla="*/ 0 h 364"/>
                <a:gd name="T8" fmla="*/ 920750 w 633"/>
                <a:gd name="T9" fmla="*/ 522828 h 364"/>
                <a:gd name="T10" fmla="*/ 174550 w 633"/>
                <a:gd name="T11" fmla="*/ 528637 h 364"/>
                <a:gd name="T12" fmla="*/ 5818 w 633"/>
                <a:gd name="T13" fmla="*/ 528637 h 364"/>
                <a:gd name="T14" fmla="*/ 0 60000 65536"/>
                <a:gd name="T15" fmla="*/ 0 60000 65536"/>
                <a:gd name="T16" fmla="*/ 0 60000 65536"/>
                <a:gd name="T17" fmla="*/ 0 60000 65536"/>
                <a:gd name="T18" fmla="*/ 0 60000 65536"/>
                <a:gd name="T19" fmla="*/ 0 60000 65536"/>
                <a:gd name="T20" fmla="*/ 0 60000 65536"/>
                <a:gd name="T21" fmla="*/ 0 w 633"/>
                <a:gd name="T22" fmla="*/ 0 h 364"/>
                <a:gd name="T23" fmla="*/ 633 w 633"/>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3" h="364">
                  <a:moveTo>
                    <a:pt x="4" y="364"/>
                  </a:moveTo>
                  <a:lnTo>
                    <a:pt x="0" y="11"/>
                  </a:lnTo>
                  <a:lnTo>
                    <a:pt x="600" y="0"/>
                  </a:lnTo>
                  <a:lnTo>
                    <a:pt x="626" y="0"/>
                  </a:lnTo>
                  <a:lnTo>
                    <a:pt x="633" y="360"/>
                  </a:lnTo>
                  <a:lnTo>
                    <a:pt x="120" y="364"/>
                  </a:lnTo>
                  <a:lnTo>
                    <a:pt x="4" y="36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9" name="Freeform 52">
              <a:extLst>
                <a:ext uri="{FF2B5EF4-FFF2-40B4-BE49-F238E27FC236}">
                  <a16:creationId xmlns:a16="http://schemas.microsoft.com/office/drawing/2014/main" id="{55EBD98A-EFCF-45ED-9AA3-2673097E4F8C}"/>
                </a:ext>
              </a:extLst>
            </p:cNvPr>
            <p:cNvSpPr>
              <a:spLocks/>
            </p:cNvSpPr>
            <p:nvPr/>
          </p:nvSpPr>
          <p:spPr bwMode="auto">
            <a:xfrm>
              <a:off x="7680455" y="5329146"/>
              <a:ext cx="1057275" cy="546099"/>
            </a:xfrm>
            <a:custGeom>
              <a:avLst/>
              <a:gdLst>
                <a:gd name="T0" fmla="*/ 301040 w 727"/>
                <a:gd name="T1" fmla="*/ 540275 h 375"/>
                <a:gd name="T2" fmla="*/ 10180 w 727"/>
                <a:gd name="T3" fmla="*/ 546100 h 375"/>
                <a:gd name="T4" fmla="*/ 0 w 727"/>
                <a:gd name="T5" fmla="*/ 21844 h 375"/>
                <a:gd name="T6" fmla="*/ 1009283 w 727"/>
                <a:gd name="T7" fmla="*/ 0 h 375"/>
                <a:gd name="T8" fmla="*/ 1047095 w 727"/>
                <a:gd name="T9" fmla="*/ 0 h 375"/>
                <a:gd name="T10" fmla="*/ 1057275 w 727"/>
                <a:gd name="T11" fmla="*/ 530081 h 375"/>
                <a:gd name="T12" fmla="*/ 301040 w 727"/>
                <a:gd name="T13" fmla="*/ 540275 h 375"/>
                <a:gd name="T14" fmla="*/ 0 60000 65536"/>
                <a:gd name="T15" fmla="*/ 0 60000 65536"/>
                <a:gd name="T16" fmla="*/ 0 60000 65536"/>
                <a:gd name="T17" fmla="*/ 0 60000 65536"/>
                <a:gd name="T18" fmla="*/ 0 60000 65536"/>
                <a:gd name="T19" fmla="*/ 0 60000 65536"/>
                <a:gd name="T20" fmla="*/ 0 60000 65536"/>
                <a:gd name="T21" fmla="*/ 0 w 727"/>
                <a:gd name="T22" fmla="*/ 0 h 375"/>
                <a:gd name="T23" fmla="*/ 727 w 727"/>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7" h="375">
                  <a:moveTo>
                    <a:pt x="207" y="371"/>
                  </a:moveTo>
                  <a:lnTo>
                    <a:pt x="7" y="375"/>
                  </a:lnTo>
                  <a:lnTo>
                    <a:pt x="0" y="15"/>
                  </a:lnTo>
                  <a:lnTo>
                    <a:pt x="694" y="0"/>
                  </a:lnTo>
                  <a:lnTo>
                    <a:pt x="720" y="0"/>
                  </a:lnTo>
                  <a:lnTo>
                    <a:pt x="727" y="364"/>
                  </a:lnTo>
                  <a:lnTo>
                    <a:pt x="207" y="37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80" name="Freeform 53">
              <a:extLst>
                <a:ext uri="{FF2B5EF4-FFF2-40B4-BE49-F238E27FC236}">
                  <a16:creationId xmlns:a16="http://schemas.microsoft.com/office/drawing/2014/main" id="{A403E99C-9492-4E4A-9C8E-F76F34CE72EC}"/>
                </a:ext>
              </a:extLst>
            </p:cNvPr>
            <p:cNvSpPr>
              <a:spLocks/>
            </p:cNvSpPr>
            <p:nvPr/>
          </p:nvSpPr>
          <p:spPr bwMode="auto">
            <a:xfrm>
              <a:off x="8726617" y="5298983"/>
              <a:ext cx="835025" cy="560387"/>
            </a:xfrm>
            <a:custGeom>
              <a:avLst/>
              <a:gdLst>
                <a:gd name="T0" fmla="*/ 46552 w 574"/>
                <a:gd name="T1" fmla="*/ 560388 h 385"/>
                <a:gd name="T2" fmla="*/ 10183 w 574"/>
                <a:gd name="T3" fmla="*/ 560388 h 385"/>
                <a:gd name="T4" fmla="*/ 0 w 574"/>
                <a:gd name="T5" fmla="*/ 30567 h 385"/>
                <a:gd name="T6" fmla="*/ 760833 w 574"/>
                <a:gd name="T7" fmla="*/ 0 h 385"/>
                <a:gd name="T8" fmla="*/ 782654 w 574"/>
                <a:gd name="T9" fmla="*/ 4367 h 385"/>
                <a:gd name="T10" fmla="*/ 803021 w 574"/>
                <a:gd name="T11" fmla="*/ 423566 h 385"/>
                <a:gd name="T12" fmla="*/ 824842 w 574"/>
                <a:gd name="T13" fmla="*/ 427933 h 385"/>
                <a:gd name="T14" fmla="*/ 835025 w 574"/>
                <a:gd name="T15" fmla="*/ 518177 h 385"/>
                <a:gd name="T16" fmla="*/ 46552 w 574"/>
                <a:gd name="T17" fmla="*/ 560388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385"/>
                <a:gd name="T29" fmla="*/ 574 w 574"/>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385">
                  <a:moveTo>
                    <a:pt x="32" y="385"/>
                  </a:moveTo>
                  <a:lnTo>
                    <a:pt x="7" y="385"/>
                  </a:lnTo>
                  <a:lnTo>
                    <a:pt x="0" y="21"/>
                  </a:lnTo>
                  <a:lnTo>
                    <a:pt x="523" y="0"/>
                  </a:lnTo>
                  <a:lnTo>
                    <a:pt x="538" y="3"/>
                  </a:lnTo>
                  <a:lnTo>
                    <a:pt x="552" y="291"/>
                  </a:lnTo>
                  <a:lnTo>
                    <a:pt x="567" y="294"/>
                  </a:lnTo>
                  <a:lnTo>
                    <a:pt x="574" y="356"/>
                  </a:lnTo>
                  <a:lnTo>
                    <a:pt x="32" y="385"/>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endParaRPr lang="en-US" sz="1350">
                <a:solidFill>
                  <a:prstClr val="black"/>
                </a:solidFill>
              </a:endParaRPr>
            </a:p>
          </p:txBody>
        </p:sp>
        <p:sp>
          <p:nvSpPr>
            <p:cNvPr id="181" name="Freeform 54">
              <a:extLst>
                <a:ext uri="{FF2B5EF4-FFF2-40B4-BE49-F238E27FC236}">
                  <a16:creationId xmlns:a16="http://schemas.microsoft.com/office/drawing/2014/main" id="{E36E747E-3304-4515-A414-0E948F5E5026}"/>
                </a:ext>
              </a:extLst>
            </p:cNvPr>
            <p:cNvSpPr>
              <a:spLocks/>
            </p:cNvSpPr>
            <p:nvPr/>
          </p:nvSpPr>
          <p:spPr bwMode="auto">
            <a:xfrm>
              <a:off x="3487867" y="5335496"/>
              <a:ext cx="1052513" cy="533399"/>
            </a:xfrm>
            <a:custGeom>
              <a:avLst/>
              <a:gdLst>
                <a:gd name="T0" fmla="*/ 52335 w 724"/>
                <a:gd name="T1" fmla="*/ 507239 h 367"/>
                <a:gd name="T2" fmla="*/ 0 w 724"/>
                <a:gd name="T3" fmla="*/ 507239 h 367"/>
                <a:gd name="T4" fmla="*/ 20352 w 724"/>
                <a:gd name="T5" fmla="*/ 0 h 367"/>
                <a:gd name="T6" fmla="*/ 90132 w 724"/>
                <a:gd name="T7" fmla="*/ 0 h 367"/>
                <a:gd name="T8" fmla="*/ 543701 w 724"/>
                <a:gd name="T9" fmla="*/ 10174 h 367"/>
                <a:gd name="T10" fmla="*/ 539340 w 724"/>
                <a:gd name="T11" fmla="*/ 122086 h 367"/>
                <a:gd name="T12" fmla="*/ 1052513 w 724"/>
                <a:gd name="T13" fmla="*/ 132260 h 367"/>
                <a:gd name="T14" fmla="*/ 1052513 w 724"/>
                <a:gd name="T15" fmla="*/ 364805 h 367"/>
                <a:gd name="T16" fmla="*/ 1046698 w 724"/>
                <a:gd name="T17" fmla="*/ 533400 h 367"/>
                <a:gd name="T18" fmla="*/ 52335 w 724"/>
                <a:gd name="T19" fmla="*/ 507239 h 3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4"/>
                <a:gd name="T31" fmla="*/ 0 h 367"/>
                <a:gd name="T32" fmla="*/ 724 w 724"/>
                <a:gd name="T33" fmla="*/ 367 h 3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4" h="367">
                  <a:moveTo>
                    <a:pt x="36" y="349"/>
                  </a:moveTo>
                  <a:lnTo>
                    <a:pt x="0" y="349"/>
                  </a:lnTo>
                  <a:lnTo>
                    <a:pt x="14" y="0"/>
                  </a:lnTo>
                  <a:lnTo>
                    <a:pt x="62" y="0"/>
                  </a:lnTo>
                  <a:lnTo>
                    <a:pt x="374" y="7"/>
                  </a:lnTo>
                  <a:lnTo>
                    <a:pt x="371" y="84"/>
                  </a:lnTo>
                  <a:lnTo>
                    <a:pt x="724" y="91"/>
                  </a:lnTo>
                  <a:lnTo>
                    <a:pt x="724" y="251"/>
                  </a:lnTo>
                  <a:lnTo>
                    <a:pt x="720" y="367"/>
                  </a:lnTo>
                  <a:lnTo>
                    <a:pt x="36" y="34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82" name="Rectangle 55">
              <a:extLst>
                <a:ext uri="{FF2B5EF4-FFF2-40B4-BE49-F238E27FC236}">
                  <a16:creationId xmlns:a16="http://schemas.microsoft.com/office/drawing/2014/main" id="{385793B7-C66C-43B2-B8B9-7F59E33A276B}"/>
                </a:ext>
              </a:extLst>
            </p:cNvPr>
            <p:cNvSpPr>
              <a:spLocks noChangeArrowheads="1"/>
            </p:cNvSpPr>
            <p:nvPr/>
          </p:nvSpPr>
          <p:spPr bwMode="auto">
            <a:xfrm>
              <a:off x="3265617" y="2914562"/>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3" name="Rectangle 56">
              <a:extLst>
                <a:ext uri="{FF2B5EF4-FFF2-40B4-BE49-F238E27FC236}">
                  <a16:creationId xmlns:a16="http://schemas.microsoft.com/office/drawing/2014/main" id="{E8B654A9-4F0F-4A06-8EC0-DD913001A643}"/>
                </a:ext>
              </a:extLst>
            </p:cNvPr>
            <p:cNvSpPr>
              <a:spLocks noChangeArrowheads="1"/>
            </p:cNvSpPr>
            <p:nvPr/>
          </p:nvSpPr>
          <p:spPr bwMode="auto">
            <a:xfrm>
              <a:off x="5316667" y="4562383"/>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4" name="Rectangle 57">
              <a:extLst>
                <a:ext uri="{FF2B5EF4-FFF2-40B4-BE49-F238E27FC236}">
                  <a16:creationId xmlns:a16="http://schemas.microsoft.com/office/drawing/2014/main" id="{F34549E6-8C7E-47F9-A182-5082D803BBFF}"/>
                </a:ext>
              </a:extLst>
            </p:cNvPr>
            <p:cNvSpPr>
              <a:spLocks noChangeArrowheads="1"/>
            </p:cNvSpPr>
            <p:nvPr/>
          </p:nvSpPr>
          <p:spPr bwMode="auto">
            <a:xfrm>
              <a:off x="3814892" y="4511586"/>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5" name="Rectangle 58">
              <a:extLst>
                <a:ext uri="{FF2B5EF4-FFF2-40B4-BE49-F238E27FC236}">
                  <a16:creationId xmlns:a16="http://schemas.microsoft.com/office/drawing/2014/main" id="{909AD25F-32B4-48B2-BBFB-291587030BA2}"/>
                </a:ext>
              </a:extLst>
            </p:cNvPr>
            <p:cNvSpPr>
              <a:spLocks noChangeArrowheads="1"/>
            </p:cNvSpPr>
            <p:nvPr/>
          </p:nvSpPr>
          <p:spPr bwMode="auto">
            <a:xfrm>
              <a:off x="7642355" y="4262348"/>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6" name="Rectangle 59">
              <a:extLst>
                <a:ext uri="{FF2B5EF4-FFF2-40B4-BE49-F238E27FC236}">
                  <a16:creationId xmlns:a16="http://schemas.microsoft.com/office/drawing/2014/main" id="{7E4C3DCE-1E0B-428A-A9DC-380D3836BA3C}"/>
                </a:ext>
              </a:extLst>
            </p:cNvPr>
            <p:cNvSpPr>
              <a:spLocks noChangeArrowheads="1"/>
            </p:cNvSpPr>
            <p:nvPr/>
          </p:nvSpPr>
          <p:spPr bwMode="auto">
            <a:xfrm>
              <a:off x="7040692" y="3352710"/>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7" name="Rectangle 60">
              <a:extLst>
                <a:ext uri="{FF2B5EF4-FFF2-40B4-BE49-F238E27FC236}">
                  <a16:creationId xmlns:a16="http://schemas.microsoft.com/office/drawing/2014/main" id="{05DD6BC9-43B7-4A53-8F0F-90CA2420A84D}"/>
                </a:ext>
              </a:extLst>
            </p:cNvPr>
            <p:cNvSpPr>
              <a:spLocks noChangeArrowheads="1"/>
            </p:cNvSpPr>
            <p:nvPr/>
          </p:nvSpPr>
          <p:spPr bwMode="auto">
            <a:xfrm>
              <a:off x="6880356" y="4278224"/>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8" name="Rectangle 61">
              <a:extLst>
                <a:ext uri="{FF2B5EF4-FFF2-40B4-BE49-F238E27FC236}">
                  <a16:creationId xmlns:a16="http://schemas.microsoft.com/office/drawing/2014/main" id="{01DBD959-BBEB-4797-AE34-1EC87121DF46}"/>
                </a:ext>
              </a:extLst>
            </p:cNvPr>
            <p:cNvSpPr>
              <a:spLocks noChangeArrowheads="1"/>
            </p:cNvSpPr>
            <p:nvPr/>
          </p:nvSpPr>
          <p:spPr bwMode="auto">
            <a:xfrm>
              <a:off x="8915529" y="2130338"/>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9" name="Rectangle 62">
              <a:extLst>
                <a:ext uri="{FF2B5EF4-FFF2-40B4-BE49-F238E27FC236}">
                  <a16:creationId xmlns:a16="http://schemas.microsoft.com/office/drawing/2014/main" id="{E20304B5-DE80-49F6-AF71-FE65C7CEBAD9}"/>
                </a:ext>
              </a:extLst>
            </p:cNvPr>
            <p:cNvSpPr>
              <a:spLocks noChangeArrowheads="1"/>
            </p:cNvSpPr>
            <p:nvPr/>
          </p:nvSpPr>
          <p:spPr bwMode="auto">
            <a:xfrm>
              <a:off x="5872292" y="2379576"/>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0" name="Rectangle 63">
              <a:extLst>
                <a:ext uri="{FF2B5EF4-FFF2-40B4-BE49-F238E27FC236}">
                  <a16:creationId xmlns:a16="http://schemas.microsoft.com/office/drawing/2014/main" id="{952582FF-09C7-4A8F-8849-2D53808E4830}"/>
                </a:ext>
              </a:extLst>
            </p:cNvPr>
            <p:cNvSpPr>
              <a:spLocks noChangeArrowheads="1"/>
            </p:cNvSpPr>
            <p:nvPr/>
          </p:nvSpPr>
          <p:spPr bwMode="auto">
            <a:xfrm>
              <a:off x="6110418" y="2379576"/>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1" name="Rectangle 64">
              <a:extLst>
                <a:ext uri="{FF2B5EF4-FFF2-40B4-BE49-F238E27FC236}">
                  <a16:creationId xmlns:a16="http://schemas.microsoft.com/office/drawing/2014/main" id="{0A47D494-A305-488B-B2DD-995A75CD4DD2}"/>
                </a:ext>
              </a:extLst>
            </p:cNvPr>
            <p:cNvSpPr>
              <a:spLocks noChangeArrowheads="1"/>
            </p:cNvSpPr>
            <p:nvPr/>
          </p:nvSpPr>
          <p:spPr bwMode="auto">
            <a:xfrm>
              <a:off x="4268917" y="2417675"/>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2" name="Rectangle 65">
              <a:extLst>
                <a:ext uri="{FF2B5EF4-FFF2-40B4-BE49-F238E27FC236}">
                  <a16:creationId xmlns:a16="http://schemas.microsoft.com/office/drawing/2014/main" id="{4CAA2EAD-EADB-45DD-9BDF-3C8CBE467FE3}"/>
                </a:ext>
              </a:extLst>
            </p:cNvPr>
            <p:cNvSpPr>
              <a:spLocks noChangeArrowheads="1"/>
            </p:cNvSpPr>
            <p:nvPr/>
          </p:nvSpPr>
          <p:spPr bwMode="auto">
            <a:xfrm>
              <a:off x="4062541" y="1544550"/>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3" name="Text Box 66">
              <a:extLst>
                <a:ext uri="{FF2B5EF4-FFF2-40B4-BE49-F238E27FC236}">
                  <a16:creationId xmlns:a16="http://schemas.microsoft.com/office/drawing/2014/main" id="{0AF3237B-56F8-44F0-AB0B-272B61124A41}"/>
                </a:ext>
              </a:extLst>
            </p:cNvPr>
            <p:cNvSpPr txBox="1">
              <a:spLocks noChangeArrowheads="1"/>
            </p:cNvSpPr>
            <p:nvPr/>
          </p:nvSpPr>
          <p:spPr bwMode="auto">
            <a:xfrm>
              <a:off x="3598520" y="5408521"/>
              <a:ext cx="65181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Adams</a:t>
              </a:r>
            </a:p>
            <a:p>
              <a:pPr algn="ctr" defTabSz="685800" eaLnBrk="1" hangingPunct="1">
                <a:spcBef>
                  <a:spcPct val="0"/>
                </a:spcBef>
                <a:buNone/>
              </a:pPr>
              <a:r>
                <a:rPr lang="en-US" altLang="en-US" sz="675" dirty="0">
                  <a:solidFill>
                    <a:prstClr val="black"/>
                  </a:solidFill>
                </a:rPr>
                <a:t>4</a:t>
              </a:r>
            </a:p>
          </p:txBody>
        </p:sp>
        <p:sp>
          <p:nvSpPr>
            <p:cNvPr id="194" name="Text Box 67">
              <a:extLst>
                <a:ext uri="{FF2B5EF4-FFF2-40B4-BE49-F238E27FC236}">
                  <a16:creationId xmlns:a16="http://schemas.microsoft.com/office/drawing/2014/main" id="{142A26EC-9A9D-43FA-8F83-B3C8750D39BC}"/>
                </a:ext>
              </a:extLst>
            </p:cNvPr>
            <p:cNvSpPr txBox="1">
              <a:spLocks noChangeArrowheads="1"/>
            </p:cNvSpPr>
            <p:nvPr/>
          </p:nvSpPr>
          <p:spPr bwMode="auto">
            <a:xfrm>
              <a:off x="8310738" y="4079784"/>
              <a:ext cx="658724"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Barnes</a:t>
              </a:r>
            </a:p>
            <a:p>
              <a:pPr algn="ctr" defTabSz="685800" eaLnBrk="1" hangingPunct="1">
                <a:spcBef>
                  <a:spcPct val="0"/>
                </a:spcBef>
                <a:buNone/>
              </a:pPr>
              <a:r>
                <a:rPr lang="en-US" altLang="en-US" sz="675" dirty="0">
                  <a:solidFill>
                    <a:prstClr val="black"/>
                  </a:solidFill>
                </a:rPr>
                <a:t>4</a:t>
              </a:r>
            </a:p>
          </p:txBody>
        </p:sp>
        <p:sp>
          <p:nvSpPr>
            <p:cNvPr id="195" name="Text Box 68">
              <a:extLst>
                <a:ext uri="{FF2B5EF4-FFF2-40B4-BE49-F238E27FC236}">
                  <a16:creationId xmlns:a16="http://schemas.microsoft.com/office/drawing/2014/main" id="{9594E234-7D89-45C8-B4C1-D64BA4A0715F}"/>
                </a:ext>
              </a:extLst>
            </p:cNvPr>
            <p:cNvSpPr txBox="1">
              <a:spLocks noChangeArrowheads="1"/>
            </p:cNvSpPr>
            <p:nvPr/>
          </p:nvSpPr>
          <p:spPr bwMode="auto">
            <a:xfrm>
              <a:off x="6768956" y="2360525"/>
              <a:ext cx="686343"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Benson</a:t>
              </a:r>
            </a:p>
            <a:p>
              <a:pPr algn="ctr" defTabSz="685800" eaLnBrk="1" hangingPunct="1">
                <a:spcBef>
                  <a:spcPct val="0"/>
                </a:spcBef>
                <a:buNone/>
              </a:pPr>
              <a:r>
                <a:rPr lang="en-US" altLang="en-US" sz="675" dirty="0">
                  <a:solidFill>
                    <a:prstClr val="black"/>
                  </a:solidFill>
                </a:rPr>
                <a:t>4</a:t>
              </a:r>
            </a:p>
          </p:txBody>
        </p:sp>
        <p:sp>
          <p:nvSpPr>
            <p:cNvPr id="196" name="Text Box 69">
              <a:extLst>
                <a:ext uri="{FF2B5EF4-FFF2-40B4-BE49-F238E27FC236}">
                  <a16:creationId xmlns:a16="http://schemas.microsoft.com/office/drawing/2014/main" id="{85187717-5C69-4A1F-A102-3BB738D1DEA7}"/>
                </a:ext>
              </a:extLst>
            </p:cNvPr>
            <p:cNvSpPr txBox="1">
              <a:spLocks noChangeArrowheads="1"/>
            </p:cNvSpPr>
            <p:nvPr/>
          </p:nvSpPr>
          <p:spPr bwMode="auto">
            <a:xfrm>
              <a:off x="2820368" y="4003584"/>
              <a:ext cx="658724"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Billings</a:t>
              </a:r>
            </a:p>
            <a:p>
              <a:pPr algn="ctr" defTabSz="685800" eaLnBrk="1" hangingPunct="1">
                <a:spcBef>
                  <a:spcPct val="0"/>
                </a:spcBef>
                <a:buNone/>
              </a:pPr>
              <a:r>
                <a:rPr lang="en-US" altLang="en-US" sz="675" dirty="0">
                  <a:solidFill>
                    <a:prstClr val="black"/>
                  </a:solidFill>
                </a:rPr>
                <a:t>4</a:t>
              </a:r>
            </a:p>
          </p:txBody>
        </p:sp>
        <p:sp>
          <p:nvSpPr>
            <p:cNvPr id="197" name="Text Box 70">
              <a:extLst>
                <a:ext uri="{FF2B5EF4-FFF2-40B4-BE49-F238E27FC236}">
                  <a16:creationId xmlns:a16="http://schemas.microsoft.com/office/drawing/2014/main" id="{AC75D70E-1552-4B51-B936-D98C949F97B2}"/>
                </a:ext>
              </a:extLst>
            </p:cNvPr>
            <p:cNvSpPr txBox="1">
              <a:spLocks noChangeArrowheads="1"/>
            </p:cNvSpPr>
            <p:nvPr/>
          </p:nvSpPr>
          <p:spPr bwMode="auto">
            <a:xfrm>
              <a:off x="5378911" y="1293726"/>
              <a:ext cx="78991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Bottineau</a:t>
              </a:r>
            </a:p>
            <a:p>
              <a:pPr algn="ctr" defTabSz="685800" eaLnBrk="1" hangingPunct="1">
                <a:spcBef>
                  <a:spcPct val="0"/>
                </a:spcBef>
                <a:buNone/>
              </a:pPr>
              <a:r>
                <a:rPr lang="en-US" altLang="en-US" sz="675" dirty="0">
                  <a:solidFill>
                    <a:prstClr val="black"/>
                  </a:solidFill>
                </a:rPr>
                <a:t>4</a:t>
              </a:r>
            </a:p>
          </p:txBody>
        </p:sp>
        <p:sp>
          <p:nvSpPr>
            <p:cNvPr id="198" name="Text Box 71">
              <a:extLst>
                <a:ext uri="{FF2B5EF4-FFF2-40B4-BE49-F238E27FC236}">
                  <a16:creationId xmlns:a16="http://schemas.microsoft.com/office/drawing/2014/main" id="{42490875-4552-4C59-935A-04BE8D8DB1A9}"/>
                </a:ext>
              </a:extLst>
            </p:cNvPr>
            <p:cNvSpPr txBox="1">
              <a:spLocks noChangeArrowheads="1"/>
            </p:cNvSpPr>
            <p:nvPr/>
          </p:nvSpPr>
          <p:spPr bwMode="auto">
            <a:xfrm>
              <a:off x="2542125" y="5332322"/>
              <a:ext cx="74848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Bowman</a:t>
              </a:r>
            </a:p>
            <a:p>
              <a:pPr algn="ctr" defTabSz="685800" eaLnBrk="1" hangingPunct="1">
                <a:spcBef>
                  <a:spcPct val="0"/>
                </a:spcBef>
                <a:buNone/>
              </a:pPr>
              <a:r>
                <a:rPr lang="en-US" altLang="en-US" sz="675" dirty="0">
                  <a:solidFill>
                    <a:prstClr val="black"/>
                  </a:solidFill>
                </a:rPr>
                <a:t>4</a:t>
              </a:r>
            </a:p>
          </p:txBody>
        </p:sp>
        <p:sp>
          <p:nvSpPr>
            <p:cNvPr id="199" name="Text Box 72">
              <a:extLst>
                <a:ext uri="{FF2B5EF4-FFF2-40B4-BE49-F238E27FC236}">
                  <a16:creationId xmlns:a16="http://schemas.microsoft.com/office/drawing/2014/main" id="{1A1D80E0-FCA2-49F6-96FA-9494EB2C3A70}"/>
                </a:ext>
              </a:extLst>
            </p:cNvPr>
            <p:cNvSpPr txBox="1">
              <a:spLocks noChangeArrowheads="1"/>
            </p:cNvSpPr>
            <p:nvPr/>
          </p:nvSpPr>
          <p:spPr bwMode="auto">
            <a:xfrm>
              <a:off x="3810567" y="1350876"/>
              <a:ext cx="58967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Burke</a:t>
              </a:r>
            </a:p>
            <a:p>
              <a:pPr algn="ctr" defTabSz="685800" eaLnBrk="1" hangingPunct="1">
                <a:spcBef>
                  <a:spcPct val="0"/>
                </a:spcBef>
                <a:buNone/>
              </a:pPr>
              <a:r>
                <a:rPr lang="en-US" altLang="en-US" sz="675" dirty="0">
                  <a:solidFill>
                    <a:prstClr val="black"/>
                  </a:solidFill>
                </a:rPr>
                <a:t>4</a:t>
              </a:r>
            </a:p>
          </p:txBody>
        </p:sp>
        <p:sp>
          <p:nvSpPr>
            <p:cNvPr id="200" name="Text Box 73">
              <a:extLst>
                <a:ext uri="{FF2B5EF4-FFF2-40B4-BE49-F238E27FC236}">
                  <a16:creationId xmlns:a16="http://schemas.microsoft.com/office/drawing/2014/main" id="{F0EE95F5-3651-4EFE-A17C-22609B272621}"/>
                </a:ext>
              </a:extLst>
            </p:cNvPr>
            <p:cNvSpPr txBox="1">
              <a:spLocks noChangeArrowheads="1"/>
            </p:cNvSpPr>
            <p:nvPr/>
          </p:nvSpPr>
          <p:spPr bwMode="auto">
            <a:xfrm>
              <a:off x="5761098" y="4143285"/>
              <a:ext cx="72086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Burleigh</a:t>
              </a:r>
            </a:p>
            <a:p>
              <a:pPr algn="ctr" defTabSz="685800" eaLnBrk="1" hangingPunct="1">
                <a:spcBef>
                  <a:spcPct val="0"/>
                </a:spcBef>
                <a:buNone/>
              </a:pPr>
              <a:r>
                <a:rPr lang="en-US" altLang="en-US" sz="675" dirty="0">
                  <a:solidFill>
                    <a:prstClr val="black"/>
                  </a:solidFill>
                </a:rPr>
                <a:t>4</a:t>
              </a:r>
            </a:p>
          </p:txBody>
        </p:sp>
        <p:sp>
          <p:nvSpPr>
            <p:cNvPr id="201" name="Text Box 74">
              <a:extLst>
                <a:ext uri="{FF2B5EF4-FFF2-40B4-BE49-F238E27FC236}">
                  <a16:creationId xmlns:a16="http://schemas.microsoft.com/office/drawing/2014/main" id="{3CEDB1B5-3588-46B9-8BF8-DDDDD59BC06C}"/>
                </a:ext>
              </a:extLst>
            </p:cNvPr>
            <p:cNvSpPr txBox="1">
              <a:spLocks noChangeArrowheads="1"/>
            </p:cNvSpPr>
            <p:nvPr/>
          </p:nvSpPr>
          <p:spPr bwMode="auto">
            <a:xfrm>
              <a:off x="9190682" y="4079784"/>
              <a:ext cx="54824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Cass</a:t>
              </a:r>
            </a:p>
            <a:p>
              <a:pPr algn="ctr" defTabSz="685800" eaLnBrk="1" hangingPunct="1">
                <a:spcBef>
                  <a:spcPct val="0"/>
                </a:spcBef>
                <a:buNone/>
              </a:pPr>
              <a:r>
                <a:rPr lang="en-US" altLang="en-US" sz="675" dirty="0">
                  <a:solidFill>
                    <a:prstClr val="black"/>
                  </a:solidFill>
                </a:rPr>
                <a:t>1</a:t>
              </a:r>
            </a:p>
          </p:txBody>
        </p:sp>
        <p:sp>
          <p:nvSpPr>
            <p:cNvPr id="202" name="Text Box 75">
              <a:extLst>
                <a:ext uri="{FF2B5EF4-FFF2-40B4-BE49-F238E27FC236}">
                  <a16:creationId xmlns:a16="http://schemas.microsoft.com/office/drawing/2014/main" id="{A5E3A950-E1C0-4758-85E7-0A72F12A8B45}"/>
                </a:ext>
              </a:extLst>
            </p:cNvPr>
            <p:cNvSpPr txBox="1">
              <a:spLocks noChangeArrowheads="1"/>
            </p:cNvSpPr>
            <p:nvPr/>
          </p:nvSpPr>
          <p:spPr bwMode="auto">
            <a:xfrm>
              <a:off x="7818497" y="1369925"/>
              <a:ext cx="72086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Cavalier</a:t>
              </a:r>
            </a:p>
            <a:p>
              <a:pPr algn="ctr" defTabSz="685800" eaLnBrk="1" hangingPunct="1">
                <a:spcBef>
                  <a:spcPct val="0"/>
                </a:spcBef>
                <a:buNone/>
              </a:pPr>
              <a:r>
                <a:rPr lang="en-US" altLang="en-US" sz="675" dirty="0">
                  <a:solidFill>
                    <a:prstClr val="black"/>
                  </a:solidFill>
                </a:rPr>
                <a:t>4</a:t>
              </a:r>
            </a:p>
          </p:txBody>
        </p:sp>
        <p:sp>
          <p:nvSpPr>
            <p:cNvPr id="203" name="Text Box 76">
              <a:extLst>
                <a:ext uri="{FF2B5EF4-FFF2-40B4-BE49-F238E27FC236}">
                  <a16:creationId xmlns:a16="http://schemas.microsoft.com/office/drawing/2014/main" id="{CE7A9BD5-176D-4CB8-8C9B-B88BA883D6CE}"/>
                </a:ext>
              </a:extLst>
            </p:cNvPr>
            <p:cNvSpPr txBox="1">
              <a:spLocks noChangeArrowheads="1"/>
            </p:cNvSpPr>
            <p:nvPr/>
          </p:nvSpPr>
          <p:spPr bwMode="auto">
            <a:xfrm>
              <a:off x="8694204" y="1336587"/>
              <a:ext cx="75539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Pembina</a:t>
              </a:r>
            </a:p>
            <a:p>
              <a:pPr algn="ctr" defTabSz="685800" eaLnBrk="1" hangingPunct="1">
                <a:spcBef>
                  <a:spcPct val="0"/>
                </a:spcBef>
                <a:buNone/>
              </a:pPr>
              <a:r>
                <a:rPr lang="en-US" altLang="en-US" sz="675" dirty="0">
                  <a:solidFill>
                    <a:prstClr val="black"/>
                  </a:solidFill>
                </a:rPr>
                <a:t>4</a:t>
              </a:r>
            </a:p>
          </p:txBody>
        </p:sp>
        <p:sp>
          <p:nvSpPr>
            <p:cNvPr id="204" name="Text Box 77">
              <a:extLst>
                <a:ext uri="{FF2B5EF4-FFF2-40B4-BE49-F238E27FC236}">
                  <a16:creationId xmlns:a16="http://schemas.microsoft.com/office/drawing/2014/main" id="{3342933D-A9ED-44C3-8304-F1D8AA1F7AA8}"/>
                </a:ext>
              </a:extLst>
            </p:cNvPr>
            <p:cNvSpPr txBox="1">
              <a:spLocks noChangeArrowheads="1"/>
            </p:cNvSpPr>
            <p:nvPr/>
          </p:nvSpPr>
          <p:spPr bwMode="auto">
            <a:xfrm>
              <a:off x="8626209" y="1946186"/>
              <a:ext cx="61038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Walsh</a:t>
              </a:r>
            </a:p>
            <a:p>
              <a:pPr algn="ctr" defTabSz="685800" eaLnBrk="1" hangingPunct="1">
                <a:spcBef>
                  <a:spcPct val="0"/>
                </a:spcBef>
                <a:buNone/>
              </a:pPr>
              <a:r>
                <a:rPr lang="en-US" altLang="en-US" sz="675" dirty="0">
                  <a:solidFill>
                    <a:prstClr val="black"/>
                  </a:solidFill>
                </a:rPr>
                <a:t>4</a:t>
              </a:r>
            </a:p>
          </p:txBody>
        </p:sp>
        <p:sp>
          <p:nvSpPr>
            <p:cNvPr id="205" name="Text Box 78">
              <a:extLst>
                <a:ext uri="{FF2B5EF4-FFF2-40B4-BE49-F238E27FC236}">
                  <a16:creationId xmlns:a16="http://schemas.microsoft.com/office/drawing/2014/main" id="{3AF2DCA5-5396-44CA-B1B4-3B94433EC145}"/>
                </a:ext>
              </a:extLst>
            </p:cNvPr>
            <p:cNvSpPr txBox="1">
              <a:spLocks noChangeArrowheads="1"/>
            </p:cNvSpPr>
            <p:nvPr/>
          </p:nvSpPr>
          <p:spPr bwMode="auto">
            <a:xfrm>
              <a:off x="7512903" y="2174787"/>
              <a:ext cx="72086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Ramsey</a:t>
              </a:r>
            </a:p>
            <a:p>
              <a:pPr algn="ctr" defTabSz="685800" eaLnBrk="1" hangingPunct="1">
                <a:spcBef>
                  <a:spcPct val="0"/>
                </a:spcBef>
                <a:buNone/>
              </a:pPr>
              <a:r>
                <a:rPr lang="en-US" altLang="en-US" sz="675" dirty="0">
                  <a:solidFill>
                    <a:prstClr val="black"/>
                  </a:solidFill>
                </a:rPr>
                <a:t>4</a:t>
              </a:r>
            </a:p>
          </p:txBody>
        </p:sp>
        <p:sp>
          <p:nvSpPr>
            <p:cNvPr id="206" name="Text Box 79">
              <a:extLst>
                <a:ext uri="{FF2B5EF4-FFF2-40B4-BE49-F238E27FC236}">
                  <a16:creationId xmlns:a16="http://schemas.microsoft.com/office/drawing/2014/main" id="{317D7A9F-BA36-4ED9-B6B4-197B4781011E}"/>
                </a:ext>
              </a:extLst>
            </p:cNvPr>
            <p:cNvSpPr txBox="1">
              <a:spLocks noChangeArrowheads="1"/>
            </p:cNvSpPr>
            <p:nvPr/>
          </p:nvSpPr>
          <p:spPr bwMode="auto">
            <a:xfrm>
              <a:off x="8130040" y="2678024"/>
              <a:ext cx="65181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Nelson</a:t>
              </a:r>
            </a:p>
            <a:p>
              <a:pPr algn="ctr" defTabSz="685800" eaLnBrk="1" hangingPunct="1">
                <a:spcBef>
                  <a:spcPct val="0"/>
                </a:spcBef>
                <a:buNone/>
              </a:pPr>
              <a:r>
                <a:rPr lang="en-US" altLang="en-US" sz="675" dirty="0">
                  <a:solidFill>
                    <a:prstClr val="black"/>
                  </a:solidFill>
                </a:rPr>
                <a:t>4</a:t>
              </a:r>
            </a:p>
          </p:txBody>
        </p:sp>
        <p:sp>
          <p:nvSpPr>
            <p:cNvPr id="207" name="Text Box 80">
              <a:extLst>
                <a:ext uri="{FF2B5EF4-FFF2-40B4-BE49-F238E27FC236}">
                  <a16:creationId xmlns:a16="http://schemas.microsoft.com/office/drawing/2014/main" id="{393DBD83-E174-4EC8-B079-64CA33366D8E}"/>
                </a:ext>
              </a:extLst>
            </p:cNvPr>
            <p:cNvSpPr txBox="1">
              <a:spLocks noChangeArrowheads="1"/>
            </p:cNvSpPr>
            <p:nvPr/>
          </p:nvSpPr>
          <p:spPr bwMode="auto">
            <a:xfrm>
              <a:off x="8857985" y="2512926"/>
              <a:ext cx="610389" cy="5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Grand</a:t>
              </a:r>
            </a:p>
            <a:p>
              <a:pPr algn="ctr" defTabSz="685800" eaLnBrk="1" hangingPunct="1">
                <a:spcBef>
                  <a:spcPct val="0"/>
                </a:spcBef>
                <a:buNone/>
              </a:pPr>
              <a:r>
                <a:rPr lang="en-US" altLang="en-US" sz="675" dirty="0">
                  <a:solidFill>
                    <a:prstClr val="black"/>
                  </a:solidFill>
                </a:rPr>
                <a:t>Forks</a:t>
              </a:r>
            </a:p>
            <a:p>
              <a:pPr algn="ctr" defTabSz="685800" eaLnBrk="1" hangingPunct="1">
                <a:spcBef>
                  <a:spcPct val="0"/>
                </a:spcBef>
                <a:buNone/>
              </a:pPr>
              <a:r>
                <a:rPr lang="en-US" altLang="en-US" sz="675" dirty="0">
                  <a:solidFill>
                    <a:prstClr val="black"/>
                  </a:solidFill>
                </a:rPr>
                <a:t>4</a:t>
              </a:r>
            </a:p>
          </p:txBody>
        </p:sp>
        <p:sp>
          <p:nvSpPr>
            <p:cNvPr id="208" name="Text Box 81">
              <a:extLst>
                <a:ext uri="{FF2B5EF4-FFF2-40B4-BE49-F238E27FC236}">
                  <a16:creationId xmlns:a16="http://schemas.microsoft.com/office/drawing/2014/main" id="{A07D1CBB-80FF-4710-921A-E8BC6A9915CB}"/>
                </a:ext>
              </a:extLst>
            </p:cNvPr>
            <p:cNvSpPr txBox="1">
              <a:spLocks noChangeArrowheads="1"/>
            </p:cNvSpPr>
            <p:nvPr/>
          </p:nvSpPr>
          <p:spPr bwMode="auto">
            <a:xfrm>
              <a:off x="7019269" y="1446126"/>
              <a:ext cx="67943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Towner</a:t>
              </a:r>
            </a:p>
            <a:p>
              <a:pPr algn="ctr" defTabSz="685800" eaLnBrk="1" hangingPunct="1">
                <a:spcBef>
                  <a:spcPct val="0"/>
                </a:spcBef>
                <a:buNone/>
              </a:pPr>
              <a:r>
                <a:rPr lang="en-US" altLang="en-US" sz="675" dirty="0">
                  <a:solidFill>
                    <a:prstClr val="black"/>
                  </a:solidFill>
                </a:rPr>
                <a:t>4</a:t>
              </a:r>
            </a:p>
          </p:txBody>
        </p:sp>
        <p:sp>
          <p:nvSpPr>
            <p:cNvPr id="209" name="Text Box 82">
              <a:extLst>
                <a:ext uri="{FF2B5EF4-FFF2-40B4-BE49-F238E27FC236}">
                  <a16:creationId xmlns:a16="http://schemas.microsoft.com/office/drawing/2014/main" id="{E8EDFDFF-2710-4041-AB24-02719E2F6AF1}"/>
                </a:ext>
              </a:extLst>
            </p:cNvPr>
            <p:cNvSpPr txBox="1">
              <a:spLocks noChangeArrowheads="1"/>
            </p:cNvSpPr>
            <p:nvPr/>
          </p:nvSpPr>
          <p:spPr bwMode="auto">
            <a:xfrm>
              <a:off x="6439075" y="1369925"/>
              <a:ext cx="658724"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Rolette</a:t>
              </a:r>
            </a:p>
            <a:p>
              <a:pPr algn="ctr" defTabSz="685800" eaLnBrk="1" hangingPunct="1">
                <a:spcBef>
                  <a:spcPct val="0"/>
                </a:spcBef>
                <a:buNone/>
              </a:pPr>
              <a:r>
                <a:rPr lang="en-US" altLang="en-US" sz="675" dirty="0">
                  <a:solidFill>
                    <a:prstClr val="black"/>
                  </a:solidFill>
                </a:rPr>
                <a:t>4</a:t>
              </a:r>
            </a:p>
          </p:txBody>
        </p:sp>
        <p:sp>
          <p:nvSpPr>
            <p:cNvPr id="210" name="Text Box 83">
              <a:extLst>
                <a:ext uri="{FF2B5EF4-FFF2-40B4-BE49-F238E27FC236}">
                  <a16:creationId xmlns:a16="http://schemas.microsoft.com/office/drawing/2014/main" id="{03064C8A-85CA-491F-9A6F-1995C2D7F459}"/>
                </a:ext>
              </a:extLst>
            </p:cNvPr>
            <p:cNvSpPr txBox="1">
              <a:spLocks noChangeArrowheads="1"/>
            </p:cNvSpPr>
            <p:nvPr/>
          </p:nvSpPr>
          <p:spPr bwMode="auto">
            <a:xfrm>
              <a:off x="6274051" y="1946186"/>
              <a:ext cx="61729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Pierce</a:t>
              </a:r>
            </a:p>
            <a:p>
              <a:pPr algn="ctr" defTabSz="685800" eaLnBrk="1" hangingPunct="1">
                <a:spcBef>
                  <a:spcPct val="0"/>
                </a:spcBef>
                <a:buNone/>
              </a:pPr>
              <a:r>
                <a:rPr lang="en-US" altLang="en-US" sz="675" dirty="0">
                  <a:solidFill>
                    <a:prstClr val="black"/>
                  </a:solidFill>
                </a:rPr>
                <a:t>4</a:t>
              </a:r>
            </a:p>
          </p:txBody>
        </p:sp>
        <p:sp>
          <p:nvSpPr>
            <p:cNvPr id="211" name="Text Box 84">
              <a:extLst>
                <a:ext uri="{FF2B5EF4-FFF2-40B4-BE49-F238E27FC236}">
                  <a16:creationId xmlns:a16="http://schemas.microsoft.com/office/drawing/2014/main" id="{163407FE-1B74-4A5F-B578-8063D167C958}"/>
                </a:ext>
              </a:extLst>
            </p:cNvPr>
            <p:cNvSpPr txBox="1">
              <a:spLocks noChangeArrowheads="1"/>
            </p:cNvSpPr>
            <p:nvPr/>
          </p:nvSpPr>
          <p:spPr bwMode="auto">
            <a:xfrm>
              <a:off x="6665725" y="3165386"/>
              <a:ext cx="568960"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Wells</a:t>
              </a:r>
            </a:p>
            <a:p>
              <a:pPr algn="ctr" defTabSz="685800" eaLnBrk="1" hangingPunct="1">
                <a:spcBef>
                  <a:spcPct val="0"/>
                </a:spcBef>
                <a:buNone/>
              </a:pPr>
              <a:r>
                <a:rPr lang="en-US" altLang="en-US" sz="675" dirty="0">
                  <a:solidFill>
                    <a:prstClr val="black"/>
                  </a:solidFill>
                </a:rPr>
                <a:t>4</a:t>
              </a:r>
            </a:p>
          </p:txBody>
        </p:sp>
        <p:sp>
          <p:nvSpPr>
            <p:cNvPr id="212" name="Text Box 85">
              <a:extLst>
                <a:ext uri="{FF2B5EF4-FFF2-40B4-BE49-F238E27FC236}">
                  <a16:creationId xmlns:a16="http://schemas.microsoft.com/office/drawing/2014/main" id="{3BF82A24-8011-4C40-ABB2-F332C629B299}"/>
                </a:ext>
              </a:extLst>
            </p:cNvPr>
            <p:cNvSpPr txBox="1">
              <a:spLocks noChangeArrowheads="1"/>
            </p:cNvSpPr>
            <p:nvPr/>
          </p:nvSpPr>
          <p:spPr bwMode="auto">
            <a:xfrm>
              <a:off x="7431731" y="2949486"/>
              <a:ext cx="548246" cy="5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Eddy</a:t>
              </a:r>
            </a:p>
            <a:p>
              <a:pPr algn="ctr" defTabSz="685800" eaLnBrk="1" hangingPunct="1">
                <a:spcBef>
                  <a:spcPct val="0"/>
                </a:spcBef>
                <a:buNone/>
              </a:pPr>
              <a:r>
                <a:rPr lang="en-US" altLang="en-US" sz="675" dirty="0">
                  <a:solidFill>
                    <a:prstClr val="black"/>
                  </a:solidFill>
                </a:rPr>
                <a:t>4</a:t>
              </a:r>
            </a:p>
            <a:p>
              <a:pPr algn="ctr" defTabSz="685800" eaLnBrk="1" hangingPunct="1">
                <a:spcBef>
                  <a:spcPct val="0"/>
                </a:spcBef>
                <a:buNone/>
              </a:pPr>
              <a:endParaRPr lang="en-US" altLang="en-US" sz="675" dirty="0">
                <a:solidFill>
                  <a:prstClr val="black"/>
                </a:solidFill>
              </a:endParaRPr>
            </a:p>
          </p:txBody>
        </p:sp>
        <p:sp>
          <p:nvSpPr>
            <p:cNvPr id="213" name="Text Box 86">
              <a:extLst>
                <a:ext uri="{FF2B5EF4-FFF2-40B4-BE49-F238E27FC236}">
                  <a16:creationId xmlns:a16="http://schemas.microsoft.com/office/drawing/2014/main" id="{69814568-6C43-44A8-8417-FD8E79BF32F4}"/>
                </a:ext>
              </a:extLst>
            </p:cNvPr>
            <p:cNvSpPr txBox="1">
              <a:spLocks noChangeArrowheads="1"/>
            </p:cNvSpPr>
            <p:nvPr/>
          </p:nvSpPr>
          <p:spPr bwMode="auto">
            <a:xfrm>
              <a:off x="7474993" y="3351123"/>
              <a:ext cx="61729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Foster</a:t>
              </a:r>
            </a:p>
            <a:p>
              <a:pPr algn="ctr" defTabSz="685800" eaLnBrk="1" hangingPunct="1">
                <a:spcBef>
                  <a:spcPct val="0"/>
                </a:spcBef>
                <a:buNone/>
              </a:pPr>
              <a:r>
                <a:rPr lang="en-US" altLang="en-US" sz="675" dirty="0">
                  <a:solidFill>
                    <a:prstClr val="black"/>
                  </a:solidFill>
                </a:rPr>
                <a:t>4</a:t>
              </a:r>
            </a:p>
          </p:txBody>
        </p:sp>
        <p:sp>
          <p:nvSpPr>
            <p:cNvPr id="214" name="Text Box 87">
              <a:extLst>
                <a:ext uri="{FF2B5EF4-FFF2-40B4-BE49-F238E27FC236}">
                  <a16:creationId xmlns:a16="http://schemas.microsoft.com/office/drawing/2014/main" id="{4981B008-8EF9-42B9-A65B-6DC1D9023C85}"/>
                </a:ext>
              </a:extLst>
            </p:cNvPr>
            <p:cNvSpPr txBox="1">
              <a:spLocks noChangeArrowheads="1"/>
            </p:cNvSpPr>
            <p:nvPr/>
          </p:nvSpPr>
          <p:spPr bwMode="auto">
            <a:xfrm>
              <a:off x="8107852" y="3313024"/>
              <a:ext cx="63110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Griggs</a:t>
              </a:r>
            </a:p>
            <a:p>
              <a:pPr algn="ctr" defTabSz="685800" eaLnBrk="1" hangingPunct="1">
                <a:spcBef>
                  <a:spcPct val="0"/>
                </a:spcBef>
                <a:buNone/>
              </a:pPr>
              <a:r>
                <a:rPr lang="en-US" altLang="en-US" sz="675" dirty="0">
                  <a:solidFill>
                    <a:prstClr val="black"/>
                  </a:solidFill>
                </a:rPr>
                <a:t>4</a:t>
              </a:r>
            </a:p>
          </p:txBody>
        </p:sp>
        <p:sp>
          <p:nvSpPr>
            <p:cNvPr id="215" name="Text Box 88">
              <a:extLst>
                <a:ext uri="{FF2B5EF4-FFF2-40B4-BE49-F238E27FC236}">
                  <a16:creationId xmlns:a16="http://schemas.microsoft.com/office/drawing/2014/main" id="{823C0AF4-CBC4-47D5-ACB5-A0B202AA05E8}"/>
                </a:ext>
              </a:extLst>
            </p:cNvPr>
            <p:cNvSpPr txBox="1">
              <a:spLocks noChangeArrowheads="1"/>
            </p:cNvSpPr>
            <p:nvPr/>
          </p:nvSpPr>
          <p:spPr bwMode="auto">
            <a:xfrm>
              <a:off x="8644189" y="3306674"/>
              <a:ext cx="61729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Steele</a:t>
              </a:r>
            </a:p>
            <a:p>
              <a:pPr algn="ctr" defTabSz="685800" eaLnBrk="1" hangingPunct="1">
                <a:spcBef>
                  <a:spcPct val="0"/>
                </a:spcBef>
                <a:buNone/>
              </a:pPr>
              <a:r>
                <a:rPr lang="en-US" altLang="en-US" sz="675" dirty="0">
                  <a:solidFill>
                    <a:prstClr val="black"/>
                  </a:solidFill>
                </a:rPr>
                <a:t>4</a:t>
              </a:r>
            </a:p>
          </p:txBody>
        </p:sp>
        <p:sp>
          <p:nvSpPr>
            <p:cNvPr id="216" name="Text Box 89">
              <a:extLst>
                <a:ext uri="{FF2B5EF4-FFF2-40B4-BE49-F238E27FC236}">
                  <a16:creationId xmlns:a16="http://schemas.microsoft.com/office/drawing/2014/main" id="{3593D2BE-0FE2-446F-A9AC-FE49FB874B15}"/>
                </a:ext>
              </a:extLst>
            </p:cNvPr>
            <p:cNvSpPr txBox="1">
              <a:spLocks noChangeArrowheads="1"/>
            </p:cNvSpPr>
            <p:nvPr/>
          </p:nvSpPr>
          <p:spPr bwMode="auto">
            <a:xfrm>
              <a:off x="9244418" y="3317786"/>
              <a:ext cx="53443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err="1">
                  <a:solidFill>
                    <a:prstClr val="black"/>
                  </a:solidFill>
                </a:rPr>
                <a:t>Traill</a:t>
              </a:r>
              <a:endParaRPr lang="en-US" altLang="en-US" sz="675" dirty="0">
                <a:solidFill>
                  <a:prstClr val="black"/>
                </a:solidFill>
              </a:endParaRPr>
            </a:p>
            <a:p>
              <a:pPr algn="ctr" defTabSz="685800" eaLnBrk="1" hangingPunct="1">
                <a:spcBef>
                  <a:spcPct val="0"/>
                </a:spcBef>
                <a:buNone/>
              </a:pPr>
              <a:r>
                <a:rPr lang="en-US" altLang="en-US" sz="675" dirty="0">
                  <a:solidFill>
                    <a:prstClr val="black"/>
                  </a:solidFill>
                </a:rPr>
                <a:t>1</a:t>
              </a:r>
            </a:p>
          </p:txBody>
        </p:sp>
        <p:sp>
          <p:nvSpPr>
            <p:cNvPr id="217" name="Text Box 90">
              <a:extLst>
                <a:ext uri="{FF2B5EF4-FFF2-40B4-BE49-F238E27FC236}">
                  <a16:creationId xmlns:a16="http://schemas.microsoft.com/office/drawing/2014/main" id="{05294D7E-2769-4DEC-854E-B4B05F81FB08}"/>
                </a:ext>
              </a:extLst>
            </p:cNvPr>
            <p:cNvSpPr txBox="1">
              <a:spLocks noChangeArrowheads="1"/>
            </p:cNvSpPr>
            <p:nvPr/>
          </p:nvSpPr>
          <p:spPr bwMode="auto">
            <a:xfrm>
              <a:off x="2835805" y="1255626"/>
              <a:ext cx="61038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Divide</a:t>
              </a:r>
            </a:p>
            <a:p>
              <a:pPr algn="ctr" defTabSz="685800" eaLnBrk="1" hangingPunct="1">
                <a:spcBef>
                  <a:spcPct val="0"/>
                </a:spcBef>
                <a:buNone/>
              </a:pPr>
              <a:r>
                <a:rPr lang="en-US" altLang="en-US" sz="675" dirty="0">
                  <a:solidFill>
                    <a:prstClr val="black"/>
                  </a:solidFill>
                </a:rPr>
                <a:t>4</a:t>
              </a:r>
            </a:p>
          </p:txBody>
        </p:sp>
        <p:sp>
          <p:nvSpPr>
            <p:cNvPr id="218" name="Text Box 91">
              <a:extLst>
                <a:ext uri="{FF2B5EF4-FFF2-40B4-BE49-F238E27FC236}">
                  <a16:creationId xmlns:a16="http://schemas.microsoft.com/office/drawing/2014/main" id="{865C56E6-EA9B-4F7C-A8D4-C010EB2E50F9}"/>
                </a:ext>
              </a:extLst>
            </p:cNvPr>
            <p:cNvSpPr txBox="1">
              <a:spLocks noChangeArrowheads="1"/>
            </p:cNvSpPr>
            <p:nvPr/>
          </p:nvSpPr>
          <p:spPr bwMode="auto">
            <a:xfrm>
              <a:off x="2731871" y="1946186"/>
              <a:ext cx="72777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Williams</a:t>
              </a:r>
            </a:p>
            <a:p>
              <a:pPr algn="ctr" defTabSz="685800" eaLnBrk="1" hangingPunct="1">
                <a:spcBef>
                  <a:spcPct val="0"/>
                </a:spcBef>
                <a:buNone/>
              </a:pPr>
              <a:r>
                <a:rPr lang="en-US" altLang="en-US" sz="675" dirty="0">
                  <a:solidFill>
                    <a:prstClr val="black"/>
                  </a:solidFill>
                </a:rPr>
                <a:t>4</a:t>
              </a:r>
            </a:p>
          </p:txBody>
        </p:sp>
        <p:sp>
          <p:nvSpPr>
            <p:cNvPr id="219" name="Text Box 92">
              <a:extLst>
                <a:ext uri="{FF2B5EF4-FFF2-40B4-BE49-F238E27FC236}">
                  <a16:creationId xmlns:a16="http://schemas.microsoft.com/office/drawing/2014/main" id="{3B87452B-8AC6-4821-8F33-3643CDE3E282}"/>
                </a:ext>
              </a:extLst>
            </p:cNvPr>
            <p:cNvSpPr txBox="1">
              <a:spLocks noChangeArrowheads="1"/>
            </p:cNvSpPr>
            <p:nvPr/>
          </p:nvSpPr>
          <p:spPr bwMode="auto">
            <a:xfrm>
              <a:off x="2612655" y="2984411"/>
              <a:ext cx="810630"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McKenzie</a:t>
              </a:r>
            </a:p>
            <a:p>
              <a:pPr algn="ctr" defTabSz="685800" eaLnBrk="1" hangingPunct="1">
                <a:spcBef>
                  <a:spcPct val="0"/>
                </a:spcBef>
                <a:buNone/>
              </a:pPr>
              <a:r>
                <a:rPr lang="en-US" altLang="en-US" sz="675" dirty="0">
                  <a:solidFill>
                    <a:prstClr val="black"/>
                  </a:solidFill>
                </a:rPr>
                <a:t>4</a:t>
              </a:r>
            </a:p>
          </p:txBody>
        </p:sp>
        <p:sp>
          <p:nvSpPr>
            <p:cNvPr id="220" name="Text Box 93">
              <a:extLst>
                <a:ext uri="{FF2B5EF4-FFF2-40B4-BE49-F238E27FC236}">
                  <a16:creationId xmlns:a16="http://schemas.microsoft.com/office/drawing/2014/main" id="{010331F1-2594-4FB0-8F1C-F82A4AB6CE41}"/>
                </a:ext>
              </a:extLst>
            </p:cNvPr>
            <p:cNvSpPr txBox="1">
              <a:spLocks noChangeArrowheads="1"/>
            </p:cNvSpPr>
            <p:nvPr/>
          </p:nvSpPr>
          <p:spPr bwMode="auto">
            <a:xfrm>
              <a:off x="3841970" y="2250987"/>
              <a:ext cx="77610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Mountrail</a:t>
              </a:r>
            </a:p>
            <a:p>
              <a:pPr algn="ctr" defTabSz="685800" eaLnBrk="1" hangingPunct="1">
                <a:spcBef>
                  <a:spcPct val="0"/>
                </a:spcBef>
                <a:buNone/>
              </a:pPr>
              <a:r>
                <a:rPr lang="en-US" altLang="en-US" sz="675" dirty="0">
                  <a:solidFill>
                    <a:prstClr val="black"/>
                  </a:solidFill>
                </a:rPr>
                <a:t>4</a:t>
              </a:r>
            </a:p>
          </p:txBody>
        </p:sp>
        <p:sp>
          <p:nvSpPr>
            <p:cNvPr id="221" name="Text Box 94">
              <a:extLst>
                <a:ext uri="{FF2B5EF4-FFF2-40B4-BE49-F238E27FC236}">
                  <a16:creationId xmlns:a16="http://schemas.microsoft.com/office/drawing/2014/main" id="{C1CE0D7C-72EC-483F-A87C-DC1E00ECB017}"/>
                </a:ext>
              </a:extLst>
            </p:cNvPr>
            <p:cNvSpPr txBox="1">
              <a:spLocks noChangeArrowheads="1"/>
            </p:cNvSpPr>
            <p:nvPr/>
          </p:nvSpPr>
          <p:spPr bwMode="auto">
            <a:xfrm>
              <a:off x="4869744" y="2327188"/>
              <a:ext cx="56205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Ward</a:t>
              </a:r>
            </a:p>
            <a:p>
              <a:pPr algn="ctr" defTabSz="685800" eaLnBrk="1" hangingPunct="1">
                <a:spcBef>
                  <a:spcPct val="0"/>
                </a:spcBef>
                <a:buNone/>
              </a:pPr>
              <a:r>
                <a:rPr lang="en-US" altLang="en-US" sz="675" dirty="0">
                  <a:solidFill>
                    <a:prstClr val="black"/>
                  </a:solidFill>
                </a:rPr>
                <a:t>4</a:t>
              </a:r>
            </a:p>
          </p:txBody>
        </p:sp>
        <p:sp>
          <p:nvSpPr>
            <p:cNvPr id="222" name="Text Box 95">
              <a:extLst>
                <a:ext uri="{FF2B5EF4-FFF2-40B4-BE49-F238E27FC236}">
                  <a16:creationId xmlns:a16="http://schemas.microsoft.com/office/drawing/2014/main" id="{5C8E7DEE-32C1-4C3F-A7C1-41C3D970FB36}"/>
                </a:ext>
              </a:extLst>
            </p:cNvPr>
            <p:cNvSpPr txBox="1">
              <a:spLocks noChangeArrowheads="1"/>
            </p:cNvSpPr>
            <p:nvPr/>
          </p:nvSpPr>
          <p:spPr bwMode="auto">
            <a:xfrm>
              <a:off x="5615763" y="2250987"/>
              <a:ext cx="76229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McHenry</a:t>
              </a:r>
            </a:p>
            <a:p>
              <a:pPr algn="ctr" defTabSz="685800" eaLnBrk="1" hangingPunct="1">
                <a:spcBef>
                  <a:spcPct val="0"/>
                </a:spcBef>
                <a:buNone/>
              </a:pPr>
              <a:r>
                <a:rPr lang="en-US" altLang="en-US" sz="675" dirty="0">
                  <a:solidFill>
                    <a:prstClr val="black"/>
                  </a:solidFill>
                </a:rPr>
                <a:t>4</a:t>
              </a:r>
            </a:p>
          </p:txBody>
        </p:sp>
        <p:sp>
          <p:nvSpPr>
            <p:cNvPr id="223" name="Text Box 96">
              <a:extLst>
                <a:ext uri="{FF2B5EF4-FFF2-40B4-BE49-F238E27FC236}">
                  <a16:creationId xmlns:a16="http://schemas.microsoft.com/office/drawing/2014/main" id="{98CE0096-3CE9-41BF-B857-D20D5C7E2476}"/>
                </a:ext>
              </a:extLst>
            </p:cNvPr>
            <p:cNvSpPr txBox="1">
              <a:spLocks noChangeArrowheads="1"/>
            </p:cNvSpPr>
            <p:nvPr/>
          </p:nvSpPr>
          <p:spPr bwMode="auto">
            <a:xfrm>
              <a:off x="4544790" y="1261975"/>
              <a:ext cx="635708" cy="39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563" dirty="0">
                  <a:solidFill>
                    <a:prstClr val="black"/>
                  </a:solidFill>
                </a:rPr>
                <a:t>Renville</a:t>
              </a:r>
            </a:p>
            <a:p>
              <a:pPr algn="ctr" defTabSz="685800" eaLnBrk="1" hangingPunct="1">
                <a:spcBef>
                  <a:spcPct val="0"/>
                </a:spcBef>
                <a:buNone/>
              </a:pPr>
              <a:r>
                <a:rPr lang="en-US" altLang="en-US" sz="563" dirty="0">
                  <a:solidFill>
                    <a:prstClr val="black"/>
                  </a:solidFill>
                </a:rPr>
                <a:t>4</a:t>
              </a:r>
            </a:p>
          </p:txBody>
        </p:sp>
        <p:sp>
          <p:nvSpPr>
            <p:cNvPr id="224" name="Text Box 97">
              <a:extLst>
                <a:ext uri="{FF2B5EF4-FFF2-40B4-BE49-F238E27FC236}">
                  <a16:creationId xmlns:a16="http://schemas.microsoft.com/office/drawing/2014/main" id="{953F28CF-A74D-42EB-9D7D-DD9A86DFA8E8}"/>
                </a:ext>
              </a:extLst>
            </p:cNvPr>
            <p:cNvSpPr txBox="1">
              <a:spLocks noChangeArrowheads="1"/>
            </p:cNvSpPr>
            <p:nvPr/>
          </p:nvSpPr>
          <p:spPr bwMode="auto">
            <a:xfrm>
              <a:off x="5166338" y="3165385"/>
              <a:ext cx="70705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McLean</a:t>
              </a:r>
            </a:p>
            <a:p>
              <a:pPr algn="ctr" defTabSz="685800" eaLnBrk="1" hangingPunct="1">
                <a:spcBef>
                  <a:spcPct val="0"/>
                </a:spcBef>
                <a:buNone/>
              </a:pPr>
              <a:r>
                <a:rPr lang="en-US" altLang="en-US" sz="675" dirty="0">
                  <a:solidFill>
                    <a:prstClr val="black"/>
                  </a:solidFill>
                </a:rPr>
                <a:t>4</a:t>
              </a:r>
            </a:p>
          </p:txBody>
        </p:sp>
        <p:sp>
          <p:nvSpPr>
            <p:cNvPr id="225" name="Text Box 98">
              <a:extLst>
                <a:ext uri="{FF2B5EF4-FFF2-40B4-BE49-F238E27FC236}">
                  <a16:creationId xmlns:a16="http://schemas.microsoft.com/office/drawing/2014/main" id="{86722A27-D592-40F8-9418-D70E7BB5BCF5}"/>
                </a:ext>
              </a:extLst>
            </p:cNvPr>
            <p:cNvSpPr txBox="1">
              <a:spLocks noChangeArrowheads="1"/>
            </p:cNvSpPr>
            <p:nvPr/>
          </p:nvSpPr>
          <p:spPr bwMode="auto">
            <a:xfrm>
              <a:off x="5857263" y="3217772"/>
              <a:ext cx="79682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 Sheridan</a:t>
              </a:r>
            </a:p>
            <a:p>
              <a:pPr algn="ctr" defTabSz="685800" eaLnBrk="1" hangingPunct="1">
                <a:spcBef>
                  <a:spcPct val="0"/>
                </a:spcBef>
                <a:buNone/>
              </a:pPr>
              <a:r>
                <a:rPr lang="en-US" altLang="en-US" sz="675" dirty="0">
                  <a:solidFill>
                    <a:prstClr val="black"/>
                  </a:solidFill>
                </a:rPr>
                <a:t>4</a:t>
              </a:r>
            </a:p>
          </p:txBody>
        </p:sp>
        <p:sp>
          <p:nvSpPr>
            <p:cNvPr id="226" name="Text Box 99">
              <a:extLst>
                <a:ext uri="{FF2B5EF4-FFF2-40B4-BE49-F238E27FC236}">
                  <a16:creationId xmlns:a16="http://schemas.microsoft.com/office/drawing/2014/main" id="{DCCA74DE-67BE-4E3E-904F-66787BC6A624}"/>
                </a:ext>
              </a:extLst>
            </p:cNvPr>
            <p:cNvSpPr txBox="1">
              <a:spLocks noChangeArrowheads="1"/>
            </p:cNvSpPr>
            <p:nvPr/>
          </p:nvSpPr>
          <p:spPr bwMode="auto">
            <a:xfrm>
              <a:off x="6553967" y="4132171"/>
              <a:ext cx="624200"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Kidder</a:t>
              </a:r>
            </a:p>
            <a:p>
              <a:pPr algn="ctr" defTabSz="685800" eaLnBrk="1" hangingPunct="1">
                <a:spcBef>
                  <a:spcPct val="0"/>
                </a:spcBef>
                <a:buNone/>
              </a:pPr>
              <a:r>
                <a:rPr lang="en-US" altLang="en-US" sz="675" dirty="0">
                  <a:solidFill>
                    <a:prstClr val="black"/>
                  </a:solidFill>
                </a:rPr>
                <a:t>4</a:t>
              </a:r>
            </a:p>
          </p:txBody>
        </p:sp>
        <p:sp>
          <p:nvSpPr>
            <p:cNvPr id="227" name="Text Box 100">
              <a:extLst>
                <a:ext uri="{FF2B5EF4-FFF2-40B4-BE49-F238E27FC236}">
                  <a16:creationId xmlns:a16="http://schemas.microsoft.com/office/drawing/2014/main" id="{54BCE1D9-72A3-47D6-9130-65A1348CB7B8}"/>
                </a:ext>
              </a:extLst>
            </p:cNvPr>
            <p:cNvSpPr txBox="1">
              <a:spLocks noChangeArrowheads="1"/>
            </p:cNvSpPr>
            <p:nvPr/>
          </p:nvSpPr>
          <p:spPr bwMode="auto">
            <a:xfrm>
              <a:off x="7327565" y="4132171"/>
              <a:ext cx="78991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Stutsman</a:t>
              </a:r>
            </a:p>
            <a:p>
              <a:pPr algn="ctr" defTabSz="685800" eaLnBrk="1" hangingPunct="1">
                <a:spcBef>
                  <a:spcPct val="0"/>
                </a:spcBef>
                <a:buNone/>
              </a:pPr>
              <a:r>
                <a:rPr lang="en-US" altLang="en-US" sz="675" dirty="0">
                  <a:solidFill>
                    <a:prstClr val="black"/>
                  </a:solidFill>
                </a:rPr>
                <a:t>4</a:t>
              </a:r>
            </a:p>
          </p:txBody>
        </p:sp>
        <p:sp>
          <p:nvSpPr>
            <p:cNvPr id="228" name="Text Box 101">
              <a:extLst>
                <a:ext uri="{FF2B5EF4-FFF2-40B4-BE49-F238E27FC236}">
                  <a16:creationId xmlns:a16="http://schemas.microsoft.com/office/drawing/2014/main" id="{9F81978E-ABA8-4166-B6E0-3F14590B901C}"/>
                </a:ext>
              </a:extLst>
            </p:cNvPr>
            <p:cNvSpPr txBox="1">
              <a:spLocks noChangeArrowheads="1"/>
            </p:cNvSpPr>
            <p:nvPr/>
          </p:nvSpPr>
          <p:spPr bwMode="auto">
            <a:xfrm>
              <a:off x="4963093" y="3884522"/>
              <a:ext cx="58967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Oliver</a:t>
              </a:r>
            </a:p>
            <a:p>
              <a:pPr algn="ctr" defTabSz="685800" eaLnBrk="1" hangingPunct="1">
                <a:spcBef>
                  <a:spcPct val="0"/>
                </a:spcBef>
                <a:buNone/>
              </a:pPr>
              <a:r>
                <a:rPr lang="en-US" altLang="en-US" sz="675" dirty="0">
                  <a:solidFill>
                    <a:prstClr val="black"/>
                  </a:solidFill>
                </a:rPr>
                <a:t>4</a:t>
              </a:r>
            </a:p>
          </p:txBody>
        </p:sp>
        <p:sp>
          <p:nvSpPr>
            <p:cNvPr id="229" name="Text Box 102">
              <a:extLst>
                <a:ext uri="{FF2B5EF4-FFF2-40B4-BE49-F238E27FC236}">
                  <a16:creationId xmlns:a16="http://schemas.microsoft.com/office/drawing/2014/main" id="{D3FF76CC-A071-454D-BF52-DEE505B32FFD}"/>
                </a:ext>
              </a:extLst>
            </p:cNvPr>
            <p:cNvSpPr txBox="1">
              <a:spLocks noChangeArrowheads="1"/>
            </p:cNvSpPr>
            <p:nvPr/>
          </p:nvSpPr>
          <p:spPr bwMode="auto">
            <a:xfrm>
              <a:off x="4465295" y="3503522"/>
              <a:ext cx="651818" cy="5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Mercer</a:t>
              </a:r>
            </a:p>
            <a:p>
              <a:pPr algn="ctr" defTabSz="685800" eaLnBrk="1" hangingPunct="1">
                <a:spcBef>
                  <a:spcPct val="0"/>
                </a:spcBef>
                <a:buNone/>
              </a:pPr>
              <a:r>
                <a:rPr lang="en-US" altLang="en-US" sz="675" dirty="0">
                  <a:solidFill>
                    <a:prstClr val="black"/>
                  </a:solidFill>
                </a:rPr>
                <a:t>4</a:t>
              </a:r>
            </a:p>
            <a:p>
              <a:pPr algn="ctr" defTabSz="685800" eaLnBrk="1" hangingPunct="1">
                <a:spcBef>
                  <a:spcPct val="0"/>
                </a:spcBef>
                <a:buNone/>
              </a:pPr>
              <a:endParaRPr lang="en-US" altLang="en-US" sz="675" dirty="0">
                <a:solidFill>
                  <a:prstClr val="black"/>
                </a:solidFill>
              </a:endParaRPr>
            </a:p>
          </p:txBody>
        </p:sp>
        <p:sp>
          <p:nvSpPr>
            <p:cNvPr id="230" name="Text Box 103">
              <a:extLst>
                <a:ext uri="{FF2B5EF4-FFF2-40B4-BE49-F238E27FC236}">
                  <a16:creationId xmlns:a16="http://schemas.microsoft.com/office/drawing/2014/main" id="{F29B50BA-D5D7-42C9-95C7-0941BA5DFFC0}"/>
                </a:ext>
              </a:extLst>
            </p:cNvPr>
            <p:cNvSpPr txBox="1">
              <a:spLocks noChangeArrowheads="1"/>
            </p:cNvSpPr>
            <p:nvPr/>
          </p:nvSpPr>
          <p:spPr bwMode="auto">
            <a:xfrm>
              <a:off x="3638638" y="3503522"/>
              <a:ext cx="56205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Dunn</a:t>
              </a:r>
            </a:p>
            <a:p>
              <a:pPr algn="ctr" defTabSz="685800" eaLnBrk="1" hangingPunct="1">
                <a:spcBef>
                  <a:spcPct val="0"/>
                </a:spcBef>
                <a:buNone/>
              </a:pPr>
              <a:r>
                <a:rPr lang="en-US" altLang="en-US" sz="675" dirty="0">
                  <a:solidFill>
                    <a:prstClr val="black"/>
                  </a:solidFill>
                </a:rPr>
                <a:t>4</a:t>
              </a:r>
            </a:p>
          </p:txBody>
        </p:sp>
        <p:sp>
          <p:nvSpPr>
            <p:cNvPr id="231" name="Text Box 104">
              <a:extLst>
                <a:ext uri="{FF2B5EF4-FFF2-40B4-BE49-F238E27FC236}">
                  <a16:creationId xmlns:a16="http://schemas.microsoft.com/office/drawing/2014/main" id="{3871653B-2FB8-4144-B5C5-69779B5CD512}"/>
                </a:ext>
              </a:extLst>
            </p:cNvPr>
            <p:cNvSpPr txBox="1">
              <a:spLocks noChangeArrowheads="1"/>
            </p:cNvSpPr>
            <p:nvPr/>
          </p:nvSpPr>
          <p:spPr bwMode="auto">
            <a:xfrm>
              <a:off x="3581767" y="4329022"/>
              <a:ext cx="55515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Stark</a:t>
              </a:r>
            </a:p>
            <a:p>
              <a:pPr algn="ctr" defTabSz="685800" eaLnBrk="1" hangingPunct="1">
                <a:spcBef>
                  <a:spcPct val="0"/>
                </a:spcBef>
                <a:buNone/>
              </a:pPr>
              <a:r>
                <a:rPr lang="en-US" altLang="en-US" sz="675" dirty="0">
                  <a:solidFill>
                    <a:prstClr val="black"/>
                  </a:solidFill>
                </a:rPr>
                <a:t>4</a:t>
              </a:r>
            </a:p>
          </p:txBody>
        </p:sp>
        <p:sp>
          <p:nvSpPr>
            <p:cNvPr id="232" name="Text Box 105">
              <a:extLst>
                <a:ext uri="{FF2B5EF4-FFF2-40B4-BE49-F238E27FC236}">
                  <a16:creationId xmlns:a16="http://schemas.microsoft.com/office/drawing/2014/main" id="{21464FC1-2F45-4872-874E-DA85DC72E395}"/>
                </a:ext>
              </a:extLst>
            </p:cNvPr>
            <p:cNvSpPr txBox="1">
              <a:spLocks noChangeArrowheads="1"/>
            </p:cNvSpPr>
            <p:nvPr/>
          </p:nvSpPr>
          <p:spPr bwMode="auto">
            <a:xfrm>
              <a:off x="4973296" y="4341721"/>
              <a:ext cx="65181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Morton</a:t>
              </a:r>
            </a:p>
            <a:p>
              <a:pPr algn="ctr" defTabSz="685800" eaLnBrk="1" hangingPunct="1">
                <a:spcBef>
                  <a:spcPct val="0"/>
                </a:spcBef>
                <a:buNone/>
              </a:pPr>
              <a:r>
                <a:rPr lang="en-US" altLang="en-US" sz="675" dirty="0">
                  <a:solidFill>
                    <a:prstClr val="black"/>
                  </a:solidFill>
                </a:rPr>
                <a:t>4</a:t>
              </a:r>
            </a:p>
          </p:txBody>
        </p:sp>
        <p:sp>
          <p:nvSpPr>
            <p:cNvPr id="233" name="Text Box 106">
              <a:extLst>
                <a:ext uri="{FF2B5EF4-FFF2-40B4-BE49-F238E27FC236}">
                  <a16:creationId xmlns:a16="http://schemas.microsoft.com/office/drawing/2014/main" id="{38503335-7C2E-40C0-8CB7-BF4A489FC85F}"/>
                </a:ext>
              </a:extLst>
            </p:cNvPr>
            <p:cNvSpPr txBox="1">
              <a:spLocks noChangeArrowheads="1"/>
            </p:cNvSpPr>
            <p:nvPr/>
          </p:nvSpPr>
          <p:spPr bwMode="auto">
            <a:xfrm>
              <a:off x="3649368" y="4875120"/>
              <a:ext cx="76920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Hettinger</a:t>
              </a:r>
            </a:p>
            <a:p>
              <a:pPr algn="ctr" defTabSz="685800" eaLnBrk="1" hangingPunct="1">
                <a:spcBef>
                  <a:spcPct val="0"/>
                </a:spcBef>
                <a:buNone/>
              </a:pPr>
              <a:r>
                <a:rPr lang="en-US" altLang="en-US" sz="675" dirty="0">
                  <a:solidFill>
                    <a:prstClr val="black"/>
                  </a:solidFill>
                </a:rPr>
                <a:t>4</a:t>
              </a:r>
            </a:p>
          </p:txBody>
        </p:sp>
        <p:sp>
          <p:nvSpPr>
            <p:cNvPr id="234" name="Text Box 107">
              <a:extLst>
                <a:ext uri="{FF2B5EF4-FFF2-40B4-BE49-F238E27FC236}">
                  <a16:creationId xmlns:a16="http://schemas.microsoft.com/office/drawing/2014/main" id="{00B0DC3C-BCA6-4C97-A8E2-D8888D7E13AC}"/>
                </a:ext>
              </a:extLst>
            </p:cNvPr>
            <p:cNvSpPr txBox="1">
              <a:spLocks noChangeArrowheads="1"/>
            </p:cNvSpPr>
            <p:nvPr/>
          </p:nvSpPr>
          <p:spPr bwMode="auto">
            <a:xfrm>
              <a:off x="2847233" y="4824321"/>
              <a:ext cx="58277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Slope</a:t>
              </a:r>
            </a:p>
            <a:p>
              <a:pPr algn="ctr" defTabSz="685800" eaLnBrk="1" hangingPunct="1">
                <a:spcBef>
                  <a:spcPct val="0"/>
                </a:spcBef>
                <a:buNone/>
              </a:pPr>
              <a:r>
                <a:rPr lang="en-US" altLang="en-US" sz="675" dirty="0">
                  <a:solidFill>
                    <a:prstClr val="black"/>
                  </a:solidFill>
                </a:rPr>
                <a:t>4</a:t>
              </a:r>
            </a:p>
          </p:txBody>
        </p:sp>
        <p:sp>
          <p:nvSpPr>
            <p:cNvPr id="235" name="Text Box 108">
              <a:extLst>
                <a:ext uri="{FF2B5EF4-FFF2-40B4-BE49-F238E27FC236}">
                  <a16:creationId xmlns:a16="http://schemas.microsoft.com/office/drawing/2014/main" id="{9227EE45-95DF-40A3-ADE3-1B889AEF87E9}"/>
                </a:ext>
              </a:extLst>
            </p:cNvPr>
            <p:cNvSpPr txBox="1">
              <a:spLocks noChangeArrowheads="1"/>
            </p:cNvSpPr>
            <p:nvPr/>
          </p:nvSpPr>
          <p:spPr bwMode="auto">
            <a:xfrm>
              <a:off x="2369277" y="4170271"/>
              <a:ext cx="598882" cy="52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563" dirty="0">
                  <a:solidFill>
                    <a:prstClr val="black"/>
                  </a:solidFill>
                </a:rPr>
                <a:t>Golden</a:t>
              </a:r>
            </a:p>
            <a:p>
              <a:pPr algn="ctr" defTabSz="685800" eaLnBrk="1" hangingPunct="1">
                <a:spcBef>
                  <a:spcPct val="0"/>
                </a:spcBef>
                <a:buNone/>
              </a:pPr>
              <a:r>
                <a:rPr lang="en-US" altLang="en-US" sz="563" dirty="0">
                  <a:solidFill>
                    <a:prstClr val="black"/>
                  </a:solidFill>
                </a:rPr>
                <a:t>Valley</a:t>
              </a:r>
            </a:p>
            <a:p>
              <a:pPr algn="ctr" defTabSz="685800" eaLnBrk="1" hangingPunct="1">
                <a:spcBef>
                  <a:spcPct val="0"/>
                </a:spcBef>
                <a:buNone/>
              </a:pPr>
              <a:r>
                <a:rPr lang="en-US" altLang="en-US" sz="563" dirty="0">
                  <a:solidFill>
                    <a:prstClr val="black"/>
                  </a:solidFill>
                </a:rPr>
                <a:t>4</a:t>
              </a:r>
            </a:p>
          </p:txBody>
        </p:sp>
        <p:sp>
          <p:nvSpPr>
            <p:cNvPr id="236" name="Text Box 109">
              <a:extLst>
                <a:ext uri="{FF2B5EF4-FFF2-40B4-BE49-F238E27FC236}">
                  <a16:creationId xmlns:a16="http://schemas.microsoft.com/office/drawing/2014/main" id="{0A5EB742-32D4-4D41-94B1-A4D930A11E9C}"/>
                </a:ext>
              </a:extLst>
            </p:cNvPr>
            <p:cNvSpPr txBox="1">
              <a:spLocks noChangeArrowheads="1"/>
            </p:cNvSpPr>
            <p:nvPr/>
          </p:nvSpPr>
          <p:spPr bwMode="auto">
            <a:xfrm>
              <a:off x="4600109" y="5033869"/>
              <a:ext cx="57586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Grant</a:t>
              </a:r>
            </a:p>
            <a:p>
              <a:pPr algn="ctr" defTabSz="685800" eaLnBrk="1" hangingPunct="1">
                <a:spcBef>
                  <a:spcPct val="0"/>
                </a:spcBef>
                <a:buNone/>
              </a:pPr>
              <a:r>
                <a:rPr lang="en-US" altLang="en-US" sz="675" dirty="0">
                  <a:solidFill>
                    <a:prstClr val="black"/>
                  </a:solidFill>
                </a:rPr>
                <a:t>4</a:t>
              </a:r>
            </a:p>
          </p:txBody>
        </p:sp>
        <p:sp>
          <p:nvSpPr>
            <p:cNvPr id="237" name="Text Box 110">
              <a:extLst>
                <a:ext uri="{FF2B5EF4-FFF2-40B4-BE49-F238E27FC236}">
                  <a16:creationId xmlns:a16="http://schemas.microsoft.com/office/drawing/2014/main" id="{1210B3CB-A7C5-4DE8-88F9-AFD5E691C3FF}"/>
                </a:ext>
              </a:extLst>
            </p:cNvPr>
            <p:cNvSpPr txBox="1">
              <a:spLocks noChangeArrowheads="1"/>
            </p:cNvSpPr>
            <p:nvPr/>
          </p:nvSpPr>
          <p:spPr bwMode="auto">
            <a:xfrm>
              <a:off x="5388302" y="5408519"/>
              <a:ext cx="57586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Sioux</a:t>
              </a:r>
            </a:p>
            <a:p>
              <a:pPr algn="ctr" defTabSz="685800" eaLnBrk="1" hangingPunct="1">
                <a:spcBef>
                  <a:spcPct val="0"/>
                </a:spcBef>
                <a:buNone/>
              </a:pPr>
              <a:r>
                <a:rPr lang="en-US" altLang="en-US" sz="675" dirty="0">
                  <a:solidFill>
                    <a:prstClr val="black"/>
                  </a:solidFill>
                </a:rPr>
                <a:t>4</a:t>
              </a:r>
            </a:p>
          </p:txBody>
        </p:sp>
        <p:sp>
          <p:nvSpPr>
            <p:cNvPr id="238" name="Text Box 111">
              <a:extLst>
                <a:ext uri="{FF2B5EF4-FFF2-40B4-BE49-F238E27FC236}">
                  <a16:creationId xmlns:a16="http://schemas.microsoft.com/office/drawing/2014/main" id="{0F4B272E-2DF6-4224-BF5E-3A0A8126C928}"/>
                </a:ext>
              </a:extLst>
            </p:cNvPr>
            <p:cNvSpPr txBox="1">
              <a:spLocks noChangeArrowheads="1"/>
            </p:cNvSpPr>
            <p:nvPr/>
          </p:nvSpPr>
          <p:spPr bwMode="auto">
            <a:xfrm>
              <a:off x="6013708" y="5179919"/>
              <a:ext cx="75539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Emmons</a:t>
              </a:r>
            </a:p>
            <a:p>
              <a:pPr algn="ctr" defTabSz="685800" eaLnBrk="1" hangingPunct="1">
                <a:spcBef>
                  <a:spcPct val="0"/>
                </a:spcBef>
                <a:buNone/>
              </a:pPr>
              <a:r>
                <a:rPr lang="en-US" altLang="en-US" sz="675" dirty="0">
                  <a:solidFill>
                    <a:prstClr val="black"/>
                  </a:solidFill>
                </a:rPr>
                <a:t>4</a:t>
              </a:r>
            </a:p>
          </p:txBody>
        </p:sp>
        <p:sp>
          <p:nvSpPr>
            <p:cNvPr id="239" name="Text Box 112">
              <a:extLst>
                <a:ext uri="{FF2B5EF4-FFF2-40B4-BE49-F238E27FC236}">
                  <a16:creationId xmlns:a16="http://schemas.microsoft.com/office/drawing/2014/main" id="{138D1129-AFF4-4BD8-BFD8-981E6905669D}"/>
                </a:ext>
              </a:extLst>
            </p:cNvPr>
            <p:cNvSpPr txBox="1">
              <a:spLocks noChangeArrowheads="1"/>
            </p:cNvSpPr>
            <p:nvPr/>
          </p:nvSpPr>
          <p:spPr bwMode="auto">
            <a:xfrm>
              <a:off x="6876786" y="4892582"/>
              <a:ext cx="61038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Logan</a:t>
              </a:r>
            </a:p>
            <a:p>
              <a:pPr algn="ctr" defTabSz="685800" eaLnBrk="1" hangingPunct="1">
                <a:spcBef>
                  <a:spcPct val="0"/>
                </a:spcBef>
                <a:buNone/>
              </a:pPr>
              <a:r>
                <a:rPr lang="en-US" altLang="en-US" sz="675" dirty="0">
                  <a:solidFill>
                    <a:prstClr val="black"/>
                  </a:solidFill>
                </a:rPr>
                <a:t>4</a:t>
              </a:r>
            </a:p>
          </p:txBody>
        </p:sp>
        <p:sp>
          <p:nvSpPr>
            <p:cNvPr id="240" name="Text Box 113">
              <a:extLst>
                <a:ext uri="{FF2B5EF4-FFF2-40B4-BE49-F238E27FC236}">
                  <a16:creationId xmlns:a16="http://schemas.microsoft.com/office/drawing/2014/main" id="{EA2898DD-8C8D-4165-A078-A89A4C795F59}"/>
                </a:ext>
              </a:extLst>
            </p:cNvPr>
            <p:cNvSpPr txBox="1">
              <a:spLocks noChangeArrowheads="1"/>
            </p:cNvSpPr>
            <p:nvPr/>
          </p:nvSpPr>
          <p:spPr bwMode="auto">
            <a:xfrm>
              <a:off x="6796584" y="5408521"/>
              <a:ext cx="76920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McIntosh</a:t>
              </a:r>
            </a:p>
            <a:p>
              <a:pPr algn="ctr" defTabSz="685800" eaLnBrk="1" hangingPunct="1">
                <a:spcBef>
                  <a:spcPct val="0"/>
                </a:spcBef>
                <a:buNone/>
              </a:pPr>
              <a:r>
                <a:rPr lang="en-US" altLang="en-US" sz="675" dirty="0">
                  <a:solidFill>
                    <a:prstClr val="black"/>
                  </a:solidFill>
                </a:rPr>
                <a:t>4</a:t>
              </a:r>
            </a:p>
          </p:txBody>
        </p:sp>
        <p:sp>
          <p:nvSpPr>
            <p:cNvPr id="241" name="Text Box 114">
              <a:extLst>
                <a:ext uri="{FF2B5EF4-FFF2-40B4-BE49-F238E27FC236}">
                  <a16:creationId xmlns:a16="http://schemas.microsoft.com/office/drawing/2014/main" id="{D58AAB26-0526-46A1-A03F-1B98DED3BACF}"/>
                </a:ext>
              </a:extLst>
            </p:cNvPr>
            <p:cNvSpPr txBox="1">
              <a:spLocks noChangeArrowheads="1"/>
            </p:cNvSpPr>
            <p:nvPr/>
          </p:nvSpPr>
          <p:spPr bwMode="auto">
            <a:xfrm>
              <a:off x="7779804" y="4841781"/>
              <a:ext cx="75539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err="1">
                  <a:solidFill>
                    <a:prstClr val="black"/>
                  </a:solidFill>
                </a:rPr>
                <a:t>LaMoure</a:t>
              </a:r>
              <a:endParaRPr lang="en-US" altLang="en-US" sz="675" dirty="0">
                <a:solidFill>
                  <a:prstClr val="black"/>
                </a:solidFill>
              </a:endParaRPr>
            </a:p>
            <a:p>
              <a:pPr algn="ctr" defTabSz="685800" eaLnBrk="1" hangingPunct="1">
                <a:spcBef>
                  <a:spcPct val="0"/>
                </a:spcBef>
                <a:buNone/>
              </a:pPr>
              <a:r>
                <a:rPr lang="en-US" altLang="en-US" sz="675" dirty="0">
                  <a:solidFill>
                    <a:prstClr val="black"/>
                  </a:solidFill>
                </a:rPr>
                <a:t>4</a:t>
              </a:r>
            </a:p>
          </p:txBody>
        </p:sp>
        <p:sp>
          <p:nvSpPr>
            <p:cNvPr id="242" name="Text Box 115">
              <a:extLst>
                <a:ext uri="{FF2B5EF4-FFF2-40B4-BE49-F238E27FC236}">
                  <a16:creationId xmlns:a16="http://schemas.microsoft.com/office/drawing/2014/main" id="{13F0C1DE-3D89-42C8-8A2A-3570362EF04B}"/>
                </a:ext>
              </a:extLst>
            </p:cNvPr>
            <p:cNvSpPr txBox="1">
              <a:spLocks noChangeArrowheads="1"/>
            </p:cNvSpPr>
            <p:nvPr/>
          </p:nvSpPr>
          <p:spPr bwMode="auto">
            <a:xfrm>
              <a:off x="7909931" y="5375181"/>
              <a:ext cx="63800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Dickey</a:t>
              </a:r>
            </a:p>
            <a:p>
              <a:pPr algn="ctr" defTabSz="685800" eaLnBrk="1" hangingPunct="1">
                <a:spcBef>
                  <a:spcPct val="0"/>
                </a:spcBef>
                <a:buNone/>
              </a:pPr>
              <a:r>
                <a:rPr lang="en-US" altLang="en-US" sz="675" dirty="0">
                  <a:solidFill>
                    <a:prstClr val="black"/>
                  </a:solidFill>
                </a:rPr>
                <a:t>4</a:t>
              </a:r>
            </a:p>
          </p:txBody>
        </p:sp>
        <p:sp>
          <p:nvSpPr>
            <p:cNvPr id="243" name="Text Box 116">
              <a:extLst>
                <a:ext uri="{FF2B5EF4-FFF2-40B4-BE49-F238E27FC236}">
                  <a16:creationId xmlns:a16="http://schemas.microsoft.com/office/drawing/2014/main" id="{714EE587-FB6F-4944-830B-768F81177A72}"/>
                </a:ext>
              </a:extLst>
            </p:cNvPr>
            <p:cNvSpPr txBox="1">
              <a:spLocks noChangeArrowheads="1"/>
            </p:cNvSpPr>
            <p:nvPr/>
          </p:nvSpPr>
          <p:spPr bwMode="auto">
            <a:xfrm>
              <a:off x="8724682" y="4841783"/>
              <a:ext cx="72777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Ransom</a:t>
              </a:r>
            </a:p>
            <a:p>
              <a:pPr algn="ctr" defTabSz="685800" eaLnBrk="1" hangingPunct="1">
                <a:spcBef>
                  <a:spcPct val="0"/>
                </a:spcBef>
                <a:buNone/>
              </a:pPr>
              <a:r>
                <a:rPr lang="en-US" altLang="en-US" sz="675" dirty="0">
                  <a:solidFill>
                    <a:prstClr val="black"/>
                  </a:solidFill>
                </a:rPr>
                <a:t>0</a:t>
              </a:r>
            </a:p>
          </p:txBody>
        </p:sp>
        <p:sp>
          <p:nvSpPr>
            <p:cNvPr id="244" name="Text Box 117">
              <a:extLst>
                <a:ext uri="{FF2B5EF4-FFF2-40B4-BE49-F238E27FC236}">
                  <a16:creationId xmlns:a16="http://schemas.microsoft.com/office/drawing/2014/main" id="{03670D0C-EA32-4283-A96A-9D9EFECB765A}"/>
                </a:ext>
              </a:extLst>
            </p:cNvPr>
            <p:cNvSpPr txBox="1">
              <a:spLocks noChangeArrowheads="1"/>
            </p:cNvSpPr>
            <p:nvPr/>
          </p:nvSpPr>
          <p:spPr bwMode="auto">
            <a:xfrm>
              <a:off x="8785325" y="5375184"/>
              <a:ext cx="700153"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Sargent</a:t>
              </a:r>
            </a:p>
            <a:p>
              <a:pPr algn="ctr" defTabSz="685800" eaLnBrk="1" hangingPunct="1">
                <a:spcBef>
                  <a:spcPct val="0"/>
                </a:spcBef>
                <a:buNone/>
              </a:pPr>
              <a:r>
                <a:rPr lang="en-US" altLang="en-US" sz="675" dirty="0">
                  <a:solidFill>
                    <a:prstClr val="black"/>
                  </a:solidFill>
                </a:rPr>
                <a:t>0</a:t>
              </a:r>
            </a:p>
          </p:txBody>
        </p:sp>
        <p:sp>
          <p:nvSpPr>
            <p:cNvPr id="245" name="Text Box 118">
              <a:extLst>
                <a:ext uri="{FF2B5EF4-FFF2-40B4-BE49-F238E27FC236}">
                  <a16:creationId xmlns:a16="http://schemas.microsoft.com/office/drawing/2014/main" id="{6774FBC2-FF89-4BAD-B90E-B5453DA45A54}"/>
                </a:ext>
              </a:extLst>
            </p:cNvPr>
            <p:cNvSpPr txBox="1">
              <a:spLocks noChangeArrowheads="1"/>
            </p:cNvSpPr>
            <p:nvPr/>
          </p:nvSpPr>
          <p:spPr bwMode="auto">
            <a:xfrm>
              <a:off x="9439018" y="5064039"/>
              <a:ext cx="74848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Richland</a:t>
              </a:r>
            </a:p>
            <a:p>
              <a:pPr algn="ctr" defTabSz="685800" eaLnBrk="1" hangingPunct="1">
                <a:spcBef>
                  <a:spcPct val="0"/>
                </a:spcBef>
                <a:buNone/>
              </a:pPr>
              <a:r>
                <a:rPr lang="en-US" altLang="en-US" sz="675" dirty="0">
                  <a:solidFill>
                    <a:prstClr val="black"/>
                  </a:solidFill>
                </a:rPr>
                <a:t>0</a:t>
              </a:r>
            </a:p>
          </p:txBody>
        </p:sp>
      </p:grpSp>
    </p:spTree>
    <p:extLst>
      <p:ext uri="{BB962C8B-B14F-4D97-AF65-F5344CB8AC3E}">
        <p14:creationId xmlns:p14="http://schemas.microsoft.com/office/powerpoint/2010/main" val="148747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5607" y="5623350"/>
            <a:ext cx="4801437" cy="36933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	1	3	4	5	</a:t>
            </a:r>
          </a:p>
        </p:txBody>
      </p:sp>
      <p:sp>
        <p:nvSpPr>
          <p:cNvPr id="121" name="Rounded Rectangle 120"/>
          <p:cNvSpPr/>
          <p:nvPr/>
        </p:nvSpPr>
        <p:spPr>
          <a:xfrm>
            <a:off x="2528380" y="5732197"/>
            <a:ext cx="175907" cy="1515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ounded Rectangle 121"/>
          <p:cNvSpPr/>
          <p:nvPr/>
        </p:nvSpPr>
        <p:spPr>
          <a:xfrm>
            <a:off x="3459114" y="5727902"/>
            <a:ext cx="175907" cy="1515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ounded Rectangle 122"/>
          <p:cNvSpPr/>
          <p:nvPr/>
        </p:nvSpPr>
        <p:spPr>
          <a:xfrm>
            <a:off x="4385301" y="5727902"/>
            <a:ext cx="175907" cy="151565"/>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ounded Rectangle 123"/>
          <p:cNvSpPr/>
          <p:nvPr/>
        </p:nvSpPr>
        <p:spPr>
          <a:xfrm>
            <a:off x="5286590" y="5738909"/>
            <a:ext cx="175907" cy="140558"/>
          </a:xfrm>
          <a:prstGeom prst="round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ounded Rectangle 124"/>
          <p:cNvSpPr/>
          <p:nvPr/>
        </p:nvSpPr>
        <p:spPr>
          <a:xfrm>
            <a:off x="6191160" y="5727902"/>
            <a:ext cx="175907" cy="151565"/>
          </a:xfrm>
          <a:prstGeom prst="round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9F06D08F-80E0-4EFE-99C8-81284641D378}"/>
              </a:ext>
            </a:extLst>
          </p:cNvPr>
          <p:cNvSpPr txBox="1"/>
          <p:nvPr/>
        </p:nvSpPr>
        <p:spPr>
          <a:xfrm>
            <a:off x="1841386" y="362593"/>
            <a:ext cx="510864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LFP </a:t>
            </a:r>
            <a:r>
              <a:rPr kumimoji="0" lang="en-US" sz="2800" b="0" i="0" u="none" strike="noStrike" kern="1200" cap="all" spc="0" normalizeH="0" baseline="0" noProof="0" dirty="0">
                <a:ln>
                  <a:noFill/>
                </a:ln>
                <a:solidFill>
                  <a:prstClr val="black"/>
                </a:solidFill>
                <a:effectLst/>
                <a:uLnTx/>
                <a:uFillTx/>
                <a:latin typeface="Calibri" panose="020F0502020204030204" pitchFamily="34" charset="0"/>
                <a:ea typeface="+mn-ea"/>
                <a:cs typeface="+mn-cs"/>
              </a:rPr>
              <a:t>Monthly payments 6-10-21</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28" name="Group 127">
            <a:extLst>
              <a:ext uri="{FF2B5EF4-FFF2-40B4-BE49-F238E27FC236}">
                <a16:creationId xmlns:a16="http://schemas.microsoft.com/office/drawing/2014/main" id="{6CE573B3-16F4-4A7C-AD85-1228AF0B530A}"/>
              </a:ext>
            </a:extLst>
          </p:cNvPr>
          <p:cNvGrpSpPr/>
          <p:nvPr/>
        </p:nvGrpSpPr>
        <p:grpSpPr>
          <a:xfrm>
            <a:off x="892454" y="1066740"/>
            <a:ext cx="7337146" cy="4287986"/>
            <a:chOff x="2369277" y="1184187"/>
            <a:chExt cx="7895627" cy="4700584"/>
          </a:xfrm>
        </p:grpSpPr>
        <p:sp>
          <p:nvSpPr>
            <p:cNvPr id="129" name="Freeform 2">
              <a:extLst>
                <a:ext uri="{FF2B5EF4-FFF2-40B4-BE49-F238E27FC236}">
                  <a16:creationId xmlns:a16="http://schemas.microsoft.com/office/drawing/2014/main" id="{A47FAE0A-28DF-4BCE-ADEA-4520BA87D191}"/>
                </a:ext>
              </a:extLst>
            </p:cNvPr>
            <p:cNvSpPr>
              <a:spLocks/>
            </p:cNvSpPr>
            <p:nvPr/>
          </p:nvSpPr>
          <p:spPr bwMode="auto">
            <a:xfrm>
              <a:off x="2402018" y="4770347"/>
              <a:ext cx="1192213" cy="565150"/>
            </a:xfrm>
            <a:custGeom>
              <a:avLst/>
              <a:gdLst>
                <a:gd name="T0" fmla="*/ 1176200 w 819"/>
                <a:gd name="T1" fmla="*/ 565150 h 389"/>
                <a:gd name="T2" fmla="*/ 1106327 w 819"/>
                <a:gd name="T3" fmla="*/ 565150 h 389"/>
                <a:gd name="T4" fmla="*/ 0 w 819"/>
                <a:gd name="T5" fmla="*/ 517207 h 389"/>
                <a:gd name="T6" fmla="*/ 21835 w 819"/>
                <a:gd name="T7" fmla="*/ 122038 h 389"/>
                <a:gd name="T8" fmla="*/ 280949 w 819"/>
                <a:gd name="T9" fmla="*/ 142377 h 389"/>
                <a:gd name="T10" fmla="*/ 286772 w 819"/>
                <a:gd name="T11" fmla="*/ 0 h 389"/>
                <a:gd name="T12" fmla="*/ 481835 w 819"/>
                <a:gd name="T13" fmla="*/ 5811 h 389"/>
                <a:gd name="T14" fmla="*/ 873416 w 819"/>
                <a:gd name="T15" fmla="*/ 20340 h 389"/>
                <a:gd name="T16" fmla="*/ 1192213 w 819"/>
                <a:gd name="T17" fmla="*/ 36321 h 389"/>
                <a:gd name="T18" fmla="*/ 1176200 w 819"/>
                <a:gd name="T19" fmla="*/ 565150 h 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9"/>
                <a:gd name="T31" fmla="*/ 0 h 389"/>
                <a:gd name="T32" fmla="*/ 819 w 819"/>
                <a:gd name="T33" fmla="*/ 389 h 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9" h="389">
                  <a:moveTo>
                    <a:pt x="808" y="389"/>
                  </a:moveTo>
                  <a:lnTo>
                    <a:pt x="760" y="389"/>
                  </a:lnTo>
                  <a:lnTo>
                    <a:pt x="0" y="356"/>
                  </a:lnTo>
                  <a:lnTo>
                    <a:pt x="15" y="84"/>
                  </a:lnTo>
                  <a:lnTo>
                    <a:pt x="193" y="98"/>
                  </a:lnTo>
                  <a:lnTo>
                    <a:pt x="197" y="0"/>
                  </a:lnTo>
                  <a:lnTo>
                    <a:pt x="331" y="4"/>
                  </a:lnTo>
                  <a:lnTo>
                    <a:pt x="600" y="14"/>
                  </a:lnTo>
                  <a:lnTo>
                    <a:pt x="819" y="25"/>
                  </a:lnTo>
                  <a:lnTo>
                    <a:pt x="808" y="38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0" name="Freeform 3">
              <a:extLst>
                <a:ext uri="{FF2B5EF4-FFF2-40B4-BE49-F238E27FC236}">
                  <a16:creationId xmlns:a16="http://schemas.microsoft.com/office/drawing/2014/main" id="{CDA72779-3B87-49F0-AD74-E8CC80D73E57}"/>
                </a:ext>
              </a:extLst>
            </p:cNvPr>
            <p:cNvSpPr>
              <a:spLocks/>
            </p:cNvSpPr>
            <p:nvPr/>
          </p:nvSpPr>
          <p:spPr bwMode="auto">
            <a:xfrm>
              <a:off x="2376617" y="5287871"/>
              <a:ext cx="1130300" cy="554036"/>
            </a:xfrm>
            <a:custGeom>
              <a:avLst/>
              <a:gdLst>
                <a:gd name="T0" fmla="*/ 1109960 w 778"/>
                <a:gd name="T1" fmla="*/ 554037 h 382"/>
                <a:gd name="T2" fmla="*/ 0 w 778"/>
                <a:gd name="T3" fmla="*/ 506175 h 382"/>
                <a:gd name="T4" fmla="*/ 26151 w 778"/>
                <a:gd name="T5" fmla="*/ 0 h 382"/>
                <a:gd name="T6" fmla="*/ 1130300 w 778"/>
                <a:gd name="T7" fmla="*/ 47862 h 382"/>
                <a:gd name="T8" fmla="*/ 1109960 w 778"/>
                <a:gd name="T9" fmla="*/ 554037 h 382"/>
                <a:gd name="T10" fmla="*/ 0 60000 65536"/>
                <a:gd name="T11" fmla="*/ 0 60000 65536"/>
                <a:gd name="T12" fmla="*/ 0 60000 65536"/>
                <a:gd name="T13" fmla="*/ 0 60000 65536"/>
                <a:gd name="T14" fmla="*/ 0 60000 65536"/>
                <a:gd name="T15" fmla="*/ 0 w 778"/>
                <a:gd name="T16" fmla="*/ 0 h 382"/>
                <a:gd name="T17" fmla="*/ 778 w 778"/>
                <a:gd name="T18" fmla="*/ 382 h 382"/>
              </a:gdLst>
              <a:ahLst/>
              <a:cxnLst>
                <a:cxn ang="T10">
                  <a:pos x="T0" y="T1"/>
                </a:cxn>
                <a:cxn ang="T11">
                  <a:pos x="T2" y="T3"/>
                </a:cxn>
                <a:cxn ang="T12">
                  <a:pos x="T4" y="T5"/>
                </a:cxn>
                <a:cxn ang="T13">
                  <a:pos x="T6" y="T7"/>
                </a:cxn>
                <a:cxn ang="T14">
                  <a:pos x="T8" y="T9"/>
                </a:cxn>
              </a:cxnLst>
              <a:rect l="T15" t="T16" r="T17" b="T18"/>
              <a:pathLst>
                <a:path w="778" h="382">
                  <a:moveTo>
                    <a:pt x="764" y="382"/>
                  </a:moveTo>
                  <a:lnTo>
                    <a:pt x="0" y="349"/>
                  </a:lnTo>
                  <a:lnTo>
                    <a:pt x="18" y="0"/>
                  </a:lnTo>
                  <a:lnTo>
                    <a:pt x="778" y="33"/>
                  </a:lnTo>
                  <a:lnTo>
                    <a:pt x="764" y="382"/>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1" name="Freeform 4">
              <a:extLst>
                <a:ext uri="{FF2B5EF4-FFF2-40B4-BE49-F238E27FC236}">
                  <a16:creationId xmlns:a16="http://schemas.microsoft.com/office/drawing/2014/main" id="{2E82328A-8DF8-4099-AC05-DFBF41835900}"/>
                </a:ext>
              </a:extLst>
            </p:cNvPr>
            <p:cNvSpPr>
              <a:spLocks/>
            </p:cNvSpPr>
            <p:nvPr/>
          </p:nvSpPr>
          <p:spPr bwMode="auto">
            <a:xfrm>
              <a:off x="2562355" y="1184187"/>
              <a:ext cx="1173162" cy="592138"/>
            </a:xfrm>
            <a:custGeom>
              <a:avLst/>
              <a:gdLst>
                <a:gd name="T0" fmla="*/ 1167347 w 807"/>
                <a:gd name="T1" fmla="*/ 592138 h 407"/>
                <a:gd name="T2" fmla="*/ 0 w 807"/>
                <a:gd name="T3" fmla="*/ 533943 h 407"/>
                <a:gd name="T4" fmla="*/ 14537 w 807"/>
                <a:gd name="T5" fmla="*/ 0 h 407"/>
                <a:gd name="T6" fmla="*/ 1131004 w 807"/>
                <a:gd name="T7" fmla="*/ 42192 h 407"/>
                <a:gd name="T8" fmla="*/ 1119374 w 807"/>
                <a:gd name="T9" fmla="*/ 449559 h 407"/>
                <a:gd name="T10" fmla="*/ 1173162 w 807"/>
                <a:gd name="T11" fmla="*/ 455379 h 407"/>
                <a:gd name="T12" fmla="*/ 1167347 w 807"/>
                <a:gd name="T13" fmla="*/ 592138 h 407"/>
                <a:gd name="T14" fmla="*/ 0 60000 65536"/>
                <a:gd name="T15" fmla="*/ 0 60000 65536"/>
                <a:gd name="T16" fmla="*/ 0 60000 65536"/>
                <a:gd name="T17" fmla="*/ 0 60000 65536"/>
                <a:gd name="T18" fmla="*/ 0 60000 65536"/>
                <a:gd name="T19" fmla="*/ 0 60000 65536"/>
                <a:gd name="T20" fmla="*/ 0 60000 65536"/>
                <a:gd name="T21" fmla="*/ 0 w 807"/>
                <a:gd name="T22" fmla="*/ 0 h 407"/>
                <a:gd name="T23" fmla="*/ 807 w 807"/>
                <a:gd name="T24" fmla="*/ 407 h 4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7" h="407">
                  <a:moveTo>
                    <a:pt x="803" y="407"/>
                  </a:moveTo>
                  <a:lnTo>
                    <a:pt x="0" y="367"/>
                  </a:lnTo>
                  <a:lnTo>
                    <a:pt x="10" y="0"/>
                  </a:lnTo>
                  <a:lnTo>
                    <a:pt x="778" y="29"/>
                  </a:lnTo>
                  <a:lnTo>
                    <a:pt x="770" y="309"/>
                  </a:lnTo>
                  <a:lnTo>
                    <a:pt x="807" y="313"/>
                  </a:lnTo>
                  <a:lnTo>
                    <a:pt x="803" y="40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2" name="Freeform 5">
              <a:extLst>
                <a:ext uri="{FF2B5EF4-FFF2-40B4-BE49-F238E27FC236}">
                  <a16:creationId xmlns:a16="http://schemas.microsoft.com/office/drawing/2014/main" id="{22344A4B-5BA3-4AFB-9325-37FE19937170}"/>
                </a:ext>
              </a:extLst>
            </p:cNvPr>
            <p:cNvSpPr>
              <a:spLocks/>
            </p:cNvSpPr>
            <p:nvPr/>
          </p:nvSpPr>
          <p:spPr bwMode="auto">
            <a:xfrm>
              <a:off x="3681542" y="1227050"/>
              <a:ext cx="920750" cy="696911"/>
            </a:xfrm>
            <a:custGeom>
              <a:avLst/>
              <a:gdLst>
                <a:gd name="T0" fmla="*/ 698199 w 633"/>
                <a:gd name="T1" fmla="*/ 696912 h 480"/>
                <a:gd name="T2" fmla="*/ 48001 w 633"/>
                <a:gd name="T3" fmla="*/ 676585 h 480"/>
                <a:gd name="T4" fmla="*/ 48001 w 633"/>
                <a:gd name="T5" fmla="*/ 548818 h 480"/>
                <a:gd name="T6" fmla="*/ 53820 w 633"/>
                <a:gd name="T7" fmla="*/ 412340 h 480"/>
                <a:gd name="T8" fmla="*/ 0 w 633"/>
                <a:gd name="T9" fmla="*/ 406532 h 480"/>
                <a:gd name="T10" fmla="*/ 11637 w 633"/>
                <a:gd name="T11" fmla="*/ 0 h 480"/>
                <a:gd name="T12" fmla="*/ 920750 w 633"/>
                <a:gd name="T13" fmla="*/ 21779 h 480"/>
                <a:gd name="T14" fmla="*/ 920750 w 633"/>
                <a:gd name="T15" fmla="*/ 322322 h 480"/>
                <a:gd name="T16" fmla="*/ 784019 w 633"/>
                <a:gd name="T17" fmla="*/ 316514 h 480"/>
                <a:gd name="T18" fmla="*/ 778201 w 633"/>
                <a:gd name="T19" fmla="*/ 438474 h 480"/>
                <a:gd name="T20" fmla="*/ 704017 w 633"/>
                <a:gd name="T21" fmla="*/ 438474 h 480"/>
                <a:gd name="T22" fmla="*/ 698199 w 633"/>
                <a:gd name="T23" fmla="*/ 696912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3"/>
                <a:gd name="T37" fmla="*/ 0 h 480"/>
                <a:gd name="T38" fmla="*/ 633 w 633"/>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3" h="480">
                  <a:moveTo>
                    <a:pt x="480" y="480"/>
                  </a:moveTo>
                  <a:lnTo>
                    <a:pt x="33" y="466"/>
                  </a:lnTo>
                  <a:lnTo>
                    <a:pt x="33" y="378"/>
                  </a:lnTo>
                  <a:lnTo>
                    <a:pt x="37" y="284"/>
                  </a:lnTo>
                  <a:lnTo>
                    <a:pt x="0" y="280"/>
                  </a:lnTo>
                  <a:lnTo>
                    <a:pt x="8" y="0"/>
                  </a:lnTo>
                  <a:lnTo>
                    <a:pt x="633" y="15"/>
                  </a:lnTo>
                  <a:lnTo>
                    <a:pt x="633" y="222"/>
                  </a:lnTo>
                  <a:lnTo>
                    <a:pt x="539" y="218"/>
                  </a:lnTo>
                  <a:lnTo>
                    <a:pt x="535" y="302"/>
                  </a:lnTo>
                  <a:lnTo>
                    <a:pt x="484" y="302"/>
                  </a:lnTo>
                  <a:lnTo>
                    <a:pt x="480" y="48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3" name="Freeform 6">
              <a:extLst>
                <a:ext uri="{FF2B5EF4-FFF2-40B4-BE49-F238E27FC236}">
                  <a16:creationId xmlns:a16="http://schemas.microsoft.com/office/drawing/2014/main" id="{11EE01FF-4A1C-4115-8D8D-A0C2CA80DDC8}"/>
                </a:ext>
              </a:extLst>
            </p:cNvPr>
            <p:cNvSpPr>
              <a:spLocks/>
            </p:cNvSpPr>
            <p:nvPr/>
          </p:nvSpPr>
          <p:spPr bwMode="auto">
            <a:xfrm>
              <a:off x="4602292" y="1247687"/>
              <a:ext cx="952500" cy="830262"/>
            </a:xfrm>
            <a:custGeom>
              <a:avLst/>
              <a:gdLst>
                <a:gd name="T0" fmla="*/ 952500 w 655"/>
                <a:gd name="T1" fmla="*/ 830263 h 571"/>
                <a:gd name="T2" fmla="*/ 164324 w 655"/>
                <a:gd name="T3" fmla="*/ 818631 h 571"/>
                <a:gd name="T4" fmla="*/ 170141 w 655"/>
                <a:gd name="T5" fmla="*/ 423129 h 571"/>
                <a:gd name="T6" fmla="*/ 0 w 655"/>
                <a:gd name="T7" fmla="*/ 417313 h 571"/>
                <a:gd name="T8" fmla="*/ 0 w 655"/>
                <a:gd name="T9" fmla="*/ 300989 h 571"/>
                <a:gd name="T10" fmla="*/ 0 w 655"/>
                <a:gd name="T11" fmla="*/ 0 h 571"/>
                <a:gd name="T12" fmla="*/ 523511 w 655"/>
                <a:gd name="T13" fmla="*/ 10178 h 571"/>
                <a:gd name="T14" fmla="*/ 519149 w 655"/>
                <a:gd name="T15" fmla="*/ 433307 h 571"/>
                <a:gd name="T16" fmla="*/ 561321 w 655"/>
                <a:gd name="T17" fmla="*/ 439123 h 571"/>
                <a:gd name="T18" fmla="*/ 555504 w 655"/>
                <a:gd name="T19" fmla="*/ 697944 h 571"/>
                <a:gd name="T20" fmla="*/ 952500 w 655"/>
                <a:gd name="T21" fmla="*/ 702307 h 571"/>
                <a:gd name="T22" fmla="*/ 952500 w 655"/>
                <a:gd name="T23" fmla="*/ 830263 h 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5"/>
                <a:gd name="T37" fmla="*/ 0 h 571"/>
                <a:gd name="T38" fmla="*/ 655 w 655"/>
                <a:gd name="T39" fmla="*/ 571 h 5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5" h="571">
                  <a:moveTo>
                    <a:pt x="655" y="571"/>
                  </a:moveTo>
                  <a:lnTo>
                    <a:pt x="113" y="563"/>
                  </a:lnTo>
                  <a:lnTo>
                    <a:pt x="117" y="291"/>
                  </a:lnTo>
                  <a:lnTo>
                    <a:pt x="0" y="287"/>
                  </a:lnTo>
                  <a:lnTo>
                    <a:pt x="0" y="207"/>
                  </a:lnTo>
                  <a:lnTo>
                    <a:pt x="0" y="0"/>
                  </a:lnTo>
                  <a:lnTo>
                    <a:pt x="360" y="7"/>
                  </a:lnTo>
                  <a:lnTo>
                    <a:pt x="357" y="298"/>
                  </a:lnTo>
                  <a:lnTo>
                    <a:pt x="386" y="302"/>
                  </a:lnTo>
                  <a:lnTo>
                    <a:pt x="382" y="480"/>
                  </a:lnTo>
                  <a:lnTo>
                    <a:pt x="655" y="483"/>
                  </a:lnTo>
                  <a:lnTo>
                    <a:pt x="655" y="571"/>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34" name="Freeform 7">
              <a:extLst>
                <a:ext uri="{FF2B5EF4-FFF2-40B4-BE49-F238E27FC236}">
                  <a16:creationId xmlns:a16="http://schemas.microsoft.com/office/drawing/2014/main" id="{A0FC873F-AACB-416C-819C-0875C873947D}"/>
                </a:ext>
              </a:extLst>
            </p:cNvPr>
            <p:cNvSpPr>
              <a:spLocks/>
            </p:cNvSpPr>
            <p:nvPr/>
          </p:nvSpPr>
          <p:spPr bwMode="auto">
            <a:xfrm>
              <a:off x="5121405" y="1258801"/>
              <a:ext cx="1347786" cy="696911"/>
            </a:xfrm>
            <a:custGeom>
              <a:avLst/>
              <a:gdLst>
                <a:gd name="T0" fmla="*/ 433269 w 927"/>
                <a:gd name="T1" fmla="*/ 691104 h 480"/>
                <a:gd name="T2" fmla="*/ 36348 w 927"/>
                <a:gd name="T3" fmla="*/ 686749 h 480"/>
                <a:gd name="T4" fmla="*/ 42164 w 927"/>
                <a:gd name="T5" fmla="*/ 428311 h 480"/>
                <a:gd name="T6" fmla="*/ 0 w 927"/>
                <a:gd name="T7" fmla="*/ 422503 h 480"/>
                <a:gd name="T8" fmla="*/ 4362 w 927"/>
                <a:gd name="T9" fmla="*/ 0 h 480"/>
                <a:gd name="T10" fmla="*/ 1305623 w 927"/>
                <a:gd name="T11" fmla="*/ 5808 h 480"/>
                <a:gd name="T12" fmla="*/ 1309985 w 927"/>
                <a:gd name="T13" fmla="*/ 432666 h 480"/>
                <a:gd name="T14" fmla="*/ 1347787 w 927"/>
                <a:gd name="T15" fmla="*/ 432666 h 480"/>
                <a:gd name="T16" fmla="*/ 1347787 w 927"/>
                <a:gd name="T17" fmla="*/ 696912 h 480"/>
                <a:gd name="T18" fmla="*/ 1215480 w 927"/>
                <a:gd name="T19" fmla="*/ 696912 h 480"/>
                <a:gd name="T20" fmla="*/ 1083173 w 927"/>
                <a:gd name="T21" fmla="*/ 696912 h 480"/>
                <a:gd name="T22" fmla="*/ 1083173 w 927"/>
                <a:gd name="T23" fmla="*/ 558982 h 480"/>
                <a:gd name="T24" fmla="*/ 433269 w 927"/>
                <a:gd name="T25" fmla="*/ 564789 h 480"/>
                <a:gd name="T26" fmla="*/ 433269 w 927"/>
                <a:gd name="T27" fmla="*/ 691104 h 4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7"/>
                <a:gd name="T43" fmla="*/ 0 h 480"/>
                <a:gd name="T44" fmla="*/ 927 w 927"/>
                <a:gd name="T45" fmla="*/ 480 h 4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7" h="480">
                  <a:moveTo>
                    <a:pt x="298" y="476"/>
                  </a:moveTo>
                  <a:lnTo>
                    <a:pt x="25" y="473"/>
                  </a:lnTo>
                  <a:lnTo>
                    <a:pt x="29" y="295"/>
                  </a:lnTo>
                  <a:lnTo>
                    <a:pt x="0" y="291"/>
                  </a:lnTo>
                  <a:lnTo>
                    <a:pt x="3" y="0"/>
                  </a:lnTo>
                  <a:lnTo>
                    <a:pt x="898" y="4"/>
                  </a:lnTo>
                  <a:lnTo>
                    <a:pt x="901" y="298"/>
                  </a:lnTo>
                  <a:lnTo>
                    <a:pt x="927" y="298"/>
                  </a:lnTo>
                  <a:lnTo>
                    <a:pt x="927" y="480"/>
                  </a:lnTo>
                  <a:lnTo>
                    <a:pt x="836" y="480"/>
                  </a:lnTo>
                  <a:lnTo>
                    <a:pt x="745" y="480"/>
                  </a:lnTo>
                  <a:lnTo>
                    <a:pt x="745" y="385"/>
                  </a:lnTo>
                  <a:lnTo>
                    <a:pt x="298" y="389"/>
                  </a:lnTo>
                  <a:lnTo>
                    <a:pt x="298" y="476"/>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35" name="Freeform 8">
              <a:extLst>
                <a:ext uri="{FF2B5EF4-FFF2-40B4-BE49-F238E27FC236}">
                  <a16:creationId xmlns:a16="http://schemas.microsoft.com/office/drawing/2014/main" id="{4B60564C-E94A-425D-8D3C-B76D95347933}"/>
                </a:ext>
              </a:extLst>
            </p:cNvPr>
            <p:cNvSpPr>
              <a:spLocks/>
            </p:cNvSpPr>
            <p:nvPr/>
          </p:nvSpPr>
          <p:spPr bwMode="auto">
            <a:xfrm>
              <a:off x="6426329" y="1258801"/>
              <a:ext cx="698500" cy="696911"/>
            </a:xfrm>
            <a:custGeom>
              <a:avLst/>
              <a:gdLst>
                <a:gd name="T0" fmla="*/ 42201 w 480"/>
                <a:gd name="T1" fmla="*/ 696912 h 480"/>
                <a:gd name="T2" fmla="*/ 42201 w 480"/>
                <a:gd name="T3" fmla="*/ 432666 h 480"/>
                <a:gd name="T4" fmla="*/ 4366 w 480"/>
                <a:gd name="T5" fmla="*/ 432666 h 480"/>
                <a:gd name="T6" fmla="*/ 0 w 480"/>
                <a:gd name="T7" fmla="*/ 5808 h 480"/>
                <a:gd name="T8" fmla="*/ 650478 w 480"/>
                <a:gd name="T9" fmla="*/ 0 h 480"/>
                <a:gd name="T10" fmla="*/ 656299 w 480"/>
                <a:gd name="T11" fmla="*/ 416695 h 480"/>
                <a:gd name="T12" fmla="*/ 692679 w 480"/>
                <a:gd name="T13" fmla="*/ 422503 h 480"/>
                <a:gd name="T14" fmla="*/ 698500 w 480"/>
                <a:gd name="T15" fmla="*/ 691104 h 480"/>
                <a:gd name="T16" fmla="*/ 42201 w 480"/>
                <a:gd name="T17" fmla="*/ 696912 h 4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480"/>
                <a:gd name="T29" fmla="*/ 480 w 480"/>
                <a:gd name="T30" fmla="*/ 480 h 4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480">
                  <a:moveTo>
                    <a:pt x="29" y="480"/>
                  </a:moveTo>
                  <a:lnTo>
                    <a:pt x="29" y="298"/>
                  </a:lnTo>
                  <a:lnTo>
                    <a:pt x="3" y="298"/>
                  </a:lnTo>
                  <a:lnTo>
                    <a:pt x="0" y="4"/>
                  </a:lnTo>
                  <a:lnTo>
                    <a:pt x="447" y="0"/>
                  </a:lnTo>
                  <a:lnTo>
                    <a:pt x="451" y="287"/>
                  </a:lnTo>
                  <a:lnTo>
                    <a:pt x="476" y="291"/>
                  </a:lnTo>
                  <a:lnTo>
                    <a:pt x="480" y="476"/>
                  </a:lnTo>
                  <a:lnTo>
                    <a:pt x="29" y="480"/>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36" name="Freeform 9">
              <a:extLst>
                <a:ext uri="{FF2B5EF4-FFF2-40B4-BE49-F238E27FC236}">
                  <a16:creationId xmlns:a16="http://schemas.microsoft.com/office/drawing/2014/main" id="{8FC9FF48-9E97-4E45-B9A5-E7B9864B69C5}"/>
                </a:ext>
              </a:extLst>
            </p:cNvPr>
            <p:cNvSpPr>
              <a:spLocks/>
            </p:cNvSpPr>
            <p:nvPr/>
          </p:nvSpPr>
          <p:spPr bwMode="auto">
            <a:xfrm>
              <a:off x="7077205" y="1247687"/>
              <a:ext cx="581025" cy="957262"/>
            </a:xfrm>
            <a:custGeom>
              <a:avLst/>
              <a:gdLst>
                <a:gd name="T0" fmla="*/ 52292 w 400"/>
                <a:gd name="T1" fmla="*/ 957263 h 658"/>
                <a:gd name="T2" fmla="*/ 47935 w 400"/>
                <a:gd name="T3" fmla="*/ 702672 h 658"/>
                <a:gd name="T4" fmla="*/ 42124 w 400"/>
                <a:gd name="T5" fmla="*/ 433532 h 658"/>
                <a:gd name="T6" fmla="*/ 5810 w 400"/>
                <a:gd name="T7" fmla="*/ 427713 h 658"/>
                <a:gd name="T8" fmla="*/ 0 w 400"/>
                <a:gd name="T9" fmla="*/ 10184 h 658"/>
                <a:gd name="T10" fmla="*/ 533090 w 400"/>
                <a:gd name="T11" fmla="*/ 0 h 658"/>
                <a:gd name="T12" fmla="*/ 538901 w 400"/>
                <a:gd name="T13" fmla="*/ 423349 h 658"/>
                <a:gd name="T14" fmla="*/ 575215 w 400"/>
                <a:gd name="T15" fmla="*/ 423349 h 658"/>
                <a:gd name="T16" fmla="*/ 581025 w 400"/>
                <a:gd name="T17" fmla="*/ 686669 h 658"/>
                <a:gd name="T18" fmla="*/ 581025 w 400"/>
                <a:gd name="T19" fmla="*/ 947079 h 658"/>
                <a:gd name="T20" fmla="*/ 338447 w 400"/>
                <a:gd name="T21" fmla="*/ 951444 h 658"/>
                <a:gd name="T22" fmla="*/ 52292 w 400"/>
                <a:gd name="T23" fmla="*/ 957263 h 6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0"/>
                <a:gd name="T37" fmla="*/ 0 h 658"/>
                <a:gd name="T38" fmla="*/ 400 w 400"/>
                <a:gd name="T39" fmla="*/ 658 h 6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0" h="658">
                  <a:moveTo>
                    <a:pt x="36" y="658"/>
                  </a:moveTo>
                  <a:lnTo>
                    <a:pt x="33" y="483"/>
                  </a:lnTo>
                  <a:lnTo>
                    <a:pt x="29" y="298"/>
                  </a:lnTo>
                  <a:lnTo>
                    <a:pt x="4" y="294"/>
                  </a:lnTo>
                  <a:lnTo>
                    <a:pt x="0" y="7"/>
                  </a:lnTo>
                  <a:lnTo>
                    <a:pt x="367" y="0"/>
                  </a:lnTo>
                  <a:lnTo>
                    <a:pt x="371" y="291"/>
                  </a:lnTo>
                  <a:lnTo>
                    <a:pt x="396" y="291"/>
                  </a:lnTo>
                  <a:lnTo>
                    <a:pt x="400" y="472"/>
                  </a:lnTo>
                  <a:lnTo>
                    <a:pt x="400" y="651"/>
                  </a:lnTo>
                  <a:lnTo>
                    <a:pt x="233" y="654"/>
                  </a:lnTo>
                  <a:lnTo>
                    <a:pt x="36" y="658"/>
                  </a:lnTo>
                  <a:close/>
                </a:path>
              </a:pathLst>
            </a:custGeom>
            <a:pattFill prst="pct60">
              <a:fgClr>
                <a:srgbClr val="FF5050"/>
              </a:fgClr>
              <a:bgClr>
                <a:schemeClr val="bg1"/>
              </a:bgClr>
            </a:pattFill>
            <a:ln w="6350">
              <a:solidFill>
                <a:srgbClr val="000000"/>
              </a:solidFill>
              <a:round/>
              <a:headEnd/>
              <a:tailEnd/>
            </a:ln>
          </p:spPr>
          <p:txBody>
            <a:bodyPr/>
            <a:lstStyle/>
            <a:p>
              <a:pPr defTabSz="685800"/>
              <a:endParaRPr lang="en-US" sz="1350">
                <a:solidFill>
                  <a:prstClr val="black"/>
                </a:solidFill>
              </a:endParaRPr>
            </a:p>
          </p:txBody>
        </p:sp>
        <p:sp>
          <p:nvSpPr>
            <p:cNvPr id="137" name="Freeform 10">
              <a:extLst>
                <a:ext uri="{FF2B5EF4-FFF2-40B4-BE49-F238E27FC236}">
                  <a16:creationId xmlns:a16="http://schemas.microsoft.com/office/drawing/2014/main" id="{89C7DAC5-8993-4B42-97A6-CF884DA52915}"/>
                </a:ext>
              </a:extLst>
            </p:cNvPr>
            <p:cNvSpPr>
              <a:spLocks/>
            </p:cNvSpPr>
            <p:nvPr/>
          </p:nvSpPr>
          <p:spPr bwMode="auto">
            <a:xfrm>
              <a:off x="7610604" y="1220700"/>
              <a:ext cx="1089024" cy="714374"/>
            </a:xfrm>
            <a:custGeom>
              <a:avLst/>
              <a:gdLst>
                <a:gd name="T0" fmla="*/ 1089025 w 749"/>
                <a:gd name="T1" fmla="*/ 688186 h 491"/>
                <a:gd name="T2" fmla="*/ 693545 w 749"/>
                <a:gd name="T3" fmla="*/ 699826 h 491"/>
                <a:gd name="T4" fmla="*/ 47981 w 749"/>
                <a:gd name="T5" fmla="*/ 714375 h 491"/>
                <a:gd name="T6" fmla="*/ 42165 w 749"/>
                <a:gd name="T7" fmla="*/ 451031 h 491"/>
                <a:gd name="T8" fmla="*/ 5816 w 749"/>
                <a:gd name="T9" fmla="*/ 451031 h 491"/>
                <a:gd name="T10" fmla="*/ 0 w 749"/>
                <a:gd name="T11" fmla="*/ 27644 h 491"/>
                <a:gd name="T12" fmla="*/ 1052676 w 749"/>
                <a:gd name="T13" fmla="*/ 0 h 491"/>
                <a:gd name="T14" fmla="*/ 1058492 w 749"/>
                <a:gd name="T15" fmla="*/ 429207 h 491"/>
                <a:gd name="T16" fmla="*/ 1084663 w 749"/>
                <a:gd name="T17" fmla="*/ 429207 h 491"/>
                <a:gd name="T18" fmla="*/ 1089025 w 749"/>
                <a:gd name="T19" fmla="*/ 688186 h 4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9"/>
                <a:gd name="T31" fmla="*/ 0 h 491"/>
                <a:gd name="T32" fmla="*/ 749 w 749"/>
                <a:gd name="T33" fmla="*/ 491 h 4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9" h="491">
                  <a:moveTo>
                    <a:pt x="749" y="473"/>
                  </a:moveTo>
                  <a:lnTo>
                    <a:pt x="477" y="481"/>
                  </a:lnTo>
                  <a:lnTo>
                    <a:pt x="33" y="491"/>
                  </a:lnTo>
                  <a:lnTo>
                    <a:pt x="29" y="310"/>
                  </a:lnTo>
                  <a:lnTo>
                    <a:pt x="4" y="310"/>
                  </a:lnTo>
                  <a:lnTo>
                    <a:pt x="0" y="19"/>
                  </a:lnTo>
                  <a:lnTo>
                    <a:pt x="724" y="0"/>
                  </a:lnTo>
                  <a:lnTo>
                    <a:pt x="728" y="295"/>
                  </a:lnTo>
                  <a:lnTo>
                    <a:pt x="746" y="295"/>
                  </a:lnTo>
                  <a:lnTo>
                    <a:pt x="749" y="473"/>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8" name="Freeform 11">
              <a:extLst>
                <a:ext uri="{FF2B5EF4-FFF2-40B4-BE49-F238E27FC236}">
                  <a16:creationId xmlns:a16="http://schemas.microsoft.com/office/drawing/2014/main" id="{8FC6F784-9B5E-4CC6-A60A-0AB9891A24B9}"/>
                </a:ext>
              </a:extLst>
            </p:cNvPr>
            <p:cNvSpPr>
              <a:spLocks/>
            </p:cNvSpPr>
            <p:nvPr/>
          </p:nvSpPr>
          <p:spPr bwMode="auto">
            <a:xfrm>
              <a:off x="8663116" y="1193713"/>
              <a:ext cx="855663" cy="714374"/>
            </a:xfrm>
            <a:custGeom>
              <a:avLst/>
              <a:gdLst>
                <a:gd name="T0" fmla="*/ 803364 w 589"/>
                <a:gd name="T1" fmla="*/ 682366 h 491"/>
                <a:gd name="T2" fmla="*/ 36318 w 589"/>
                <a:gd name="T3" fmla="*/ 714375 h 491"/>
                <a:gd name="T4" fmla="*/ 31960 w 589"/>
                <a:gd name="T5" fmla="*/ 455396 h 491"/>
                <a:gd name="T6" fmla="*/ 5811 w 589"/>
                <a:gd name="T7" fmla="*/ 455396 h 491"/>
                <a:gd name="T8" fmla="*/ 0 w 589"/>
                <a:gd name="T9" fmla="*/ 26189 h 491"/>
                <a:gd name="T10" fmla="*/ 703125 w 589"/>
                <a:gd name="T11" fmla="*/ 0 h 491"/>
                <a:gd name="T12" fmla="*/ 723464 w 589"/>
                <a:gd name="T13" fmla="*/ 100391 h 491"/>
                <a:gd name="T14" fmla="*/ 765593 w 589"/>
                <a:gd name="T15" fmla="*/ 190597 h 491"/>
                <a:gd name="T16" fmla="*/ 771404 w 589"/>
                <a:gd name="T17" fmla="*/ 244430 h 491"/>
                <a:gd name="T18" fmla="*/ 765593 w 589"/>
                <a:gd name="T19" fmla="*/ 274983 h 491"/>
                <a:gd name="T20" fmla="*/ 781573 w 589"/>
                <a:gd name="T21" fmla="*/ 286623 h 491"/>
                <a:gd name="T22" fmla="*/ 771404 w 589"/>
                <a:gd name="T23" fmla="*/ 296808 h 491"/>
                <a:gd name="T24" fmla="*/ 797553 w 589"/>
                <a:gd name="T25" fmla="*/ 328816 h 491"/>
                <a:gd name="T26" fmla="*/ 807723 w 589"/>
                <a:gd name="T27" fmla="*/ 355005 h 491"/>
                <a:gd name="T28" fmla="*/ 803364 w 589"/>
                <a:gd name="T29" fmla="*/ 365190 h 491"/>
                <a:gd name="T30" fmla="*/ 819345 w 589"/>
                <a:gd name="T31" fmla="*/ 376829 h 491"/>
                <a:gd name="T32" fmla="*/ 819345 w 589"/>
                <a:gd name="T33" fmla="*/ 407383 h 491"/>
                <a:gd name="T34" fmla="*/ 839683 w 589"/>
                <a:gd name="T35" fmla="*/ 435027 h 491"/>
                <a:gd name="T36" fmla="*/ 833872 w 589"/>
                <a:gd name="T37" fmla="*/ 455396 h 491"/>
                <a:gd name="T38" fmla="*/ 855663 w 589"/>
                <a:gd name="T39" fmla="*/ 487405 h 491"/>
                <a:gd name="T40" fmla="*/ 849852 w 589"/>
                <a:gd name="T41" fmla="*/ 555787 h 491"/>
                <a:gd name="T42" fmla="*/ 829514 w 589"/>
                <a:gd name="T43" fmla="*/ 555787 h 491"/>
                <a:gd name="T44" fmla="*/ 833872 w 589"/>
                <a:gd name="T45" fmla="*/ 565971 h 491"/>
                <a:gd name="T46" fmla="*/ 813534 w 589"/>
                <a:gd name="T47" fmla="*/ 581976 h 491"/>
                <a:gd name="T48" fmla="*/ 819345 w 589"/>
                <a:gd name="T49" fmla="*/ 619804 h 491"/>
                <a:gd name="T50" fmla="*/ 803364 w 589"/>
                <a:gd name="T51" fmla="*/ 624169 h 491"/>
                <a:gd name="T52" fmla="*/ 807723 w 589"/>
                <a:gd name="T53" fmla="*/ 640173 h 491"/>
                <a:gd name="T54" fmla="*/ 791743 w 589"/>
                <a:gd name="T55" fmla="*/ 661997 h 491"/>
                <a:gd name="T56" fmla="*/ 813534 w 589"/>
                <a:gd name="T57" fmla="*/ 678002 h 491"/>
                <a:gd name="T58" fmla="*/ 803364 w 589"/>
                <a:gd name="T59" fmla="*/ 682366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9"/>
                <a:gd name="T91" fmla="*/ 0 h 491"/>
                <a:gd name="T92" fmla="*/ 589 w 589"/>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9" h="491">
                  <a:moveTo>
                    <a:pt x="553" y="469"/>
                  </a:moveTo>
                  <a:lnTo>
                    <a:pt x="25" y="491"/>
                  </a:lnTo>
                  <a:lnTo>
                    <a:pt x="22" y="313"/>
                  </a:lnTo>
                  <a:lnTo>
                    <a:pt x="4" y="313"/>
                  </a:lnTo>
                  <a:lnTo>
                    <a:pt x="0" y="18"/>
                  </a:lnTo>
                  <a:lnTo>
                    <a:pt x="484" y="0"/>
                  </a:lnTo>
                  <a:lnTo>
                    <a:pt x="498" y="69"/>
                  </a:lnTo>
                  <a:lnTo>
                    <a:pt x="527" y="131"/>
                  </a:lnTo>
                  <a:lnTo>
                    <a:pt x="531" y="168"/>
                  </a:lnTo>
                  <a:lnTo>
                    <a:pt x="527" y="189"/>
                  </a:lnTo>
                  <a:lnTo>
                    <a:pt x="538" y="197"/>
                  </a:lnTo>
                  <a:lnTo>
                    <a:pt x="531" y="204"/>
                  </a:lnTo>
                  <a:lnTo>
                    <a:pt x="549" y="226"/>
                  </a:lnTo>
                  <a:lnTo>
                    <a:pt x="556" y="244"/>
                  </a:lnTo>
                  <a:lnTo>
                    <a:pt x="553" y="251"/>
                  </a:lnTo>
                  <a:lnTo>
                    <a:pt x="564" y="259"/>
                  </a:lnTo>
                  <a:lnTo>
                    <a:pt x="564" y="280"/>
                  </a:lnTo>
                  <a:lnTo>
                    <a:pt x="578" y="299"/>
                  </a:lnTo>
                  <a:lnTo>
                    <a:pt x="574" y="313"/>
                  </a:lnTo>
                  <a:lnTo>
                    <a:pt x="589" y="335"/>
                  </a:lnTo>
                  <a:lnTo>
                    <a:pt x="585" y="382"/>
                  </a:lnTo>
                  <a:lnTo>
                    <a:pt x="571" y="382"/>
                  </a:lnTo>
                  <a:lnTo>
                    <a:pt x="574" y="389"/>
                  </a:lnTo>
                  <a:lnTo>
                    <a:pt x="560" y="400"/>
                  </a:lnTo>
                  <a:lnTo>
                    <a:pt x="564" y="426"/>
                  </a:lnTo>
                  <a:lnTo>
                    <a:pt x="553" y="429"/>
                  </a:lnTo>
                  <a:lnTo>
                    <a:pt x="556" y="440"/>
                  </a:lnTo>
                  <a:lnTo>
                    <a:pt x="545" y="455"/>
                  </a:lnTo>
                  <a:lnTo>
                    <a:pt x="560" y="466"/>
                  </a:lnTo>
                  <a:lnTo>
                    <a:pt x="553" y="46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39" name="Freeform 12">
              <a:extLst>
                <a:ext uri="{FF2B5EF4-FFF2-40B4-BE49-F238E27FC236}">
                  <a16:creationId xmlns:a16="http://schemas.microsoft.com/office/drawing/2014/main" id="{9E466295-CA33-48F9-8154-33A7D6C652F7}"/>
                </a:ext>
              </a:extLst>
            </p:cNvPr>
            <p:cNvSpPr>
              <a:spLocks/>
            </p:cNvSpPr>
            <p:nvPr/>
          </p:nvSpPr>
          <p:spPr bwMode="auto">
            <a:xfrm>
              <a:off x="4380042" y="1542962"/>
              <a:ext cx="1268413" cy="1449386"/>
            </a:xfrm>
            <a:custGeom>
              <a:avLst/>
              <a:gdLst>
                <a:gd name="T0" fmla="*/ 1264054 w 873"/>
                <a:gd name="T1" fmla="*/ 1449388 h 997"/>
                <a:gd name="T2" fmla="*/ 338534 w 873"/>
                <a:gd name="T3" fmla="*/ 1439212 h 997"/>
                <a:gd name="T4" fmla="*/ 344346 w 873"/>
                <a:gd name="T5" fmla="*/ 1178991 h 997"/>
                <a:gd name="T6" fmla="*/ 302211 w 873"/>
                <a:gd name="T7" fmla="*/ 1178991 h 997"/>
                <a:gd name="T8" fmla="*/ 312381 w 873"/>
                <a:gd name="T9" fmla="*/ 645465 h 997"/>
                <a:gd name="T10" fmla="*/ 260076 w 873"/>
                <a:gd name="T11" fmla="*/ 645465 h 997"/>
                <a:gd name="T12" fmla="*/ 254264 w 873"/>
                <a:gd name="T13" fmla="*/ 391059 h 997"/>
                <a:gd name="T14" fmla="*/ 0 w 873"/>
                <a:gd name="T15" fmla="*/ 380882 h 997"/>
                <a:gd name="T16" fmla="*/ 5812 w 873"/>
                <a:gd name="T17" fmla="*/ 122115 h 997"/>
                <a:gd name="T18" fmla="*/ 79911 w 873"/>
                <a:gd name="T19" fmla="*/ 122115 h 997"/>
                <a:gd name="T20" fmla="*/ 85723 w 873"/>
                <a:gd name="T21" fmla="*/ 0 h 997"/>
                <a:gd name="T22" fmla="*/ 222299 w 873"/>
                <a:gd name="T23" fmla="*/ 5815 h 997"/>
                <a:gd name="T24" fmla="*/ 222299 w 873"/>
                <a:gd name="T25" fmla="*/ 122115 h 997"/>
                <a:gd name="T26" fmla="*/ 392293 w 873"/>
                <a:gd name="T27" fmla="*/ 127930 h 997"/>
                <a:gd name="T28" fmla="*/ 386481 w 873"/>
                <a:gd name="T29" fmla="*/ 523350 h 997"/>
                <a:gd name="T30" fmla="*/ 1173972 w 873"/>
                <a:gd name="T31" fmla="*/ 534980 h 997"/>
                <a:gd name="T32" fmla="*/ 1173972 w 873"/>
                <a:gd name="T33" fmla="*/ 671632 h 997"/>
                <a:gd name="T34" fmla="*/ 1216107 w 873"/>
                <a:gd name="T35" fmla="*/ 671632 h 997"/>
                <a:gd name="T36" fmla="*/ 1220466 w 873"/>
                <a:gd name="T37" fmla="*/ 1194982 h 997"/>
                <a:gd name="T38" fmla="*/ 1268413 w 873"/>
                <a:gd name="T39" fmla="*/ 1200797 h 997"/>
                <a:gd name="T40" fmla="*/ 1264054 w 873"/>
                <a:gd name="T41" fmla="*/ 1449388 h 9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3"/>
                <a:gd name="T64" fmla="*/ 0 h 997"/>
                <a:gd name="T65" fmla="*/ 873 w 873"/>
                <a:gd name="T66" fmla="*/ 997 h 9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3" h="997">
                  <a:moveTo>
                    <a:pt x="870" y="997"/>
                  </a:moveTo>
                  <a:lnTo>
                    <a:pt x="233" y="990"/>
                  </a:lnTo>
                  <a:lnTo>
                    <a:pt x="237" y="811"/>
                  </a:lnTo>
                  <a:lnTo>
                    <a:pt x="208" y="811"/>
                  </a:lnTo>
                  <a:lnTo>
                    <a:pt x="215" y="444"/>
                  </a:lnTo>
                  <a:lnTo>
                    <a:pt x="179" y="444"/>
                  </a:lnTo>
                  <a:lnTo>
                    <a:pt x="175" y="269"/>
                  </a:lnTo>
                  <a:lnTo>
                    <a:pt x="0" y="262"/>
                  </a:lnTo>
                  <a:lnTo>
                    <a:pt x="4" y="84"/>
                  </a:lnTo>
                  <a:lnTo>
                    <a:pt x="55" y="84"/>
                  </a:lnTo>
                  <a:lnTo>
                    <a:pt x="59" y="0"/>
                  </a:lnTo>
                  <a:lnTo>
                    <a:pt x="153" y="4"/>
                  </a:lnTo>
                  <a:lnTo>
                    <a:pt x="153" y="84"/>
                  </a:lnTo>
                  <a:lnTo>
                    <a:pt x="270" y="88"/>
                  </a:lnTo>
                  <a:lnTo>
                    <a:pt x="266" y="360"/>
                  </a:lnTo>
                  <a:lnTo>
                    <a:pt x="808" y="368"/>
                  </a:lnTo>
                  <a:lnTo>
                    <a:pt x="808" y="462"/>
                  </a:lnTo>
                  <a:lnTo>
                    <a:pt x="837" y="462"/>
                  </a:lnTo>
                  <a:lnTo>
                    <a:pt x="840" y="822"/>
                  </a:lnTo>
                  <a:lnTo>
                    <a:pt x="873" y="826"/>
                  </a:lnTo>
                  <a:lnTo>
                    <a:pt x="870" y="997"/>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40" name="Freeform 13">
              <a:extLst>
                <a:ext uri="{FF2B5EF4-FFF2-40B4-BE49-F238E27FC236}">
                  <a16:creationId xmlns:a16="http://schemas.microsoft.com/office/drawing/2014/main" id="{0C9AA978-FD73-49D2-96F4-2C3C0569891B}"/>
                </a:ext>
              </a:extLst>
            </p:cNvPr>
            <p:cNvSpPr>
              <a:spLocks/>
            </p:cNvSpPr>
            <p:nvPr/>
          </p:nvSpPr>
          <p:spPr bwMode="auto">
            <a:xfrm>
              <a:off x="2524255" y="1717587"/>
              <a:ext cx="1254124" cy="1036637"/>
            </a:xfrm>
            <a:custGeom>
              <a:avLst/>
              <a:gdLst>
                <a:gd name="T0" fmla="*/ 1243941 w 862"/>
                <a:gd name="T1" fmla="*/ 830183 h 713"/>
                <a:gd name="T2" fmla="*/ 1211933 w 862"/>
                <a:gd name="T3" fmla="*/ 814190 h 713"/>
                <a:gd name="T4" fmla="*/ 1158102 w 862"/>
                <a:gd name="T5" fmla="*/ 830183 h 713"/>
                <a:gd name="T6" fmla="*/ 1099905 w 862"/>
                <a:gd name="T7" fmla="*/ 804012 h 713"/>
                <a:gd name="T8" fmla="*/ 947141 w 862"/>
                <a:gd name="T9" fmla="*/ 793835 h 713"/>
                <a:gd name="T10" fmla="*/ 846753 w 862"/>
                <a:gd name="T11" fmla="*/ 825821 h 713"/>
                <a:gd name="T12" fmla="*/ 824929 w 862"/>
                <a:gd name="T13" fmla="*/ 846176 h 713"/>
                <a:gd name="T14" fmla="*/ 820564 w 862"/>
                <a:gd name="T15" fmla="*/ 894155 h 713"/>
                <a:gd name="T16" fmla="*/ 808925 w 862"/>
                <a:gd name="T17" fmla="*/ 904332 h 713"/>
                <a:gd name="T18" fmla="*/ 688168 w 862"/>
                <a:gd name="T19" fmla="*/ 942134 h 713"/>
                <a:gd name="T20" fmla="*/ 634337 w 862"/>
                <a:gd name="T21" fmla="*/ 946496 h 713"/>
                <a:gd name="T22" fmla="*/ 555772 w 862"/>
                <a:gd name="T23" fmla="*/ 978482 h 713"/>
                <a:gd name="T24" fmla="*/ 517945 w 862"/>
                <a:gd name="T25" fmla="*/ 936318 h 713"/>
                <a:gd name="T26" fmla="*/ 487392 w 862"/>
                <a:gd name="T27" fmla="*/ 920325 h 713"/>
                <a:gd name="T28" fmla="*/ 497576 w 862"/>
                <a:gd name="T29" fmla="*/ 872346 h 713"/>
                <a:gd name="T30" fmla="*/ 465568 w 862"/>
                <a:gd name="T31" fmla="*/ 809828 h 713"/>
                <a:gd name="T32" fmla="*/ 471388 w 862"/>
                <a:gd name="T33" fmla="*/ 793835 h 713"/>
                <a:gd name="T34" fmla="*/ 459749 w 862"/>
                <a:gd name="T35" fmla="*/ 788019 h 713"/>
                <a:gd name="T36" fmla="*/ 429196 w 862"/>
                <a:gd name="T37" fmla="*/ 809828 h 713"/>
                <a:gd name="T38" fmla="*/ 371000 w 862"/>
                <a:gd name="T39" fmla="*/ 809828 h 713"/>
                <a:gd name="T40" fmla="*/ 328808 w 862"/>
                <a:gd name="T41" fmla="*/ 851991 h 713"/>
                <a:gd name="T42" fmla="*/ 333172 w 862"/>
                <a:gd name="T43" fmla="*/ 883977 h 713"/>
                <a:gd name="T44" fmla="*/ 322988 w 862"/>
                <a:gd name="T45" fmla="*/ 894155 h 713"/>
                <a:gd name="T46" fmla="*/ 290980 w 862"/>
                <a:gd name="T47" fmla="*/ 904332 h 713"/>
                <a:gd name="T48" fmla="*/ 258972 w 862"/>
                <a:gd name="T49" fmla="*/ 904332 h 713"/>
                <a:gd name="T50" fmla="*/ 264792 w 862"/>
                <a:gd name="T51" fmla="*/ 946496 h 713"/>
                <a:gd name="T52" fmla="*/ 248788 w 862"/>
                <a:gd name="T53" fmla="*/ 984297 h 713"/>
                <a:gd name="T54" fmla="*/ 222600 w 862"/>
                <a:gd name="T55" fmla="*/ 1000290 h 713"/>
                <a:gd name="T56" fmla="*/ 212416 w 862"/>
                <a:gd name="T57" fmla="*/ 968304 h 713"/>
                <a:gd name="T58" fmla="*/ 196412 w 862"/>
                <a:gd name="T59" fmla="*/ 968304 h 713"/>
                <a:gd name="T60" fmla="*/ 180408 w 862"/>
                <a:gd name="T61" fmla="*/ 1010468 h 713"/>
                <a:gd name="T62" fmla="*/ 142580 w 862"/>
                <a:gd name="T63" fmla="*/ 1036638 h 713"/>
                <a:gd name="T64" fmla="*/ 122212 w 862"/>
                <a:gd name="T65" fmla="*/ 1036638 h 713"/>
                <a:gd name="T66" fmla="*/ 90204 w 862"/>
                <a:gd name="T67" fmla="*/ 1000290 h 713"/>
                <a:gd name="T68" fmla="*/ 52376 w 862"/>
                <a:gd name="T69" fmla="*/ 1010468 h 713"/>
                <a:gd name="T70" fmla="*/ 26188 w 862"/>
                <a:gd name="T71" fmla="*/ 984297 h 713"/>
                <a:gd name="T72" fmla="*/ 0 w 862"/>
                <a:gd name="T73" fmla="*/ 974120 h 713"/>
                <a:gd name="T74" fmla="*/ 21824 w 862"/>
                <a:gd name="T75" fmla="*/ 386740 h 713"/>
                <a:gd name="T76" fmla="*/ 37827 w 862"/>
                <a:gd name="T77" fmla="*/ 0 h 713"/>
                <a:gd name="T78" fmla="*/ 1206113 w 862"/>
                <a:gd name="T79" fmla="*/ 58156 h 713"/>
                <a:gd name="T80" fmla="*/ 1206113 w 862"/>
                <a:gd name="T81" fmla="*/ 186101 h 713"/>
                <a:gd name="T82" fmla="*/ 1201749 w 862"/>
                <a:gd name="T83" fmla="*/ 449258 h 713"/>
                <a:gd name="T84" fmla="*/ 1254125 w 862"/>
                <a:gd name="T85" fmla="*/ 449258 h 713"/>
                <a:gd name="T86" fmla="*/ 1243941 w 862"/>
                <a:gd name="T87" fmla="*/ 830183 h 7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2"/>
                <a:gd name="T133" fmla="*/ 0 h 713"/>
                <a:gd name="T134" fmla="*/ 862 w 862"/>
                <a:gd name="T135" fmla="*/ 713 h 7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2" h="713">
                  <a:moveTo>
                    <a:pt x="855" y="571"/>
                  </a:moveTo>
                  <a:lnTo>
                    <a:pt x="833" y="560"/>
                  </a:lnTo>
                  <a:lnTo>
                    <a:pt x="796" y="571"/>
                  </a:lnTo>
                  <a:lnTo>
                    <a:pt x="756" y="553"/>
                  </a:lnTo>
                  <a:lnTo>
                    <a:pt x="651" y="546"/>
                  </a:lnTo>
                  <a:lnTo>
                    <a:pt x="582" y="568"/>
                  </a:lnTo>
                  <a:lnTo>
                    <a:pt x="567" y="582"/>
                  </a:lnTo>
                  <a:lnTo>
                    <a:pt x="564" y="615"/>
                  </a:lnTo>
                  <a:lnTo>
                    <a:pt x="556" y="622"/>
                  </a:lnTo>
                  <a:lnTo>
                    <a:pt x="473" y="648"/>
                  </a:lnTo>
                  <a:lnTo>
                    <a:pt x="436" y="651"/>
                  </a:lnTo>
                  <a:lnTo>
                    <a:pt x="382" y="673"/>
                  </a:lnTo>
                  <a:lnTo>
                    <a:pt x="356" y="644"/>
                  </a:lnTo>
                  <a:lnTo>
                    <a:pt x="335" y="633"/>
                  </a:lnTo>
                  <a:lnTo>
                    <a:pt x="342" y="600"/>
                  </a:lnTo>
                  <a:lnTo>
                    <a:pt x="320" y="557"/>
                  </a:lnTo>
                  <a:lnTo>
                    <a:pt x="324" y="546"/>
                  </a:lnTo>
                  <a:lnTo>
                    <a:pt x="316" y="542"/>
                  </a:lnTo>
                  <a:lnTo>
                    <a:pt x="295" y="557"/>
                  </a:lnTo>
                  <a:lnTo>
                    <a:pt x="255" y="557"/>
                  </a:lnTo>
                  <a:lnTo>
                    <a:pt x="226" y="586"/>
                  </a:lnTo>
                  <a:lnTo>
                    <a:pt x="229" y="608"/>
                  </a:lnTo>
                  <a:lnTo>
                    <a:pt x="222" y="615"/>
                  </a:lnTo>
                  <a:lnTo>
                    <a:pt x="200" y="622"/>
                  </a:lnTo>
                  <a:lnTo>
                    <a:pt x="178" y="622"/>
                  </a:lnTo>
                  <a:lnTo>
                    <a:pt x="182" y="651"/>
                  </a:lnTo>
                  <a:lnTo>
                    <a:pt x="171" y="677"/>
                  </a:lnTo>
                  <a:lnTo>
                    <a:pt x="153" y="688"/>
                  </a:lnTo>
                  <a:lnTo>
                    <a:pt x="146" y="666"/>
                  </a:lnTo>
                  <a:lnTo>
                    <a:pt x="135" y="666"/>
                  </a:lnTo>
                  <a:lnTo>
                    <a:pt x="124" y="695"/>
                  </a:lnTo>
                  <a:lnTo>
                    <a:pt x="98" y="713"/>
                  </a:lnTo>
                  <a:lnTo>
                    <a:pt x="84" y="713"/>
                  </a:lnTo>
                  <a:lnTo>
                    <a:pt x="62" y="688"/>
                  </a:lnTo>
                  <a:lnTo>
                    <a:pt x="36" y="695"/>
                  </a:lnTo>
                  <a:lnTo>
                    <a:pt x="18" y="677"/>
                  </a:lnTo>
                  <a:lnTo>
                    <a:pt x="0" y="670"/>
                  </a:lnTo>
                  <a:lnTo>
                    <a:pt x="15" y="266"/>
                  </a:lnTo>
                  <a:lnTo>
                    <a:pt x="26" y="0"/>
                  </a:lnTo>
                  <a:lnTo>
                    <a:pt x="829" y="40"/>
                  </a:lnTo>
                  <a:lnTo>
                    <a:pt x="829" y="128"/>
                  </a:lnTo>
                  <a:lnTo>
                    <a:pt x="826" y="309"/>
                  </a:lnTo>
                  <a:lnTo>
                    <a:pt x="862" y="309"/>
                  </a:lnTo>
                  <a:lnTo>
                    <a:pt x="855" y="57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1" name="Freeform 14">
              <a:extLst>
                <a:ext uri="{FF2B5EF4-FFF2-40B4-BE49-F238E27FC236}">
                  <a16:creationId xmlns:a16="http://schemas.microsoft.com/office/drawing/2014/main" id="{61EB1153-9CD5-4028-BD73-00EEBF28F3D8}"/>
                </a:ext>
              </a:extLst>
            </p:cNvPr>
            <p:cNvSpPr>
              <a:spLocks/>
            </p:cNvSpPr>
            <p:nvPr/>
          </p:nvSpPr>
          <p:spPr bwMode="auto">
            <a:xfrm>
              <a:off x="5554792" y="1817600"/>
              <a:ext cx="866775" cy="1179511"/>
            </a:xfrm>
            <a:custGeom>
              <a:avLst/>
              <a:gdLst>
                <a:gd name="T0" fmla="*/ 90168 w 596"/>
                <a:gd name="T1" fmla="*/ 1175149 h 811"/>
                <a:gd name="T2" fmla="*/ 94531 w 596"/>
                <a:gd name="T3" fmla="*/ 926448 h 811"/>
                <a:gd name="T4" fmla="*/ 46538 w 596"/>
                <a:gd name="T5" fmla="*/ 920630 h 811"/>
                <a:gd name="T6" fmla="*/ 42175 w 596"/>
                <a:gd name="T7" fmla="*/ 397049 h 811"/>
                <a:gd name="T8" fmla="*/ 0 w 596"/>
                <a:gd name="T9" fmla="*/ 397049 h 811"/>
                <a:gd name="T10" fmla="*/ 0 w 596"/>
                <a:gd name="T11" fmla="*/ 260336 h 811"/>
                <a:gd name="T12" fmla="*/ 0 w 596"/>
                <a:gd name="T13" fmla="*/ 132350 h 811"/>
                <a:gd name="T14" fmla="*/ 0 w 596"/>
                <a:gd name="T15" fmla="*/ 5818 h 811"/>
                <a:gd name="T16" fmla="*/ 650081 w 596"/>
                <a:gd name="T17" fmla="*/ 0 h 811"/>
                <a:gd name="T18" fmla="*/ 650081 w 596"/>
                <a:gd name="T19" fmla="*/ 138167 h 811"/>
                <a:gd name="T20" fmla="*/ 782424 w 596"/>
                <a:gd name="T21" fmla="*/ 138167 h 811"/>
                <a:gd name="T22" fmla="*/ 782424 w 596"/>
                <a:gd name="T23" fmla="*/ 397049 h 811"/>
                <a:gd name="T24" fmla="*/ 824600 w 596"/>
                <a:gd name="T25" fmla="*/ 402867 h 811"/>
                <a:gd name="T26" fmla="*/ 830417 w 596"/>
                <a:gd name="T27" fmla="*/ 932265 h 811"/>
                <a:gd name="T28" fmla="*/ 860958 w 596"/>
                <a:gd name="T29" fmla="*/ 932265 h 811"/>
                <a:gd name="T30" fmla="*/ 866775 w 596"/>
                <a:gd name="T31" fmla="*/ 1175149 h 811"/>
                <a:gd name="T32" fmla="*/ 475563 w 596"/>
                <a:gd name="T33" fmla="*/ 1179512 h 811"/>
                <a:gd name="T34" fmla="*/ 90168 w 596"/>
                <a:gd name="T35" fmla="*/ 1175149 h 8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6"/>
                <a:gd name="T55" fmla="*/ 0 h 811"/>
                <a:gd name="T56" fmla="*/ 596 w 596"/>
                <a:gd name="T57" fmla="*/ 811 h 8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6" h="811">
                  <a:moveTo>
                    <a:pt x="62" y="808"/>
                  </a:moveTo>
                  <a:lnTo>
                    <a:pt x="65" y="637"/>
                  </a:lnTo>
                  <a:lnTo>
                    <a:pt x="32" y="633"/>
                  </a:lnTo>
                  <a:lnTo>
                    <a:pt x="29" y="273"/>
                  </a:lnTo>
                  <a:lnTo>
                    <a:pt x="0" y="273"/>
                  </a:lnTo>
                  <a:lnTo>
                    <a:pt x="0" y="179"/>
                  </a:lnTo>
                  <a:lnTo>
                    <a:pt x="0" y="91"/>
                  </a:lnTo>
                  <a:lnTo>
                    <a:pt x="0" y="4"/>
                  </a:lnTo>
                  <a:lnTo>
                    <a:pt x="447" y="0"/>
                  </a:lnTo>
                  <a:lnTo>
                    <a:pt x="447" y="95"/>
                  </a:lnTo>
                  <a:lnTo>
                    <a:pt x="538" y="95"/>
                  </a:lnTo>
                  <a:lnTo>
                    <a:pt x="538" y="273"/>
                  </a:lnTo>
                  <a:lnTo>
                    <a:pt x="567" y="277"/>
                  </a:lnTo>
                  <a:lnTo>
                    <a:pt x="571" y="641"/>
                  </a:lnTo>
                  <a:lnTo>
                    <a:pt x="592" y="641"/>
                  </a:lnTo>
                  <a:lnTo>
                    <a:pt x="596" y="808"/>
                  </a:lnTo>
                  <a:lnTo>
                    <a:pt x="327" y="811"/>
                  </a:lnTo>
                  <a:lnTo>
                    <a:pt x="62" y="808"/>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42" name="Freeform 15">
              <a:extLst>
                <a:ext uri="{FF2B5EF4-FFF2-40B4-BE49-F238E27FC236}">
                  <a16:creationId xmlns:a16="http://schemas.microsoft.com/office/drawing/2014/main" id="{C8C29E45-BA01-4B1D-AB9A-9CD3BBFE9F74}"/>
                </a:ext>
              </a:extLst>
            </p:cNvPr>
            <p:cNvSpPr>
              <a:spLocks/>
            </p:cNvSpPr>
            <p:nvPr/>
          </p:nvSpPr>
          <p:spPr bwMode="auto">
            <a:xfrm>
              <a:off x="3725992" y="1903325"/>
              <a:ext cx="998538" cy="1209674"/>
            </a:xfrm>
            <a:custGeom>
              <a:avLst/>
              <a:gdLst>
                <a:gd name="T0" fmla="*/ 210754 w 687"/>
                <a:gd name="T1" fmla="*/ 1104992 h 832"/>
                <a:gd name="T2" fmla="*/ 194766 w 687"/>
                <a:gd name="T3" fmla="*/ 1057012 h 832"/>
                <a:gd name="T4" fmla="*/ 220928 w 687"/>
                <a:gd name="T5" fmla="*/ 950874 h 832"/>
                <a:gd name="T6" fmla="*/ 290695 w 687"/>
                <a:gd name="T7" fmla="*/ 876724 h 832"/>
                <a:gd name="T8" fmla="*/ 300870 w 687"/>
                <a:gd name="T9" fmla="*/ 834559 h 832"/>
                <a:gd name="T10" fmla="*/ 290695 w 687"/>
                <a:gd name="T11" fmla="*/ 818566 h 832"/>
                <a:gd name="T12" fmla="*/ 263079 w 687"/>
                <a:gd name="T13" fmla="*/ 808389 h 832"/>
                <a:gd name="T14" fmla="*/ 247091 w 687"/>
                <a:gd name="T15" fmla="*/ 772040 h 832"/>
                <a:gd name="T16" fmla="*/ 204940 w 687"/>
                <a:gd name="T17" fmla="*/ 776402 h 832"/>
                <a:gd name="T18" fmla="*/ 194766 w 687"/>
                <a:gd name="T19" fmla="*/ 713883 h 832"/>
                <a:gd name="T20" fmla="*/ 120639 w 687"/>
                <a:gd name="T21" fmla="*/ 686258 h 832"/>
                <a:gd name="T22" fmla="*/ 126452 w 687"/>
                <a:gd name="T23" fmla="*/ 665903 h 832"/>
                <a:gd name="T24" fmla="*/ 116278 w 687"/>
                <a:gd name="T25" fmla="*/ 649910 h 832"/>
                <a:gd name="T26" fmla="*/ 42151 w 687"/>
                <a:gd name="T27" fmla="*/ 644094 h 832"/>
                <a:gd name="T28" fmla="*/ 52325 w 687"/>
                <a:gd name="T29" fmla="*/ 263162 h 832"/>
                <a:gd name="T30" fmla="*/ 0 w 687"/>
                <a:gd name="T31" fmla="*/ 263162 h 832"/>
                <a:gd name="T32" fmla="*/ 4360 w 687"/>
                <a:gd name="T33" fmla="*/ 0 h 832"/>
                <a:gd name="T34" fmla="*/ 654064 w 687"/>
                <a:gd name="T35" fmla="*/ 20355 h 832"/>
                <a:gd name="T36" fmla="*/ 908422 w 687"/>
                <a:gd name="T37" fmla="*/ 30533 h 832"/>
                <a:gd name="T38" fmla="*/ 914236 w 687"/>
                <a:gd name="T39" fmla="*/ 284972 h 832"/>
                <a:gd name="T40" fmla="*/ 966562 w 687"/>
                <a:gd name="T41" fmla="*/ 284972 h 832"/>
                <a:gd name="T42" fmla="*/ 956387 w 687"/>
                <a:gd name="T43" fmla="*/ 818566 h 832"/>
                <a:gd name="T44" fmla="*/ 998538 w 687"/>
                <a:gd name="T45" fmla="*/ 818566 h 832"/>
                <a:gd name="T46" fmla="*/ 992724 w 687"/>
                <a:gd name="T47" fmla="*/ 1078821 h 832"/>
                <a:gd name="T48" fmla="*/ 475287 w 687"/>
                <a:gd name="T49" fmla="*/ 1078821 h 832"/>
                <a:gd name="T50" fmla="*/ 475287 w 687"/>
                <a:gd name="T51" fmla="*/ 1195136 h 832"/>
                <a:gd name="T52" fmla="*/ 417148 w 687"/>
                <a:gd name="T53" fmla="*/ 1209675 h 832"/>
                <a:gd name="T54" fmla="*/ 390985 w 687"/>
                <a:gd name="T55" fmla="*/ 1199497 h 832"/>
                <a:gd name="T56" fmla="*/ 284881 w 687"/>
                <a:gd name="T57" fmla="*/ 1163149 h 832"/>
                <a:gd name="T58" fmla="*/ 232556 w 687"/>
                <a:gd name="T59" fmla="*/ 1131162 h 832"/>
                <a:gd name="T60" fmla="*/ 210754 w 687"/>
                <a:gd name="T61" fmla="*/ 1104992 h 8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87"/>
                <a:gd name="T94" fmla="*/ 0 h 832"/>
                <a:gd name="T95" fmla="*/ 687 w 687"/>
                <a:gd name="T96" fmla="*/ 832 h 8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87" h="832">
                  <a:moveTo>
                    <a:pt x="145" y="760"/>
                  </a:moveTo>
                  <a:lnTo>
                    <a:pt x="134" y="727"/>
                  </a:lnTo>
                  <a:lnTo>
                    <a:pt x="152" y="654"/>
                  </a:lnTo>
                  <a:lnTo>
                    <a:pt x="200" y="603"/>
                  </a:lnTo>
                  <a:lnTo>
                    <a:pt x="207" y="574"/>
                  </a:lnTo>
                  <a:lnTo>
                    <a:pt x="200" y="563"/>
                  </a:lnTo>
                  <a:lnTo>
                    <a:pt x="181" y="556"/>
                  </a:lnTo>
                  <a:lnTo>
                    <a:pt x="170" y="531"/>
                  </a:lnTo>
                  <a:lnTo>
                    <a:pt x="141" y="534"/>
                  </a:lnTo>
                  <a:lnTo>
                    <a:pt x="134" y="491"/>
                  </a:lnTo>
                  <a:lnTo>
                    <a:pt x="83" y="472"/>
                  </a:lnTo>
                  <a:lnTo>
                    <a:pt x="87" y="458"/>
                  </a:lnTo>
                  <a:lnTo>
                    <a:pt x="80" y="447"/>
                  </a:lnTo>
                  <a:lnTo>
                    <a:pt x="29" y="443"/>
                  </a:lnTo>
                  <a:lnTo>
                    <a:pt x="36" y="181"/>
                  </a:lnTo>
                  <a:lnTo>
                    <a:pt x="0" y="181"/>
                  </a:lnTo>
                  <a:lnTo>
                    <a:pt x="3" y="0"/>
                  </a:lnTo>
                  <a:lnTo>
                    <a:pt x="450" y="14"/>
                  </a:lnTo>
                  <a:lnTo>
                    <a:pt x="625" y="21"/>
                  </a:lnTo>
                  <a:lnTo>
                    <a:pt x="629" y="196"/>
                  </a:lnTo>
                  <a:lnTo>
                    <a:pt x="665" y="196"/>
                  </a:lnTo>
                  <a:lnTo>
                    <a:pt x="658" y="563"/>
                  </a:lnTo>
                  <a:lnTo>
                    <a:pt x="687" y="563"/>
                  </a:lnTo>
                  <a:lnTo>
                    <a:pt x="683" y="742"/>
                  </a:lnTo>
                  <a:lnTo>
                    <a:pt x="327" y="742"/>
                  </a:lnTo>
                  <a:lnTo>
                    <a:pt x="327" y="822"/>
                  </a:lnTo>
                  <a:lnTo>
                    <a:pt x="287" y="832"/>
                  </a:lnTo>
                  <a:lnTo>
                    <a:pt x="269" y="825"/>
                  </a:lnTo>
                  <a:lnTo>
                    <a:pt x="196" y="800"/>
                  </a:lnTo>
                  <a:lnTo>
                    <a:pt x="160" y="778"/>
                  </a:lnTo>
                  <a:lnTo>
                    <a:pt x="145" y="760"/>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43" name="Freeform 16">
              <a:extLst>
                <a:ext uri="{FF2B5EF4-FFF2-40B4-BE49-F238E27FC236}">
                  <a16:creationId xmlns:a16="http://schemas.microsoft.com/office/drawing/2014/main" id="{B75D30D8-CDB8-416A-88E7-E999AF2ED9E9}"/>
                </a:ext>
              </a:extLst>
            </p:cNvPr>
            <p:cNvSpPr>
              <a:spLocks/>
            </p:cNvSpPr>
            <p:nvPr/>
          </p:nvSpPr>
          <p:spPr bwMode="auto">
            <a:xfrm>
              <a:off x="7415341" y="1919200"/>
              <a:ext cx="930275" cy="962024"/>
            </a:xfrm>
            <a:custGeom>
              <a:avLst/>
              <a:gdLst>
                <a:gd name="T0" fmla="*/ 707881 w 640"/>
                <a:gd name="T1" fmla="*/ 962025 h 661"/>
                <a:gd name="T2" fmla="*/ 591597 w 640"/>
                <a:gd name="T3" fmla="*/ 957659 h 661"/>
                <a:gd name="T4" fmla="*/ 591597 w 640"/>
                <a:gd name="T5" fmla="*/ 919818 h 661"/>
                <a:gd name="T6" fmla="*/ 569793 w 640"/>
                <a:gd name="T7" fmla="*/ 893621 h 661"/>
                <a:gd name="T8" fmla="*/ 559619 w 640"/>
                <a:gd name="T9" fmla="*/ 835404 h 661"/>
                <a:gd name="T10" fmla="*/ 549444 w 640"/>
                <a:gd name="T11" fmla="*/ 831038 h 661"/>
                <a:gd name="T12" fmla="*/ 501476 w 640"/>
                <a:gd name="T13" fmla="*/ 841226 h 661"/>
                <a:gd name="T14" fmla="*/ 481127 w 640"/>
                <a:gd name="T15" fmla="*/ 877611 h 661"/>
                <a:gd name="T16" fmla="*/ 443334 w 640"/>
                <a:gd name="T17" fmla="*/ 889255 h 661"/>
                <a:gd name="T18" fmla="*/ 449148 w 640"/>
                <a:gd name="T19" fmla="*/ 877611 h 661"/>
                <a:gd name="T20" fmla="*/ 475312 w 640"/>
                <a:gd name="T21" fmla="*/ 851414 h 661"/>
                <a:gd name="T22" fmla="*/ 465138 w 640"/>
                <a:gd name="T23" fmla="*/ 825217 h 661"/>
                <a:gd name="T24" fmla="*/ 438974 w 640"/>
                <a:gd name="T25" fmla="*/ 841226 h 661"/>
                <a:gd name="T26" fmla="*/ 427345 w 640"/>
                <a:gd name="T27" fmla="*/ 772822 h 661"/>
                <a:gd name="T28" fmla="*/ 411356 w 640"/>
                <a:gd name="T29" fmla="*/ 745169 h 661"/>
                <a:gd name="T30" fmla="*/ 353214 w 640"/>
                <a:gd name="T31" fmla="*/ 783010 h 661"/>
                <a:gd name="T32" fmla="*/ 322689 w 640"/>
                <a:gd name="T33" fmla="*/ 831038 h 661"/>
                <a:gd name="T34" fmla="*/ 311061 w 640"/>
                <a:gd name="T35" fmla="*/ 809207 h 661"/>
                <a:gd name="T36" fmla="*/ 295072 w 640"/>
                <a:gd name="T37" fmla="*/ 835404 h 661"/>
                <a:gd name="T38" fmla="*/ 226755 w 640"/>
                <a:gd name="T39" fmla="*/ 841226 h 661"/>
                <a:gd name="T40" fmla="*/ 232569 w 640"/>
                <a:gd name="T41" fmla="*/ 815029 h 661"/>
                <a:gd name="T42" fmla="*/ 216580 w 640"/>
                <a:gd name="T43" fmla="*/ 799019 h 661"/>
                <a:gd name="T44" fmla="*/ 216580 w 640"/>
                <a:gd name="T45" fmla="*/ 767000 h 661"/>
                <a:gd name="T46" fmla="*/ 184601 w 640"/>
                <a:gd name="T47" fmla="*/ 772822 h 661"/>
                <a:gd name="T48" fmla="*/ 152623 w 640"/>
                <a:gd name="T49" fmla="*/ 803385 h 661"/>
                <a:gd name="T50" fmla="*/ 142448 w 640"/>
                <a:gd name="T51" fmla="*/ 686953 h 661"/>
                <a:gd name="T52" fmla="*/ 100295 w 640"/>
                <a:gd name="T53" fmla="*/ 682587 h 661"/>
                <a:gd name="T54" fmla="*/ 78492 w 640"/>
                <a:gd name="T55" fmla="*/ 640380 h 661"/>
                <a:gd name="T56" fmla="*/ 10175 w 640"/>
                <a:gd name="T57" fmla="*/ 608361 h 661"/>
                <a:gd name="T58" fmla="*/ 0 w 640"/>
                <a:gd name="T59" fmla="*/ 279438 h 661"/>
                <a:gd name="T60" fmla="*/ 242744 w 640"/>
                <a:gd name="T61" fmla="*/ 275072 h 661"/>
                <a:gd name="T62" fmla="*/ 242744 w 640"/>
                <a:gd name="T63" fmla="*/ 14554 h 661"/>
                <a:gd name="T64" fmla="*/ 888122 w 640"/>
                <a:gd name="T65" fmla="*/ 0 h 661"/>
                <a:gd name="T66" fmla="*/ 892483 w 640"/>
                <a:gd name="T67" fmla="*/ 269251 h 661"/>
                <a:gd name="T68" fmla="*/ 918647 w 640"/>
                <a:gd name="T69" fmla="*/ 269251 h 661"/>
                <a:gd name="T70" fmla="*/ 930275 w 640"/>
                <a:gd name="T71" fmla="*/ 528313 h 661"/>
                <a:gd name="T72" fmla="*/ 798002 w 640"/>
                <a:gd name="T73" fmla="*/ 534135 h 661"/>
                <a:gd name="T74" fmla="*/ 802362 w 640"/>
                <a:gd name="T75" fmla="*/ 793198 h 661"/>
                <a:gd name="T76" fmla="*/ 702067 w 640"/>
                <a:gd name="T77" fmla="*/ 799019 h 661"/>
                <a:gd name="T78" fmla="*/ 707881 w 640"/>
                <a:gd name="T79" fmla="*/ 962025 h 6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0"/>
                <a:gd name="T121" fmla="*/ 0 h 661"/>
                <a:gd name="T122" fmla="*/ 640 w 640"/>
                <a:gd name="T123" fmla="*/ 661 h 6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0" h="661">
                  <a:moveTo>
                    <a:pt x="487" y="661"/>
                  </a:moveTo>
                  <a:lnTo>
                    <a:pt x="407" y="658"/>
                  </a:lnTo>
                  <a:lnTo>
                    <a:pt x="407" y="632"/>
                  </a:lnTo>
                  <a:lnTo>
                    <a:pt x="392" y="614"/>
                  </a:lnTo>
                  <a:lnTo>
                    <a:pt x="385" y="574"/>
                  </a:lnTo>
                  <a:lnTo>
                    <a:pt x="378" y="571"/>
                  </a:lnTo>
                  <a:lnTo>
                    <a:pt x="345" y="578"/>
                  </a:lnTo>
                  <a:lnTo>
                    <a:pt x="331" y="603"/>
                  </a:lnTo>
                  <a:lnTo>
                    <a:pt x="305" y="611"/>
                  </a:lnTo>
                  <a:lnTo>
                    <a:pt x="309" y="603"/>
                  </a:lnTo>
                  <a:lnTo>
                    <a:pt x="327" y="585"/>
                  </a:lnTo>
                  <a:lnTo>
                    <a:pt x="320" y="567"/>
                  </a:lnTo>
                  <a:lnTo>
                    <a:pt x="302" y="578"/>
                  </a:lnTo>
                  <a:lnTo>
                    <a:pt x="294" y="531"/>
                  </a:lnTo>
                  <a:lnTo>
                    <a:pt x="283" y="512"/>
                  </a:lnTo>
                  <a:lnTo>
                    <a:pt x="243" y="538"/>
                  </a:lnTo>
                  <a:lnTo>
                    <a:pt x="222" y="571"/>
                  </a:lnTo>
                  <a:lnTo>
                    <a:pt x="214" y="556"/>
                  </a:lnTo>
                  <a:lnTo>
                    <a:pt x="203" y="574"/>
                  </a:lnTo>
                  <a:lnTo>
                    <a:pt x="156" y="578"/>
                  </a:lnTo>
                  <a:lnTo>
                    <a:pt x="160" y="560"/>
                  </a:lnTo>
                  <a:lnTo>
                    <a:pt x="149" y="549"/>
                  </a:lnTo>
                  <a:lnTo>
                    <a:pt x="149" y="527"/>
                  </a:lnTo>
                  <a:lnTo>
                    <a:pt x="127" y="531"/>
                  </a:lnTo>
                  <a:lnTo>
                    <a:pt x="105" y="552"/>
                  </a:lnTo>
                  <a:lnTo>
                    <a:pt x="98" y="472"/>
                  </a:lnTo>
                  <a:lnTo>
                    <a:pt x="69" y="469"/>
                  </a:lnTo>
                  <a:lnTo>
                    <a:pt x="54" y="440"/>
                  </a:lnTo>
                  <a:lnTo>
                    <a:pt x="7" y="418"/>
                  </a:lnTo>
                  <a:lnTo>
                    <a:pt x="0" y="192"/>
                  </a:lnTo>
                  <a:lnTo>
                    <a:pt x="167" y="189"/>
                  </a:lnTo>
                  <a:lnTo>
                    <a:pt x="167" y="10"/>
                  </a:lnTo>
                  <a:lnTo>
                    <a:pt x="611" y="0"/>
                  </a:lnTo>
                  <a:lnTo>
                    <a:pt x="614" y="185"/>
                  </a:lnTo>
                  <a:lnTo>
                    <a:pt x="632" y="185"/>
                  </a:lnTo>
                  <a:lnTo>
                    <a:pt x="640" y="363"/>
                  </a:lnTo>
                  <a:lnTo>
                    <a:pt x="549" y="367"/>
                  </a:lnTo>
                  <a:lnTo>
                    <a:pt x="552" y="545"/>
                  </a:lnTo>
                  <a:lnTo>
                    <a:pt x="483" y="549"/>
                  </a:lnTo>
                  <a:lnTo>
                    <a:pt x="487" y="66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4" name="Freeform 17">
              <a:extLst>
                <a:ext uri="{FF2B5EF4-FFF2-40B4-BE49-F238E27FC236}">
                  <a16:creationId xmlns:a16="http://schemas.microsoft.com/office/drawing/2014/main" id="{CCD3FB4E-85A6-49D9-8332-F6C135AAED0D}"/>
                </a:ext>
              </a:extLst>
            </p:cNvPr>
            <p:cNvSpPr>
              <a:spLocks/>
            </p:cNvSpPr>
            <p:nvPr/>
          </p:nvSpPr>
          <p:spPr bwMode="auto">
            <a:xfrm>
              <a:off x="8304341" y="1876337"/>
              <a:ext cx="1236663" cy="571500"/>
            </a:xfrm>
            <a:custGeom>
              <a:avLst/>
              <a:gdLst>
                <a:gd name="T0" fmla="*/ 437410 w 851"/>
                <a:gd name="T1" fmla="*/ 555504 h 393"/>
                <a:gd name="T2" fmla="*/ 42142 w 851"/>
                <a:gd name="T3" fmla="*/ 571500 h 393"/>
                <a:gd name="T4" fmla="*/ 30517 w 851"/>
                <a:gd name="T5" fmla="*/ 312653 h 393"/>
                <a:gd name="T6" fmla="*/ 4360 w 851"/>
                <a:gd name="T7" fmla="*/ 312653 h 393"/>
                <a:gd name="T8" fmla="*/ 0 w 851"/>
                <a:gd name="T9" fmla="*/ 43626 h 393"/>
                <a:gd name="T10" fmla="*/ 395267 w 851"/>
                <a:gd name="T11" fmla="*/ 31992 h 393"/>
                <a:gd name="T12" fmla="*/ 1162550 w 851"/>
                <a:gd name="T13" fmla="*/ 0 h 393"/>
                <a:gd name="T14" fmla="*/ 1166910 w 851"/>
                <a:gd name="T15" fmla="*/ 11634 h 393"/>
                <a:gd name="T16" fmla="*/ 1182895 w 851"/>
                <a:gd name="T17" fmla="*/ 15996 h 393"/>
                <a:gd name="T18" fmla="*/ 1178535 w 851"/>
                <a:gd name="T19" fmla="*/ 43626 h 393"/>
                <a:gd name="T20" fmla="*/ 1188708 w 851"/>
                <a:gd name="T21" fmla="*/ 43626 h 393"/>
                <a:gd name="T22" fmla="*/ 1182895 w 851"/>
                <a:gd name="T23" fmla="*/ 164324 h 393"/>
                <a:gd name="T24" fmla="*/ 1209052 w 851"/>
                <a:gd name="T25" fmla="*/ 164324 h 393"/>
                <a:gd name="T26" fmla="*/ 1209052 w 851"/>
                <a:gd name="T27" fmla="*/ 196317 h 393"/>
                <a:gd name="T28" fmla="*/ 1178535 w 851"/>
                <a:gd name="T29" fmla="*/ 190500 h 393"/>
                <a:gd name="T30" fmla="*/ 1182895 w 851"/>
                <a:gd name="T31" fmla="*/ 206496 h 393"/>
                <a:gd name="T32" fmla="*/ 1204693 w 851"/>
                <a:gd name="T33" fmla="*/ 206496 h 393"/>
                <a:gd name="T34" fmla="*/ 1172723 w 851"/>
                <a:gd name="T35" fmla="*/ 238489 h 393"/>
                <a:gd name="T36" fmla="*/ 1198880 w 851"/>
                <a:gd name="T37" fmla="*/ 244305 h 393"/>
                <a:gd name="T38" fmla="*/ 1198880 w 851"/>
                <a:gd name="T39" fmla="*/ 260302 h 393"/>
                <a:gd name="T40" fmla="*/ 1182895 w 851"/>
                <a:gd name="T41" fmla="*/ 276298 h 393"/>
                <a:gd name="T42" fmla="*/ 1204693 w 851"/>
                <a:gd name="T43" fmla="*/ 280660 h 393"/>
                <a:gd name="T44" fmla="*/ 1198880 w 851"/>
                <a:gd name="T45" fmla="*/ 334466 h 393"/>
                <a:gd name="T46" fmla="*/ 1225037 w 851"/>
                <a:gd name="T47" fmla="*/ 338828 h 393"/>
                <a:gd name="T48" fmla="*/ 1204693 w 851"/>
                <a:gd name="T49" fmla="*/ 354824 h 393"/>
                <a:gd name="T50" fmla="*/ 1225037 w 851"/>
                <a:gd name="T51" fmla="*/ 365004 h 393"/>
                <a:gd name="T52" fmla="*/ 1225037 w 851"/>
                <a:gd name="T53" fmla="*/ 376637 h 393"/>
                <a:gd name="T54" fmla="*/ 1209052 w 851"/>
                <a:gd name="T55" fmla="*/ 381000 h 393"/>
                <a:gd name="T56" fmla="*/ 1225037 w 851"/>
                <a:gd name="T57" fmla="*/ 392634 h 393"/>
                <a:gd name="T58" fmla="*/ 1230850 w 851"/>
                <a:gd name="T59" fmla="*/ 402813 h 393"/>
                <a:gd name="T60" fmla="*/ 1204693 w 851"/>
                <a:gd name="T61" fmla="*/ 423172 h 393"/>
                <a:gd name="T62" fmla="*/ 1214865 w 851"/>
                <a:gd name="T63" fmla="*/ 434805 h 393"/>
                <a:gd name="T64" fmla="*/ 1214865 w 851"/>
                <a:gd name="T65" fmla="*/ 471160 h 393"/>
                <a:gd name="T66" fmla="*/ 1236663 w 851"/>
                <a:gd name="T67" fmla="*/ 476977 h 393"/>
                <a:gd name="T68" fmla="*/ 1204693 w 851"/>
                <a:gd name="T69" fmla="*/ 487156 h 393"/>
                <a:gd name="T70" fmla="*/ 1236663 w 851"/>
                <a:gd name="T71" fmla="*/ 508969 h 393"/>
                <a:gd name="T72" fmla="*/ 1214865 w 851"/>
                <a:gd name="T73" fmla="*/ 519149 h 393"/>
                <a:gd name="T74" fmla="*/ 1209052 w 851"/>
                <a:gd name="T75" fmla="*/ 529328 h 393"/>
                <a:gd name="T76" fmla="*/ 437410 w 851"/>
                <a:gd name="T77" fmla="*/ 555504 h 3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1"/>
                <a:gd name="T118" fmla="*/ 0 h 393"/>
                <a:gd name="T119" fmla="*/ 851 w 851"/>
                <a:gd name="T120" fmla="*/ 393 h 3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1" h="393">
                  <a:moveTo>
                    <a:pt x="301" y="382"/>
                  </a:moveTo>
                  <a:lnTo>
                    <a:pt x="29" y="393"/>
                  </a:lnTo>
                  <a:lnTo>
                    <a:pt x="21" y="215"/>
                  </a:lnTo>
                  <a:lnTo>
                    <a:pt x="3" y="215"/>
                  </a:lnTo>
                  <a:lnTo>
                    <a:pt x="0" y="30"/>
                  </a:lnTo>
                  <a:lnTo>
                    <a:pt x="272" y="22"/>
                  </a:lnTo>
                  <a:lnTo>
                    <a:pt x="800" y="0"/>
                  </a:lnTo>
                  <a:lnTo>
                    <a:pt x="803" y="8"/>
                  </a:lnTo>
                  <a:lnTo>
                    <a:pt x="814" y="11"/>
                  </a:lnTo>
                  <a:lnTo>
                    <a:pt x="811" y="30"/>
                  </a:lnTo>
                  <a:lnTo>
                    <a:pt x="818" y="30"/>
                  </a:lnTo>
                  <a:lnTo>
                    <a:pt x="814" y="113"/>
                  </a:lnTo>
                  <a:lnTo>
                    <a:pt x="832" y="113"/>
                  </a:lnTo>
                  <a:lnTo>
                    <a:pt x="832" y="135"/>
                  </a:lnTo>
                  <a:lnTo>
                    <a:pt x="811" y="131"/>
                  </a:lnTo>
                  <a:lnTo>
                    <a:pt x="814" y="142"/>
                  </a:lnTo>
                  <a:lnTo>
                    <a:pt x="829" y="142"/>
                  </a:lnTo>
                  <a:lnTo>
                    <a:pt x="807" y="164"/>
                  </a:lnTo>
                  <a:lnTo>
                    <a:pt x="825" y="168"/>
                  </a:lnTo>
                  <a:lnTo>
                    <a:pt x="825" y="179"/>
                  </a:lnTo>
                  <a:lnTo>
                    <a:pt x="814" y="190"/>
                  </a:lnTo>
                  <a:lnTo>
                    <a:pt x="829" y="193"/>
                  </a:lnTo>
                  <a:lnTo>
                    <a:pt x="825" y="230"/>
                  </a:lnTo>
                  <a:lnTo>
                    <a:pt x="843" y="233"/>
                  </a:lnTo>
                  <a:lnTo>
                    <a:pt x="829" y="244"/>
                  </a:lnTo>
                  <a:lnTo>
                    <a:pt x="843" y="251"/>
                  </a:lnTo>
                  <a:lnTo>
                    <a:pt x="843" y="259"/>
                  </a:lnTo>
                  <a:lnTo>
                    <a:pt x="832" y="262"/>
                  </a:lnTo>
                  <a:lnTo>
                    <a:pt x="843" y="270"/>
                  </a:lnTo>
                  <a:lnTo>
                    <a:pt x="847" y="277"/>
                  </a:lnTo>
                  <a:lnTo>
                    <a:pt x="829" y="291"/>
                  </a:lnTo>
                  <a:lnTo>
                    <a:pt x="836" y="299"/>
                  </a:lnTo>
                  <a:lnTo>
                    <a:pt x="836" y="324"/>
                  </a:lnTo>
                  <a:lnTo>
                    <a:pt x="851" y="328"/>
                  </a:lnTo>
                  <a:lnTo>
                    <a:pt x="829" y="335"/>
                  </a:lnTo>
                  <a:lnTo>
                    <a:pt x="851" y="350"/>
                  </a:lnTo>
                  <a:lnTo>
                    <a:pt x="836" y="357"/>
                  </a:lnTo>
                  <a:lnTo>
                    <a:pt x="832" y="364"/>
                  </a:lnTo>
                  <a:lnTo>
                    <a:pt x="301" y="382"/>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5" name="Freeform 18">
              <a:extLst>
                <a:ext uri="{FF2B5EF4-FFF2-40B4-BE49-F238E27FC236}">
                  <a16:creationId xmlns:a16="http://schemas.microsoft.com/office/drawing/2014/main" id="{C49D8944-4427-4B9F-9B34-9F446AF0070B}"/>
                </a:ext>
              </a:extLst>
            </p:cNvPr>
            <p:cNvSpPr>
              <a:spLocks/>
            </p:cNvSpPr>
            <p:nvPr/>
          </p:nvSpPr>
          <p:spPr bwMode="auto">
            <a:xfrm>
              <a:off x="6337430" y="1950950"/>
              <a:ext cx="792162" cy="1041399"/>
            </a:xfrm>
            <a:custGeom>
              <a:avLst/>
              <a:gdLst>
                <a:gd name="T0" fmla="*/ 84303 w 545"/>
                <a:gd name="T1" fmla="*/ 1041400 h 717"/>
                <a:gd name="T2" fmla="*/ 78489 w 545"/>
                <a:gd name="T3" fmla="*/ 798842 h 717"/>
                <a:gd name="T4" fmla="*/ 47966 w 545"/>
                <a:gd name="T5" fmla="*/ 798842 h 717"/>
                <a:gd name="T6" fmla="*/ 42152 w 545"/>
                <a:gd name="T7" fmla="*/ 270154 h 717"/>
                <a:gd name="T8" fmla="*/ 0 w 545"/>
                <a:gd name="T9" fmla="*/ 264344 h 717"/>
                <a:gd name="T10" fmla="*/ 0 w 545"/>
                <a:gd name="T11" fmla="*/ 5810 h 717"/>
                <a:gd name="T12" fmla="*/ 132269 w 545"/>
                <a:gd name="T13" fmla="*/ 5810 h 717"/>
                <a:gd name="T14" fmla="*/ 787801 w 545"/>
                <a:gd name="T15" fmla="*/ 0 h 717"/>
                <a:gd name="T16" fmla="*/ 792162 w 545"/>
                <a:gd name="T17" fmla="*/ 254177 h 717"/>
                <a:gd name="T18" fmla="*/ 438959 w 545"/>
                <a:gd name="T19" fmla="*/ 259987 h 717"/>
                <a:gd name="T20" fmla="*/ 438959 w 545"/>
                <a:gd name="T21" fmla="*/ 787223 h 717"/>
                <a:gd name="T22" fmla="*/ 475297 w 545"/>
                <a:gd name="T23" fmla="*/ 787223 h 717"/>
                <a:gd name="T24" fmla="*/ 475297 w 545"/>
                <a:gd name="T25" fmla="*/ 1041400 h 717"/>
                <a:gd name="T26" fmla="*/ 216573 w 545"/>
                <a:gd name="T27" fmla="*/ 1041400 h 717"/>
                <a:gd name="T28" fmla="*/ 84303 w 545"/>
                <a:gd name="T29" fmla="*/ 1041400 h 7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5"/>
                <a:gd name="T46" fmla="*/ 0 h 717"/>
                <a:gd name="T47" fmla="*/ 545 w 545"/>
                <a:gd name="T48" fmla="*/ 717 h 7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5" h="717">
                  <a:moveTo>
                    <a:pt x="58" y="717"/>
                  </a:moveTo>
                  <a:lnTo>
                    <a:pt x="54" y="550"/>
                  </a:lnTo>
                  <a:lnTo>
                    <a:pt x="33" y="550"/>
                  </a:lnTo>
                  <a:lnTo>
                    <a:pt x="29" y="186"/>
                  </a:lnTo>
                  <a:lnTo>
                    <a:pt x="0" y="182"/>
                  </a:lnTo>
                  <a:lnTo>
                    <a:pt x="0" y="4"/>
                  </a:lnTo>
                  <a:lnTo>
                    <a:pt x="91" y="4"/>
                  </a:lnTo>
                  <a:lnTo>
                    <a:pt x="542" y="0"/>
                  </a:lnTo>
                  <a:lnTo>
                    <a:pt x="545" y="175"/>
                  </a:lnTo>
                  <a:lnTo>
                    <a:pt x="302" y="179"/>
                  </a:lnTo>
                  <a:lnTo>
                    <a:pt x="302" y="542"/>
                  </a:lnTo>
                  <a:lnTo>
                    <a:pt x="327" y="542"/>
                  </a:lnTo>
                  <a:lnTo>
                    <a:pt x="327" y="717"/>
                  </a:lnTo>
                  <a:lnTo>
                    <a:pt x="149" y="717"/>
                  </a:lnTo>
                  <a:lnTo>
                    <a:pt x="58" y="717"/>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46" name="Freeform 19">
              <a:extLst>
                <a:ext uri="{FF2B5EF4-FFF2-40B4-BE49-F238E27FC236}">
                  <a16:creationId xmlns:a16="http://schemas.microsoft.com/office/drawing/2014/main" id="{3B129AF8-5797-4804-8F5E-BE2A66893DD0}"/>
                </a:ext>
              </a:extLst>
            </p:cNvPr>
            <p:cNvSpPr>
              <a:spLocks/>
            </p:cNvSpPr>
            <p:nvPr/>
          </p:nvSpPr>
          <p:spPr bwMode="auto">
            <a:xfrm>
              <a:off x="6775579" y="2198599"/>
              <a:ext cx="1347786" cy="793749"/>
            </a:xfrm>
            <a:custGeom>
              <a:avLst/>
              <a:gdLst>
                <a:gd name="T0" fmla="*/ 565576 w 927"/>
                <a:gd name="T1" fmla="*/ 787935 h 546"/>
                <a:gd name="T2" fmla="*/ 36348 w 927"/>
                <a:gd name="T3" fmla="*/ 793750 h 546"/>
                <a:gd name="T4" fmla="*/ 36348 w 927"/>
                <a:gd name="T5" fmla="*/ 539343 h 546"/>
                <a:gd name="T6" fmla="*/ 0 w 927"/>
                <a:gd name="T7" fmla="*/ 539343 h 546"/>
                <a:gd name="T8" fmla="*/ 0 w 927"/>
                <a:gd name="T9" fmla="*/ 11630 h 546"/>
                <a:gd name="T10" fmla="*/ 353303 w 927"/>
                <a:gd name="T11" fmla="*/ 5815 h 546"/>
                <a:gd name="T12" fmla="*/ 639726 w 927"/>
                <a:gd name="T13" fmla="*/ 0 h 546"/>
                <a:gd name="T14" fmla="*/ 649904 w 927"/>
                <a:gd name="T15" fmla="*/ 328549 h 546"/>
                <a:gd name="T16" fmla="*/ 718238 w 927"/>
                <a:gd name="T17" fmla="*/ 360531 h 546"/>
                <a:gd name="T18" fmla="*/ 740047 w 927"/>
                <a:gd name="T19" fmla="*/ 402690 h 546"/>
                <a:gd name="T20" fmla="*/ 782211 w 927"/>
                <a:gd name="T21" fmla="*/ 407051 h 546"/>
                <a:gd name="T22" fmla="*/ 792388 w 927"/>
                <a:gd name="T23" fmla="*/ 523352 h 546"/>
                <a:gd name="T24" fmla="*/ 824375 w 927"/>
                <a:gd name="T25" fmla="*/ 492823 h 546"/>
                <a:gd name="T26" fmla="*/ 856361 w 927"/>
                <a:gd name="T27" fmla="*/ 487008 h 546"/>
                <a:gd name="T28" fmla="*/ 856361 w 927"/>
                <a:gd name="T29" fmla="*/ 518990 h 546"/>
                <a:gd name="T30" fmla="*/ 872354 w 927"/>
                <a:gd name="T31" fmla="*/ 534982 h 546"/>
                <a:gd name="T32" fmla="*/ 866538 w 927"/>
                <a:gd name="T33" fmla="*/ 561149 h 546"/>
                <a:gd name="T34" fmla="*/ 934873 w 927"/>
                <a:gd name="T35" fmla="*/ 555334 h 546"/>
                <a:gd name="T36" fmla="*/ 950866 w 927"/>
                <a:gd name="T37" fmla="*/ 529167 h 546"/>
                <a:gd name="T38" fmla="*/ 962497 w 927"/>
                <a:gd name="T39" fmla="*/ 550973 h 546"/>
                <a:gd name="T40" fmla="*/ 993030 w 927"/>
                <a:gd name="T41" fmla="*/ 502999 h 546"/>
                <a:gd name="T42" fmla="*/ 1051187 w 927"/>
                <a:gd name="T43" fmla="*/ 465201 h 546"/>
                <a:gd name="T44" fmla="*/ 1067180 w 927"/>
                <a:gd name="T45" fmla="*/ 492823 h 546"/>
                <a:gd name="T46" fmla="*/ 1078811 w 927"/>
                <a:gd name="T47" fmla="*/ 561149 h 546"/>
                <a:gd name="T48" fmla="*/ 1104982 w 927"/>
                <a:gd name="T49" fmla="*/ 545158 h 546"/>
                <a:gd name="T50" fmla="*/ 1115159 w 927"/>
                <a:gd name="T51" fmla="*/ 571326 h 546"/>
                <a:gd name="T52" fmla="*/ 1088989 w 927"/>
                <a:gd name="T53" fmla="*/ 597493 h 546"/>
                <a:gd name="T54" fmla="*/ 1083173 w 927"/>
                <a:gd name="T55" fmla="*/ 609123 h 546"/>
                <a:gd name="T56" fmla="*/ 1120975 w 927"/>
                <a:gd name="T57" fmla="*/ 597493 h 546"/>
                <a:gd name="T58" fmla="*/ 1141330 w 927"/>
                <a:gd name="T59" fmla="*/ 561149 h 546"/>
                <a:gd name="T60" fmla="*/ 1189309 w 927"/>
                <a:gd name="T61" fmla="*/ 550973 h 546"/>
                <a:gd name="T62" fmla="*/ 1199487 w 927"/>
                <a:gd name="T63" fmla="*/ 555334 h 546"/>
                <a:gd name="T64" fmla="*/ 1209664 w 927"/>
                <a:gd name="T65" fmla="*/ 613484 h 546"/>
                <a:gd name="T66" fmla="*/ 1231473 w 927"/>
                <a:gd name="T67" fmla="*/ 639652 h 546"/>
                <a:gd name="T68" fmla="*/ 1231473 w 927"/>
                <a:gd name="T69" fmla="*/ 677450 h 546"/>
                <a:gd name="T70" fmla="*/ 1347787 w 927"/>
                <a:gd name="T71" fmla="*/ 681811 h 546"/>
                <a:gd name="T72" fmla="*/ 1347787 w 927"/>
                <a:gd name="T73" fmla="*/ 777759 h 546"/>
                <a:gd name="T74" fmla="*/ 565576 w 927"/>
                <a:gd name="T75" fmla="*/ 787935 h 5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7"/>
                <a:gd name="T115" fmla="*/ 0 h 546"/>
                <a:gd name="T116" fmla="*/ 927 w 927"/>
                <a:gd name="T117" fmla="*/ 546 h 5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7" h="546">
                  <a:moveTo>
                    <a:pt x="389" y="542"/>
                  </a:moveTo>
                  <a:lnTo>
                    <a:pt x="25" y="546"/>
                  </a:lnTo>
                  <a:lnTo>
                    <a:pt x="25" y="371"/>
                  </a:lnTo>
                  <a:lnTo>
                    <a:pt x="0" y="371"/>
                  </a:lnTo>
                  <a:lnTo>
                    <a:pt x="0" y="8"/>
                  </a:lnTo>
                  <a:lnTo>
                    <a:pt x="243" y="4"/>
                  </a:lnTo>
                  <a:lnTo>
                    <a:pt x="440" y="0"/>
                  </a:lnTo>
                  <a:lnTo>
                    <a:pt x="447" y="226"/>
                  </a:lnTo>
                  <a:lnTo>
                    <a:pt x="494" y="248"/>
                  </a:lnTo>
                  <a:lnTo>
                    <a:pt x="509" y="277"/>
                  </a:lnTo>
                  <a:lnTo>
                    <a:pt x="538" y="280"/>
                  </a:lnTo>
                  <a:lnTo>
                    <a:pt x="545" y="360"/>
                  </a:lnTo>
                  <a:lnTo>
                    <a:pt x="567" y="339"/>
                  </a:lnTo>
                  <a:lnTo>
                    <a:pt x="589" y="335"/>
                  </a:lnTo>
                  <a:lnTo>
                    <a:pt x="589" y="357"/>
                  </a:lnTo>
                  <a:lnTo>
                    <a:pt x="600" y="368"/>
                  </a:lnTo>
                  <a:lnTo>
                    <a:pt x="596" y="386"/>
                  </a:lnTo>
                  <a:lnTo>
                    <a:pt x="643" y="382"/>
                  </a:lnTo>
                  <a:lnTo>
                    <a:pt x="654" y="364"/>
                  </a:lnTo>
                  <a:lnTo>
                    <a:pt x="662" y="379"/>
                  </a:lnTo>
                  <a:lnTo>
                    <a:pt x="683" y="346"/>
                  </a:lnTo>
                  <a:lnTo>
                    <a:pt x="723" y="320"/>
                  </a:lnTo>
                  <a:lnTo>
                    <a:pt x="734" y="339"/>
                  </a:lnTo>
                  <a:lnTo>
                    <a:pt x="742" y="386"/>
                  </a:lnTo>
                  <a:lnTo>
                    <a:pt x="760" y="375"/>
                  </a:lnTo>
                  <a:lnTo>
                    <a:pt x="767" y="393"/>
                  </a:lnTo>
                  <a:lnTo>
                    <a:pt x="749" y="411"/>
                  </a:lnTo>
                  <a:lnTo>
                    <a:pt x="745" y="419"/>
                  </a:lnTo>
                  <a:lnTo>
                    <a:pt x="771" y="411"/>
                  </a:lnTo>
                  <a:lnTo>
                    <a:pt x="785" y="386"/>
                  </a:lnTo>
                  <a:lnTo>
                    <a:pt x="818" y="379"/>
                  </a:lnTo>
                  <a:lnTo>
                    <a:pt x="825" y="382"/>
                  </a:lnTo>
                  <a:lnTo>
                    <a:pt x="832" y="422"/>
                  </a:lnTo>
                  <a:lnTo>
                    <a:pt x="847" y="440"/>
                  </a:lnTo>
                  <a:lnTo>
                    <a:pt x="847" y="466"/>
                  </a:lnTo>
                  <a:lnTo>
                    <a:pt x="927" y="469"/>
                  </a:lnTo>
                  <a:lnTo>
                    <a:pt x="927" y="535"/>
                  </a:lnTo>
                  <a:lnTo>
                    <a:pt x="389" y="542"/>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47" name="Freeform 20">
              <a:extLst>
                <a:ext uri="{FF2B5EF4-FFF2-40B4-BE49-F238E27FC236}">
                  <a16:creationId xmlns:a16="http://schemas.microsoft.com/office/drawing/2014/main" id="{67919314-2BA4-4A66-873C-477AADB630B5}"/>
                </a:ext>
              </a:extLst>
            </p:cNvPr>
            <p:cNvSpPr>
              <a:spLocks/>
            </p:cNvSpPr>
            <p:nvPr/>
          </p:nvSpPr>
          <p:spPr bwMode="auto">
            <a:xfrm>
              <a:off x="8117017" y="2431961"/>
              <a:ext cx="671513" cy="803274"/>
            </a:xfrm>
            <a:custGeom>
              <a:avLst/>
              <a:gdLst>
                <a:gd name="T0" fmla="*/ 565408 w 462"/>
                <a:gd name="T1" fmla="*/ 793107 h 553"/>
                <a:gd name="T2" fmla="*/ 31977 w 462"/>
                <a:gd name="T3" fmla="*/ 803275 h 553"/>
                <a:gd name="T4" fmla="*/ 11628 w 462"/>
                <a:gd name="T5" fmla="*/ 803275 h 553"/>
                <a:gd name="T6" fmla="*/ 5814 w 462"/>
                <a:gd name="T7" fmla="*/ 544716 h 553"/>
                <a:gd name="T8" fmla="*/ 5814 w 462"/>
                <a:gd name="T9" fmla="*/ 448846 h 553"/>
                <a:gd name="T10" fmla="*/ 0 w 462"/>
                <a:gd name="T11" fmla="*/ 286158 h 553"/>
                <a:gd name="T12" fmla="*/ 100291 w 462"/>
                <a:gd name="T13" fmla="*/ 280347 h 553"/>
                <a:gd name="T14" fmla="*/ 95930 w 462"/>
                <a:gd name="T15" fmla="*/ 21789 h 553"/>
                <a:gd name="T16" fmla="*/ 228198 w 462"/>
                <a:gd name="T17" fmla="*/ 15978 h 553"/>
                <a:gd name="T18" fmla="*/ 623548 w 462"/>
                <a:gd name="T19" fmla="*/ 0 h 553"/>
                <a:gd name="T20" fmla="*/ 629362 w 462"/>
                <a:gd name="T21" fmla="*/ 264369 h 553"/>
                <a:gd name="T22" fmla="*/ 651164 w 462"/>
                <a:gd name="T23" fmla="*/ 270179 h 553"/>
                <a:gd name="T24" fmla="*/ 671513 w 462"/>
                <a:gd name="T25" fmla="*/ 787297 h 553"/>
                <a:gd name="T26" fmla="*/ 565408 w 462"/>
                <a:gd name="T27" fmla="*/ 793107 h 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2"/>
                <a:gd name="T43" fmla="*/ 0 h 553"/>
                <a:gd name="T44" fmla="*/ 462 w 462"/>
                <a:gd name="T45" fmla="*/ 553 h 5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2" h="553">
                  <a:moveTo>
                    <a:pt x="389" y="546"/>
                  </a:moveTo>
                  <a:lnTo>
                    <a:pt x="22" y="553"/>
                  </a:lnTo>
                  <a:lnTo>
                    <a:pt x="8" y="553"/>
                  </a:lnTo>
                  <a:lnTo>
                    <a:pt x="4" y="375"/>
                  </a:lnTo>
                  <a:lnTo>
                    <a:pt x="4" y="309"/>
                  </a:lnTo>
                  <a:lnTo>
                    <a:pt x="0" y="197"/>
                  </a:lnTo>
                  <a:lnTo>
                    <a:pt x="69" y="193"/>
                  </a:lnTo>
                  <a:lnTo>
                    <a:pt x="66" y="15"/>
                  </a:lnTo>
                  <a:lnTo>
                    <a:pt x="157" y="11"/>
                  </a:lnTo>
                  <a:lnTo>
                    <a:pt x="429" y="0"/>
                  </a:lnTo>
                  <a:lnTo>
                    <a:pt x="433" y="182"/>
                  </a:lnTo>
                  <a:lnTo>
                    <a:pt x="448" y="186"/>
                  </a:lnTo>
                  <a:lnTo>
                    <a:pt x="462" y="542"/>
                  </a:lnTo>
                  <a:lnTo>
                    <a:pt x="389" y="54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8" name="Freeform 21">
              <a:extLst>
                <a:ext uri="{FF2B5EF4-FFF2-40B4-BE49-F238E27FC236}">
                  <a16:creationId xmlns:a16="http://schemas.microsoft.com/office/drawing/2014/main" id="{4CDE3F03-6169-443A-99F6-AC44E01EE4FF}"/>
                </a:ext>
              </a:extLst>
            </p:cNvPr>
            <p:cNvSpPr>
              <a:spLocks/>
            </p:cNvSpPr>
            <p:nvPr/>
          </p:nvSpPr>
          <p:spPr bwMode="auto">
            <a:xfrm>
              <a:off x="8740904" y="2404974"/>
              <a:ext cx="1058862" cy="814387"/>
            </a:xfrm>
            <a:custGeom>
              <a:avLst/>
              <a:gdLst>
                <a:gd name="T0" fmla="*/ 1058862 w 728"/>
                <a:gd name="T1" fmla="*/ 778030 h 560"/>
                <a:gd name="T2" fmla="*/ 455252 w 728"/>
                <a:gd name="T3" fmla="*/ 804207 h 560"/>
                <a:gd name="T4" fmla="*/ 47998 w 728"/>
                <a:gd name="T5" fmla="*/ 814387 h 560"/>
                <a:gd name="T6" fmla="*/ 27635 w 728"/>
                <a:gd name="T7" fmla="*/ 296670 h 560"/>
                <a:gd name="T8" fmla="*/ 5818 w 728"/>
                <a:gd name="T9" fmla="*/ 290853 h 560"/>
                <a:gd name="T10" fmla="*/ 0 w 728"/>
                <a:gd name="T11" fmla="*/ 26177 h 560"/>
                <a:gd name="T12" fmla="*/ 772329 w 728"/>
                <a:gd name="T13" fmla="*/ 0 h 560"/>
                <a:gd name="T14" fmla="*/ 772329 w 728"/>
                <a:gd name="T15" fmla="*/ 31994 h 560"/>
                <a:gd name="T16" fmla="*/ 772329 w 728"/>
                <a:gd name="T17" fmla="*/ 42174 h 560"/>
                <a:gd name="T18" fmla="*/ 794147 w 728"/>
                <a:gd name="T19" fmla="*/ 53808 h 560"/>
                <a:gd name="T20" fmla="*/ 772329 w 728"/>
                <a:gd name="T21" fmla="*/ 68350 h 560"/>
                <a:gd name="T22" fmla="*/ 788329 w 728"/>
                <a:gd name="T23" fmla="*/ 79984 h 560"/>
                <a:gd name="T24" fmla="*/ 794147 w 728"/>
                <a:gd name="T25" fmla="*/ 116341 h 560"/>
                <a:gd name="T26" fmla="*/ 814509 w 728"/>
                <a:gd name="T27" fmla="*/ 142518 h 560"/>
                <a:gd name="T28" fmla="*/ 826145 w 728"/>
                <a:gd name="T29" fmla="*/ 184691 h 560"/>
                <a:gd name="T30" fmla="*/ 852326 w 728"/>
                <a:gd name="T31" fmla="*/ 216685 h 560"/>
                <a:gd name="T32" fmla="*/ 878506 w 728"/>
                <a:gd name="T33" fmla="*/ 359203 h 560"/>
                <a:gd name="T34" fmla="*/ 916323 w 728"/>
                <a:gd name="T35" fmla="*/ 413011 h 560"/>
                <a:gd name="T36" fmla="*/ 910505 w 728"/>
                <a:gd name="T37" fmla="*/ 475544 h 560"/>
                <a:gd name="T38" fmla="*/ 930868 w 728"/>
                <a:gd name="T39" fmla="*/ 487178 h 560"/>
                <a:gd name="T40" fmla="*/ 958503 w 728"/>
                <a:gd name="T41" fmla="*/ 545348 h 560"/>
                <a:gd name="T42" fmla="*/ 952685 w 728"/>
                <a:gd name="T43" fmla="*/ 577342 h 560"/>
                <a:gd name="T44" fmla="*/ 978866 w 728"/>
                <a:gd name="T45" fmla="*/ 597702 h 560"/>
                <a:gd name="T46" fmla="*/ 1010864 w 728"/>
                <a:gd name="T47" fmla="*/ 639876 h 560"/>
                <a:gd name="T48" fmla="*/ 1021046 w 728"/>
                <a:gd name="T49" fmla="*/ 714043 h 560"/>
                <a:gd name="T50" fmla="*/ 1058862 w 728"/>
                <a:gd name="T51" fmla="*/ 778030 h 5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8"/>
                <a:gd name="T79" fmla="*/ 0 h 560"/>
                <a:gd name="T80" fmla="*/ 728 w 728"/>
                <a:gd name="T81" fmla="*/ 560 h 5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8" h="560">
                  <a:moveTo>
                    <a:pt x="728" y="535"/>
                  </a:moveTo>
                  <a:lnTo>
                    <a:pt x="313" y="553"/>
                  </a:lnTo>
                  <a:lnTo>
                    <a:pt x="33" y="560"/>
                  </a:lnTo>
                  <a:lnTo>
                    <a:pt x="19" y="204"/>
                  </a:lnTo>
                  <a:lnTo>
                    <a:pt x="4" y="200"/>
                  </a:lnTo>
                  <a:lnTo>
                    <a:pt x="0" y="18"/>
                  </a:lnTo>
                  <a:lnTo>
                    <a:pt x="531" y="0"/>
                  </a:lnTo>
                  <a:lnTo>
                    <a:pt x="531" y="22"/>
                  </a:lnTo>
                  <a:lnTo>
                    <a:pt x="531" y="29"/>
                  </a:lnTo>
                  <a:lnTo>
                    <a:pt x="546" y="37"/>
                  </a:lnTo>
                  <a:lnTo>
                    <a:pt x="531" y="47"/>
                  </a:lnTo>
                  <a:lnTo>
                    <a:pt x="542" y="55"/>
                  </a:lnTo>
                  <a:lnTo>
                    <a:pt x="546" y="80"/>
                  </a:lnTo>
                  <a:lnTo>
                    <a:pt x="560" y="98"/>
                  </a:lnTo>
                  <a:lnTo>
                    <a:pt x="568" y="127"/>
                  </a:lnTo>
                  <a:lnTo>
                    <a:pt x="586" y="149"/>
                  </a:lnTo>
                  <a:lnTo>
                    <a:pt x="604" y="247"/>
                  </a:lnTo>
                  <a:lnTo>
                    <a:pt x="630" y="284"/>
                  </a:lnTo>
                  <a:lnTo>
                    <a:pt x="626" y="327"/>
                  </a:lnTo>
                  <a:lnTo>
                    <a:pt x="640" y="335"/>
                  </a:lnTo>
                  <a:lnTo>
                    <a:pt x="659" y="375"/>
                  </a:lnTo>
                  <a:lnTo>
                    <a:pt x="655" y="397"/>
                  </a:lnTo>
                  <a:lnTo>
                    <a:pt x="673" y="411"/>
                  </a:lnTo>
                  <a:lnTo>
                    <a:pt x="695" y="440"/>
                  </a:lnTo>
                  <a:lnTo>
                    <a:pt x="702" y="491"/>
                  </a:lnTo>
                  <a:lnTo>
                    <a:pt x="728" y="53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49" name="Freeform 22">
              <a:extLst>
                <a:ext uri="{FF2B5EF4-FFF2-40B4-BE49-F238E27FC236}">
                  <a16:creationId xmlns:a16="http://schemas.microsoft.com/office/drawing/2014/main" id="{F9CBB61F-984C-4C4B-9C15-CF674DB084FE}"/>
                </a:ext>
              </a:extLst>
            </p:cNvPr>
            <p:cNvSpPr>
              <a:spLocks/>
            </p:cNvSpPr>
            <p:nvPr/>
          </p:nvSpPr>
          <p:spPr bwMode="auto">
            <a:xfrm>
              <a:off x="2476630" y="2506575"/>
              <a:ext cx="1549400" cy="1231899"/>
            </a:xfrm>
            <a:custGeom>
              <a:avLst/>
              <a:gdLst>
                <a:gd name="T0" fmla="*/ 380809 w 1066"/>
                <a:gd name="T1" fmla="*/ 1210109 h 848"/>
                <a:gd name="T2" fmla="*/ 0 w 1066"/>
                <a:gd name="T3" fmla="*/ 1189771 h 848"/>
                <a:gd name="T4" fmla="*/ 5814 w 1066"/>
                <a:gd name="T5" fmla="*/ 1088081 h 848"/>
                <a:gd name="T6" fmla="*/ 47965 w 1066"/>
                <a:gd name="T7" fmla="*/ 185947 h 848"/>
                <a:gd name="T8" fmla="*/ 74127 w 1066"/>
                <a:gd name="T9" fmla="*/ 196116 h 848"/>
                <a:gd name="T10" fmla="*/ 100289 w 1066"/>
                <a:gd name="T11" fmla="*/ 222265 h 848"/>
                <a:gd name="T12" fmla="*/ 138080 w 1066"/>
                <a:gd name="T13" fmla="*/ 212096 h 848"/>
                <a:gd name="T14" fmla="*/ 170056 w 1066"/>
                <a:gd name="T15" fmla="*/ 248414 h 848"/>
                <a:gd name="T16" fmla="*/ 190405 w 1066"/>
                <a:gd name="T17" fmla="*/ 248414 h 848"/>
                <a:gd name="T18" fmla="*/ 228195 w 1066"/>
                <a:gd name="T19" fmla="*/ 222265 h 848"/>
                <a:gd name="T20" fmla="*/ 244183 w 1066"/>
                <a:gd name="T21" fmla="*/ 180136 h 848"/>
                <a:gd name="T22" fmla="*/ 260171 w 1066"/>
                <a:gd name="T23" fmla="*/ 180136 h 848"/>
                <a:gd name="T24" fmla="*/ 270346 w 1066"/>
                <a:gd name="T25" fmla="*/ 212096 h 848"/>
                <a:gd name="T26" fmla="*/ 296508 w 1066"/>
                <a:gd name="T27" fmla="*/ 196116 h 848"/>
                <a:gd name="T28" fmla="*/ 312496 w 1066"/>
                <a:gd name="T29" fmla="*/ 158346 h 848"/>
                <a:gd name="T30" fmla="*/ 306682 w 1066"/>
                <a:gd name="T31" fmla="*/ 116217 h 848"/>
                <a:gd name="T32" fmla="*/ 338659 w 1066"/>
                <a:gd name="T33" fmla="*/ 116217 h 848"/>
                <a:gd name="T34" fmla="*/ 370635 w 1066"/>
                <a:gd name="T35" fmla="*/ 106048 h 848"/>
                <a:gd name="T36" fmla="*/ 380809 w 1066"/>
                <a:gd name="T37" fmla="*/ 95879 h 848"/>
                <a:gd name="T38" fmla="*/ 376449 w 1066"/>
                <a:gd name="T39" fmla="*/ 63919 h 848"/>
                <a:gd name="T40" fmla="*/ 418600 w 1066"/>
                <a:gd name="T41" fmla="*/ 21791 h 848"/>
                <a:gd name="T42" fmla="*/ 476738 w 1066"/>
                <a:gd name="T43" fmla="*/ 21791 h 848"/>
                <a:gd name="T44" fmla="*/ 507261 w 1066"/>
                <a:gd name="T45" fmla="*/ 0 h 848"/>
                <a:gd name="T46" fmla="*/ 518889 w 1066"/>
                <a:gd name="T47" fmla="*/ 5811 h 848"/>
                <a:gd name="T48" fmla="*/ 513075 w 1066"/>
                <a:gd name="T49" fmla="*/ 21791 h 848"/>
                <a:gd name="T50" fmla="*/ 545052 w 1066"/>
                <a:gd name="T51" fmla="*/ 84257 h 848"/>
                <a:gd name="T52" fmla="*/ 534877 w 1066"/>
                <a:gd name="T53" fmla="*/ 132197 h 848"/>
                <a:gd name="T54" fmla="*/ 565400 w 1066"/>
                <a:gd name="T55" fmla="*/ 148177 h 848"/>
                <a:gd name="T56" fmla="*/ 603190 w 1066"/>
                <a:gd name="T57" fmla="*/ 190305 h 848"/>
                <a:gd name="T58" fmla="*/ 681678 w 1066"/>
                <a:gd name="T59" fmla="*/ 158346 h 848"/>
                <a:gd name="T60" fmla="*/ 735456 w 1066"/>
                <a:gd name="T61" fmla="*/ 153988 h 848"/>
                <a:gd name="T62" fmla="*/ 856094 w 1066"/>
                <a:gd name="T63" fmla="*/ 116217 h 848"/>
                <a:gd name="T64" fmla="*/ 867722 w 1066"/>
                <a:gd name="T65" fmla="*/ 106048 h 848"/>
                <a:gd name="T66" fmla="*/ 872083 w 1066"/>
                <a:gd name="T67" fmla="*/ 58108 h 848"/>
                <a:gd name="T68" fmla="*/ 893885 w 1066"/>
                <a:gd name="T69" fmla="*/ 37771 h 848"/>
                <a:gd name="T70" fmla="*/ 994174 w 1066"/>
                <a:gd name="T71" fmla="*/ 5811 h 848"/>
                <a:gd name="T72" fmla="*/ 1146789 w 1066"/>
                <a:gd name="T73" fmla="*/ 15980 h 848"/>
                <a:gd name="T74" fmla="*/ 1204927 w 1066"/>
                <a:gd name="T75" fmla="*/ 42129 h 848"/>
                <a:gd name="T76" fmla="*/ 1258706 w 1066"/>
                <a:gd name="T77" fmla="*/ 26149 h 848"/>
                <a:gd name="T78" fmla="*/ 1290682 w 1066"/>
                <a:gd name="T79" fmla="*/ 42129 h 848"/>
                <a:gd name="T80" fmla="*/ 1364809 w 1066"/>
                <a:gd name="T81" fmla="*/ 47940 h 848"/>
                <a:gd name="T82" fmla="*/ 1374983 w 1066"/>
                <a:gd name="T83" fmla="*/ 63919 h 848"/>
                <a:gd name="T84" fmla="*/ 1369170 w 1066"/>
                <a:gd name="T85" fmla="*/ 84257 h 848"/>
                <a:gd name="T86" fmla="*/ 1443297 w 1066"/>
                <a:gd name="T87" fmla="*/ 111859 h 848"/>
                <a:gd name="T88" fmla="*/ 1453471 w 1066"/>
                <a:gd name="T89" fmla="*/ 174325 h 848"/>
                <a:gd name="T90" fmla="*/ 1495622 w 1066"/>
                <a:gd name="T91" fmla="*/ 169967 h 848"/>
                <a:gd name="T92" fmla="*/ 1511610 w 1066"/>
                <a:gd name="T93" fmla="*/ 206285 h 848"/>
                <a:gd name="T94" fmla="*/ 1539226 w 1066"/>
                <a:gd name="T95" fmla="*/ 216454 h 848"/>
                <a:gd name="T96" fmla="*/ 1549400 w 1066"/>
                <a:gd name="T97" fmla="*/ 232434 h 848"/>
                <a:gd name="T98" fmla="*/ 1539226 w 1066"/>
                <a:gd name="T99" fmla="*/ 274563 h 848"/>
                <a:gd name="T100" fmla="*/ 1469459 w 1066"/>
                <a:gd name="T101" fmla="*/ 348651 h 848"/>
                <a:gd name="T102" fmla="*/ 1443297 w 1066"/>
                <a:gd name="T103" fmla="*/ 454699 h 848"/>
                <a:gd name="T104" fmla="*/ 1459285 w 1066"/>
                <a:gd name="T105" fmla="*/ 502638 h 848"/>
                <a:gd name="T106" fmla="*/ 1453471 w 1066"/>
                <a:gd name="T107" fmla="*/ 719093 h 848"/>
                <a:gd name="T108" fmla="*/ 984000 w 1066"/>
                <a:gd name="T109" fmla="*/ 708924 h 848"/>
                <a:gd name="T110" fmla="*/ 957837 w 1066"/>
                <a:gd name="T111" fmla="*/ 1231900 h 848"/>
                <a:gd name="T112" fmla="*/ 380809 w 1066"/>
                <a:gd name="T113" fmla="*/ 1210109 h 8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6"/>
                <a:gd name="T172" fmla="*/ 0 h 848"/>
                <a:gd name="T173" fmla="*/ 1066 w 1066"/>
                <a:gd name="T174" fmla="*/ 848 h 8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6" h="848">
                  <a:moveTo>
                    <a:pt x="262" y="833"/>
                  </a:moveTo>
                  <a:lnTo>
                    <a:pt x="0" y="819"/>
                  </a:lnTo>
                  <a:lnTo>
                    <a:pt x="4" y="749"/>
                  </a:lnTo>
                  <a:lnTo>
                    <a:pt x="33" y="128"/>
                  </a:lnTo>
                  <a:lnTo>
                    <a:pt x="51" y="135"/>
                  </a:lnTo>
                  <a:lnTo>
                    <a:pt x="69" y="153"/>
                  </a:lnTo>
                  <a:lnTo>
                    <a:pt x="95" y="146"/>
                  </a:lnTo>
                  <a:lnTo>
                    <a:pt x="117" y="171"/>
                  </a:lnTo>
                  <a:lnTo>
                    <a:pt x="131" y="171"/>
                  </a:lnTo>
                  <a:lnTo>
                    <a:pt x="157" y="153"/>
                  </a:lnTo>
                  <a:lnTo>
                    <a:pt x="168" y="124"/>
                  </a:lnTo>
                  <a:lnTo>
                    <a:pt x="179" y="124"/>
                  </a:lnTo>
                  <a:lnTo>
                    <a:pt x="186" y="146"/>
                  </a:lnTo>
                  <a:lnTo>
                    <a:pt x="204" y="135"/>
                  </a:lnTo>
                  <a:lnTo>
                    <a:pt x="215" y="109"/>
                  </a:lnTo>
                  <a:lnTo>
                    <a:pt x="211" y="80"/>
                  </a:lnTo>
                  <a:lnTo>
                    <a:pt x="233" y="80"/>
                  </a:lnTo>
                  <a:lnTo>
                    <a:pt x="255" y="73"/>
                  </a:lnTo>
                  <a:lnTo>
                    <a:pt x="262" y="66"/>
                  </a:lnTo>
                  <a:lnTo>
                    <a:pt x="259" y="44"/>
                  </a:lnTo>
                  <a:lnTo>
                    <a:pt x="288" y="15"/>
                  </a:lnTo>
                  <a:lnTo>
                    <a:pt x="328" y="15"/>
                  </a:lnTo>
                  <a:lnTo>
                    <a:pt x="349" y="0"/>
                  </a:lnTo>
                  <a:lnTo>
                    <a:pt x="357" y="4"/>
                  </a:lnTo>
                  <a:lnTo>
                    <a:pt x="353" y="15"/>
                  </a:lnTo>
                  <a:lnTo>
                    <a:pt x="375" y="58"/>
                  </a:lnTo>
                  <a:lnTo>
                    <a:pt x="368" y="91"/>
                  </a:lnTo>
                  <a:lnTo>
                    <a:pt x="389" y="102"/>
                  </a:lnTo>
                  <a:lnTo>
                    <a:pt x="415" y="131"/>
                  </a:lnTo>
                  <a:lnTo>
                    <a:pt x="469" y="109"/>
                  </a:lnTo>
                  <a:lnTo>
                    <a:pt x="506" y="106"/>
                  </a:lnTo>
                  <a:lnTo>
                    <a:pt x="589" y="80"/>
                  </a:lnTo>
                  <a:lnTo>
                    <a:pt x="597" y="73"/>
                  </a:lnTo>
                  <a:lnTo>
                    <a:pt x="600" y="40"/>
                  </a:lnTo>
                  <a:lnTo>
                    <a:pt x="615" y="26"/>
                  </a:lnTo>
                  <a:lnTo>
                    <a:pt x="684" y="4"/>
                  </a:lnTo>
                  <a:lnTo>
                    <a:pt x="789" y="11"/>
                  </a:lnTo>
                  <a:lnTo>
                    <a:pt x="829" y="29"/>
                  </a:lnTo>
                  <a:lnTo>
                    <a:pt x="866" y="18"/>
                  </a:lnTo>
                  <a:lnTo>
                    <a:pt x="888" y="29"/>
                  </a:lnTo>
                  <a:lnTo>
                    <a:pt x="939" y="33"/>
                  </a:lnTo>
                  <a:lnTo>
                    <a:pt x="946" y="44"/>
                  </a:lnTo>
                  <a:lnTo>
                    <a:pt x="942" y="58"/>
                  </a:lnTo>
                  <a:lnTo>
                    <a:pt x="993" y="77"/>
                  </a:lnTo>
                  <a:lnTo>
                    <a:pt x="1000" y="120"/>
                  </a:lnTo>
                  <a:lnTo>
                    <a:pt x="1029" y="117"/>
                  </a:lnTo>
                  <a:lnTo>
                    <a:pt x="1040" y="142"/>
                  </a:lnTo>
                  <a:lnTo>
                    <a:pt x="1059" y="149"/>
                  </a:lnTo>
                  <a:lnTo>
                    <a:pt x="1066" y="160"/>
                  </a:lnTo>
                  <a:lnTo>
                    <a:pt x="1059" y="189"/>
                  </a:lnTo>
                  <a:lnTo>
                    <a:pt x="1011" y="240"/>
                  </a:lnTo>
                  <a:lnTo>
                    <a:pt x="993" y="313"/>
                  </a:lnTo>
                  <a:lnTo>
                    <a:pt x="1004" y="346"/>
                  </a:lnTo>
                  <a:lnTo>
                    <a:pt x="1000" y="495"/>
                  </a:lnTo>
                  <a:lnTo>
                    <a:pt x="677" y="488"/>
                  </a:lnTo>
                  <a:lnTo>
                    <a:pt x="659" y="848"/>
                  </a:lnTo>
                  <a:lnTo>
                    <a:pt x="262" y="833"/>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50" name="Freeform 23">
              <a:extLst>
                <a:ext uri="{FF2B5EF4-FFF2-40B4-BE49-F238E27FC236}">
                  <a16:creationId xmlns:a16="http://schemas.microsoft.com/office/drawing/2014/main" id="{C99097F1-423C-4F64-89A8-D638A0ADE562}"/>
                </a:ext>
              </a:extLst>
            </p:cNvPr>
            <p:cNvSpPr>
              <a:spLocks/>
            </p:cNvSpPr>
            <p:nvPr/>
          </p:nvSpPr>
          <p:spPr bwMode="auto">
            <a:xfrm>
              <a:off x="5935791" y="2992349"/>
              <a:ext cx="660400" cy="798511"/>
            </a:xfrm>
            <a:custGeom>
              <a:avLst/>
              <a:gdLst>
                <a:gd name="T0" fmla="*/ 576032 w 454"/>
                <a:gd name="T1" fmla="*/ 798512 h 549"/>
                <a:gd name="T2" fmla="*/ 0 w 454"/>
                <a:gd name="T3" fmla="*/ 798512 h 549"/>
                <a:gd name="T4" fmla="*/ 4364 w 454"/>
                <a:gd name="T5" fmla="*/ 280716 h 549"/>
                <a:gd name="T6" fmla="*/ 88732 w 454"/>
                <a:gd name="T7" fmla="*/ 280716 h 549"/>
                <a:gd name="T8" fmla="*/ 94551 w 454"/>
                <a:gd name="T9" fmla="*/ 4363 h 549"/>
                <a:gd name="T10" fmla="*/ 485845 w 454"/>
                <a:gd name="T11" fmla="*/ 0 h 549"/>
                <a:gd name="T12" fmla="*/ 618216 w 454"/>
                <a:gd name="T13" fmla="*/ 0 h 549"/>
                <a:gd name="T14" fmla="*/ 618216 w 454"/>
                <a:gd name="T15" fmla="*/ 274898 h 549"/>
                <a:gd name="T16" fmla="*/ 660400 w 454"/>
                <a:gd name="T17" fmla="*/ 274898 h 549"/>
                <a:gd name="T18" fmla="*/ 654581 w 454"/>
                <a:gd name="T19" fmla="*/ 798512 h 549"/>
                <a:gd name="T20" fmla="*/ 576032 w 454"/>
                <a:gd name="T21" fmla="*/ 798512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4"/>
                <a:gd name="T34" fmla="*/ 0 h 549"/>
                <a:gd name="T35" fmla="*/ 454 w 454"/>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4" h="549">
                  <a:moveTo>
                    <a:pt x="396" y="549"/>
                  </a:moveTo>
                  <a:lnTo>
                    <a:pt x="0" y="549"/>
                  </a:lnTo>
                  <a:lnTo>
                    <a:pt x="3" y="193"/>
                  </a:lnTo>
                  <a:lnTo>
                    <a:pt x="61" y="193"/>
                  </a:lnTo>
                  <a:lnTo>
                    <a:pt x="65" y="3"/>
                  </a:lnTo>
                  <a:lnTo>
                    <a:pt x="334" y="0"/>
                  </a:lnTo>
                  <a:lnTo>
                    <a:pt x="425" y="0"/>
                  </a:lnTo>
                  <a:lnTo>
                    <a:pt x="425" y="189"/>
                  </a:lnTo>
                  <a:lnTo>
                    <a:pt x="454" y="189"/>
                  </a:lnTo>
                  <a:lnTo>
                    <a:pt x="450" y="549"/>
                  </a:lnTo>
                  <a:lnTo>
                    <a:pt x="396" y="549"/>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51" name="Freeform 24">
              <a:extLst>
                <a:ext uri="{FF2B5EF4-FFF2-40B4-BE49-F238E27FC236}">
                  <a16:creationId xmlns:a16="http://schemas.microsoft.com/office/drawing/2014/main" id="{408DD3E7-2B9A-4AD8-8AC3-5981AA41D70A}"/>
                </a:ext>
              </a:extLst>
            </p:cNvPr>
            <p:cNvSpPr>
              <a:spLocks/>
            </p:cNvSpPr>
            <p:nvPr/>
          </p:nvSpPr>
          <p:spPr bwMode="auto">
            <a:xfrm>
              <a:off x="6553329" y="2987586"/>
              <a:ext cx="830262" cy="803274"/>
            </a:xfrm>
            <a:custGeom>
              <a:avLst/>
              <a:gdLst>
                <a:gd name="T0" fmla="*/ 607792 w 571"/>
                <a:gd name="T1" fmla="*/ 793107 h 553"/>
                <a:gd name="T2" fmla="*/ 36351 w 571"/>
                <a:gd name="T3" fmla="*/ 803275 h 553"/>
                <a:gd name="T4" fmla="*/ 42167 w 571"/>
                <a:gd name="T5" fmla="*/ 280347 h 553"/>
                <a:gd name="T6" fmla="*/ 0 w 571"/>
                <a:gd name="T7" fmla="*/ 280347 h 553"/>
                <a:gd name="T8" fmla="*/ 0 w 571"/>
                <a:gd name="T9" fmla="*/ 5810 h 553"/>
                <a:gd name="T10" fmla="*/ 258821 w 571"/>
                <a:gd name="T11" fmla="*/ 5810 h 553"/>
                <a:gd name="T12" fmla="*/ 788095 w 571"/>
                <a:gd name="T13" fmla="*/ 0 h 553"/>
                <a:gd name="T14" fmla="*/ 788095 w 571"/>
                <a:gd name="T15" fmla="*/ 264369 h 553"/>
                <a:gd name="T16" fmla="*/ 820084 w 571"/>
                <a:gd name="T17" fmla="*/ 264369 h 553"/>
                <a:gd name="T18" fmla="*/ 820084 w 571"/>
                <a:gd name="T19" fmla="*/ 396553 h 553"/>
                <a:gd name="T20" fmla="*/ 830262 w 571"/>
                <a:gd name="T21" fmla="*/ 787297 h 553"/>
                <a:gd name="T22" fmla="*/ 607792 w 571"/>
                <a:gd name="T23" fmla="*/ 793107 h 5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553"/>
                <a:gd name="T38" fmla="*/ 571 w 571"/>
                <a:gd name="T39" fmla="*/ 553 h 5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553">
                  <a:moveTo>
                    <a:pt x="418" y="546"/>
                  </a:moveTo>
                  <a:lnTo>
                    <a:pt x="25" y="553"/>
                  </a:lnTo>
                  <a:lnTo>
                    <a:pt x="29" y="193"/>
                  </a:lnTo>
                  <a:lnTo>
                    <a:pt x="0" y="193"/>
                  </a:lnTo>
                  <a:lnTo>
                    <a:pt x="0" y="4"/>
                  </a:lnTo>
                  <a:lnTo>
                    <a:pt x="178" y="4"/>
                  </a:lnTo>
                  <a:lnTo>
                    <a:pt x="542" y="0"/>
                  </a:lnTo>
                  <a:lnTo>
                    <a:pt x="542" y="182"/>
                  </a:lnTo>
                  <a:lnTo>
                    <a:pt x="564" y="182"/>
                  </a:lnTo>
                  <a:lnTo>
                    <a:pt x="564" y="273"/>
                  </a:lnTo>
                  <a:lnTo>
                    <a:pt x="571" y="542"/>
                  </a:lnTo>
                  <a:lnTo>
                    <a:pt x="418" y="546"/>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52" name="Freeform 25">
              <a:extLst>
                <a:ext uri="{FF2B5EF4-FFF2-40B4-BE49-F238E27FC236}">
                  <a16:creationId xmlns:a16="http://schemas.microsoft.com/office/drawing/2014/main" id="{A3E0695D-9B65-4F11-88D8-46CD40C2AF0A}"/>
                </a:ext>
              </a:extLst>
            </p:cNvPr>
            <p:cNvSpPr>
              <a:spLocks/>
            </p:cNvSpPr>
            <p:nvPr/>
          </p:nvSpPr>
          <p:spPr bwMode="auto">
            <a:xfrm>
              <a:off x="4200655" y="2982824"/>
              <a:ext cx="1828800" cy="1062036"/>
            </a:xfrm>
            <a:custGeom>
              <a:avLst/>
              <a:gdLst>
                <a:gd name="T0" fmla="*/ 1136822 w 1258"/>
                <a:gd name="T1" fmla="*/ 897864 h 731"/>
                <a:gd name="T2" fmla="*/ 1115016 w 1258"/>
                <a:gd name="T3" fmla="*/ 865902 h 731"/>
                <a:gd name="T4" fmla="*/ 1051051 w 1258"/>
                <a:gd name="T5" fmla="*/ 849920 h 731"/>
                <a:gd name="T6" fmla="*/ 1030699 w 1258"/>
                <a:gd name="T7" fmla="*/ 807787 h 731"/>
                <a:gd name="T8" fmla="*/ 1024884 w 1258"/>
                <a:gd name="T9" fmla="*/ 723522 h 731"/>
                <a:gd name="T10" fmla="*/ 992902 w 1258"/>
                <a:gd name="T11" fmla="*/ 697370 h 731"/>
                <a:gd name="T12" fmla="*/ 978364 w 1258"/>
                <a:gd name="T13" fmla="*/ 611652 h 731"/>
                <a:gd name="T14" fmla="*/ 956558 w 1258"/>
                <a:gd name="T15" fmla="*/ 585501 h 731"/>
                <a:gd name="T16" fmla="*/ 972549 w 1258"/>
                <a:gd name="T17" fmla="*/ 553538 h 731"/>
                <a:gd name="T18" fmla="*/ 1014708 w 1258"/>
                <a:gd name="T19" fmla="*/ 507046 h 731"/>
                <a:gd name="T20" fmla="*/ 962373 w 1258"/>
                <a:gd name="T21" fmla="*/ 448932 h 731"/>
                <a:gd name="T22" fmla="*/ 924576 w 1258"/>
                <a:gd name="T23" fmla="*/ 448932 h 731"/>
                <a:gd name="T24" fmla="*/ 771934 w 1258"/>
                <a:gd name="T25" fmla="*/ 495424 h 731"/>
                <a:gd name="T26" fmla="*/ 675987 w 1258"/>
                <a:gd name="T27" fmla="*/ 485254 h 731"/>
                <a:gd name="T28" fmla="*/ 571318 w 1258"/>
                <a:gd name="T29" fmla="*/ 533198 h 731"/>
                <a:gd name="T30" fmla="*/ 497178 w 1258"/>
                <a:gd name="T31" fmla="*/ 523028 h 731"/>
                <a:gd name="T32" fmla="*/ 443390 w 1258"/>
                <a:gd name="T33" fmla="*/ 485254 h 731"/>
                <a:gd name="T34" fmla="*/ 364888 w 1258"/>
                <a:gd name="T35" fmla="*/ 475084 h 731"/>
                <a:gd name="T36" fmla="*/ 359073 w 1258"/>
                <a:gd name="T37" fmla="*/ 437309 h 731"/>
                <a:gd name="T38" fmla="*/ 322729 w 1258"/>
                <a:gd name="T39" fmla="*/ 416969 h 731"/>
                <a:gd name="T40" fmla="*/ 236959 w 1258"/>
                <a:gd name="T41" fmla="*/ 416969 h 731"/>
                <a:gd name="T42" fmla="*/ 178810 w 1258"/>
                <a:gd name="T43" fmla="*/ 406799 h 731"/>
                <a:gd name="T44" fmla="*/ 132290 w 1258"/>
                <a:gd name="T45" fmla="*/ 353044 h 731"/>
                <a:gd name="T46" fmla="*/ 116299 w 1258"/>
                <a:gd name="T47" fmla="*/ 321081 h 731"/>
                <a:gd name="T48" fmla="*/ 126475 w 1258"/>
                <a:gd name="T49" fmla="*/ 194683 h 731"/>
                <a:gd name="T50" fmla="*/ 94493 w 1258"/>
                <a:gd name="T51" fmla="*/ 142380 h 731"/>
                <a:gd name="T52" fmla="*/ 116299 w 1258"/>
                <a:gd name="T53" fmla="*/ 120587 h 731"/>
                <a:gd name="T54" fmla="*/ 116299 w 1258"/>
                <a:gd name="T55" fmla="*/ 94436 h 731"/>
                <a:gd name="T56" fmla="*/ 84317 w 1258"/>
                <a:gd name="T57" fmla="*/ 88624 h 731"/>
                <a:gd name="T58" fmla="*/ 52334 w 1258"/>
                <a:gd name="T59" fmla="*/ 62473 h 731"/>
                <a:gd name="T60" fmla="*/ 31982 w 1258"/>
                <a:gd name="T61" fmla="*/ 72643 h 731"/>
                <a:gd name="T62" fmla="*/ 0 w 1258"/>
                <a:gd name="T63" fmla="*/ 116228 h 731"/>
                <a:gd name="T64" fmla="*/ 0 w 1258"/>
                <a:gd name="T65" fmla="*/ 0 h 731"/>
                <a:gd name="T66" fmla="*/ 517530 w 1258"/>
                <a:gd name="T67" fmla="*/ 0 h 731"/>
                <a:gd name="T68" fmla="*/ 1443560 w 1258"/>
                <a:gd name="T69" fmla="*/ 10170 h 731"/>
                <a:gd name="T70" fmla="*/ 1828800 w 1258"/>
                <a:gd name="T71" fmla="*/ 14529 h 731"/>
                <a:gd name="T72" fmla="*/ 1822985 w 1258"/>
                <a:gd name="T73" fmla="*/ 290571 h 731"/>
                <a:gd name="T74" fmla="*/ 1738668 w 1258"/>
                <a:gd name="T75" fmla="*/ 290571 h 731"/>
                <a:gd name="T76" fmla="*/ 1734307 w 1258"/>
                <a:gd name="T77" fmla="*/ 807787 h 731"/>
                <a:gd name="T78" fmla="*/ 1660167 w 1258"/>
                <a:gd name="T79" fmla="*/ 807787 h 731"/>
                <a:gd name="T80" fmla="*/ 1654352 w 1258"/>
                <a:gd name="T81" fmla="*/ 1062037 h 731"/>
                <a:gd name="T82" fmla="*/ 1447921 w 1258"/>
                <a:gd name="T83" fmla="*/ 1056226 h 731"/>
                <a:gd name="T84" fmla="*/ 1421754 w 1258"/>
                <a:gd name="T85" fmla="*/ 1034433 h 731"/>
                <a:gd name="T86" fmla="*/ 1411578 w 1258"/>
                <a:gd name="T87" fmla="*/ 1008281 h 731"/>
                <a:gd name="T88" fmla="*/ 1421754 w 1258"/>
                <a:gd name="T89" fmla="*/ 939997 h 731"/>
                <a:gd name="T90" fmla="*/ 1415939 w 1258"/>
                <a:gd name="T91" fmla="*/ 908034 h 731"/>
                <a:gd name="T92" fmla="*/ 1363604 w 1258"/>
                <a:gd name="T93" fmla="*/ 865902 h 731"/>
                <a:gd name="T94" fmla="*/ 1263297 w 1258"/>
                <a:gd name="T95" fmla="*/ 849920 h 731"/>
                <a:gd name="T96" fmla="*/ 1221138 w 1258"/>
                <a:gd name="T97" fmla="*/ 865902 h 731"/>
                <a:gd name="T98" fmla="*/ 1199332 w 1258"/>
                <a:gd name="T99" fmla="*/ 913846 h 731"/>
                <a:gd name="T100" fmla="*/ 1136822 w 1258"/>
                <a:gd name="T101" fmla="*/ 897864 h 7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8"/>
                <a:gd name="T154" fmla="*/ 0 h 731"/>
                <a:gd name="T155" fmla="*/ 1258 w 1258"/>
                <a:gd name="T156" fmla="*/ 731 h 7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8" h="731">
                  <a:moveTo>
                    <a:pt x="782" y="618"/>
                  </a:moveTo>
                  <a:lnTo>
                    <a:pt x="767" y="596"/>
                  </a:lnTo>
                  <a:lnTo>
                    <a:pt x="723" y="585"/>
                  </a:lnTo>
                  <a:lnTo>
                    <a:pt x="709" y="556"/>
                  </a:lnTo>
                  <a:lnTo>
                    <a:pt x="705" y="498"/>
                  </a:lnTo>
                  <a:lnTo>
                    <a:pt x="683" y="480"/>
                  </a:lnTo>
                  <a:lnTo>
                    <a:pt x="673" y="421"/>
                  </a:lnTo>
                  <a:lnTo>
                    <a:pt x="658" y="403"/>
                  </a:lnTo>
                  <a:lnTo>
                    <a:pt x="669" y="381"/>
                  </a:lnTo>
                  <a:lnTo>
                    <a:pt x="698" y="349"/>
                  </a:lnTo>
                  <a:lnTo>
                    <a:pt x="662" y="309"/>
                  </a:lnTo>
                  <a:lnTo>
                    <a:pt x="636" y="309"/>
                  </a:lnTo>
                  <a:lnTo>
                    <a:pt x="531" y="341"/>
                  </a:lnTo>
                  <a:lnTo>
                    <a:pt x="465" y="334"/>
                  </a:lnTo>
                  <a:lnTo>
                    <a:pt x="393" y="367"/>
                  </a:lnTo>
                  <a:lnTo>
                    <a:pt x="342" y="360"/>
                  </a:lnTo>
                  <a:lnTo>
                    <a:pt x="305" y="334"/>
                  </a:lnTo>
                  <a:lnTo>
                    <a:pt x="251" y="327"/>
                  </a:lnTo>
                  <a:lnTo>
                    <a:pt x="247" y="301"/>
                  </a:lnTo>
                  <a:lnTo>
                    <a:pt x="222" y="287"/>
                  </a:lnTo>
                  <a:lnTo>
                    <a:pt x="163" y="287"/>
                  </a:lnTo>
                  <a:lnTo>
                    <a:pt x="123" y="280"/>
                  </a:lnTo>
                  <a:lnTo>
                    <a:pt x="91" y="243"/>
                  </a:lnTo>
                  <a:lnTo>
                    <a:pt x="80" y="221"/>
                  </a:lnTo>
                  <a:lnTo>
                    <a:pt x="87" y="134"/>
                  </a:lnTo>
                  <a:lnTo>
                    <a:pt x="65" y="98"/>
                  </a:lnTo>
                  <a:lnTo>
                    <a:pt x="80" y="83"/>
                  </a:lnTo>
                  <a:lnTo>
                    <a:pt x="80" y="65"/>
                  </a:lnTo>
                  <a:lnTo>
                    <a:pt x="58" y="61"/>
                  </a:lnTo>
                  <a:lnTo>
                    <a:pt x="36" y="43"/>
                  </a:lnTo>
                  <a:lnTo>
                    <a:pt x="22" y="50"/>
                  </a:lnTo>
                  <a:lnTo>
                    <a:pt x="0" y="80"/>
                  </a:lnTo>
                  <a:lnTo>
                    <a:pt x="0" y="0"/>
                  </a:lnTo>
                  <a:lnTo>
                    <a:pt x="356" y="0"/>
                  </a:lnTo>
                  <a:lnTo>
                    <a:pt x="993" y="7"/>
                  </a:lnTo>
                  <a:lnTo>
                    <a:pt x="1258" y="10"/>
                  </a:lnTo>
                  <a:lnTo>
                    <a:pt x="1254" y="200"/>
                  </a:lnTo>
                  <a:lnTo>
                    <a:pt x="1196" y="200"/>
                  </a:lnTo>
                  <a:lnTo>
                    <a:pt x="1193" y="556"/>
                  </a:lnTo>
                  <a:lnTo>
                    <a:pt x="1142" y="556"/>
                  </a:lnTo>
                  <a:lnTo>
                    <a:pt x="1138" y="731"/>
                  </a:lnTo>
                  <a:lnTo>
                    <a:pt x="996" y="727"/>
                  </a:lnTo>
                  <a:lnTo>
                    <a:pt x="978" y="712"/>
                  </a:lnTo>
                  <a:lnTo>
                    <a:pt x="971" y="694"/>
                  </a:lnTo>
                  <a:lnTo>
                    <a:pt x="978" y="647"/>
                  </a:lnTo>
                  <a:lnTo>
                    <a:pt x="974" y="625"/>
                  </a:lnTo>
                  <a:lnTo>
                    <a:pt x="938" y="596"/>
                  </a:lnTo>
                  <a:lnTo>
                    <a:pt x="869" y="585"/>
                  </a:lnTo>
                  <a:lnTo>
                    <a:pt x="840" y="596"/>
                  </a:lnTo>
                  <a:lnTo>
                    <a:pt x="825" y="629"/>
                  </a:lnTo>
                  <a:lnTo>
                    <a:pt x="782" y="618"/>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53" name="Freeform 26">
              <a:extLst>
                <a:ext uri="{FF2B5EF4-FFF2-40B4-BE49-F238E27FC236}">
                  <a16:creationId xmlns:a16="http://schemas.microsoft.com/office/drawing/2014/main" id="{6C47DCF9-6B71-473F-9280-7677D84C32F0}"/>
                </a:ext>
              </a:extLst>
            </p:cNvPr>
            <p:cNvSpPr>
              <a:spLocks/>
            </p:cNvSpPr>
            <p:nvPr/>
          </p:nvSpPr>
          <p:spPr bwMode="auto">
            <a:xfrm>
              <a:off x="7340729" y="2976474"/>
              <a:ext cx="814387" cy="407987"/>
            </a:xfrm>
            <a:custGeom>
              <a:avLst/>
              <a:gdLst>
                <a:gd name="T0" fmla="*/ 31994 w 560"/>
                <a:gd name="T1" fmla="*/ 407987 h 280"/>
                <a:gd name="T2" fmla="*/ 31994 w 560"/>
                <a:gd name="T3" fmla="*/ 275391 h 280"/>
                <a:gd name="T4" fmla="*/ 0 w 560"/>
                <a:gd name="T5" fmla="*/ 275391 h 280"/>
                <a:gd name="T6" fmla="*/ 0 w 560"/>
                <a:gd name="T7" fmla="*/ 10200 h 280"/>
                <a:gd name="T8" fmla="*/ 782393 w 560"/>
                <a:gd name="T9" fmla="*/ 0 h 280"/>
                <a:gd name="T10" fmla="*/ 788210 w 560"/>
                <a:gd name="T11" fmla="*/ 259363 h 280"/>
                <a:gd name="T12" fmla="*/ 808570 w 560"/>
                <a:gd name="T13" fmla="*/ 259363 h 280"/>
                <a:gd name="T14" fmla="*/ 814387 w 560"/>
                <a:gd name="T15" fmla="*/ 386131 h 280"/>
                <a:gd name="T16" fmla="*/ 31994 w 560"/>
                <a:gd name="T17" fmla="*/ 407987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0"/>
                <a:gd name="T28" fmla="*/ 0 h 280"/>
                <a:gd name="T29" fmla="*/ 560 w 560"/>
                <a:gd name="T30" fmla="*/ 280 h 2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0" h="280">
                  <a:moveTo>
                    <a:pt x="22" y="280"/>
                  </a:moveTo>
                  <a:lnTo>
                    <a:pt x="22" y="189"/>
                  </a:lnTo>
                  <a:lnTo>
                    <a:pt x="0" y="189"/>
                  </a:lnTo>
                  <a:lnTo>
                    <a:pt x="0" y="7"/>
                  </a:lnTo>
                  <a:lnTo>
                    <a:pt x="538" y="0"/>
                  </a:lnTo>
                  <a:lnTo>
                    <a:pt x="542" y="178"/>
                  </a:lnTo>
                  <a:lnTo>
                    <a:pt x="556" y="178"/>
                  </a:lnTo>
                  <a:lnTo>
                    <a:pt x="560" y="265"/>
                  </a:lnTo>
                  <a:lnTo>
                    <a:pt x="22" y="28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4" name="Freeform 27">
              <a:extLst>
                <a:ext uri="{FF2B5EF4-FFF2-40B4-BE49-F238E27FC236}">
                  <a16:creationId xmlns:a16="http://schemas.microsoft.com/office/drawing/2014/main" id="{B87C1049-A047-4D95-A6F7-1734DA5A2FCA}"/>
                </a:ext>
              </a:extLst>
            </p:cNvPr>
            <p:cNvSpPr>
              <a:spLocks/>
            </p:cNvSpPr>
            <p:nvPr/>
          </p:nvSpPr>
          <p:spPr bwMode="auto">
            <a:xfrm>
              <a:off x="3435480" y="3008224"/>
              <a:ext cx="982662" cy="1274761"/>
            </a:xfrm>
            <a:custGeom>
              <a:avLst/>
              <a:gdLst>
                <a:gd name="T0" fmla="*/ 972487 w 676"/>
                <a:gd name="T1" fmla="*/ 1238382 h 876"/>
                <a:gd name="T2" fmla="*/ 591632 w 676"/>
                <a:gd name="T3" fmla="*/ 1238382 h 876"/>
                <a:gd name="T4" fmla="*/ 591632 w 676"/>
                <a:gd name="T5" fmla="*/ 1274762 h 876"/>
                <a:gd name="T6" fmla="*/ 58146 w 676"/>
                <a:gd name="T7" fmla="*/ 1258755 h 876"/>
                <a:gd name="T8" fmla="*/ 78497 w 676"/>
                <a:gd name="T9" fmla="*/ 734880 h 876"/>
                <a:gd name="T10" fmla="*/ 0 w 676"/>
                <a:gd name="T11" fmla="*/ 730514 h 876"/>
                <a:gd name="T12" fmla="*/ 26166 w 676"/>
                <a:gd name="T13" fmla="*/ 206640 h 876"/>
                <a:gd name="T14" fmla="*/ 495692 w 676"/>
                <a:gd name="T15" fmla="*/ 216826 h 876"/>
                <a:gd name="T16" fmla="*/ 501506 w 676"/>
                <a:gd name="T17" fmla="*/ 0 h 876"/>
                <a:gd name="T18" fmla="*/ 523311 w 676"/>
                <a:gd name="T19" fmla="*/ 26194 h 876"/>
                <a:gd name="T20" fmla="*/ 575642 w 676"/>
                <a:gd name="T21" fmla="*/ 58208 h 876"/>
                <a:gd name="T22" fmla="*/ 681758 w 676"/>
                <a:gd name="T23" fmla="*/ 94589 h 876"/>
                <a:gd name="T24" fmla="*/ 707924 w 676"/>
                <a:gd name="T25" fmla="*/ 104775 h 876"/>
                <a:gd name="T26" fmla="*/ 766069 w 676"/>
                <a:gd name="T27" fmla="*/ 90223 h 876"/>
                <a:gd name="T28" fmla="*/ 798049 w 676"/>
                <a:gd name="T29" fmla="*/ 46567 h 876"/>
                <a:gd name="T30" fmla="*/ 818400 w 676"/>
                <a:gd name="T31" fmla="*/ 36380 h 876"/>
                <a:gd name="T32" fmla="*/ 850381 w 676"/>
                <a:gd name="T33" fmla="*/ 62574 h 876"/>
                <a:gd name="T34" fmla="*/ 882361 w 676"/>
                <a:gd name="T35" fmla="*/ 68395 h 876"/>
                <a:gd name="T36" fmla="*/ 882361 w 676"/>
                <a:gd name="T37" fmla="*/ 94589 h 876"/>
                <a:gd name="T38" fmla="*/ 860556 w 676"/>
                <a:gd name="T39" fmla="*/ 116417 h 876"/>
                <a:gd name="T40" fmla="*/ 892536 w 676"/>
                <a:gd name="T41" fmla="*/ 168804 h 876"/>
                <a:gd name="T42" fmla="*/ 882361 w 676"/>
                <a:gd name="T43" fmla="*/ 295407 h 876"/>
                <a:gd name="T44" fmla="*/ 898351 w 676"/>
                <a:gd name="T45" fmla="*/ 327422 h 876"/>
                <a:gd name="T46" fmla="*/ 944867 w 676"/>
                <a:gd name="T47" fmla="*/ 381264 h 876"/>
                <a:gd name="T48" fmla="*/ 930331 w 676"/>
                <a:gd name="T49" fmla="*/ 746522 h 876"/>
                <a:gd name="T50" fmla="*/ 982662 w 676"/>
                <a:gd name="T51" fmla="*/ 750887 h 876"/>
                <a:gd name="T52" fmla="*/ 972487 w 676"/>
                <a:gd name="T53" fmla="*/ 1238382 h 8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6"/>
                <a:gd name="T82" fmla="*/ 0 h 876"/>
                <a:gd name="T83" fmla="*/ 676 w 676"/>
                <a:gd name="T84" fmla="*/ 876 h 8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6" h="876">
                  <a:moveTo>
                    <a:pt x="669" y="851"/>
                  </a:moveTo>
                  <a:lnTo>
                    <a:pt x="407" y="851"/>
                  </a:lnTo>
                  <a:lnTo>
                    <a:pt x="407" y="876"/>
                  </a:lnTo>
                  <a:lnTo>
                    <a:pt x="40" y="865"/>
                  </a:lnTo>
                  <a:lnTo>
                    <a:pt x="54" y="505"/>
                  </a:lnTo>
                  <a:lnTo>
                    <a:pt x="0" y="502"/>
                  </a:lnTo>
                  <a:lnTo>
                    <a:pt x="18" y="142"/>
                  </a:lnTo>
                  <a:lnTo>
                    <a:pt x="341" y="149"/>
                  </a:lnTo>
                  <a:lnTo>
                    <a:pt x="345" y="0"/>
                  </a:lnTo>
                  <a:lnTo>
                    <a:pt x="360" y="18"/>
                  </a:lnTo>
                  <a:lnTo>
                    <a:pt x="396" y="40"/>
                  </a:lnTo>
                  <a:lnTo>
                    <a:pt x="469" y="65"/>
                  </a:lnTo>
                  <a:lnTo>
                    <a:pt x="487" y="72"/>
                  </a:lnTo>
                  <a:lnTo>
                    <a:pt x="527" y="62"/>
                  </a:lnTo>
                  <a:lnTo>
                    <a:pt x="549" y="32"/>
                  </a:lnTo>
                  <a:lnTo>
                    <a:pt x="563" y="25"/>
                  </a:lnTo>
                  <a:lnTo>
                    <a:pt x="585" y="43"/>
                  </a:lnTo>
                  <a:lnTo>
                    <a:pt x="607" y="47"/>
                  </a:lnTo>
                  <a:lnTo>
                    <a:pt x="607" y="65"/>
                  </a:lnTo>
                  <a:lnTo>
                    <a:pt x="592" y="80"/>
                  </a:lnTo>
                  <a:lnTo>
                    <a:pt x="614" y="116"/>
                  </a:lnTo>
                  <a:lnTo>
                    <a:pt x="607" y="203"/>
                  </a:lnTo>
                  <a:lnTo>
                    <a:pt x="618" y="225"/>
                  </a:lnTo>
                  <a:lnTo>
                    <a:pt x="650" y="262"/>
                  </a:lnTo>
                  <a:lnTo>
                    <a:pt x="640" y="513"/>
                  </a:lnTo>
                  <a:lnTo>
                    <a:pt x="676" y="516"/>
                  </a:lnTo>
                  <a:lnTo>
                    <a:pt x="669" y="851"/>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55" name="Freeform 28">
              <a:extLst>
                <a:ext uri="{FF2B5EF4-FFF2-40B4-BE49-F238E27FC236}">
                  <a16:creationId xmlns:a16="http://schemas.microsoft.com/office/drawing/2014/main" id="{5CAD2DD0-A801-47A6-8859-4789CC442D7A}"/>
                </a:ext>
              </a:extLst>
            </p:cNvPr>
            <p:cNvSpPr>
              <a:spLocks/>
            </p:cNvSpPr>
            <p:nvPr/>
          </p:nvSpPr>
          <p:spPr bwMode="auto">
            <a:xfrm>
              <a:off x="8150355" y="3225711"/>
              <a:ext cx="576262" cy="660399"/>
            </a:xfrm>
            <a:custGeom>
              <a:avLst/>
              <a:gdLst>
                <a:gd name="T0" fmla="*/ 576262 w 397"/>
                <a:gd name="T1" fmla="*/ 645854 h 454"/>
                <a:gd name="T2" fmla="*/ 58062 w 397"/>
                <a:gd name="T3" fmla="*/ 660400 h 454"/>
                <a:gd name="T4" fmla="*/ 53707 w 397"/>
                <a:gd name="T5" fmla="*/ 539666 h 454"/>
                <a:gd name="T6" fmla="*/ 15967 w 397"/>
                <a:gd name="T7" fmla="*/ 539666 h 454"/>
                <a:gd name="T8" fmla="*/ 5806 w 397"/>
                <a:gd name="T9" fmla="*/ 136735 h 454"/>
                <a:gd name="T10" fmla="*/ 0 w 397"/>
                <a:gd name="T11" fmla="*/ 10182 h 454"/>
                <a:gd name="T12" fmla="*/ 532716 w 397"/>
                <a:gd name="T13" fmla="*/ 0 h 454"/>
                <a:gd name="T14" fmla="*/ 544328 w 397"/>
                <a:gd name="T15" fmla="*/ 517847 h 454"/>
                <a:gd name="T16" fmla="*/ 570456 w 397"/>
                <a:gd name="T17" fmla="*/ 517847 h 454"/>
                <a:gd name="T18" fmla="*/ 576262 w 397"/>
                <a:gd name="T19" fmla="*/ 645854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7"/>
                <a:gd name="T31" fmla="*/ 0 h 454"/>
                <a:gd name="T32" fmla="*/ 397 w 397"/>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7" h="454">
                  <a:moveTo>
                    <a:pt x="397" y="444"/>
                  </a:moveTo>
                  <a:lnTo>
                    <a:pt x="40" y="454"/>
                  </a:lnTo>
                  <a:lnTo>
                    <a:pt x="37" y="371"/>
                  </a:lnTo>
                  <a:lnTo>
                    <a:pt x="11" y="371"/>
                  </a:lnTo>
                  <a:lnTo>
                    <a:pt x="4" y="94"/>
                  </a:lnTo>
                  <a:lnTo>
                    <a:pt x="0" y="7"/>
                  </a:lnTo>
                  <a:lnTo>
                    <a:pt x="367" y="0"/>
                  </a:lnTo>
                  <a:lnTo>
                    <a:pt x="375" y="356"/>
                  </a:lnTo>
                  <a:lnTo>
                    <a:pt x="393" y="356"/>
                  </a:lnTo>
                  <a:lnTo>
                    <a:pt x="397" y="44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6" name="Freeform 29">
              <a:extLst>
                <a:ext uri="{FF2B5EF4-FFF2-40B4-BE49-F238E27FC236}">
                  <a16:creationId xmlns:a16="http://schemas.microsoft.com/office/drawing/2014/main" id="{1F39E65B-AE02-4A2C-A8A8-E17173C485BD}"/>
                </a:ext>
              </a:extLst>
            </p:cNvPr>
            <p:cNvSpPr>
              <a:spLocks/>
            </p:cNvSpPr>
            <p:nvPr/>
          </p:nvSpPr>
          <p:spPr bwMode="auto">
            <a:xfrm>
              <a:off x="8683755" y="3209836"/>
              <a:ext cx="566737" cy="661988"/>
            </a:xfrm>
            <a:custGeom>
              <a:avLst/>
              <a:gdLst>
                <a:gd name="T0" fmla="*/ 43595 w 390"/>
                <a:gd name="T1" fmla="*/ 661988 h 455"/>
                <a:gd name="T2" fmla="*/ 37782 w 390"/>
                <a:gd name="T3" fmla="*/ 533955 h 455"/>
                <a:gd name="T4" fmla="*/ 11625 w 390"/>
                <a:gd name="T5" fmla="*/ 533955 h 455"/>
                <a:gd name="T6" fmla="*/ 0 w 390"/>
                <a:gd name="T7" fmla="*/ 16004 h 455"/>
                <a:gd name="T8" fmla="*/ 106082 w 390"/>
                <a:gd name="T9" fmla="*/ 10184 h 455"/>
                <a:gd name="T10" fmla="*/ 512970 w 390"/>
                <a:gd name="T11" fmla="*/ 0 h 455"/>
                <a:gd name="T12" fmla="*/ 539127 w 390"/>
                <a:gd name="T13" fmla="*/ 529590 h 455"/>
                <a:gd name="T14" fmla="*/ 560924 w 390"/>
                <a:gd name="T15" fmla="*/ 529590 h 455"/>
                <a:gd name="T16" fmla="*/ 566737 w 390"/>
                <a:gd name="T17" fmla="*/ 645984 h 455"/>
                <a:gd name="T18" fmla="*/ 302260 w 390"/>
                <a:gd name="T19" fmla="*/ 656168 h 455"/>
                <a:gd name="T20" fmla="*/ 43595 w 390"/>
                <a:gd name="T21" fmla="*/ 661988 h 4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0"/>
                <a:gd name="T34" fmla="*/ 0 h 455"/>
                <a:gd name="T35" fmla="*/ 390 w 390"/>
                <a:gd name="T36" fmla="*/ 455 h 4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0" h="455">
                  <a:moveTo>
                    <a:pt x="30" y="455"/>
                  </a:moveTo>
                  <a:lnTo>
                    <a:pt x="26" y="367"/>
                  </a:lnTo>
                  <a:lnTo>
                    <a:pt x="8" y="367"/>
                  </a:lnTo>
                  <a:lnTo>
                    <a:pt x="0" y="11"/>
                  </a:lnTo>
                  <a:lnTo>
                    <a:pt x="73" y="7"/>
                  </a:lnTo>
                  <a:lnTo>
                    <a:pt x="353" y="0"/>
                  </a:lnTo>
                  <a:lnTo>
                    <a:pt x="371" y="364"/>
                  </a:lnTo>
                  <a:lnTo>
                    <a:pt x="386" y="364"/>
                  </a:lnTo>
                  <a:lnTo>
                    <a:pt x="390" y="444"/>
                  </a:lnTo>
                  <a:lnTo>
                    <a:pt x="208" y="451"/>
                  </a:lnTo>
                  <a:lnTo>
                    <a:pt x="30" y="45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7" name="Freeform 30">
              <a:extLst>
                <a:ext uri="{FF2B5EF4-FFF2-40B4-BE49-F238E27FC236}">
                  <a16:creationId xmlns:a16="http://schemas.microsoft.com/office/drawing/2014/main" id="{F7E586D4-ACE3-4A57-9EEE-572F85AA165D}"/>
                </a:ext>
              </a:extLst>
            </p:cNvPr>
            <p:cNvSpPr>
              <a:spLocks/>
            </p:cNvSpPr>
            <p:nvPr/>
          </p:nvSpPr>
          <p:spPr bwMode="auto">
            <a:xfrm>
              <a:off x="9196517" y="3182849"/>
              <a:ext cx="687388" cy="671512"/>
            </a:xfrm>
            <a:custGeom>
              <a:avLst/>
              <a:gdLst>
                <a:gd name="T0" fmla="*/ 687388 w 473"/>
                <a:gd name="T1" fmla="*/ 649710 h 462"/>
                <a:gd name="T2" fmla="*/ 53770 w 473"/>
                <a:gd name="T3" fmla="*/ 671512 h 462"/>
                <a:gd name="T4" fmla="*/ 47957 w 473"/>
                <a:gd name="T5" fmla="*/ 555233 h 462"/>
                <a:gd name="T6" fmla="*/ 26159 w 473"/>
                <a:gd name="T7" fmla="*/ 555233 h 462"/>
                <a:gd name="T8" fmla="*/ 0 w 473"/>
                <a:gd name="T9" fmla="*/ 26163 h 462"/>
                <a:gd name="T10" fmla="*/ 603099 w 473"/>
                <a:gd name="T11" fmla="*/ 0 h 462"/>
                <a:gd name="T12" fmla="*/ 623445 w 473"/>
                <a:gd name="T13" fmla="*/ 84302 h 462"/>
                <a:gd name="T14" fmla="*/ 645244 w 473"/>
                <a:gd name="T15" fmla="*/ 106105 h 462"/>
                <a:gd name="T16" fmla="*/ 639431 w 473"/>
                <a:gd name="T17" fmla="*/ 164244 h 462"/>
                <a:gd name="T18" fmla="*/ 649603 w 473"/>
                <a:gd name="T19" fmla="*/ 190407 h 462"/>
                <a:gd name="T20" fmla="*/ 645244 w 473"/>
                <a:gd name="T21" fmla="*/ 226744 h 462"/>
                <a:gd name="T22" fmla="*/ 655416 w 473"/>
                <a:gd name="T23" fmla="*/ 258721 h 462"/>
                <a:gd name="T24" fmla="*/ 639431 w 473"/>
                <a:gd name="T25" fmla="*/ 316861 h 462"/>
                <a:gd name="T26" fmla="*/ 655416 w 473"/>
                <a:gd name="T27" fmla="*/ 353198 h 462"/>
                <a:gd name="T28" fmla="*/ 645244 w 473"/>
                <a:gd name="T29" fmla="*/ 390989 h 462"/>
                <a:gd name="T30" fmla="*/ 661229 w 473"/>
                <a:gd name="T31" fmla="*/ 396803 h 462"/>
                <a:gd name="T32" fmla="*/ 671402 w 473"/>
                <a:gd name="T33" fmla="*/ 433140 h 462"/>
                <a:gd name="T34" fmla="*/ 665589 w 473"/>
                <a:gd name="T35" fmla="*/ 469477 h 462"/>
                <a:gd name="T36" fmla="*/ 677215 w 473"/>
                <a:gd name="T37" fmla="*/ 497093 h 462"/>
                <a:gd name="T38" fmla="*/ 671402 w 473"/>
                <a:gd name="T39" fmla="*/ 539244 h 462"/>
                <a:gd name="T40" fmla="*/ 681575 w 473"/>
                <a:gd name="T41" fmla="*/ 571221 h 462"/>
                <a:gd name="T42" fmla="*/ 671402 w 473"/>
                <a:gd name="T43" fmla="*/ 623547 h 462"/>
                <a:gd name="T44" fmla="*/ 687388 w 473"/>
                <a:gd name="T45" fmla="*/ 649710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3"/>
                <a:gd name="T70" fmla="*/ 0 h 462"/>
                <a:gd name="T71" fmla="*/ 473 w 473"/>
                <a:gd name="T72" fmla="*/ 462 h 4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3" h="462">
                  <a:moveTo>
                    <a:pt x="473" y="447"/>
                  </a:moveTo>
                  <a:lnTo>
                    <a:pt x="37" y="462"/>
                  </a:lnTo>
                  <a:lnTo>
                    <a:pt x="33" y="382"/>
                  </a:lnTo>
                  <a:lnTo>
                    <a:pt x="18" y="382"/>
                  </a:lnTo>
                  <a:lnTo>
                    <a:pt x="0" y="18"/>
                  </a:lnTo>
                  <a:lnTo>
                    <a:pt x="415" y="0"/>
                  </a:lnTo>
                  <a:lnTo>
                    <a:pt x="429" y="58"/>
                  </a:lnTo>
                  <a:lnTo>
                    <a:pt x="444" y="73"/>
                  </a:lnTo>
                  <a:lnTo>
                    <a:pt x="440" y="113"/>
                  </a:lnTo>
                  <a:lnTo>
                    <a:pt x="447" y="131"/>
                  </a:lnTo>
                  <a:lnTo>
                    <a:pt x="444" y="156"/>
                  </a:lnTo>
                  <a:lnTo>
                    <a:pt x="451" y="178"/>
                  </a:lnTo>
                  <a:lnTo>
                    <a:pt x="440" y="218"/>
                  </a:lnTo>
                  <a:lnTo>
                    <a:pt x="451" y="243"/>
                  </a:lnTo>
                  <a:lnTo>
                    <a:pt x="444" y="269"/>
                  </a:lnTo>
                  <a:lnTo>
                    <a:pt x="455" y="273"/>
                  </a:lnTo>
                  <a:lnTo>
                    <a:pt x="462" y="298"/>
                  </a:lnTo>
                  <a:lnTo>
                    <a:pt x="458" y="323"/>
                  </a:lnTo>
                  <a:lnTo>
                    <a:pt x="466" y="342"/>
                  </a:lnTo>
                  <a:lnTo>
                    <a:pt x="462" y="371"/>
                  </a:lnTo>
                  <a:lnTo>
                    <a:pt x="469" y="393"/>
                  </a:lnTo>
                  <a:lnTo>
                    <a:pt x="462" y="429"/>
                  </a:lnTo>
                  <a:lnTo>
                    <a:pt x="473" y="447"/>
                  </a:lnTo>
                  <a:close/>
                </a:path>
              </a:pathLst>
            </a:custGeom>
            <a:solidFill>
              <a:srgbClr val="FFFF00"/>
            </a:solidFill>
            <a:ln w="6350">
              <a:solidFill>
                <a:srgbClr val="000000"/>
              </a:solidFill>
              <a:round/>
              <a:headEnd/>
              <a:tailEnd/>
            </a:ln>
            <a:extLst/>
          </p:spPr>
          <p:txBody>
            <a:bodyPr/>
            <a:lstStyle/>
            <a:p>
              <a:pPr defTabSz="685800"/>
              <a:endParaRPr lang="en-US" sz="1350">
                <a:solidFill>
                  <a:prstClr val="black"/>
                </a:solidFill>
              </a:endParaRPr>
            </a:p>
          </p:txBody>
        </p:sp>
        <p:sp>
          <p:nvSpPr>
            <p:cNvPr id="158" name="Freeform 31">
              <a:extLst>
                <a:ext uri="{FF2B5EF4-FFF2-40B4-BE49-F238E27FC236}">
                  <a16:creationId xmlns:a16="http://schemas.microsoft.com/office/drawing/2014/main" id="{EA5EF6D3-42BE-4FED-A51B-3D35CB6FFEFE}"/>
                </a:ext>
              </a:extLst>
            </p:cNvPr>
            <p:cNvSpPr>
              <a:spLocks/>
            </p:cNvSpPr>
            <p:nvPr/>
          </p:nvSpPr>
          <p:spPr bwMode="auto">
            <a:xfrm>
              <a:off x="7374066" y="3362236"/>
              <a:ext cx="792163" cy="412750"/>
            </a:xfrm>
            <a:custGeom>
              <a:avLst/>
              <a:gdLst>
                <a:gd name="T0" fmla="*/ 792163 w 545"/>
                <a:gd name="T1" fmla="*/ 402577 h 284"/>
                <a:gd name="T2" fmla="*/ 10175 w 545"/>
                <a:gd name="T3" fmla="*/ 412750 h 284"/>
                <a:gd name="T4" fmla="*/ 0 w 545"/>
                <a:gd name="T5" fmla="*/ 21800 h 284"/>
                <a:gd name="T6" fmla="*/ 781988 w 545"/>
                <a:gd name="T7" fmla="*/ 0 h 284"/>
                <a:gd name="T8" fmla="*/ 792163 w 545"/>
                <a:gd name="T9" fmla="*/ 402577 h 284"/>
                <a:gd name="T10" fmla="*/ 0 60000 65536"/>
                <a:gd name="T11" fmla="*/ 0 60000 65536"/>
                <a:gd name="T12" fmla="*/ 0 60000 65536"/>
                <a:gd name="T13" fmla="*/ 0 60000 65536"/>
                <a:gd name="T14" fmla="*/ 0 60000 65536"/>
                <a:gd name="T15" fmla="*/ 0 w 545"/>
                <a:gd name="T16" fmla="*/ 0 h 284"/>
                <a:gd name="T17" fmla="*/ 545 w 545"/>
                <a:gd name="T18" fmla="*/ 284 h 284"/>
              </a:gdLst>
              <a:ahLst/>
              <a:cxnLst>
                <a:cxn ang="T10">
                  <a:pos x="T0" y="T1"/>
                </a:cxn>
                <a:cxn ang="T11">
                  <a:pos x="T2" y="T3"/>
                </a:cxn>
                <a:cxn ang="T12">
                  <a:pos x="T4" y="T5"/>
                </a:cxn>
                <a:cxn ang="T13">
                  <a:pos x="T6" y="T7"/>
                </a:cxn>
                <a:cxn ang="T14">
                  <a:pos x="T8" y="T9"/>
                </a:cxn>
              </a:cxnLst>
              <a:rect l="T15" t="T16" r="T17" b="T18"/>
              <a:pathLst>
                <a:path w="545" h="284">
                  <a:moveTo>
                    <a:pt x="545" y="277"/>
                  </a:moveTo>
                  <a:lnTo>
                    <a:pt x="7" y="284"/>
                  </a:lnTo>
                  <a:lnTo>
                    <a:pt x="0" y="15"/>
                  </a:lnTo>
                  <a:lnTo>
                    <a:pt x="538" y="0"/>
                  </a:lnTo>
                  <a:lnTo>
                    <a:pt x="545" y="27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59" name="Freeform 32">
              <a:extLst>
                <a:ext uri="{FF2B5EF4-FFF2-40B4-BE49-F238E27FC236}">
                  <a16:creationId xmlns:a16="http://schemas.microsoft.com/office/drawing/2014/main" id="{59F9D8C7-D879-4DD4-8C50-BD3D83AA82B4}"/>
                </a:ext>
              </a:extLst>
            </p:cNvPr>
            <p:cNvSpPr>
              <a:spLocks/>
            </p:cNvSpPr>
            <p:nvPr/>
          </p:nvSpPr>
          <p:spPr bwMode="auto">
            <a:xfrm>
              <a:off x="4365755" y="3389224"/>
              <a:ext cx="971550" cy="909636"/>
            </a:xfrm>
            <a:custGeom>
              <a:avLst/>
              <a:gdLst>
                <a:gd name="T0" fmla="*/ 442934 w 669"/>
                <a:gd name="T1" fmla="*/ 909637 h 625"/>
                <a:gd name="T2" fmla="*/ 94396 w 669"/>
                <a:gd name="T3" fmla="*/ 905271 h 625"/>
                <a:gd name="T4" fmla="*/ 36306 w 669"/>
                <a:gd name="T5" fmla="*/ 899449 h 625"/>
                <a:gd name="T6" fmla="*/ 42115 w 669"/>
                <a:gd name="T7" fmla="*/ 857242 h 625"/>
                <a:gd name="T8" fmla="*/ 52281 w 669"/>
                <a:gd name="T9" fmla="*/ 369676 h 625"/>
                <a:gd name="T10" fmla="*/ 0 w 669"/>
                <a:gd name="T11" fmla="*/ 365310 h 625"/>
                <a:gd name="T12" fmla="*/ 14522 w 669"/>
                <a:gd name="T13" fmla="*/ 0 h 625"/>
                <a:gd name="T14" fmla="*/ 72612 w 669"/>
                <a:gd name="T15" fmla="*/ 10188 h 625"/>
                <a:gd name="T16" fmla="*/ 158294 w 669"/>
                <a:gd name="T17" fmla="*/ 10188 h 625"/>
                <a:gd name="T18" fmla="*/ 194600 w 669"/>
                <a:gd name="T19" fmla="*/ 30564 h 625"/>
                <a:gd name="T20" fmla="*/ 200409 w 669"/>
                <a:gd name="T21" fmla="*/ 68405 h 625"/>
                <a:gd name="T22" fmla="*/ 278830 w 669"/>
                <a:gd name="T23" fmla="*/ 78593 h 625"/>
                <a:gd name="T24" fmla="*/ 332563 w 669"/>
                <a:gd name="T25" fmla="*/ 116434 h 625"/>
                <a:gd name="T26" fmla="*/ 406628 w 669"/>
                <a:gd name="T27" fmla="*/ 126621 h 625"/>
                <a:gd name="T28" fmla="*/ 511189 w 669"/>
                <a:gd name="T29" fmla="*/ 78593 h 625"/>
                <a:gd name="T30" fmla="*/ 607037 w 669"/>
                <a:gd name="T31" fmla="*/ 88781 h 625"/>
                <a:gd name="T32" fmla="*/ 759523 w 669"/>
                <a:gd name="T33" fmla="*/ 42207 h 625"/>
                <a:gd name="T34" fmla="*/ 797281 w 669"/>
                <a:gd name="T35" fmla="*/ 42207 h 625"/>
                <a:gd name="T36" fmla="*/ 849562 w 669"/>
                <a:gd name="T37" fmla="*/ 100424 h 625"/>
                <a:gd name="T38" fmla="*/ 807447 w 669"/>
                <a:gd name="T39" fmla="*/ 146997 h 625"/>
                <a:gd name="T40" fmla="*/ 791472 w 669"/>
                <a:gd name="T41" fmla="*/ 179017 h 625"/>
                <a:gd name="T42" fmla="*/ 813256 w 669"/>
                <a:gd name="T43" fmla="*/ 205214 h 625"/>
                <a:gd name="T44" fmla="*/ 827778 w 669"/>
                <a:gd name="T45" fmla="*/ 291084 h 625"/>
                <a:gd name="T46" fmla="*/ 859727 w 669"/>
                <a:gd name="T47" fmla="*/ 317281 h 625"/>
                <a:gd name="T48" fmla="*/ 865536 w 669"/>
                <a:gd name="T49" fmla="*/ 401696 h 625"/>
                <a:gd name="T50" fmla="*/ 885868 w 669"/>
                <a:gd name="T51" fmla="*/ 443903 h 625"/>
                <a:gd name="T52" fmla="*/ 949766 w 669"/>
                <a:gd name="T53" fmla="*/ 459912 h 625"/>
                <a:gd name="T54" fmla="*/ 971550 w 669"/>
                <a:gd name="T55" fmla="*/ 491932 h 625"/>
                <a:gd name="T56" fmla="*/ 971550 w 669"/>
                <a:gd name="T57" fmla="*/ 523951 h 625"/>
                <a:gd name="T58" fmla="*/ 448743 w 669"/>
                <a:gd name="T59" fmla="*/ 523951 h 625"/>
                <a:gd name="T60" fmla="*/ 442934 w 669"/>
                <a:gd name="T61" fmla="*/ 909637 h 6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9"/>
                <a:gd name="T94" fmla="*/ 0 h 625"/>
                <a:gd name="T95" fmla="*/ 669 w 669"/>
                <a:gd name="T96" fmla="*/ 625 h 6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9" h="625">
                  <a:moveTo>
                    <a:pt x="305" y="625"/>
                  </a:moveTo>
                  <a:lnTo>
                    <a:pt x="65" y="622"/>
                  </a:lnTo>
                  <a:lnTo>
                    <a:pt x="25" y="618"/>
                  </a:lnTo>
                  <a:lnTo>
                    <a:pt x="29" y="589"/>
                  </a:lnTo>
                  <a:lnTo>
                    <a:pt x="36" y="254"/>
                  </a:lnTo>
                  <a:lnTo>
                    <a:pt x="0" y="251"/>
                  </a:lnTo>
                  <a:lnTo>
                    <a:pt x="10" y="0"/>
                  </a:lnTo>
                  <a:lnTo>
                    <a:pt x="50" y="7"/>
                  </a:lnTo>
                  <a:lnTo>
                    <a:pt x="109" y="7"/>
                  </a:lnTo>
                  <a:lnTo>
                    <a:pt x="134" y="21"/>
                  </a:lnTo>
                  <a:lnTo>
                    <a:pt x="138" y="47"/>
                  </a:lnTo>
                  <a:lnTo>
                    <a:pt x="192" y="54"/>
                  </a:lnTo>
                  <a:lnTo>
                    <a:pt x="229" y="80"/>
                  </a:lnTo>
                  <a:lnTo>
                    <a:pt x="280" y="87"/>
                  </a:lnTo>
                  <a:lnTo>
                    <a:pt x="352" y="54"/>
                  </a:lnTo>
                  <a:lnTo>
                    <a:pt x="418" y="61"/>
                  </a:lnTo>
                  <a:lnTo>
                    <a:pt x="523" y="29"/>
                  </a:lnTo>
                  <a:lnTo>
                    <a:pt x="549" y="29"/>
                  </a:lnTo>
                  <a:lnTo>
                    <a:pt x="585" y="69"/>
                  </a:lnTo>
                  <a:lnTo>
                    <a:pt x="556" y="101"/>
                  </a:lnTo>
                  <a:lnTo>
                    <a:pt x="545" y="123"/>
                  </a:lnTo>
                  <a:lnTo>
                    <a:pt x="560" y="141"/>
                  </a:lnTo>
                  <a:lnTo>
                    <a:pt x="570" y="200"/>
                  </a:lnTo>
                  <a:lnTo>
                    <a:pt x="592" y="218"/>
                  </a:lnTo>
                  <a:lnTo>
                    <a:pt x="596" y="276"/>
                  </a:lnTo>
                  <a:lnTo>
                    <a:pt x="610" y="305"/>
                  </a:lnTo>
                  <a:lnTo>
                    <a:pt x="654" y="316"/>
                  </a:lnTo>
                  <a:lnTo>
                    <a:pt x="669" y="338"/>
                  </a:lnTo>
                  <a:lnTo>
                    <a:pt x="669" y="360"/>
                  </a:lnTo>
                  <a:lnTo>
                    <a:pt x="309" y="360"/>
                  </a:lnTo>
                  <a:lnTo>
                    <a:pt x="305" y="625"/>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60" name="Freeform 33">
              <a:extLst>
                <a:ext uri="{FF2B5EF4-FFF2-40B4-BE49-F238E27FC236}">
                  <a16:creationId xmlns:a16="http://schemas.microsoft.com/office/drawing/2014/main" id="{740FD6A5-0F95-42F4-BBE9-96B64179D3E2}"/>
                </a:ext>
              </a:extLst>
            </p:cNvPr>
            <p:cNvSpPr>
              <a:spLocks/>
            </p:cNvSpPr>
            <p:nvPr/>
          </p:nvSpPr>
          <p:spPr bwMode="auto">
            <a:xfrm>
              <a:off x="2424242" y="3697198"/>
              <a:ext cx="487363" cy="1214436"/>
            </a:xfrm>
            <a:custGeom>
              <a:avLst/>
              <a:gdLst>
                <a:gd name="T0" fmla="*/ 0 w 335"/>
                <a:gd name="T1" fmla="*/ 1194100 h 836"/>
                <a:gd name="T2" fmla="*/ 5819 w 335"/>
                <a:gd name="T3" fmla="*/ 1040116 h 836"/>
                <a:gd name="T4" fmla="*/ 52373 w 335"/>
                <a:gd name="T5" fmla="*/ 0 h 836"/>
                <a:gd name="T6" fmla="*/ 433535 w 335"/>
                <a:gd name="T7" fmla="*/ 20337 h 836"/>
                <a:gd name="T8" fmla="*/ 413167 w 335"/>
                <a:gd name="T9" fmla="*/ 543301 h 836"/>
                <a:gd name="T10" fmla="*/ 487363 w 335"/>
                <a:gd name="T11" fmla="*/ 549111 h 836"/>
                <a:gd name="T12" fmla="*/ 459722 w 335"/>
                <a:gd name="T13" fmla="*/ 1077885 h 836"/>
                <a:gd name="T14" fmla="*/ 264776 w 335"/>
                <a:gd name="T15" fmla="*/ 1072075 h 836"/>
                <a:gd name="T16" fmla="*/ 258957 w 335"/>
                <a:gd name="T17" fmla="*/ 1214437 h 836"/>
                <a:gd name="T18" fmla="*/ 0 w 335"/>
                <a:gd name="T19" fmla="*/ 1194100 h 8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5"/>
                <a:gd name="T31" fmla="*/ 0 h 836"/>
                <a:gd name="T32" fmla="*/ 335 w 335"/>
                <a:gd name="T33" fmla="*/ 836 h 8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5" h="836">
                  <a:moveTo>
                    <a:pt x="0" y="822"/>
                  </a:moveTo>
                  <a:lnTo>
                    <a:pt x="4" y="716"/>
                  </a:lnTo>
                  <a:lnTo>
                    <a:pt x="36" y="0"/>
                  </a:lnTo>
                  <a:lnTo>
                    <a:pt x="298" y="14"/>
                  </a:lnTo>
                  <a:lnTo>
                    <a:pt x="284" y="374"/>
                  </a:lnTo>
                  <a:lnTo>
                    <a:pt x="335" y="378"/>
                  </a:lnTo>
                  <a:lnTo>
                    <a:pt x="316" y="742"/>
                  </a:lnTo>
                  <a:lnTo>
                    <a:pt x="182" y="738"/>
                  </a:lnTo>
                  <a:lnTo>
                    <a:pt x="178" y="836"/>
                  </a:lnTo>
                  <a:lnTo>
                    <a:pt x="0" y="822"/>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1" name="Freeform 34">
              <a:extLst>
                <a:ext uri="{FF2B5EF4-FFF2-40B4-BE49-F238E27FC236}">
                  <a16:creationId xmlns:a16="http://schemas.microsoft.com/office/drawing/2014/main" id="{85530A02-A76F-4355-AA49-7528226845A1}"/>
                </a:ext>
              </a:extLst>
            </p:cNvPr>
            <p:cNvSpPr>
              <a:spLocks/>
            </p:cNvSpPr>
            <p:nvPr/>
          </p:nvSpPr>
          <p:spPr bwMode="auto">
            <a:xfrm>
              <a:off x="2836992" y="3716248"/>
              <a:ext cx="676275" cy="1073149"/>
            </a:xfrm>
            <a:custGeom>
              <a:avLst/>
              <a:gdLst>
                <a:gd name="T0" fmla="*/ 46539 w 465"/>
                <a:gd name="T1" fmla="*/ 1058609 h 738"/>
                <a:gd name="T2" fmla="*/ 74172 w 465"/>
                <a:gd name="T3" fmla="*/ 529304 h 738"/>
                <a:gd name="T4" fmla="*/ 0 w 465"/>
                <a:gd name="T5" fmla="*/ 523488 h 738"/>
                <a:gd name="T6" fmla="*/ 20361 w 465"/>
                <a:gd name="T7" fmla="*/ 0 h 738"/>
                <a:gd name="T8" fmla="*/ 597740 w 465"/>
                <a:gd name="T9" fmla="*/ 21812 h 738"/>
                <a:gd name="T10" fmla="*/ 676275 w 465"/>
                <a:gd name="T11" fmla="*/ 26174 h 738"/>
                <a:gd name="T12" fmla="*/ 655914 w 465"/>
                <a:gd name="T13" fmla="*/ 549662 h 738"/>
                <a:gd name="T14" fmla="*/ 465394 w 465"/>
                <a:gd name="T15" fmla="*/ 545300 h 738"/>
                <a:gd name="T16" fmla="*/ 437761 w 465"/>
                <a:gd name="T17" fmla="*/ 1073150 h 738"/>
                <a:gd name="T18" fmla="*/ 46539 w 465"/>
                <a:gd name="T19" fmla="*/ 1058609 h 7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5"/>
                <a:gd name="T31" fmla="*/ 0 h 738"/>
                <a:gd name="T32" fmla="*/ 465 w 465"/>
                <a:gd name="T33" fmla="*/ 738 h 7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5" h="738">
                  <a:moveTo>
                    <a:pt x="32" y="728"/>
                  </a:moveTo>
                  <a:lnTo>
                    <a:pt x="51" y="364"/>
                  </a:lnTo>
                  <a:lnTo>
                    <a:pt x="0" y="360"/>
                  </a:lnTo>
                  <a:lnTo>
                    <a:pt x="14" y="0"/>
                  </a:lnTo>
                  <a:lnTo>
                    <a:pt x="411" y="15"/>
                  </a:lnTo>
                  <a:lnTo>
                    <a:pt x="465" y="18"/>
                  </a:lnTo>
                  <a:lnTo>
                    <a:pt x="451" y="378"/>
                  </a:lnTo>
                  <a:lnTo>
                    <a:pt x="320" y="375"/>
                  </a:lnTo>
                  <a:lnTo>
                    <a:pt x="301" y="738"/>
                  </a:lnTo>
                  <a:lnTo>
                    <a:pt x="32" y="728"/>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2" name="Freeform 35">
              <a:extLst>
                <a:ext uri="{FF2B5EF4-FFF2-40B4-BE49-F238E27FC236}">
                  <a16:creationId xmlns:a16="http://schemas.microsoft.com/office/drawing/2014/main" id="{F21AF705-B68F-4C57-B2EE-63529A09CA75}"/>
                </a:ext>
              </a:extLst>
            </p:cNvPr>
            <p:cNvSpPr>
              <a:spLocks/>
            </p:cNvSpPr>
            <p:nvPr/>
          </p:nvSpPr>
          <p:spPr bwMode="auto">
            <a:xfrm>
              <a:off x="7161341" y="3765460"/>
              <a:ext cx="1100138" cy="1062037"/>
            </a:xfrm>
            <a:custGeom>
              <a:avLst/>
              <a:gdLst>
                <a:gd name="T0" fmla="*/ 475225 w 757"/>
                <a:gd name="T1" fmla="*/ 1056227 h 731"/>
                <a:gd name="T2" fmla="*/ 47958 w 757"/>
                <a:gd name="T3" fmla="*/ 1062038 h 731"/>
                <a:gd name="T4" fmla="*/ 37785 w 757"/>
                <a:gd name="T5" fmla="*/ 539010 h 731"/>
                <a:gd name="T6" fmla="*/ 5813 w 757"/>
                <a:gd name="T7" fmla="*/ 539010 h 731"/>
                <a:gd name="T8" fmla="*/ 0 w 757"/>
                <a:gd name="T9" fmla="*/ 15981 h 731"/>
                <a:gd name="T10" fmla="*/ 222353 w 757"/>
                <a:gd name="T11" fmla="*/ 10170 h 731"/>
                <a:gd name="T12" fmla="*/ 1004221 w 757"/>
                <a:gd name="T13" fmla="*/ 0 h 731"/>
                <a:gd name="T14" fmla="*/ 1042007 w 757"/>
                <a:gd name="T15" fmla="*/ 0 h 731"/>
                <a:gd name="T16" fmla="*/ 1046366 w 757"/>
                <a:gd name="T17" fmla="*/ 120587 h 731"/>
                <a:gd name="T18" fmla="*/ 1062353 w 757"/>
                <a:gd name="T19" fmla="*/ 512858 h 731"/>
                <a:gd name="T20" fmla="*/ 1078339 w 757"/>
                <a:gd name="T21" fmla="*/ 517217 h 731"/>
                <a:gd name="T22" fmla="*/ 1100138 w 757"/>
                <a:gd name="T23" fmla="*/ 1046057 h 731"/>
                <a:gd name="T24" fmla="*/ 475225 w 757"/>
                <a:gd name="T25" fmla="*/ 1056227 h 7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7"/>
                <a:gd name="T40" fmla="*/ 0 h 731"/>
                <a:gd name="T41" fmla="*/ 757 w 757"/>
                <a:gd name="T42" fmla="*/ 731 h 7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7" h="731">
                  <a:moveTo>
                    <a:pt x="327" y="727"/>
                  </a:moveTo>
                  <a:lnTo>
                    <a:pt x="33" y="731"/>
                  </a:lnTo>
                  <a:lnTo>
                    <a:pt x="26" y="371"/>
                  </a:lnTo>
                  <a:lnTo>
                    <a:pt x="4" y="371"/>
                  </a:lnTo>
                  <a:lnTo>
                    <a:pt x="0" y="11"/>
                  </a:lnTo>
                  <a:lnTo>
                    <a:pt x="153" y="7"/>
                  </a:lnTo>
                  <a:lnTo>
                    <a:pt x="691" y="0"/>
                  </a:lnTo>
                  <a:lnTo>
                    <a:pt x="717" y="0"/>
                  </a:lnTo>
                  <a:lnTo>
                    <a:pt x="720" y="83"/>
                  </a:lnTo>
                  <a:lnTo>
                    <a:pt x="731" y="353"/>
                  </a:lnTo>
                  <a:lnTo>
                    <a:pt x="742" y="356"/>
                  </a:lnTo>
                  <a:lnTo>
                    <a:pt x="757" y="720"/>
                  </a:lnTo>
                  <a:lnTo>
                    <a:pt x="327" y="727"/>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3" name="Freeform 36">
              <a:extLst>
                <a:ext uri="{FF2B5EF4-FFF2-40B4-BE49-F238E27FC236}">
                  <a16:creationId xmlns:a16="http://schemas.microsoft.com/office/drawing/2014/main" id="{30BDA745-DF2F-4E09-87F1-C218B4B2D2A5}"/>
                </a:ext>
              </a:extLst>
            </p:cNvPr>
            <p:cNvSpPr>
              <a:spLocks/>
            </p:cNvSpPr>
            <p:nvPr/>
          </p:nvSpPr>
          <p:spPr bwMode="auto">
            <a:xfrm>
              <a:off x="6510467" y="3781335"/>
              <a:ext cx="698500" cy="1052512"/>
            </a:xfrm>
            <a:custGeom>
              <a:avLst/>
              <a:gdLst>
                <a:gd name="T0" fmla="*/ 36380 w 480"/>
                <a:gd name="T1" fmla="*/ 1052513 h 724"/>
                <a:gd name="T2" fmla="*/ 36380 w 480"/>
                <a:gd name="T3" fmla="*/ 523349 h 724"/>
                <a:gd name="T4" fmla="*/ 0 w 480"/>
                <a:gd name="T5" fmla="*/ 523349 h 724"/>
                <a:gd name="T6" fmla="*/ 0 w 480"/>
                <a:gd name="T7" fmla="*/ 10176 h 724"/>
                <a:gd name="T8" fmla="*/ 78581 w 480"/>
                <a:gd name="T9" fmla="*/ 10176 h 724"/>
                <a:gd name="T10" fmla="*/ 650478 w 480"/>
                <a:gd name="T11" fmla="*/ 0 h 724"/>
                <a:gd name="T12" fmla="*/ 656299 w 480"/>
                <a:gd name="T13" fmla="*/ 523349 h 724"/>
                <a:gd name="T14" fmla="*/ 688314 w 480"/>
                <a:gd name="T15" fmla="*/ 523349 h 724"/>
                <a:gd name="T16" fmla="*/ 698500 w 480"/>
                <a:gd name="T17" fmla="*/ 1046698 h 724"/>
                <a:gd name="T18" fmla="*/ 216826 w 480"/>
                <a:gd name="T19" fmla="*/ 1052513 h 724"/>
                <a:gd name="T20" fmla="*/ 36380 w 480"/>
                <a:gd name="T21" fmla="*/ 1052513 h 7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724"/>
                <a:gd name="T35" fmla="*/ 480 w 480"/>
                <a:gd name="T36" fmla="*/ 724 h 7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724">
                  <a:moveTo>
                    <a:pt x="25" y="724"/>
                  </a:moveTo>
                  <a:lnTo>
                    <a:pt x="25" y="360"/>
                  </a:lnTo>
                  <a:lnTo>
                    <a:pt x="0" y="360"/>
                  </a:lnTo>
                  <a:lnTo>
                    <a:pt x="0" y="7"/>
                  </a:lnTo>
                  <a:lnTo>
                    <a:pt x="54" y="7"/>
                  </a:lnTo>
                  <a:lnTo>
                    <a:pt x="447" y="0"/>
                  </a:lnTo>
                  <a:lnTo>
                    <a:pt x="451" y="360"/>
                  </a:lnTo>
                  <a:lnTo>
                    <a:pt x="473" y="360"/>
                  </a:lnTo>
                  <a:lnTo>
                    <a:pt x="480" y="720"/>
                  </a:lnTo>
                  <a:lnTo>
                    <a:pt x="149" y="724"/>
                  </a:lnTo>
                  <a:lnTo>
                    <a:pt x="25" y="72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4" name="Freeform 37">
              <a:extLst>
                <a:ext uri="{FF2B5EF4-FFF2-40B4-BE49-F238E27FC236}">
                  <a16:creationId xmlns:a16="http://schemas.microsoft.com/office/drawing/2014/main" id="{87A509A8-B985-4F1C-B623-7D716DE74AEF}"/>
                </a:ext>
              </a:extLst>
            </p:cNvPr>
            <p:cNvSpPr>
              <a:spLocks/>
            </p:cNvSpPr>
            <p:nvPr/>
          </p:nvSpPr>
          <p:spPr bwMode="auto">
            <a:xfrm>
              <a:off x="5648455" y="3790860"/>
              <a:ext cx="898525" cy="1047749"/>
            </a:xfrm>
            <a:custGeom>
              <a:avLst/>
              <a:gdLst>
                <a:gd name="T0" fmla="*/ 898525 w 618"/>
                <a:gd name="T1" fmla="*/ 1043384 h 720"/>
                <a:gd name="T2" fmla="*/ 312594 w 618"/>
                <a:gd name="T3" fmla="*/ 1047750 h 720"/>
                <a:gd name="T4" fmla="*/ 312594 w 618"/>
                <a:gd name="T5" fmla="*/ 1011370 h 720"/>
                <a:gd name="T6" fmla="*/ 238444 w 618"/>
                <a:gd name="T7" fmla="*/ 1015735 h 720"/>
                <a:gd name="T8" fmla="*/ 212273 w 618"/>
                <a:gd name="T9" fmla="*/ 973534 h 720"/>
                <a:gd name="T10" fmla="*/ 174471 w 618"/>
                <a:gd name="T11" fmla="*/ 969169 h 720"/>
                <a:gd name="T12" fmla="*/ 158478 w 618"/>
                <a:gd name="T13" fmla="*/ 931333 h 720"/>
                <a:gd name="T14" fmla="*/ 174471 w 618"/>
                <a:gd name="T15" fmla="*/ 915326 h 720"/>
                <a:gd name="T16" fmla="*/ 174471 w 618"/>
                <a:gd name="T17" fmla="*/ 894953 h 720"/>
                <a:gd name="T18" fmla="*/ 122130 w 618"/>
                <a:gd name="T19" fmla="*/ 873125 h 720"/>
                <a:gd name="T20" fmla="*/ 138123 w 618"/>
                <a:gd name="T21" fmla="*/ 782902 h 720"/>
                <a:gd name="T22" fmla="*/ 53795 w 618"/>
                <a:gd name="T23" fmla="*/ 646113 h 720"/>
                <a:gd name="T24" fmla="*/ 53795 w 618"/>
                <a:gd name="T25" fmla="*/ 571897 h 720"/>
                <a:gd name="T26" fmla="*/ 26171 w 618"/>
                <a:gd name="T27" fmla="*/ 518054 h 720"/>
                <a:gd name="T28" fmla="*/ 63973 w 618"/>
                <a:gd name="T29" fmla="*/ 475853 h 720"/>
                <a:gd name="T30" fmla="*/ 79966 w 618"/>
                <a:gd name="T31" fmla="*/ 429286 h 720"/>
                <a:gd name="T32" fmla="*/ 31986 w 618"/>
                <a:gd name="T33" fmla="*/ 349250 h 720"/>
                <a:gd name="T34" fmla="*/ 0 w 618"/>
                <a:gd name="T35" fmla="*/ 248841 h 720"/>
                <a:gd name="T36" fmla="*/ 206457 w 618"/>
                <a:gd name="T37" fmla="*/ 254661 h 720"/>
                <a:gd name="T38" fmla="*/ 212273 w 618"/>
                <a:gd name="T39" fmla="*/ 0 h 720"/>
                <a:gd name="T40" fmla="*/ 286423 w 618"/>
                <a:gd name="T41" fmla="*/ 0 h 720"/>
                <a:gd name="T42" fmla="*/ 862177 w 618"/>
                <a:gd name="T43" fmla="*/ 0 h 720"/>
                <a:gd name="T44" fmla="*/ 862177 w 618"/>
                <a:gd name="T45" fmla="*/ 513689 h 720"/>
                <a:gd name="T46" fmla="*/ 898525 w 618"/>
                <a:gd name="T47" fmla="*/ 513689 h 720"/>
                <a:gd name="T48" fmla="*/ 898525 w 618"/>
                <a:gd name="T49" fmla="*/ 1043384 h 7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8"/>
                <a:gd name="T76" fmla="*/ 0 h 720"/>
                <a:gd name="T77" fmla="*/ 618 w 618"/>
                <a:gd name="T78" fmla="*/ 720 h 7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8" h="720">
                  <a:moveTo>
                    <a:pt x="618" y="717"/>
                  </a:moveTo>
                  <a:lnTo>
                    <a:pt x="215" y="720"/>
                  </a:lnTo>
                  <a:lnTo>
                    <a:pt x="215" y="695"/>
                  </a:lnTo>
                  <a:lnTo>
                    <a:pt x="164" y="698"/>
                  </a:lnTo>
                  <a:lnTo>
                    <a:pt x="146" y="669"/>
                  </a:lnTo>
                  <a:lnTo>
                    <a:pt x="120" y="666"/>
                  </a:lnTo>
                  <a:lnTo>
                    <a:pt x="109" y="640"/>
                  </a:lnTo>
                  <a:lnTo>
                    <a:pt x="120" y="629"/>
                  </a:lnTo>
                  <a:lnTo>
                    <a:pt x="120" y="615"/>
                  </a:lnTo>
                  <a:lnTo>
                    <a:pt x="84" y="600"/>
                  </a:lnTo>
                  <a:lnTo>
                    <a:pt x="95" y="538"/>
                  </a:lnTo>
                  <a:lnTo>
                    <a:pt x="37" y="444"/>
                  </a:lnTo>
                  <a:lnTo>
                    <a:pt x="37" y="393"/>
                  </a:lnTo>
                  <a:lnTo>
                    <a:pt x="18" y="356"/>
                  </a:lnTo>
                  <a:lnTo>
                    <a:pt x="44" y="327"/>
                  </a:lnTo>
                  <a:lnTo>
                    <a:pt x="55" y="295"/>
                  </a:lnTo>
                  <a:lnTo>
                    <a:pt x="22" y="240"/>
                  </a:lnTo>
                  <a:lnTo>
                    <a:pt x="0" y="171"/>
                  </a:lnTo>
                  <a:lnTo>
                    <a:pt x="142" y="175"/>
                  </a:lnTo>
                  <a:lnTo>
                    <a:pt x="146" y="0"/>
                  </a:lnTo>
                  <a:lnTo>
                    <a:pt x="197" y="0"/>
                  </a:lnTo>
                  <a:lnTo>
                    <a:pt x="593" y="0"/>
                  </a:lnTo>
                  <a:lnTo>
                    <a:pt x="593" y="353"/>
                  </a:lnTo>
                  <a:lnTo>
                    <a:pt x="618" y="353"/>
                  </a:lnTo>
                  <a:lnTo>
                    <a:pt x="618" y="717"/>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65" name="Freeform 38">
              <a:extLst>
                <a:ext uri="{FF2B5EF4-FFF2-40B4-BE49-F238E27FC236}">
                  <a16:creationId xmlns:a16="http://schemas.microsoft.com/office/drawing/2014/main" id="{9733F788-D588-4966-AFAD-7B07D0B02FBA}"/>
                </a:ext>
              </a:extLst>
            </p:cNvPr>
            <p:cNvSpPr>
              <a:spLocks/>
            </p:cNvSpPr>
            <p:nvPr/>
          </p:nvSpPr>
          <p:spPr bwMode="auto">
            <a:xfrm>
              <a:off x="4808667" y="3833723"/>
              <a:ext cx="920750" cy="474662"/>
            </a:xfrm>
            <a:custGeom>
              <a:avLst/>
              <a:gdLst>
                <a:gd name="T0" fmla="*/ 866930 w 633"/>
                <a:gd name="T1" fmla="*/ 474662 h 327"/>
                <a:gd name="T2" fmla="*/ 0 w 633"/>
                <a:gd name="T3" fmla="*/ 464501 h 327"/>
                <a:gd name="T4" fmla="*/ 5818 w 633"/>
                <a:gd name="T5" fmla="*/ 79836 h 327"/>
                <a:gd name="T6" fmla="*/ 529468 w 633"/>
                <a:gd name="T7" fmla="*/ 79836 h 327"/>
                <a:gd name="T8" fmla="*/ 529468 w 633"/>
                <a:gd name="T9" fmla="*/ 47902 h 327"/>
                <a:gd name="T10" fmla="*/ 592015 w 633"/>
                <a:gd name="T11" fmla="*/ 63869 h 327"/>
                <a:gd name="T12" fmla="*/ 613833 w 633"/>
                <a:gd name="T13" fmla="*/ 15967 h 327"/>
                <a:gd name="T14" fmla="*/ 656016 w 633"/>
                <a:gd name="T15" fmla="*/ 0 h 327"/>
                <a:gd name="T16" fmla="*/ 756382 w 633"/>
                <a:gd name="T17" fmla="*/ 15967 h 327"/>
                <a:gd name="T18" fmla="*/ 808747 w 633"/>
                <a:gd name="T19" fmla="*/ 58063 h 327"/>
                <a:gd name="T20" fmla="*/ 814566 w 633"/>
                <a:gd name="T21" fmla="*/ 89997 h 327"/>
                <a:gd name="T22" fmla="*/ 804383 w 633"/>
                <a:gd name="T23" fmla="*/ 158221 h 327"/>
                <a:gd name="T24" fmla="*/ 814566 w 633"/>
                <a:gd name="T25" fmla="*/ 184349 h 327"/>
                <a:gd name="T26" fmla="*/ 840748 w 633"/>
                <a:gd name="T27" fmla="*/ 206122 h 327"/>
                <a:gd name="T28" fmla="*/ 872749 w 633"/>
                <a:gd name="T29" fmla="*/ 306280 h 327"/>
                <a:gd name="T30" fmla="*/ 920750 w 633"/>
                <a:gd name="T31" fmla="*/ 386116 h 327"/>
                <a:gd name="T32" fmla="*/ 904750 w 633"/>
                <a:gd name="T33" fmla="*/ 432567 h 327"/>
                <a:gd name="T34" fmla="*/ 866930 w 633"/>
                <a:gd name="T35" fmla="*/ 474662 h 3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3"/>
                <a:gd name="T55" fmla="*/ 0 h 327"/>
                <a:gd name="T56" fmla="*/ 633 w 633"/>
                <a:gd name="T57" fmla="*/ 327 h 3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3" h="327">
                  <a:moveTo>
                    <a:pt x="596" y="327"/>
                  </a:moveTo>
                  <a:lnTo>
                    <a:pt x="0" y="320"/>
                  </a:lnTo>
                  <a:lnTo>
                    <a:pt x="4" y="55"/>
                  </a:lnTo>
                  <a:lnTo>
                    <a:pt x="364" y="55"/>
                  </a:lnTo>
                  <a:lnTo>
                    <a:pt x="364" y="33"/>
                  </a:lnTo>
                  <a:lnTo>
                    <a:pt x="407" y="44"/>
                  </a:lnTo>
                  <a:lnTo>
                    <a:pt x="422" y="11"/>
                  </a:lnTo>
                  <a:lnTo>
                    <a:pt x="451" y="0"/>
                  </a:lnTo>
                  <a:lnTo>
                    <a:pt x="520" y="11"/>
                  </a:lnTo>
                  <a:lnTo>
                    <a:pt x="556" y="40"/>
                  </a:lnTo>
                  <a:lnTo>
                    <a:pt x="560" y="62"/>
                  </a:lnTo>
                  <a:lnTo>
                    <a:pt x="553" y="109"/>
                  </a:lnTo>
                  <a:lnTo>
                    <a:pt x="560" y="127"/>
                  </a:lnTo>
                  <a:lnTo>
                    <a:pt x="578" y="142"/>
                  </a:lnTo>
                  <a:lnTo>
                    <a:pt x="600" y="211"/>
                  </a:lnTo>
                  <a:lnTo>
                    <a:pt x="633" y="266"/>
                  </a:lnTo>
                  <a:lnTo>
                    <a:pt x="622" y="298"/>
                  </a:lnTo>
                  <a:lnTo>
                    <a:pt x="596" y="327"/>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66" name="Freeform 39">
              <a:extLst>
                <a:ext uri="{FF2B5EF4-FFF2-40B4-BE49-F238E27FC236}">
                  <a16:creationId xmlns:a16="http://schemas.microsoft.com/office/drawing/2014/main" id="{EEECEF84-9D36-468A-AE19-9DEBE0538E52}"/>
                </a:ext>
              </a:extLst>
            </p:cNvPr>
            <p:cNvSpPr>
              <a:spLocks/>
            </p:cNvSpPr>
            <p:nvPr/>
          </p:nvSpPr>
          <p:spPr bwMode="auto">
            <a:xfrm>
              <a:off x="8207505" y="3865473"/>
              <a:ext cx="839787" cy="946149"/>
            </a:xfrm>
            <a:custGeom>
              <a:avLst/>
              <a:gdLst>
                <a:gd name="T0" fmla="*/ 839787 w 578"/>
                <a:gd name="T1" fmla="*/ 924349 h 651"/>
                <a:gd name="T2" fmla="*/ 470746 w 578"/>
                <a:gd name="T3" fmla="*/ 940336 h 651"/>
                <a:gd name="T4" fmla="*/ 53758 w 578"/>
                <a:gd name="T5" fmla="*/ 946150 h 651"/>
                <a:gd name="T6" fmla="*/ 31964 w 578"/>
                <a:gd name="T7" fmla="*/ 417120 h 651"/>
                <a:gd name="T8" fmla="*/ 15982 w 578"/>
                <a:gd name="T9" fmla="*/ 412760 h 651"/>
                <a:gd name="T10" fmla="*/ 0 w 578"/>
                <a:gd name="T11" fmla="*/ 20347 h 651"/>
                <a:gd name="T12" fmla="*/ 518692 w 578"/>
                <a:gd name="T13" fmla="*/ 5814 h 651"/>
                <a:gd name="T14" fmla="*/ 777311 w 578"/>
                <a:gd name="T15" fmla="*/ 0 h 651"/>
                <a:gd name="T16" fmla="*/ 787482 w 578"/>
                <a:gd name="T17" fmla="*/ 396773 h 651"/>
                <a:gd name="T18" fmla="*/ 819446 w 578"/>
                <a:gd name="T19" fmla="*/ 396773 h 651"/>
                <a:gd name="T20" fmla="*/ 839787 w 578"/>
                <a:gd name="T21" fmla="*/ 924349 h 6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8"/>
                <a:gd name="T34" fmla="*/ 0 h 651"/>
                <a:gd name="T35" fmla="*/ 578 w 578"/>
                <a:gd name="T36" fmla="*/ 651 h 6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8" h="651">
                  <a:moveTo>
                    <a:pt x="578" y="636"/>
                  </a:moveTo>
                  <a:lnTo>
                    <a:pt x="324" y="647"/>
                  </a:lnTo>
                  <a:lnTo>
                    <a:pt x="37" y="651"/>
                  </a:lnTo>
                  <a:lnTo>
                    <a:pt x="22" y="287"/>
                  </a:lnTo>
                  <a:lnTo>
                    <a:pt x="11" y="284"/>
                  </a:lnTo>
                  <a:lnTo>
                    <a:pt x="0" y="14"/>
                  </a:lnTo>
                  <a:lnTo>
                    <a:pt x="357" y="4"/>
                  </a:lnTo>
                  <a:lnTo>
                    <a:pt x="535" y="0"/>
                  </a:lnTo>
                  <a:lnTo>
                    <a:pt x="542" y="273"/>
                  </a:lnTo>
                  <a:lnTo>
                    <a:pt x="564" y="273"/>
                  </a:lnTo>
                  <a:lnTo>
                    <a:pt x="578" y="63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7" name="Freeform 40">
              <a:extLst>
                <a:ext uri="{FF2B5EF4-FFF2-40B4-BE49-F238E27FC236}">
                  <a16:creationId xmlns:a16="http://schemas.microsoft.com/office/drawing/2014/main" id="{BDC51967-0A3B-46F5-981A-6CA1C3F2C568}"/>
                </a:ext>
              </a:extLst>
            </p:cNvPr>
            <p:cNvSpPr>
              <a:spLocks/>
            </p:cNvSpPr>
            <p:nvPr/>
          </p:nvSpPr>
          <p:spPr bwMode="auto">
            <a:xfrm>
              <a:off x="8985379" y="3833723"/>
              <a:ext cx="1004887" cy="955674"/>
            </a:xfrm>
            <a:custGeom>
              <a:avLst/>
              <a:gdLst>
                <a:gd name="T0" fmla="*/ 62533 w 691"/>
                <a:gd name="T1" fmla="*/ 955675 h 658"/>
                <a:gd name="T2" fmla="*/ 42173 w 691"/>
                <a:gd name="T3" fmla="*/ 428456 h 658"/>
                <a:gd name="T4" fmla="*/ 10180 w 691"/>
                <a:gd name="T5" fmla="*/ 428456 h 658"/>
                <a:gd name="T6" fmla="*/ 0 w 691"/>
                <a:gd name="T7" fmla="*/ 31953 h 658"/>
                <a:gd name="T8" fmla="*/ 264674 w 691"/>
                <a:gd name="T9" fmla="*/ 21786 h 658"/>
                <a:gd name="T10" fmla="*/ 898727 w 691"/>
                <a:gd name="T11" fmla="*/ 0 h 658"/>
                <a:gd name="T12" fmla="*/ 914723 w 691"/>
                <a:gd name="T13" fmla="*/ 106025 h 658"/>
                <a:gd name="T14" fmla="*/ 904544 w 691"/>
                <a:gd name="T15" fmla="*/ 132168 h 658"/>
                <a:gd name="T16" fmla="*/ 924903 w 691"/>
                <a:gd name="T17" fmla="*/ 222216 h 658"/>
                <a:gd name="T18" fmla="*/ 919086 w 691"/>
                <a:gd name="T19" fmla="*/ 242550 h 658"/>
                <a:gd name="T20" fmla="*/ 930720 w 691"/>
                <a:gd name="T21" fmla="*/ 312265 h 658"/>
                <a:gd name="T22" fmla="*/ 914723 w 691"/>
                <a:gd name="T23" fmla="*/ 348574 h 658"/>
                <a:gd name="T24" fmla="*/ 930720 w 691"/>
                <a:gd name="T25" fmla="*/ 354384 h 658"/>
                <a:gd name="T26" fmla="*/ 940900 w 691"/>
                <a:gd name="T27" fmla="*/ 406670 h 658"/>
                <a:gd name="T28" fmla="*/ 962714 w 691"/>
                <a:gd name="T29" fmla="*/ 406670 h 658"/>
                <a:gd name="T30" fmla="*/ 956897 w 691"/>
                <a:gd name="T31" fmla="*/ 428456 h 658"/>
                <a:gd name="T32" fmla="*/ 967076 w 691"/>
                <a:gd name="T33" fmla="*/ 438623 h 658"/>
                <a:gd name="T34" fmla="*/ 972893 w 691"/>
                <a:gd name="T35" fmla="*/ 460409 h 658"/>
                <a:gd name="T36" fmla="*/ 999070 w 691"/>
                <a:gd name="T37" fmla="*/ 454599 h 658"/>
                <a:gd name="T38" fmla="*/ 1004887 w 691"/>
                <a:gd name="T39" fmla="*/ 474933 h 658"/>
                <a:gd name="T40" fmla="*/ 988890 w 691"/>
                <a:gd name="T41" fmla="*/ 560624 h 658"/>
                <a:gd name="T42" fmla="*/ 999070 w 691"/>
                <a:gd name="T43" fmla="*/ 591124 h 658"/>
                <a:gd name="T44" fmla="*/ 972893 w 691"/>
                <a:gd name="T45" fmla="*/ 644863 h 658"/>
                <a:gd name="T46" fmla="*/ 993253 w 691"/>
                <a:gd name="T47" fmla="*/ 718935 h 658"/>
                <a:gd name="T48" fmla="*/ 993253 w 691"/>
                <a:gd name="T49" fmla="*/ 803174 h 658"/>
                <a:gd name="T50" fmla="*/ 983073 w 691"/>
                <a:gd name="T51" fmla="*/ 845293 h 658"/>
                <a:gd name="T52" fmla="*/ 988890 w 691"/>
                <a:gd name="T53" fmla="*/ 919365 h 658"/>
                <a:gd name="T54" fmla="*/ 475540 w 691"/>
                <a:gd name="T55" fmla="*/ 941151 h 658"/>
                <a:gd name="T56" fmla="*/ 62533 w 691"/>
                <a:gd name="T57" fmla="*/ 955675 h 6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1"/>
                <a:gd name="T88" fmla="*/ 0 h 658"/>
                <a:gd name="T89" fmla="*/ 691 w 691"/>
                <a:gd name="T90" fmla="*/ 658 h 6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1" h="658">
                  <a:moveTo>
                    <a:pt x="43" y="658"/>
                  </a:moveTo>
                  <a:lnTo>
                    <a:pt x="29" y="295"/>
                  </a:lnTo>
                  <a:lnTo>
                    <a:pt x="7" y="295"/>
                  </a:lnTo>
                  <a:lnTo>
                    <a:pt x="0" y="22"/>
                  </a:lnTo>
                  <a:lnTo>
                    <a:pt x="182" y="15"/>
                  </a:lnTo>
                  <a:lnTo>
                    <a:pt x="618" y="0"/>
                  </a:lnTo>
                  <a:lnTo>
                    <a:pt x="629" y="73"/>
                  </a:lnTo>
                  <a:lnTo>
                    <a:pt x="622" y="91"/>
                  </a:lnTo>
                  <a:lnTo>
                    <a:pt x="636" y="153"/>
                  </a:lnTo>
                  <a:lnTo>
                    <a:pt x="632" y="167"/>
                  </a:lnTo>
                  <a:lnTo>
                    <a:pt x="640" y="215"/>
                  </a:lnTo>
                  <a:lnTo>
                    <a:pt x="629" y="240"/>
                  </a:lnTo>
                  <a:lnTo>
                    <a:pt x="640" y="244"/>
                  </a:lnTo>
                  <a:lnTo>
                    <a:pt x="647" y="280"/>
                  </a:lnTo>
                  <a:lnTo>
                    <a:pt x="662" y="280"/>
                  </a:lnTo>
                  <a:lnTo>
                    <a:pt x="658" y="295"/>
                  </a:lnTo>
                  <a:lnTo>
                    <a:pt x="665" y="302"/>
                  </a:lnTo>
                  <a:lnTo>
                    <a:pt x="669" y="317"/>
                  </a:lnTo>
                  <a:lnTo>
                    <a:pt x="687" y="313"/>
                  </a:lnTo>
                  <a:lnTo>
                    <a:pt x="691" y="327"/>
                  </a:lnTo>
                  <a:lnTo>
                    <a:pt x="680" y="386"/>
                  </a:lnTo>
                  <a:lnTo>
                    <a:pt x="687" y="407"/>
                  </a:lnTo>
                  <a:lnTo>
                    <a:pt x="669" y="444"/>
                  </a:lnTo>
                  <a:lnTo>
                    <a:pt x="683" y="495"/>
                  </a:lnTo>
                  <a:lnTo>
                    <a:pt x="683" y="553"/>
                  </a:lnTo>
                  <a:lnTo>
                    <a:pt x="676" y="582"/>
                  </a:lnTo>
                  <a:lnTo>
                    <a:pt x="680" y="633"/>
                  </a:lnTo>
                  <a:lnTo>
                    <a:pt x="327" y="648"/>
                  </a:lnTo>
                  <a:lnTo>
                    <a:pt x="43" y="658"/>
                  </a:lnTo>
                  <a:close/>
                </a:path>
              </a:pathLst>
            </a:custGeom>
            <a:solidFill>
              <a:srgbClr val="FFFF00"/>
            </a:solidFill>
            <a:ln w="6350">
              <a:solidFill>
                <a:srgbClr val="000000"/>
              </a:solidFill>
              <a:round/>
              <a:headEnd/>
              <a:tailEnd/>
            </a:ln>
          </p:spPr>
          <p:txBody>
            <a:bodyPr/>
            <a:lstStyle/>
            <a:p>
              <a:pPr defTabSz="685800"/>
              <a:endParaRPr lang="en-US" sz="1350">
                <a:solidFill>
                  <a:prstClr val="black"/>
                </a:solidFill>
              </a:endParaRPr>
            </a:p>
          </p:txBody>
        </p:sp>
        <p:sp>
          <p:nvSpPr>
            <p:cNvPr id="168" name="Freeform 41">
              <a:extLst>
                <a:ext uri="{FF2B5EF4-FFF2-40B4-BE49-F238E27FC236}">
                  <a16:creationId xmlns:a16="http://schemas.microsoft.com/office/drawing/2014/main" id="{6FBCDF8C-984A-4640-9E6C-389265D530D0}"/>
                </a:ext>
              </a:extLst>
            </p:cNvPr>
            <p:cNvSpPr>
              <a:spLocks/>
            </p:cNvSpPr>
            <p:nvPr/>
          </p:nvSpPr>
          <p:spPr bwMode="auto">
            <a:xfrm>
              <a:off x="3275142" y="4246473"/>
              <a:ext cx="1184275" cy="576261"/>
            </a:xfrm>
            <a:custGeom>
              <a:avLst/>
              <a:gdLst>
                <a:gd name="T0" fmla="*/ 1178463 w 815"/>
                <a:gd name="T1" fmla="*/ 576262 h 396"/>
                <a:gd name="T2" fmla="*/ 318228 w 815"/>
                <a:gd name="T3" fmla="*/ 560255 h 396"/>
                <a:gd name="T4" fmla="*/ 0 w 815"/>
                <a:gd name="T5" fmla="*/ 544247 h 396"/>
                <a:gd name="T6" fmla="*/ 27609 w 815"/>
                <a:gd name="T7" fmla="*/ 16007 h 396"/>
                <a:gd name="T8" fmla="*/ 217965 w 815"/>
                <a:gd name="T9" fmla="*/ 20373 h 396"/>
                <a:gd name="T10" fmla="*/ 751252 w 815"/>
                <a:gd name="T11" fmla="*/ 36380 h 396"/>
                <a:gd name="T12" fmla="*/ 751252 w 815"/>
                <a:gd name="T13" fmla="*/ 0 h 396"/>
                <a:gd name="T14" fmla="*/ 1131963 w 815"/>
                <a:gd name="T15" fmla="*/ 0 h 396"/>
                <a:gd name="T16" fmla="*/ 1126151 w 815"/>
                <a:gd name="T17" fmla="*/ 42201 h 396"/>
                <a:gd name="T18" fmla="*/ 1184275 w 815"/>
                <a:gd name="T19" fmla="*/ 48022 h 396"/>
                <a:gd name="T20" fmla="*/ 1178463 w 815"/>
                <a:gd name="T21" fmla="*/ 443838 h 396"/>
                <a:gd name="T22" fmla="*/ 1178463 w 815"/>
                <a:gd name="T23" fmla="*/ 576262 h 3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5"/>
                <a:gd name="T37" fmla="*/ 0 h 396"/>
                <a:gd name="T38" fmla="*/ 815 w 815"/>
                <a:gd name="T39" fmla="*/ 396 h 3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5" h="396">
                  <a:moveTo>
                    <a:pt x="811" y="396"/>
                  </a:moveTo>
                  <a:lnTo>
                    <a:pt x="219" y="385"/>
                  </a:lnTo>
                  <a:lnTo>
                    <a:pt x="0" y="374"/>
                  </a:lnTo>
                  <a:lnTo>
                    <a:pt x="19" y="11"/>
                  </a:lnTo>
                  <a:lnTo>
                    <a:pt x="150" y="14"/>
                  </a:lnTo>
                  <a:lnTo>
                    <a:pt x="517" y="25"/>
                  </a:lnTo>
                  <a:lnTo>
                    <a:pt x="517" y="0"/>
                  </a:lnTo>
                  <a:lnTo>
                    <a:pt x="779" y="0"/>
                  </a:lnTo>
                  <a:lnTo>
                    <a:pt x="775" y="29"/>
                  </a:lnTo>
                  <a:lnTo>
                    <a:pt x="815" y="33"/>
                  </a:lnTo>
                  <a:lnTo>
                    <a:pt x="811" y="305"/>
                  </a:lnTo>
                  <a:lnTo>
                    <a:pt x="811" y="396"/>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69" name="Freeform 42">
              <a:extLst>
                <a:ext uri="{FF2B5EF4-FFF2-40B4-BE49-F238E27FC236}">
                  <a16:creationId xmlns:a16="http://schemas.microsoft.com/office/drawing/2014/main" id="{543087FF-2BF6-4FCA-9448-273B3AC1DA2F}"/>
                </a:ext>
              </a:extLst>
            </p:cNvPr>
            <p:cNvSpPr>
              <a:spLocks/>
            </p:cNvSpPr>
            <p:nvPr/>
          </p:nvSpPr>
          <p:spPr bwMode="auto">
            <a:xfrm>
              <a:off x="4454655" y="4294097"/>
              <a:ext cx="1597025" cy="1077911"/>
            </a:xfrm>
            <a:custGeom>
              <a:avLst/>
              <a:gdLst>
                <a:gd name="T0" fmla="*/ 1565055 w 1099"/>
                <a:gd name="T1" fmla="*/ 850983 h 741"/>
                <a:gd name="T2" fmla="*/ 1538899 w 1099"/>
                <a:gd name="T3" fmla="*/ 856802 h 741"/>
                <a:gd name="T4" fmla="*/ 1517101 w 1099"/>
                <a:gd name="T5" fmla="*/ 877167 h 741"/>
                <a:gd name="T6" fmla="*/ 1469147 w 1099"/>
                <a:gd name="T7" fmla="*/ 877167 h 741"/>
                <a:gd name="T8" fmla="*/ 1427005 w 1099"/>
                <a:gd name="T9" fmla="*/ 919353 h 741"/>
                <a:gd name="T10" fmla="*/ 1406661 w 1099"/>
                <a:gd name="T11" fmla="*/ 888805 h 741"/>
                <a:gd name="T12" fmla="*/ 1326737 w 1099"/>
                <a:gd name="T13" fmla="*/ 909170 h 741"/>
                <a:gd name="T14" fmla="*/ 1290408 w 1099"/>
                <a:gd name="T15" fmla="*/ 903351 h 741"/>
                <a:gd name="T16" fmla="*/ 1284595 w 1099"/>
                <a:gd name="T17" fmla="*/ 888805 h 741"/>
                <a:gd name="T18" fmla="*/ 1242453 w 1099"/>
                <a:gd name="T19" fmla="*/ 893169 h 741"/>
                <a:gd name="T20" fmla="*/ 1210484 w 1099"/>
                <a:gd name="T21" fmla="*/ 919353 h 741"/>
                <a:gd name="T22" fmla="*/ 1194499 w 1099"/>
                <a:gd name="T23" fmla="*/ 961538 h 741"/>
                <a:gd name="T24" fmla="*/ 1162530 w 1099"/>
                <a:gd name="T25" fmla="*/ 1005178 h 741"/>
                <a:gd name="T26" fmla="*/ 1120388 w 1099"/>
                <a:gd name="T27" fmla="*/ 1015361 h 741"/>
                <a:gd name="T28" fmla="*/ 1136373 w 1099"/>
                <a:gd name="T29" fmla="*/ 1047364 h 741"/>
                <a:gd name="T30" fmla="*/ 1110216 w 1099"/>
                <a:gd name="T31" fmla="*/ 1073548 h 741"/>
                <a:gd name="T32" fmla="*/ 1084059 w 1099"/>
                <a:gd name="T33" fmla="*/ 1077912 h 741"/>
                <a:gd name="T34" fmla="*/ 1088418 w 1099"/>
                <a:gd name="T35" fmla="*/ 946992 h 741"/>
                <a:gd name="T36" fmla="*/ 825396 w 1099"/>
                <a:gd name="T37" fmla="*/ 935354 h 741"/>
                <a:gd name="T38" fmla="*/ 825396 w 1099"/>
                <a:gd name="T39" fmla="*/ 549866 h 741"/>
                <a:gd name="T40" fmla="*/ 396713 w 1099"/>
                <a:gd name="T41" fmla="*/ 533865 h 741"/>
                <a:gd name="T42" fmla="*/ 396713 w 1099"/>
                <a:gd name="T43" fmla="*/ 411672 h 741"/>
                <a:gd name="T44" fmla="*/ 0 w 1099"/>
                <a:gd name="T45" fmla="*/ 395671 h 741"/>
                <a:gd name="T46" fmla="*/ 5813 w 1099"/>
                <a:gd name="T47" fmla="*/ 0 h 741"/>
                <a:gd name="T48" fmla="*/ 354572 w 1099"/>
                <a:gd name="T49" fmla="*/ 4364 h 741"/>
                <a:gd name="T50" fmla="*/ 1220656 w 1099"/>
                <a:gd name="T51" fmla="*/ 14547 h 741"/>
                <a:gd name="T52" fmla="*/ 1248266 w 1099"/>
                <a:gd name="T53" fmla="*/ 68370 h 741"/>
                <a:gd name="T54" fmla="*/ 1248266 w 1099"/>
                <a:gd name="T55" fmla="*/ 142558 h 741"/>
                <a:gd name="T56" fmla="*/ 1332550 w 1099"/>
                <a:gd name="T57" fmla="*/ 279297 h 741"/>
                <a:gd name="T58" fmla="*/ 1316565 w 1099"/>
                <a:gd name="T59" fmla="*/ 369487 h 741"/>
                <a:gd name="T60" fmla="*/ 1368879 w 1099"/>
                <a:gd name="T61" fmla="*/ 391307 h 741"/>
                <a:gd name="T62" fmla="*/ 1368879 w 1099"/>
                <a:gd name="T63" fmla="*/ 411672 h 741"/>
                <a:gd name="T64" fmla="*/ 1352894 w 1099"/>
                <a:gd name="T65" fmla="*/ 427674 h 741"/>
                <a:gd name="T66" fmla="*/ 1368879 w 1099"/>
                <a:gd name="T67" fmla="*/ 465495 h 741"/>
                <a:gd name="T68" fmla="*/ 1406661 w 1099"/>
                <a:gd name="T69" fmla="*/ 469859 h 741"/>
                <a:gd name="T70" fmla="*/ 1432818 w 1099"/>
                <a:gd name="T71" fmla="*/ 512045 h 741"/>
                <a:gd name="T72" fmla="*/ 1506929 w 1099"/>
                <a:gd name="T73" fmla="*/ 507681 h 741"/>
                <a:gd name="T74" fmla="*/ 1506929 w 1099"/>
                <a:gd name="T75" fmla="*/ 544047 h 741"/>
                <a:gd name="T76" fmla="*/ 1533086 w 1099"/>
                <a:gd name="T77" fmla="*/ 581869 h 741"/>
                <a:gd name="T78" fmla="*/ 1581040 w 1099"/>
                <a:gd name="T79" fmla="*/ 602234 h 741"/>
                <a:gd name="T80" fmla="*/ 1597025 w 1099"/>
                <a:gd name="T81" fmla="*/ 624054 h 741"/>
                <a:gd name="T82" fmla="*/ 1581040 w 1099"/>
                <a:gd name="T83" fmla="*/ 650238 h 741"/>
                <a:gd name="T84" fmla="*/ 1597025 w 1099"/>
                <a:gd name="T85" fmla="*/ 708425 h 741"/>
                <a:gd name="T86" fmla="*/ 1559243 w 1099"/>
                <a:gd name="T87" fmla="*/ 786978 h 741"/>
                <a:gd name="T88" fmla="*/ 1565055 w 1099"/>
                <a:gd name="T89" fmla="*/ 850983 h 7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99"/>
                <a:gd name="T136" fmla="*/ 0 h 741"/>
                <a:gd name="T137" fmla="*/ 1099 w 1099"/>
                <a:gd name="T138" fmla="*/ 741 h 7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99" h="741">
                  <a:moveTo>
                    <a:pt x="1077" y="585"/>
                  </a:moveTo>
                  <a:lnTo>
                    <a:pt x="1059" y="589"/>
                  </a:lnTo>
                  <a:lnTo>
                    <a:pt x="1044" y="603"/>
                  </a:lnTo>
                  <a:lnTo>
                    <a:pt x="1011" y="603"/>
                  </a:lnTo>
                  <a:lnTo>
                    <a:pt x="982" y="632"/>
                  </a:lnTo>
                  <a:lnTo>
                    <a:pt x="968" y="611"/>
                  </a:lnTo>
                  <a:lnTo>
                    <a:pt x="913" y="625"/>
                  </a:lnTo>
                  <a:lnTo>
                    <a:pt x="888" y="621"/>
                  </a:lnTo>
                  <a:lnTo>
                    <a:pt x="884" y="611"/>
                  </a:lnTo>
                  <a:lnTo>
                    <a:pt x="855" y="614"/>
                  </a:lnTo>
                  <a:lnTo>
                    <a:pt x="833" y="632"/>
                  </a:lnTo>
                  <a:lnTo>
                    <a:pt x="822" y="661"/>
                  </a:lnTo>
                  <a:lnTo>
                    <a:pt x="800" y="691"/>
                  </a:lnTo>
                  <a:lnTo>
                    <a:pt x="771" y="698"/>
                  </a:lnTo>
                  <a:lnTo>
                    <a:pt x="782" y="720"/>
                  </a:lnTo>
                  <a:lnTo>
                    <a:pt x="764" y="738"/>
                  </a:lnTo>
                  <a:lnTo>
                    <a:pt x="746" y="741"/>
                  </a:lnTo>
                  <a:lnTo>
                    <a:pt x="749" y="651"/>
                  </a:lnTo>
                  <a:lnTo>
                    <a:pt x="568" y="643"/>
                  </a:lnTo>
                  <a:lnTo>
                    <a:pt x="568" y="378"/>
                  </a:lnTo>
                  <a:lnTo>
                    <a:pt x="273" y="367"/>
                  </a:lnTo>
                  <a:lnTo>
                    <a:pt x="273" y="283"/>
                  </a:lnTo>
                  <a:lnTo>
                    <a:pt x="0" y="272"/>
                  </a:lnTo>
                  <a:lnTo>
                    <a:pt x="4" y="0"/>
                  </a:lnTo>
                  <a:lnTo>
                    <a:pt x="244" y="3"/>
                  </a:lnTo>
                  <a:lnTo>
                    <a:pt x="840" y="10"/>
                  </a:lnTo>
                  <a:lnTo>
                    <a:pt x="859" y="47"/>
                  </a:lnTo>
                  <a:lnTo>
                    <a:pt x="859" y="98"/>
                  </a:lnTo>
                  <a:lnTo>
                    <a:pt x="917" y="192"/>
                  </a:lnTo>
                  <a:lnTo>
                    <a:pt x="906" y="254"/>
                  </a:lnTo>
                  <a:lnTo>
                    <a:pt x="942" y="269"/>
                  </a:lnTo>
                  <a:lnTo>
                    <a:pt x="942" y="283"/>
                  </a:lnTo>
                  <a:lnTo>
                    <a:pt x="931" y="294"/>
                  </a:lnTo>
                  <a:lnTo>
                    <a:pt x="942" y="320"/>
                  </a:lnTo>
                  <a:lnTo>
                    <a:pt x="968" y="323"/>
                  </a:lnTo>
                  <a:lnTo>
                    <a:pt x="986" y="352"/>
                  </a:lnTo>
                  <a:lnTo>
                    <a:pt x="1037" y="349"/>
                  </a:lnTo>
                  <a:lnTo>
                    <a:pt x="1037" y="374"/>
                  </a:lnTo>
                  <a:lnTo>
                    <a:pt x="1055" y="400"/>
                  </a:lnTo>
                  <a:lnTo>
                    <a:pt x="1088" y="414"/>
                  </a:lnTo>
                  <a:lnTo>
                    <a:pt x="1099" y="429"/>
                  </a:lnTo>
                  <a:lnTo>
                    <a:pt x="1088" y="447"/>
                  </a:lnTo>
                  <a:lnTo>
                    <a:pt x="1099" y="487"/>
                  </a:lnTo>
                  <a:lnTo>
                    <a:pt x="1073" y="541"/>
                  </a:lnTo>
                  <a:lnTo>
                    <a:pt x="1077" y="585"/>
                  </a:lnTo>
                  <a:close/>
                </a:path>
              </a:pathLst>
            </a:custGeom>
            <a:solidFill>
              <a:srgbClr val="FF5050"/>
            </a:solidFill>
            <a:ln w="6350">
              <a:solidFill>
                <a:srgbClr val="000000"/>
              </a:solidFill>
              <a:round/>
              <a:headEnd/>
              <a:tailEnd/>
            </a:ln>
          </p:spPr>
          <p:txBody>
            <a:bodyPr/>
            <a:lstStyle/>
            <a:p>
              <a:pPr defTabSz="685800"/>
              <a:endParaRPr lang="en-US" sz="1350">
                <a:solidFill>
                  <a:prstClr val="black"/>
                </a:solidFill>
              </a:endParaRPr>
            </a:p>
          </p:txBody>
        </p:sp>
        <p:sp>
          <p:nvSpPr>
            <p:cNvPr id="170" name="Freeform 43">
              <a:extLst>
                <a:ext uri="{FF2B5EF4-FFF2-40B4-BE49-F238E27FC236}">
                  <a16:creationId xmlns:a16="http://schemas.microsoft.com/office/drawing/2014/main" id="{289D269A-B5D8-4B7A-8225-D2E3C1F48F02}"/>
                </a:ext>
              </a:extLst>
            </p:cNvPr>
            <p:cNvSpPr>
              <a:spLocks/>
            </p:cNvSpPr>
            <p:nvPr/>
          </p:nvSpPr>
          <p:spPr bwMode="auto">
            <a:xfrm>
              <a:off x="4454655" y="4689384"/>
              <a:ext cx="1089024" cy="1084262"/>
            </a:xfrm>
            <a:custGeom>
              <a:avLst/>
              <a:gdLst>
                <a:gd name="T0" fmla="*/ 85784 w 749"/>
                <a:gd name="T1" fmla="*/ 1010138 h 746"/>
                <a:gd name="T2" fmla="*/ 85784 w 749"/>
                <a:gd name="T3" fmla="*/ 777588 h 746"/>
                <a:gd name="T4" fmla="*/ 90146 w 749"/>
                <a:gd name="T5" fmla="*/ 667127 h 746"/>
                <a:gd name="T6" fmla="*/ 37803 w 749"/>
                <a:gd name="T7" fmla="*/ 661313 h 746"/>
                <a:gd name="T8" fmla="*/ 42165 w 749"/>
                <a:gd name="T9" fmla="*/ 138076 h 746"/>
                <a:gd name="T10" fmla="*/ 0 w 749"/>
                <a:gd name="T11" fmla="*/ 132263 h 746"/>
                <a:gd name="T12" fmla="*/ 0 w 749"/>
                <a:gd name="T13" fmla="*/ 0 h 746"/>
                <a:gd name="T14" fmla="*/ 396934 w 749"/>
                <a:gd name="T15" fmla="*/ 15988 h 746"/>
                <a:gd name="T16" fmla="*/ 396934 w 749"/>
                <a:gd name="T17" fmla="*/ 138076 h 746"/>
                <a:gd name="T18" fmla="*/ 825856 w 749"/>
                <a:gd name="T19" fmla="*/ 154064 h 746"/>
                <a:gd name="T20" fmla="*/ 825856 w 749"/>
                <a:gd name="T21" fmla="*/ 539225 h 746"/>
                <a:gd name="T22" fmla="*/ 1089025 w 749"/>
                <a:gd name="T23" fmla="*/ 550852 h 746"/>
                <a:gd name="T24" fmla="*/ 1084663 w 749"/>
                <a:gd name="T25" fmla="*/ 681661 h 746"/>
                <a:gd name="T26" fmla="*/ 1042498 w 749"/>
                <a:gd name="T27" fmla="*/ 697649 h 746"/>
                <a:gd name="T28" fmla="*/ 1016326 w 749"/>
                <a:gd name="T29" fmla="*/ 729625 h 746"/>
                <a:gd name="T30" fmla="*/ 1020688 w 749"/>
                <a:gd name="T31" fmla="*/ 771774 h 746"/>
                <a:gd name="T32" fmla="*/ 936358 w 749"/>
                <a:gd name="T33" fmla="*/ 813924 h 746"/>
                <a:gd name="T34" fmla="*/ 926180 w 749"/>
                <a:gd name="T35" fmla="*/ 883689 h 746"/>
                <a:gd name="T36" fmla="*/ 904371 w 749"/>
                <a:gd name="T37" fmla="*/ 877875 h 746"/>
                <a:gd name="T38" fmla="*/ 900009 w 749"/>
                <a:gd name="T39" fmla="*/ 893863 h 746"/>
                <a:gd name="T40" fmla="*/ 820040 w 749"/>
                <a:gd name="T41" fmla="*/ 904037 h 746"/>
                <a:gd name="T42" fmla="*/ 820040 w 749"/>
                <a:gd name="T43" fmla="*/ 930199 h 746"/>
                <a:gd name="T44" fmla="*/ 777875 w 749"/>
                <a:gd name="T45" fmla="*/ 978162 h 746"/>
                <a:gd name="T46" fmla="*/ 709538 w 749"/>
                <a:gd name="T47" fmla="*/ 988336 h 746"/>
                <a:gd name="T48" fmla="*/ 693545 w 749"/>
                <a:gd name="T49" fmla="*/ 1010138 h 746"/>
                <a:gd name="T50" fmla="*/ 671735 w 749"/>
                <a:gd name="T51" fmla="*/ 1015952 h 746"/>
                <a:gd name="T52" fmla="*/ 635386 w 749"/>
                <a:gd name="T53" fmla="*/ 1015952 h 746"/>
                <a:gd name="T54" fmla="*/ 613576 w 749"/>
                <a:gd name="T55" fmla="*/ 1031939 h 746"/>
                <a:gd name="T56" fmla="*/ 609214 w 749"/>
                <a:gd name="T57" fmla="*/ 1058101 h 746"/>
                <a:gd name="T58" fmla="*/ 565595 w 749"/>
                <a:gd name="T59" fmla="*/ 1052287 h 746"/>
                <a:gd name="T60" fmla="*/ 571411 w 749"/>
                <a:gd name="T61" fmla="*/ 1068275 h 746"/>
                <a:gd name="T62" fmla="*/ 551055 w 749"/>
                <a:gd name="T63" fmla="*/ 1084263 h 746"/>
                <a:gd name="T64" fmla="*/ 523430 w 749"/>
                <a:gd name="T65" fmla="*/ 1058101 h 746"/>
                <a:gd name="T66" fmla="*/ 497258 w 749"/>
                <a:gd name="T67" fmla="*/ 1074089 h 746"/>
                <a:gd name="T68" fmla="*/ 471087 w 749"/>
                <a:gd name="T69" fmla="*/ 1042113 h 746"/>
                <a:gd name="T70" fmla="*/ 444915 w 749"/>
                <a:gd name="T71" fmla="*/ 1074089 h 746"/>
                <a:gd name="T72" fmla="*/ 418744 w 749"/>
                <a:gd name="T73" fmla="*/ 1074089 h 746"/>
                <a:gd name="T74" fmla="*/ 364947 w 749"/>
                <a:gd name="T75" fmla="*/ 1036300 h 746"/>
                <a:gd name="T76" fmla="*/ 344591 w 749"/>
                <a:gd name="T77" fmla="*/ 1046474 h 746"/>
                <a:gd name="T78" fmla="*/ 332960 w 749"/>
                <a:gd name="T79" fmla="*/ 1036300 h 746"/>
                <a:gd name="T80" fmla="*/ 290794 w 749"/>
                <a:gd name="T81" fmla="*/ 1036300 h 746"/>
                <a:gd name="T82" fmla="*/ 286432 w 749"/>
                <a:gd name="T83" fmla="*/ 1052287 h 746"/>
                <a:gd name="T84" fmla="*/ 248629 w 749"/>
                <a:gd name="T85" fmla="*/ 1042113 h 746"/>
                <a:gd name="T86" fmla="*/ 232636 w 749"/>
                <a:gd name="T87" fmla="*/ 988336 h 746"/>
                <a:gd name="T88" fmla="*/ 196286 w 749"/>
                <a:gd name="T89" fmla="*/ 988336 h 746"/>
                <a:gd name="T90" fmla="*/ 190470 w 749"/>
                <a:gd name="T91" fmla="*/ 1004324 h 746"/>
                <a:gd name="T92" fmla="*/ 138127 w 749"/>
                <a:gd name="T93" fmla="*/ 994150 h 746"/>
                <a:gd name="T94" fmla="*/ 116318 w 749"/>
                <a:gd name="T95" fmla="*/ 1010138 h 746"/>
                <a:gd name="T96" fmla="*/ 85784 w 749"/>
                <a:gd name="T97" fmla="*/ 1010138 h 7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9"/>
                <a:gd name="T148" fmla="*/ 0 h 746"/>
                <a:gd name="T149" fmla="*/ 749 w 749"/>
                <a:gd name="T150" fmla="*/ 746 h 7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9" h="746">
                  <a:moveTo>
                    <a:pt x="59" y="695"/>
                  </a:moveTo>
                  <a:lnTo>
                    <a:pt x="59" y="535"/>
                  </a:lnTo>
                  <a:lnTo>
                    <a:pt x="62" y="459"/>
                  </a:lnTo>
                  <a:lnTo>
                    <a:pt x="26" y="455"/>
                  </a:lnTo>
                  <a:lnTo>
                    <a:pt x="29" y="95"/>
                  </a:lnTo>
                  <a:lnTo>
                    <a:pt x="0" y="91"/>
                  </a:lnTo>
                  <a:lnTo>
                    <a:pt x="0" y="0"/>
                  </a:lnTo>
                  <a:lnTo>
                    <a:pt x="273" y="11"/>
                  </a:lnTo>
                  <a:lnTo>
                    <a:pt x="273" y="95"/>
                  </a:lnTo>
                  <a:lnTo>
                    <a:pt x="568" y="106"/>
                  </a:lnTo>
                  <a:lnTo>
                    <a:pt x="568" y="371"/>
                  </a:lnTo>
                  <a:lnTo>
                    <a:pt x="749" y="379"/>
                  </a:lnTo>
                  <a:lnTo>
                    <a:pt x="746" y="469"/>
                  </a:lnTo>
                  <a:lnTo>
                    <a:pt x="717" y="480"/>
                  </a:lnTo>
                  <a:lnTo>
                    <a:pt x="699" y="502"/>
                  </a:lnTo>
                  <a:lnTo>
                    <a:pt x="702" y="531"/>
                  </a:lnTo>
                  <a:lnTo>
                    <a:pt x="644" y="560"/>
                  </a:lnTo>
                  <a:lnTo>
                    <a:pt x="637" y="608"/>
                  </a:lnTo>
                  <a:lnTo>
                    <a:pt x="622" y="604"/>
                  </a:lnTo>
                  <a:lnTo>
                    <a:pt x="619" y="615"/>
                  </a:lnTo>
                  <a:lnTo>
                    <a:pt x="564" y="622"/>
                  </a:lnTo>
                  <a:lnTo>
                    <a:pt x="564" y="640"/>
                  </a:lnTo>
                  <a:lnTo>
                    <a:pt x="535" y="673"/>
                  </a:lnTo>
                  <a:lnTo>
                    <a:pt x="488" y="680"/>
                  </a:lnTo>
                  <a:lnTo>
                    <a:pt x="477" y="695"/>
                  </a:lnTo>
                  <a:lnTo>
                    <a:pt x="462" y="699"/>
                  </a:lnTo>
                  <a:lnTo>
                    <a:pt x="437" y="699"/>
                  </a:lnTo>
                  <a:lnTo>
                    <a:pt x="422" y="710"/>
                  </a:lnTo>
                  <a:lnTo>
                    <a:pt x="419" y="728"/>
                  </a:lnTo>
                  <a:lnTo>
                    <a:pt x="389" y="724"/>
                  </a:lnTo>
                  <a:lnTo>
                    <a:pt x="393" y="735"/>
                  </a:lnTo>
                  <a:lnTo>
                    <a:pt x="379" y="746"/>
                  </a:lnTo>
                  <a:lnTo>
                    <a:pt x="360" y="728"/>
                  </a:lnTo>
                  <a:lnTo>
                    <a:pt x="342" y="739"/>
                  </a:lnTo>
                  <a:lnTo>
                    <a:pt x="324" y="717"/>
                  </a:lnTo>
                  <a:lnTo>
                    <a:pt x="306" y="739"/>
                  </a:lnTo>
                  <a:lnTo>
                    <a:pt x="288" y="739"/>
                  </a:lnTo>
                  <a:lnTo>
                    <a:pt x="251" y="713"/>
                  </a:lnTo>
                  <a:lnTo>
                    <a:pt x="237" y="720"/>
                  </a:lnTo>
                  <a:lnTo>
                    <a:pt x="229" y="713"/>
                  </a:lnTo>
                  <a:lnTo>
                    <a:pt x="200" y="713"/>
                  </a:lnTo>
                  <a:lnTo>
                    <a:pt x="197" y="724"/>
                  </a:lnTo>
                  <a:lnTo>
                    <a:pt x="171" y="717"/>
                  </a:lnTo>
                  <a:lnTo>
                    <a:pt x="160" y="680"/>
                  </a:lnTo>
                  <a:lnTo>
                    <a:pt x="135" y="680"/>
                  </a:lnTo>
                  <a:lnTo>
                    <a:pt x="131" y="691"/>
                  </a:lnTo>
                  <a:lnTo>
                    <a:pt x="95" y="684"/>
                  </a:lnTo>
                  <a:lnTo>
                    <a:pt x="80" y="695"/>
                  </a:lnTo>
                  <a:lnTo>
                    <a:pt x="59" y="69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1" name="Freeform 44">
              <a:extLst>
                <a:ext uri="{FF2B5EF4-FFF2-40B4-BE49-F238E27FC236}">
                  <a16:creationId xmlns:a16="http://schemas.microsoft.com/office/drawing/2014/main" id="{A6CF1D40-F866-4C2C-BB4C-1484422DEA22}"/>
                </a:ext>
              </a:extLst>
            </p:cNvPr>
            <p:cNvSpPr>
              <a:spLocks/>
            </p:cNvSpPr>
            <p:nvPr/>
          </p:nvSpPr>
          <p:spPr bwMode="auto">
            <a:xfrm>
              <a:off x="6727955" y="4822734"/>
              <a:ext cx="914400" cy="544512"/>
            </a:xfrm>
            <a:custGeom>
              <a:avLst/>
              <a:gdLst>
                <a:gd name="T0" fmla="*/ 914400 w 629"/>
                <a:gd name="T1" fmla="*/ 528541 h 375"/>
                <a:gd name="T2" fmla="*/ 42158 w 629"/>
                <a:gd name="T3" fmla="*/ 544513 h 375"/>
                <a:gd name="T4" fmla="*/ 0 w 629"/>
                <a:gd name="T5" fmla="*/ 544513 h 375"/>
                <a:gd name="T6" fmla="*/ 0 w 629"/>
                <a:gd name="T7" fmla="*/ 11616 h 375"/>
                <a:gd name="T8" fmla="*/ 481187 w 629"/>
                <a:gd name="T9" fmla="*/ 5808 h 375"/>
                <a:gd name="T10" fmla="*/ 908585 w 629"/>
                <a:gd name="T11" fmla="*/ 0 h 375"/>
                <a:gd name="T12" fmla="*/ 914400 w 629"/>
                <a:gd name="T13" fmla="*/ 528541 h 375"/>
                <a:gd name="T14" fmla="*/ 0 60000 65536"/>
                <a:gd name="T15" fmla="*/ 0 60000 65536"/>
                <a:gd name="T16" fmla="*/ 0 60000 65536"/>
                <a:gd name="T17" fmla="*/ 0 60000 65536"/>
                <a:gd name="T18" fmla="*/ 0 60000 65536"/>
                <a:gd name="T19" fmla="*/ 0 60000 65536"/>
                <a:gd name="T20" fmla="*/ 0 60000 65536"/>
                <a:gd name="T21" fmla="*/ 0 w 629"/>
                <a:gd name="T22" fmla="*/ 0 h 375"/>
                <a:gd name="T23" fmla="*/ 629 w 629"/>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9" h="375">
                  <a:moveTo>
                    <a:pt x="629" y="364"/>
                  </a:moveTo>
                  <a:lnTo>
                    <a:pt x="29" y="375"/>
                  </a:lnTo>
                  <a:lnTo>
                    <a:pt x="0" y="375"/>
                  </a:lnTo>
                  <a:lnTo>
                    <a:pt x="0" y="8"/>
                  </a:lnTo>
                  <a:lnTo>
                    <a:pt x="331" y="4"/>
                  </a:lnTo>
                  <a:lnTo>
                    <a:pt x="625" y="0"/>
                  </a:lnTo>
                  <a:lnTo>
                    <a:pt x="629" y="36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2" name="Freeform 45">
              <a:extLst>
                <a:ext uri="{FF2B5EF4-FFF2-40B4-BE49-F238E27FC236}">
                  <a16:creationId xmlns:a16="http://schemas.microsoft.com/office/drawing/2014/main" id="{C052692D-E4F1-4B19-B497-EF9DEB1CA852}"/>
                </a:ext>
              </a:extLst>
            </p:cNvPr>
            <p:cNvSpPr>
              <a:spLocks/>
            </p:cNvSpPr>
            <p:nvPr/>
          </p:nvSpPr>
          <p:spPr bwMode="auto">
            <a:xfrm>
              <a:off x="5961192" y="4833847"/>
              <a:ext cx="814388" cy="1050924"/>
            </a:xfrm>
            <a:custGeom>
              <a:avLst/>
              <a:gdLst>
                <a:gd name="T0" fmla="*/ 814388 w 560"/>
                <a:gd name="T1" fmla="*/ 1046564 h 723"/>
                <a:gd name="T2" fmla="*/ 142518 w 560"/>
                <a:gd name="T3" fmla="*/ 1050925 h 723"/>
                <a:gd name="T4" fmla="*/ 142518 w 560"/>
                <a:gd name="T5" fmla="*/ 1030575 h 723"/>
                <a:gd name="T6" fmla="*/ 120704 w 560"/>
                <a:gd name="T7" fmla="*/ 976793 h 723"/>
                <a:gd name="T8" fmla="*/ 68350 w 560"/>
                <a:gd name="T9" fmla="*/ 918651 h 723"/>
                <a:gd name="T10" fmla="*/ 46536 w 560"/>
                <a:gd name="T11" fmla="*/ 882312 h 723"/>
                <a:gd name="T12" fmla="*/ 20360 w 560"/>
                <a:gd name="T13" fmla="*/ 782016 h 723"/>
                <a:gd name="T14" fmla="*/ 36357 w 560"/>
                <a:gd name="T15" fmla="*/ 697710 h 723"/>
                <a:gd name="T16" fmla="*/ 90164 w 560"/>
                <a:gd name="T17" fmla="*/ 595960 h 723"/>
                <a:gd name="T18" fmla="*/ 68350 w 560"/>
                <a:gd name="T19" fmla="*/ 537818 h 723"/>
                <a:gd name="T20" fmla="*/ 100344 w 560"/>
                <a:gd name="T21" fmla="*/ 459325 h 723"/>
                <a:gd name="T22" fmla="*/ 100344 w 560"/>
                <a:gd name="T23" fmla="*/ 411358 h 723"/>
                <a:gd name="T24" fmla="*/ 58171 w 560"/>
                <a:gd name="T25" fmla="*/ 311062 h 723"/>
                <a:gd name="T26" fmla="*/ 52354 w 560"/>
                <a:gd name="T27" fmla="*/ 247105 h 723"/>
                <a:gd name="T28" fmla="*/ 90164 w 560"/>
                <a:gd name="T29" fmla="*/ 168613 h 723"/>
                <a:gd name="T30" fmla="*/ 74167 w 560"/>
                <a:gd name="T31" fmla="*/ 110471 h 723"/>
                <a:gd name="T32" fmla="*/ 90164 w 560"/>
                <a:gd name="T33" fmla="*/ 84307 h 723"/>
                <a:gd name="T34" fmla="*/ 74167 w 560"/>
                <a:gd name="T35" fmla="*/ 62503 h 723"/>
                <a:gd name="T36" fmla="*/ 26177 w 560"/>
                <a:gd name="T37" fmla="*/ 42153 h 723"/>
                <a:gd name="T38" fmla="*/ 0 w 560"/>
                <a:gd name="T39" fmla="*/ 4361 h 723"/>
                <a:gd name="T40" fmla="*/ 586069 w 560"/>
                <a:gd name="T41" fmla="*/ 0 h 723"/>
                <a:gd name="T42" fmla="*/ 766397 w 560"/>
                <a:gd name="T43" fmla="*/ 0 h 723"/>
                <a:gd name="T44" fmla="*/ 766397 w 560"/>
                <a:gd name="T45" fmla="*/ 533457 h 723"/>
                <a:gd name="T46" fmla="*/ 808571 w 560"/>
                <a:gd name="T47" fmla="*/ 533457 h 723"/>
                <a:gd name="T48" fmla="*/ 814388 w 560"/>
                <a:gd name="T49" fmla="*/ 1046564 h 7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0"/>
                <a:gd name="T76" fmla="*/ 0 h 723"/>
                <a:gd name="T77" fmla="*/ 560 w 560"/>
                <a:gd name="T78" fmla="*/ 723 h 7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0" h="723">
                  <a:moveTo>
                    <a:pt x="560" y="720"/>
                  </a:moveTo>
                  <a:lnTo>
                    <a:pt x="98" y="723"/>
                  </a:lnTo>
                  <a:lnTo>
                    <a:pt x="98" y="709"/>
                  </a:lnTo>
                  <a:lnTo>
                    <a:pt x="83" y="672"/>
                  </a:lnTo>
                  <a:lnTo>
                    <a:pt x="47" y="632"/>
                  </a:lnTo>
                  <a:lnTo>
                    <a:pt x="32" y="607"/>
                  </a:lnTo>
                  <a:lnTo>
                    <a:pt x="14" y="538"/>
                  </a:lnTo>
                  <a:lnTo>
                    <a:pt x="25" y="480"/>
                  </a:lnTo>
                  <a:lnTo>
                    <a:pt x="62" y="410"/>
                  </a:lnTo>
                  <a:lnTo>
                    <a:pt x="47" y="370"/>
                  </a:lnTo>
                  <a:lnTo>
                    <a:pt x="69" y="316"/>
                  </a:lnTo>
                  <a:lnTo>
                    <a:pt x="69" y="283"/>
                  </a:lnTo>
                  <a:lnTo>
                    <a:pt x="40" y="214"/>
                  </a:lnTo>
                  <a:lnTo>
                    <a:pt x="36" y="170"/>
                  </a:lnTo>
                  <a:lnTo>
                    <a:pt x="62" y="116"/>
                  </a:lnTo>
                  <a:lnTo>
                    <a:pt x="51" y="76"/>
                  </a:lnTo>
                  <a:lnTo>
                    <a:pt x="62" y="58"/>
                  </a:lnTo>
                  <a:lnTo>
                    <a:pt x="51" y="43"/>
                  </a:lnTo>
                  <a:lnTo>
                    <a:pt x="18" y="29"/>
                  </a:lnTo>
                  <a:lnTo>
                    <a:pt x="0" y="3"/>
                  </a:lnTo>
                  <a:lnTo>
                    <a:pt x="403" y="0"/>
                  </a:lnTo>
                  <a:lnTo>
                    <a:pt x="527" y="0"/>
                  </a:lnTo>
                  <a:lnTo>
                    <a:pt x="527" y="367"/>
                  </a:lnTo>
                  <a:lnTo>
                    <a:pt x="556" y="367"/>
                  </a:lnTo>
                  <a:lnTo>
                    <a:pt x="560" y="720"/>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3" name="Freeform 46">
              <a:extLst>
                <a:ext uri="{FF2B5EF4-FFF2-40B4-BE49-F238E27FC236}">
                  <a16:creationId xmlns:a16="http://schemas.microsoft.com/office/drawing/2014/main" id="{0096389C-CE74-4599-ADC2-C71F10FEF5C4}"/>
                </a:ext>
              </a:extLst>
            </p:cNvPr>
            <p:cNvSpPr>
              <a:spLocks/>
            </p:cNvSpPr>
            <p:nvPr/>
          </p:nvSpPr>
          <p:spPr bwMode="auto">
            <a:xfrm>
              <a:off x="7636004" y="4805272"/>
              <a:ext cx="1052512" cy="546099"/>
            </a:xfrm>
            <a:custGeom>
              <a:avLst/>
              <a:gdLst>
                <a:gd name="T0" fmla="*/ 43612 w 724"/>
                <a:gd name="T1" fmla="*/ 546100 h 375"/>
                <a:gd name="T2" fmla="*/ 5815 w 724"/>
                <a:gd name="T3" fmla="*/ 546100 h 375"/>
                <a:gd name="T4" fmla="*/ 0 w 724"/>
                <a:gd name="T5" fmla="*/ 16019 h 375"/>
                <a:gd name="T6" fmla="*/ 625111 w 724"/>
                <a:gd name="T7" fmla="*/ 5825 h 375"/>
                <a:gd name="T8" fmla="*/ 1042336 w 724"/>
                <a:gd name="T9" fmla="*/ 0 h 375"/>
                <a:gd name="T10" fmla="*/ 1052512 w 724"/>
                <a:gd name="T11" fmla="*/ 524256 h 375"/>
                <a:gd name="T12" fmla="*/ 43612 w 724"/>
                <a:gd name="T13" fmla="*/ 546100 h 375"/>
                <a:gd name="T14" fmla="*/ 0 60000 65536"/>
                <a:gd name="T15" fmla="*/ 0 60000 65536"/>
                <a:gd name="T16" fmla="*/ 0 60000 65536"/>
                <a:gd name="T17" fmla="*/ 0 60000 65536"/>
                <a:gd name="T18" fmla="*/ 0 60000 65536"/>
                <a:gd name="T19" fmla="*/ 0 60000 65536"/>
                <a:gd name="T20" fmla="*/ 0 60000 65536"/>
                <a:gd name="T21" fmla="*/ 0 w 724"/>
                <a:gd name="T22" fmla="*/ 0 h 375"/>
                <a:gd name="T23" fmla="*/ 724 w 724"/>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4" h="375">
                  <a:moveTo>
                    <a:pt x="30" y="375"/>
                  </a:moveTo>
                  <a:lnTo>
                    <a:pt x="4" y="375"/>
                  </a:lnTo>
                  <a:lnTo>
                    <a:pt x="0" y="11"/>
                  </a:lnTo>
                  <a:lnTo>
                    <a:pt x="430" y="4"/>
                  </a:lnTo>
                  <a:lnTo>
                    <a:pt x="717" y="0"/>
                  </a:lnTo>
                  <a:lnTo>
                    <a:pt x="724" y="360"/>
                  </a:lnTo>
                  <a:lnTo>
                    <a:pt x="30" y="37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4" name="Freeform 47">
              <a:extLst>
                <a:ext uri="{FF2B5EF4-FFF2-40B4-BE49-F238E27FC236}">
                  <a16:creationId xmlns:a16="http://schemas.microsoft.com/office/drawing/2014/main" id="{F44B9EE7-F7AB-4DFF-9050-B6821A8ADF45}"/>
                </a:ext>
              </a:extLst>
            </p:cNvPr>
            <p:cNvSpPr>
              <a:spLocks/>
            </p:cNvSpPr>
            <p:nvPr/>
          </p:nvSpPr>
          <p:spPr bwMode="auto">
            <a:xfrm>
              <a:off x="3576767" y="4805272"/>
              <a:ext cx="966788" cy="661986"/>
            </a:xfrm>
            <a:custGeom>
              <a:avLst/>
              <a:gdLst>
                <a:gd name="T0" fmla="*/ 962427 w 665"/>
                <a:gd name="T1" fmla="*/ 661987 h 455"/>
                <a:gd name="T2" fmla="*/ 449229 w 665"/>
                <a:gd name="T3" fmla="*/ 651803 h 455"/>
                <a:gd name="T4" fmla="*/ 453591 w 665"/>
                <a:gd name="T5" fmla="*/ 539774 h 455"/>
                <a:gd name="T6" fmla="*/ 0 w 665"/>
                <a:gd name="T7" fmla="*/ 529590 h 455"/>
                <a:gd name="T8" fmla="*/ 15992 w 665"/>
                <a:gd name="T9" fmla="*/ 0 h 455"/>
                <a:gd name="T10" fmla="*/ 876651 w 665"/>
                <a:gd name="T11" fmla="*/ 16004 h 455"/>
                <a:gd name="T12" fmla="*/ 918812 w 665"/>
                <a:gd name="T13" fmla="*/ 21824 h 455"/>
                <a:gd name="T14" fmla="*/ 914451 w 665"/>
                <a:gd name="T15" fmla="*/ 545594 h 455"/>
                <a:gd name="T16" fmla="*/ 966788 w 665"/>
                <a:gd name="T17" fmla="*/ 551413 h 455"/>
                <a:gd name="T18" fmla="*/ 962427 w 665"/>
                <a:gd name="T19" fmla="*/ 661987 h 4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5"/>
                <a:gd name="T31" fmla="*/ 0 h 455"/>
                <a:gd name="T32" fmla="*/ 665 w 665"/>
                <a:gd name="T33" fmla="*/ 455 h 4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5" h="455">
                  <a:moveTo>
                    <a:pt x="662" y="455"/>
                  </a:moveTo>
                  <a:lnTo>
                    <a:pt x="309" y="448"/>
                  </a:lnTo>
                  <a:lnTo>
                    <a:pt x="312" y="371"/>
                  </a:lnTo>
                  <a:lnTo>
                    <a:pt x="0" y="364"/>
                  </a:lnTo>
                  <a:lnTo>
                    <a:pt x="11" y="0"/>
                  </a:lnTo>
                  <a:lnTo>
                    <a:pt x="603" y="11"/>
                  </a:lnTo>
                  <a:lnTo>
                    <a:pt x="632" y="15"/>
                  </a:lnTo>
                  <a:lnTo>
                    <a:pt x="629" y="375"/>
                  </a:lnTo>
                  <a:lnTo>
                    <a:pt x="665" y="379"/>
                  </a:lnTo>
                  <a:lnTo>
                    <a:pt x="662" y="455"/>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5" name="Freeform 48">
              <a:extLst>
                <a:ext uri="{FF2B5EF4-FFF2-40B4-BE49-F238E27FC236}">
                  <a16:creationId xmlns:a16="http://schemas.microsoft.com/office/drawing/2014/main" id="{7E590E7C-4719-41A5-B4BF-94854B5800B1}"/>
                </a:ext>
              </a:extLst>
            </p:cNvPr>
            <p:cNvSpPr>
              <a:spLocks/>
            </p:cNvSpPr>
            <p:nvPr/>
          </p:nvSpPr>
          <p:spPr bwMode="auto">
            <a:xfrm>
              <a:off x="8678991" y="4775109"/>
              <a:ext cx="808038" cy="554037"/>
            </a:xfrm>
            <a:custGeom>
              <a:avLst/>
              <a:gdLst>
                <a:gd name="T0" fmla="*/ 808038 w 556"/>
                <a:gd name="T1" fmla="*/ 523500 h 381"/>
                <a:gd name="T2" fmla="*/ 47959 w 556"/>
                <a:gd name="T3" fmla="*/ 554038 h 381"/>
                <a:gd name="T4" fmla="*/ 10173 w 556"/>
                <a:gd name="T5" fmla="*/ 554038 h 381"/>
                <a:gd name="T6" fmla="*/ 0 w 556"/>
                <a:gd name="T7" fmla="*/ 30538 h 381"/>
                <a:gd name="T8" fmla="*/ 369140 w 556"/>
                <a:gd name="T9" fmla="*/ 14542 h 381"/>
                <a:gd name="T10" fmla="*/ 781878 w 556"/>
                <a:gd name="T11" fmla="*/ 0 h 381"/>
                <a:gd name="T12" fmla="*/ 808038 w 556"/>
                <a:gd name="T13" fmla="*/ 523500 h 381"/>
                <a:gd name="T14" fmla="*/ 0 60000 65536"/>
                <a:gd name="T15" fmla="*/ 0 60000 65536"/>
                <a:gd name="T16" fmla="*/ 0 60000 65536"/>
                <a:gd name="T17" fmla="*/ 0 60000 65536"/>
                <a:gd name="T18" fmla="*/ 0 60000 65536"/>
                <a:gd name="T19" fmla="*/ 0 60000 65536"/>
                <a:gd name="T20" fmla="*/ 0 60000 65536"/>
                <a:gd name="T21" fmla="*/ 0 w 556"/>
                <a:gd name="T22" fmla="*/ 0 h 381"/>
                <a:gd name="T23" fmla="*/ 556 w 556"/>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6" h="381">
                  <a:moveTo>
                    <a:pt x="556" y="360"/>
                  </a:moveTo>
                  <a:lnTo>
                    <a:pt x="33" y="381"/>
                  </a:lnTo>
                  <a:lnTo>
                    <a:pt x="7" y="381"/>
                  </a:lnTo>
                  <a:lnTo>
                    <a:pt x="0" y="21"/>
                  </a:lnTo>
                  <a:lnTo>
                    <a:pt x="254" y="10"/>
                  </a:lnTo>
                  <a:lnTo>
                    <a:pt x="538" y="0"/>
                  </a:lnTo>
                  <a:lnTo>
                    <a:pt x="556" y="36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endParaRPr lang="en-US" sz="1350">
                <a:solidFill>
                  <a:prstClr val="black"/>
                </a:solidFill>
              </a:endParaRPr>
            </a:p>
          </p:txBody>
        </p:sp>
        <p:sp>
          <p:nvSpPr>
            <p:cNvPr id="176" name="Freeform 49">
              <a:extLst>
                <a:ext uri="{FF2B5EF4-FFF2-40B4-BE49-F238E27FC236}">
                  <a16:creationId xmlns:a16="http://schemas.microsoft.com/office/drawing/2014/main" id="{26EE100A-47F2-43CF-9BBC-2BC331C11ADF}"/>
                </a:ext>
              </a:extLst>
            </p:cNvPr>
            <p:cNvSpPr>
              <a:spLocks/>
            </p:cNvSpPr>
            <p:nvPr/>
          </p:nvSpPr>
          <p:spPr bwMode="auto">
            <a:xfrm>
              <a:off x="9461629" y="4752884"/>
              <a:ext cx="803275" cy="1063624"/>
            </a:xfrm>
            <a:custGeom>
              <a:avLst/>
              <a:gdLst>
                <a:gd name="T0" fmla="*/ 100228 w 553"/>
                <a:gd name="T1" fmla="*/ 1063625 h 731"/>
                <a:gd name="T2" fmla="*/ 90060 w 553"/>
                <a:gd name="T3" fmla="*/ 973413 h 731"/>
                <a:gd name="T4" fmla="*/ 68271 w 553"/>
                <a:gd name="T5" fmla="*/ 969048 h 731"/>
                <a:gd name="T6" fmla="*/ 47935 w 553"/>
                <a:gd name="T7" fmla="*/ 550000 h 731"/>
                <a:gd name="T8" fmla="*/ 26146 w 553"/>
                <a:gd name="T9" fmla="*/ 545635 h 731"/>
                <a:gd name="T10" fmla="*/ 0 w 553"/>
                <a:gd name="T11" fmla="*/ 21825 h 731"/>
                <a:gd name="T12" fmla="*/ 512760 w 553"/>
                <a:gd name="T13" fmla="*/ 0 h 731"/>
                <a:gd name="T14" fmla="*/ 522928 w 553"/>
                <a:gd name="T15" fmla="*/ 5820 h 731"/>
                <a:gd name="T16" fmla="*/ 538906 w 553"/>
                <a:gd name="T17" fmla="*/ 42196 h 731"/>
                <a:gd name="T18" fmla="*/ 559242 w 553"/>
                <a:gd name="T19" fmla="*/ 58201 h 731"/>
                <a:gd name="T20" fmla="*/ 575220 w 553"/>
                <a:gd name="T21" fmla="*/ 206614 h 731"/>
                <a:gd name="T22" fmla="*/ 607177 w 553"/>
                <a:gd name="T23" fmla="*/ 238624 h 731"/>
                <a:gd name="T24" fmla="*/ 612987 w 553"/>
                <a:gd name="T25" fmla="*/ 301191 h 731"/>
                <a:gd name="T26" fmla="*/ 639134 w 553"/>
                <a:gd name="T27" fmla="*/ 323016 h 731"/>
                <a:gd name="T28" fmla="*/ 675448 w 553"/>
                <a:gd name="T29" fmla="*/ 397222 h 731"/>
                <a:gd name="T30" fmla="*/ 719026 w 553"/>
                <a:gd name="T31" fmla="*/ 413228 h 731"/>
                <a:gd name="T32" fmla="*/ 733551 w 553"/>
                <a:gd name="T33" fmla="*/ 433598 h 731"/>
                <a:gd name="T34" fmla="*/ 745172 w 553"/>
                <a:gd name="T35" fmla="*/ 576191 h 731"/>
                <a:gd name="T36" fmla="*/ 761150 w 553"/>
                <a:gd name="T37" fmla="*/ 614022 h 731"/>
                <a:gd name="T38" fmla="*/ 761150 w 553"/>
                <a:gd name="T39" fmla="*/ 650397 h 731"/>
                <a:gd name="T40" fmla="*/ 777129 w 553"/>
                <a:gd name="T41" fmla="*/ 672223 h 731"/>
                <a:gd name="T42" fmla="*/ 803275 w 553"/>
                <a:gd name="T43" fmla="*/ 792990 h 731"/>
                <a:gd name="T44" fmla="*/ 781486 w 553"/>
                <a:gd name="T45" fmla="*/ 905027 h 731"/>
                <a:gd name="T46" fmla="*/ 803275 w 553"/>
                <a:gd name="T47" fmla="*/ 1015609 h 731"/>
                <a:gd name="T48" fmla="*/ 797465 w 553"/>
                <a:gd name="T49" fmla="*/ 1037435 h 731"/>
                <a:gd name="T50" fmla="*/ 100228 w 553"/>
                <a:gd name="T51" fmla="*/ 1063625 h 7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3"/>
                <a:gd name="T79" fmla="*/ 0 h 731"/>
                <a:gd name="T80" fmla="*/ 553 w 553"/>
                <a:gd name="T81" fmla="*/ 731 h 7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3" h="731">
                  <a:moveTo>
                    <a:pt x="69" y="731"/>
                  </a:moveTo>
                  <a:lnTo>
                    <a:pt x="62" y="669"/>
                  </a:lnTo>
                  <a:lnTo>
                    <a:pt x="47" y="666"/>
                  </a:lnTo>
                  <a:lnTo>
                    <a:pt x="33" y="378"/>
                  </a:lnTo>
                  <a:lnTo>
                    <a:pt x="18" y="375"/>
                  </a:lnTo>
                  <a:lnTo>
                    <a:pt x="0" y="15"/>
                  </a:lnTo>
                  <a:lnTo>
                    <a:pt x="353" y="0"/>
                  </a:lnTo>
                  <a:lnTo>
                    <a:pt x="360" y="4"/>
                  </a:lnTo>
                  <a:lnTo>
                    <a:pt x="371" y="29"/>
                  </a:lnTo>
                  <a:lnTo>
                    <a:pt x="385" y="40"/>
                  </a:lnTo>
                  <a:lnTo>
                    <a:pt x="396" y="142"/>
                  </a:lnTo>
                  <a:lnTo>
                    <a:pt x="418" y="164"/>
                  </a:lnTo>
                  <a:lnTo>
                    <a:pt x="422" y="207"/>
                  </a:lnTo>
                  <a:lnTo>
                    <a:pt x="440" y="222"/>
                  </a:lnTo>
                  <a:lnTo>
                    <a:pt x="465" y="273"/>
                  </a:lnTo>
                  <a:lnTo>
                    <a:pt x="495" y="284"/>
                  </a:lnTo>
                  <a:lnTo>
                    <a:pt x="505" y="298"/>
                  </a:lnTo>
                  <a:lnTo>
                    <a:pt x="513" y="396"/>
                  </a:lnTo>
                  <a:lnTo>
                    <a:pt x="524" y="422"/>
                  </a:lnTo>
                  <a:lnTo>
                    <a:pt x="524" y="447"/>
                  </a:lnTo>
                  <a:lnTo>
                    <a:pt x="535" y="462"/>
                  </a:lnTo>
                  <a:lnTo>
                    <a:pt x="553" y="545"/>
                  </a:lnTo>
                  <a:lnTo>
                    <a:pt x="538" y="622"/>
                  </a:lnTo>
                  <a:lnTo>
                    <a:pt x="553" y="698"/>
                  </a:lnTo>
                  <a:lnTo>
                    <a:pt x="549" y="713"/>
                  </a:lnTo>
                  <a:lnTo>
                    <a:pt x="69" y="731"/>
                  </a:lnTo>
                  <a:close/>
                </a:path>
              </a:pathLst>
            </a:custGeom>
            <a:noFill/>
            <a:ln w="6350">
              <a:solidFill>
                <a:srgbClr val="000000"/>
              </a:solidFill>
              <a:round/>
              <a:headEnd/>
              <a:tailEnd/>
            </a:ln>
          </p:spPr>
          <p:txBody>
            <a:bodyPr/>
            <a:lstStyle/>
            <a:p>
              <a:pPr defTabSz="685800"/>
              <a:endParaRPr lang="en-US" sz="1350">
                <a:solidFill>
                  <a:prstClr val="black"/>
                </a:solidFill>
              </a:endParaRPr>
            </a:p>
          </p:txBody>
        </p:sp>
        <p:sp>
          <p:nvSpPr>
            <p:cNvPr id="177" name="Freeform 50">
              <a:extLst>
                <a:ext uri="{FF2B5EF4-FFF2-40B4-BE49-F238E27FC236}">
                  <a16:creationId xmlns:a16="http://schemas.microsoft.com/office/drawing/2014/main" id="{7DB6C412-3B61-4190-80F9-5DA55C756180}"/>
                </a:ext>
              </a:extLst>
            </p:cNvPr>
            <p:cNvSpPr>
              <a:spLocks/>
            </p:cNvSpPr>
            <p:nvPr/>
          </p:nvSpPr>
          <p:spPr bwMode="auto">
            <a:xfrm>
              <a:off x="4534030" y="5144997"/>
              <a:ext cx="1570037" cy="739774"/>
            </a:xfrm>
            <a:custGeom>
              <a:avLst/>
              <a:gdLst>
                <a:gd name="T0" fmla="*/ 0 w 1080"/>
                <a:gd name="T1" fmla="*/ 723788 h 509"/>
                <a:gd name="T2" fmla="*/ 36343 w 1080"/>
                <a:gd name="T3" fmla="*/ 555195 h 509"/>
                <a:gd name="T4" fmla="*/ 110484 w 1080"/>
                <a:gd name="T5" fmla="*/ 549381 h 509"/>
                <a:gd name="T6" fmla="*/ 152642 w 1080"/>
                <a:gd name="T7" fmla="*/ 533394 h 509"/>
                <a:gd name="T8" fmla="*/ 206431 w 1080"/>
                <a:gd name="T9" fmla="*/ 597343 h 509"/>
                <a:gd name="T10" fmla="*/ 252950 w 1080"/>
                <a:gd name="T11" fmla="*/ 581356 h 509"/>
                <a:gd name="T12" fmla="*/ 284933 w 1080"/>
                <a:gd name="T13" fmla="*/ 581356 h 509"/>
                <a:gd name="T14" fmla="*/ 364888 w 1080"/>
                <a:gd name="T15" fmla="*/ 619144 h 509"/>
                <a:gd name="T16" fmla="*/ 417223 w 1080"/>
                <a:gd name="T17" fmla="*/ 619144 h 509"/>
                <a:gd name="T18" fmla="*/ 471011 w 1080"/>
                <a:gd name="T19" fmla="*/ 629317 h 509"/>
                <a:gd name="T20" fmla="*/ 485548 w 1080"/>
                <a:gd name="T21" fmla="*/ 597343 h 509"/>
                <a:gd name="T22" fmla="*/ 533522 w 1080"/>
                <a:gd name="T23" fmla="*/ 576995 h 509"/>
                <a:gd name="T24" fmla="*/ 591671 w 1080"/>
                <a:gd name="T25" fmla="*/ 561008 h 509"/>
                <a:gd name="T26" fmla="*/ 629469 w 1080"/>
                <a:gd name="T27" fmla="*/ 533394 h 509"/>
                <a:gd name="T28" fmla="*/ 739953 w 1080"/>
                <a:gd name="T29" fmla="*/ 475258 h 509"/>
                <a:gd name="T30" fmla="*/ 819908 w 1080"/>
                <a:gd name="T31" fmla="*/ 438923 h 509"/>
                <a:gd name="T32" fmla="*/ 846075 w 1080"/>
                <a:gd name="T33" fmla="*/ 428750 h 509"/>
                <a:gd name="T34" fmla="*/ 940568 w 1080"/>
                <a:gd name="T35" fmla="*/ 316839 h 509"/>
                <a:gd name="T36" fmla="*/ 962375 w 1080"/>
                <a:gd name="T37" fmla="*/ 242716 h 509"/>
                <a:gd name="T38" fmla="*/ 1030700 w 1080"/>
                <a:gd name="T39" fmla="*/ 222369 h 509"/>
                <a:gd name="T40" fmla="*/ 1040876 w 1080"/>
                <a:gd name="T41" fmla="*/ 164233 h 509"/>
                <a:gd name="T42" fmla="*/ 1115017 w 1080"/>
                <a:gd name="T43" fmla="*/ 110458 h 509"/>
                <a:gd name="T44" fmla="*/ 1162990 w 1080"/>
                <a:gd name="T45" fmla="*/ 42148 h 509"/>
                <a:gd name="T46" fmla="*/ 1210964 w 1080"/>
                <a:gd name="T47" fmla="*/ 52322 h 509"/>
                <a:gd name="T48" fmla="*/ 1327263 w 1080"/>
                <a:gd name="T49" fmla="*/ 37788 h 509"/>
                <a:gd name="T50" fmla="*/ 1389773 w 1080"/>
                <a:gd name="T51" fmla="*/ 26161 h 509"/>
                <a:gd name="T52" fmla="*/ 1459553 w 1080"/>
                <a:gd name="T53" fmla="*/ 5814 h 509"/>
                <a:gd name="T54" fmla="*/ 1527879 w 1080"/>
                <a:gd name="T55" fmla="*/ 100284 h 509"/>
                <a:gd name="T56" fmla="*/ 1495896 w 1080"/>
                <a:gd name="T57" fmla="*/ 226729 h 509"/>
                <a:gd name="T58" fmla="*/ 1463914 w 1080"/>
                <a:gd name="T59" fmla="*/ 386601 h 509"/>
                <a:gd name="T60" fmla="*/ 1474090 w 1080"/>
                <a:gd name="T61" fmla="*/ 571182 h 509"/>
                <a:gd name="T62" fmla="*/ 1548231 w 1080"/>
                <a:gd name="T63" fmla="*/ 665652 h 509"/>
                <a:gd name="T64" fmla="*/ 1570037 w 1080"/>
                <a:gd name="T65" fmla="*/ 739775 h 5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0"/>
                <a:gd name="T100" fmla="*/ 0 h 509"/>
                <a:gd name="T101" fmla="*/ 1080 w 1080"/>
                <a:gd name="T102" fmla="*/ 509 h 5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0" h="509">
                  <a:moveTo>
                    <a:pt x="1080" y="509"/>
                  </a:moveTo>
                  <a:lnTo>
                    <a:pt x="0" y="498"/>
                  </a:lnTo>
                  <a:lnTo>
                    <a:pt x="4" y="382"/>
                  </a:lnTo>
                  <a:lnTo>
                    <a:pt x="25" y="382"/>
                  </a:lnTo>
                  <a:lnTo>
                    <a:pt x="40" y="371"/>
                  </a:lnTo>
                  <a:lnTo>
                    <a:pt x="76" y="378"/>
                  </a:lnTo>
                  <a:lnTo>
                    <a:pt x="80" y="367"/>
                  </a:lnTo>
                  <a:lnTo>
                    <a:pt x="105" y="367"/>
                  </a:lnTo>
                  <a:lnTo>
                    <a:pt x="116" y="404"/>
                  </a:lnTo>
                  <a:lnTo>
                    <a:pt x="142" y="411"/>
                  </a:lnTo>
                  <a:lnTo>
                    <a:pt x="145" y="400"/>
                  </a:lnTo>
                  <a:lnTo>
                    <a:pt x="174" y="400"/>
                  </a:lnTo>
                  <a:lnTo>
                    <a:pt x="182" y="407"/>
                  </a:lnTo>
                  <a:lnTo>
                    <a:pt x="196" y="400"/>
                  </a:lnTo>
                  <a:lnTo>
                    <a:pt x="233" y="426"/>
                  </a:lnTo>
                  <a:lnTo>
                    <a:pt x="251" y="426"/>
                  </a:lnTo>
                  <a:lnTo>
                    <a:pt x="269" y="404"/>
                  </a:lnTo>
                  <a:lnTo>
                    <a:pt x="287" y="426"/>
                  </a:lnTo>
                  <a:lnTo>
                    <a:pt x="305" y="415"/>
                  </a:lnTo>
                  <a:lnTo>
                    <a:pt x="324" y="433"/>
                  </a:lnTo>
                  <a:lnTo>
                    <a:pt x="338" y="422"/>
                  </a:lnTo>
                  <a:lnTo>
                    <a:pt x="334" y="411"/>
                  </a:lnTo>
                  <a:lnTo>
                    <a:pt x="364" y="415"/>
                  </a:lnTo>
                  <a:lnTo>
                    <a:pt x="367" y="397"/>
                  </a:lnTo>
                  <a:lnTo>
                    <a:pt x="382" y="386"/>
                  </a:lnTo>
                  <a:lnTo>
                    <a:pt x="407" y="386"/>
                  </a:lnTo>
                  <a:lnTo>
                    <a:pt x="422" y="382"/>
                  </a:lnTo>
                  <a:lnTo>
                    <a:pt x="433" y="367"/>
                  </a:lnTo>
                  <a:lnTo>
                    <a:pt x="480" y="360"/>
                  </a:lnTo>
                  <a:lnTo>
                    <a:pt x="509" y="327"/>
                  </a:lnTo>
                  <a:lnTo>
                    <a:pt x="509" y="309"/>
                  </a:lnTo>
                  <a:lnTo>
                    <a:pt x="564" y="302"/>
                  </a:lnTo>
                  <a:lnTo>
                    <a:pt x="567" y="291"/>
                  </a:lnTo>
                  <a:lnTo>
                    <a:pt x="582" y="295"/>
                  </a:lnTo>
                  <a:lnTo>
                    <a:pt x="589" y="247"/>
                  </a:lnTo>
                  <a:lnTo>
                    <a:pt x="647" y="218"/>
                  </a:lnTo>
                  <a:lnTo>
                    <a:pt x="644" y="189"/>
                  </a:lnTo>
                  <a:lnTo>
                    <a:pt x="662" y="167"/>
                  </a:lnTo>
                  <a:lnTo>
                    <a:pt x="691" y="156"/>
                  </a:lnTo>
                  <a:lnTo>
                    <a:pt x="709" y="153"/>
                  </a:lnTo>
                  <a:lnTo>
                    <a:pt x="727" y="135"/>
                  </a:lnTo>
                  <a:lnTo>
                    <a:pt x="716" y="113"/>
                  </a:lnTo>
                  <a:lnTo>
                    <a:pt x="745" y="106"/>
                  </a:lnTo>
                  <a:lnTo>
                    <a:pt x="767" y="76"/>
                  </a:lnTo>
                  <a:lnTo>
                    <a:pt x="778" y="47"/>
                  </a:lnTo>
                  <a:lnTo>
                    <a:pt x="800" y="29"/>
                  </a:lnTo>
                  <a:lnTo>
                    <a:pt x="829" y="26"/>
                  </a:lnTo>
                  <a:lnTo>
                    <a:pt x="833" y="36"/>
                  </a:lnTo>
                  <a:lnTo>
                    <a:pt x="858" y="40"/>
                  </a:lnTo>
                  <a:lnTo>
                    <a:pt x="913" y="26"/>
                  </a:lnTo>
                  <a:lnTo>
                    <a:pt x="927" y="47"/>
                  </a:lnTo>
                  <a:lnTo>
                    <a:pt x="956" y="18"/>
                  </a:lnTo>
                  <a:lnTo>
                    <a:pt x="989" y="18"/>
                  </a:lnTo>
                  <a:lnTo>
                    <a:pt x="1004" y="4"/>
                  </a:lnTo>
                  <a:lnTo>
                    <a:pt x="1022" y="0"/>
                  </a:lnTo>
                  <a:lnTo>
                    <a:pt x="1051" y="69"/>
                  </a:lnTo>
                  <a:lnTo>
                    <a:pt x="1051" y="102"/>
                  </a:lnTo>
                  <a:lnTo>
                    <a:pt x="1029" y="156"/>
                  </a:lnTo>
                  <a:lnTo>
                    <a:pt x="1044" y="196"/>
                  </a:lnTo>
                  <a:lnTo>
                    <a:pt x="1007" y="266"/>
                  </a:lnTo>
                  <a:lnTo>
                    <a:pt x="996" y="324"/>
                  </a:lnTo>
                  <a:lnTo>
                    <a:pt x="1014" y="393"/>
                  </a:lnTo>
                  <a:lnTo>
                    <a:pt x="1029" y="418"/>
                  </a:lnTo>
                  <a:lnTo>
                    <a:pt x="1065" y="458"/>
                  </a:lnTo>
                  <a:lnTo>
                    <a:pt x="1080" y="495"/>
                  </a:lnTo>
                  <a:lnTo>
                    <a:pt x="1080" y="50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8" name="Freeform 51">
              <a:extLst>
                <a:ext uri="{FF2B5EF4-FFF2-40B4-BE49-F238E27FC236}">
                  <a16:creationId xmlns:a16="http://schemas.microsoft.com/office/drawing/2014/main" id="{0E84745B-C068-49CA-B813-74F8FDFB3471}"/>
                </a:ext>
              </a:extLst>
            </p:cNvPr>
            <p:cNvSpPr>
              <a:spLocks/>
            </p:cNvSpPr>
            <p:nvPr/>
          </p:nvSpPr>
          <p:spPr bwMode="auto">
            <a:xfrm>
              <a:off x="6769230" y="5351372"/>
              <a:ext cx="920750" cy="528637"/>
            </a:xfrm>
            <a:custGeom>
              <a:avLst/>
              <a:gdLst>
                <a:gd name="T0" fmla="*/ 5818 w 633"/>
                <a:gd name="T1" fmla="*/ 528637 h 364"/>
                <a:gd name="T2" fmla="*/ 0 w 633"/>
                <a:gd name="T3" fmla="*/ 15975 h 364"/>
                <a:gd name="T4" fmla="*/ 872749 w 633"/>
                <a:gd name="T5" fmla="*/ 0 h 364"/>
                <a:gd name="T6" fmla="*/ 910568 w 633"/>
                <a:gd name="T7" fmla="*/ 0 h 364"/>
                <a:gd name="T8" fmla="*/ 920750 w 633"/>
                <a:gd name="T9" fmla="*/ 522828 h 364"/>
                <a:gd name="T10" fmla="*/ 174550 w 633"/>
                <a:gd name="T11" fmla="*/ 528637 h 364"/>
                <a:gd name="T12" fmla="*/ 5818 w 633"/>
                <a:gd name="T13" fmla="*/ 528637 h 364"/>
                <a:gd name="T14" fmla="*/ 0 60000 65536"/>
                <a:gd name="T15" fmla="*/ 0 60000 65536"/>
                <a:gd name="T16" fmla="*/ 0 60000 65536"/>
                <a:gd name="T17" fmla="*/ 0 60000 65536"/>
                <a:gd name="T18" fmla="*/ 0 60000 65536"/>
                <a:gd name="T19" fmla="*/ 0 60000 65536"/>
                <a:gd name="T20" fmla="*/ 0 60000 65536"/>
                <a:gd name="T21" fmla="*/ 0 w 633"/>
                <a:gd name="T22" fmla="*/ 0 h 364"/>
                <a:gd name="T23" fmla="*/ 633 w 633"/>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3" h="364">
                  <a:moveTo>
                    <a:pt x="4" y="364"/>
                  </a:moveTo>
                  <a:lnTo>
                    <a:pt x="0" y="11"/>
                  </a:lnTo>
                  <a:lnTo>
                    <a:pt x="600" y="0"/>
                  </a:lnTo>
                  <a:lnTo>
                    <a:pt x="626" y="0"/>
                  </a:lnTo>
                  <a:lnTo>
                    <a:pt x="633" y="360"/>
                  </a:lnTo>
                  <a:lnTo>
                    <a:pt x="120" y="364"/>
                  </a:lnTo>
                  <a:lnTo>
                    <a:pt x="4" y="364"/>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79" name="Freeform 52">
              <a:extLst>
                <a:ext uri="{FF2B5EF4-FFF2-40B4-BE49-F238E27FC236}">
                  <a16:creationId xmlns:a16="http://schemas.microsoft.com/office/drawing/2014/main" id="{A7915016-DD32-4E94-8E79-50E1FCABF7A4}"/>
                </a:ext>
              </a:extLst>
            </p:cNvPr>
            <p:cNvSpPr>
              <a:spLocks/>
            </p:cNvSpPr>
            <p:nvPr/>
          </p:nvSpPr>
          <p:spPr bwMode="auto">
            <a:xfrm>
              <a:off x="7680455" y="5329146"/>
              <a:ext cx="1057275" cy="546099"/>
            </a:xfrm>
            <a:custGeom>
              <a:avLst/>
              <a:gdLst>
                <a:gd name="T0" fmla="*/ 301040 w 727"/>
                <a:gd name="T1" fmla="*/ 540275 h 375"/>
                <a:gd name="T2" fmla="*/ 10180 w 727"/>
                <a:gd name="T3" fmla="*/ 546100 h 375"/>
                <a:gd name="T4" fmla="*/ 0 w 727"/>
                <a:gd name="T5" fmla="*/ 21844 h 375"/>
                <a:gd name="T6" fmla="*/ 1009283 w 727"/>
                <a:gd name="T7" fmla="*/ 0 h 375"/>
                <a:gd name="T8" fmla="*/ 1047095 w 727"/>
                <a:gd name="T9" fmla="*/ 0 h 375"/>
                <a:gd name="T10" fmla="*/ 1057275 w 727"/>
                <a:gd name="T11" fmla="*/ 530081 h 375"/>
                <a:gd name="T12" fmla="*/ 301040 w 727"/>
                <a:gd name="T13" fmla="*/ 540275 h 375"/>
                <a:gd name="T14" fmla="*/ 0 60000 65536"/>
                <a:gd name="T15" fmla="*/ 0 60000 65536"/>
                <a:gd name="T16" fmla="*/ 0 60000 65536"/>
                <a:gd name="T17" fmla="*/ 0 60000 65536"/>
                <a:gd name="T18" fmla="*/ 0 60000 65536"/>
                <a:gd name="T19" fmla="*/ 0 60000 65536"/>
                <a:gd name="T20" fmla="*/ 0 60000 65536"/>
                <a:gd name="T21" fmla="*/ 0 w 727"/>
                <a:gd name="T22" fmla="*/ 0 h 375"/>
                <a:gd name="T23" fmla="*/ 727 w 727"/>
                <a:gd name="T24" fmla="*/ 375 h 3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7" h="375">
                  <a:moveTo>
                    <a:pt x="207" y="371"/>
                  </a:moveTo>
                  <a:lnTo>
                    <a:pt x="7" y="375"/>
                  </a:lnTo>
                  <a:lnTo>
                    <a:pt x="0" y="15"/>
                  </a:lnTo>
                  <a:lnTo>
                    <a:pt x="694" y="0"/>
                  </a:lnTo>
                  <a:lnTo>
                    <a:pt x="720" y="0"/>
                  </a:lnTo>
                  <a:lnTo>
                    <a:pt x="727" y="364"/>
                  </a:lnTo>
                  <a:lnTo>
                    <a:pt x="207" y="371"/>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80" name="Freeform 53">
              <a:extLst>
                <a:ext uri="{FF2B5EF4-FFF2-40B4-BE49-F238E27FC236}">
                  <a16:creationId xmlns:a16="http://schemas.microsoft.com/office/drawing/2014/main" id="{6094EEC6-B683-4047-8E44-A9D63545E570}"/>
                </a:ext>
              </a:extLst>
            </p:cNvPr>
            <p:cNvSpPr>
              <a:spLocks/>
            </p:cNvSpPr>
            <p:nvPr/>
          </p:nvSpPr>
          <p:spPr bwMode="auto">
            <a:xfrm>
              <a:off x="8726617" y="5298983"/>
              <a:ext cx="835025" cy="560387"/>
            </a:xfrm>
            <a:custGeom>
              <a:avLst/>
              <a:gdLst>
                <a:gd name="T0" fmla="*/ 46552 w 574"/>
                <a:gd name="T1" fmla="*/ 560388 h 385"/>
                <a:gd name="T2" fmla="*/ 10183 w 574"/>
                <a:gd name="T3" fmla="*/ 560388 h 385"/>
                <a:gd name="T4" fmla="*/ 0 w 574"/>
                <a:gd name="T5" fmla="*/ 30567 h 385"/>
                <a:gd name="T6" fmla="*/ 760833 w 574"/>
                <a:gd name="T7" fmla="*/ 0 h 385"/>
                <a:gd name="T8" fmla="*/ 782654 w 574"/>
                <a:gd name="T9" fmla="*/ 4367 h 385"/>
                <a:gd name="T10" fmla="*/ 803021 w 574"/>
                <a:gd name="T11" fmla="*/ 423566 h 385"/>
                <a:gd name="T12" fmla="*/ 824842 w 574"/>
                <a:gd name="T13" fmla="*/ 427933 h 385"/>
                <a:gd name="T14" fmla="*/ 835025 w 574"/>
                <a:gd name="T15" fmla="*/ 518177 h 385"/>
                <a:gd name="T16" fmla="*/ 46552 w 574"/>
                <a:gd name="T17" fmla="*/ 560388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4"/>
                <a:gd name="T28" fmla="*/ 0 h 385"/>
                <a:gd name="T29" fmla="*/ 574 w 574"/>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4" h="385">
                  <a:moveTo>
                    <a:pt x="32" y="385"/>
                  </a:moveTo>
                  <a:lnTo>
                    <a:pt x="7" y="385"/>
                  </a:lnTo>
                  <a:lnTo>
                    <a:pt x="0" y="21"/>
                  </a:lnTo>
                  <a:lnTo>
                    <a:pt x="523" y="0"/>
                  </a:lnTo>
                  <a:lnTo>
                    <a:pt x="538" y="3"/>
                  </a:lnTo>
                  <a:lnTo>
                    <a:pt x="552" y="291"/>
                  </a:lnTo>
                  <a:lnTo>
                    <a:pt x="567" y="294"/>
                  </a:lnTo>
                  <a:lnTo>
                    <a:pt x="574" y="356"/>
                  </a:lnTo>
                  <a:lnTo>
                    <a:pt x="32" y="385"/>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endParaRPr lang="en-US" sz="1350">
                <a:solidFill>
                  <a:prstClr val="black"/>
                </a:solidFill>
              </a:endParaRPr>
            </a:p>
          </p:txBody>
        </p:sp>
        <p:sp>
          <p:nvSpPr>
            <p:cNvPr id="181" name="Freeform 54">
              <a:extLst>
                <a:ext uri="{FF2B5EF4-FFF2-40B4-BE49-F238E27FC236}">
                  <a16:creationId xmlns:a16="http://schemas.microsoft.com/office/drawing/2014/main" id="{5DB019AB-0457-44CF-B6B0-D80F3D59E8C8}"/>
                </a:ext>
              </a:extLst>
            </p:cNvPr>
            <p:cNvSpPr>
              <a:spLocks/>
            </p:cNvSpPr>
            <p:nvPr/>
          </p:nvSpPr>
          <p:spPr bwMode="auto">
            <a:xfrm>
              <a:off x="3487867" y="5335496"/>
              <a:ext cx="1052513" cy="533399"/>
            </a:xfrm>
            <a:custGeom>
              <a:avLst/>
              <a:gdLst>
                <a:gd name="T0" fmla="*/ 52335 w 724"/>
                <a:gd name="T1" fmla="*/ 507239 h 367"/>
                <a:gd name="T2" fmla="*/ 0 w 724"/>
                <a:gd name="T3" fmla="*/ 507239 h 367"/>
                <a:gd name="T4" fmla="*/ 20352 w 724"/>
                <a:gd name="T5" fmla="*/ 0 h 367"/>
                <a:gd name="T6" fmla="*/ 90132 w 724"/>
                <a:gd name="T7" fmla="*/ 0 h 367"/>
                <a:gd name="T8" fmla="*/ 543701 w 724"/>
                <a:gd name="T9" fmla="*/ 10174 h 367"/>
                <a:gd name="T10" fmla="*/ 539340 w 724"/>
                <a:gd name="T11" fmla="*/ 122086 h 367"/>
                <a:gd name="T12" fmla="*/ 1052513 w 724"/>
                <a:gd name="T13" fmla="*/ 132260 h 367"/>
                <a:gd name="T14" fmla="*/ 1052513 w 724"/>
                <a:gd name="T15" fmla="*/ 364805 h 367"/>
                <a:gd name="T16" fmla="*/ 1046698 w 724"/>
                <a:gd name="T17" fmla="*/ 533400 h 367"/>
                <a:gd name="T18" fmla="*/ 52335 w 724"/>
                <a:gd name="T19" fmla="*/ 507239 h 3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4"/>
                <a:gd name="T31" fmla="*/ 0 h 367"/>
                <a:gd name="T32" fmla="*/ 724 w 724"/>
                <a:gd name="T33" fmla="*/ 367 h 3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4" h="367">
                  <a:moveTo>
                    <a:pt x="36" y="349"/>
                  </a:moveTo>
                  <a:lnTo>
                    <a:pt x="0" y="349"/>
                  </a:lnTo>
                  <a:lnTo>
                    <a:pt x="14" y="0"/>
                  </a:lnTo>
                  <a:lnTo>
                    <a:pt x="62" y="0"/>
                  </a:lnTo>
                  <a:lnTo>
                    <a:pt x="374" y="7"/>
                  </a:lnTo>
                  <a:lnTo>
                    <a:pt x="371" y="84"/>
                  </a:lnTo>
                  <a:lnTo>
                    <a:pt x="724" y="91"/>
                  </a:lnTo>
                  <a:lnTo>
                    <a:pt x="724" y="251"/>
                  </a:lnTo>
                  <a:lnTo>
                    <a:pt x="720" y="367"/>
                  </a:lnTo>
                  <a:lnTo>
                    <a:pt x="36" y="349"/>
                  </a:lnTo>
                  <a:close/>
                </a:path>
              </a:pathLst>
            </a:custGeom>
            <a:solidFill>
              <a:srgbClr val="FF9933"/>
            </a:solidFill>
            <a:ln w="6350">
              <a:solidFill>
                <a:srgbClr val="000000"/>
              </a:solidFill>
              <a:round/>
              <a:headEnd/>
              <a:tailEnd/>
            </a:ln>
          </p:spPr>
          <p:txBody>
            <a:bodyPr/>
            <a:lstStyle/>
            <a:p>
              <a:pPr defTabSz="685800"/>
              <a:endParaRPr lang="en-US" sz="1350">
                <a:solidFill>
                  <a:prstClr val="black"/>
                </a:solidFill>
              </a:endParaRPr>
            </a:p>
          </p:txBody>
        </p:sp>
        <p:sp>
          <p:nvSpPr>
            <p:cNvPr id="182" name="Rectangle 55">
              <a:extLst>
                <a:ext uri="{FF2B5EF4-FFF2-40B4-BE49-F238E27FC236}">
                  <a16:creationId xmlns:a16="http://schemas.microsoft.com/office/drawing/2014/main" id="{BE9E7792-24E1-4F38-9585-DD94F1DB9855}"/>
                </a:ext>
              </a:extLst>
            </p:cNvPr>
            <p:cNvSpPr>
              <a:spLocks noChangeArrowheads="1"/>
            </p:cNvSpPr>
            <p:nvPr/>
          </p:nvSpPr>
          <p:spPr bwMode="auto">
            <a:xfrm>
              <a:off x="3265617" y="2914562"/>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3" name="Rectangle 56">
              <a:extLst>
                <a:ext uri="{FF2B5EF4-FFF2-40B4-BE49-F238E27FC236}">
                  <a16:creationId xmlns:a16="http://schemas.microsoft.com/office/drawing/2014/main" id="{EDC65E30-2530-4BC3-B025-0F63036CDBD5}"/>
                </a:ext>
              </a:extLst>
            </p:cNvPr>
            <p:cNvSpPr>
              <a:spLocks noChangeArrowheads="1"/>
            </p:cNvSpPr>
            <p:nvPr/>
          </p:nvSpPr>
          <p:spPr bwMode="auto">
            <a:xfrm>
              <a:off x="5316667" y="4562383"/>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4" name="Rectangle 57">
              <a:extLst>
                <a:ext uri="{FF2B5EF4-FFF2-40B4-BE49-F238E27FC236}">
                  <a16:creationId xmlns:a16="http://schemas.microsoft.com/office/drawing/2014/main" id="{948A5155-6A0D-4594-8CC6-486406768B03}"/>
                </a:ext>
              </a:extLst>
            </p:cNvPr>
            <p:cNvSpPr>
              <a:spLocks noChangeArrowheads="1"/>
            </p:cNvSpPr>
            <p:nvPr/>
          </p:nvSpPr>
          <p:spPr bwMode="auto">
            <a:xfrm>
              <a:off x="3814892" y="4511586"/>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5" name="Rectangle 58">
              <a:extLst>
                <a:ext uri="{FF2B5EF4-FFF2-40B4-BE49-F238E27FC236}">
                  <a16:creationId xmlns:a16="http://schemas.microsoft.com/office/drawing/2014/main" id="{AD38E083-8A9D-44A9-8F98-85A0456670EB}"/>
                </a:ext>
              </a:extLst>
            </p:cNvPr>
            <p:cNvSpPr>
              <a:spLocks noChangeArrowheads="1"/>
            </p:cNvSpPr>
            <p:nvPr/>
          </p:nvSpPr>
          <p:spPr bwMode="auto">
            <a:xfrm>
              <a:off x="7642355" y="4262348"/>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6" name="Rectangle 59">
              <a:extLst>
                <a:ext uri="{FF2B5EF4-FFF2-40B4-BE49-F238E27FC236}">
                  <a16:creationId xmlns:a16="http://schemas.microsoft.com/office/drawing/2014/main" id="{3DFFA2A1-2036-4247-A0BD-4D4EF428B1F3}"/>
                </a:ext>
              </a:extLst>
            </p:cNvPr>
            <p:cNvSpPr>
              <a:spLocks noChangeArrowheads="1"/>
            </p:cNvSpPr>
            <p:nvPr/>
          </p:nvSpPr>
          <p:spPr bwMode="auto">
            <a:xfrm>
              <a:off x="7040692" y="3352710"/>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7" name="Rectangle 60">
              <a:extLst>
                <a:ext uri="{FF2B5EF4-FFF2-40B4-BE49-F238E27FC236}">
                  <a16:creationId xmlns:a16="http://schemas.microsoft.com/office/drawing/2014/main" id="{9D7BBC85-4708-4F11-A5AE-14C56BDC1754}"/>
                </a:ext>
              </a:extLst>
            </p:cNvPr>
            <p:cNvSpPr>
              <a:spLocks noChangeArrowheads="1"/>
            </p:cNvSpPr>
            <p:nvPr/>
          </p:nvSpPr>
          <p:spPr bwMode="auto">
            <a:xfrm>
              <a:off x="6880356" y="4278224"/>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8" name="Rectangle 61">
              <a:extLst>
                <a:ext uri="{FF2B5EF4-FFF2-40B4-BE49-F238E27FC236}">
                  <a16:creationId xmlns:a16="http://schemas.microsoft.com/office/drawing/2014/main" id="{3A920E83-C6BB-42F1-B0FD-4918C1AA09AB}"/>
                </a:ext>
              </a:extLst>
            </p:cNvPr>
            <p:cNvSpPr>
              <a:spLocks noChangeArrowheads="1"/>
            </p:cNvSpPr>
            <p:nvPr/>
          </p:nvSpPr>
          <p:spPr bwMode="auto">
            <a:xfrm>
              <a:off x="8915529" y="2130338"/>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89" name="Rectangle 62">
              <a:extLst>
                <a:ext uri="{FF2B5EF4-FFF2-40B4-BE49-F238E27FC236}">
                  <a16:creationId xmlns:a16="http://schemas.microsoft.com/office/drawing/2014/main" id="{68253DBA-FB20-4239-98DA-3ECBBE6909B1}"/>
                </a:ext>
              </a:extLst>
            </p:cNvPr>
            <p:cNvSpPr>
              <a:spLocks noChangeArrowheads="1"/>
            </p:cNvSpPr>
            <p:nvPr/>
          </p:nvSpPr>
          <p:spPr bwMode="auto">
            <a:xfrm>
              <a:off x="5872292" y="2379576"/>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0" name="Rectangle 63">
              <a:extLst>
                <a:ext uri="{FF2B5EF4-FFF2-40B4-BE49-F238E27FC236}">
                  <a16:creationId xmlns:a16="http://schemas.microsoft.com/office/drawing/2014/main" id="{303BDDFF-EB1A-4C04-93D9-9359C5FF0F43}"/>
                </a:ext>
              </a:extLst>
            </p:cNvPr>
            <p:cNvSpPr>
              <a:spLocks noChangeArrowheads="1"/>
            </p:cNvSpPr>
            <p:nvPr/>
          </p:nvSpPr>
          <p:spPr bwMode="auto">
            <a:xfrm>
              <a:off x="6110418" y="2379576"/>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1" name="Rectangle 64">
              <a:extLst>
                <a:ext uri="{FF2B5EF4-FFF2-40B4-BE49-F238E27FC236}">
                  <a16:creationId xmlns:a16="http://schemas.microsoft.com/office/drawing/2014/main" id="{B687D6A1-A75E-4012-8BC4-F283DE5F4F07}"/>
                </a:ext>
              </a:extLst>
            </p:cNvPr>
            <p:cNvSpPr>
              <a:spLocks noChangeArrowheads="1"/>
            </p:cNvSpPr>
            <p:nvPr/>
          </p:nvSpPr>
          <p:spPr bwMode="auto">
            <a:xfrm>
              <a:off x="4268917" y="2417675"/>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2" name="Rectangle 65">
              <a:extLst>
                <a:ext uri="{FF2B5EF4-FFF2-40B4-BE49-F238E27FC236}">
                  <a16:creationId xmlns:a16="http://schemas.microsoft.com/office/drawing/2014/main" id="{167B34D3-2C8B-4AD2-AC69-C78A05BFE72B}"/>
                </a:ext>
              </a:extLst>
            </p:cNvPr>
            <p:cNvSpPr>
              <a:spLocks noChangeArrowheads="1"/>
            </p:cNvSpPr>
            <p:nvPr/>
          </p:nvSpPr>
          <p:spPr bwMode="auto">
            <a:xfrm>
              <a:off x="4062541" y="1544550"/>
              <a:ext cx="93" cy="3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hangingPunct="1">
                <a:spcBef>
                  <a:spcPct val="0"/>
                </a:spcBef>
                <a:buNone/>
              </a:pPr>
              <a:endParaRPr lang="en-US" altLang="en-US" sz="1350">
                <a:solidFill>
                  <a:prstClr val="black"/>
                </a:solidFill>
              </a:endParaRPr>
            </a:p>
          </p:txBody>
        </p:sp>
        <p:sp>
          <p:nvSpPr>
            <p:cNvPr id="193" name="Text Box 66">
              <a:extLst>
                <a:ext uri="{FF2B5EF4-FFF2-40B4-BE49-F238E27FC236}">
                  <a16:creationId xmlns:a16="http://schemas.microsoft.com/office/drawing/2014/main" id="{6CC76659-C807-4DE2-BBF1-8069DF52A8C0}"/>
                </a:ext>
              </a:extLst>
            </p:cNvPr>
            <p:cNvSpPr txBox="1">
              <a:spLocks noChangeArrowheads="1"/>
            </p:cNvSpPr>
            <p:nvPr/>
          </p:nvSpPr>
          <p:spPr bwMode="auto">
            <a:xfrm>
              <a:off x="3598520" y="5408521"/>
              <a:ext cx="65181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Adams</a:t>
              </a:r>
            </a:p>
            <a:p>
              <a:pPr algn="ctr" defTabSz="685800" eaLnBrk="1" hangingPunct="1">
                <a:spcBef>
                  <a:spcPct val="0"/>
                </a:spcBef>
                <a:buNone/>
              </a:pPr>
              <a:r>
                <a:rPr lang="en-US" altLang="en-US" sz="675" dirty="0">
                  <a:solidFill>
                    <a:prstClr val="black"/>
                  </a:solidFill>
                </a:rPr>
                <a:t>4</a:t>
              </a:r>
            </a:p>
          </p:txBody>
        </p:sp>
        <p:sp>
          <p:nvSpPr>
            <p:cNvPr id="194" name="Text Box 67">
              <a:extLst>
                <a:ext uri="{FF2B5EF4-FFF2-40B4-BE49-F238E27FC236}">
                  <a16:creationId xmlns:a16="http://schemas.microsoft.com/office/drawing/2014/main" id="{6D86E6B7-4DB8-4AA0-AE37-6973401DB3A3}"/>
                </a:ext>
              </a:extLst>
            </p:cNvPr>
            <p:cNvSpPr txBox="1">
              <a:spLocks noChangeArrowheads="1"/>
            </p:cNvSpPr>
            <p:nvPr/>
          </p:nvSpPr>
          <p:spPr bwMode="auto">
            <a:xfrm>
              <a:off x="8310738" y="4079784"/>
              <a:ext cx="658724"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Barnes</a:t>
              </a:r>
            </a:p>
            <a:p>
              <a:pPr algn="ctr" defTabSz="685800" eaLnBrk="1" hangingPunct="1">
                <a:spcBef>
                  <a:spcPct val="0"/>
                </a:spcBef>
                <a:buNone/>
              </a:pPr>
              <a:r>
                <a:rPr lang="en-US" altLang="en-US" sz="675" dirty="0">
                  <a:solidFill>
                    <a:prstClr val="black"/>
                  </a:solidFill>
                </a:rPr>
                <a:t>4</a:t>
              </a:r>
            </a:p>
          </p:txBody>
        </p:sp>
        <p:sp>
          <p:nvSpPr>
            <p:cNvPr id="195" name="Text Box 68">
              <a:extLst>
                <a:ext uri="{FF2B5EF4-FFF2-40B4-BE49-F238E27FC236}">
                  <a16:creationId xmlns:a16="http://schemas.microsoft.com/office/drawing/2014/main" id="{084861FE-E29A-44F8-93F3-C1128FD7E262}"/>
                </a:ext>
              </a:extLst>
            </p:cNvPr>
            <p:cNvSpPr txBox="1">
              <a:spLocks noChangeArrowheads="1"/>
            </p:cNvSpPr>
            <p:nvPr/>
          </p:nvSpPr>
          <p:spPr bwMode="auto">
            <a:xfrm>
              <a:off x="6768956" y="2360525"/>
              <a:ext cx="686343"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Benson</a:t>
              </a:r>
            </a:p>
            <a:p>
              <a:pPr algn="ctr" defTabSz="685800" eaLnBrk="1" hangingPunct="1">
                <a:spcBef>
                  <a:spcPct val="0"/>
                </a:spcBef>
                <a:buNone/>
              </a:pPr>
              <a:r>
                <a:rPr lang="en-US" altLang="en-US" sz="675" dirty="0">
                  <a:solidFill>
                    <a:prstClr val="black"/>
                  </a:solidFill>
                </a:rPr>
                <a:t>5</a:t>
              </a:r>
            </a:p>
          </p:txBody>
        </p:sp>
        <p:sp>
          <p:nvSpPr>
            <p:cNvPr id="196" name="Text Box 69">
              <a:extLst>
                <a:ext uri="{FF2B5EF4-FFF2-40B4-BE49-F238E27FC236}">
                  <a16:creationId xmlns:a16="http://schemas.microsoft.com/office/drawing/2014/main" id="{82C8E09B-3EF2-4F78-84BC-C6D2EFB5790B}"/>
                </a:ext>
              </a:extLst>
            </p:cNvPr>
            <p:cNvSpPr txBox="1">
              <a:spLocks noChangeArrowheads="1"/>
            </p:cNvSpPr>
            <p:nvPr/>
          </p:nvSpPr>
          <p:spPr bwMode="auto">
            <a:xfrm>
              <a:off x="2820368" y="4003584"/>
              <a:ext cx="658724"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Billings</a:t>
              </a:r>
            </a:p>
            <a:p>
              <a:pPr algn="ctr" defTabSz="685800" eaLnBrk="1" hangingPunct="1">
                <a:spcBef>
                  <a:spcPct val="0"/>
                </a:spcBef>
                <a:buNone/>
              </a:pPr>
              <a:r>
                <a:rPr lang="en-US" altLang="en-US" sz="675" dirty="0">
                  <a:solidFill>
                    <a:prstClr val="black"/>
                  </a:solidFill>
                </a:rPr>
                <a:t>4</a:t>
              </a:r>
            </a:p>
          </p:txBody>
        </p:sp>
        <p:sp>
          <p:nvSpPr>
            <p:cNvPr id="197" name="Text Box 70">
              <a:extLst>
                <a:ext uri="{FF2B5EF4-FFF2-40B4-BE49-F238E27FC236}">
                  <a16:creationId xmlns:a16="http://schemas.microsoft.com/office/drawing/2014/main" id="{66492C78-1CB3-47DF-B1D8-044BC004E187}"/>
                </a:ext>
              </a:extLst>
            </p:cNvPr>
            <p:cNvSpPr txBox="1">
              <a:spLocks noChangeArrowheads="1"/>
            </p:cNvSpPr>
            <p:nvPr/>
          </p:nvSpPr>
          <p:spPr bwMode="auto">
            <a:xfrm>
              <a:off x="5378911" y="1293726"/>
              <a:ext cx="78991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Bottineau</a:t>
              </a:r>
            </a:p>
            <a:p>
              <a:pPr algn="ctr" defTabSz="685800" eaLnBrk="1" hangingPunct="1">
                <a:spcBef>
                  <a:spcPct val="0"/>
                </a:spcBef>
                <a:buNone/>
              </a:pPr>
              <a:r>
                <a:rPr lang="en-US" altLang="en-US" sz="675" dirty="0">
                  <a:solidFill>
                    <a:prstClr val="black"/>
                  </a:solidFill>
                </a:rPr>
                <a:t>5</a:t>
              </a:r>
            </a:p>
          </p:txBody>
        </p:sp>
        <p:sp>
          <p:nvSpPr>
            <p:cNvPr id="198" name="Text Box 71">
              <a:extLst>
                <a:ext uri="{FF2B5EF4-FFF2-40B4-BE49-F238E27FC236}">
                  <a16:creationId xmlns:a16="http://schemas.microsoft.com/office/drawing/2014/main" id="{CA50F7DD-3DE2-4318-91EC-429C2DD543CE}"/>
                </a:ext>
              </a:extLst>
            </p:cNvPr>
            <p:cNvSpPr txBox="1">
              <a:spLocks noChangeArrowheads="1"/>
            </p:cNvSpPr>
            <p:nvPr/>
          </p:nvSpPr>
          <p:spPr bwMode="auto">
            <a:xfrm>
              <a:off x="2542125" y="5332322"/>
              <a:ext cx="74848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Bowman</a:t>
              </a:r>
            </a:p>
            <a:p>
              <a:pPr algn="ctr" defTabSz="685800" eaLnBrk="1" hangingPunct="1">
                <a:spcBef>
                  <a:spcPct val="0"/>
                </a:spcBef>
                <a:buNone/>
              </a:pPr>
              <a:r>
                <a:rPr lang="en-US" altLang="en-US" sz="675" dirty="0">
                  <a:solidFill>
                    <a:prstClr val="black"/>
                  </a:solidFill>
                </a:rPr>
                <a:t>4</a:t>
              </a:r>
            </a:p>
          </p:txBody>
        </p:sp>
        <p:sp>
          <p:nvSpPr>
            <p:cNvPr id="199" name="Text Box 72">
              <a:extLst>
                <a:ext uri="{FF2B5EF4-FFF2-40B4-BE49-F238E27FC236}">
                  <a16:creationId xmlns:a16="http://schemas.microsoft.com/office/drawing/2014/main" id="{CD051C4B-E4E4-4951-8BB0-08E60F9398A6}"/>
                </a:ext>
              </a:extLst>
            </p:cNvPr>
            <p:cNvSpPr txBox="1">
              <a:spLocks noChangeArrowheads="1"/>
            </p:cNvSpPr>
            <p:nvPr/>
          </p:nvSpPr>
          <p:spPr bwMode="auto">
            <a:xfrm>
              <a:off x="3810567" y="1350876"/>
              <a:ext cx="58967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Burke</a:t>
              </a:r>
            </a:p>
            <a:p>
              <a:pPr algn="ctr" defTabSz="685800" eaLnBrk="1" hangingPunct="1">
                <a:spcBef>
                  <a:spcPct val="0"/>
                </a:spcBef>
                <a:buNone/>
              </a:pPr>
              <a:r>
                <a:rPr lang="en-US" altLang="en-US" sz="675" dirty="0">
                  <a:solidFill>
                    <a:prstClr val="black"/>
                  </a:solidFill>
                </a:rPr>
                <a:t>4</a:t>
              </a:r>
            </a:p>
          </p:txBody>
        </p:sp>
        <p:sp>
          <p:nvSpPr>
            <p:cNvPr id="200" name="Text Box 73">
              <a:extLst>
                <a:ext uri="{FF2B5EF4-FFF2-40B4-BE49-F238E27FC236}">
                  <a16:creationId xmlns:a16="http://schemas.microsoft.com/office/drawing/2014/main" id="{653DC0F2-362D-4C94-BF68-F83D6119710D}"/>
                </a:ext>
              </a:extLst>
            </p:cNvPr>
            <p:cNvSpPr txBox="1">
              <a:spLocks noChangeArrowheads="1"/>
            </p:cNvSpPr>
            <p:nvPr/>
          </p:nvSpPr>
          <p:spPr bwMode="auto">
            <a:xfrm>
              <a:off x="5761098" y="4143285"/>
              <a:ext cx="72086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Burleigh</a:t>
              </a:r>
            </a:p>
            <a:p>
              <a:pPr algn="ctr" defTabSz="685800" eaLnBrk="1" hangingPunct="1">
                <a:spcBef>
                  <a:spcPct val="0"/>
                </a:spcBef>
                <a:buNone/>
              </a:pPr>
              <a:r>
                <a:rPr lang="en-US" altLang="en-US" sz="675" dirty="0">
                  <a:solidFill>
                    <a:prstClr val="black"/>
                  </a:solidFill>
                </a:rPr>
                <a:t>5</a:t>
              </a:r>
            </a:p>
          </p:txBody>
        </p:sp>
        <p:sp>
          <p:nvSpPr>
            <p:cNvPr id="201" name="Text Box 74">
              <a:extLst>
                <a:ext uri="{FF2B5EF4-FFF2-40B4-BE49-F238E27FC236}">
                  <a16:creationId xmlns:a16="http://schemas.microsoft.com/office/drawing/2014/main" id="{DDF4CE55-3A2C-4F0A-8C00-579EFA97169E}"/>
                </a:ext>
              </a:extLst>
            </p:cNvPr>
            <p:cNvSpPr txBox="1">
              <a:spLocks noChangeArrowheads="1"/>
            </p:cNvSpPr>
            <p:nvPr/>
          </p:nvSpPr>
          <p:spPr bwMode="auto">
            <a:xfrm>
              <a:off x="9190682" y="4079784"/>
              <a:ext cx="54824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Cass</a:t>
              </a:r>
            </a:p>
            <a:p>
              <a:pPr algn="ctr" defTabSz="685800" eaLnBrk="1" hangingPunct="1">
                <a:spcBef>
                  <a:spcPct val="0"/>
                </a:spcBef>
                <a:buNone/>
              </a:pPr>
              <a:r>
                <a:rPr lang="en-US" altLang="en-US" sz="675" dirty="0">
                  <a:solidFill>
                    <a:prstClr val="black"/>
                  </a:solidFill>
                </a:rPr>
                <a:t>1</a:t>
              </a:r>
            </a:p>
          </p:txBody>
        </p:sp>
        <p:sp>
          <p:nvSpPr>
            <p:cNvPr id="202" name="Text Box 75">
              <a:extLst>
                <a:ext uri="{FF2B5EF4-FFF2-40B4-BE49-F238E27FC236}">
                  <a16:creationId xmlns:a16="http://schemas.microsoft.com/office/drawing/2014/main" id="{E39AA045-574B-40CF-9D63-5CD0CA3ED77B}"/>
                </a:ext>
              </a:extLst>
            </p:cNvPr>
            <p:cNvSpPr txBox="1">
              <a:spLocks noChangeArrowheads="1"/>
            </p:cNvSpPr>
            <p:nvPr/>
          </p:nvSpPr>
          <p:spPr bwMode="auto">
            <a:xfrm>
              <a:off x="7818497" y="1369925"/>
              <a:ext cx="72086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Cavalier</a:t>
              </a:r>
            </a:p>
            <a:p>
              <a:pPr algn="ctr" defTabSz="685800" eaLnBrk="1" hangingPunct="1">
                <a:spcBef>
                  <a:spcPct val="0"/>
                </a:spcBef>
                <a:buNone/>
              </a:pPr>
              <a:r>
                <a:rPr lang="en-US" altLang="en-US" sz="675" dirty="0">
                  <a:solidFill>
                    <a:prstClr val="black"/>
                  </a:solidFill>
                </a:rPr>
                <a:t>4</a:t>
              </a:r>
            </a:p>
          </p:txBody>
        </p:sp>
        <p:sp>
          <p:nvSpPr>
            <p:cNvPr id="203" name="Text Box 76">
              <a:extLst>
                <a:ext uri="{FF2B5EF4-FFF2-40B4-BE49-F238E27FC236}">
                  <a16:creationId xmlns:a16="http://schemas.microsoft.com/office/drawing/2014/main" id="{288BE5BA-1D01-48A1-96C2-7D3CBAD1C168}"/>
                </a:ext>
              </a:extLst>
            </p:cNvPr>
            <p:cNvSpPr txBox="1">
              <a:spLocks noChangeArrowheads="1"/>
            </p:cNvSpPr>
            <p:nvPr/>
          </p:nvSpPr>
          <p:spPr bwMode="auto">
            <a:xfrm>
              <a:off x="8694204" y="1336587"/>
              <a:ext cx="75539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Pembina</a:t>
              </a:r>
            </a:p>
            <a:p>
              <a:pPr algn="ctr" defTabSz="685800" eaLnBrk="1" hangingPunct="1">
                <a:spcBef>
                  <a:spcPct val="0"/>
                </a:spcBef>
                <a:buNone/>
              </a:pPr>
              <a:r>
                <a:rPr lang="en-US" altLang="en-US" sz="675" dirty="0">
                  <a:solidFill>
                    <a:prstClr val="black"/>
                  </a:solidFill>
                </a:rPr>
                <a:t>4</a:t>
              </a:r>
            </a:p>
          </p:txBody>
        </p:sp>
        <p:sp>
          <p:nvSpPr>
            <p:cNvPr id="204" name="Text Box 77">
              <a:extLst>
                <a:ext uri="{FF2B5EF4-FFF2-40B4-BE49-F238E27FC236}">
                  <a16:creationId xmlns:a16="http://schemas.microsoft.com/office/drawing/2014/main" id="{015FE50C-6AF4-4E36-84F7-9351D937B854}"/>
                </a:ext>
              </a:extLst>
            </p:cNvPr>
            <p:cNvSpPr txBox="1">
              <a:spLocks noChangeArrowheads="1"/>
            </p:cNvSpPr>
            <p:nvPr/>
          </p:nvSpPr>
          <p:spPr bwMode="auto">
            <a:xfrm>
              <a:off x="8626209" y="1946186"/>
              <a:ext cx="61038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Walsh</a:t>
              </a:r>
            </a:p>
            <a:p>
              <a:pPr algn="ctr" defTabSz="685800" eaLnBrk="1" hangingPunct="1">
                <a:spcBef>
                  <a:spcPct val="0"/>
                </a:spcBef>
                <a:buNone/>
              </a:pPr>
              <a:r>
                <a:rPr lang="en-US" altLang="en-US" sz="675" dirty="0">
                  <a:solidFill>
                    <a:prstClr val="black"/>
                  </a:solidFill>
                </a:rPr>
                <a:t>4</a:t>
              </a:r>
            </a:p>
          </p:txBody>
        </p:sp>
        <p:sp>
          <p:nvSpPr>
            <p:cNvPr id="205" name="Text Box 78">
              <a:extLst>
                <a:ext uri="{FF2B5EF4-FFF2-40B4-BE49-F238E27FC236}">
                  <a16:creationId xmlns:a16="http://schemas.microsoft.com/office/drawing/2014/main" id="{416EA0AD-9D10-4C4C-9220-8EB4AB6CE720}"/>
                </a:ext>
              </a:extLst>
            </p:cNvPr>
            <p:cNvSpPr txBox="1">
              <a:spLocks noChangeArrowheads="1"/>
            </p:cNvSpPr>
            <p:nvPr/>
          </p:nvSpPr>
          <p:spPr bwMode="auto">
            <a:xfrm>
              <a:off x="7512903" y="2174787"/>
              <a:ext cx="72086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Ramsey</a:t>
              </a:r>
            </a:p>
            <a:p>
              <a:pPr algn="ctr" defTabSz="685800" eaLnBrk="1" hangingPunct="1">
                <a:spcBef>
                  <a:spcPct val="0"/>
                </a:spcBef>
                <a:buNone/>
              </a:pPr>
              <a:r>
                <a:rPr lang="en-US" altLang="en-US" sz="675" dirty="0">
                  <a:solidFill>
                    <a:prstClr val="black"/>
                  </a:solidFill>
                </a:rPr>
                <a:t>4</a:t>
              </a:r>
            </a:p>
          </p:txBody>
        </p:sp>
        <p:sp>
          <p:nvSpPr>
            <p:cNvPr id="206" name="Text Box 79">
              <a:extLst>
                <a:ext uri="{FF2B5EF4-FFF2-40B4-BE49-F238E27FC236}">
                  <a16:creationId xmlns:a16="http://schemas.microsoft.com/office/drawing/2014/main" id="{3963B1D4-F669-4D16-ADDB-EDD84234BF68}"/>
                </a:ext>
              </a:extLst>
            </p:cNvPr>
            <p:cNvSpPr txBox="1">
              <a:spLocks noChangeArrowheads="1"/>
            </p:cNvSpPr>
            <p:nvPr/>
          </p:nvSpPr>
          <p:spPr bwMode="auto">
            <a:xfrm>
              <a:off x="8130040" y="2678024"/>
              <a:ext cx="65181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Nelson</a:t>
              </a:r>
            </a:p>
            <a:p>
              <a:pPr algn="ctr" defTabSz="685800" eaLnBrk="1" hangingPunct="1">
                <a:spcBef>
                  <a:spcPct val="0"/>
                </a:spcBef>
                <a:buNone/>
              </a:pPr>
              <a:r>
                <a:rPr lang="en-US" altLang="en-US" sz="675" dirty="0">
                  <a:solidFill>
                    <a:prstClr val="black"/>
                  </a:solidFill>
                </a:rPr>
                <a:t>4</a:t>
              </a:r>
            </a:p>
          </p:txBody>
        </p:sp>
        <p:sp>
          <p:nvSpPr>
            <p:cNvPr id="207" name="Text Box 80">
              <a:extLst>
                <a:ext uri="{FF2B5EF4-FFF2-40B4-BE49-F238E27FC236}">
                  <a16:creationId xmlns:a16="http://schemas.microsoft.com/office/drawing/2014/main" id="{EE45A392-41BE-4D6D-B11E-851C51013F8D}"/>
                </a:ext>
              </a:extLst>
            </p:cNvPr>
            <p:cNvSpPr txBox="1">
              <a:spLocks noChangeArrowheads="1"/>
            </p:cNvSpPr>
            <p:nvPr/>
          </p:nvSpPr>
          <p:spPr bwMode="auto">
            <a:xfrm>
              <a:off x="8857985" y="2512926"/>
              <a:ext cx="610389" cy="5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Grand</a:t>
              </a:r>
            </a:p>
            <a:p>
              <a:pPr algn="ctr" defTabSz="685800" eaLnBrk="1" hangingPunct="1">
                <a:spcBef>
                  <a:spcPct val="0"/>
                </a:spcBef>
                <a:buNone/>
              </a:pPr>
              <a:r>
                <a:rPr lang="en-US" altLang="en-US" sz="675" dirty="0">
                  <a:solidFill>
                    <a:prstClr val="black"/>
                  </a:solidFill>
                </a:rPr>
                <a:t>Forks</a:t>
              </a:r>
            </a:p>
            <a:p>
              <a:pPr algn="ctr" defTabSz="685800" eaLnBrk="1" hangingPunct="1">
                <a:spcBef>
                  <a:spcPct val="0"/>
                </a:spcBef>
                <a:buNone/>
              </a:pPr>
              <a:r>
                <a:rPr lang="en-US" altLang="en-US" sz="675" dirty="0">
                  <a:solidFill>
                    <a:prstClr val="black"/>
                  </a:solidFill>
                </a:rPr>
                <a:t>4</a:t>
              </a:r>
            </a:p>
          </p:txBody>
        </p:sp>
        <p:sp>
          <p:nvSpPr>
            <p:cNvPr id="208" name="Text Box 81">
              <a:extLst>
                <a:ext uri="{FF2B5EF4-FFF2-40B4-BE49-F238E27FC236}">
                  <a16:creationId xmlns:a16="http://schemas.microsoft.com/office/drawing/2014/main" id="{46276294-7F13-4E12-B129-B6BD37495CAC}"/>
                </a:ext>
              </a:extLst>
            </p:cNvPr>
            <p:cNvSpPr txBox="1">
              <a:spLocks noChangeArrowheads="1"/>
            </p:cNvSpPr>
            <p:nvPr/>
          </p:nvSpPr>
          <p:spPr bwMode="auto">
            <a:xfrm>
              <a:off x="7088734" y="1446126"/>
              <a:ext cx="540505" cy="33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Towner</a:t>
              </a:r>
            </a:p>
            <a:p>
              <a:pPr algn="ctr" defTabSz="685800" eaLnBrk="1" hangingPunct="1">
                <a:spcBef>
                  <a:spcPct val="0"/>
                </a:spcBef>
                <a:buNone/>
              </a:pPr>
              <a:r>
                <a:rPr lang="en-US" altLang="en-US" sz="675" dirty="0">
                  <a:solidFill>
                    <a:prstClr val="black"/>
                  </a:solidFill>
                </a:rPr>
                <a:t>4</a:t>
              </a:r>
            </a:p>
          </p:txBody>
        </p:sp>
        <p:sp>
          <p:nvSpPr>
            <p:cNvPr id="209" name="Text Box 82">
              <a:extLst>
                <a:ext uri="{FF2B5EF4-FFF2-40B4-BE49-F238E27FC236}">
                  <a16:creationId xmlns:a16="http://schemas.microsoft.com/office/drawing/2014/main" id="{B06D0FE9-42DB-4C40-B916-DDA458946846}"/>
                </a:ext>
              </a:extLst>
            </p:cNvPr>
            <p:cNvSpPr txBox="1">
              <a:spLocks noChangeArrowheads="1"/>
            </p:cNvSpPr>
            <p:nvPr/>
          </p:nvSpPr>
          <p:spPr bwMode="auto">
            <a:xfrm>
              <a:off x="6439075" y="1369925"/>
              <a:ext cx="658724"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Rolette</a:t>
              </a:r>
            </a:p>
            <a:p>
              <a:pPr algn="ctr" defTabSz="685800" eaLnBrk="1" hangingPunct="1">
                <a:spcBef>
                  <a:spcPct val="0"/>
                </a:spcBef>
                <a:buNone/>
              </a:pPr>
              <a:r>
                <a:rPr lang="en-US" altLang="en-US" sz="675" dirty="0">
                  <a:solidFill>
                    <a:prstClr val="black"/>
                  </a:solidFill>
                </a:rPr>
                <a:t>5</a:t>
              </a:r>
            </a:p>
          </p:txBody>
        </p:sp>
        <p:sp>
          <p:nvSpPr>
            <p:cNvPr id="210" name="Text Box 83">
              <a:extLst>
                <a:ext uri="{FF2B5EF4-FFF2-40B4-BE49-F238E27FC236}">
                  <a16:creationId xmlns:a16="http://schemas.microsoft.com/office/drawing/2014/main" id="{44FEF9F8-ADDC-4B53-86E6-BC081E575166}"/>
                </a:ext>
              </a:extLst>
            </p:cNvPr>
            <p:cNvSpPr txBox="1">
              <a:spLocks noChangeArrowheads="1"/>
            </p:cNvSpPr>
            <p:nvPr/>
          </p:nvSpPr>
          <p:spPr bwMode="auto">
            <a:xfrm>
              <a:off x="6274051" y="1946186"/>
              <a:ext cx="61729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Pierce</a:t>
              </a:r>
            </a:p>
            <a:p>
              <a:pPr algn="ctr" defTabSz="685800" eaLnBrk="1" hangingPunct="1">
                <a:spcBef>
                  <a:spcPct val="0"/>
                </a:spcBef>
                <a:buNone/>
              </a:pPr>
              <a:r>
                <a:rPr lang="en-US" altLang="en-US" sz="675" dirty="0">
                  <a:solidFill>
                    <a:prstClr val="black"/>
                  </a:solidFill>
                </a:rPr>
                <a:t>5</a:t>
              </a:r>
            </a:p>
          </p:txBody>
        </p:sp>
        <p:sp>
          <p:nvSpPr>
            <p:cNvPr id="211" name="Text Box 84">
              <a:extLst>
                <a:ext uri="{FF2B5EF4-FFF2-40B4-BE49-F238E27FC236}">
                  <a16:creationId xmlns:a16="http://schemas.microsoft.com/office/drawing/2014/main" id="{8E40193D-60D0-4740-B615-81686926B802}"/>
                </a:ext>
              </a:extLst>
            </p:cNvPr>
            <p:cNvSpPr txBox="1">
              <a:spLocks noChangeArrowheads="1"/>
            </p:cNvSpPr>
            <p:nvPr/>
          </p:nvSpPr>
          <p:spPr bwMode="auto">
            <a:xfrm>
              <a:off x="6665725" y="3165386"/>
              <a:ext cx="568960"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Wells</a:t>
              </a:r>
            </a:p>
            <a:p>
              <a:pPr algn="ctr" defTabSz="685800" eaLnBrk="1" hangingPunct="1">
                <a:spcBef>
                  <a:spcPct val="0"/>
                </a:spcBef>
                <a:buNone/>
              </a:pPr>
              <a:r>
                <a:rPr lang="en-US" altLang="en-US" sz="675" dirty="0">
                  <a:solidFill>
                    <a:prstClr val="black"/>
                  </a:solidFill>
                </a:rPr>
                <a:t>5</a:t>
              </a:r>
            </a:p>
          </p:txBody>
        </p:sp>
        <p:sp>
          <p:nvSpPr>
            <p:cNvPr id="212" name="Text Box 85">
              <a:extLst>
                <a:ext uri="{FF2B5EF4-FFF2-40B4-BE49-F238E27FC236}">
                  <a16:creationId xmlns:a16="http://schemas.microsoft.com/office/drawing/2014/main" id="{50254891-FFCE-46ED-A701-15D338612A28}"/>
                </a:ext>
              </a:extLst>
            </p:cNvPr>
            <p:cNvSpPr txBox="1">
              <a:spLocks noChangeArrowheads="1"/>
            </p:cNvSpPr>
            <p:nvPr/>
          </p:nvSpPr>
          <p:spPr bwMode="auto">
            <a:xfrm>
              <a:off x="7431731" y="2949486"/>
              <a:ext cx="548246" cy="5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Eddy</a:t>
              </a:r>
            </a:p>
            <a:p>
              <a:pPr algn="ctr" defTabSz="685800" eaLnBrk="1" hangingPunct="1">
                <a:spcBef>
                  <a:spcPct val="0"/>
                </a:spcBef>
                <a:buNone/>
              </a:pPr>
              <a:r>
                <a:rPr lang="en-US" altLang="en-US" sz="675" dirty="0">
                  <a:solidFill>
                    <a:prstClr val="black"/>
                  </a:solidFill>
                </a:rPr>
                <a:t>4</a:t>
              </a:r>
            </a:p>
            <a:p>
              <a:pPr algn="ctr" defTabSz="685800" eaLnBrk="1" hangingPunct="1">
                <a:spcBef>
                  <a:spcPct val="0"/>
                </a:spcBef>
                <a:buNone/>
              </a:pPr>
              <a:endParaRPr lang="en-US" altLang="en-US" sz="675" dirty="0">
                <a:solidFill>
                  <a:prstClr val="black"/>
                </a:solidFill>
              </a:endParaRPr>
            </a:p>
          </p:txBody>
        </p:sp>
        <p:sp>
          <p:nvSpPr>
            <p:cNvPr id="213" name="Text Box 86">
              <a:extLst>
                <a:ext uri="{FF2B5EF4-FFF2-40B4-BE49-F238E27FC236}">
                  <a16:creationId xmlns:a16="http://schemas.microsoft.com/office/drawing/2014/main" id="{492CA76A-B82B-4806-8642-96A9C1D08243}"/>
                </a:ext>
              </a:extLst>
            </p:cNvPr>
            <p:cNvSpPr txBox="1">
              <a:spLocks noChangeArrowheads="1"/>
            </p:cNvSpPr>
            <p:nvPr/>
          </p:nvSpPr>
          <p:spPr bwMode="auto">
            <a:xfrm>
              <a:off x="7474993" y="3351123"/>
              <a:ext cx="61729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Foster</a:t>
              </a:r>
            </a:p>
            <a:p>
              <a:pPr algn="ctr" defTabSz="685800" eaLnBrk="1" hangingPunct="1">
                <a:spcBef>
                  <a:spcPct val="0"/>
                </a:spcBef>
                <a:buNone/>
              </a:pPr>
              <a:r>
                <a:rPr lang="en-US" altLang="en-US" sz="675" dirty="0">
                  <a:solidFill>
                    <a:prstClr val="black"/>
                  </a:solidFill>
                </a:rPr>
                <a:t>4</a:t>
              </a:r>
            </a:p>
          </p:txBody>
        </p:sp>
        <p:sp>
          <p:nvSpPr>
            <p:cNvPr id="214" name="Text Box 87">
              <a:extLst>
                <a:ext uri="{FF2B5EF4-FFF2-40B4-BE49-F238E27FC236}">
                  <a16:creationId xmlns:a16="http://schemas.microsoft.com/office/drawing/2014/main" id="{282FC6A2-401E-4D04-96B3-0D05C5E15515}"/>
                </a:ext>
              </a:extLst>
            </p:cNvPr>
            <p:cNvSpPr txBox="1">
              <a:spLocks noChangeArrowheads="1"/>
            </p:cNvSpPr>
            <p:nvPr/>
          </p:nvSpPr>
          <p:spPr bwMode="auto">
            <a:xfrm>
              <a:off x="8107852" y="3313024"/>
              <a:ext cx="63110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Griggs</a:t>
              </a:r>
            </a:p>
            <a:p>
              <a:pPr algn="ctr" defTabSz="685800" eaLnBrk="1" hangingPunct="1">
                <a:spcBef>
                  <a:spcPct val="0"/>
                </a:spcBef>
                <a:buNone/>
              </a:pPr>
              <a:r>
                <a:rPr lang="en-US" altLang="en-US" sz="675" dirty="0">
                  <a:solidFill>
                    <a:prstClr val="black"/>
                  </a:solidFill>
                </a:rPr>
                <a:t>4</a:t>
              </a:r>
            </a:p>
          </p:txBody>
        </p:sp>
        <p:sp>
          <p:nvSpPr>
            <p:cNvPr id="215" name="Text Box 88">
              <a:extLst>
                <a:ext uri="{FF2B5EF4-FFF2-40B4-BE49-F238E27FC236}">
                  <a16:creationId xmlns:a16="http://schemas.microsoft.com/office/drawing/2014/main" id="{DF464230-9614-47DC-AE82-736ED5E1145D}"/>
                </a:ext>
              </a:extLst>
            </p:cNvPr>
            <p:cNvSpPr txBox="1">
              <a:spLocks noChangeArrowheads="1"/>
            </p:cNvSpPr>
            <p:nvPr/>
          </p:nvSpPr>
          <p:spPr bwMode="auto">
            <a:xfrm>
              <a:off x="8644189" y="3306674"/>
              <a:ext cx="61729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Steele</a:t>
              </a:r>
            </a:p>
            <a:p>
              <a:pPr algn="ctr" defTabSz="685800" eaLnBrk="1" hangingPunct="1">
                <a:spcBef>
                  <a:spcPct val="0"/>
                </a:spcBef>
                <a:buNone/>
              </a:pPr>
              <a:r>
                <a:rPr lang="en-US" altLang="en-US" sz="675" dirty="0">
                  <a:solidFill>
                    <a:prstClr val="black"/>
                  </a:solidFill>
                </a:rPr>
                <a:t>4</a:t>
              </a:r>
            </a:p>
          </p:txBody>
        </p:sp>
        <p:sp>
          <p:nvSpPr>
            <p:cNvPr id="216" name="Text Box 89">
              <a:extLst>
                <a:ext uri="{FF2B5EF4-FFF2-40B4-BE49-F238E27FC236}">
                  <a16:creationId xmlns:a16="http://schemas.microsoft.com/office/drawing/2014/main" id="{B06ED9DB-B6FA-4574-912D-B0058C6240A8}"/>
                </a:ext>
              </a:extLst>
            </p:cNvPr>
            <p:cNvSpPr txBox="1">
              <a:spLocks noChangeArrowheads="1"/>
            </p:cNvSpPr>
            <p:nvPr/>
          </p:nvSpPr>
          <p:spPr bwMode="auto">
            <a:xfrm>
              <a:off x="9244418" y="3317786"/>
              <a:ext cx="53443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err="1">
                  <a:solidFill>
                    <a:prstClr val="black"/>
                  </a:solidFill>
                </a:rPr>
                <a:t>Traill</a:t>
              </a:r>
              <a:endParaRPr lang="en-US" altLang="en-US" sz="675" dirty="0">
                <a:solidFill>
                  <a:prstClr val="black"/>
                </a:solidFill>
              </a:endParaRPr>
            </a:p>
            <a:p>
              <a:pPr algn="ctr" defTabSz="685800" eaLnBrk="1" hangingPunct="1">
                <a:spcBef>
                  <a:spcPct val="0"/>
                </a:spcBef>
                <a:buNone/>
              </a:pPr>
              <a:r>
                <a:rPr lang="en-US" altLang="en-US" sz="675" dirty="0">
                  <a:solidFill>
                    <a:prstClr val="black"/>
                  </a:solidFill>
                </a:rPr>
                <a:t>1</a:t>
              </a:r>
            </a:p>
          </p:txBody>
        </p:sp>
        <p:sp>
          <p:nvSpPr>
            <p:cNvPr id="217" name="Text Box 90">
              <a:extLst>
                <a:ext uri="{FF2B5EF4-FFF2-40B4-BE49-F238E27FC236}">
                  <a16:creationId xmlns:a16="http://schemas.microsoft.com/office/drawing/2014/main" id="{C3140B59-CF10-4E5D-AC74-8B03ED2D4701}"/>
                </a:ext>
              </a:extLst>
            </p:cNvPr>
            <p:cNvSpPr txBox="1">
              <a:spLocks noChangeArrowheads="1"/>
            </p:cNvSpPr>
            <p:nvPr/>
          </p:nvSpPr>
          <p:spPr bwMode="auto">
            <a:xfrm>
              <a:off x="2835805" y="1255626"/>
              <a:ext cx="61038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Divide</a:t>
              </a:r>
            </a:p>
            <a:p>
              <a:pPr algn="ctr" defTabSz="685800" eaLnBrk="1" hangingPunct="1">
                <a:spcBef>
                  <a:spcPct val="0"/>
                </a:spcBef>
                <a:buNone/>
              </a:pPr>
              <a:r>
                <a:rPr lang="en-US" altLang="en-US" sz="675" dirty="0">
                  <a:solidFill>
                    <a:prstClr val="black"/>
                  </a:solidFill>
                </a:rPr>
                <a:t>4</a:t>
              </a:r>
            </a:p>
          </p:txBody>
        </p:sp>
        <p:sp>
          <p:nvSpPr>
            <p:cNvPr id="218" name="Text Box 91">
              <a:extLst>
                <a:ext uri="{FF2B5EF4-FFF2-40B4-BE49-F238E27FC236}">
                  <a16:creationId xmlns:a16="http://schemas.microsoft.com/office/drawing/2014/main" id="{905DE1E5-5DE1-4C2B-91D1-F04C11C5DFF6}"/>
                </a:ext>
              </a:extLst>
            </p:cNvPr>
            <p:cNvSpPr txBox="1">
              <a:spLocks noChangeArrowheads="1"/>
            </p:cNvSpPr>
            <p:nvPr/>
          </p:nvSpPr>
          <p:spPr bwMode="auto">
            <a:xfrm>
              <a:off x="2731871" y="1946186"/>
              <a:ext cx="72777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Williams</a:t>
              </a:r>
            </a:p>
            <a:p>
              <a:pPr algn="ctr" defTabSz="685800" eaLnBrk="1" hangingPunct="1">
                <a:spcBef>
                  <a:spcPct val="0"/>
                </a:spcBef>
                <a:buNone/>
              </a:pPr>
              <a:r>
                <a:rPr lang="en-US" altLang="en-US" sz="675" dirty="0">
                  <a:solidFill>
                    <a:prstClr val="black"/>
                  </a:solidFill>
                </a:rPr>
                <a:t>4</a:t>
              </a:r>
            </a:p>
          </p:txBody>
        </p:sp>
        <p:sp>
          <p:nvSpPr>
            <p:cNvPr id="219" name="Text Box 92">
              <a:extLst>
                <a:ext uri="{FF2B5EF4-FFF2-40B4-BE49-F238E27FC236}">
                  <a16:creationId xmlns:a16="http://schemas.microsoft.com/office/drawing/2014/main" id="{EBEC54AA-98DE-47E0-B86F-D6EAF0A2CED0}"/>
                </a:ext>
              </a:extLst>
            </p:cNvPr>
            <p:cNvSpPr txBox="1">
              <a:spLocks noChangeArrowheads="1"/>
            </p:cNvSpPr>
            <p:nvPr/>
          </p:nvSpPr>
          <p:spPr bwMode="auto">
            <a:xfrm>
              <a:off x="2612655" y="2984411"/>
              <a:ext cx="810630"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McKenzie</a:t>
              </a:r>
            </a:p>
            <a:p>
              <a:pPr algn="ctr" defTabSz="685800" eaLnBrk="1" hangingPunct="1">
                <a:spcBef>
                  <a:spcPct val="0"/>
                </a:spcBef>
                <a:buNone/>
              </a:pPr>
              <a:r>
                <a:rPr lang="en-US" altLang="en-US" sz="675" dirty="0">
                  <a:solidFill>
                    <a:prstClr val="black"/>
                  </a:solidFill>
                </a:rPr>
                <a:t>5</a:t>
              </a:r>
            </a:p>
          </p:txBody>
        </p:sp>
        <p:sp>
          <p:nvSpPr>
            <p:cNvPr id="220" name="Text Box 93">
              <a:extLst>
                <a:ext uri="{FF2B5EF4-FFF2-40B4-BE49-F238E27FC236}">
                  <a16:creationId xmlns:a16="http://schemas.microsoft.com/office/drawing/2014/main" id="{E30D432A-156C-44A7-8B3E-E2A61AD4961B}"/>
                </a:ext>
              </a:extLst>
            </p:cNvPr>
            <p:cNvSpPr txBox="1">
              <a:spLocks noChangeArrowheads="1"/>
            </p:cNvSpPr>
            <p:nvPr/>
          </p:nvSpPr>
          <p:spPr bwMode="auto">
            <a:xfrm>
              <a:off x="3841970" y="2250987"/>
              <a:ext cx="77610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Mountrail</a:t>
              </a:r>
            </a:p>
            <a:p>
              <a:pPr algn="ctr" defTabSz="685800" eaLnBrk="1" hangingPunct="1">
                <a:spcBef>
                  <a:spcPct val="0"/>
                </a:spcBef>
                <a:buNone/>
              </a:pPr>
              <a:r>
                <a:rPr lang="en-US" altLang="en-US" sz="675" dirty="0">
                  <a:solidFill>
                    <a:prstClr val="black"/>
                  </a:solidFill>
                </a:rPr>
                <a:t>5</a:t>
              </a:r>
            </a:p>
          </p:txBody>
        </p:sp>
        <p:sp>
          <p:nvSpPr>
            <p:cNvPr id="221" name="Text Box 94">
              <a:extLst>
                <a:ext uri="{FF2B5EF4-FFF2-40B4-BE49-F238E27FC236}">
                  <a16:creationId xmlns:a16="http://schemas.microsoft.com/office/drawing/2014/main" id="{F1E5B5E7-9BFA-4DDA-8545-6806409B4FA5}"/>
                </a:ext>
              </a:extLst>
            </p:cNvPr>
            <p:cNvSpPr txBox="1">
              <a:spLocks noChangeArrowheads="1"/>
            </p:cNvSpPr>
            <p:nvPr/>
          </p:nvSpPr>
          <p:spPr bwMode="auto">
            <a:xfrm>
              <a:off x="4869744" y="2327188"/>
              <a:ext cx="56205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Ward</a:t>
              </a:r>
            </a:p>
            <a:p>
              <a:pPr algn="ctr" defTabSz="685800" eaLnBrk="1" hangingPunct="1">
                <a:spcBef>
                  <a:spcPct val="0"/>
                </a:spcBef>
                <a:buNone/>
              </a:pPr>
              <a:r>
                <a:rPr lang="en-US" altLang="en-US" sz="675" dirty="0">
                  <a:solidFill>
                    <a:prstClr val="black"/>
                  </a:solidFill>
                </a:rPr>
                <a:t>5</a:t>
              </a:r>
            </a:p>
          </p:txBody>
        </p:sp>
        <p:sp>
          <p:nvSpPr>
            <p:cNvPr id="222" name="Text Box 95">
              <a:extLst>
                <a:ext uri="{FF2B5EF4-FFF2-40B4-BE49-F238E27FC236}">
                  <a16:creationId xmlns:a16="http://schemas.microsoft.com/office/drawing/2014/main" id="{B49ABDA2-86B1-4DBC-AC29-B699255D8130}"/>
                </a:ext>
              </a:extLst>
            </p:cNvPr>
            <p:cNvSpPr txBox="1">
              <a:spLocks noChangeArrowheads="1"/>
            </p:cNvSpPr>
            <p:nvPr/>
          </p:nvSpPr>
          <p:spPr bwMode="auto">
            <a:xfrm>
              <a:off x="5615763" y="2250987"/>
              <a:ext cx="762297"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McHenry</a:t>
              </a:r>
            </a:p>
            <a:p>
              <a:pPr algn="ctr" defTabSz="685800" eaLnBrk="1" hangingPunct="1">
                <a:spcBef>
                  <a:spcPct val="0"/>
                </a:spcBef>
                <a:buNone/>
              </a:pPr>
              <a:r>
                <a:rPr lang="en-US" altLang="en-US" sz="675" dirty="0">
                  <a:solidFill>
                    <a:prstClr val="black"/>
                  </a:solidFill>
                </a:rPr>
                <a:t>5</a:t>
              </a:r>
            </a:p>
          </p:txBody>
        </p:sp>
        <p:sp>
          <p:nvSpPr>
            <p:cNvPr id="223" name="Text Box 96">
              <a:extLst>
                <a:ext uri="{FF2B5EF4-FFF2-40B4-BE49-F238E27FC236}">
                  <a16:creationId xmlns:a16="http://schemas.microsoft.com/office/drawing/2014/main" id="{E388D351-DC8D-4C8B-84F8-E8A85E0E4287}"/>
                </a:ext>
              </a:extLst>
            </p:cNvPr>
            <p:cNvSpPr txBox="1">
              <a:spLocks noChangeArrowheads="1"/>
            </p:cNvSpPr>
            <p:nvPr/>
          </p:nvSpPr>
          <p:spPr bwMode="auto">
            <a:xfrm>
              <a:off x="4544790" y="1261975"/>
              <a:ext cx="635708" cy="39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563" dirty="0">
                  <a:solidFill>
                    <a:prstClr val="black"/>
                  </a:solidFill>
                </a:rPr>
                <a:t>Renville</a:t>
              </a:r>
            </a:p>
            <a:p>
              <a:pPr algn="ctr" defTabSz="685800" eaLnBrk="1" hangingPunct="1">
                <a:spcBef>
                  <a:spcPct val="0"/>
                </a:spcBef>
                <a:buNone/>
              </a:pPr>
              <a:r>
                <a:rPr lang="en-US" altLang="en-US" sz="563" dirty="0">
                  <a:solidFill>
                    <a:prstClr val="black"/>
                  </a:solidFill>
                </a:rPr>
                <a:t>5</a:t>
              </a:r>
            </a:p>
          </p:txBody>
        </p:sp>
        <p:sp>
          <p:nvSpPr>
            <p:cNvPr id="224" name="Text Box 97">
              <a:extLst>
                <a:ext uri="{FF2B5EF4-FFF2-40B4-BE49-F238E27FC236}">
                  <a16:creationId xmlns:a16="http://schemas.microsoft.com/office/drawing/2014/main" id="{84447F4D-A3A3-4DF6-8598-E9C1AA336A45}"/>
                </a:ext>
              </a:extLst>
            </p:cNvPr>
            <p:cNvSpPr txBox="1">
              <a:spLocks noChangeArrowheads="1"/>
            </p:cNvSpPr>
            <p:nvPr/>
          </p:nvSpPr>
          <p:spPr bwMode="auto">
            <a:xfrm>
              <a:off x="5166338" y="3165385"/>
              <a:ext cx="70705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McLean</a:t>
              </a:r>
            </a:p>
            <a:p>
              <a:pPr algn="ctr" defTabSz="685800" eaLnBrk="1" hangingPunct="1">
                <a:spcBef>
                  <a:spcPct val="0"/>
                </a:spcBef>
                <a:buNone/>
              </a:pPr>
              <a:r>
                <a:rPr lang="en-US" altLang="en-US" sz="675" dirty="0">
                  <a:solidFill>
                    <a:prstClr val="black"/>
                  </a:solidFill>
                </a:rPr>
                <a:t>5</a:t>
              </a:r>
            </a:p>
          </p:txBody>
        </p:sp>
        <p:sp>
          <p:nvSpPr>
            <p:cNvPr id="225" name="Text Box 98">
              <a:extLst>
                <a:ext uri="{FF2B5EF4-FFF2-40B4-BE49-F238E27FC236}">
                  <a16:creationId xmlns:a16="http://schemas.microsoft.com/office/drawing/2014/main" id="{1F19C2C1-B71C-4B17-A11C-D8F2D97BCBC9}"/>
                </a:ext>
              </a:extLst>
            </p:cNvPr>
            <p:cNvSpPr txBox="1">
              <a:spLocks noChangeArrowheads="1"/>
            </p:cNvSpPr>
            <p:nvPr/>
          </p:nvSpPr>
          <p:spPr bwMode="auto">
            <a:xfrm>
              <a:off x="5857263" y="3217772"/>
              <a:ext cx="79682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 Sheridan</a:t>
              </a:r>
            </a:p>
            <a:p>
              <a:pPr algn="ctr" defTabSz="685800" eaLnBrk="1" hangingPunct="1">
                <a:spcBef>
                  <a:spcPct val="0"/>
                </a:spcBef>
                <a:buNone/>
              </a:pPr>
              <a:r>
                <a:rPr lang="en-US" altLang="en-US" sz="675" dirty="0">
                  <a:solidFill>
                    <a:prstClr val="black"/>
                  </a:solidFill>
                </a:rPr>
                <a:t>5</a:t>
              </a:r>
            </a:p>
          </p:txBody>
        </p:sp>
        <p:sp>
          <p:nvSpPr>
            <p:cNvPr id="226" name="Text Box 99">
              <a:extLst>
                <a:ext uri="{FF2B5EF4-FFF2-40B4-BE49-F238E27FC236}">
                  <a16:creationId xmlns:a16="http://schemas.microsoft.com/office/drawing/2014/main" id="{F6FA802A-8E3D-4E3B-B6CF-A898C99A46E9}"/>
                </a:ext>
              </a:extLst>
            </p:cNvPr>
            <p:cNvSpPr txBox="1">
              <a:spLocks noChangeArrowheads="1"/>
            </p:cNvSpPr>
            <p:nvPr/>
          </p:nvSpPr>
          <p:spPr bwMode="auto">
            <a:xfrm>
              <a:off x="6553967" y="4132171"/>
              <a:ext cx="624200"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Kidder</a:t>
              </a:r>
            </a:p>
            <a:p>
              <a:pPr algn="ctr" defTabSz="685800" eaLnBrk="1" hangingPunct="1">
                <a:spcBef>
                  <a:spcPct val="0"/>
                </a:spcBef>
                <a:buNone/>
              </a:pPr>
              <a:r>
                <a:rPr lang="en-US" altLang="en-US" sz="675" dirty="0">
                  <a:solidFill>
                    <a:prstClr val="black"/>
                  </a:solidFill>
                </a:rPr>
                <a:t>4</a:t>
              </a:r>
            </a:p>
          </p:txBody>
        </p:sp>
        <p:sp>
          <p:nvSpPr>
            <p:cNvPr id="227" name="Text Box 100">
              <a:extLst>
                <a:ext uri="{FF2B5EF4-FFF2-40B4-BE49-F238E27FC236}">
                  <a16:creationId xmlns:a16="http://schemas.microsoft.com/office/drawing/2014/main" id="{27FF583B-DA3D-4D5A-A89A-03E8655E59C4}"/>
                </a:ext>
              </a:extLst>
            </p:cNvPr>
            <p:cNvSpPr txBox="1">
              <a:spLocks noChangeArrowheads="1"/>
            </p:cNvSpPr>
            <p:nvPr/>
          </p:nvSpPr>
          <p:spPr bwMode="auto">
            <a:xfrm>
              <a:off x="7327565" y="4132171"/>
              <a:ext cx="78991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Stutsman</a:t>
              </a:r>
            </a:p>
            <a:p>
              <a:pPr algn="ctr" defTabSz="685800" eaLnBrk="1" hangingPunct="1">
                <a:spcBef>
                  <a:spcPct val="0"/>
                </a:spcBef>
                <a:buNone/>
              </a:pPr>
              <a:r>
                <a:rPr lang="en-US" altLang="en-US" sz="675" dirty="0">
                  <a:solidFill>
                    <a:prstClr val="black"/>
                  </a:solidFill>
                </a:rPr>
                <a:t>4</a:t>
              </a:r>
            </a:p>
          </p:txBody>
        </p:sp>
        <p:sp>
          <p:nvSpPr>
            <p:cNvPr id="228" name="Text Box 101">
              <a:extLst>
                <a:ext uri="{FF2B5EF4-FFF2-40B4-BE49-F238E27FC236}">
                  <a16:creationId xmlns:a16="http://schemas.microsoft.com/office/drawing/2014/main" id="{7F67DFC2-7CEA-4178-AA83-00E9E9E6382D}"/>
                </a:ext>
              </a:extLst>
            </p:cNvPr>
            <p:cNvSpPr txBox="1">
              <a:spLocks noChangeArrowheads="1"/>
            </p:cNvSpPr>
            <p:nvPr/>
          </p:nvSpPr>
          <p:spPr bwMode="auto">
            <a:xfrm>
              <a:off x="4963093" y="3884522"/>
              <a:ext cx="589675"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Oliver</a:t>
              </a:r>
            </a:p>
            <a:p>
              <a:pPr algn="ctr" defTabSz="685800" eaLnBrk="1" hangingPunct="1">
                <a:spcBef>
                  <a:spcPct val="0"/>
                </a:spcBef>
                <a:buNone/>
              </a:pPr>
              <a:r>
                <a:rPr lang="en-US" altLang="en-US" sz="675" dirty="0">
                  <a:solidFill>
                    <a:prstClr val="black"/>
                  </a:solidFill>
                </a:rPr>
                <a:t>5</a:t>
              </a:r>
            </a:p>
          </p:txBody>
        </p:sp>
        <p:sp>
          <p:nvSpPr>
            <p:cNvPr id="229" name="Text Box 102">
              <a:extLst>
                <a:ext uri="{FF2B5EF4-FFF2-40B4-BE49-F238E27FC236}">
                  <a16:creationId xmlns:a16="http://schemas.microsoft.com/office/drawing/2014/main" id="{A1427543-755A-487C-B759-5DAFC0B87E82}"/>
                </a:ext>
              </a:extLst>
            </p:cNvPr>
            <p:cNvSpPr txBox="1">
              <a:spLocks noChangeArrowheads="1"/>
            </p:cNvSpPr>
            <p:nvPr/>
          </p:nvSpPr>
          <p:spPr bwMode="auto">
            <a:xfrm>
              <a:off x="4465295" y="3503522"/>
              <a:ext cx="651818" cy="5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Mercer</a:t>
              </a:r>
            </a:p>
            <a:p>
              <a:pPr algn="ctr" defTabSz="685800" eaLnBrk="1" hangingPunct="1">
                <a:spcBef>
                  <a:spcPct val="0"/>
                </a:spcBef>
                <a:buNone/>
              </a:pPr>
              <a:r>
                <a:rPr lang="en-US" altLang="en-US" sz="675" dirty="0">
                  <a:solidFill>
                    <a:prstClr val="black"/>
                  </a:solidFill>
                </a:rPr>
                <a:t>5</a:t>
              </a:r>
            </a:p>
            <a:p>
              <a:pPr algn="ctr" defTabSz="685800" eaLnBrk="1" hangingPunct="1">
                <a:spcBef>
                  <a:spcPct val="0"/>
                </a:spcBef>
                <a:buNone/>
              </a:pPr>
              <a:endParaRPr lang="en-US" altLang="en-US" sz="675" dirty="0">
                <a:solidFill>
                  <a:prstClr val="black"/>
                </a:solidFill>
              </a:endParaRPr>
            </a:p>
          </p:txBody>
        </p:sp>
        <p:sp>
          <p:nvSpPr>
            <p:cNvPr id="230" name="Text Box 103">
              <a:extLst>
                <a:ext uri="{FF2B5EF4-FFF2-40B4-BE49-F238E27FC236}">
                  <a16:creationId xmlns:a16="http://schemas.microsoft.com/office/drawing/2014/main" id="{83A87EAA-7237-4597-9767-C3034598DA19}"/>
                </a:ext>
              </a:extLst>
            </p:cNvPr>
            <p:cNvSpPr txBox="1">
              <a:spLocks noChangeArrowheads="1"/>
            </p:cNvSpPr>
            <p:nvPr/>
          </p:nvSpPr>
          <p:spPr bwMode="auto">
            <a:xfrm>
              <a:off x="3638638" y="3503522"/>
              <a:ext cx="56205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Dunn</a:t>
              </a:r>
            </a:p>
            <a:p>
              <a:pPr algn="ctr" defTabSz="685800" eaLnBrk="1" hangingPunct="1">
                <a:spcBef>
                  <a:spcPct val="0"/>
                </a:spcBef>
                <a:buNone/>
              </a:pPr>
              <a:r>
                <a:rPr lang="en-US" altLang="en-US" sz="675" dirty="0">
                  <a:solidFill>
                    <a:prstClr val="black"/>
                  </a:solidFill>
                </a:rPr>
                <a:t>5</a:t>
              </a:r>
            </a:p>
          </p:txBody>
        </p:sp>
        <p:sp>
          <p:nvSpPr>
            <p:cNvPr id="231" name="Text Box 104">
              <a:extLst>
                <a:ext uri="{FF2B5EF4-FFF2-40B4-BE49-F238E27FC236}">
                  <a16:creationId xmlns:a16="http://schemas.microsoft.com/office/drawing/2014/main" id="{9292CEC5-5CEB-47B7-B520-1B12CE5F277C}"/>
                </a:ext>
              </a:extLst>
            </p:cNvPr>
            <p:cNvSpPr txBox="1">
              <a:spLocks noChangeArrowheads="1"/>
            </p:cNvSpPr>
            <p:nvPr/>
          </p:nvSpPr>
          <p:spPr bwMode="auto">
            <a:xfrm>
              <a:off x="3581767" y="4329022"/>
              <a:ext cx="55515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Stark</a:t>
              </a:r>
            </a:p>
            <a:p>
              <a:pPr algn="ctr" defTabSz="685800" eaLnBrk="1" hangingPunct="1">
                <a:spcBef>
                  <a:spcPct val="0"/>
                </a:spcBef>
                <a:buNone/>
              </a:pPr>
              <a:r>
                <a:rPr lang="en-US" altLang="en-US" sz="675" dirty="0">
                  <a:solidFill>
                    <a:prstClr val="black"/>
                  </a:solidFill>
                </a:rPr>
                <a:t>4</a:t>
              </a:r>
            </a:p>
          </p:txBody>
        </p:sp>
        <p:sp>
          <p:nvSpPr>
            <p:cNvPr id="232" name="Text Box 105">
              <a:extLst>
                <a:ext uri="{FF2B5EF4-FFF2-40B4-BE49-F238E27FC236}">
                  <a16:creationId xmlns:a16="http://schemas.microsoft.com/office/drawing/2014/main" id="{36244720-609F-4D24-BDB9-4379DC55BDFE}"/>
                </a:ext>
              </a:extLst>
            </p:cNvPr>
            <p:cNvSpPr txBox="1">
              <a:spLocks noChangeArrowheads="1"/>
            </p:cNvSpPr>
            <p:nvPr/>
          </p:nvSpPr>
          <p:spPr bwMode="auto">
            <a:xfrm>
              <a:off x="4973296" y="4341721"/>
              <a:ext cx="65181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Morton</a:t>
              </a:r>
            </a:p>
            <a:p>
              <a:pPr algn="ctr" defTabSz="685800" eaLnBrk="1" hangingPunct="1">
                <a:spcBef>
                  <a:spcPct val="0"/>
                </a:spcBef>
                <a:buNone/>
              </a:pPr>
              <a:r>
                <a:rPr lang="en-US" altLang="en-US" sz="675" dirty="0">
                  <a:solidFill>
                    <a:prstClr val="black"/>
                  </a:solidFill>
                </a:rPr>
                <a:t>5</a:t>
              </a:r>
            </a:p>
          </p:txBody>
        </p:sp>
        <p:sp>
          <p:nvSpPr>
            <p:cNvPr id="233" name="Text Box 106">
              <a:extLst>
                <a:ext uri="{FF2B5EF4-FFF2-40B4-BE49-F238E27FC236}">
                  <a16:creationId xmlns:a16="http://schemas.microsoft.com/office/drawing/2014/main" id="{A34E39D8-1BD3-42EE-A451-DE0FE5D7C795}"/>
                </a:ext>
              </a:extLst>
            </p:cNvPr>
            <p:cNvSpPr txBox="1">
              <a:spLocks noChangeArrowheads="1"/>
            </p:cNvSpPr>
            <p:nvPr/>
          </p:nvSpPr>
          <p:spPr bwMode="auto">
            <a:xfrm>
              <a:off x="3649368" y="4875120"/>
              <a:ext cx="76920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Hettinger</a:t>
              </a:r>
            </a:p>
            <a:p>
              <a:pPr algn="ctr" defTabSz="685800" eaLnBrk="1" hangingPunct="1">
                <a:spcBef>
                  <a:spcPct val="0"/>
                </a:spcBef>
                <a:buNone/>
              </a:pPr>
              <a:r>
                <a:rPr lang="en-US" altLang="en-US" sz="675" dirty="0">
                  <a:solidFill>
                    <a:prstClr val="black"/>
                  </a:solidFill>
                </a:rPr>
                <a:t>4</a:t>
              </a:r>
            </a:p>
          </p:txBody>
        </p:sp>
        <p:sp>
          <p:nvSpPr>
            <p:cNvPr id="234" name="Text Box 107">
              <a:extLst>
                <a:ext uri="{FF2B5EF4-FFF2-40B4-BE49-F238E27FC236}">
                  <a16:creationId xmlns:a16="http://schemas.microsoft.com/office/drawing/2014/main" id="{19936627-A95E-4AD6-A46D-10C7C50E6719}"/>
                </a:ext>
              </a:extLst>
            </p:cNvPr>
            <p:cNvSpPr txBox="1">
              <a:spLocks noChangeArrowheads="1"/>
            </p:cNvSpPr>
            <p:nvPr/>
          </p:nvSpPr>
          <p:spPr bwMode="auto">
            <a:xfrm>
              <a:off x="2847233" y="4824321"/>
              <a:ext cx="58277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Slope</a:t>
              </a:r>
            </a:p>
            <a:p>
              <a:pPr algn="ctr" defTabSz="685800" eaLnBrk="1" hangingPunct="1">
                <a:spcBef>
                  <a:spcPct val="0"/>
                </a:spcBef>
                <a:buNone/>
              </a:pPr>
              <a:r>
                <a:rPr lang="en-US" altLang="en-US" sz="675" dirty="0">
                  <a:solidFill>
                    <a:prstClr val="black"/>
                  </a:solidFill>
                </a:rPr>
                <a:t>4</a:t>
              </a:r>
            </a:p>
          </p:txBody>
        </p:sp>
        <p:sp>
          <p:nvSpPr>
            <p:cNvPr id="235" name="Text Box 108">
              <a:extLst>
                <a:ext uri="{FF2B5EF4-FFF2-40B4-BE49-F238E27FC236}">
                  <a16:creationId xmlns:a16="http://schemas.microsoft.com/office/drawing/2014/main" id="{7BB05567-B4DB-4741-B42D-9C5616115376}"/>
                </a:ext>
              </a:extLst>
            </p:cNvPr>
            <p:cNvSpPr txBox="1">
              <a:spLocks noChangeArrowheads="1"/>
            </p:cNvSpPr>
            <p:nvPr/>
          </p:nvSpPr>
          <p:spPr bwMode="auto">
            <a:xfrm>
              <a:off x="2369277" y="4170271"/>
              <a:ext cx="598882" cy="52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563" dirty="0">
                  <a:solidFill>
                    <a:prstClr val="black"/>
                  </a:solidFill>
                </a:rPr>
                <a:t>Golden</a:t>
              </a:r>
            </a:p>
            <a:p>
              <a:pPr algn="ctr" defTabSz="685800" eaLnBrk="1" hangingPunct="1">
                <a:spcBef>
                  <a:spcPct val="0"/>
                </a:spcBef>
                <a:buNone/>
              </a:pPr>
              <a:r>
                <a:rPr lang="en-US" altLang="en-US" sz="563" dirty="0">
                  <a:solidFill>
                    <a:prstClr val="black"/>
                  </a:solidFill>
                </a:rPr>
                <a:t>Valley</a:t>
              </a:r>
            </a:p>
            <a:p>
              <a:pPr algn="ctr" defTabSz="685800" eaLnBrk="1" hangingPunct="1">
                <a:spcBef>
                  <a:spcPct val="0"/>
                </a:spcBef>
                <a:buNone/>
              </a:pPr>
              <a:r>
                <a:rPr lang="en-US" altLang="en-US" sz="563" dirty="0">
                  <a:solidFill>
                    <a:prstClr val="black"/>
                  </a:solidFill>
                </a:rPr>
                <a:t>4</a:t>
              </a:r>
            </a:p>
          </p:txBody>
        </p:sp>
        <p:sp>
          <p:nvSpPr>
            <p:cNvPr id="236" name="Text Box 109">
              <a:extLst>
                <a:ext uri="{FF2B5EF4-FFF2-40B4-BE49-F238E27FC236}">
                  <a16:creationId xmlns:a16="http://schemas.microsoft.com/office/drawing/2014/main" id="{FAA26BDF-8E46-46FD-AE5D-45ADD6A44158}"/>
                </a:ext>
              </a:extLst>
            </p:cNvPr>
            <p:cNvSpPr txBox="1">
              <a:spLocks noChangeArrowheads="1"/>
            </p:cNvSpPr>
            <p:nvPr/>
          </p:nvSpPr>
          <p:spPr bwMode="auto">
            <a:xfrm>
              <a:off x="4600109" y="5033869"/>
              <a:ext cx="57586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Grant</a:t>
              </a:r>
            </a:p>
            <a:p>
              <a:pPr algn="ctr" defTabSz="685800" eaLnBrk="1" hangingPunct="1">
                <a:spcBef>
                  <a:spcPct val="0"/>
                </a:spcBef>
                <a:buNone/>
              </a:pPr>
              <a:r>
                <a:rPr lang="en-US" altLang="en-US" sz="675" dirty="0">
                  <a:solidFill>
                    <a:prstClr val="black"/>
                  </a:solidFill>
                </a:rPr>
                <a:t>4</a:t>
              </a:r>
            </a:p>
          </p:txBody>
        </p:sp>
        <p:sp>
          <p:nvSpPr>
            <p:cNvPr id="237" name="Text Box 110">
              <a:extLst>
                <a:ext uri="{FF2B5EF4-FFF2-40B4-BE49-F238E27FC236}">
                  <a16:creationId xmlns:a16="http://schemas.microsoft.com/office/drawing/2014/main" id="{F533AC9C-4662-4641-A7F3-60B19E295B23}"/>
                </a:ext>
              </a:extLst>
            </p:cNvPr>
            <p:cNvSpPr txBox="1">
              <a:spLocks noChangeArrowheads="1"/>
            </p:cNvSpPr>
            <p:nvPr/>
          </p:nvSpPr>
          <p:spPr bwMode="auto">
            <a:xfrm>
              <a:off x="5388302" y="5408519"/>
              <a:ext cx="575866"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Sioux</a:t>
              </a:r>
            </a:p>
            <a:p>
              <a:pPr algn="ctr" defTabSz="685800" eaLnBrk="1" hangingPunct="1">
                <a:spcBef>
                  <a:spcPct val="0"/>
                </a:spcBef>
                <a:buNone/>
              </a:pPr>
              <a:r>
                <a:rPr lang="en-US" altLang="en-US" sz="675" dirty="0">
                  <a:solidFill>
                    <a:prstClr val="black"/>
                  </a:solidFill>
                </a:rPr>
                <a:t>4</a:t>
              </a:r>
            </a:p>
          </p:txBody>
        </p:sp>
        <p:sp>
          <p:nvSpPr>
            <p:cNvPr id="238" name="Text Box 111">
              <a:extLst>
                <a:ext uri="{FF2B5EF4-FFF2-40B4-BE49-F238E27FC236}">
                  <a16:creationId xmlns:a16="http://schemas.microsoft.com/office/drawing/2014/main" id="{B46EE07E-0330-4EF9-A40F-55B4C93B39B4}"/>
                </a:ext>
              </a:extLst>
            </p:cNvPr>
            <p:cNvSpPr txBox="1">
              <a:spLocks noChangeArrowheads="1"/>
            </p:cNvSpPr>
            <p:nvPr/>
          </p:nvSpPr>
          <p:spPr bwMode="auto">
            <a:xfrm>
              <a:off x="6013708" y="5179919"/>
              <a:ext cx="75539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Emmons</a:t>
              </a:r>
            </a:p>
            <a:p>
              <a:pPr algn="ctr" defTabSz="685800" eaLnBrk="1" hangingPunct="1">
                <a:spcBef>
                  <a:spcPct val="0"/>
                </a:spcBef>
                <a:buNone/>
              </a:pPr>
              <a:r>
                <a:rPr lang="en-US" altLang="en-US" sz="675" dirty="0">
                  <a:solidFill>
                    <a:prstClr val="black"/>
                  </a:solidFill>
                </a:rPr>
                <a:t>4</a:t>
              </a:r>
            </a:p>
          </p:txBody>
        </p:sp>
        <p:sp>
          <p:nvSpPr>
            <p:cNvPr id="239" name="Text Box 112">
              <a:extLst>
                <a:ext uri="{FF2B5EF4-FFF2-40B4-BE49-F238E27FC236}">
                  <a16:creationId xmlns:a16="http://schemas.microsoft.com/office/drawing/2014/main" id="{D9A46B30-0753-434F-8EF7-6B9A0BB55FB6}"/>
                </a:ext>
              </a:extLst>
            </p:cNvPr>
            <p:cNvSpPr txBox="1">
              <a:spLocks noChangeArrowheads="1"/>
            </p:cNvSpPr>
            <p:nvPr/>
          </p:nvSpPr>
          <p:spPr bwMode="auto">
            <a:xfrm>
              <a:off x="6876786" y="4892582"/>
              <a:ext cx="610389"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Logan</a:t>
              </a:r>
            </a:p>
            <a:p>
              <a:pPr algn="ctr" defTabSz="685800" eaLnBrk="1" hangingPunct="1">
                <a:spcBef>
                  <a:spcPct val="0"/>
                </a:spcBef>
                <a:buNone/>
              </a:pPr>
              <a:r>
                <a:rPr lang="en-US" altLang="en-US" sz="675" dirty="0">
                  <a:solidFill>
                    <a:prstClr val="black"/>
                  </a:solidFill>
                </a:rPr>
                <a:t>4</a:t>
              </a:r>
            </a:p>
          </p:txBody>
        </p:sp>
        <p:sp>
          <p:nvSpPr>
            <p:cNvPr id="240" name="Text Box 113">
              <a:extLst>
                <a:ext uri="{FF2B5EF4-FFF2-40B4-BE49-F238E27FC236}">
                  <a16:creationId xmlns:a16="http://schemas.microsoft.com/office/drawing/2014/main" id="{1783E57B-2E6B-4929-BEA0-501DED760471}"/>
                </a:ext>
              </a:extLst>
            </p:cNvPr>
            <p:cNvSpPr txBox="1">
              <a:spLocks noChangeArrowheads="1"/>
            </p:cNvSpPr>
            <p:nvPr/>
          </p:nvSpPr>
          <p:spPr bwMode="auto">
            <a:xfrm>
              <a:off x="6796584" y="5408521"/>
              <a:ext cx="769201"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McIntosh</a:t>
              </a:r>
            </a:p>
            <a:p>
              <a:pPr algn="ctr" defTabSz="685800" eaLnBrk="1" hangingPunct="1">
                <a:spcBef>
                  <a:spcPct val="0"/>
                </a:spcBef>
                <a:buNone/>
              </a:pPr>
              <a:r>
                <a:rPr lang="en-US" altLang="en-US" sz="675" dirty="0">
                  <a:solidFill>
                    <a:prstClr val="black"/>
                  </a:solidFill>
                </a:rPr>
                <a:t>4</a:t>
              </a:r>
            </a:p>
          </p:txBody>
        </p:sp>
        <p:sp>
          <p:nvSpPr>
            <p:cNvPr id="241" name="Text Box 114">
              <a:extLst>
                <a:ext uri="{FF2B5EF4-FFF2-40B4-BE49-F238E27FC236}">
                  <a16:creationId xmlns:a16="http://schemas.microsoft.com/office/drawing/2014/main" id="{C35823B8-2AA8-4F01-8DE8-E98CE473436A}"/>
                </a:ext>
              </a:extLst>
            </p:cNvPr>
            <p:cNvSpPr txBox="1">
              <a:spLocks noChangeArrowheads="1"/>
            </p:cNvSpPr>
            <p:nvPr/>
          </p:nvSpPr>
          <p:spPr bwMode="auto">
            <a:xfrm>
              <a:off x="7779804" y="4841781"/>
              <a:ext cx="75539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err="1">
                  <a:solidFill>
                    <a:prstClr val="black"/>
                  </a:solidFill>
                </a:rPr>
                <a:t>LaMoure</a:t>
              </a:r>
              <a:endParaRPr lang="en-US" altLang="en-US" sz="675" dirty="0">
                <a:solidFill>
                  <a:prstClr val="black"/>
                </a:solidFill>
              </a:endParaRPr>
            </a:p>
            <a:p>
              <a:pPr algn="ctr" defTabSz="685800" eaLnBrk="1" hangingPunct="1">
                <a:spcBef>
                  <a:spcPct val="0"/>
                </a:spcBef>
                <a:buNone/>
              </a:pPr>
              <a:r>
                <a:rPr lang="en-US" altLang="en-US" sz="675" dirty="0">
                  <a:solidFill>
                    <a:prstClr val="black"/>
                  </a:solidFill>
                </a:rPr>
                <a:t>4</a:t>
              </a:r>
            </a:p>
          </p:txBody>
        </p:sp>
        <p:sp>
          <p:nvSpPr>
            <p:cNvPr id="242" name="Text Box 115">
              <a:extLst>
                <a:ext uri="{FF2B5EF4-FFF2-40B4-BE49-F238E27FC236}">
                  <a16:creationId xmlns:a16="http://schemas.microsoft.com/office/drawing/2014/main" id="{B152003A-4C6F-485F-8193-04F711CC63B6}"/>
                </a:ext>
              </a:extLst>
            </p:cNvPr>
            <p:cNvSpPr txBox="1">
              <a:spLocks noChangeArrowheads="1"/>
            </p:cNvSpPr>
            <p:nvPr/>
          </p:nvSpPr>
          <p:spPr bwMode="auto">
            <a:xfrm>
              <a:off x="7909931" y="5375181"/>
              <a:ext cx="63800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Dickey</a:t>
              </a:r>
            </a:p>
            <a:p>
              <a:pPr algn="ctr" defTabSz="685800" eaLnBrk="1" hangingPunct="1">
                <a:spcBef>
                  <a:spcPct val="0"/>
                </a:spcBef>
                <a:buNone/>
              </a:pPr>
              <a:r>
                <a:rPr lang="en-US" altLang="en-US" sz="675" dirty="0">
                  <a:solidFill>
                    <a:prstClr val="black"/>
                  </a:solidFill>
                </a:rPr>
                <a:t>4</a:t>
              </a:r>
            </a:p>
          </p:txBody>
        </p:sp>
        <p:sp>
          <p:nvSpPr>
            <p:cNvPr id="243" name="Text Box 116">
              <a:extLst>
                <a:ext uri="{FF2B5EF4-FFF2-40B4-BE49-F238E27FC236}">
                  <a16:creationId xmlns:a16="http://schemas.microsoft.com/office/drawing/2014/main" id="{932DF5D5-B4BC-4F8B-BD37-0B6F309A36BA}"/>
                </a:ext>
              </a:extLst>
            </p:cNvPr>
            <p:cNvSpPr txBox="1">
              <a:spLocks noChangeArrowheads="1"/>
            </p:cNvSpPr>
            <p:nvPr/>
          </p:nvSpPr>
          <p:spPr bwMode="auto">
            <a:xfrm>
              <a:off x="8724682" y="4841783"/>
              <a:ext cx="727772"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Ransom</a:t>
              </a:r>
            </a:p>
            <a:p>
              <a:pPr algn="ctr" defTabSz="685800" eaLnBrk="1" hangingPunct="1">
                <a:spcBef>
                  <a:spcPct val="0"/>
                </a:spcBef>
                <a:buNone/>
              </a:pPr>
              <a:r>
                <a:rPr lang="en-US" altLang="en-US" sz="675" dirty="0">
                  <a:solidFill>
                    <a:prstClr val="black"/>
                  </a:solidFill>
                </a:rPr>
                <a:t>0</a:t>
              </a:r>
            </a:p>
          </p:txBody>
        </p:sp>
        <p:sp>
          <p:nvSpPr>
            <p:cNvPr id="244" name="Text Box 117">
              <a:extLst>
                <a:ext uri="{FF2B5EF4-FFF2-40B4-BE49-F238E27FC236}">
                  <a16:creationId xmlns:a16="http://schemas.microsoft.com/office/drawing/2014/main" id="{C7DA08C4-B53D-4429-98BB-B95C416551BF}"/>
                </a:ext>
              </a:extLst>
            </p:cNvPr>
            <p:cNvSpPr txBox="1">
              <a:spLocks noChangeArrowheads="1"/>
            </p:cNvSpPr>
            <p:nvPr/>
          </p:nvSpPr>
          <p:spPr bwMode="auto">
            <a:xfrm>
              <a:off x="8785325" y="5375184"/>
              <a:ext cx="700153"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Sargent</a:t>
              </a:r>
            </a:p>
            <a:p>
              <a:pPr algn="ctr" defTabSz="685800" eaLnBrk="1" hangingPunct="1">
                <a:spcBef>
                  <a:spcPct val="0"/>
                </a:spcBef>
                <a:buNone/>
              </a:pPr>
              <a:r>
                <a:rPr lang="en-US" altLang="en-US" sz="675" dirty="0">
                  <a:solidFill>
                    <a:prstClr val="black"/>
                  </a:solidFill>
                </a:rPr>
                <a:t>0</a:t>
              </a:r>
            </a:p>
          </p:txBody>
        </p:sp>
        <p:sp>
          <p:nvSpPr>
            <p:cNvPr id="245" name="Text Box 118">
              <a:extLst>
                <a:ext uri="{FF2B5EF4-FFF2-40B4-BE49-F238E27FC236}">
                  <a16:creationId xmlns:a16="http://schemas.microsoft.com/office/drawing/2014/main" id="{786A184B-3CB1-4662-A9C7-A736419FB7D7}"/>
                </a:ext>
              </a:extLst>
            </p:cNvPr>
            <p:cNvSpPr txBox="1">
              <a:spLocks noChangeArrowheads="1"/>
            </p:cNvSpPr>
            <p:nvPr/>
          </p:nvSpPr>
          <p:spPr bwMode="auto">
            <a:xfrm>
              <a:off x="9439018" y="5064039"/>
              <a:ext cx="748488" cy="4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hangingPunct="1">
                <a:spcBef>
                  <a:spcPct val="0"/>
                </a:spcBef>
                <a:buNone/>
              </a:pPr>
              <a:r>
                <a:rPr lang="en-US" altLang="en-US" sz="675" dirty="0">
                  <a:solidFill>
                    <a:prstClr val="black"/>
                  </a:solidFill>
                </a:rPr>
                <a:t>Richland</a:t>
              </a:r>
            </a:p>
            <a:p>
              <a:pPr algn="ctr" defTabSz="685800" eaLnBrk="1" hangingPunct="1">
                <a:spcBef>
                  <a:spcPct val="0"/>
                </a:spcBef>
                <a:buNone/>
              </a:pPr>
              <a:r>
                <a:rPr lang="en-US" altLang="en-US" sz="675" dirty="0">
                  <a:solidFill>
                    <a:prstClr val="black"/>
                  </a:solidFill>
                </a:rPr>
                <a:t>0</a:t>
              </a:r>
            </a:p>
          </p:txBody>
        </p:sp>
      </p:grpSp>
      <p:sp>
        <p:nvSpPr>
          <p:cNvPr id="3" name="TextBox 2">
            <a:extLst>
              <a:ext uri="{FF2B5EF4-FFF2-40B4-BE49-F238E27FC236}">
                <a16:creationId xmlns:a16="http://schemas.microsoft.com/office/drawing/2014/main" id="{E90258B4-0CC6-4BA9-BC55-0B2722C9F1A8}"/>
              </a:ext>
            </a:extLst>
          </p:cNvPr>
          <p:cNvSpPr txBox="1"/>
          <p:nvPr/>
        </p:nvSpPr>
        <p:spPr>
          <a:xfrm>
            <a:off x="7975259" y="906536"/>
            <a:ext cx="853008" cy="1015663"/>
          </a:xfrm>
          <a:prstGeom prst="rect">
            <a:avLst/>
          </a:prstGeom>
          <a:noFill/>
        </p:spPr>
        <p:txBody>
          <a:bodyPr wrap="square" rtlCol="0">
            <a:spAutoFit/>
          </a:bodyPr>
          <a:lstStyle/>
          <a:p>
            <a:r>
              <a:rPr lang="en-US" sz="1000" dirty="0"/>
              <a:t>Towner County will go to five payments if in D4 for one more week</a:t>
            </a:r>
          </a:p>
        </p:txBody>
      </p:sp>
    </p:spTree>
    <p:extLst>
      <p:ext uri="{BB962C8B-B14F-4D97-AF65-F5344CB8AC3E}">
        <p14:creationId xmlns:p14="http://schemas.microsoft.com/office/powerpoint/2010/main" val="3556417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ACE0-6EB8-42A6-9E15-127FB101AD2C}"/>
              </a:ext>
            </a:extLst>
          </p:cNvPr>
          <p:cNvSpPr txBox="1">
            <a:spLocks/>
          </p:cNvSpPr>
          <p:nvPr/>
        </p:nvSpPr>
        <p:spPr>
          <a:xfrm>
            <a:off x="987028" y="2245869"/>
            <a:ext cx="6460047" cy="25710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065744"/>
                </a:solidFill>
              </a:rPr>
              <a:t>Two IRS provisions:</a:t>
            </a:r>
          </a:p>
          <a:p>
            <a:pPr fontAlgn="auto">
              <a:spcAft>
                <a:spcPts val="0"/>
              </a:spcAft>
            </a:pPr>
            <a:r>
              <a:rPr lang="en-US" b="1" dirty="0">
                <a:solidFill>
                  <a:srgbClr val="065744"/>
                </a:solidFill>
              </a:rPr>
              <a:t>	IRC 1033(e)</a:t>
            </a:r>
          </a:p>
          <a:p>
            <a:pPr fontAlgn="auto">
              <a:spcAft>
                <a:spcPts val="0"/>
              </a:spcAft>
            </a:pPr>
            <a:r>
              <a:rPr lang="en-US" b="1" dirty="0">
                <a:solidFill>
                  <a:srgbClr val="065744"/>
                </a:solidFill>
              </a:rPr>
              <a:t>	IRC 451(g)</a:t>
            </a:r>
          </a:p>
        </p:txBody>
      </p:sp>
      <p:sp>
        <p:nvSpPr>
          <p:cNvPr id="3" name="Title 1">
            <a:extLst>
              <a:ext uri="{FF2B5EF4-FFF2-40B4-BE49-F238E27FC236}">
                <a16:creationId xmlns:a16="http://schemas.microsoft.com/office/drawing/2014/main" id="{016DF3C3-D1BC-4F7B-97DD-9A2894FDF476}"/>
              </a:ext>
            </a:extLst>
          </p:cNvPr>
          <p:cNvSpPr txBox="1">
            <a:spLocks/>
          </p:cNvSpPr>
          <p:nvPr/>
        </p:nvSpPr>
        <p:spPr>
          <a:xfrm>
            <a:off x="913876" y="885242"/>
            <a:ext cx="7886700" cy="1235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065744"/>
                </a:solidFill>
              </a:rPr>
              <a:t>Forced Livestock Sales</a:t>
            </a:r>
          </a:p>
        </p:txBody>
      </p:sp>
    </p:spTree>
    <p:extLst>
      <p:ext uri="{BB962C8B-B14F-4D97-AF65-F5344CB8AC3E}">
        <p14:creationId xmlns:p14="http://schemas.microsoft.com/office/powerpoint/2010/main" val="1289934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7C11F1-D02B-4154-81BF-67DC73A5B181}"/>
              </a:ext>
            </a:extLst>
          </p:cNvPr>
          <p:cNvSpPr/>
          <p:nvPr/>
        </p:nvSpPr>
        <p:spPr>
          <a:xfrm>
            <a:off x="596910" y="379882"/>
            <a:ext cx="7950179" cy="5016758"/>
          </a:xfrm>
          <a:prstGeom prst="rect">
            <a:avLst/>
          </a:prstGeom>
        </p:spPr>
        <p:txBody>
          <a:bodyPr wrap="square">
            <a:spAutoFit/>
          </a:bodyPr>
          <a:lstStyle/>
          <a:p>
            <a:r>
              <a:rPr lang="en-US" sz="2400" b="1" dirty="0">
                <a:solidFill>
                  <a:srgbClr val="000000"/>
                </a:solidFill>
                <a:latin typeface="Arial" panose="020B0604020202020204" pitchFamily="34" charset="0"/>
              </a:rPr>
              <a:t>Involuntary Conversion of Draft or Breeding Animal IRC Sec 1033(e) </a:t>
            </a:r>
            <a:endParaRPr lang="en-US" sz="2400" dirty="0">
              <a:solidFill>
                <a:srgbClr val="000000"/>
              </a:solidFill>
              <a:latin typeface="Arial" panose="020B0604020202020204" pitchFamily="34" charset="0"/>
            </a:endParaRP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A livestock producer who sells more draft, breeding, or dairy animals than normal due to weather-related conditions may defer recognition of the gains for up to two years.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The animals must be replaced within two years with other animals used for identical purposes.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This applies only to the number of animals sold in excess of normal business practices.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Declaration of a disaster area is not necessary, but the producer must be able to show that weather-related conditions forced the sale of more livestock than would normally be sold.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If there is a federal disaster declaration the replacement period is four years.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The Secretary of  the Treasury can extend the period further if the drought persists three years or more.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Tax basis of the replacement livestock is equal to the basis in the livestock sold plus any additional amount invested in the replacement livestock that exceeds the proceeds from the sale.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If the animals are not replaced, or if replacement cost is less than the gain from their sale, the difference must be reported as a gain for the sale year by amending the tax return. The return will be subject to additional tax and interest. </a:t>
            </a: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It is a dollar for dollar replacement not head for head.</a:t>
            </a:r>
            <a:endParaRPr lang="en-US" sz="1600" dirty="0"/>
          </a:p>
        </p:txBody>
      </p:sp>
    </p:spTree>
    <p:extLst>
      <p:ext uri="{BB962C8B-B14F-4D97-AF65-F5344CB8AC3E}">
        <p14:creationId xmlns:p14="http://schemas.microsoft.com/office/powerpoint/2010/main" val="3574061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719409-1BF7-4458-A1EC-064046129ACD}"/>
              </a:ext>
            </a:extLst>
          </p:cNvPr>
          <p:cNvSpPr/>
          <p:nvPr/>
        </p:nvSpPr>
        <p:spPr>
          <a:xfrm>
            <a:off x="746619" y="751343"/>
            <a:ext cx="7373253" cy="3970318"/>
          </a:xfrm>
          <a:prstGeom prst="rect">
            <a:avLst/>
          </a:prstGeom>
        </p:spPr>
        <p:txBody>
          <a:bodyPr wrap="square">
            <a:spAutoFit/>
          </a:bodyPr>
          <a:lstStyle/>
          <a:p>
            <a:r>
              <a:rPr lang="en-US" b="1" dirty="0">
                <a:solidFill>
                  <a:srgbClr val="000000"/>
                </a:solidFill>
                <a:latin typeface="Arial" panose="020B0604020202020204" pitchFamily="34" charset="0"/>
              </a:rPr>
              <a:t>Making the Election 1033(e)</a:t>
            </a:r>
            <a:endParaRPr lang="en-US" dirty="0">
              <a:solidFill>
                <a:srgbClr val="000000"/>
              </a:solidFill>
              <a:latin typeface="Arial" panose="020B0604020202020204" pitchFamily="34" charset="0"/>
            </a:endParaRPr>
          </a:p>
          <a:p>
            <a:r>
              <a:rPr lang="en-US" dirty="0">
                <a:solidFill>
                  <a:srgbClr val="000000"/>
                </a:solidFill>
                <a:latin typeface="Times New Roman" panose="02020603050405020304" pitchFamily="18" charset="0"/>
              </a:rPr>
              <a:t>The producer makes this election by attaching a statement to his or her tax return. The election must include the following information: </a:t>
            </a:r>
          </a:p>
          <a:p>
            <a:r>
              <a:rPr lang="en-US" dirty="0">
                <a:solidFill>
                  <a:srgbClr val="000000"/>
                </a:solidFill>
                <a:latin typeface="Times New Roman" panose="02020603050405020304" pitchFamily="18" charset="0"/>
              </a:rPr>
              <a:t>• Name, address, and ID number. </a:t>
            </a:r>
          </a:p>
          <a:p>
            <a:r>
              <a:rPr lang="en-US" dirty="0">
                <a:solidFill>
                  <a:srgbClr val="000000"/>
                </a:solidFill>
                <a:latin typeface="Times New Roman" panose="02020603050405020304" pitchFamily="18" charset="0"/>
              </a:rPr>
              <a:t>• A declaration that the election is made under I.R.C. § 1033(e). </a:t>
            </a:r>
          </a:p>
          <a:p>
            <a:r>
              <a:rPr lang="en-US" dirty="0">
                <a:solidFill>
                  <a:srgbClr val="000000"/>
                </a:solidFill>
                <a:latin typeface="Times New Roman" panose="02020603050405020304" pitchFamily="18" charset="0"/>
              </a:rPr>
              <a:t>• Evidence of the weather-related conditions that forced the sale or exchange of animals. </a:t>
            </a:r>
          </a:p>
          <a:p>
            <a:r>
              <a:rPr lang="en-US" dirty="0">
                <a:solidFill>
                  <a:srgbClr val="000000"/>
                </a:solidFill>
                <a:latin typeface="Times New Roman" panose="02020603050405020304" pitchFamily="18" charset="0"/>
              </a:rPr>
              <a:t>• Explanation of how the sale is related to weather conditions. </a:t>
            </a:r>
          </a:p>
          <a:p>
            <a:r>
              <a:rPr lang="en-US" dirty="0">
                <a:solidFill>
                  <a:srgbClr val="000000"/>
                </a:solidFill>
                <a:latin typeface="Times New Roman" panose="02020603050405020304" pitchFamily="18" charset="0"/>
              </a:rPr>
              <a:t>• Number and kind of livestock sold or exchanged. </a:t>
            </a:r>
          </a:p>
          <a:p>
            <a:r>
              <a:rPr lang="en-US" dirty="0">
                <a:solidFill>
                  <a:srgbClr val="000000"/>
                </a:solidFill>
                <a:latin typeface="Times New Roman" panose="02020603050405020304" pitchFamily="18" charset="0"/>
              </a:rPr>
              <a:t>• Number of livestock of each kind that would have been sold or exchanged under normal business circumstances (generally, the average number of animals sold over the three preceding years). </a:t>
            </a:r>
          </a:p>
          <a:p>
            <a:r>
              <a:rPr lang="en-US" dirty="0">
                <a:solidFill>
                  <a:srgbClr val="000000"/>
                </a:solidFill>
                <a:latin typeface="Times New Roman" panose="02020603050405020304" pitchFamily="18" charset="0"/>
              </a:rPr>
              <a:t>• The amount of gain realized on the sale or exchange. </a:t>
            </a:r>
          </a:p>
          <a:p>
            <a:r>
              <a:rPr lang="en-US" dirty="0">
                <a:solidFill>
                  <a:srgbClr val="000000"/>
                </a:solidFill>
                <a:latin typeface="Times New Roman" panose="02020603050405020304" pitchFamily="18" charset="0"/>
              </a:rPr>
              <a:t>• The amount of income to be postponed </a:t>
            </a:r>
          </a:p>
        </p:txBody>
      </p:sp>
    </p:spTree>
    <p:extLst>
      <p:ext uri="{BB962C8B-B14F-4D97-AF65-F5344CB8AC3E}">
        <p14:creationId xmlns:p14="http://schemas.microsoft.com/office/powerpoint/2010/main" val="399615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34EC7-AAA3-40C7-A2B9-5DF87E2E5B48}"/>
              </a:ext>
            </a:extLst>
          </p:cNvPr>
          <p:cNvSpPr/>
          <p:nvPr/>
        </p:nvSpPr>
        <p:spPr>
          <a:xfrm>
            <a:off x="933727" y="780116"/>
            <a:ext cx="6887361" cy="4431983"/>
          </a:xfrm>
          <a:prstGeom prst="rect">
            <a:avLst/>
          </a:prstGeom>
        </p:spPr>
        <p:txBody>
          <a:bodyPr wrap="square">
            <a:spAutoFit/>
          </a:bodyPr>
          <a:lstStyle/>
          <a:p>
            <a:r>
              <a:rPr lang="en-US" sz="2400" b="1" dirty="0">
                <a:solidFill>
                  <a:srgbClr val="000000"/>
                </a:solidFill>
                <a:latin typeface="Arial" panose="020B0604020202020204" pitchFamily="34" charset="0"/>
              </a:rPr>
              <a:t>Deferral of Income for One Year of Sale of Market Animals IRC Sec 451(g) </a:t>
            </a:r>
            <a:endParaRPr lang="en-US" sz="2400" dirty="0">
              <a:solidFill>
                <a:srgbClr val="000000"/>
              </a:solidFill>
              <a:latin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Times New Roman" panose="02020603050405020304" pitchFamily="18" charset="0"/>
              </a:rPr>
              <a:t>Livestock producers using the cash method of accounting can elect to defer for one tax year the income of any qualified livestock sold due to weather-related conditions. </a:t>
            </a:r>
          </a:p>
          <a:p>
            <a:pPr marL="285750" indent="-285750">
              <a:buFont typeface="Arial" panose="020B0604020202020204" pitchFamily="34" charset="0"/>
              <a:buChar char="•"/>
            </a:pPr>
            <a:r>
              <a:rPr lang="en-US" dirty="0">
                <a:solidFill>
                  <a:srgbClr val="000000"/>
                </a:solidFill>
                <a:latin typeface="Times New Roman" panose="02020603050405020304" pitchFamily="18" charset="0"/>
              </a:rPr>
              <a:t>The area must be federally recognized and declared as eligible to receive federal assistance. </a:t>
            </a:r>
          </a:p>
          <a:p>
            <a:pPr marL="285750" indent="-285750">
              <a:buFont typeface="Arial" panose="020B0604020202020204" pitchFamily="34" charset="0"/>
              <a:buChar char="•"/>
            </a:pPr>
            <a:r>
              <a:rPr lang="en-US" dirty="0">
                <a:solidFill>
                  <a:srgbClr val="000000"/>
                </a:solidFill>
                <a:latin typeface="Times New Roman" panose="02020603050405020304" pitchFamily="18" charset="0"/>
              </a:rPr>
              <a:t>It is not necessary for the animals to be raised or sold in the declared disaster area, just that a weather-related event caused the area to receive federal disaster designation and caused the sale of the animals. </a:t>
            </a:r>
          </a:p>
          <a:p>
            <a:pPr marL="285750" indent="-285750">
              <a:buFont typeface="Arial" panose="020B0604020202020204" pitchFamily="34" charset="0"/>
              <a:buChar char="•"/>
            </a:pPr>
            <a:r>
              <a:rPr lang="en-US" dirty="0">
                <a:solidFill>
                  <a:srgbClr val="000000"/>
                </a:solidFill>
                <a:latin typeface="Times New Roman" panose="02020603050405020304" pitchFamily="18" charset="0"/>
              </a:rPr>
              <a:t>Only livestock sales in excess of normal business practice qualify for deferral. </a:t>
            </a:r>
          </a:p>
          <a:p>
            <a:pPr marL="285750" indent="-285750">
              <a:buFont typeface="Arial" panose="020B0604020202020204" pitchFamily="34" charset="0"/>
              <a:buChar char="•"/>
            </a:pPr>
            <a:r>
              <a:rPr lang="en-US" dirty="0">
                <a:solidFill>
                  <a:srgbClr val="000000"/>
                </a:solidFill>
                <a:latin typeface="Times New Roman" panose="02020603050405020304" pitchFamily="18" charset="0"/>
              </a:rPr>
              <a:t>The animals are not replaced and the elected gain is simply put off to the next year. </a:t>
            </a:r>
            <a:endParaRPr lang="en-US" dirty="0"/>
          </a:p>
        </p:txBody>
      </p:sp>
    </p:spTree>
    <p:extLst>
      <p:ext uri="{BB962C8B-B14F-4D97-AF65-F5344CB8AC3E}">
        <p14:creationId xmlns:p14="http://schemas.microsoft.com/office/powerpoint/2010/main" val="101640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7DF08-C09D-4EF0-9196-50488E78D916}"/>
              </a:ext>
            </a:extLst>
          </p:cNvPr>
          <p:cNvSpPr/>
          <p:nvPr/>
        </p:nvSpPr>
        <p:spPr>
          <a:xfrm>
            <a:off x="866214" y="715747"/>
            <a:ext cx="7097086" cy="3970318"/>
          </a:xfrm>
          <a:prstGeom prst="rect">
            <a:avLst/>
          </a:prstGeom>
        </p:spPr>
        <p:txBody>
          <a:bodyPr wrap="square">
            <a:spAutoFit/>
          </a:bodyPr>
          <a:lstStyle/>
          <a:p>
            <a:r>
              <a:rPr lang="en-US" b="1" dirty="0">
                <a:solidFill>
                  <a:srgbClr val="000000"/>
                </a:solidFill>
                <a:latin typeface="Arial" panose="020B0604020202020204" pitchFamily="34" charset="0"/>
              </a:rPr>
              <a:t>Making the Election 451(g)</a:t>
            </a:r>
            <a:endParaRPr lang="en-US" dirty="0">
              <a:solidFill>
                <a:srgbClr val="000000"/>
              </a:solidFill>
              <a:latin typeface="Arial" panose="020B0604020202020204" pitchFamily="34" charset="0"/>
            </a:endParaRPr>
          </a:p>
          <a:p>
            <a:r>
              <a:rPr lang="en-US" dirty="0">
                <a:solidFill>
                  <a:srgbClr val="000000"/>
                </a:solidFill>
                <a:latin typeface="Times New Roman" panose="02020603050405020304" pitchFamily="18" charset="0"/>
              </a:rPr>
              <a:t>The producer makes this election by attaching a statement to his or her tax return. The election must include the following information: </a:t>
            </a:r>
          </a:p>
          <a:p>
            <a:r>
              <a:rPr lang="en-US" dirty="0">
                <a:solidFill>
                  <a:srgbClr val="000000"/>
                </a:solidFill>
                <a:latin typeface="Times New Roman" panose="02020603050405020304" pitchFamily="18" charset="0"/>
              </a:rPr>
              <a:t>• Name, address, and ID number. </a:t>
            </a:r>
          </a:p>
          <a:p>
            <a:r>
              <a:rPr lang="en-US" dirty="0">
                <a:solidFill>
                  <a:srgbClr val="000000"/>
                </a:solidFill>
                <a:latin typeface="Times New Roman" panose="02020603050405020304" pitchFamily="18" charset="0"/>
              </a:rPr>
              <a:t>• A declaration that the election is made under I.R.C. § 451(g). </a:t>
            </a:r>
          </a:p>
          <a:p>
            <a:r>
              <a:rPr lang="en-US" dirty="0">
                <a:solidFill>
                  <a:srgbClr val="000000"/>
                </a:solidFill>
                <a:latin typeface="Times New Roman" panose="02020603050405020304" pitchFamily="18" charset="0"/>
              </a:rPr>
              <a:t>• Evidence of weather-related conditions that forced the sale or exchange of animals and federal disaster designation. </a:t>
            </a:r>
          </a:p>
          <a:p>
            <a:r>
              <a:rPr lang="en-US" dirty="0">
                <a:solidFill>
                  <a:srgbClr val="000000"/>
                </a:solidFill>
                <a:latin typeface="Times New Roman" panose="02020603050405020304" pitchFamily="18" charset="0"/>
              </a:rPr>
              <a:t>• Explanation of how the sale is related to weather conditions. </a:t>
            </a:r>
          </a:p>
          <a:p>
            <a:r>
              <a:rPr lang="en-US" dirty="0">
                <a:solidFill>
                  <a:srgbClr val="000000"/>
                </a:solidFill>
                <a:latin typeface="Times New Roman" panose="02020603050405020304" pitchFamily="18" charset="0"/>
              </a:rPr>
              <a:t>• Number of livestock of each kind that would have been sold or exchanged under normal business circumstances (generally the average number of animals sold over the three preceding years). </a:t>
            </a:r>
          </a:p>
          <a:p>
            <a:r>
              <a:rPr lang="en-US" dirty="0">
                <a:solidFill>
                  <a:srgbClr val="000000"/>
                </a:solidFill>
                <a:latin typeface="Times New Roman" panose="02020603050405020304" pitchFamily="18" charset="0"/>
              </a:rPr>
              <a:t>• Total number of animals sold in the current year and the number sold due to the weather-related circumstance. </a:t>
            </a:r>
          </a:p>
          <a:p>
            <a:r>
              <a:rPr lang="en-US" dirty="0">
                <a:solidFill>
                  <a:srgbClr val="000000"/>
                </a:solidFill>
                <a:latin typeface="Times New Roman" panose="02020603050405020304" pitchFamily="18" charset="0"/>
              </a:rPr>
              <a:t>• The amount of income to be deferred. </a:t>
            </a:r>
          </a:p>
        </p:txBody>
      </p:sp>
    </p:spTree>
    <p:extLst>
      <p:ext uri="{BB962C8B-B14F-4D97-AF65-F5344CB8AC3E}">
        <p14:creationId xmlns:p14="http://schemas.microsoft.com/office/powerpoint/2010/main" val="295216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314450" y="857250"/>
            <a:ext cx="6629400" cy="914400"/>
          </a:xfrm>
        </p:spPr>
        <p:txBody>
          <a:bodyPr>
            <a:normAutofit/>
          </a:bodyPr>
          <a:lstStyle/>
          <a:p>
            <a:r>
              <a:rPr lang="en-US" sz="2400" dirty="0"/>
              <a:t>Rates of Return on Assets and Equity, per Farm</a:t>
            </a:r>
            <a:br>
              <a:rPr lang="en-US" sz="2400" dirty="0"/>
            </a:br>
            <a:r>
              <a:rPr lang="en-US" sz="1800" dirty="0"/>
              <a:t> </a:t>
            </a:r>
            <a:r>
              <a:rPr lang="en-US" sz="1500" dirty="0"/>
              <a:t>ND Farm Business Management</a:t>
            </a:r>
          </a:p>
        </p:txBody>
      </p:sp>
      <p:graphicFrame>
        <p:nvGraphicFramePr>
          <p:cNvPr id="2" name="Object 3"/>
          <p:cNvGraphicFramePr>
            <a:graphicFrameLocks noGrp="1" noChangeAspect="1"/>
          </p:cNvGraphicFramePr>
          <p:nvPr>
            <p:ph type="chart" idx="4294967295"/>
            <p:extLst>
              <p:ext uri="{D42A27DB-BD31-4B8C-83A1-F6EECF244321}">
                <p14:modId xmlns:p14="http://schemas.microsoft.com/office/powerpoint/2010/main" val="4153791539"/>
              </p:ext>
            </p:extLst>
          </p:nvPr>
        </p:nvGraphicFramePr>
        <p:xfrm>
          <a:off x="245721" y="1771650"/>
          <a:ext cx="8512871" cy="4171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4539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E113FB-84DA-4D14-B5D0-CA7FBECC3711}"/>
              </a:ext>
            </a:extLst>
          </p:cNvPr>
          <p:cNvSpPr txBox="1"/>
          <p:nvPr/>
        </p:nvSpPr>
        <p:spPr>
          <a:xfrm>
            <a:off x="1031913" y="1751286"/>
            <a:ext cx="6144631" cy="523220"/>
          </a:xfrm>
          <a:prstGeom prst="rect">
            <a:avLst/>
          </a:prstGeom>
          <a:noFill/>
        </p:spPr>
        <p:txBody>
          <a:bodyPr wrap="none" rtlCol="0">
            <a:spAutoFit/>
          </a:bodyPr>
          <a:lstStyle/>
          <a:p>
            <a:r>
              <a:rPr lang="en-US" sz="2800" dirty="0">
                <a:solidFill>
                  <a:srgbClr val="FF0000"/>
                </a:solidFill>
              </a:rPr>
              <a:t>IRS Publication 225 “Farmers Tax Guide”</a:t>
            </a:r>
          </a:p>
        </p:txBody>
      </p:sp>
      <p:sp>
        <p:nvSpPr>
          <p:cNvPr id="4" name="TextBox 3">
            <a:extLst>
              <a:ext uri="{FF2B5EF4-FFF2-40B4-BE49-F238E27FC236}">
                <a16:creationId xmlns:a16="http://schemas.microsoft.com/office/drawing/2014/main" id="{5517C869-750F-40A8-AFAE-EFEABC76ABB2}"/>
              </a:ext>
            </a:extLst>
          </p:cNvPr>
          <p:cNvSpPr txBox="1"/>
          <p:nvPr/>
        </p:nvSpPr>
        <p:spPr>
          <a:xfrm>
            <a:off x="1092034" y="3271091"/>
            <a:ext cx="4577856" cy="523220"/>
          </a:xfrm>
          <a:prstGeom prst="rect">
            <a:avLst/>
          </a:prstGeom>
          <a:noFill/>
        </p:spPr>
        <p:txBody>
          <a:bodyPr wrap="none" rtlCol="0">
            <a:spAutoFit/>
          </a:bodyPr>
          <a:lstStyle/>
          <a:p>
            <a:r>
              <a:rPr lang="en-US" sz="2800" dirty="0">
                <a:solidFill>
                  <a:srgbClr val="FF0000"/>
                </a:solidFill>
              </a:rPr>
              <a:t>Contact your tax professional!</a:t>
            </a:r>
          </a:p>
        </p:txBody>
      </p:sp>
    </p:spTree>
    <p:extLst>
      <p:ext uri="{BB962C8B-B14F-4D97-AF65-F5344CB8AC3E}">
        <p14:creationId xmlns:p14="http://schemas.microsoft.com/office/powerpoint/2010/main" val="63139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857250"/>
            <a:ext cx="6115050" cy="708422"/>
          </a:xfrm>
        </p:spPr>
        <p:txBody>
          <a:bodyPr>
            <a:normAutofit/>
          </a:bodyPr>
          <a:lstStyle/>
          <a:p>
            <a:r>
              <a:rPr lang="en-US" sz="2400" dirty="0"/>
              <a:t>Net Farm Income, Excluding Gov’t </a:t>
            </a:r>
            <a:r>
              <a:rPr lang="en-US" sz="2400" dirty="0" err="1"/>
              <a:t>Pymts</a:t>
            </a:r>
            <a:br>
              <a:rPr lang="en-US" dirty="0"/>
            </a:br>
            <a:r>
              <a:rPr lang="en-US" sz="1500" dirty="0"/>
              <a:t>ND Farm Business Management</a:t>
            </a:r>
            <a:endParaRPr lang="en-US" sz="3000" dirty="0"/>
          </a:p>
        </p:txBody>
      </p:sp>
      <p:graphicFrame>
        <p:nvGraphicFramePr>
          <p:cNvPr id="2" name="Content Placeholder 3"/>
          <p:cNvGraphicFramePr>
            <a:graphicFrameLocks noGrp="1"/>
          </p:cNvGraphicFramePr>
          <p:nvPr>
            <p:ph idx="1"/>
            <p:extLst/>
          </p:nvPr>
        </p:nvGraphicFramePr>
        <p:xfrm>
          <a:off x="1200150" y="1600200"/>
          <a:ext cx="7860479"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522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200150" y="900922"/>
            <a:ext cx="6800850" cy="708422"/>
          </a:xfrm>
        </p:spPr>
        <p:txBody>
          <a:bodyPr>
            <a:normAutofit/>
          </a:bodyPr>
          <a:lstStyle/>
          <a:p>
            <a:r>
              <a:rPr lang="en-US" sz="2400" dirty="0"/>
              <a:t>Net Farm Income, Excluding Govt &amp; Ins. </a:t>
            </a:r>
            <a:r>
              <a:rPr lang="en-US" sz="2400" dirty="0" err="1"/>
              <a:t>Pmts</a:t>
            </a:r>
            <a:br>
              <a:rPr lang="en-US" sz="2100" dirty="0"/>
            </a:br>
            <a:r>
              <a:rPr lang="en-US" sz="1500" dirty="0"/>
              <a:t>ND Farm Business Management</a:t>
            </a:r>
            <a:endParaRPr lang="en-US" sz="3000" dirty="0"/>
          </a:p>
        </p:txBody>
      </p:sp>
      <p:graphicFrame>
        <p:nvGraphicFramePr>
          <p:cNvPr id="2" name="Content Placeholder 3"/>
          <p:cNvGraphicFramePr>
            <a:graphicFrameLocks noGrp="1"/>
          </p:cNvGraphicFramePr>
          <p:nvPr>
            <p:ph idx="1"/>
            <p:extLst>
              <p:ext uri="{D42A27DB-BD31-4B8C-83A1-F6EECF244321}">
                <p14:modId xmlns:p14="http://schemas.microsoft.com/office/powerpoint/2010/main" val="2064839303"/>
              </p:ext>
            </p:extLst>
          </p:nvPr>
        </p:nvGraphicFramePr>
        <p:xfrm>
          <a:off x="347623" y="1543050"/>
          <a:ext cx="8696869" cy="4457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7262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36B7-0501-4FE3-BB2B-06C22669E59A}"/>
              </a:ext>
            </a:extLst>
          </p:cNvPr>
          <p:cNvSpPr>
            <a:spLocks noGrp="1"/>
          </p:cNvSpPr>
          <p:nvPr>
            <p:ph type="title"/>
          </p:nvPr>
        </p:nvSpPr>
        <p:spPr>
          <a:xfrm>
            <a:off x="1231103" y="1231065"/>
            <a:ext cx="7498906" cy="960668"/>
          </a:xfrm>
        </p:spPr>
        <p:txBody>
          <a:bodyPr>
            <a:normAutofit fontScale="90000"/>
          </a:bodyPr>
          <a:lstStyle/>
          <a:p>
            <a:r>
              <a:rPr lang="en-US" dirty="0"/>
              <a:t>Crop Insurance and Government Payments State Averages</a:t>
            </a:r>
          </a:p>
        </p:txBody>
      </p:sp>
      <p:graphicFrame>
        <p:nvGraphicFramePr>
          <p:cNvPr id="4" name="Chart 3">
            <a:extLst>
              <a:ext uri="{FF2B5EF4-FFF2-40B4-BE49-F238E27FC236}">
                <a16:creationId xmlns:a16="http://schemas.microsoft.com/office/drawing/2014/main" id="{6A45F3A8-A505-4CCD-AB63-3FCA9E9B6403}"/>
              </a:ext>
            </a:extLst>
          </p:cNvPr>
          <p:cNvGraphicFramePr>
            <a:graphicFrameLocks/>
          </p:cNvGraphicFramePr>
          <p:nvPr>
            <p:extLst/>
          </p:nvPr>
        </p:nvGraphicFramePr>
        <p:xfrm>
          <a:off x="161365" y="2462830"/>
          <a:ext cx="8697557" cy="3512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8347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371600" y="857250"/>
            <a:ext cx="6572250" cy="914400"/>
          </a:xfrm>
        </p:spPr>
        <p:txBody>
          <a:bodyPr>
            <a:normAutofit/>
          </a:bodyPr>
          <a:lstStyle/>
          <a:p>
            <a:r>
              <a:rPr lang="en-US" sz="2400" dirty="0"/>
              <a:t>Money Borrowed and Principal Paid, per Farm</a:t>
            </a:r>
            <a:br>
              <a:rPr lang="en-US" sz="2400" dirty="0"/>
            </a:br>
            <a:r>
              <a:rPr lang="en-US" sz="1800" dirty="0"/>
              <a:t> </a:t>
            </a:r>
            <a:r>
              <a:rPr lang="en-US" sz="1500" dirty="0"/>
              <a:t>ND Farm Business Management</a:t>
            </a:r>
          </a:p>
        </p:txBody>
      </p:sp>
      <p:graphicFrame>
        <p:nvGraphicFramePr>
          <p:cNvPr id="2" name="Object 3"/>
          <p:cNvGraphicFramePr>
            <a:graphicFrameLocks noGrp="1" noChangeAspect="1"/>
          </p:cNvGraphicFramePr>
          <p:nvPr>
            <p:ph type="chart" idx="4294967295"/>
            <p:extLst>
              <p:ext uri="{D42A27DB-BD31-4B8C-83A1-F6EECF244321}">
                <p14:modId xmlns:p14="http://schemas.microsoft.com/office/powerpoint/2010/main" val="374900805"/>
              </p:ext>
            </p:extLst>
          </p:nvPr>
        </p:nvGraphicFramePr>
        <p:xfrm>
          <a:off x="226711" y="1771650"/>
          <a:ext cx="8637679" cy="4171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37806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11137</TotalTime>
  <Words>2381</Words>
  <Application>Microsoft Office PowerPoint</Application>
  <PresentationFormat>On-screen Show (4:3)</PresentationFormat>
  <Paragraphs>544</Paragraphs>
  <Slides>50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Office Theme</vt:lpstr>
      <vt:lpstr>Agricultural Markets Situation and Outlook</vt:lpstr>
      <vt:lpstr>Use the Q&amp;A Tool to ask Questions</vt:lpstr>
      <vt:lpstr>ND Farm Income and Ratios</vt:lpstr>
      <vt:lpstr>Net Farm Income ND Farm Business Management, Excluding RRV</vt:lpstr>
      <vt:lpstr>Rates of Return on Assets and Equity, per Farm  ND Farm Business Management</vt:lpstr>
      <vt:lpstr>Net Farm Income, Excluding Gov’t Pymts ND Farm Business Management</vt:lpstr>
      <vt:lpstr>Net Farm Income, Excluding Govt &amp; Ins. Pmts ND Farm Business Management</vt:lpstr>
      <vt:lpstr>Crop Insurance and Government Payments State Averages</vt:lpstr>
      <vt:lpstr>Money Borrowed and Principal Paid, per Farm  ND Farm Business Management</vt:lpstr>
      <vt:lpstr>ND Farm Business Management</vt:lpstr>
      <vt:lpstr>Inflation </vt:lpstr>
      <vt:lpstr>Implications of June WASDE</vt:lpstr>
      <vt:lpstr>PowerPoint Presentation</vt:lpstr>
      <vt:lpstr>PowerPoint Presentation</vt:lpstr>
      <vt:lpstr>Next Major USDA Reports</vt:lpstr>
      <vt:lpstr>PowerPoint Presentation</vt:lpstr>
      <vt:lpstr>PowerPoint Presentation</vt:lpstr>
      <vt:lpstr>PowerPoint Presentation</vt:lpstr>
      <vt:lpstr>PowerPoint Presentation</vt:lpstr>
      <vt:lpstr>Past 30-Day Total Rainfall</vt:lpstr>
      <vt:lpstr>Past 7-Day Total Rainfall</vt:lpstr>
      <vt:lpstr>Past 7-Day Accumulated Precipitation</vt:lpstr>
      <vt:lpstr>0.0” - 3.9” Relative Soil Moisture</vt:lpstr>
      <vt:lpstr>3.9” – 15.7” Relative Soil Moisture</vt:lpstr>
      <vt:lpstr>Next 5-Day Precipitation Forecast</vt:lpstr>
      <vt:lpstr>Next 3-7 Day Max. Temp. Anomaly</vt:lpstr>
      <vt:lpstr>LIVESTOCK PRICE SITUATION AND OUTLOOK</vt:lpstr>
      <vt:lpstr>PowerPoint Presentation</vt:lpstr>
      <vt:lpstr>PowerPoint Presentation</vt:lpstr>
      <vt:lpstr>PowerPoint Presentation</vt:lpstr>
      <vt:lpstr>PowerPoint Presentation</vt:lpstr>
      <vt:lpstr>PowerPoint Presentation</vt:lpstr>
      <vt:lpstr>PowerPoint Presentation</vt:lpstr>
      <vt:lpstr> AUG FDR CAT and JUL CORN</vt:lpstr>
      <vt:lpstr>PowerPoint Presentation</vt:lpstr>
      <vt:lpstr>                        US ECONOMY?</vt:lpstr>
      <vt:lpstr>PowerPoint Presentation</vt:lpstr>
      <vt:lpstr>Other Livestock</vt:lpstr>
      <vt:lpstr>PowerPoint Presentation</vt:lpstr>
      <vt:lpstr>Forced Livestock Sales/LFP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Ripplinger</dc:creator>
  <cp:lastModifiedBy>Bryon Parman</cp:lastModifiedBy>
  <cp:revision>130</cp:revision>
  <dcterms:created xsi:type="dcterms:W3CDTF">2020-05-21T13:21:40Z</dcterms:created>
  <dcterms:modified xsi:type="dcterms:W3CDTF">2021-06-10T17:49:26Z</dcterms:modified>
</cp:coreProperties>
</file>