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2" autoAdjust="0"/>
    <p:restoredTop sz="69595" autoAdjust="0"/>
  </p:normalViewPr>
  <p:slideViewPr>
    <p:cSldViewPr>
      <p:cViewPr varScale="1">
        <p:scale>
          <a:sx n="74" d="100"/>
          <a:sy n="74" d="100"/>
        </p:scale>
        <p:origin x="17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253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253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253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7533508-5BAC-4082-B807-DFD797EEE8BC}" type="slidenum">
              <a:rPr lang="en-US"/>
              <a:pPr/>
              <a:t>‹#›</a:t>
            </a:fld>
            <a:endParaRPr lang="en-US"/>
          </a:p>
        </p:txBody>
      </p:sp>
    </p:spTree>
    <p:extLst>
      <p:ext uri="{BB962C8B-B14F-4D97-AF65-F5344CB8AC3E}">
        <p14:creationId xmlns:p14="http://schemas.microsoft.com/office/powerpoint/2010/main" val="23084130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0FCF27-3967-4F8B-9394-F72FD2D2A104}" type="slidenum">
              <a:rPr lang="en-US"/>
              <a:pPr/>
              <a:t>1</a:t>
            </a:fld>
            <a:endParaRPr lang="en-US"/>
          </a:p>
        </p:txBody>
      </p:sp>
      <p:sp>
        <p:nvSpPr>
          <p:cNvPr id="23554" name="Rectangle 2"/>
          <p:cNvSpPr>
            <a:spLocks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solidFill>
                  <a:srgbClr val="000000"/>
                </a:solidFill>
              </a:rPr>
              <a:t>Have you ever come upon a pile of old leaves and turned the leaves over to find a growth of mold? Mold is everywhere inside and outside. Can you name some places where mold is apt to grow? (Ask participants to name places where mold can grow. Answers may include greenhouses, farms, compost piles, wooded or shaded areas, lake areas, about anyplace since mold spores are everywhere and just need moisture to grow.) </a:t>
            </a:r>
            <a:endParaRPr lang="en-US"/>
          </a:p>
          <a:p>
            <a:r>
              <a:rPr lang="en-US">
                <a:solidFill>
                  <a:srgbClr val="000000"/>
                </a:solidFill>
              </a:rPr>
              <a:t>Mold can grow anywhere there is moisture. For this lesson, we will talk about mold in the home and classify mildew as mold too. We will explore why some people are more at risk for allergies to mold, and we will learn that mold can be good but can also impact our health. </a:t>
            </a:r>
            <a:endParaRPr lang="en-US"/>
          </a:p>
          <a:p>
            <a:endParaRPr lang="en-US"/>
          </a:p>
        </p:txBody>
      </p:sp>
    </p:spTree>
    <p:extLst>
      <p:ext uri="{BB962C8B-B14F-4D97-AF65-F5344CB8AC3E}">
        <p14:creationId xmlns:p14="http://schemas.microsoft.com/office/powerpoint/2010/main" val="3009301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374B2-05B6-400A-B085-33BEC7E804F0}" type="slidenum">
              <a:rPr lang="en-US"/>
              <a:pPr/>
              <a:t>10</a:t>
            </a:fld>
            <a:endParaRPr lang="en-US"/>
          </a:p>
        </p:txBody>
      </p:sp>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solidFill>
                  <a:srgbClr val="000000"/>
                </a:solidFill>
              </a:rPr>
              <a:t>If structural wood pieces, like studs, have stood in water, they need time to dry out. Moisture meters are available for free checkout from county Extension offices. These meters will show if the wood is below 15 percent moisture. If it is, you can replace drywall and similar materials. Even if the wood feels dry, it may still be too wet for rebuilding. </a:t>
            </a:r>
            <a:endParaRPr lang="en-US"/>
          </a:p>
          <a:p>
            <a:r>
              <a:rPr lang="en-US">
                <a:solidFill>
                  <a:srgbClr val="000000"/>
                </a:solidFill>
              </a:rPr>
              <a:t>Moisture problems must be fixed to prevent future mold growth. Since there are some mold spores everywhere and since mold grows on any wet organic surface, the only way to prevent mold growth is to keep things dry. </a:t>
            </a:r>
            <a:endParaRPr lang="en-US"/>
          </a:p>
          <a:p>
            <a:endParaRPr lang="en-US"/>
          </a:p>
        </p:txBody>
      </p:sp>
    </p:spTree>
    <p:extLst>
      <p:ext uri="{BB962C8B-B14F-4D97-AF65-F5344CB8AC3E}">
        <p14:creationId xmlns:p14="http://schemas.microsoft.com/office/powerpoint/2010/main" val="57207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CB6B63-9B9C-490D-BE44-56AD15D0D89D}" type="slidenum">
              <a:rPr lang="en-US"/>
              <a:pPr/>
              <a:t>2</a:t>
            </a:fld>
            <a:endParaRPr lang="en-US"/>
          </a:p>
        </p:txBody>
      </p:sp>
      <p:sp>
        <p:nvSpPr>
          <p:cNvPr id="24578" name="Rectangle 2"/>
          <p:cNvSpPr>
            <a:spLocks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solidFill>
                  <a:srgbClr val="000000"/>
                </a:solidFill>
              </a:rPr>
              <a:t>What are the health risks from exposure to mold? Some people are very sensitive to mold. A small amount can trigger reactions such as a sore throat, itchy eyes and nasal stuffiness. Severe reactions may be shortness of breath and fever. Mold may even trigger asthma attacks and cause respiratory problems. </a:t>
            </a:r>
            <a:endParaRPr lang="en-US"/>
          </a:p>
          <a:p>
            <a:endParaRPr lang="en-US"/>
          </a:p>
        </p:txBody>
      </p:sp>
    </p:spTree>
    <p:extLst>
      <p:ext uri="{BB962C8B-B14F-4D97-AF65-F5344CB8AC3E}">
        <p14:creationId xmlns:p14="http://schemas.microsoft.com/office/powerpoint/2010/main" val="3460173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C74922-FD89-43E6-B8C5-D3155F49743A}" type="slidenum">
              <a:rPr lang="en-US"/>
              <a:pPr/>
              <a:t>3</a:t>
            </a:fld>
            <a:endParaRPr lang="en-US"/>
          </a:p>
        </p:txBody>
      </p:sp>
      <p:sp>
        <p:nvSpPr>
          <p:cNvPr id="25602" name="Rectangle 2"/>
          <p:cNvSpPr>
            <a:spLocks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solidFill>
                  <a:srgbClr val="000000"/>
                </a:solidFill>
              </a:rPr>
              <a:t>Some people are at higher risk for adverse reactions to mold. Infants and young children, pregnant women, individuals who have lowered immunities, the elderly and asthma sufferers are at greater risk. </a:t>
            </a:r>
            <a:endParaRPr lang="en-US"/>
          </a:p>
          <a:p>
            <a:pPr>
              <a:buFontTx/>
              <a:buChar char="•"/>
            </a:pPr>
            <a:r>
              <a:rPr lang="en-US">
                <a:solidFill>
                  <a:srgbClr val="000000"/>
                </a:solidFill>
              </a:rPr>
              <a:t>Infants and young children are at risk because their immune systems are still immature. </a:t>
            </a:r>
            <a:endParaRPr lang="en-US"/>
          </a:p>
          <a:p>
            <a:pPr>
              <a:buFontTx/>
              <a:buChar char="•"/>
            </a:pPr>
            <a:r>
              <a:rPr lang="en-US">
                <a:solidFill>
                  <a:srgbClr val="000000"/>
                </a:solidFill>
              </a:rPr>
              <a:t>People whose immune systems aren't working at normal levels are susceptible to mold reactions. This group includes people who have had surgery recently and those with cancer, AIDS and other diseases. </a:t>
            </a:r>
            <a:endParaRPr lang="en-US"/>
          </a:p>
          <a:p>
            <a:pPr>
              <a:buFontTx/>
              <a:buChar char="•"/>
            </a:pPr>
            <a:r>
              <a:rPr lang="en-US">
                <a:solidFill>
                  <a:srgbClr val="000000"/>
                </a:solidFill>
              </a:rPr>
              <a:t>Seniors may be at more risk due to chronic problems. As we age, our immune systems weaken. </a:t>
            </a:r>
            <a:endParaRPr lang="en-US"/>
          </a:p>
          <a:p>
            <a:pPr>
              <a:buFontTx/>
              <a:buChar char="•"/>
            </a:pPr>
            <a:r>
              <a:rPr lang="en-US">
                <a:solidFill>
                  <a:srgbClr val="000000"/>
                </a:solidFill>
              </a:rPr>
              <a:t>Mold can trigger attacks in people with asthma. </a:t>
            </a:r>
            <a:endParaRPr lang="en-US"/>
          </a:p>
          <a:p>
            <a:endParaRPr lang="en-US"/>
          </a:p>
        </p:txBody>
      </p:sp>
    </p:spTree>
    <p:extLst>
      <p:ext uri="{BB962C8B-B14F-4D97-AF65-F5344CB8AC3E}">
        <p14:creationId xmlns:p14="http://schemas.microsoft.com/office/powerpoint/2010/main" val="279683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A01EE-45EB-45FA-A268-9E4F69365863}" type="slidenum">
              <a:rPr lang="en-US"/>
              <a:pPr/>
              <a:t>4</a:t>
            </a:fld>
            <a:endParaRPr lang="en-US"/>
          </a:p>
        </p:txBody>
      </p:sp>
      <p:sp>
        <p:nvSpPr>
          <p:cNvPr id="26626" name="Rectangle 2"/>
          <p:cNvSpPr>
            <a:spLocks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solidFill>
                  <a:srgbClr val="000000"/>
                </a:solidFill>
              </a:rPr>
              <a:t>If you smell a musty odor or see mold, you have a problem. You can have your home tested for mold, but it is very expensive and generally is not necessary if you smell or see mold. </a:t>
            </a:r>
            <a:endParaRPr lang="en-US"/>
          </a:p>
          <a:p>
            <a:r>
              <a:rPr lang="en-US">
                <a:solidFill>
                  <a:srgbClr val="000000"/>
                </a:solidFill>
              </a:rPr>
              <a:t>If you've ever walked into a closed-up home or entered an old building, you may have smelled a musty odor. Sometimes your nose tightens up, or you might even get a headache. If you re-enter your home or cabin after it's been locked up, you may smell a musty odor. This odor is caused by mold. Find where the odor is most intense to see if mold is present. </a:t>
            </a:r>
            <a:endParaRPr lang="en-US"/>
          </a:p>
          <a:p>
            <a:r>
              <a:rPr lang="en-US">
                <a:solidFill>
                  <a:srgbClr val="000000"/>
                </a:solidFill>
              </a:rPr>
              <a:t>Since the sense of smell decreases rapidly, it is best to smell for mold after being away for a while. </a:t>
            </a:r>
            <a:endParaRPr lang="en-US"/>
          </a:p>
          <a:p>
            <a:endParaRPr lang="en-US"/>
          </a:p>
        </p:txBody>
      </p:sp>
    </p:spTree>
    <p:extLst>
      <p:ext uri="{BB962C8B-B14F-4D97-AF65-F5344CB8AC3E}">
        <p14:creationId xmlns:p14="http://schemas.microsoft.com/office/powerpoint/2010/main" val="218450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16E76-6D68-4FC3-9D18-E1E9CD1376FB}" type="slidenum">
              <a:rPr lang="en-US"/>
              <a:pPr/>
              <a:t>5</a:t>
            </a:fld>
            <a:endParaRPr lang="en-US"/>
          </a:p>
        </p:txBody>
      </p:sp>
      <p:sp>
        <p:nvSpPr>
          <p:cNvPr id="27650" name="Rectangle 2"/>
          <p:cNvSpPr>
            <a:spLocks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solidFill>
                  <a:srgbClr val="000000"/>
                </a:solidFill>
              </a:rPr>
              <a:t>Mold needs a food source. It grows on organic materials, such as paper, dirt, wood and soap scum. Even materials that seem solid are often cellulose based so can be a food source for mold. </a:t>
            </a:r>
            <a:endParaRPr lang="en-US"/>
          </a:p>
          <a:p>
            <a:endParaRPr lang="en-US"/>
          </a:p>
        </p:txBody>
      </p:sp>
    </p:spTree>
    <p:extLst>
      <p:ext uri="{BB962C8B-B14F-4D97-AF65-F5344CB8AC3E}">
        <p14:creationId xmlns:p14="http://schemas.microsoft.com/office/powerpoint/2010/main" val="1567341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616ED-BD1A-466B-80A3-BEB30B94E74F}" type="slidenum">
              <a:rPr lang="en-US"/>
              <a:pPr/>
              <a:t>6</a:t>
            </a:fld>
            <a:endParaRPr lang="en-US"/>
          </a:p>
        </p:txBody>
      </p:sp>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solidFill>
                  <a:srgbClr val="000000"/>
                </a:solidFill>
              </a:rPr>
              <a:t>The moisture required for mold to grow can come from water leaks, flooded areas, high humidity, condensation and other sources. What are some other moisture sources in the home? </a:t>
            </a:r>
            <a:endParaRPr lang="en-US"/>
          </a:p>
          <a:p>
            <a:endParaRPr lang="en-US"/>
          </a:p>
        </p:txBody>
      </p:sp>
    </p:spTree>
    <p:extLst>
      <p:ext uri="{BB962C8B-B14F-4D97-AF65-F5344CB8AC3E}">
        <p14:creationId xmlns:p14="http://schemas.microsoft.com/office/powerpoint/2010/main" val="462272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D76DE4-1872-4EA0-A1DC-84EF838A6A98}" type="slidenum">
              <a:rPr lang="en-US"/>
              <a:pPr/>
              <a:t>7</a:t>
            </a:fld>
            <a:endParaRPr lang="en-US"/>
          </a:p>
        </p:txBody>
      </p:sp>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solidFill>
                  <a:srgbClr val="000000"/>
                </a:solidFill>
              </a:rPr>
              <a:t>Some individuals react to mold whether it is living or dead. The mold must be removed either way. When removing mold, protect your health by using a respirator or two-strap mask to filter out mold spores, wearing eye protection and using rubber gloves. Suggested masks are N-95, 3M #1860 or TC-21C. Immediately wash clothes after completing removal of mold. </a:t>
            </a:r>
            <a:endParaRPr lang="en-US"/>
          </a:p>
          <a:p>
            <a:endParaRPr lang="en-US"/>
          </a:p>
        </p:txBody>
      </p:sp>
    </p:spTree>
    <p:extLst>
      <p:ext uri="{BB962C8B-B14F-4D97-AF65-F5344CB8AC3E}">
        <p14:creationId xmlns:p14="http://schemas.microsoft.com/office/powerpoint/2010/main" val="391453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604B2-ABE4-410A-AAB9-E2AA81182388}" type="slidenum">
              <a:rPr lang="en-US"/>
              <a:pPr/>
              <a:t>8</a:t>
            </a:fld>
            <a:endParaRPr lang="en-US"/>
          </a:p>
        </p:txBody>
      </p:sp>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solidFill>
                  <a:srgbClr val="000000"/>
                </a:solidFill>
              </a:rPr>
              <a:t>It is impossible to completely remove mold from porous surfaces such as paper, drywall and carpet padding, so these materials should be removed and discarded. </a:t>
            </a:r>
            <a:endParaRPr lang="en-US"/>
          </a:p>
          <a:p>
            <a:r>
              <a:rPr lang="en-US">
                <a:solidFill>
                  <a:srgbClr val="000000"/>
                </a:solidFill>
              </a:rPr>
              <a:t>To remove mold from the surface of non-porous materials, first scrub with a brush and detergent solution. Ventilate the work area well. Then disinfect with a chlorine bleach solution. A clean surface requires less bleach than a dirty surface. A solution of ¼ cup chlorine bleach (sodium hypochlorite) to 1 gallon of water should be adequate for clean surfaces. Leave the bleach solution on the surface for 15 minutes, then rinse with water and dry quickly. Just splashing full-strength bleach on mold is not effective. It must be cleaned. </a:t>
            </a:r>
            <a:endParaRPr lang="en-US"/>
          </a:p>
          <a:p>
            <a:r>
              <a:rPr lang="en-US">
                <a:solidFill>
                  <a:srgbClr val="000000"/>
                </a:solidFill>
              </a:rPr>
              <a:t>Air cleaners and ozone machines will not solve a mold problem. A high-efficiency air filter that removes mold spores may reduce the number of spores in the air, but the spores rapidly settle onto surfaces where air filters cannot remove them. </a:t>
            </a:r>
            <a:endParaRPr lang="en-US"/>
          </a:p>
          <a:p>
            <a:endParaRPr lang="en-US"/>
          </a:p>
        </p:txBody>
      </p:sp>
    </p:spTree>
    <p:extLst>
      <p:ext uri="{BB962C8B-B14F-4D97-AF65-F5344CB8AC3E}">
        <p14:creationId xmlns:p14="http://schemas.microsoft.com/office/powerpoint/2010/main" val="2136012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0ACA04-E0A0-4873-B89F-5DBF475B0290}" type="slidenum">
              <a:rPr lang="en-US"/>
              <a:pPr/>
              <a:t>9</a:t>
            </a:fld>
            <a:endParaRPr lang="en-US"/>
          </a:p>
        </p:txBody>
      </p:sp>
      <p:sp>
        <p:nvSpPr>
          <p:cNvPr id="31746" name="Rectangle 2"/>
          <p:cNvSpPr>
            <a:spLocks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solidFill>
                  <a:srgbClr val="000000"/>
                </a:solidFill>
              </a:rPr>
              <a:t>Don't mix ammonia with chlorine bleach. The fumes of this mixture can quickly overcome you and can be deadly. Check the ingredient list to verify the cleaner does not contain ammonia. </a:t>
            </a:r>
            <a:endParaRPr lang="en-US"/>
          </a:p>
          <a:p>
            <a:endParaRPr lang="en-US"/>
          </a:p>
        </p:txBody>
      </p:sp>
    </p:spTree>
    <p:extLst>
      <p:ext uri="{BB962C8B-B14F-4D97-AF65-F5344CB8AC3E}">
        <p14:creationId xmlns:p14="http://schemas.microsoft.com/office/powerpoint/2010/main" val="324621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09607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47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066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494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093089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283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141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9659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00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806334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86445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000" b="1" kern="1200">
          <a:solidFill>
            <a:schemeClr val="tx2"/>
          </a:solidFill>
          <a:latin typeface="+mj-lt"/>
          <a:ea typeface="+mj-ea"/>
          <a:cs typeface="+mj-cs"/>
        </a:defRPr>
      </a:lvl1pPr>
      <a:lvl2pPr algn="ctr" rtl="0" fontAlgn="base">
        <a:spcBef>
          <a:spcPct val="0"/>
        </a:spcBef>
        <a:spcAft>
          <a:spcPct val="0"/>
        </a:spcAft>
        <a:defRPr sz="4000" b="1">
          <a:solidFill>
            <a:schemeClr val="tx2"/>
          </a:solidFill>
          <a:latin typeface="Arial" panose="020B0604020202020204" pitchFamily="34" charset="0"/>
        </a:defRPr>
      </a:lvl2pPr>
      <a:lvl3pPr algn="ctr" rtl="0" fontAlgn="base">
        <a:spcBef>
          <a:spcPct val="0"/>
        </a:spcBef>
        <a:spcAft>
          <a:spcPct val="0"/>
        </a:spcAft>
        <a:defRPr sz="4000" b="1">
          <a:solidFill>
            <a:schemeClr val="tx2"/>
          </a:solidFill>
          <a:latin typeface="Arial" panose="020B0604020202020204" pitchFamily="34" charset="0"/>
        </a:defRPr>
      </a:lvl3pPr>
      <a:lvl4pPr algn="ctr" rtl="0" fontAlgn="base">
        <a:spcBef>
          <a:spcPct val="0"/>
        </a:spcBef>
        <a:spcAft>
          <a:spcPct val="0"/>
        </a:spcAft>
        <a:defRPr sz="4000" b="1">
          <a:solidFill>
            <a:schemeClr val="tx2"/>
          </a:solidFill>
          <a:latin typeface="Arial" panose="020B0604020202020204" pitchFamily="34" charset="0"/>
        </a:defRPr>
      </a:lvl4pPr>
      <a:lvl5pPr algn="ctr" rtl="0" fontAlgn="base">
        <a:spcBef>
          <a:spcPct val="0"/>
        </a:spcBef>
        <a:spcAft>
          <a:spcPct val="0"/>
        </a:spcAft>
        <a:defRPr sz="4000" b="1">
          <a:solidFill>
            <a:schemeClr val="tx2"/>
          </a:solidFill>
          <a:latin typeface="Arial" panose="020B0604020202020204" pitchFamily="34" charset="0"/>
        </a:defRPr>
      </a:lvl5pPr>
      <a:lvl6pPr marL="457200" algn="ctr" rtl="0" fontAlgn="base">
        <a:spcBef>
          <a:spcPct val="0"/>
        </a:spcBef>
        <a:spcAft>
          <a:spcPct val="0"/>
        </a:spcAft>
        <a:defRPr sz="4000" b="1">
          <a:solidFill>
            <a:schemeClr val="tx2"/>
          </a:solidFill>
          <a:latin typeface="Arial" panose="020B0604020202020204" pitchFamily="34" charset="0"/>
        </a:defRPr>
      </a:lvl6pPr>
      <a:lvl7pPr marL="914400" algn="ctr" rtl="0" fontAlgn="base">
        <a:spcBef>
          <a:spcPct val="0"/>
        </a:spcBef>
        <a:spcAft>
          <a:spcPct val="0"/>
        </a:spcAft>
        <a:defRPr sz="4000" b="1">
          <a:solidFill>
            <a:schemeClr val="tx2"/>
          </a:solidFill>
          <a:latin typeface="Arial" panose="020B0604020202020204" pitchFamily="34" charset="0"/>
        </a:defRPr>
      </a:lvl7pPr>
      <a:lvl8pPr marL="1371600" algn="ctr" rtl="0" fontAlgn="base">
        <a:spcBef>
          <a:spcPct val="0"/>
        </a:spcBef>
        <a:spcAft>
          <a:spcPct val="0"/>
        </a:spcAft>
        <a:defRPr sz="4000" b="1">
          <a:solidFill>
            <a:schemeClr val="tx2"/>
          </a:solidFill>
          <a:latin typeface="Arial" panose="020B0604020202020204" pitchFamily="34" charset="0"/>
        </a:defRPr>
      </a:lvl8pPr>
      <a:lvl9pPr marL="1828800" algn="ctr" rtl="0" fontAlgn="base">
        <a:spcBef>
          <a:spcPct val="0"/>
        </a:spcBef>
        <a:spcAft>
          <a:spcPct val="0"/>
        </a:spcAft>
        <a:defRPr sz="40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D:\PageMaker\Ag Engineering\Mold in Your Home - lesson plan\Powerpoint images\wal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9288"/>
            <a:ext cx="6553200" cy="5680075"/>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5334000" y="1905000"/>
            <a:ext cx="3352800" cy="2286000"/>
          </a:xfrm>
        </p:spPr>
        <p:txBody>
          <a:bodyPr anchor="ctr"/>
          <a:lstStyle/>
          <a:p>
            <a:pPr algn="l">
              <a:lnSpc>
                <a:spcPct val="80000"/>
              </a:lnSpc>
            </a:pPr>
            <a:r>
              <a:rPr lang="en-US" b="0">
                <a:solidFill>
                  <a:srgbClr val="003399"/>
                </a:solidFill>
                <a:latin typeface="Arial Black" panose="020B0A04020102020204" pitchFamily="34" charset="0"/>
              </a:rPr>
              <a:t>In Your Home</a:t>
            </a:r>
          </a:p>
        </p:txBody>
      </p:sp>
      <p:pic>
        <p:nvPicPr>
          <p:cNvPr id="2052" name="Picture 4" descr="D:\PageMaker\LOGOS\EXTENSN\extlogo.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5029200"/>
            <a:ext cx="1828800" cy="581025"/>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p:cNvSpPr txBox="1">
            <a:spLocks noChangeArrowheads="1"/>
          </p:cNvSpPr>
          <p:nvPr/>
        </p:nvSpPr>
        <p:spPr bwMode="auto">
          <a:xfrm>
            <a:off x="4419600" y="685800"/>
            <a:ext cx="4495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0">
                <a:latin typeface="Arial Black" panose="020B0A04020102020204" pitchFamily="34" charset="0"/>
              </a:rPr>
              <a:t>Mold</a:t>
            </a:r>
          </a:p>
        </p:txBody>
      </p:sp>
      <p:sp>
        <p:nvSpPr>
          <p:cNvPr id="2058" name="Text Box 10"/>
          <p:cNvSpPr txBox="1">
            <a:spLocks noChangeArrowheads="1"/>
          </p:cNvSpPr>
          <p:nvPr/>
        </p:nvSpPr>
        <p:spPr bwMode="auto">
          <a:xfrm>
            <a:off x="2209800" y="6354763"/>
            <a:ext cx="4419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100">
                <a:solidFill>
                  <a:srgbClr val="000000"/>
                </a:solidFill>
                <a:latin typeface="Arial" panose="020B0604020202020204" pitchFamily="34" charset="0"/>
              </a:rPr>
              <a:t>Photo courtesy of Paul Davis Systems</a:t>
            </a:r>
          </a:p>
        </p:txBody>
      </p:sp>
      <p:pic>
        <p:nvPicPr>
          <p:cNvPr id="2059" name="Picture 11" descr="G:\LOGOS\U of Minn Ext.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5870575"/>
            <a:ext cx="1752600" cy="749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76200"/>
            <a:ext cx="7772400" cy="1143000"/>
          </a:xfrm>
        </p:spPr>
        <p:txBody>
          <a:bodyPr/>
          <a:lstStyle/>
          <a:p>
            <a:pPr algn="r"/>
            <a:r>
              <a:rPr lang="en-US" b="0">
                <a:solidFill>
                  <a:srgbClr val="003399"/>
                </a:solidFill>
                <a:latin typeface="Arial Black" panose="020B0A04020102020204" pitchFamily="34" charset="0"/>
              </a:rPr>
              <a:t>Dry Out Before Rebuilding</a:t>
            </a:r>
          </a:p>
        </p:txBody>
      </p:sp>
      <p:sp>
        <p:nvSpPr>
          <p:cNvPr id="20483" name="Rectangle 3"/>
          <p:cNvSpPr>
            <a:spLocks noGrp="1" noChangeArrowheads="1"/>
          </p:cNvSpPr>
          <p:nvPr>
            <p:ph type="body" idx="1"/>
          </p:nvPr>
        </p:nvSpPr>
        <p:spPr>
          <a:xfrm>
            <a:off x="6400800" y="1600200"/>
            <a:ext cx="2743200" cy="4876800"/>
          </a:xfrm>
        </p:spPr>
        <p:txBody>
          <a:bodyPr/>
          <a:lstStyle/>
          <a:p>
            <a:pPr marL="225425" indent="-225425">
              <a:buFont typeface="Wingdings" panose="05000000000000000000" pitchFamily="2" charset="2"/>
              <a:buChar char="§"/>
            </a:pPr>
            <a:r>
              <a:rPr lang="en-US" b="1"/>
              <a:t>Wood should be less than 15% moisture</a:t>
            </a:r>
            <a:br>
              <a:rPr lang="en-US" b="1"/>
            </a:br>
            <a:r>
              <a:rPr lang="en-US" b="1"/>
              <a:t/>
            </a:r>
            <a:br>
              <a:rPr lang="en-US" b="1"/>
            </a:br>
            <a:endParaRPr lang="en-US" b="1"/>
          </a:p>
        </p:txBody>
      </p:sp>
      <p:pic>
        <p:nvPicPr>
          <p:cNvPr id="20485" name="Picture 5" descr="D:\PageMaker\Ag Engineering\Mold in Your Home - lesson plan\Powerpoint images\fig 10-2 -- wood moisture me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0"/>
            <a:ext cx="3595688" cy="4953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4" name="Picture 4" descr="D:\PageMaker\Ag Engineering\Mold in Your Home - lesson plan\Powerpoint images\fig 10 -- d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524000"/>
            <a:ext cx="3055938" cy="51530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PageMaker\Ag Engineering\Mold in Your Home - lesson plan\Powerpoint images\fig 2 -- effects of mo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62000"/>
            <a:ext cx="6096000" cy="597693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a:xfrm>
            <a:off x="990600" y="-76200"/>
            <a:ext cx="7772400" cy="1143000"/>
          </a:xfrm>
        </p:spPr>
        <p:txBody>
          <a:bodyPr/>
          <a:lstStyle/>
          <a:p>
            <a:pPr algn="r"/>
            <a:r>
              <a:rPr lang="en-US" b="0">
                <a:solidFill>
                  <a:srgbClr val="003399"/>
                </a:solidFill>
                <a:latin typeface="Arial Black" panose="020B0A04020102020204" pitchFamily="34" charset="0"/>
              </a:rPr>
              <a:t>Health Effects of Mold</a:t>
            </a:r>
          </a:p>
        </p:txBody>
      </p:sp>
      <p:sp>
        <p:nvSpPr>
          <p:cNvPr id="3075" name="Rectangle 3"/>
          <p:cNvSpPr>
            <a:spLocks noGrp="1" noChangeArrowheads="1"/>
          </p:cNvSpPr>
          <p:nvPr>
            <p:ph type="body" idx="1"/>
          </p:nvPr>
        </p:nvSpPr>
        <p:spPr>
          <a:xfrm>
            <a:off x="6248400" y="1219200"/>
            <a:ext cx="2895600" cy="5410200"/>
          </a:xfrm>
        </p:spPr>
        <p:txBody>
          <a:bodyPr/>
          <a:lstStyle/>
          <a:p>
            <a:pPr marL="225425" indent="-225425">
              <a:lnSpc>
                <a:spcPct val="90000"/>
              </a:lnSpc>
              <a:spcAft>
                <a:spcPct val="20000"/>
              </a:spcAft>
              <a:buFont typeface="Wingdings" panose="05000000000000000000" pitchFamily="2" charset="2"/>
              <a:buChar char="§"/>
            </a:pPr>
            <a:r>
              <a:rPr lang="en-US" sz="2800" b="1"/>
              <a:t>Watery or itchy eyes</a:t>
            </a:r>
          </a:p>
          <a:p>
            <a:pPr marL="225425" indent="-225425">
              <a:lnSpc>
                <a:spcPct val="90000"/>
              </a:lnSpc>
              <a:spcAft>
                <a:spcPct val="20000"/>
              </a:spcAft>
              <a:buFont typeface="Wingdings" panose="05000000000000000000" pitchFamily="2" charset="2"/>
              <a:buChar char="§"/>
            </a:pPr>
            <a:r>
              <a:rPr lang="en-US" sz="2800" b="1"/>
              <a:t>Sore throat</a:t>
            </a:r>
          </a:p>
          <a:p>
            <a:pPr marL="225425" indent="-225425">
              <a:lnSpc>
                <a:spcPct val="90000"/>
              </a:lnSpc>
              <a:spcAft>
                <a:spcPct val="20000"/>
              </a:spcAft>
              <a:buFont typeface="Wingdings" panose="05000000000000000000" pitchFamily="2" charset="2"/>
              <a:buChar char="§"/>
            </a:pPr>
            <a:r>
              <a:rPr lang="en-US" sz="2800" b="1"/>
              <a:t>Stuffed up nose</a:t>
            </a:r>
          </a:p>
          <a:p>
            <a:pPr marL="225425" indent="-225425">
              <a:lnSpc>
                <a:spcPct val="90000"/>
              </a:lnSpc>
              <a:spcAft>
                <a:spcPct val="20000"/>
              </a:spcAft>
              <a:buFont typeface="Wingdings" panose="05000000000000000000" pitchFamily="2" charset="2"/>
              <a:buChar char="§"/>
            </a:pPr>
            <a:r>
              <a:rPr lang="en-US" sz="2800" b="1"/>
              <a:t>Coughing</a:t>
            </a:r>
          </a:p>
          <a:p>
            <a:pPr marL="225425" indent="-225425">
              <a:lnSpc>
                <a:spcPct val="90000"/>
              </a:lnSpc>
              <a:spcAft>
                <a:spcPct val="20000"/>
              </a:spcAft>
              <a:buFont typeface="Wingdings" panose="05000000000000000000" pitchFamily="2" charset="2"/>
              <a:buChar char="§"/>
            </a:pPr>
            <a:r>
              <a:rPr lang="en-US" sz="2800" b="1"/>
              <a:t>Skin irritations</a:t>
            </a:r>
          </a:p>
          <a:p>
            <a:pPr marL="225425" indent="-225425">
              <a:lnSpc>
                <a:spcPct val="90000"/>
              </a:lnSpc>
              <a:spcAft>
                <a:spcPct val="20000"/>
              </a:spcAft>
              <a:buFont typeface="Wingdings" panose="05000000000000000000" pitchFamily="2" charset="2"/>
              <a:buChar char="§"/>
            </a:pPr>
            <a:r>
              <a:rPr lang="en-US" sz="2800" b="1"/>
              <a:t>May trigger asthma attacks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0"/>
            <a:ext cx="7772400" cy="1143000"/>
          </a:xfrm>
        </p:spPr>
        <p:txBody>
          <a:bodyPr/>
          <a:lstStyle/>
          <a:p>
            <a:pPr algn="r"/>
            <a:r>
              <a:rPr lang="en-US" b="0">
                <a:solidFill>
                  <a:srgbClr val="003399"/>
                </a:solidFill>
                <a:latin typeface="Arial Black" panose="020B0A04020102020204" pitchFamily="34" charset="0"/>
              </a:rPr>
              <a:t>Who’s at Most Risk?</a:t>
            </a:r>
          </a:p>
        </p:txBody>
      </p:sp>
      <p:sp>
        <p:nvSpPr>
          <p:cNvPr id="5123" name="Rectangle 3"/>
          <p:cNvSpPr>
            <a:spLocks noGrp="1" noChangeArrowheads="1"/>
          </p:cNvSpPr>
          <p:nvPr>
            <p:ph type="body" idx="1"/>
          </p:nvPr>
        </p:nvSpPr>
        <p:spPr>
          <a:xfrm>
            <a:off x="6172200" y="1143000"/>
            <a:ext cx="2895600" cy="5334000"/>
          </a:xfrm>
        </p:spPr>
        <p:txBody>
          <a:bodyPr/>
          <a:lstStyle/>
          <a:p>
            <a:pPr marL="225425" indent="-225425">
              <a:lnSpc>
                <a:spcPct val="90000"/>
              </a:lnSpc>
              <a:spcAft>
                <a:spcPct val="20000"/>
              </a:spcAft>
              <a:buFont typeface="Wingdings" panose="05000000000000000000" pitchFamily="2" charset="2"/>
              <a:buChar char="§"/>
            </a:pPr>
            <a:r>
              <a:rPr lang="en-US" sz="2800" b="1"/>
              <a:t>Infants and young children</a:t>
            </a:r>
          </a:p>
          <a:p>
            <a:pPr marL="225425" indent="-225425">
              <a:lnSpc>
                <a:spcPct val="90000"/>
              </a:lnSpc>
              <a:spcAft>
                <a:spcPct val="20000"/>
              </a:spcAft>
              <a:buFont typeface="Wingdings" panose="05000000000000000000" pitchFamily="2" charset="2"/>
              <a:buChar char="§"/>
            </a:pPr>
            <a:r>
              <a:rPr lang="en-US" sz="2800" b="1"/>
              <a:t>Pregnant women</a:t>
            </a:r>
          </a:p>
          <a:p>
            <a:pPr marL="225425" indent="-225425">
              <a:lnSpc>
                <a:spcPct val="90000"/>
              </a:lnSpc>
              <a:spcAft>
                <a:spcPct val="20000"/>
              </a:spcAft>
              <a:buFont typeface="Wingdings" panose="05000000000000000000" pitchFamily="2" charset="2"/>
              <a:buChar char="§"/>
            </a:pPr>
            <a:r>
              <a:rPr lang="en-US" sz="2800" b="1"/>
              <a:t>People with lower immunities</a:t>
            </a:r>
          </a:p>
          <a:p>
            <a:pPr marL="225425" indent="-225425">
              <a:lnSpc>
                <a:spcPct val="90000"/>
              </a:lnSpc>
              <a:spcAft>
                <a:spcPct val="20000"/>
              </a:spcAft>
              <a:buFont typeface="Wingdings" panose="05000000000000000000" pitchFamily="2" charset="2"/>
              <a:buChar char="§"/>
            </a:pPr>
            <a:r>
              <a:rPr lang="en-US" sz="2800" b="1"/>
              <a:t>The elderly</a:t>
            </a:r>
          </a:p>
          <a:p>
            <a:pPr marL="225425" indent="-225425">
              <a:lnSpc>
                <a:spcPct val="90000"/>
              </a:lnSpc>
              <a:spcAft>
                <a:spcPct val="20000"/>
              </a:spcAft>
              <a:buFont typeface="Wingdings" panose="05000000000000000000" pitchFamily="2" charset="2"/>
              <a:buChar char="§"/>
            </a:pPr>
            <a:r>
              <a:rPr lang="en-US" sz="2800" b="1"/>
              <a:t>Asthma sufferers</a:t>
            </a:r>
          </a:p>
        </p:txBody>
      </p:sp>
      <p:pic>
        <p:nvPicPr>
          <p:cNvPr id="5124" name="Picture 4" descr="D:\PageMaker\Ag Engineering\Mold in Your Home - lesson plan\Powerpoint images\fig 3 -- whos at most ris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14400"/>
            <a:ext cx="5684838" cy="5715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0"/>
            <a:ext cx="7772400" cy="1143000"/>
          </a:xfrm>
        </p:spPr>
        <p:txBody>
          <a:bodyPr/>
          <a:lstStyle/>
          <a:p>
            <a:pPr algn="r"/>
            <a:r>
              <a:rPr lang="en-US" b="0">
                <a:solidFill>
                  <a:srgbClr val="003399"/>
                </a:solidFill>
                <a:latin typeface="Arial Black" panose="020B0A04020102020204" pitchFamily="34" charset="0"/>
              </a:rPr>
              <a:t>Recognizing Mold</a:t>
            </a:r>
          </a:p>
        </p:txBody>
      </p:sp>
      <p:sp>
        <p:nvSpPr>
          <p:cNvPr id="7171" name="Rectangle 3"/>
          <p:cNvSpPr>
            <a:spLocks noGrp="1" noChangeArrowheads="1"/>
          </p:cNvSpPr>
          <p:nvPr>
            <p:ph type="body" idx="1"/>
          </p:nvPr>
        </p:nvSpPr>
        <p:spPr>
          <a:xfrm>
            <a:off x="6172200" y="1371600"/>
            <a:ext cx="2971800" cy="5105400"/>
          </a:xfrm>
        </p:spPr>
        <p:txBody>
          <a:bodyPr/>
          <a:lstStyle/>
          <a:p>
            <a:pPr marL="225425" indent="-225425">
              <a:spcAft>
                <a:spcPct val="20000"/>
              </a:spcAft>
              <a:buFont typeface="Wingdings" panose="05000000000000000000" pitchFamily="2" charset="2"/>
              <a:buChar char="§"/>
            </a:pPr>
            <a:r>
              <a:rPr lang="en-US" sz="2800" b="1"/>
              <a:t>Use your </a:t>
            </a:r>
            <a:br>
              <a:rPr lang="en-US" sz="2800" b="1"/>
            </a:br>
            <a:r>
              <a:rPr lang="en-US" sz="2800" b="1"/>
              <a:t>eyes:</a:t>
            </a:r>
            <a:r>
              <a:rPr lang="en-US" sz="2800"/>
              <a:t> </a:t>
            </a:r>
            <a:br>
              <a:rPr lang="en-US" sz="2800"/>
            </a:br>
            <a:r>
              <a:rPr lang="en-US" sz="2800" b="1"/>
              <a:t>look for it</a:t>
            </a:r>
          </a:p>
          <a:p>
            <a:pPr marL="225425" indent="-225425">
              <a:spcAft>
                <a:spcPct val="20000"/>
              </a:spcAft>
              <a:buFont typeface="Wingdings" panose="05000000000000000000" pitchFamily="2" charset="2"/>
              <a:buChar char="§"/>
            </a:pPr>
            <a:r>
              <a:rPr lang="en-US" sz="2800" b="1"/>
              <a:t>Use your nose:</a:t>
            </a:r>
            <a:r>
              <a:rPr lang="en-US" sz="2800"/>
              <a:t> </a:t>
            </a:r>
            <a:r>
              <a:rPr lang="en-US" sz="2800" b="1"/>
              <a:t>smell </a:t>
            </a:r>
            <a:br>
              <a:rPr lang="en-US" sz="2800" b="1"/>
            </a:br>
            <a:r>
              <a:rPr lang="en-US" sz="2800" b="1"/>
              <a:t>for musty odors</a:t>
            </a:r>
          </a:p>
          <a:p>
            <a:pPr marL="225425" indent="-225425">
              <a:spcAft>
                <a:spcPct val="20000"/>
              </a:spcAft>
              <a:buFont typeface="Wingdings" panose="05000000000000000000" pitchFamily="2" charset="2"/>
              <a:buChar char="§"/>
            </a:pPr>
            <a:r>
              <a:rPr lang="en-US" sz="2800" b="1"/>
              <a:t>Experiencing health effects of mold</a:t>
            </a:r>
          </a:p>
        </p:txBody>
      </p:sp>
      <p:pic>
        <p:nvPicPr>
          <p:cNvPr id="7172" name="Picture 4" descr="D:\PageMaker\Ag Engineering\Mold in Your Home - lesson plan\Powerpoint images\fig 4 -- ey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990600"/>
            <a:ext cx="3111500" cy="5486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5" descr="D:\PageMaker\Ag Engineering\Mold in Your Home - lesson plan\Powerpoint images\fig 4 -- no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990600"/>
            <a:ext cx="2779713" cy="5486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304800"/>
            <a:ext cx="7772400" cy="1143000"/>
          </a:xfrm>
        </p:spPr>
        <p:txBody>
          <a:bodyPr/>
          <a:lstStyle/>
          <a:p>
            <a:pPr algn="r"/>
            <a:r>
              <a:rPr lang="en-US" b="0">
                <a:solidFill>
                  <a:srgbClr val="003399"/>
                </a:solidFill>
                <a:latin typeface="Arial Black" panose="020B0A04020102020204" pitchFamily="34" charset="0"/>
              </a:rPr>
              <a:t>What is Required for </a:t>
            </a:r>
            <a:br>
              <a:rPr lang="en-US" b="0">
                <a:solidFill>
                  <a:srgbClr val="003399"/>
                </a:solidFill>
                <a:latin typeface="Arial Black" panose="020B0A04020102020204" pitchFamily="34" charset="0"/>
              </a:rPr>
            </a:br>
            <a:r>
              <a:rPr lang="en-US" b="0">
                <a:solidFill>
                  <a:srgbClr val="003399"/>
                </a:solidFill>
                <a:latin typeface="Arial Black" panose="020B0A04020102020204" pitchFamily="34" charset="0"/>
              </a:rPr>
              <a:t>Mold to Grow?</a:t>
            </a:r>
          </a:p>
        </p:txBody>
      </p:sp>
      <p:sp>
        <p:nvSpPr>
          <p:cNvPr id="9219" name="Rectangle 3"/>
          <p:cNvSpPr>
            <a:spLocks noGrp="1" noChangeArrowheads="1"/>
          </p:cNvSpPr>
          <p:nvPr>
            <p:ph type="body" idx="1"/>
          </p:nvPr>
        </p:nvSpPr>
        <p:spPr>
          <a:xfrm>
            <a:off x="6172200" y="1828800"/>
            <a:ext cx="2971800" cy="4800600"/>
          </a:xfrm>
        </p:spPr>
        <p:txBody>
          <a:bodyPr/>
          <a:lstStyle/>
          <a:p>
            <a:pPr marL="225425" indent="-225425">
              <a:spcAft>
                <a:spcPct val="20000"/>
              </a:spcAft>
              <a:buFont typeface="Wingdings" panose="05000000000000000000" pitchFamily="2" charset="2"/>
              <a:buChar char="§"/>
            </a:pPr>
            <a:r>
              <a:rPr lang="en-US" sz="2800" b="1"/>
              <a:t>Food source of organic material such as drywall, carpet, wallpaper</a:t>
            </a:r>
          </a:p>
          <a:p>
            <a:pPr marL="225425" indent="-225425">
              <a:spcAft>
                <a:spcPct val="20000"/>
              </a:spcAft>
              <a:buFont typeface="Wingdings" panose="05000000000000000000" pitchFamily="2" charset="2"/>
              <a:buChar char="§"/>
            </a:pPr>
            <a:r>
              <a:rPr lang="en-US" sz="2800" b="1"/>
              <a:t>Moisture</a:t>
            </a:r>
          </a:p>
          <a:p>
            <a:pPr marL="225425" indent="-225425">
              <a:spcAft>
                <a:spcPct val="20000"/>
              </a:spcAft>
              <a:buFont typeface="Wingdings" panose="05000000000000000000" pitchFamily="2" charset="2"/>
              <a:buChar char="§"/>
            </a:pPr>
            <a:r>
              <a:rPr lang="en-US" sz="2800" b="1"/>
              <a:t>Moderate temperature</a:t>
            </a:r>
          </a:p>
        </p:txBody>
      </p:sp>
      <p:pic>
        <p:nvPicPr>
          <p:cNvPr id="9221" name="Picture 5" descr="D:\PageMaker\Ag Engineering\Mold in Your Home - lesson plan\Powerpoint images\fig 5 -- wallpaper-carp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3536950" cy="4495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4" descr="D:\PageMaker\Ag Engineering\Mold in Your Home - lesson plan\Powerpoint images\fig 5 -- wall-basketb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1752600"/>
            <a:ext cx="3182938" cy="4876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0"/>
            <a:ext cx="7772400" cy="1143000"/>
          </a:xfrm>
        </p:spPr>
        <p:txBody>
          <a:bodyPr/>
          <a:lstStyle/>
          <a:p>
            <a:pPr algn="r"/>
            <a:r>
              <a:rPr lang="en-US" b="0">
                <a:solidFill>
                  <a:srgbClr val="003399"/>
                </a:solidFill>
                <a:latin typeface="Arial Black" panose="020B0A04020102020204" pitchFamily="34" charset="0"/>
              </a:rPr>
              <a:t>Moisture Sources</a:t>
            </a:r>
          </a:p>
        </p:txBody>
      </p:sp>
      <p:sp>
        <p:nvSpPr>
          <p:cNvPr id="12291" name="Rectangle 3"/>
          <p:cNvSpPr>
            <a:spLocks noGrp="1" noChangeArrowheads="1"/>
          </p:cNvSpPr>
          <p:nvPr>
            <p:ph type="body" idx="1"/>
          </p:nvPr>
        </p:nvSpPr>
        <p:spPr>
          <a:xfrm>
            <a:off x="5791200" y="1524000"/>
            <a:ext cx="3276600" cy="5105400"/>
          </a:xfrm>
        </p:spPr>
        <p:txBody>
          <a:bodyPr/>
          <a:lstStyle/>
          <a:p>
            <a:pPr marL="225425" indent="-225425">
              <a:spcAft>
                <a:spcPct val="20000"/>
              </a:spcAft>
              <a:buFont typeface="Wingdings" panose="05000000000000000000" pitchFamily="2" charset="2"/>
              <a:buChar char="§"/>
            </a:pPr>
            <a:r>
              <a:rPr lang="en-US" b="1"/>
              <a:t>Water leaks</a:t>
            </a:r>
          </a:p>
          <a:p>
            <a:pPr marL="225425" indent="-225425">
              <a:spcAft>
                <a:spcPct val="20000"/>
              </a:spcAft>
              <a:buFont typeface="Wingdings" panose="05000000000000000000" pitchFamily="2" charset="2"/>
              <a:buChar char="§"/>
            </a:pPr>
            <a:r>
              <a:rPr lang="en-US" b="1"/>
              <a:t>Flooded areas</a:t>
            </a:r>
          </a:p>
          <a:p>
            <a:pPr marL="225425" indent="-225425">
              <a:spcAft>
                <a:spcPct val="20000"/>
              </a:spcAft>
              <a:buFont typeface="Wingdings" panose="05000000000000000000" pitchFamily="2" charset="2"/>
              <a:buChar char="§"/>
            </a:pPr>
            <a:r>
              <a:rPr lang="en-US" b="1"/>
              <a:t>Humidity levels above 65%–70%</a:t>
            </a:r>
          </a:p>
          <a:p>
            <a:pPr marL="225425" indent="-225425">
              <a:buFont typeface="Wingdings" panose="05000000000000000000" pitchFamily="2" charset="2"/>
              <a:buChar char="§"/>
            </a:pPr>
            <a:r>
              <a:rPr lang="en-US" b="1"/>
              <a:t>Condensation</a:t>
            </a:r>
          </a:p>
        </p:txBody>
      </p:sp>
      <p:pic>
        <p:nvPicPr>
          <p:cNvPr id="12292" name="Picture 4" descr="D:\PageMaker\Ag Engineering\Mold in Your Home - lesson plan\Powerpoint images\fig 6 -- boy behind condens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5105400" cy="46799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5" descr="D:\PageMaker\Ag Engineering\Mold in Your Home - lesson plan\Powerpoint images\fig 6 -- pip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429000"/>
            <a:ext cx="2432050" cy="3200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685800"/>
            <a:ext cx="7772400" cy="1143000"/>
          </a:xfrm>
        </p:spPr>
        <p:txBody>
          <a:bodyPr/>
          <a:lstStyle/>
          <a:p>
            <a:pPr algn="r"/>
            <a:r>
              <a:rPr lang="en-US" b="0">
                <a:solidFill>
                  <a:srgbClr val="003399"/>
                </a:solidFill>
                <a:latin typeface="Arial Black" panose="020B0A04020102020204" pitchFamily="34" charset="0"/>
              </a:rPr>
              <a:t>Protect Yourself When Removing </a:t>
            </a:r>
            <a:br>
              <a:rPr lang="en-US" b="0">
                <a:solidFill>
                  <a:srgbClr val="003399"/>
                </a:solidFill>
                <a:latin typeface="Arial Black" panose="020B0A04020102020204" pitchFamily="34" charset="0"/>
              </a:rPr>
            </a:br>
            <a:r>
              <a:rPr lang="en-US" b="0">
                <a:solidFill>
                  <a:srgbClr val="003399"/>
                </a:solidFill>
                <a:latin typeface="Arial Black" panose="020B0A04020102020204" pitchFamily="34" charset="0"/>
              </a:rPr>
              <a:t>Mold</a:t>
            </a:r>
          </a:p>
        </p:txBody>
      </p:sp>
      <p:sp>
        <p:nvSpPr>
          <p:cNvPr id="14339" name="Rectangle 3"/>
          <p:cNvSpPr>
            <a:spLocks noGrp="1" noChangeArrowheads="1"/>
          </p:cNvSpPr>
          <p:nvPr>
            <p:ph type="body" idx="1"/>
          </p:nvPr>
        </p:nvSpPr>
        <p:spPr>
          <a:xfrm>
            <a:off x="5638800" y="2514600"/>
            <a:ext cx="3276600" cy="3657600"/>
          </a:xfrm>
        </p:spPr>
        <p:txBody>
          <a:bodyPr/>
          <a:lstStyle/>
          <a:p>
            <a:pPr marL="225425" indent="-225425">
              <a:spcAft>
                <a:spcPct val="20000"/>
              </a:spcAft>
              <a:buFont typeface="Wingdings" panose="05000000000000000000" pitchFamily="2" charset="2"/>
              <a:buChar char="§"/>
            </a:pPr>
            <a:r>
              <a:rPr lang="en-US" b="1"/>
              <a:t>Respirator or mask to filter mold spores</a:t>
            </a:r>
          </a:p>
          <a:p>
            <a:pPr marL="225425" indent="-225425">
              <a:spcAft>
                <a:spcPct val="20000"/>
              </a:spcAft>
              <a:buFont typeface="Wingdings" panose="05000000000000000000" pitchFamily="2" charset="2"/>
              <a:buChar char="§"/>
            </a:pPr>
            <a:r>
              <a:rPr lang="en-US" b="1"/>
              <a:t>Rubber gloves</a:t>
            </a:r>
          </a:p>
          <a:p>
            <a:pPr marL="225425" indent="-225425">
              <a:spcAft>
                <a:spcPct val="20000"/>
              </a:spcAft>
              <a:buFont typeface="Wingdings" panose="05000000000000000000" pitchFamily="2" charset="2"/>
              <a:buChar char="§"/>
            </a:pPr>
            <a:r>
              <a:rPr lang="en-US" b="1"/>
              <a:t>Eye protection</a:t>
            </a:r>
          </a:p>
        </p:txBody>
      </p:sp>
      <p:pic>
        <p:nvPicPr>
          <p:cNvPr id="14341" name="Picture 5" descr="D:\PageMaker\Ag Engineering\Mold in Your Home - lesson plan\Powerpoint images\fig 7 -- protect yoursel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990600"/>
            <a:ext cx="5402263" cy="5715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0"/>
            <a:ext cx="7772400" cy="1143000"/>
          </a:xfrm>
        </p:spPr>
        <p:txBody>
          <a:bodyPr/>
          <a:lstStyle/>
          <a:p>
            <a:pPr algn="r"/>
            <a:r>
              <a:rPr lang="en-US" b="0">
                <a:solidFill>
                  <a:srgbClr val="003399"/>
                </a:solidFill>
                <a:latin typeface="Arial Black" panose="020B0A04020102020204" pitchFamily="34" charset="0"/>
              </a:rPr>
              <a:t>Remove Mold</a:t>
            </a:r>
          </a:p>
        </p:txBody>
      </p:sp>
      <p:sp>
        <p:nvSpPr>
          <p:cNvPr id="16387" name="Rectangle 3"/>
          <p:cNvSpPr>
            <a:spLocks noGrp="1" noChangeArrowheads="1"/>
          </p:cNvSpPr>
          <p:nvPr>
            <p:ph type="body" idx="1"/>
          </p:nvPr>
        </p:nvSpPr>
        <p:spPr>
          <a:xfrm>
            <a:off x="6172200" y="1600200"/>
            <a:ext cx="2971800" cy="4876800"/>
          </a:xfrm>
        </p:spPr>
        <p:txBody>
          <a:bodyPr/>
          <a:lstStyle/>
          <a:p>
            <a:pPr marL="225425" indent="-225425">
              <a:lnSpc>
                <a:spcPct val="90000"/>
              </a:lnSpc>
              <a:spcAft>
                <a:spcPct val="20000"/>
              </a:spcAft>
              <a:buFont typeface="Wingdings" panose="05000000000000000000" pitchFamily="2" charset="2"/>
              <a:buChar char="§"/>
            </a:pPr>
            <a:r>
              <a:rPr lang="en-US" b="1"/>
              <a:t>Clean with detergent and brush</a:t>
            </a:r>
          </a:p>
          <a:p>
            <a:pPr marL="225425" indent="-225425">
              <a:lnSpc>
                <a:spcPct val="90000"/>
              </a:lnSpc>
              <a:spcAft>
                <a:spcPct val="20000"/>
              </a:spcAft>
              <a:buFont typeface="Wingdings" panose="05000000000000000000" pitchFamily="2" charset="2"/>
              <a:buChar char="§"/>
            </a:pPr>
            <a:r>
              <a:rPr lang="en-US" b="1"/>
              <a:t>Disinfect with chlorine bleach solution</a:t>
            </a:r>
          </a:p>
          <a:p>
            <a:pPr marL="225425" indent="-225425">
              <a:lnSpc>
                <a:spcPct val="90000"/>
              </a:lnSpc>
              <a:spcAft>
                <a:spcPct val="20000"/>
              </a:spcAft>
              <a:buFont typeface="Wingdings" panose="05000000000000000000" pitchFamily="2" charset="2"/>
              <a:buChar char="§"/>
            </a:pPr>
            <a:r>
              <a:rPr lang="en-US" b="1"/>
              <a:t>Rinse with water and dry quickly</a:t>
            </a:r>
          </a:p>
        </p:txBody>
      </p:sp>
      <p:pic>
        <p:nvPicPr>
          <p:cNvPr id="16388" name="Picture 4" descr="D:\PageMaker\Ag Engineering\Mold in Your Home - lesson plan\Powerpoint images\fig 8 -- remove mo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41400"/>
            <a:ext cx="5867400" cy="521493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381000"/>
            <a:ext cx="7772400" cy="1143000"/>
          </a:xfrm>
        </p:spPr>
        <p:txBody>
          <a:bodyPr/>
          <a:lstStyle/>
          <a:p>
            <a:pPr algn="r"/>
            <a:r>
              <a:rPr lang="en-US" b="0">
                <a:solidFill>
                  <a:srgbClr val="003399"/>
                </a:solidFill>
                <a:latin typeface="Arial Black" panose="020B0A04020102020204" pitchFamily="34" charset="0"/>
              </a:rPr>
              <a:t>Never Mix Chlorine Bleach and Ammonia</a:t>
            </a:r>
          </a:p>
        </p:txBody>
      </p:sp>
      <p:sp>
        <p:nvSpPr>
          <p:cNvPr id="18435" name="Rectangle 3"/>
          <p:cNvSpPr>
            <a:spLocks noGrp="1" noChangeArrowheads="1"/>
          </p:cNvSpPr>
          <p:nvPr>
            <p:ph type="body" idx="1"/>
          </p:nvPr>
        </p:nvSpPr>
        <p:spPr>
          <a:xfrm>
            <a:off x="6934200" y="2362200"/>
            <a:ext cx="2209800" cy="4495800"/>
          </a:xfrm>
        </p:spPr>
        <p:txBody>
          <a:bodyPr/>
          <a:lstStyle/>
          <a:p>
            <a:pPr marL="225425" indent="-225425">
              <a:buFont typeface="Wingdings" panose="05000000000000000000" pitchFamily="2" charset="2"/>
              <a:buChar char="§"/>
            </a:pPr>
            <a:r>
              <a:rPr lang="en-US" b="1"/>
              <a:t>The </a:t>
            </a:r>
            <a:br>
              <a:rPr lang="en-US" b="1"/>
            </a:br>
            <a:r>
              <a:rPr lang="en-US" b="1"/>
              <a:t>fumes </a:t>
            </a:r>
            <a:br>
              <a:rPr lang="en-US" b="1"/>
            </a:br>
            <a:r>
              <a:rPr lang="en-US" b="1"/>
              <a:t>are toxic</a:t>
            </a:r>
          </a:p>
        </p:txBody>
      </p:sp>
      <p:pic>
        <p:nvPicPr>
          <p:cNvPr id="18436" name="Picture 4" descr="D:\PageMaker\Ag Engineering\Mold in Your Home - lesson plan\Powerpoint images\fig 9 -- bleach and ammon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14500"/>
            <a:ext cx="6629400" cy="47799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1065</Words>
  <Application>Microsoft Office PowerPoint</Application>
  <PresentationFormat>On-screen Show (4:3)</PresentationFormat>
  <Paragraphs>71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Times New Roman</vt:lpstr>
      <vt:lpstr>Arial</vt:lpstr>
      <vt:lpstr>Arial Black</vt:lpstr>
      <vt:lpstr>Helvetica</vt:lpstr>
      <vt:lpstr>Wingdings</vt:lpstr>
      <vt:lpstr>Default Design</vt:lpstr>
      <vt:lpstr>In Your Home</vt:lpstr>
      <vt:lpstr>Health Effects of Mold</vt:lpstr>
      <vt:lpstr>Who’s at Most Risk?</vt:lpstr>
      <vt:lpstr>Recognizing Mold</vt:lpstr>
      <vt:lpstr>What is Required for  Mold to Grow?</vt:lpstr>
      <vt:lpstr>Moisture Sources</vt:lpstr>
      <vt:lpstr>Protect Yourself When Removing  Mold</vt:lpstr>
      <vt:lpstr>Remove Mold</vt:lpstr>
      <vt:lpstr>Never Mix Chlorine Bleach and Ammonia</vt:lpstr>
      <vt:lpstr>Dry Out Before Rebuilding</vt:lpstr>
    </vt:vector>
  </TitlesOfParts>
  <Company>NDSU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 Tanner</dc:creator>
  <cp:lastModifiedBy>Ziegler, Melanie</cp:lastModifiedBy>
  <cp:revision>94</cp:revision>
  <dcterms:created xsi:type="dcterms:W3CDTF">2001-10-08T21:56:52Z</dcterms:created>
  <dcterms:modified xsi:type="dcterms:W3CDTF">2013-11-05T15:03:57Z</dcterms:modified>
</cp:coreProperties>
</file>