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78" autoAdjust="0"/>
    <p:restoredTop sz="87331" autoAdjust="0"/>
  </p:normalViewPr>
  <p:slideViewPr>
    <p:cSldViewPr>
      <p:cViewPr varScale="1">
        <p:scale>
          <a:sx n="94" d="100"/>
          <a:sy n="94" d="100"/>
        </p:scale>
        <p:origin x="918"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slide" Target="slides/slide3.xml"/><Relationship Id="rId7"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01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018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01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8DA9EAC-EBB2-4CE0-B474-170DC98E4CF7}" type="slidenum">
              <a:rPr lang="en-US"/>
              <a:pPr/>
              <a:t>‹#›</a:t>
            </a:fld>
            <a:endParaRPr lang="en-US"/>
          </a:p>
        </p:txBody>
      </p:sp>
    </p:spTree>
    <p:extLst>
      <p:ext uri="{BB962C8B-B14F-4D97-AF65-F5344CB8AC3E}">
        <p14:creationId xmlns:p14="http://schemas.microsoft.com/office/powerpoint/2010/main" val="550333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lungusa.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B2F94-05DA-435A-98F4-B06824EE5440}" type="slidenum">
              <a:rPr lang="en-US"/>
              <a:pPr/>
              <a:t>1</a:t>
            </a:fld>
            <a:endParaRPr lang="en-US"/>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solidFill>
                  <a:srgbClr val="000000"/>
                </a:solidFill>
              </a:rPr>
              <a:t>Indoor air quality is important. We breathe about 5,000 gallons of air daily. Indoor air can be more polluted than outdoor air, even in large industrialized cities. We spend 90% of our time indoors. Especially at risk are infants and the elderly, who spend almost all of their time indoors. Indoor pollution can be as serious as carbon monoxide poisoning, which can be life threatening. Excessive moisture inside the home can contribute to indoor air contamination. </a:t>
            </a:r>
            <a:endParaRPr lang="en-US"/>
          </a:p>
          <a:p>
            <a:r>
              <a:rPr lang="en-US">
                <a:solidFill>
                  <a:srgbClr val="000000"/>
                </a:solidFill>
              </a:rPr>
              <a:t>Testing of indoor air quality in your home is very expensive and usually not practical. It's best to focus on changes you can take to reduce your exposure to indoor pollutants. </a:t>
            </a:r>
            <a:endParaRPr lang="en-US"/>
          </a:p>
        </p:txBody>
      </p:sp>
    </p:spTree>
    <p:extLst>
      <p:ext uri="{BB962C8B-B14F-4D97-AF65-F5344CB8AC3E}">
        <p14:creationId xmlns:p14="http://schemas.microsoft.com/office/powerpoint/2010/main" val="68712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D871B-D2CA-42E8-80D2-909458D2BD80}" type="slidenum">
              <a:rPr lang="en-US"/>
              <a:pPr/>
              <a:t>10</a:t>
            </a:fld>
            <a:endParaRPr lang="en-US"/>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solidFill>
                  <a:srgbClr val="000000"/>
                </a:solidFill>
              </a:rPr>
              <a:t>Ice dams occur when escaping heat melts snow on the roof and the water freezes when it reaches the eaves. Reduce the potential for ice dams by providing adequate attic insulation and ventilation, and reducing any air paths from the living space to the attic. </a:t>
            </a:r>
            <a:endParaRPr lang="en-US"/>
          </a:p>
          <a:p>
            <a:endParaRPr lang="en-US"/>
          </a:p>
        </p:txBody>
      </p:sp>
    </p:spTree>
    <p:extLst>
      <p:ext uri="{BB962C8B-B14F-4D97-AF65-F5344CB8AC3E}">
        <p14:creationId xmlns:p14="http://schemas.microsoft.com/office/powerpoint/2010/main" val="228287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61AD8-6D2E-4A46-BFF3-4617B4A46C43}" type="slidenum">
              <a:rPr lang="en-US"/>
              <a:pPr/>
              <a:t>11</a:t>
            </a:fld>
            <a:endParaRPr lang="en-US"/>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solidFill>
                  <a:srgbClr val="000000"/>
                </a:solidFill>
              </a:rPr>
              <a:t>Crawl spaces and basements can be sources of moisture in a home. Moisture can move through the soil or porous concrete and into the home. Crawl spaces should have a vapor retarder on the soil that is sealed to the foundation. Otherwise, moisture in the crawl space can lead to mold growth. </a:t>
            </a:r>
            <a:endParaRPr lang="en-US"/>
          </a:p>
          <a:p>
            <a:endParaRPr lang="en-US"/>
          </a:p>
        </p:txBody>
      </p:sp>
    </p:spTree>
    <p:extLst>
      <p:ext uri="{BB962C8B-B14F-4D97-AF65-F5344CB8AC3E}">
        <p14:creationId xmlns:p14="http://schemas.microsoft.com/office/powerpoint/2010/main" val="1793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89BB26-654D-4434-BA57-4E7E194A9E1C}" type="slidenum">
              <a:rPr lang="en-US"/>
              <a:pPr/>
              <a:t>12</a:t>
            </a:fld>
            <a:endParaRPr 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solidFill>
                  <a:srgbClr val="000000"/>
                </a:solidFill>
              </a:rPr>
              <a:t>Controlling moisture by drainage is important. Install at least 6 inches of gravel underneath the basement concrete floor. This provides a water drainage layer and radon removal layer. Also, provide gradual ground slope away from the home and extend down spouts away from the house. </a:t>
            </a:r>
            <a:endParaRPr lang="en-US"/>
          </a:p>
          <a:p>
            <a:endParaRPr lang="en-US"/>
          </a:p>
        </p:txBody>
      </p:sp>
    </p:spTree>
    <p:extLst>
      <p:ext uri="{BB962C8B-B14F-4D97-AF65-F5344CB8AC3E}">
        <p14:creationId xmlns:p14="http://schemas.microsoft.com/office/powerpoint/2010/main" val="3168381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F6560-6C0B-4DDD-86A6-D8BB3379AA7B}" type="slidenum">
              <a:rPr lang="en-US"/>
              <a:pPr/>
              <a:t>13</a:t>
            </a:fld>
            <a:endParaRPr lang="en-US"/>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solidFill>
                  <a:srgbClr val="000000"/>
                </a:solidFill>
              </a:rPr>
              <a:t>Moisture can affect indoor air quality by increasing dust mite populations. Dust mites are tiny creatures that feed on human skin cells that are shed every day. Some people allergic to dust mites will have symptoms such as a runny nose or watery eyes. Dust mites prefer moist environments and soft textures, including bedding, upholstery fabrics and carpeting. Mites do not normally live in the dry environment of a furnace or air-conditioning duct. </a:t>
            </a:r>
            <a:endParaRPr lang="en-US"/>
          </a:p>
          <a:p>
            <a:endParaRPr lang="en-US"/>
          </a:p>
        </p:txBody>
      </p:sp>
    </p:spTree>
    <p:extLst>
      <p:ext uri="{BB962C8B-B14F-4D97-AF65-F5344CB8AC3E}">
        <p14:creationId xmlns:p14="http://schemas.microsoft.com/office/powerpoint/2010/main" val="1677410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AE217-95CB-4F7C-833F-DDAF857C2330}" type="slidenum">
              <a:rPr lang="en-US"/>
              <a:pPr/>
              <a:t>14</a:t>
            </a:fld>
            <a:endParaRPr 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solidFill>
                  <a:srgbClr val="000000"/>
                </a:solidFill>
              </a:rPr>
              <a:t>If not routinely cleaned, humidifiers blow microorganisms into the air. Reduce the possibility of contaminating the air you breathe by cleaning regularly according to the manufacturer's recommendations and rinsing well with water. Ultrasonic and impeller humidifiers may disperse minerals and other pollutants from the water into the air. Bacteria may be dispersed from dirty humidifiers. </a:t>
            </a:r>
            <a:endParaRPr lang="en-US"/>
          </a:p>
          <a:p>
            <a:endParaRPr lang="en-US"/>
          </a:p>
        </p:txBody>
      </p:sp>
    </p:spTree>
    <p:extLst>
      <p:ext uri="{BB962C8B-B14F-4D97-AF65-F5344CB8AC3E}">
        <p14:creationId xmlns:p14="http://schemas.microsoft.com/office/powerpoint/2010/main" val="3614232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86343-4D4A-48A8-BE41-AA920C5236B5}" type="slidenum">
              <a:rPr lang="en-US"/>
              <a:pPr/>
              <a:t>15</a:t>
            </a:fld>
            <a:endParaRPr lang="en-US"/>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i="1">
                <a:solidFill>
                  <a:srgbClr val="000000"/>
                </a:solidFill>
              </a:rPr>
              <a:t>Show a carbon monoxide detector</a:t>
            </a:r>
            <a:r>
              <a:rPr lang="en-US">
                <a:solidFill>
                  <a:srgbClr val="000000"/>
                </a:solidFill>
              </a:rPr>
              <a:t> </a:t>
            </a:r>
            <a:endParaRPr lang="en-US"/>
          </a:p>
          <a:p>
            <a:r>
              <a:rPr lang="en-US">
                <a:solidFill>
                  <a:srgbClr val="000000"/>
                </a:solidFill>
              </a:rPr>
              <a:t>Carbon monoxide is deadly. It is an odorless, colorless gas. Symptoms are similar to the flu, with headache, dizziness or a sleepy feeling common. Every home should have a carbon monoxide detector if combustion heating (furnace or water heater) is used. </a:t>
            </a:r>
            <a:endParaRPr lang="en-US"/>
          </a:p>
          <a:p>
            <a:endParaRPr lang="en-US"/>
          </a:p>
        </p:txBody>
      </p:sp>
    </p:spTree>
    <p:extLst>
      <p:ext uri="{BB962C8B-B14F-4D97-AF65-F5344CB8AC3E}">
        <p14:creationId xmlns:p14="http://schemas.microsoft.com/office/powerpoint/2010/main" val="1713307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EAC8B-4185-4968-8453-76BC7E010E9A}" type="slidenum">
              <a:rPr lang="en-US"/>
              <a:pPr/>
              <a:t>16</a:t>
            </a:fld>
            <a:endParaRPr lang="en-US"/>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i="1">
                <a:solidFill>
                  <a:srgbClr val="000000"/>
                </a:solidFill>
              </a:rPr>
              <a:t>Show a radon detector</a:t>
            </a:r>
            <a:r>
              <a:rPr lang="en-US">
                <a:solidFill>
                  <a:srgbClr val="000000"/>
                </a:solidFill>
              </a:rPr>
              <a:t> </a:t>
            </a:r>
            <a:endParaRPr lang="en-US"/>
          </a:p>
          <a:p>
            <a:r>
              <a:rPr lang="en-US">
                <a:solidFill>
                  <a:srgbClr val="000000"/>
                </a:solidFill>
              </a:rPr>
              <a:t>Radon is a colorless, odorless radioactive gas that increases the potential for lung cancer. The gas results from the natural decay of uranium and radium. It is found in low amounts worldwide. In North Dakota, 60% of tested homes had elevated levels in an EPA study. Elevated radon levels were found in 60% of the homes in the Red River Valley and 40% of homes in other Minnesota locations. Test your home for radon using a kit from a hardware store, the American Lung Association (</a:t>
            </a:r>
            <a:r>
              <a:rPr lang="en-US">
                <a:solidFill>
                  <a:srgbClr val="000000"/>
                </a:solidFill>
                <a:hlinkClick r:id="rId3"/>
              </a:rPr>
              <a:t>www.lungusa.org</a:t>
            </a:r>
            <a:r>
              <a:rPr lang="en-US">
                <a:solidFill>
                  <a:srgbClr val="000000"/>
                </a:solidFill>
              </a:rPr>
              <a:t>) or your local public health district. Send the canister to the lab indicated with the kit. </a:t>
            </a:r>
            <a:endParaRPr lang="en-US"/>
          </a:p>
          <a:p>
            <a:endParaRPr lang="en-US"/>
          </a:p>
        </p:txBody>
      </p:sp>
    </p:spTree>
    <p:extLst>
      <p:ext uri="{BB962C8B-B14F-4D97-AF65-F5344CB8AC3E}">
        <p14:creationId xmlns:p14="http://schemas.microsoft.com/office/powerpoint/2010/main" val="1545225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33F6F-BB83-415E-8CD4-400519AD9577}" type="slidenum">
              <a:rPr lang="en-US"/>
              <a:pPr/>
              <a:t>17</a:t>
            </a:fld>
            <a:endParaRPr lang="en-US"/>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solidFill>
                  <a:srgbClr val="000000"/>
                </a:solidFill>
              </a:rPr>
              <a:t>The best method to reduce indoor pollutants is to remove the source, next is to dilute the pollutant through ventilation, then to remove some of the pollutant by using an air cleaner. </a:t>
            </a:r>
            <a:endParaRPr lang="en-US"/>
          </a:p>
          <a:p>
            <a:r>
              <a:rPr lang="en-US">
                <a:solidFill>
                  <a:srgbClr val="000000"/>
                </a:solidFill>
              </a:rPr>
              <a:t>Air filters are the most effective and least costly method to remove particles in the air. Both the percentage of particles removed and the volume of air filtered must be considered in evaluating the effectiveness of air cleaners. They are not designed to remove gas such as radon or carbon monoxide. Units that produce ozone are not recommended. </a:t>
            </a:r>
            <a:endParaRPr lang="en-US"/>
          </a:p>
          <a:p>
            <a:r>
              <a:rPr lang="en-US">
                <a:solidFill>
                  <a:srgbClr val="000000"/>
                </a:solidFill>
              </a:rPr>
              <a:t>Poor indoor air quality may affect health immediately or possibly years later (such as lung cancer). If you experience dizziness, fatigue, or irritations of the eyes, nose or throat, pay attention to the time and place symptoms occur. Note if the symptoms fade when you are away from home and recur once home. It is a good idea to improve air quality in your home even before sensitivity starts. Individuals have their specific sensitivity, which varies greatly from person to person. By taking simple preventive steps, you can keep your home healthy. </a:t>
            </a:r>
            <a:endParaRPr lang="en-US"/>
          </a:p>
          <a:p>
            <a:endParaRPr lang="en-US"/>
          </a:p>
        </p:txBody>
      </p:sp>
    </p:spTree>
    <p:extLst>
      <p:ext uri="{BB962C8B-B14F-4D97-AF65-F5344CB8AC3E}">
        <p14:creationId xmlns:p14="http://schemas.microsoft.com/office/powerpoint/2010/main" val="58418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6353C5-725A-4A6D-B6DB-A01713C114B0}" type="slidenum">
              <a:rPr lang="en-US"/>
              <a:pPr/>
              <a:t>2</a:t>
            </a:fld>
            <a:endParaRPr lang="en-US"/>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solidFill>
                  <a:srgbClr val="000000"/>
                </a:solidFill>
              </a:rPr>
              <a:t>Ventilation can be provided by natural airflow through doors and windows. A heat exchanger (heat or energy recovery ventilation) is an efficient and economical way to have air exchanged and yet reduce heating and cooling costs. Heat exchangers require maintenance to be efficient and effective. </a:t>
            </a:r>
            <a:endParaRPr lang="en-US"/>
          </a:p>
        </p:txBody>
      </p:sp>
    </p:spTree>
    <p:extLst>
      <p:ext uri="{BB962C8B-B14F-4D97-AF65-F5344CB8AC3E}">
        <p14:creationId xmlns:p14="http://schemas.microsoft.com/office/powerpoint/2010/main" val="62319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75661-6A15-4022-881C-E7BC3F9CEB5A}" type="slidenum">
              <a:rPr lang="en-US"/>
              <a:pPr/>
              <a:t>3</a:t>
            </a:fld>
            <a:endParaRPr lang="en-US"/>
          </a:p>
        </p:txBody>
      </p:sp>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solidFill>
                  <a:srgbClr val="000000"/>
                </a:solidFill>
              </a:rPr>
              <a:t>Moisture levels need to be monitored. Too much moisture can cause damage to a home and affect health. Molds and viruses multiply with too much moisture in the home. </a:t>
            </a:r>
            <a:endParaRPr lang="en-US"/>
          </a:p>
          <a:p>
            <a:r>
              <a:rPr lang="en-US">
                <a:solidFill>
                  <a:srgbClr val="000000"/>
                </a:solidFill>
              </a:rPr>
              <a:t>At low relative humidity, incidents of respiratory infections and allergic rhinitis increase. Other concerns of low humidity are static electricity, damage to furniture and musical instruments, and dry skin. </a:t>
            </a:r>
            <a:endParaRPr lang="en-US"/>
          </a:p>
          <a:p>
            <a:endParaRPr lang="en-US"/>
          </a:p>
        </p:txBody>
      </p:sp>
    </p:spTree>
    <p:extLst>
      <p:ext uri="{BB962C8B-B14F-4D97-AF65-F5344CB8AC3E}">
        <p14:creationId xmlns:p14="http://schemas.microsoft.com/office/powerpoint/2010/main" val="250210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F869A-CB41-49C4-8D1B-C3A8D2EDA6CE}" type="slidenum">
              <a:rPr lang="en-US"/>
              <a:pPr/>
              <a:t>4</a:t>
            </a:fld>
            <a:endParaRPr lang="en-U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solidFill>
                  <a:srgbClr val="000000"/>
                </a:solidFill>
              </a:rPr>
              <a:t>People produce 3 pints of water per day just breathing. Other sources of moisture include cooking, cleaning and taking showers. About one pint of moisture comes from a 10-minute shower. Moisture coming from basement walls and floors can be up to 100 pints per day with wet soil. </a:t>
            </a:r>
            <a:endParaRPr lang="en-US"/>
          </a:p>
          <a:p>
            <a:endParaRPr lang="en-US"/>
          </a:p>
        </p:txBody>
      </p:sp>
    </p:spTree>
    <p:extLst>
      <p:ext uri="{BB962C8B-B14F-4D97-AF65-F5344CB8AC3E}">
        <p14:creationId xmlns:p14="http://schemas.microsoft.com/office/powerpoint/2010/main" val="178165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D63EB-8F79-493C-B932-E553AA8FB06E}" type="slidenum">
              <a:rPr lang="en-US"/>
              <a:pPr/>
              <a:t>5</a:t>
            </a:fld>
            <a:endParaRPr lang="en-US"/>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solidFill>
                  <a:srgbClr val="000000"/>
                </a:solidFill>
              </a:rPr>
              <a:t>Relative humidity is the amount of moisture in the air relative to the amount it can hold. Cold air can hold very little moisture, so even at 90% RH there is little moisture in the air. As the air is warmed, the amount of moisture it can hold increases and the RH decreases. Air at 0°F and 90% RH will have a RH of only 5% when warmed to 70°F. Since outside air is very dry during the winter, ventilating is the best way to remove moisture. </a:t>
            </a:r>
            <a:endParaRPr lang="en-US"/>
          </a:p>
          <a:p>
            <a:r>
              <a:rPr lang="en-US">
                <a:solidFill>
                  <a:srgbClr val="000000"/>
                </a:solidFill>
              </a:rPr>
              <a:t>Summer ventilation may increase the humidity in a basement. Cooling air increases its relative humidity. Air at 75°F and 65% RH will have a relative humidity of about 90% if cooled to 65°F in a cool basement. A dehumidifier or air conditioner is recommended to reduce basement humidity during the summer. </a:t>
            </a:r>
            <a:endParaRPr lang="en-US"/>
          </a:p>
          <a:p>
            <a:endParaRPr lang="en-US"/>
          </a:p>
        </p:txBody>
      </p:sp>
    </p:spTree>
    <p:extLst>
      <p:ext uri="{BB962C8B-B14F-4D97-AF65-F5344CB8AC3E}">
        <p14:creationId xmlns:p14="http://schemas.microsoft.com/office/powerpoint/2010/main" val="334735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A10EE-652F-4276-8034-F12F9A385DBF}" type="slidenum">
              <a:rPr lang="en-US"/>
              <a:pPr/>
              <a:t>6</a:t>
            </a:fld>
            <a:endParaRPr lang="en-U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solidFill>
                  <a:srgbClr val="000000"/>
                </a:solidFill>
              </a:rPr>
              <a:t>Even with energy efficient windows, relative humidity in the home or in one room can cause condensation on windows. Prolonged moisture from condensation can damage the window by rotting wood around the window and lead to mold growth. Reduce condensation by keeping the indoor humidity level below 40% in winter. You can reduce window condensation by adding an additional layer, such as plastic, which warms the window surface. This is similar to dressing in layers. </a:t>
            </a:r>
            <a:endParaRPr lang="en-US"/>
          </a:p>
          <a:p>
            <a:r>
              <a:rPr lang="en-US">
                <a:solidFill>
                  <a:srgbClr val="000000"/>
                </a:solidFill>
              </a:rPr>
              <a:t>Dehumidifiers generally only lower humidity to about 50% so dehumidifiers are not adequate for limiting condensation during the winter. </a:t>
            </a:r>
            <a:endParaRPr lang="en-US"/>
          </a:p>
          <a:p>
            <a:endParaRPr lang="en-US"/>
          </a:p>
        </p:txBody>
      </p:sp>
    </p:spTree>
    <p:extLst>
      <p:ext uri="{BB962C8B-B14F-4D97-AF65-F5344CB8AC3E}">
        <p14:creationId xmlns:p14="http://schemas.microsoft.com/office/powerpoint/2010/main" val="1525445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4BB4C-FF32-4E4F-A801-D3206E98C218}" type="slidenum">
              <a:rPr lang="en-US"/>
              <a:pPr/>
              <a:t>7</a:t>
            </a:fld>
            <a:endParaRPr lang="en-US"/>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i="1">
                <a:solidFill>
                  <a:srgbClr val="000000"/>
                </a:solidFill>
              </a:rPr>
              <a:t>Show a hygrometer</a:t>
            </a:r>
            <a:r>
              <a:rPr lang="en-US">
                <a:solidFill>
                  <a:srgbClr val="000000"/>
                </a:solidFill>
              </a:rPr>
              <a:t> </a:t>
            </a:r>
            <a:endParaRPr lang="en-US"/>
          </a:p>
          <a:p>
            <a:r>
              <a:rPr lang="en-US">
                <a:solidFill>
                  <a:srgbClr val="000000"/>
                </a:solidFill>
              </a:rPr>
              <a:t>Hygrometers measure relative humidity but are often not accurate. Some can be as much as 20% off. Electronic digital units tend to be more accurate. To calibrate, place the hygrometer in a sealed plastic bag with a mixture of ¼ cup table salt and ½ cup water for 12 hours. The gauge should read 75% humidity. </a:t>
            </a:r>
            <a:endParaRPr lang="en-US"/>
          </a:p>
          <a:p>
            <a:endParaRPr lang="en-US"/>
          </a:p>
        </p:txBody>
      </p:sp>
    </p:spTree>
    <p:extLst>
      <p:ext uri="{BB962C8B-B14F-4D97-AF65-F5344CB8AC3E}">
        <p14:creationId xmlns:p14="http://schemas.microsoft.com/office/powerpoint/2010/main" val="247631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2CA05-0203-4D17-896E-18571E06316F}" type="slidenum">
              <a:rPr lang="en-US"/>
              <a:pPr/>
              <a:t>8</a:t>
            </a:fld>
            <a:endParaRPr 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solidFill>
                  <a:srgbClr val="000000"/>
                </a:solidFill>
              </a:rPr>
              <a:t>If you smell a musty odor or see mold, you have a problem. You can have your home tested for mold, but it is very expensive and is not necessary if a problem is observed. Just use your own senses of sight and smell to identify if you have a mold problem. </a:t>
            </a:r>
            <a:endParaRPr lang="en-US"/>
          </a:p>
          <a:p>
            <a:r>
              <a:rPr lang="en-US">
                <a:solidFill>
                  <a:srgbClr val="000000"/>
                </a:solidFill>
              </a:rPr>
              <a:t>Molds grow on organic materials, such as wallpaper, carpet, wood, Sheetrock and soap scum. Excessive moisture allows mold to grow rapidly. Mold must be removed since even dead mold can cause problems to our health. Some people are at higher risk for adverse reactions to mold. </a:t>
            </a:r>
            <a:endParaRPr lang="en-US"/>
          </a:p>
          <a:p>
            <a:endParaRPr lang="en-US"/>
          </a:p>
        </p:txBody>
      </p:sp>
    </p:spTree>
    <p:extLst>
      <p:ext uri="{BB962C8B-B14F-4D97-AF65-F5344CB8AC3E}">
        <p14:creationId xmlns:p14="http://schemas.microsoft.com/office/powerpoint/2010/main" val="251915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B06BC-6C1F-4B39-B06E-FD7D192C3EC4}" type="slidenum">
              <a:rPr lang="en-US"/>
              <a:pPr/>
              <a:t>9</a:t>
            </a:fld>
            <a:endParaRPr lang="en-US"/>
          </a:p>
        </p:txBody>
      </p:sp>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solidFill>
                  <a:srgbClr val="000000"/>
                </a:solidFill>
              </a:rPr>
              <a:t>Poor or inadequate attic ventilation can lead to problems such as wet insulation, water-damaged ceilings, rotting wood and mold growth. Provide attic ventilation at the eave and the peak or ridge. </a:t>
            </a:r>
            <a:endParaRPr lang="en-US"/>
          </a:p>
          <a:p>
            <a:endParaRPr lang="en-US"/>
          </a:p>
        </p:txBody>
      </p:sp>
    </p:spTree>
    <p:extLst>
      <p:ext uri="{BB962C8B-B14F-4D97-AF65-F5344CB8AC3E}">
        <p14:creationId xmlns:p14="http://schemas.microsoft.com/office/powerpoint/2010/main" val="418206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2072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876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637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495800"/>
          </a:xfrm>
        </p:spPr>
        <p:txBody>
          <a:bodyPr/>
          <a:lstStyle/>
          <a:p>
            <a:endParaRPr lang="en-US"/>
          </a:p>
        </p:txBody>
      </p:sp>
      <p:sp>
        <p:nvSpPr>
          <p:cNvPr id="4" name="Text Placeholder 3"/>
          <p:cNvSpPr>
            <a:spLocks noGrp="1"/>
          </p:cNvSpPr>
          <p:nvPr>
            <p:ph type="body" sz="half" idx="2"/>
          </p:nvPr>
        </p:nvSpPr>
        <p:spPr>
          <a:xfrm>
            <a:off x="4648200" y="1981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478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3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68593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692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18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31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19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6163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3172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000" b="1" kern="1200">
          <a:solidFill>
            <a:schemeClr val="tx2"/>
          </a:solidFill>
          <a:latin typeface="+mj-lt"/>
          <a:ea typeface="+mj-ea"/>
          <a:cs typeface="+mj-cs"/>
        </a:defRPr>
      </a:lvl1pPr>
      <a:lvl2pPr algn="ctr" rtl="0" fontAlgn="base">
        <a:spcBef>
          <a:spcPct val="0"/>
        </a:spcBef>
        <a:spcAft>
          <a:spcPct val="0"/>
        </a:spcAft>
        <a:defRPr sz="4000" b="1">
          <a:solidFill>
            <a:schemeClr val="tx2"/>
          </a:solidFill>
          <a:latin typeface="Arial" panose="020B0604020202020204" pitchFamily="34" charset="0"/>
        </a:defRPr>
      </a:lvl2pPr>
      <a:lvl3pPr algn="ctr" rtl="0" fontAlgn="base">
        <a:spcBef>
          <a:spcPct val="0"/>
        </a:spcBef>
        <a:spcAft>
          <a:spcPct val="0"/>
        </a:spcAft>
        <a:defRPr sz="4000" b="1">
          <a:solidFill>
            <a:schemeClr val="tx2"/>
          </a:solidFill>
          <a:latin typeface="Arial" panose="020B0604020202020204" pitchFamily="34" charset="0"/>
        </a:defRPr>
      </a:lvl3pPr>
      <a:lvl4pPr algn="ctr" rtl="0" fontAlgn="base">
        <a:spcBef>
          <a:spcPct val="0"/>
        </a:spcBef>
        <a:spcAft>
          <a:spcPct val="0"/>
        </a:spcAft>
        <a:defRPr sz="4000" b="1">
          <a:solidFill>
            <a:schemeClr val="tx2"/>
          </a:solidFill>
          <a:latin typeface="Arial" panose="020B0604020202020204" pitchFamily="34" charset="0"/>
        </a:defRPr>
      </a:lvl4pPr>
      <a:lvl5pPr algn="ctr" rtl="0" fontAlgn="base">
        <a:spcBef>
          <a:spcPct val="0"/>
        </a:spcBef>
        <a:spcAft>
          <a:spcPct val="0"/>
        </a:spcAft>
        <a:defRPr sz="4000" b="1">
          <a:solidFill>
            <a:schemeClr val="tx2"/>
          </a:solidFill>
          <a:latin typeface="Arial" panose="020B0604020202020204" pitchFamily="34" charset="0"/>
        </a:defRPr>
      </a:lvl5pPr>
      <a:lvl6pPr marL="457200" algn="ctr" rtl="0" fontAlgn="base">
        <a:spcBef>
          <a:spcPct val="0"/>
        </a:spcBef>
        <a:spcAft>
          <a:spcPct val="0"/>
        </a:spcAft>
        <a:defRPr sz="4000" b="1">
          <a:solidFill>
            <a:schemeClr val="tx2"/>
          </a:solidFill>
          <a:latin typeface="Arial" panose="020B0604020202020204" pitchFamily="34" charset="0"/>
        </a:defRPr>
      </a:lvl6pPr>
      <a:lvl7pPr marL="914400" algn="ctr" rtl="0" fontAlgn="base">
        <a:spcBef>
          <a:spcPct val="0"/>
        </a:spcBef>
        <a:spcAft>
          <a:spcPct val="0"/>
        </a:spcAft>
        <a:defRPr sz="4000" b="1">
          <a:solidFill>
            <a:schemeClr val="tx2"/>
          </a:solidFill>
          <a:latin typeface="Arial" panose="020B0604020202020204" pitchFamily="34" charset="0"/>
        </a:defRPr>
      </a:lvl7pPr>
      <a:lvl8pPr marL="1371600" algn="ctr" rtl="0" fontAlgn="base">
        <a:spcBef>
          <a:spcPct val="0"/>
        </a:spcBef>
        <a:spcAft>
          <a:spcPct val="0"/>
        </a:spcAft>
        <a:defRPr sz="4000" b="1">
          <a:solidFill>
            <a:schemeClr val="tx2"/>
          </a:solidFill>
          <a:latin typeface="Arial" panose="020B0604020202020204" pitchFamily="34" charset="0"/>
        </a:defRPr>
      </a:lvl8pPr>
      <a:lvl9pPr marL="1828800" algn="ctr" rtl="0" fontAlgn="base">
        <a:spcBef>
          <a:spcPct val="0"/>
        </a:spcBef>
        <a:spcAft>
          <a:spcPct val="0"/>
        </a:spcAft>
        <a:defRPr sz="40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D:\PageMaker\Ag Engineering\Keep Your Home Healthy - lesson plan\house 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09600"/>
            <a:ext cx="8004175" cy="5795963"/>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ctrTitle"/>
          </p:nvPr>
        </p:nvSpPr>
        <p:spPr>
          <a:xfrm>
            <a:off x="5105400" y="838200"/>
            <a:ext cx="3733800" cy="1752600"/>
          </a:xfrm>
        </p:spPr>
        <p:txBody>
          <a:bodyPr anchor="ctr"/>
          <a:lstStyle/>
          <a:p>
            <a:pPr algn="r"/>
            <a:r>
              <a:rPr lang="en-US" sz="4000" b="0">
                <a:solidFill>
                  <a:schemeClr val="tx1"/>
                </a:solidFill>
                <a:latin typeface="Arial Black" panose="020B0A04020102020204" pitchFamily="34" charset="0"/>
              </a:rPr>
              <a:t>Keep Your </a:t>
            </a:r>
            <a:br>
              <a:rPr lang="en-US" sz="4000" b="0">
                <a:solidFill>
                  <a:schemeClr val="tx1"/>
                </a:solidFill>
                <a:latin typeface="Arial Black" panose="020B0A04020102020204" pitchFamily="34" charset="0"/>
              </a:rPr>
            </a:br>
            <a:r>
              <a:rPr lang="en-US" sz="4000" b="0">
                <a:solidFill>
                  <a:schemeClr val="tx1"/>
                </a:solidFill>
                <a:latin typeface="Arial Black" panose="020B0A04020102020204" pitchFamily="34" charset="0"/>
              </a:rPr>
              <a:t>Home </a:t>
            </a:r>
            <a:br>
              <a:rPr lang="en-US" sz="4000" b="0">
                <a:solidFill>
                  <a:schemeClr val="tx1"/>
                </a:solidFill>
                <a:latin typeface="Arial Black" panose="020B0A04020102020204" pitchFamily="34" charset="0"/>
              </a:rPr>
            </a:br>
            <a:r>
              <a:rPr lang="en-US" sz="4000" b="0">
                <a:solidFill>
                  <a:schemeClr val="tx1"/>
                </a:solidFill>
                <a:latin typeface="Arial Black" panose="020B0A04020102020204" pitchFamily="34" charset="0"/>
              </a:rPr>
              <a:t>Healthy</a:t>
            </a:r>
          </a:p>
        </p:txBody>
      </p:sp>
      <p:pic>
        <p:nvPicPr>
          <p:cNvPr id="22532" name="Picture 4" descr="D:\PageMaker\LOGOS\EXTENSN\extlogo.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029200"/>
            <a:ext cx="18288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G:\LOGOS\U of Minn Ext.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870575"/>
            <a:ext cx="1752600" cy="74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1905000"/>
            <a:ext cx="1600200" cy="1143000"/>
          </a:xfrm>
        </p:spPr>
        <p:txBody>
          <a:bodyPr/>
          <a:lstStyle/>
          <a:p>
            <a:pPr algn="l">
              <a:lnSpc>
                <a:spcPct val="80000"/>
              </a:lnSpc>
              <a:spcBef>
                <a:spcPts val="3600"/>
              </a:spcBef>
              <a:spcAft>
                <a:spcPts val="2400"/>
              </a:spcAft>
            </a:pPr>
            <a:r>
              <a:rPr lang="en-US" b="0">
                <a:solidFill>
                  <a:srgbClr val="000000"/>
                </a:solidFill>
                <a:latin typeface="Arial Black" panose="020B0A04020102020204" pitchFamily="34" charset="0"/>
              </a:rPr>
              <a:t>Ice </a:t>
            </a:r>
            <a:br>
              <a:rPr lang="en-US" b="0">
                <a:solidFill>
                  <a:srgbClr val="000000"/>
                </a:solidFill>
                <a:latin typeface="Arial Black" panose="020B0A04020102020204" pitchFamily="34" charset="0"/>
              </a:rPr>
            </a:br>
            <a:r>
              <a:rPr lang="en-US" b="0">
                <a:solidFill>
                  <a:srgbClr val="000000"/>
                </a:solidFill>
                <a:latin typeface="Arial Black" panose="020B0A04020102020204" pitchFamily="34" charset="0"/>
              </a:rPr>
              <a:t>Dam</a:t>
            </a:r>
          </a:p>
        </p:txBody>
      </p:sp>
      <p:pic>
        <p:nvPicPr>
          <p:cNvPr id="32772" name="Picture 4" descr="D:\PageMaker\Ag Engineering\Keep Your Home Healthy - lesson plan\Powerpoint photos\ice d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7313"/>
            <a:ext cx="6553200" cy="6530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971800"/>
            <a:ext cx="2286000" cy="1143000"/>
          </a:xfrm>
        </p:spPr>
        <p:txBody>
          <a:bodyPr/>
          <a:lstStyle/>
          <a:p>
            <a:pPr algn="l">
              <a:lnSpc>
                <a:spcPct val="80000"/>
              </a:lnSpc>
              <a:spcBef>
                <a:spcPts val="3600"/>
              </a:spcBef>
              <a:spcAft>
                <a:spcPts val="2400"/>
              </a:spcAft>
            </a:pPr>
            <a:r>
              <a:rPr lang="en-US" b="0">
                <a:solidFill>
                  <a:srgbClr val="000000"/>
                </a:solidFill>
                <a:latin typeface="Arial Black" panose="020B0A04020102020204" pitchFamily="34" charset="0"/>
              </a:rPr>
              <a:t>Crawl </a:t>
            </a:r>
            <a:br>
              <a:rPr lang="en-US" b="0">
                <a:solidFill>
                  <a:srgbClr val="000000"/>
                </a:solidFill>
                <a:latin typeface="Arial Black" panose="020B0A04020102020204" pitchFamily="34" charset="0"/>
              </a:rPr>
            </a:br>
            <a:r>
              <a:rPr lang="en-US" b="0">
                <a:solidFill>
                  <a:srgbClr val="000000"/>
                </a:solidFill>
                <a:latin typeface="Arial Black" panose="020B0A04020102020204" pitchFamily="34" charset="0"/>
              </a:rPr>
              <a:t>Space</a:t>
            </a:r>
          </a:p>
        </p:txBody>
      </p:sp>
      <p:pic>
        <p:nvPicPr>
          <p:cNvPr id="33796" name="Picture 4" descr="D:\PageMaker\Ag Engineering\Keep Your Home Healthy - lesson plan\Powerpoint photos\crawl sp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913" y="152400"/>
            <a:ext cx="5956300" cy="655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D:\PageMaker\Ag Engineering\Keep Your Home Healthy - lesson plan\Powerpoint photos\foundation drai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4089400" cy="6477000"/>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Grp="1" noChangeArrowheads="1"/>
          </p:cNvSpPr>
          <p:nvPr>
            <p:ph type="title"/>
          </p:nvPr>
        </p:nvSpPr>
        <p:spPr>
          <a:xfrm>
            <a:off x="5105400" y="1447800"/>
            <a:ext cx="3505200" cy="2362200"/>
          </a:xfrm>
        </p:spPr>
        <p:txBody>
          <a:bodyPr/>
          <a:lstStyle/>
          <a:p>
            <a:pPr algn="l">
              <a:lnSpc>
                <a:spcPct val="90000"/>
              </a:lnSpc>
              <a:spcBef>
                <a:spcPts val="3600"/>
              </a:spcBef>
              <a:spcAft>
                <a:spcPts val="2400"/>
              </a:spcAft>
            </a:pPr>
            <a:r>
              <a:rPr lang="en-US" b="0">
                <a:solidFill>
                  <a:srgbClr val="000000"/>
                </a:solidFill>
                <a:latin typeface="Arial Black" panose="020B0A04020102020204" pitchFamily="34" charset="0"/>
              </a:rPr>
              <a:t>Foundation </a:t>
            </a:r>
            <a:br>
              <a:rPr lang="en-US" b="0">
                <a:solidFill>
                  <a:srgbClr val="000000"/>
                </a:solidFill>
                <a:latin typeface="Arial Black" panose="020B0A04020102020204" pitchFamily="34" charset="0"/>
              </a:rPr>
            </a:br>
            <a:r>
              <a:rPr lang="en-US" b="0">
                <a:solidFill>
                  <a:srgbClr val="000000"/>
                </a:solidFill>
                <a:latin typeface="Arial Black" panose="020B0A04020102020204" pitchFamily="34" charset="0"/>
              </a:rPr>
              <a:t>Drainage </a:t>
            </a:r>
            <a:br>
              <a:rPr lang="en-US" b="0">
                <a:solidFill>
                  <a:srgbClr val="000000"/>
                </a:solidFill>
                <a:latin typeface="Arial Black" panose="020B0A04020102020204" pitchFamily="34" charset="0"/>
              </a:rPr>
            </a:br>
            <a:r>
              <a:rPr lang="en-US" b="0">
                <a:solidFill>
                  <a:srgbClr val="000000"/>
                </a:solidFill>
                <a:latin typeface="Arial Black" panose="020B0A04020102020204" pitchFamily="34" charset="0"/>
              </a:rPr>
              <a:t>System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191000" y="76200"/>
            <a:ext cx="4495800" cy="1143000"/>
          </a:xfrm>
        </p:spPr>
        <p:txBody>
          <a:bodyPr/>
          <a:lstStyle/>
          <a:p>
            <a:pPr algn="r">
              <a:spcBef>
                <a:spcPts val="3600"/>
              </a:spcBef>
              <a:spcAft>
                <a:spcPts val="2400"/>
              </a:spcAft>
            </a:pPr>
            <a:r>
              <a:rPr lang="en-US" b="0">
                <a:solidFill>
                  <a:srgbClr val="000000"/>
                </a:solidFill>
                <a:latin typeface="Arial Black" panose="020B0A04020102020204" pitchFamily="34" charset="0"/>
              </a:rPr>
              <a:t>Control Mites</a:t>
            </a:r>
          </a:p>
        </p:txBody>
      </p:sp>
      <p:sp>
        <p:nvSpPr>
          <p:cNvPr id="35843" name="Rectangle 3"/>
          <p:cNvSpPr>
            <a:spLocks noGrp="1" noChangeArrowheads="1"/>
          </p:cNvSpPr>
          <p:nvPr>
            <p:ph type="body" idx="1"/>
          </p:nvPr>
        </p:nvSpPr>
        <p:spPr>
          <a:xfrm>
            <a:off x="5943600" y="1371600"/>
            <a:ext cx="3124200" cy="5105400"/>
          </a:xfrm>
        </p:spPr>
        <p:txBody>
          <a:bodyPr/>
          <a:lstStyle/>
          <a:p>
            <a:pPr marL="225425" indent="-225425">
              <a:spcAft>
                <a:spcPct val="20000"/>
              </a:spcAft>
              <a:buFont typeface="Wingdings" panose="05000000000000000000" pitchFamily="2" charset="2"/>
              <a:buChar char="§"/>
            </a:pPr>
            <a:r>
              <a:rPr lang="en-US" sz="2600" b="1">
                <a:solidFill>
                  <a:srgbClr val="000000"/>
                </a:solidFill>
              </a:rPr>
              <a:t>Keep humidity less than 50%</a:t>
            </a:r>
          </a:p>
          <a:p>
            <a:pPr marL="225425" indent="-225425">
              <a:spcAft>
                <a:spcPct val="20000"/>
              </a:spcAft>
              <a:buFont typeface="Wingdings" panose="05000000000000000000" pitchFamily="2" charset="2"/>
              <a:buChar char="§"/>
            </a:pPr>
            <a:r>
              <a:rPr lang="en-US" sz="2600" b="1">
                <a:solidFill>
                  <a:srgbClr val="000000"/>
                </a:solidFill>
              </a:rPr>
              <a:t>Wash sheets weekly in </a:t>
            </a:r>
            <a:br>
              <a:rPr lang="en-US" sz="2600" b="1">
                <a:solidFill>
                  <a:srgbClr val="000000"/>
                </a:solidFill>
              </a:rPr>
            </a:br>
            <a:r>
              <a:rPr lang="en-US" sz="2600" b="1">
                <a:solidFill>
                  <a:srgbClr val="000000"/>
                </a:solidFill>
              </a:rPr>
              <a:t>130 degrees </a:t>
            </a:r>
            <a:br>
              <a:rPr lang="en-US" sz="2600" b="1">
                <a:solidFill>
                  <a:srgbClr val="000000"/>
                </a:solidFill>
              </a:rPr>
            </a:br>
            <a:r>
              <a:rPr lang="en-US" sz="2600" b="1">
                <a:solidFill>
                  <a:srgbClr val="000000"/>
                </a:solidFill>
              </a:rPr>
              <a:t>or hotter</a:t>
            </a:r>
          </a:p>
          <a:p>
            <a:pPr marL="225425" indent="-225425">
              <a:spcAft>
                <a:spcPct val="20000"/>
              </a:spcAft>
              <a:buFont typeface="Wingdings" panose="05000000000000000000" pitchFamily="2" charset="2"/>
              <a:buChar char="§"/>
            </a:pPr>
            <a:r>
              <a:rPr lang="en-US" sz="2600" b="1">
                <a:solidFill>
                  <a:srgbClr val="000000"/>
                </a:solidFill>
              </a:rPr>
              <a:t>Vacuum mattress, chairs and carpeting</a:t>
            </a:r>
          </a:p>
          <a:p>
            <a:pPr marL="225425" indent="-225425">
              <a:spcAft>
                <a:spcPct val="20000"/>
              </a:spcAft>
              <a:buFont typeface="Wingdings" panose="05000000000000000000" pitchFamily="2" charset="2"/>
              <a:buChar char="§"/>
            </a:pPr>
            <a:r>
              <a:rPr lang="en-US" sz="2600" b="1">
                <a:solidFill>
                  <a:srgbClr val="000000"/>
                </a:solidFill>
              </a:rPr>
              <a:t>Replace pillows every five years</a:t>
            </a:r>
          </a:p>
        </p:txBody>
      </p:sp>
      <p:pic>
        <p:nvPicPr>
          <p:cNvPr id="35844" name="Picture 4" descr="D:\PageMaker\Ag Engineering\Keep Your Home Healthy - lesson plan\Powerpoint photos\control mi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79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p:cNvSpPr>
            <a:spLocks noChangeArrowheads="1"/>
          </p:cNvSpPr>
          <p:nvPr/>
        </p:nvSpPr>
        <p:spPr bwMode="auto">
          <a:xfrm>
            <a:off x="0" y="0"/>
            <a:ext cx="4191000" cy="6858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6" name="Rectangle 6"/>
          <p:cNvSpPr>
            <a:spLocks noChangeArrowheads="1"/>
          </p:cNvSpPr>
          <p:nvPr/>
        </p:nvSpPr>
        <p:spPr bwMode="auto">
          <a:xfrm>
            <a:off x="3505200" y="1524000"/>
            <a:ext cx="2362200" cy="32004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5847" name="Picture 7" descr="D:\PageMaker\Ag Engineering\Keep Your Home Healthy - lesson plan\Powerpoint photos\dust mite -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676400"/>
            <a:ext cx="2125663" cy="3027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105400" y="838200"/>
            <a:ext cx="3581400" cy="1143000"/>
          </a:xfrm>
        </p:spPr>
        <p:txBody>
          <a:bodyPr/>
          <a:lstStyle/>
          <a:p>
            <a:pPr algn="r">
              <a:spcBef>
                <a:spcPts val="3600"/>
              </a:spcBef>
              <a:spcAft>
                <a:spcPts val="2400"/>
              </a:spcAft>
            </a:pPr>
            <a:r>
              <a:rPr lang="en-US" b="0">
                <a:solidFill>
                  <a:srgbClr val="000000"/>
                </a:solidFill>
                <a:latin typeface="Arial Black" panose="020B0A04020102020204" pitchFamily="34" charset="0"/>
              </a:rPr>
              <a:t>Humidifiers</a:t>
            </a:r>
          </a:p>
        </p:txBody>
      </p:sp>
      <p:sp>
        <p:nvSpPr>
          <p:cNvPr id="36867" name="Rectangle 3"/>
          <p:cNvSpPr>
            <a:spLocks noGrp="1" noChangeArrowheads="1"/>
          </p:cNvSpPr>
          <p:nvPr>
            <p:ph type="body" idx="1"/>
          </p:nvPr>
        </p:nvSpPr>
        <p:spPr>
          <a:xfrm>
            <a:off x="5410200" y="2057400"/>
            <a:ext cx="3200400" cy="4495800"/>
          </a:xfrm>
        </p:spPr>
        <p:txBody>
          <a:bodyPr/>
          <a:lstStyle/>
          <a:p>
            <a:pPr marL="225425" indent="-225425">
              <a:spcAft>
                <a:spcPct val="20000"/>
              </a:spcAft>
              <a:buFont typeface="Wingdings" panose="05000000000000000000" pitchFamily="2" charset="2"/>
              <a:buChar char="§"/>
            </a:pPr>
            <a:r>
              <a:rPr lang="en-US" sz="2800" b="1">
                <a:solidFill>
                  <a:srgbClr val="000000"/>
                </a:solidFill>
              </a:rPr>
              <a:t>Keep clean by changing water</a:t>
            </a:r>
          </a:p>
          <a:p>
            <a:pPr marL="225425" indent="-225425">
              <a:spcAft>
                <a:spcPct val="20000"/>
              </a:spcAft>
              <a:buFont typeface="Wingdings" panose="05000000000000000000" pitchFamily="2" charset="2"/>
              <a:buChar char="§"/>
            </a:pPr>
            <a:r>
              <a:rPr lang="en-US" sz="2800" b="1">
                <a:solidFill>
                  <a:srgbClr val="000000"/>
                </a:solidFill>
              </a:rPr>
              <a:t>Keep clean by cleaning reservoir tanks</a:t>
            </a:r>
          </a:p>
          <a:p>
            <a:pPr marL="225425" indent="-225425">
              <a:spcAft>
                <a:spcPct val="20000"/>
              </a:spcAft>
              <a:buFont typeface="Wingdings" panose="05000000000000000000" pitchFamily="2" charset="2"/>
              <a:buChar char="§"/>
            </a:pPr>
            <a:r>
              <a:rPr lang="en-US" sz="2800" b="1">
                <a:solidFill>
                  <a:srgbClr val="000000"/>
                </a:solidFill>
              </a:rPr>
              <a:t>Keep area around humidifier dry</a:t>
            </a:r>
          </a:p>
        </p:txBody>
      </p:sp>
      <p:pic>
        <p:nvPicPr>
          <p:cNvPr id="36868" name="Picture 4" descr="D:\PageMaker\Ag Engineering\Keep Your Home Healthy - lesson plan\Powerpoint photos\humidif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5087938" cy="6286500"/>
          </a:xfrm>
          <a:prstGeom prst="rect">
            <a:avLst/>
          </a:prstGeom>
          <a:noFill/>
          <a:extLst>
            <a:ext uri="{909E8E84-426E-40DD-AFC4-6F175D3DCCD1}">
              <a14:hiddenFill xmlns:a14="http://schemas.microsoft.com/office/drawing/2010/main">
                <a:solidFill>
                  <a:srgbClr val="FFFFFF"/>
                </a:solidFill>
              </a14:hiddenFill>
            </a:ext>
          </a:extLst>
        </p:spPr>
      </p:pic>
      <p:sp>
        <p:nvSpPr>
          <p:cNvPr id="36869" name="Rectangle 5"/>
          <p:cNvSpPr>
            <a:spLocks noChangeArrowheads="1"/>
          </p:cNvSpPr>
          <p:nvPr/>
        </p:nvSpPr>
        <p:spPr bwMode="auto">
          <a:xfrm>
            <a:off x="0" y="561975"/>
            <a:ext cx="5095875" cy="63007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381000"/>
            <a:ext cx="7772400" cy="1143000"/>
          </a:xfrm>
        </p:spPr>
        <p:txBody>
          <a:bodyPr/>
          <a:lstStyle/>
          <a:p>
            <a:pPr algn="r">
              <a:lnSpc>
                <a:spcPct val="90000"/>
              </a:lnSpc>
              <a:spcBef>
                <a:spcPts val="3600"/>
              </a:spcBef>
              <a:spcAft>
                <a:spcPts val="2400"/>
              </a:spcAft>
            </a:pPr>
            <a:r>
              <a:rPr lang="en-US" b="0">
                <a:solidFill>
                  <a:srgbClr val="000000"/>
                </a:solidFill>
                <a:latin typeface="Arial Black" panose="020B0A04020102020204" pitchFamily="34" charset="0"/>
              </a:rPr>
              <a:t>Reduce Carbon </a:t>
            </a:r>
            <a:br>
              <a:rPr lang="en-US" b="0">
                <a:solidFill>
                  <a:srgbClr val="000000"/>
                </a:solidFill>
                <a:latin typeface="Arial Black" panose="020B0A04020102020204" pitchFamily="34" charset="0"/>
              </a:rPr>
            </a:br>
            <a:r>
              <a:rPr lang="en-US" b="0">
                <a:solidFill>
                  <a:srgbClr val="000000"/>
                </a:solidFill>
                <a:latin typeface="Arial Black" panose="020B0A04020102020204" pitchFamily="34" charset="0"/>
              </a:rPr>
              <a:t>Monoxide Risk</a:t>
            </a:r>
          </a:p>
        </p:txBody>
      </p:sp>
      <p:sp>
        <p:nvSpPr>
          <p:cNvPr id="37891" name="Rectangle 3"/>
          <p:cNvSpPr>
            <a:spLocks noGrp="1" noChangeArrowheads="1"/>
          </p:cNvSpPr>
          <p:nvPr>
            <p:ph type="body" idx="1"/>
          </p:nvPr>
        </p:nvSpPr>
        <p:spPr>
          <a:xfrm>
            <a:off x="5334000" y="1981200"/>
            <a:ext cx="3200400" cy="4495800"/>
          </a:xfrm>
        </p:spPr>
        <p:txBody>
          <a:bodyPr/>
          <a:lstStyle/>
          <a:p>
            <a:pPr marL="225425" indent="-225425">
              <a:lnSpc>
                <a:spcPct val="90000"/>
              </a:lnSpc>
              <a:spcAft>
                <a:spcPct val="20000"/>
              </a:spcAft>
              <a:buFont typeface="Wingdings" panose="05000000000000000000" pitchFamily="2" charset="2"/>
              <a:buChar char="§"/>
            </a:pPr>
            <a:r>
              <a:rPr lang="en-US" sz="2600" b="1">
                <a:solidFill>
                  <a:srgbClr val="000000"/>
                </a:solidFill>
              </a:rPr>
              <a:t>Use carbon monoxide detectors</a:t>
            </a:r>
          </a:p>
          <a:p>
            <a:pPr marL="225425" indent="-225425">
              <a:lnSpc>
                <a:spcPct val="90000"/>
              </a:lnSpc>
              <a:spcAft>
                <a:spcPct val="20000"/>
              </a:spcAft>
              <a:buFont typeface="Wingdings" panose="05000000000000000000" pitchFamily="2" charset="2"/>
              <a:buChar char="§"/>
            </a:pPr>
            <a:r>
              <a:rPr lang="en-US" sz="2600" b="1">
                <a:solidFill>
                  <a:srgbClr val="000000"/>
                </a:solidFill>
              </a:rPr>
              <a:t>Service furnace every one to </a:t>
            </a:r>
            <a:br>
              <a:rPr lang="en-US" sz="2600" b="1">
                <a:solidFill>
                  <a:srgbClr val="000000"/>
                </a:solidFill>
              </a:rPr>
            </a:br>
            <a:r>
              <a:rPr lang="en-US" sz="2600" b="1">
                <a:solidFill>
                  <a:srgbClr val="000000"/>
                </a:solidFill>
              </a:rPr>
              <a:t>two years</a:t>
            </a:r>
          </a:p>
          <a:p>
            <a:pPr marL="225425" indent="-225425">
              <a:lnSpc>
                <a:spcPct val="90000"/>
              </a:lnSpc>
              <a:spcAft>
                <a:spcPct val="20000"/>
              </a:spcAft>
              <a:buFont typeface="Wingdings" panose="05000000000000000000" pitchFamily="2" charset="2"/>
              <a:buChar char="§"/>
            </a:pPr>
            <a:r>
              <a:rPr lang="en-US" sz="2600" b="1">
                <a:solidFill>
                  <a:srgbClr val="000000"/>
                </a:solidFill>
              </a:rPr>
              <a:t>Vent space heaters outdoors</a:t>
            </a:r>
          </a:p>
          <a:p>
            <a:pPr marL="225425" indent="-225425">
              <a:lnSpc>
                <a:spcPct val="90000"/>
              </a:lnSpc>
              <a:spcAft>
                <a:spcPct val="20000"/>
              </a:spcAft>
              <a:buFont typeface="Wingdings" panose="05000000000000000000" pitchFamily="2" charset="2"/>
              <a:buChar char="§"/>
            </a:pPr>
            <a:r>
              <a:rPr lang="en-US" sz="2600" b="1">
                <a:solidFill>
                  <a:srgbClr val="000000"/>
                </a:solidFill>
              </a:rPr>
              <a:t>Do not idle vehicle in garage</a:t>
            </a:r>
          </a:p>
        </p:txBody>
      </p:sp>
      <p:pic>
        <p:nvPicPr>
          <p:cNvPr id="37892" name="Picture 4" descr="D:\PageMaker\Ag Engineering\Keep Your Home Healthy - lesson plan\Powerpoint photos\carbon monox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4673600" cy="5410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72200" y="533400"/>
            <a:ext cx="2971800" cy="1143000"/>
          </a:xfrm>
        </p:spPr>
        <p:txBody>
          <a:bodyPr/>
          <a:lstStyle/>
          <a:p>
            <a:pPr algn="l">
              <a:lnSpc>
                <a:spcPct val="85000"/>
              </a:lnSpc>
              <a:spcBef>
                <a:spcPts val="3600"/>
              </a:spcBef>
              <a:spcAft>
                <a:spcPts val="2400"/>
              </a:spcAft>
            </a:pPr>
            <a:r>
              <a:rPr lang="en-US" b="0">
                <a:solidFill>
                  <a:srgbClr val="000000"/>
                </a:solidFill>
                <a:latin typeface="Arial Black" panose="020B0A04020102020204" pitchFamily="34" charset="0"/>
              </a:rPr>
              <a:t>Radon </a:t>
            </a:r>
            <a:br>
              <a:rPr lang="en-US" b="0">
                <a:solidFill>
                  <a:srgbClr val="000000"/>
                </a:solidFill>
                <a:latin typeface="Arial Black" panose="020B0A04020102020204" pitchFamily="34" charset="0"/>
              </a:rPr>
            </a:br>
            <a:r>
              <a:rPr lang="en-US" b="0">
                <a:solidFill>
                  <a:srgbClr val="000000"/>
                </a:solidFill>
                <a:latin typeface="Arial Black" panose="020B0A04020102020204" pitchFamily="34" charset="0"/>
              </a:rPr>
              <a:t>Detector</a:t>
            </a:r>
          </a:p>
        </p:txBody>
      </p:sp>
      <p:pic>
        <p:nvPicPr>
          <p:cNvPr id="38916" name="Picture 4" descr="D:\PageMaker\Ag Engineering\Keep Your Home Healthy - lesson plan\Powerpoint photos\radon det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0788"/>
            <a:ext cx="6019800" cy="5637212"/>
          </a:xfrm>
          <a:prstGeom prst="rect">
            <a:avLst/>
          </a:prstGeom>
          <a:noFill/>
          <a:extLst>
            <a:ext uri="{909E8E84-426E-40DD-AFC4-6F175D3DCCD1}">
              <a14:hiddenFill xmlns:a14="http://schemas.microsoft.com/office/drawing/2010/main">
                <a:solidFill>
                  <a:srgbClr val="FFFFFF"/>
                </a:solidFill>
              </a14:hiddenFill>
            </a:ext>
          </a:extLst>
        </p:spPr>
      </p:pic>
      <p:sp>
        <p:nvSpPr>
          <p:cNvPr id="38917" name="Rectangle 5"/>
          <p:cNvSpPr>
            <a:spLocks noChangeArrowheads="1"/>
          </p:cNvSpPr>
          <p:nvPr/>
        </p:nvSpPr>
        <p:spPr bwMode="auto">
          <a:xfrm>
            <a:off x="0" y="1219200"/>
            <a:ext cx="6019800" cy="563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7" descr="D:\PageMaker\Ag Engineering\Keep Your Home Healthy - lesson plan\Powerpoint photos\air clea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4933950" cy="68389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title"/>
          </p:nvPr>
        </p:nvSpPr>
        <p:spPr>
          <a:xfrm>
            <a:off x="5410200" y="1066800"/>
            <a:ext cx="3124200" cy="1143000"/>
          </a:xfrm>
        </p:spPr>
        <p:txBody>
          <a:bodyPr/>
          <a:lstStyle/>
          <a:p>
            <a:pPr algn="l">
              <a:lnSpc>
                <a:spcPct val="85000"/>
              </a:lnSpc>
              <a:spcBef>
                <a:spcPts val="3600"/>
              </a:spcBef>
              <a:spcAft>
                <a:spcPts val="2400"/>
              </a:spcAft>
            </a:pPr>
            <a:r>
              <a:rPr lang="en-US" b="0">
                <a:solidFill>
                  <a:srgbClr val="000000"/>
                </a:solidFill>
                <a:latin typeface="Arial Black" panose="020B0A04020102020204" pitchFamily="34" charset="0"/>
              </a:rPr>
              <a:t>Air </a:t>
            </a:r>
            <a:br>
              <a:rPr lang="en-US" b="0">
                <a:solidFill>
                  <a:srgbClr val="000000"/>
                </a:solidFill>
                <a:latin typeface="Arial Black" panose="020B0A04020102020204" pitchFamily="34" charset="0"/>
              </a:rPr>
            </a:br>
            <a:r>
              <a:rPr lang="en-US" b="0">
                <a:solidFill>
                  <a:srgbClr val="000000"/>
                </a:solidFill>
                <a:latin typeface="Arial Black" panose="020B0A04020102020204" pitchFamily="34" charset="0"/>
              </a:rPr>
              <a:t>Cleaners</a:t>
            </a:r>
          </a:p>
        </p:txBody>
      </p:sp>
      <p:sp>
        <p:nvSpPr>
          <p:cNvPr id="39939" name="Rectangle 3"/>
          <p:cNvSpPr>
            <a:spLocks noGrp="1" noChangeArrowheads="1"/>
          </p:cNvSpPr>
          <p:nvPr>
            <p:ph type="body" idx="1"/>
          </p:nvPr>
        </p:nvSpPr>
        <p:spPr>
          <a:xfrm>
            <a:off x="5410200" y="2514600"/>
            <a:ext cx="3505200" cy="4495800"/>
          </a:xfrm>
        </p:spPr>
        <p:txBody>
          <a:bodyPr/>
          <a:lstStyle/>
          <a:p>
            <a:pPr marL="225425" indent="-225425">
              <a:spcBef>
                <a:spcPts val="3600"/>
              </a:spcBef>
              <a:spcAft>
                <a:spcPts val="600"/>
              </a:spcAft>
              <a:buFontTx/>
              <a:buNone/>
            </a:pPr>
            <a:r>
              <a:rPr lang="en-US" sz="3000" b="1">
                <a:solidFill>
                  <a:srgbClr val="000000"/>
                </a:solidFill>
              </a:rPr>
              <a:t>Evaluate:</a:t>
            </a:r>
          </a:p>
          <a:p>
            <a:pPr marL="225425" indent="-225425">
              <a:spcAft>
                <a:spcPct val="20000"/>
              </a:spcAft>
              <a:buFont typeface="Wingdings" panose="05000000000000000000" pitchFamily="2" charset="2"/>
              <a:buChar char="§"/>
            </a:pPr>
            <a:r>
              <a:rPr lang="en-US" sz="3000" b="1">
                <a:solidFill>
                  <a:srgbClr val="000000"/>
                </a:solidFill>
              </a:rPr>
              <a:t>how well it collects particles </a:t>
            </a:r>
            <a:br>
              <a:rPr lang="en-US" sz="3000" b="1">
                <a:solidFill>
                  <a:srgbClr val="000000"/>
                </a:solidFill>
              </a:rPr>
            </a:br>
            <a:r>
              <a:rPr lang="en-US" sz="3000" b="1">
                <a:solidFill>
                  <a:srgbClr val="000000"/>
                </a:solidFill>
              </a:rPr>
              <a:t>(percent efficiency rate)</a:t>
            </a:r>
          </a:p>
          <a:p>
            <a:pPr marL="225425" indent="-225425">
              <a:spcAft>
                <a:spcPct val="20000"/>
              </a:spcAft>
              <a:buFont typeface="Wingdings" panose="05000000000000000000" pitchFamily="2" charset="2"/>
              <a:buChar char="§"/>
            </a:pPr>
            <a:r>
              <a:rPr lang="en-US" sz="3000" b="1">
                <a:solidFill>
                  <a:srgbClr val="000000"/>
                </a:solidFill>
              </a:rPr>
              <a:t>how much air it draws through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
            <a:ext cx="7772400" cy="1143000"/>
          </a:xfrm>
        </p:spPr>
        <p:txBody>
          <a:bodyPr/>
          <a:lstStyle/>
          <a:p>
            <a:r>
              <a:rPr lang="en-US" b="0">
                <a:solidFill>
                  <a:srgbClr val="000000"/>
                </a:solidFill>
                <a:latin typeface="Arial Black" panose="020B0A04020102020204" pitchFamily="34" charset="0"/>
              </a:rPr>
              <a:t>Heat Recovery Ventilation</a:t>
            </a:r>
          </a:p>
        </p:txBody>
      </p:sp>
      <p:pic>
        <p:nvPicPr>
          <p:cNvPr id="23557" name="Picture 5" descr="D:\PageMaker\Ag Engineering\Keep Your Home Healthy - lesson plan\Powerpoint photos\heat recov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35063"/>
            <a:ext cx="6096000" cy="5583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76200"/>
            <a:ext cx="8382000" cy="1143000"/>
          </a:xfrm>
        </p:spPr>
        <p:txBody>
          <a:bodyPr/>
          <a:lstStyle/>
          <a:p>
            <a:r>
              <a:rPr lang="en-US" b="0">
                <a:solidFill>
                  <a:srgbClr val="000000"/>
                </a:solidFill>
                <a:latin typeface="Arial Black" panose="020B0A04020102020204" pitchFamily="34" charset="0"/>
              </a:rPr>
              <a:t>Optimum Relative Humidity</a:t>
            </a:r>
          </a:p>
        </p:txBody>
      </p:sp>
      <p:pic>
        <p:nvPicPr>
          <p:cNvPr id="24580" name="Picture 4" descr="D:\PageMaker\Ag Engineering\Keep Your Home Healthy - lesson plan\optimum relative humidity chart.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8575"/>
            <a:ext cx="7696200" cy="5254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381000"/>
            <a:ext cx="7772400" cy="1143000"/>
          </a:xfrm>
        </p:spPr>
        <p:txBody>
          <a:bodyPr/>
          <a:lstStyle/>
          <a:p>
            <a:pPr algn="r"/>
            <a:r>
              <a:rPr lang="en-US" b="0">
                <a:solidFill>
                  <a:srgbClr val="000000"/>
                </a:solidFill>
                <a:latin typeface="Arial Black" panose="020B0A04020102020204" pitchFamily="34" charset="0"/>
              </a:rPr>
              <a:t>Controlling </a:t>
            </a:r>
            <a:br>
              <a:rPr lang="en-US" b="0">
                <a:solidFill>
                  <a:srgbClr val="000000"/>
                </a:solidFill>
                <a:latin typeface="Arial Black" panose="020B0A04020102020204" pitchFamily="34" charset="0"/>
              </a:rPr>
            </a:br>
            <a:r>
              <a:rPr lang="en-US" b="0">
                <a:solidFill>
                  <a:srgbClr val="000000"/>
                </a:solidFill>
                <a:latin typeface="Arial Black" panose="020B0A04020102020204" pitchFamily="34" charset="0"/>
              </a:rPr>
              <a:t>Excess Moisture</a:t>
            </a:r>
          </a:p>
        </p:txBody>
      </p:sp>
      <p:sp>
        <p:nvSpPr>
          <p:cNvPr id="25603" name="Rectangle 3"/>
          <p:cNvSpPr>
            <a:spLocks noGrp="1" noChangeArrowheads="1"/>
          </p:cNvSpPr>
          <p:nvPr>
            <p:ph type="body" idx="1"/>
          </p:nvPr>
        </p:nvSpPr>
        <p:spPr>
          <a:xfrm>
            <a:off x="5943600" y="1981200"/>
            <a:ext cx="3200400" cy="4495800"/>
          </a:xfrm>
        </p:spPr>
        <p:txBody>
          <a:bodyPr/>
          <a:lstStyle/>
          <a:p>
            <a:pPr marL="225425" indent="-225425">
              <a:lnSpc>
                <a:spcPct val="90000"/>
              </a:lnSpc>
              <a:spcAft>
                <a:spcPct val="20000"/>
              </a:spcAft>
              <a:buFont typeface="Wingdings" panose="05000000000000000000" pitchFamily="2" charset="2"/>
              <a:buChar char="§"/>
            </a:pPr>
            <a:r>
              <a:rPr lang="en-US" sz="2800" b="1">
                <a:solidFill>
                  <a:srgbClr val="000000"/>
                </a:solidFill>
              </a:rPr>
              <a:t>Use exhaust fans when showering</a:t>
            </a:r>
          </a:p>
          <a:p>
            <a:pPr marL="225425" indent="-225425">
              <a:lnSpc>
                <a:spcPct val="90000"/>
              </a:lnSpc>
              <a:spcAft>
                <a:spcPct val="20000"/>
              </a:spcAft>
              <a:buFont typeface="Wingdings" panose="05000000000000000000" pitchFamily="2" charset="2"/>
              <a:buChar char="§"/>
            </a:pPr>
            <a:r>
              <a:rPr lang="en-US" sz="2800" b="1">
                <a:solidFill>
                  <a:srgbClr val="000000"/>
                </a:solidFill>
              </a:rPr>
              <a:t>Repair plumbing leaks</a:t>
            </a:r>
          </a:p>
          <a:p>
            <a:pPr marL="225425" indent="-225425">
              <a:lnSpc>
                <a:spcPct val="90000"/>
              </a:lnSpc>
              <a:spcAft>
                <a:spcPct val="20000"/>
              </a:spcAft>
              <a:buFont typeface="Wingdings" panose="05000000000000000000" pitchFamily="2" charset="2"/>
              <a:buChar char="§"/>
            </a:pPr>
            <a:r>
              <a:rPr lang="en-US" sz="2800" b="1">
                <a:solidFill>
                  <a:srgbClr val="000000"/>
                </a:solidFill>
              </a:rPr>
              <a:t>Vent clothes dryer</a:t>
            </a:r>
          </a:p>
          <a:p>
            <a:pPr marL="225425" indent="-225425">
              <a:lnSpc>
                <a:spcPct val="90000"/>
              </a:lnSpc>
              <a:spcAft>
                <a:spcPct val="20000"/>
              </a:spcAft>
              <a:buFont typeface="Wingdings" panose="05000000000000000000" pitchFamily="2" charset="2"/>
              <a:buChar char="§"/>
            </a:pPr>
            <a:r>
              <a:rPr lang="en-US" sz="2800" b="1">
                <a:solidFill>
                  <a:srgbClr val="000000"/>
                </a:solidFill>
              </a:rPr>
              <a:t>Dry and clean flooded materials</a:t>
            </a:r>
          </a:p>
        </p:txBody>
      </p:sp>
      <p:pic>
        <p:nvPicPr>
          <p:cNvPr id="25604" name="Picture 4" descr="D:\PageMaker\Ag Engineering\Keep Your Home Healthy - lesson plan\Powerpoint photos\shower v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3030538" cy="38655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5" descr="D:\PageMaker\Ag Engineering\Keep Your Home Healthy - lesson plan\Powerpoint photos\dryer vented 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849438"/>
            <a:ext cx="3092450" cy="47799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228600"/>
            <a:ext cx="7772400" cy="1143000"/>
          </a:xfrm>
        </p:spPr>
        <p:txBody>
          <a:bodyPr/>
          <a:lstStyle/>
          <a:p>
            <a:pPr algn="l"/>
            <a:r>
              <a:rPr lang="en-US" b="0">
                <a:solidFill>
                  <a:srgbClr val="000000"/>
                </a:solidFill>
                <a:latin typeface="Arial Black" panose="020B0A04020102020204" pitchFamily="34" charset="0"/>
              </a:rPr>
              <a:t>Removing Moisture</a:t>
            </a:r>
          </a:p>
        </p:txBody>
      </p:sp>
      <p:sp>
        <p:nvSpPr>
          <p:cNvPr id="26627" name="Rectangle 3"/>
          <p:cNvSpPr>
            <a:spLocks noGrp="1" noChangeArrowheads="1"/>
          </p:cNvSpPr>
          <p:nvPr>
            <p:ph type="body" idx="1"/>
          </p:nvPr>
        </p:nvSpPr>
        <p:spPr>
          <a:xfrm>
            <a:off x="381000" y="1371600"/>
            <a:ext cx="8382000" cy="1371600"/>
          </a:xfrm>
        </p:spPr>
        <p:txBody>
          <a:bodyPr/>
          <a:lstStyle/>
          <a:p>
            <a:pPr marL="225425" indent="-225425">
              <a:buFont typeface="Wingdings" panose="05000000000000000000" pitchFamily="2" charset="2"/>
              <a:buChar char="§"/>
            </a:pPr>
            <a:r>
              <a:rPr lang="en-US" sz="2800" b="1">
                <a:solidFill>
                  <a:srgbClr val="000000"/>
                </a:solidFill>
              </a:rPr>
              <a:t>Ventilate in cold weather</a:t>
            </a:r>
          </a:p>
          <a:p>
            <a:pPr marL="225425" indent="-225425">
              <a:spcAft>
                <a:spcPct val="20000"/>
              </a:spcAft>
              <a:buFont typeface="Wingdings" panose="05000000000000000000" pitchFamily="2" charset="2"/>
              <a:buChar char="§"/>
            </a:pPr>
            <a:r>
              <a:rPr lang="en-US" sz="2800" b="1">
                <a:solidFill>
                  <a:srgbClr val="000000"/>
                </a:solidFill>
              </a:rPr>
              <a:t>Dehumidify or air condition in warm weather</a:t>
            </a:r>
          </a:p>
        </p:txBody>
      </p:sp>
      <p:pic>
        <p:nvPicPr>
          <p:cNvPr id="26628" name="Picture 4" descr="D:\PageMaker\Ag Engineering\Keep Your Home Healthy - lesson plan\Powerpoint photos\winter ventilation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3656013" cy="1616075"/>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D:\PageMaker\Ag Engineering\Keep Your Home Healthy - lesson plan\Powerpoint photos\summer ventilation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3800"/>
            <a:ext cx="4049713" cy="2552700"/>
          </a:xfrm>
          <a:prstGeom prst="rect">
            <a:avLst/>
          </a:prstGeom>
          <a:noFill/>
          <a:extLst>
            <a:ext uri="{909E8E84-426E-40DD-AFC4-6F175D3DCCD1}">
              <a14:hiddenFill xmlns:a14="http://schemas.microsoft.com/office/drawing/2010/main">
                <a:solidFill>
                  <a:srgbClr val="FFFFFF"/>
                </a:solidFill>
              </a14:hiddenFill>
            </a:ext>
          </a:extLst>
        </p:spPr>
      </p:pic>
      <p:sp>
        <p:nvSpPr>
          <p:cNvPr id="26630" name="Text Box 6"/>
          <p:cNvSpPr txBox="1">
            <a:spLocks noChangeArrowheads="1"/>
          </p:cNvSpPr>
          <p:nvPr/>
        </p:nvSpPr>
        <p:spPr bwMode="auto">
          <a:xfrm>
            <a:off x="1219200" y="3124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panose="020B0604020202020204" pitchFamily="34" charset="0"/>
              </a:rPr>
              <a:t>Winter Ventilation</a:t>
            </a:r>
          </a:p>
        </p:txBody>
      </p:sp>
      <p:sp>
        <p:nvSpPr>
          <p:cNvPr id="26631" name="Text Box 7"/>
          <p:cNvSpPr txBox="1">
            <a:spLocks noChangeArrowheads="1"/>
          </p:cNvSpPr>
          <p:nvPr/>
        </p:nvSpPr>
        <p:spPr bwMode="auto">
          <a:xfrm>
            <a:off x="5486400" y="3124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panose="020B0604020202020204" pitchFamily="34" charset="0"/>
              </a:rPr>
              <a:t>Summer Ventilation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D:\PageMaker\Ag Engineering\Keep Your Home Healthy - lesson plan\Powerpoint photos\condens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5867400" cy="4276725"/>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title"/>
          </p:nvPr>
        </p:nvSpPr>
        <p:spPr>
          <a:xfrm>
            <a:off x="914400" y="381000"/>
            <a:ext cx="7772400" cy="1143000"/>
          </a:xfrm>
        </p:spPr>
        <p:txBody>
          <a:bodyPr/>
          <a:lstStyle/>
          <a:p>
            <a:pPr algn="r"/>
            <a:r>
              <a:rPr lang="en-US" b="0">
                <a:solidFill>
                  <a:srgbClr val="000000"/>
                </a:solidFill>
                <a:latin typeface="Arial Black" panose="020B0A04020102020204" pitchFamily="34" charset="0"/>
              </a:rPr>
              <a:t>Reduce Condensation</a:t>
            </a:r>
          </a:p>
        </p:txBody>
      </p:sp>
      <p:sp>
        <p:nvSpPr>
          <p:cNvPr id="27651" name="Rectangle 3"/>
          <p:cNvSpPr>
            <a:spLocks noGrp="1" noChangeArrowheads="1"/>
          </p:cNvSpPr>
          <p:nvPr>
            <p:ph type="body" idx="1"/>
          </p:nvPr>
        </p:nvSpPr>
        <p:spPr>
          <a:xfrm>
            <a:off x="5943600" y="1981200"/>
            <a:ext cx="3200400" cy="4495800"/>
          </a:xfrm>
        </p:spPr>
        <p:txBody>
          <a:bodyPr/>
          <a:lstStyle/>
          <a:p>
            <a:pPr>
              <a:spcAft>
                <a:spcPct val="20000"/>
              </a:spcAft>
              <a:buFont typeface="Wingdings" panose="05000000000000000000" pitchFamily="2" charset="2"/>
              <a:buChar char="§"/>
            </a:pPr>
            <a:r>
              <a:rPr lang="en-US" b="1">
                <a:solidFill>
                  <a:srgbClr val="000000"/>
                </a:solidFill>
              </a:rPr>
              <a:t>Winter — </a:t>
            </a:r>
            <a:br>
              <a:rPr lang="en-US" b="1">
                <a:solidFill>
                  <a:srgbClr val="000000"/>
                </a:solidFill>
              </a:rPr>
            </a:br>
            <a:r>
              <a:rPr lang="en-US" b="1">
                <a:solidFill>
                  <a:srgbClr val="000000"/>
                </a:solidFill>
              </a:rPr>
              <a:t>30-40% humidity</a:t>
            </a:r>
          </a:p>
          <a:p>
            <a:pPr>
              <a:buFont typeface="Wingdings" panose="05000000000000000000" pitchFamily="2" charset="2"/>
              <a:buChar char="§"/>
            </a:pPr>
            <a:r>
              <a:rPr lang="en-US" b="1">
                <a:solidFill>
                  <a:srgbClr val="000000"/>
                </a:solidFill>
              </a:rPr>
              <a:t>Summer — less than </a:t>
            </a:r>
            <a:br>
              <a:rPr lang="en-US" b="1">
                <a:solidFill>
                  <a:srgbClr val="000000"/>
                </a:solidFill>
              </a:rPr>
            </a:br>
            <a:r>
              <a:rPr lang="en-US" b="1">
                <a:solidFill>
                  <a:srgbClr val="000000"/>
                </a:solidFill>
              </a:rPr>
              <a:t>65-70% humidity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0" name="Picture 8" descr="D:\PageMaker\Ag Engineering\Keep Your Home Healthy - lesson plan\Powerpoint photos\mechanical hygromete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352800"/>
            <a:ext cx="2093913"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descr="D:\PageMaker\Ag Engineering\Keep Your Home Healthy - lesson plan\Powerpoint photos\electronic hygrometer.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914400"/>
            <a:ext cx="1865313" cy="2187575"/>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nvPr>
        </p:nvSpPr>
        <p:spPr>
          <a:xfrm>
            <a:off x="457200" y="76200"/>
            <a:ext cx="5715000" cy="1143000"/>
          </a:xfrm>
        </p:spPr>
        <p:txBody>
          <a:bodyPr/>
          <a:lstStyle/>
          <a:p>
            <a:pPr algn="l"/>
            <a:r>
              <a:rPr lang="en-US" b="0">
                <a:solidFill>
                  <a:srgbClr val="000000"/>
                </a:solidFill>
                <a:latin typeface="Arial Black" panose="020B0A04020102020204" pitchFamily="34" charset="0"/>
              </a:rPr>
              <a:t>Hygrometers</a:t>
            </a:r>
          </a:p>
        </p:txBody>
      </p:sp>
      <p:sp>
        <p:nvSpPr>
          <p:cNvPr id="28675" name="Rectangle 3"/>
          <p:cNvSpPr>
            <a:spLocks noGrp="1" noChangeArrowheads="1"/>
          </p:cNvSpPr>
          <p:nvPr>
            <p:ph type="body" idx="1"/>
          </p:nvPr>
        </p:nvSpPr>
        <p:spPr>
          <a:xfrm>
            <a:off x="381000" y="5410200"/>
            <a:ext cx="6019800" cy="1447800"/>
          </a:xfrm>
        </p:spPr>
        <p:txBody>
          <a:bodyPr/>
          <a:lstStyle/>
          <a:p>
            <a:pPr marL="0" indent="0">
              <a:spcBef>
                <a:spcPct val="0"/>
              </a:spcBef>
              <a:buFontTx/>
              <a:buNone/>
            </a:pPr>
            <a:r>
              <a:rPr lang="en-US" sz="2400">
                <a:solidFill>
                  <a:srgbClr val="000000"/>
                </a:solidFill>
                <a:latin typeface="Arial Black" panose="020B0A04020102020204" pitchFamily="34" charset="0"/>
              </a:rPr>
              <a:t>Calibrating a hygrometer</a:t>
            </a:r>
          </a:p>
          <a:p>
            <a:pPr marL="0" indent="0">
              <a:spcBef>
                <a:spcPct val="0"/>
              </a:spcBef>
              <a:buFontTx/>
              <a:buNone/>
            </a:pPr>
            <a:r>
              <a:rPr lang="en-US" sz="2000">
                <a:solidFill>
                  <a:srgbClr val="000000"/>
                </a:solidFill>
              </a:rPr>
              <a:t>1/4 cup table salt • 1/2 cup water • 5 qt. ziplock bag</a:t>
            </a:r>
            <a:br>
              <a:rPr lang="en-US" sz="2000">
                <a:solidFill>
                  <a:srgbClr val="000000"/>
                </a:solidFill>
              </a:rPr>
            </a:br>
            <a:r>
              <a:rPr lang="en-US" sz="2000">
                <a:solidFill>
                  <a:srgbClr val="000000"/>
                </a:solidFill>
              </a:rPr>
              <a:t>After 12 hours 75% humidity</a:t>
            </a:r>
          </a:p>
        </p:txBody>
      </p:sp>
      <p:sp>
        <p:nvSpPr>
          <p:cNvPr id="28676" name="Text Box 4"/>
          <p:cNvSpPr txBox="1">
            <a:spLocks noChangeArrowheads="1"/>
          </p:cNvSpPr>
          <p:nvPr/>
        </p:nvSpPr>
        <p:spPr bwMode="auto">
          <a:xfrm>
            <a:off x="6019800" y="23622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rgbClr val="000000"/>
                </a:solidFill>
                <a:latin typeface="Arial" panose="020B0604020202020204" pitchFamily="34" charset="0"/>
              </a:rPr>
              <a:t>Electronic</a:t>
            </a:r>
            <a:br>
              <a:rPr lang="en-US" sz="1800">
                <a:solidFill>
                  <a:srgbClr val="000000"/>
                </a:solidFill>
                <a:latin typeface="Arial" panose="020B0604020202020204" pitchFamily="34" charset="0"/>
              </a:rPr>
            </a:br>
            <a:r>
              <a:rPr lang="en-US" sz="1800">
                <a:solidFill>
                  <a:srgbClr val="000000"/>
                </a:solidFill>
                <a:latin typeface="Arial" panose="020B0604020202020204" pitchFamily="34" charset="0"/>
              </a:rPr>
              <a:t>hygrometer</a:t>
            </a:r>
            <a:endParaRPr lang="en-US" sz="1800">
              <a:latin typeface="Arial" panose="020B0604020202020204" pitchFamily="34" charset="0"/>
            </a:endParaRPr>
          </a:p>
        </p:txBody>
      </p:sp>
      <p:sp>
        <p:nvSpPr>
          <p:cNvPr id="28677" name="Text Box 5"/>
          <p:cNvSpPr txBox="1">
            <a:spLocks noChangeArrowheads="1"/>
          </p:cNvSpPr>
          <p:nvPr/>
        </p:nvSpPr>
        <p:spPr bwMode="auto">
          <a:xfrm>
            <a:off x="6096000" y="52578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rgbClr val="000000"/>
                </a:solidFill>
                <a:latin typeface="Arial" panose="020B0604020202020204" pitchFamily="34" charset="0"/>
              </a:rPr>
              <a:t>Mechanical hygrometer</a:t>
            </a:r>
            <a:endParaRPr lang="en-US" sz="1800">
              <a:latin typeface="Arial" panose="020B0604020202020204" pitchFamily="34" charset="0"/>
            </a:endParaRPr>
          </a:p>
        </p:txBody>
      </p:sp>
      <p:pic>
        <p:nvPicPr>
          <p:cNvPr id="28678" name="Picture 6" descr="D:\PageMaker\Ag Engineering\Keep Your Home Healthy - lesson plan\Powerpoint photos\hygrometer calibr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47800"/>
            <a:ext cx="5710238" cy="36417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82" name="Rectangle 10"/>
          <p:cNvSpPr>
            <a:spLocks noChangeArrowheads="1"/>
          </p:cNvSpPr>
          <p:nvPr/>
        </p:nvSpPr>
        <p:spPr bwMode="auto">
          <a:xfrm>
            <a:off x="6019800" y="685800"/>
            <a:ext cx="2776538" cy="24241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Rectangle 11"/>
          <p:cNvSpPr>
            <a:spLocks noChangeArrowheads="1"/>
          </p:cNvSpPr>
          <p:nvPr/>
        </p:nvSpPr>
        <p:spPr bwMode="auto">
          <a:xfrm>
            <a:off x="6019800" y="3214688"/>
            <a:ext cx="2776538" cy="24241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spcBef>
                <a:spcPts val="3600"/>
              </a:spcBef>
              <a:spcAft>
                <a:spcPts val="2400"/>
              </a:spcAft>
            </a:pPr>
            <a:r>
              <a:rPr lang="en-US" b="0">
                <a:solidFill>
                  <a:srgbClr val="000000"/>
                </a:solidFill>
                <a:latin typeface="Arial Black" panose="020B0A04020102020204" pitchFamily="34" charset="0"/>
              </a:rPr>
              <a:t>Health Effects of Mold</a:t>
            </a:r>
          </a:p>
        </p:txBody>
      </p:sp>
      <p:sp>
        <p:nvSpPr>
          <p:cNvPr id="30723" name="Rectangle 3"/>
          <p:cNvSpPr>
            <a:spLocks noGrp="1" noChangeArrowheads="1"/>
          </p:cNvSpPr>
          <p:nvPr>
            <p:ph type="body" sz="half" idx="2"/>
          </p:nvPr>
        </p:nvSpPr>
        <p:spPr/>
        <p:txBody>
          <a:bodyPr/>
          <a:lstStyle/>
          <a:p>
            <a:pPr marL="225425" indent="-225425">
              <a:spcAft>
                <a:spcPct val="25000"/>
              </a:spcAft>
              <a:buFont typeface="Wingdings" panose="05000000000000000000" pitchFamily="2" charset="2"/>
              <a:buChar char="§"/>
            </a:pPr>
            <a:r>
              <a:rPr lang="en-US" sz="2800" b="1">
                <a:solidFill>
                  <a:srgbClr val="000000"/>
                </a:solidFill>
              </a:rPr>
              <a:t>Watery or itchy eyes</a:t>
            </a:r>
          </a:p>
          <a:p>
            <a:pPr marL="225425" indent="-225425">
              <a:spcAft>
                <a:spcPct val="25000"/>
              </a:spcAft>
              <a:buFont typeface="Wingdings" panose="05000000000000000000" pitchFamily="2" charset="2"/>
              <a:buChar char="§"/>
            </a:pPr>
            <a:r>
              <a:rPr lang="en-US" sz="2800" b="1">
                <a:solidFill>
                  <a:srgbClr val="000000"/>
                </a:solidFill>
              </a:rPr>
              <a:t>Sore throat</a:t>
            </a:r>
          </a:p>
          <a:p>
            <a:pPr marL="225425" indent="-225425">
              <a:spcAft>
                <a:spcPct val="25000"/>
              </a:spcAft>
              <a:buFont typeface="Wingdings" panose="05000000000000000000" pitchFamily="2" charset="2"/>
              <a:buChar char="§"/>
            </a:pPr>
            <a:r>
              <a:rPr lang="en-US" sz="2800" b="1">
                <a:solidFill>
                  <a:srgbClr val="000000"/>
                </a:solidFill>
              </a:rPr>
              <a:t>Stuffy nose</a:t>
            </a:r>
          </a:p>
          <a:p>
            <a:pPr marL="225425" indent="-225425">
              <a:spcAft>
                <a:spcPct val="25000"/>
              </a:spcAft>
              <a:buFont typeface="Wingdings" panose="05000000000000000000" pitchFamily="2" charset="2"/>
              <a:buChar char="§"/>
            </a:pPr>
            <a:r>
              <a:rPr lang="en-US" sz="2800" b="1">
                <a:solidFill>
                  <a:srgbClr val="000000"/>
                </a:solidFill>
              </a:rPr>
              <a:t>Coughing</a:t>
            </a:r>
          </a:p>
          <a:p>
            <a:pPr marL="225425" indent="-225425">
              <a:spcAft>
                <a:spcPct val="25000"/>
              </a:spcAft>
              <a:buFont typeface="Wingdings" panose="05000000000000000000" pitchFamily="2" charset="2"/>
              <a:buChar char="§"/>
            </a:pPr>
            <a:r>
              <a:rPr lang="en-US" sz="2800" b="1">
                <a:solidFill>
                  <a:srgbClr val="000000"/>
                </a:solidFill>
              </a:rPr>
              <a:t>Skin irritations</a:t>
            </a:r>
          </a:p>
          <a:p>
            <a:pPr marL="225425" indent="-225425">
              <a:spcAft>
                <a:spcPct val="25000"/>
              </a:spcAft>
              <a:buFont typeface="Wingdings" panose="05000000000000000000" pitchFamily="2" charset="2"/>
              <a:buChar char="§"/>
            </a:pPr>
            <a:r>
              <a:rPr lang="en-US" sz="2800" b="1">
                <a:solidFill>
                  <a:srgbClr val="000000"/>
                </a:solidFill>
              </a:rPr>
              <a:t>May trigger asthma attacks</a:t>
            </a:r>
          </a:p>
        </p:txBody>
      </p:sp>
      <p:pic>
        <p:nvPicPr>
          <p:cNvPr id="30727" name="Picture 7" descr="D:\PageMaker\Ag Engineering\Keep Your Home Healthy - lesson plan\Powerpoint photos\health effects.jpg"/>
          <p:cNvPicPr>
            <a:picLocks noChangeAspect="1" noChangeArrowheads="1"/>
          </p:cNvPicPr>
          <p:nvPr>
            <p:ph type="chart" sz="half" idx="1"/>
          </p:nvPr>
        </p:nvPicPr>
        <p:blipFill>
          <a:blip r:embed="rId3" cstate="print">
            <a:extLst>
              <a:ext uri="{28A0092B-C50C-407E-A947-70E740481C1C}">
                <a14:useLocalDpi xmlns:a14="http://schemas.microsoft.com/office/drawing/2010/main" val="0"/>
              </a:ext>
            </a:extLst>
          </a:blip>
          <a:srcRect/>
          <a:stretch>
            <a:fillRect/>
          </a:stretch>
        </p:blipFill>
        <p:spPr>
          <a:xfrm flipH="1">
            <a:off x="914400" y="1981200"/>
            <a:ext cx="3508375" cy="419100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
            <a:ext cx="8229600" cy="1143000"/>
          </a:xfrm>
        </p:spPr>
        <p:txBody>
          <a:bodyPr/>
          <a:lstStyle/>
          <a:p>
            <a:pPr>
              <a:spcBef>
                <a:spcPts val="3600"/>
              </a:spcBef>
              <a:spcAft>
                <a:spcPts val="2400"/>
              </a:spcAft>
            </a:pPr>
            <a:r>
              <a:rPr lang="en-US" b="0">
                <a:solidFill>
                  <a:srgbClr val="000000"/>
                </a:solidFill>
                <a:latin typeface="Arial Black" panose="020B0A04020102020204" pitchFamily="34" charset="0"/>
              </a:rPr>
              <a:t>Attic Ventilation</a:t>
            </a:r>
          </a:p>
        </p:txBody>
      </p:sp>
      <p:pic>
        <p:nvPicPr>
          <p:cNvPr id="31748" name="Picture 4" descr="D:\PageMaker\Ag Engineering\Keep Your Home Healthy - lesson plan\Powerpoint photos\attic venti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324600" cy="544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1592</Words>
  <Application>Microsoft Office PowerPoint</Application>
  <PresentationFormat>On-screen Show (4:3)</PresentationFormat>
  <Paragraphs>95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Times New Roman</vt:lpstr>
      <vt:lpstr>Arial</vt:lpstr>
      <vt:lpstr>Arial Black</vt:lpstr>
      <vt:lpstr>Wingdings</vt:lpstr>
      <vt:lpstr>Default Design</vt:lpstr>
      <vt:lpstr>Keep Your  Home  Healthy</vt:lpstr>
      <vt:lpstr>Heat Recovery Ventilation</vt:lpstr>
      <vt:lpstr>Optimum Relative Humidity</vt:lpstr>
      <vt:lpstr>Controlling  Excess Moisture</vt:lpstr>
      <vt:lpstr>Removing Moisture</vt:lpstr>
      <vt:lpstr>Reduce Condensation</vt:lpstr>
      <vt:lpstr>Hygrometers</vt:lpstr>
      <vt:lpstr>Health Effects of Mold</vt:lpstr>
      <vt:lpstr>Attic Ventilation</vt:lpstr>
      <vt:lpstr>Ice  Dam</vt:lpstr>
      <vt:lpstr>Crawl  Space</vt:lpstr>
      <vt:lpstr>Foundation  Drainage  System</vt:lpstr>
      <vt:lpstr>Control Mites</vt:lpstr>
      <vt:lpstr>Humidifiers</vt:lpstr>
      <vt:lpstr>Reduce Carbon  Monoxide Risk</vt:lpstr>
      <vt:lpstr>Radon  Detector</vt:lpstr>
      <vt:lpstr>Air  Cleaners</vt:lpstr>
    </vt:vector>
  </TitlesOfParts>
  <Company>NDSU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 Tanner</dc:creator>
  <cp:lastModifiedBy>Ziegler, Melanie</cp:lastModifiedBy>
  <cp:revision>142</cp:revision>
  <dcterms:created xsi:type="dcterms:W3CDTF">2001-10-08T21:56:52Z</dcterms:created>
  <dcterms:modified xsi:type="dcterms:W3CDTF">2013-11-05T15:03:00Z</dcterms:modified>
</cp:coreProperties>
</file>