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14"/>
  </p:notesMasterIdLst>
  <p:handoutMasterIdLst>
    <p:handoutMasterId r:id="rId15"/>
  </p:handoutMasterIdLst>
  <p:sldIdLst>
    <p:sldId id="278" r:id="rId2"/>
    <p:sldId id="257" r:id="rId3"/>
    <p:sldId id="267" r:id="rId4"/>
    <p:sldId id="260" r:id="rId5"/>
    <p:sldId id="275" r:id="rId6"/>
    <p:sldId id="268" r:id="rId7"/>
    <p:sldId id="274" r:id="rId8"/>
    <p:sldId id="279" r:id="rId9"/>
    <p:sldId id="280" r:id="rId10"/>
    <p:sldId id="281" r:id="rId11"/>
    <p:sldId id="282" r:id="rId12"/>
    <p:sldId id="277" r:id="rId13"/>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C600"/>
    <a:srgbClr val="000000"/>
    <a:srgbClr val="864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5" autoAdjust="0"/>
    <p:restoredTop sz="89276" autoAdjust="0"/>
  </p:normalViewPr>
  <p:slideViewPr>
    <p:cSldViewPr>
      <p:cViewPr varScale="1">
        <p:scale>
          <a:sx n="65" d="100"/>
          <a:sy n="65" d="100"/>
        </p:scale>
        <p:origin x="528" y="60"/>
      </p:cViewPr>
      <p:guideLst>
        <p:guide orient="horz" pos="2160"/>
        <p:guide pos="2880"/>
      </p:guideLst>
    </p:cSldViewPr>
  </p:slideViewPr>
  <p:outlineViewPr>
    <p:cViewPr>
      <p:scale>
        <a:sx n="33" d="100"/>
        <a:sy n="33" d="100"/>
      </p:scale>
      <p:origin x="0" y="1656"/>
    </p:cViewPr>
  </p:outlin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466" cy="46498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5954" y="0"/>
            <a:ext cx="3027466" cy="464985"/>
          </a:xfrm>
          <a:prstGeom prst="rect">
            <a:avLst/>
          </a:prstGeom>
        </p:spPr>
        <p:txBody>
          <a:bodyPr vert="horz" lIns="91440" tIns="45720" rIns="91440" bIns="45720" rtlCol="0"/>
          <a:lstStyle>
            <a:lvl1pPr algn="r">
              <a:defRPr sz="1200"/>
            </a:lvl1pPr>
          </a:lstStyle>
          <a:p>
            <a:fld id="{9FC6D154-0F11-4C6E-A73F-1F35DD992463}" type="datetimeFigureOut">
              <a:rPr lang="en-US" smtClean="0"/>
              <a:t>4/28/2015</a:t>
            </a:fld>
            <a:endParaRPr lang="en-US"/>
          </a:p>
        </p:txBody>
      </p:sp>
      <p:sp>
        <p:nvSpPr>
          <p:cNvPr id="4" name="Footer Placeholder 3"/>
          <p:cNvSpPr>
            <a:spLocks noGrp="1"/>
          </p:cNvSpPr>
          <p:nvPr>
            <p:ph type="ftr" sz="quarter" idx="2"/>
          </p:nvPr>
        </p:nvSpPr>
        <p:spPr>
          <a:xfrm>
            <a:off x="1" y="8818716"/>
            <a:ext cx="3027466" cy="4649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5954" y="8818716"/>
            <a:ext cx="3027466" cy="464984"/>
          </a:xfrm>
          <a:prstGeom prst="rect">
            <a:avLst/>
          </a:prstGeom>
        </p:spPr>
        <p:txBody>
          <a:bodyPr vert="horz" lIns="91440" tIns="45720" rIns="91440" bIns="45720" rtlCol="0" anchor="b"/>
          <a:lstStyle>
            <a:lvl1pPr algn="r">
              <a:defRPr sz="1200"/>
            </a:lvl1pPr>
          </a:lstStyle>
          <a:p>
            <a:fld id="{DA430D74-5D8C-4BA4-B8B0-06087C36C424}" type="slidenum">
              <a:rPr lang="en-US" smtClean="0"/>
              <a:t>‹#›</a:t>
            </a:fld>
            <a:endParaRPr lang="en-US"/>
          </a:p>
        </p:txBody>
      </p:sp>
    </p:spTree>
    <p:extLst>
      <p:ext uri="{BB962C8B-B14F-4D97-AF65-F5344CB8AC3E}">
        <p14:creationId xmlns:p14="http://schemas.microsoft.com/office/powerpoint/2010/main" val="1929557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26833" cy="46418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56550" y="3"/>
            <a:ext cx="3026833" cy="464185"/>
          </a:xfrm>
          <a:prstGeom prst="rect">
            <a:avLst/>
          </a:prstGeom>
        </p:spPr>
        <p:txBody>
          <a:bodyPr vert="horz" lIns="91440" tIns="45720" rIns="91440" bIns="45720" rtlCol="0"/>
          <a:lstStyle>
            <a:lvl1pPr algn="r">
              <a:defRPr sz="1200"/>
            </a:lvl1pPr>
          </a:lstStyle>
          <a:p>
            <a:fld id="{F884451D-ED61-4877-906F-EC46498E5AFE}" type="datetimeFigureOut">
              <a:rPr lang="en-US" smtClean="0"/>
              <a:t>4/28/2015</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8500" y="4409760"/>
            <a:ext cx="5588000" cy="417766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7"/>
            <a:ext cx="3026833" cy="46418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7"/>
            <a:ext cx="3026833" cy="464185"/>
          </a:xfrm>
          <a:prstGeom prst="rect">
            <a:avLst/>
          </a:prstGeom>
        </p:spPr>
        <p:txBody>
          <a:bodyPr vert="horz" lIns="91440" tIns="45720" rIns="91440" bIns="45720" rtlCol="0" anchor="b"/>
          <a:lstStyle>
            <a:lvl1pPr algn="r">
              <a:defRPr sz="1200"/>
            </a:lvl1pPr>
          </a:lstStyle>
          <a:p>
            <a:fld id="{084888ED-F8E6-4D2F-8005-99AE37364479}" type="slidenum">
              <a:rPr lang="en-US" smtClean="0"/>
              <a:t>‹#›</a:t>
            </a:fld>
            <a:endParaRPr lang="en-US" dirty="0"/>
          </a:p>
        </p:txBody>
      </p:sp>
    </p:spTree>
    <p:extLst>
      <p:ext uri="{BB962C8B-B14F-4D97-AF65-F5344CB8AC3E}">
        <p14:creationId xmlns:p14="http://schemas.microsoft.com/office/powerpoint/2010/main" val="2205544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Supplies:</a:t>
            </a:r>
          </a:p>
          <a:p>
            <a:endParaRPr lang="en-US" b="1" u="sng" dirty="0" smtClean="0"/>
          </a:p>
          <a:p>
            <a:pPr marL="0" indent="0">
              <a:buFont typeface="Arial" panose="020B0604020202020204" pitchFamily="34" charset="0"/>
              <a:buNone/>
            </a:pPr>
            <a:r>
              <a:rPr lang="en-US" dirty="0" smtClean="0"/>
              <a:t>Print and post on the </a:t>
            </a:r>
            <a:r>
              <a:rPr lang="en-US" smtClean="0"/>
              <a:t>walls</a:t>
            </a:r>
            <a:r>
              <a:rPr lang="en-US" baseline="0" smtClean="0"/>
              <a:t> four </a:t>
            </a:r>
            <a:r>
              <a:rPr lang="en-US" smtClean="0"/>
              <a:t>posters </a:t>
            </a:r>
            <a:r>
              <a:rPr lang="en-US" dirty="0" smtClean="0"/>
              <a:t>—</a:t>
            </a:r>
            <a:r>
              <a:rPr lang="en-US" baseline="0" dirty="0" smtClean="0"/>
              <a:t> one for each of the following statements </a:t>
            </a:r>
            <a:r>
              <a:rPr lang="en-US" dirty="0" smtClean="0"/>
              <a:t>(make ahead</a:t>
            </a:r>
            <a:r>
              <a:rPr lang="en-US" baseline="0" dirty="0" smtClean="0"/>
              <a:t> of time on large sheets of paper with bright markers):</a:t>
            </a:r>
          </a:p>
          <a:p>
            <a:pPr marL="171450" indent="-171450">
              <a:buFont typeface="Arial" panose="020B0604020202020204" pitchFamily="34" charset="0"/>
              <a:buChar char="•"/>
            </a:pPr>
            <a:r>
              <a:rPr lang="en-US" dirty="0" smtClean="0"/>
              <a:t>Sick to my stomach</a:t>
            </a:r>
          </a:p>
          <a:p>
            <a:pPr marL="171450" indent="-171450">
              <a:buFont typeface="Arial" panose="020B0604020202020204" pitchFamily="34" charset="0"/>
              <a:buChar char="•"/>
            </a:pPr>
            <a:r>
              <a:rPr lang="en-US" dirty="0" smtClean="0"/>
              <a:t>All right</a:t>
            </a:r>
          </a:p>
          <a:p>
            <a:pPr marL="171450" indent="-171450">
              <a:buFont typeface="Arial" panose="020B0604020202020204" pitchFamily="34" charset="0"/>
              <a:buChar char="•"/>
            </a:pPr>
            <a:r>
              <a:rPr lang="en-US" dirty="0" smtClean="0"/>
              <a:t>Sounds like fun</a:t>
            </a:r>
          </a:p>
          <a:p>
            <a:pPr marL="171450" indent="-171450">
              <a:buFont typeface="Arial" panose="020B0604020202020204" pitchFamily="34" charset="0"/>
              <a:buChar char="•"/>
            </a:pPr>
            <a:r>
              <a:rPr lang="en-US" dirty="0" smtClean="0"/>
              <a:t>Best day of my life</a:t>
            </a:r>
          </a:p>
          <a:p>
            <a:r>
              <a:rPr lang="en-US" dirty="0" smtClean="0"/>
              <a:t> </a:t>
            </a:r>
          </a:p>
          <a:p>
            <a:r>
              <a:rPr lang="en-US" dirty="0" smtClean="0"/>
              <a:t>Masking tape to hang up posters</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a:t>
            </a:fld>
            <a:endParaRPr lang="en-US" dirty="0"/>
          </a:p>
        </p:txBody>
      </p:sp>
    </p:spTree>
    <p:extLst>
      <p:ext uri="{BB962C8B-B14F-4D97-AF65-F5344CB8AC3E}">
        <p14:creationId xmlns:p14="http://schemas.microsoft.com/office/powerpoint/2010/main" val="1595811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Don’t wait for the other person to make the first step. Suggest something to do that you know your parents will allow</a:t>
            </a:r>
            <a:r>
              <a:rPr lang="en-US" baseline="0" dirty="0" smtClean="0"/>
              <a:t> you to do</a:t>
            </a:r>
            <a:r>
              <a:rPr lang="en-US" dirty="0" smtClean="0"/>
              <a:t>. </a:t>
            </a:r>
          </a:p>
          <a:p>
            <a:r>
              <a:rPr lang="en-US" dirty="0" smtClean="0"/>
              <a:t>Let’s think about activities that you could suggest to a new friend.</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10</a:t>
            </a:fld>
            <a:endParaRPr lang="en-US" dirty="0"/>
          </a:p>
        </p:txBody>
      </p:sp>
    </p:spTree>
    <p:extLst>
      <p:ext uri="{BB962C8B-B14F-4D97-AF65-F5344CB8AC3E}">
        <p14:creationId xmlns:p14="http://schemas.microsoft.com/office/powerpoint/2010/main" val="513779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Let’s practice these six easy steps. Can I have two volunteers to role</a:t>
            </a:r>
            <a:r>
              <a:rPr lang="en-US" baseline="0" dirty="0" smtClean="0"/>
              <a:t> </a:t>
            </a:r>
            <a:r>
              <a:rPr lang="en-US" dirty="0" smtClean="0"/>
              <a:t>play?</a:t>
            </a:r>
          </a:p>
          <a:p>
            <a:endParaRPr lang="en-US" dirty="0" smtClean="0"/>
          </a:p>
          <a:p>
            <a:r>
              <a:rPr lang="en-US" b="1" dirty="0" smtClean="0"/>
              <a:t>To do:</a:t>
            </a:r>
          </a:p>
          <a:p>
            <a:r>
              <a:rPr lang="en-US" i="1" dirty="0" smtClean="0"/>
              <a:t>Ask the volunteers to role</a:t>
            </a:r>
            <a:r>
              <a:rPr lang="en-US" i="1" baseline="0" dirty="0" smtClean="0"/>
              <a:t> </a:t>
            </a:r>
            <a:r>
              <a:rPr lang="en-US" i="1" dirty="0" smtClean="0"/>
              <a:t>play meeting someone new following these six steps. You might need to help steer the process a bit. If you have time, have two more students role</a:t>
            </a:r>
            <a:r>
              <a:rPr lang="en-US" i="1" baseline="0" dirty="0" smtClean="0"/>
              <a:t> </a:t>
            </a:r>
            <a:r>
              <a:rPr lang="en-US" i="1" dirty="0" smtClean="0"/>
              <a:t>play,</a:t>
            </a:r>
            <a:r>
              <a:rPr lang="en-US" i="1" baseline="0" dirty="0" smtClean="0"/>
              <a:t> or ask everyone to pair up and role play, then ask one team to share what it did. </a:t>
            </a:r>
            <a:endParaRPr lang="en-US" i="1" dirty="0" smtClean="0"/>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11</a:t>
            </a:fld>
            <a:endParaRPr lang="en-US" dirty="0"/>
          </a:p>
        </p:txBody>
      </p:sp>
    </p:spTree>
    <p:extLst>
      <p:ext uri="{BB962C8B-B14F-4D97-AF65-F5344CB8AC3E}">
        <p14:creationId xmlns:p14="http://schemas.microsoft.com/office/powerpoint/2010/main" val="5433360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Your challenge this week is to meet one new friend using the six easy steps.</a:t>
            </a:r>
          </a:p>
          <a:p>
            <a:endParaRPr lang="en-US" b="0" i="1" dirty="0"/>
          </a:p>
        </p:txBody>
      </p:sp>
      <p:sp>
        <p:nvSpPr>
          <p:cNvPr id="4" name="Slide Number Placeholder 3"/>
          <p:cNvSpPr>
            <a:spLocks noGrp="1"/>
          </p:cNvSpPr>
          <p:nvPr>
            <p:ph type="sldNum" sz="quarter" idx="10"/>
          </p:nvPr>
        </p:nvSpPr>
        <p:spPr/>
        <p:txBody>
          <a:bodyPr/>
          <a:lstStyle/>
          <a:p>
            <a:fld id="{084888ED-F8E6-4D2F-8005-99AE37364479}" type="slidenum">
              <a:rPr lang="en-US" smtClean="0"/>
              <a:t>12</a:t>
            </a:fld>
            <a:endParaRPr lang="en-US" dirty="0"/>
          </a:p>
        </p:txBody>
      </p:sp>
    </p:spTree>
    <p:extLst>
      <p:ext uri="{BB962C8B-B14F-4D97-AF65-F5344CB8AC3E}">
        <p14:creationId xmlns:p14="http://schemas.microsoft.com/office/powerpoint/2010/main" val="219018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Today we are going to explore how to make new friends.</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2</a:t>
            </a:fld>
            <a:endParaRPr lang="en-US" dirty="0"/>
          </a:p>
        </p:txBody>
      </p:sp>
    </p:spTree>
    <p:extLst>
      <p:ext uri="{BB962C8B-B14F-4D97-AF65-F5344CB8AC3E}">
        <p14:creationId xmlns:p14="http://schemas.microsoft.com/office/powerpoint/2010/main" val="2030519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do:</a:t>
            </a:r>
          </a:p>
          <a:p>
            <a:r>
              <a:rPr lang="en-US" i="1" dirty="0" smtClean="0"/>
              <a:t>Place the four printed posters on the walls around the room.  </a:t>
            </a:r>
            <a:endParaRPr lang="en-US" u="sng" dirty="0" smtClean="0"/>
          </a:p>
          <a:p>
            <a:r>
              <a:rPr lang="en-US" u="sng" dirty="0" smtClean="0"/>
              <a:t>Posters:</a:t>
            </a:r>
          </a:p>
          <a:p>
            <a:pPr marL="171450" indent="-171450">
              <a:buFont typeface="Arial" panose="020B0604020202020204" pitchFamily="34" charset="0"/>
              <a:buChar char="•"/>
            </a:pPr>
            <a:r>
              <a:rPr lang="en-US" dirty="0" smtClean="0"/>
              <a:t>Sick to my stomach</a:t>
            </a:r>
          </a:p>
          <a:p>
            <a:pPr marL="171450" indent="-171450">
              <a:buFont typeface="Arial" panose="020B0604020202020204" pitchFamily="34" charset="0"/>
              <a:buChar char="•"/>
            </a:pPr>
            <a:r>
              <a:rPr lang="en-US" dirty="0" smtClean="0"/>
              <a:t>All right</a:t>
            </a:r>
          </a:p>
          <a:p>
            <a:pPr marL="171450" indent="-171450">
              <a:buFont typeface="Arial" panose="020B0604020202020204" pitchFamily="34" charset="0"/>
              <a:buChar char="•"/>
            </a:pPr>
            <a:r>
              <a:rPr lang="en-US" dirty="0" smtClean="0"/>
              <a:t>Sounds like fun</a:t>
            </a:r>
          </a:p>
          <a:p>
            <a:pPr marL="171450" indent="-171450">
              <a:buFont typeface="Arial" panose="020B0604020202020204" pitchFamily="34" charset="0"/>
              <a:buChar char="•"/>
            </a:pPr>
            <a:r>
              <a:rPr lang="en-US" dirty="0" smtClean="0"/>
              <a:t>Best day of my life</a:t>
            </a:r>
          </a:p>
          <a:p>
            <a:endParaRPr lang="en-US" dirty="0" smtClean="0"/>
          </a:p>
          <a:p>
            <a:endParaRPr lang="en-US" dirty="0" smtClean="0"/>
          </a:p>
          <a:p>
            <a:r>
              <a:rPr lang="en-US" sz="1200" b="1" i="0" u="none" strike="noStrike" kern="1200" baseline="0" dirty="0" smtClean="0">
                <a:solidFill>
                  <a:schemeClr val="tx1"/>
                </a:solidFill>
                <a:latin typeface="+mn-lt"/>
                <a:ea typeface="+mn-ea"/>
                <a:cs typeface="+mn-cs"/>
              </a:rPr>
              <a:t>To say:  </a:t>
            </a:r>
            <a:r>
              <a:rPr lang="en-US" b="1" dirty="0" smtClean="0"/>
              <a:t> </a:t>
            </a:r>
          </a:p>
          <a:p>
            <a:pPr marL="0" indent="0">
              <a:buFont typeface="Arial" panose="020B0604020202020204" pitchFamily="34" charset="0"/>
              <a:buNone/>
            </a:pPr>
            <a:r>
              <a:rPr lang="en-US" dirty="0" smtClean="0"/>
              <a:t>Today we are going to talk about different situations you might be in with new people. </a:t>
            </a:r>
            <a:r>
              <a:rPr lang="en-US" baseline="0" dirty="0" smtClean="0"/>
              <a:t>The four different feelings are “s</a:t>
            </a:r>
            <a:r>
              <a:rPr lang="en-US" dirty="0" smtClean="0"/>
              <a:t>ick to my stomach,”</a:t>
            </a:r>
            <a:r>
              <a:rPr lang="en-US" baseline="0" dirty="0" smtClean="0"/>
              <a:t> “a</a:t>
            </a:r>
            <a:r>
              <a:rPr lang="en-US" dirty="0" smtClean="0"/>
              <a:t>ll right,”</a:t>
            </a:r>
            <a:r>
              <a:rPr lang="en-US" baseline="0" dirty="0" smtClean="0"/>
              <a:t> “s</a:t>
            </a:r>
            <a:r>
              <a:rPr lang="en-US" dirty="0" smtClean="0"/>
              <a:t>ounds like fun”</a:t>
            </a:r>
            <a:r>
              <a:rPr lang="en-US" baseline="0" dirty="0" smtClean="0"/>
              <a:t> and</a:t>
            </a:r>
            <a:endParaRPr lang="en-US" dirty="0" smtClean="0"/>
          </a:p>
          <a:p>
            <a:pPr marL="0" indent="0">
              <a:buFont typeface="Arial" panose="020B0604020202020204" pitchFamily="34" charset="0"/>
              <a:buNone/>
            </a:pPr>
            <a:r>
              <a:rPr lang="en-US" dirty="0" smtClean="0"/>
              <a:t>“best day of my life</a:t>
            </a:r>
            <a:r>
              <a:rPr lang="en-US" baseline="0" dirty="0" smtClean="0"/>
              <a:t>.” (</a:t>
            </a:r>
            <a:r>
              <a:rPr lang="en-US" i="1" baseline="0" dirty="0" smtClean="0"/>
              <a:t>Point to the poster as you read it</a:t>
            </a:r>
            <a:r>
              <a:rPr lang="en-US" baseline="0" dirty="0" smtClean="0"/>
              <a:t>.) I am going to read some statements. After each statement, think about how you would feel and go stand near the poster that best expresses how you would feel. There are no right or wrong answers.  </a:t>
            </a:r>
            <a:r>
              <a:rPr lang="en-US" dirty="0" smtClean="0"/>
              <a:t> </a:t>
            </a:r>
            <a:endParaRPr lang="en-US" b="1" dirty="0" smtClean="0"/>
          </a:p>
          <a:p>
            <a:endParaRPr lang="en-US" sz="1200" b="1" i="0" u="none" strike="noStrike" kern="1200" baseline="0" dirty="0" smtClean="0">
              <a:solidFill>
                <a:schemeClr val="tx1"/>
              </a:solidFill>
              <a:latin typeface="+mn-lt"/>
              <a:ea typeface="+mn-ea"/>
              <a:cs typeface="+mn-cs"/>
            </a:endParaRPr>
          </a:p>
          <a:p>
            <a:endParaRPr lang="en-US" sz="1200" b="1" i="0" u="none" strike="noStrike" kern="1200" baseline="0" dirty="0" smtClean="0">
              <a:solidFill>
                <a:schemeClr val="tx1"/>
              </a:solidFill>
              <a:latin typeface="+mn-lt"/>
              <a:ea typeface="+mn-ea"/>
              <a:cs typeface="+mn-cs"/>
            </a:endParaRPr>
          </a:p>
          <a:p>
            <a:r>
              <a:rPr lang="en-US" b="1" dirty="0" smtClean="0"/>
              <a:t>To do:</a:t>
            </a:r>
          </a:p>
          <a:p>
            <a:r>
              <a:rPr lang="en-US" i="1" dirty="0" smtClean="0"/>
              <a:t> Read each</a:t>
            </a:r>
            <a:r>
              <a:rPr lang="en-US" i="1" baseline="0" dirty="0" smtClean="0"/>
              <a:t> situation and wait for </a:t>
            </a:r>
            <a:r>
              <a:rPr lang="en-US" i="1" dirty="0" smtClean="0"/>
              <a:t>students to pick how they would feel if they were put into this situation.</a:t>
            </a:r>
          </a:p>
          <a:p>
            <a:r>
              <a:rPr lang="en-US" i="1" baseline="0" dirty="0" smtClean="0"/>
              <a:t> </a:t>
            </a:r>
            <a:endParaRPr lang="en-US" i="1" dirty="0" smtClean="0"/>
          </a:p>
          <a:p>
            <a:pPr marL="171450" indent="-171450">
              <a:buFont typeface="Arial" panose="020B0604020202020204" pitchFamily="34" charset="0"/>
              <a:buChar char="•"/>
            </a:pPr>
            <a:r>
              <a:rPr lang="en-US" dirty="0" smtClean="0"/>
              <a:t>Walking into the lunchroom</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Joining a new sports team</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Going to a new friend’s house</a:t>
            </a:r>
            <a:r>
              <a:rPr lang="en-US" baseline="0" dirty="0" smtClean="0"/>
              <a:t> for the first time</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Going to</a:t>
            </a:r>
            <a:r>
              <a:rPr lang="en-US" baseline="0" dirty="0" smtClean="0"/>
              <a:t> a n</a:t>
            </a:r>
            <a:r>
              <a:rPr lang="en-US" dirty="0" smtClean="0"/>
              <a:t>ew camp</a:t>
            </a:r>
            <a:r>
              <a:rPr lang="en-US" baseline="0" dirty="0" smtClean="0"/>
              <a:t> for </a:t>
            </a:r>
            <a:r>
              <a:rPr lang="en-US" dirty="0" smtClean="0"/>
              <a:t>a week with other kids</a:t>
            </a:r>
          </a:p>
          <a:p>
            <a:pPr marL="0" indent="0">
              <a:buFont typeface="Arial" panose="020B0604020202020204" pitchFamily="34" charset="0"/>
              <a:buNone/>
            </a:pPr>
            <a:endParaRPr lang="en-US" dirty="0" smtClean="0"/>
          </a:p>
          <a:p>
            <a:pPr marL="171450" indent="-171450">
              <a:buFont typeface="Arial" panose="020B0604020202020204" pitchFamily="34" charset="0"/>
              <a:buChar char="•"/>
            </a:pPr>
            <a:r>
              <a:rPr lang="en-US" dirty="0" smtClean="0"/>
              <a:t>Joining a new after-school club</a:t>
            </a:r>
          </a:p>
          <a:p>
            <a:endParaRPr lang="en-US" dirty="0" smtClean="0"/>
          </a:p>
          <a:p>
            <a:endParaRPr lang="en-US" b="1" dirty="0" smtClean="0"/>
          </a:p>
          <a:p>
            <a:endParaRPr lang="en-US" b="1" dirty="0" smtClean="0"/>
          </a:p>
          <a:p>
            <a:endParaRPr lang="en-US" b="0" u="sng" dirty="0"/>
          </a:p>
        </p:txBody>
      </p:sp>
      <p:sp>
        <p:nvSpPr>
          <p:cNvPr id="4" name="Slide Number Placeholder 3"/>
          <p:cNvSpPr>
            <a:spLocks noGrp="1"/>
          </p:cNvSpPr>
          <p:nvPr>
            <p:ph type="sldNum" sz="quarter" idx="10"/>
          </p:nvPr>
        </p:nvSpPr>
        <p:spPr/>
        <p:txBody>
          <a:bodyPr/>
          <a:lstStyle/>
          <a:p>
            <a:fld id="{084888ED-F8E6-4D2F-8005-99AE37364479}" type="slidenum">
              <a:rPr lang="en-US" smtClean="0"/>
              <a:t>3</a:t>
            </a:fld>
            <a:endParaRPr lang="en-US" dirty="0"/>
          </a:p>
        </p:txBody>
      </p:sp>
    </p:spTree>
    <p:extLst>
      <p:ext uri="{BB962C8B-B14F-4D97-AF65-F5344CB8AC3E}">
        <p14:creationId xmlns:p14="http://schemas.microsoft.com/office/powerpoint/2010/main" val="3628599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smtClean="0"/>
          </a:p>
          <a:p>
            <a:r>
              <a:rPr lang="en-US" b="1" dirty="0" smtClean="0"/>
              <a:t>To say:</a:t>
            </a:r>
          </a:p>
          <a:p>
            <a:r>
              <a:rPr lang="en-US" dirty="0" smtClean="0"/>
              <a:t>Do any of you need help in meeting new friends when you are in situations where you don’t know people?</a:t>
            </a:r>
          </a:p>
          <a:p>
            <a:r>
              <a:rPr lang="en-US" dirty="0" smtClean="0"/>
              <a:t>Let’s see what people recommend on how to meet new friends.</a:t>
            </a:r>
            <a:endParaRPr lang="en-US" sz="1200" b="0" i="1"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84888ED-F8E6-4D2F-8005-99AE37364479}" type="slidenum">
              <a:rPr lang="en-US" smtClean="0"/>
              <a:t>4</a:t>
            </a:fld>
            <a:endParaRPr lang="en-US" dirty="0"/>
          </a:p>
        </p:txBody>
      </p:sp>
    </p:spTree>
    <p:extLst>
      <p:ext uri="{BB962C8B-B14F-4D97-AF65-F5344CB8AC3E}">
        <p14:creationId xmlns:p14="http://schemas.microsoft.com/office/powerpoint/2010/main" val="3381568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When you meet a new person, </a:t>
            </a:r>
            <a:r>
              <a:rPr lang="en-US" b="1" dirty="0" smtClean="0"/>
              <a:t>listen, listen, listen </a:t>
            </a:r>
            <a:r>
              <a:rPr lang="en-US" dirty="0" smtClean="0"/>
              <a:t>to what he/she</a:t>
            </a:r>
            <a:r>
              <a:rPr lang="en-US" baseline="0" dirty="0" smtClean="0"/>
              <a:t> is</a:t>
            </a:r>
            <a:r>
              <a:rPr lang="en-US" dirty="0" smtClean="0"/>
              <a:t> talking about. Is it sports, clothes, music, hobbies, pets? Most often people talk about things they are interested in, like to do, are good at, etc.</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5</a:t>
            </a:fld>
            <a:endParaRPr lang="en-US" dirty="0"/>
          </a:p>
        </p:txBody>
      </p:sp>
    </p:spTree>
    <p:extLst>
      <p:ext uri="{BB962C8B-B14F-4D97-AF65-F5344CB8AC3E}">
        <p14:creationId xmlns:p14="http://schemas.microsoft.com/office/powerpoint/2010/main" val="3644000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Now that you know what they are interested in, you can ask questions related</a:t>
            </a:r>
            <a:r>
              <a:rPr lang="en-US" baseline="0" dirty="0" smtClean="0"/>
              <a:t> to what</a:t>
            </a:r>
            <a:r>
              <a:rPr lang="en-US" dirty="0" smtClean="0"/>
              <a:t> they just said.</a:t>
            </a:r>
          </a:p>
          <a:p>
            <a:pPr marL="171450" indent="-171450">
              <a:buFont typeface="Arial" panose="020B0604020202020204" pitchFamily="34" charset="0"/>
              <a:buChar char="•"/>
            </a:pPr>
            <a:r>
              <a:rPr lang="en-US" dirty="0" smtClean="0"/>
              <a:t>What kind of dog do you have?</a:t>
            </a:r>
          </a:p>
          <a:p>
            <a:pPr marL="171450" indent="-171450">
              <a:buFont typeface="Arial" panose="020B0604020202020204" pitchFamily="34" charset="0"/>
              <a:buChar char="•"/>
            </a:pPr>
            <a:r>
              <a:rPr lang="en-US" dirty="0" smtClean="0"/>
              <a:t>What movies do you like to go to?</a:t>
            </a:r>
          </a:p>
          <a:p>
            <a:pPr marL="171450" indent="-171450">
              <a:buFont typeface="Arial" panose="020B0604020202020204" pitchFamily="34" charset="0"/>
              <a:buChar char="•"/>
            </a:pPr>
            <a:r>
              <a:rPr lang="en-US" dirty="0" smtClean="0"/>
              <a:t>Where do you like to shop?</a:t>
            </a:r>
          </a:p>
          <a:p>
            <a:pPr marL="171450" indent="-171450">
              <a:buFont typeface="Arial" panose="020B0604020202020204" pitchFamily="34" charset="0"/>
              <a:buChar char="•"/>
            </a:pPr>
            <a:r>
              <a:rPr lang="en-US" dirty="0" smtClean="0"/>
              <a:t>What kind of skateboard do you have?</a:t>
            </a:r>
          </a:p>
          <a:p>
            <a:pPr marL="171450" indent="-171450">
              <a:buFont typeface="Arial" panose="020B0604020202020204" pitchFamily="34" charset="0"/>
              <a:buChar char="•"/>
            </a:pPr>
            <a:r>
              <a:rPr lang="en-US" dirty="0" smtClean="0"/>
              <a:t>What is your favorite baseball team?</a:t>
            </a:r>
          </a:p>
          <a:p>
            <a:pPr marL="171450" indent="-171450">
              <a:buFont typeface="Arial" panose="020B0604020202020204" pitchFamily="34" charset="0"/>
              <a:buChar char="•"/>
            </a:pPr>
            <a:r>
              <a:rPr lang="en-US" dirty="0" smtClean="0"/>
              <a:t>Who is your favorite singer?</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6</a:t>
            </a:fld>
            <a:endParaRPr lang="en-US" dirty="0"/>
          </a:p>
        </p:txBody>
      </p:sp>
    </p:spTree>
    <p:extLst>
      <p:ext uri="{BB962C8B-B14F-4D97-AF65-F5344CB8AC3E}">
        <p14:creationId xmlns:p14="http://schemas.microsoft.com/office/powerpoint/2010/main" val="3524417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Remember their name!</a:t>
            </a:r>
          </a:p>
          <a:p>
            <a:r>
              <a:rPr lang="en-US" dirty="0" smtClean="0"/>
              <a:t>If you are not good at remembering names, think of ways to help you remember.</a:t>
            </a:r>
          </a:p>
          <a:p>
            <a:r>
              <a:rPr lang="en-US" dirty="0" smtClean="0"/>
              <a:t>Do any of you have good ideas on how to help remember names?</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7</a:t>
            </a:fld>
            <a:endParaRPr lang="en-US" dirty="0"/>
          </a:p>
        </p:txBody>
      </p:sp>
    </p:spTree>
    <p:extLst>
      <p:ext uri="{BB962C8B-B14F-4D97-AF65-F5344CB8AC3E}">
        <p14:creationId xmlns:p14="http://schemas.microsoft.com/office/powerpoint/2010/main" val="335275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This is extremely, extremely important. When you meet someone you like, follow</a:t>
            </a:r>
            <a:r>
              <a:rPr lang="en-US" baseline="0" dirty="0" smtClean="0"/>
              <a:t> </a:t>
            </a:r>
            <a:r>
              <a:rPr lang="en-US" dirty="0" smtClean="0"/>
              <a:t>up! Send a text, email, call him/her</a:t>
            </a:r>
            <a:r>
              <a:rPr lang="en-US" baseline="0" dirty="0" smtClean="0"/>
              <a:t> or</a:t>
            </a:r>
            <a:r>
              <a:rPr lang="en-US" dirty="0" smtClean="0"/>
              <a:t> say “hi” the next time you see him/her at school.</a:t>
            </a:r>
          </a:p>
          <a:p>
            <a:endParaRPr lang="en-US" dirty="0" smtClean="0"/>
          </a:p>
          <a:p>
            <a:r>
              <a:rPr lang="en-US" dirty="0" smtClean="0"/>
              <a:t>If you don’t try to make new friends, then you probably won’t.</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8</a:t>
            </a:fld>
            <a:endParaRPr lang="en-US" dirty="0"/>
          </a:p>
        </p:txBody>
      </p:sp>
    </p:spTree>
    <p:extLst>
      <p:ext uri="{BB962C8B-B14F-4D97-AF65-F5344CB8AC3E}">
        <p14:creationId xmlns:p14="http://schemas.microsoft.com/office/powerpoint/2010/main" val="12428807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To say:</a:t>
            </a:r>
          </a:p>
          <a:p>
            <a:r>
              <a:rPr lang="en-US" dirty="0" smtClean="0"/>
              <a:t>Train yourself to be excited to see people. You know how you feel when someone is excited to see you and he/she remembers your name. Smile, ask how things are going, what he/she</a:t>
            </a:r>
            <a:r>
              <a:rPr lang="en-US" baseline="0" dirty="0" smtClean="0"/>
              <a:t> has</a:t>
            </a:r>
            <a:r>
              <a:rPr lang="en-US" dirty="0" smtClean="0"/>
              <a:t> been doing, etc.</a:t>
            </a:r>
          </a:p>
          <a:p>
            <a:endParaRPr lang="en-US" dirty="0"/>
          </a:p>
        </p:txBody>
      </p:sp>
      <p:sp>
        <p:nvSpPr>
          <p:cNvPr id="4" name="Slide Number Placeholder 3"/>
          <p:cNvSpPr>
            <a:spLocks noGrp="1"/>
          </p:cNvSpPr>
          <p:nvPr>
            <p:ph type="sldNum" sz="quarter" idx="10"/>
          </p:nvPr>
        </p:nvSpPr>
        <p:spPr/>
        <p:txBody>
          <a:bodyPr/>
          <a:lstStyle/>
          <a:p>
            <a:fld id="{084888ED-F8E6-4D2F-8005-99AE37364479}" type="slidenum">
              <a:rPr lang="en-US" smtClean="0"/>
              <a:t>9</a:t>
            </a:fld>
            <a:endParaRPr lang="en-US" dirty="0"/>
          </a:p>
        </p:txBody>
      </p:sp>
    </p:spTree>
    <p:extLst>
      <p:ext uri="{BB962C8B-B14F-4D97-AF65-F5344CB8AC3E}">
        <p14:creationId xmlns:p14="http://schemas.microsoft.com/office/powerpoint/2010/main" val="174645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Master" Target="../slideMasters/slideMaster1.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0" name="Rectangle 9"/>
          <p:cNvSpPr/>
          <p:nvPr/>
        </p:nvSpPr>
        <p:spPr>
          <a:xfrm>
            <a:off x="0" y="-228600"/>
            <a:ext cx="9144000" cy="3505200"/>
          </a:xfrm>
          <a:prstGeom prst="rect">
            <a:avLst/>
          </a:prstGeom>
          <a:solidFill>
            <a:srgbClr val="94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0962332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lvl1pPr>
              <a:defRPr>
                <a:solidFill>
                  <a:srgbClr val="7FAC00"/>
                </a:solidFill>
              </a:defRPr>
            </a:lvl1pPr>
            <a:lvl2pPr>
              <a:defRPr>
                <a:solidFill>
                  <a:srgbClr val="7FAC00"/>
                </a:solidFill>
              </a:defRPr>
            </a:lvl2pPr>
            <a:lvl3pPr>
              <a:defRPr>
                <a:solidFill>
                  <a:srgbClr val="7FAC00"/>
                </a:solidFill>
              </a:defRPr>
            </a:lvl3pPr>
            <a:lvl4pPr>
              <a:defRPr>
                <a:solidFill>
                  <a:srgbClr val="7FAC00"/>
                </a:solidFill>
              </a:defRPr>
            </a:lvl4pPr>
            <a:lvl5pPr>
              <a:defRPr>
                <a:solidFill>
                  <a:srgbClr val="7FAC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352638681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lvl1pPr>
              <a:defRPr>
                <a:solidFill>
                  <a:srgbClr val="86437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lvl1pPr>
              <a:defRPr>
                <a:solidFill>
                  <a:srgbClr val="7FAC00"/>
                </a:solidFill>
              </a:defRPr>
            </a:lvl1pPr>
            <a:lvl2pPr>
              <a:defRPr>
                <a:solidFill>
                  <a:srgbClr val="7FAC00"/>
                </a:solidFill>
              </a:defRPr>
            </a:lvl2pPr>
            <a:lvl3pPr>
              <a:defRPr>
                <a:solidFill>
                  <a:srgbClr val="7FAC00"/>
                </a:solidFill>
              </a:defRPr>
            </a:lvl3pPr>
            <a:lvl4pPr>
              <a:defRPr>
                <a:solidFill>
                  <a:srgbClr val="7FAC00"/>
                </a:solidFill>
              </a:defRPr>
            </a:lvl4pPr>
            <a:lvl5pPr>
              <a:defRPr>
                <a:solidFill>
                  <a:srgbClr val="7FAC0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280624695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 y="1371600"/>
            <a:ext cx="6835279" cy="3352800"/>
          </a:xfrm>
          <a:prstGeom prst="rect">
            <a:avLst/>
          </a:prstGeom>
        </p:spPr>
      </p:pic>
      <p:sp>
        <p:nvSpPr>
          <p:cNvPr id="11" name="Rectangle 10"/>
          <p:cNvSpPr/>
          <p:nvPr/>
        </p:nvSpPr>
        <p:spPr>
          <a:xfrm>
            <a:off x="0" y="-152400"/>
            <a:ext cx="9144000" cy="457200"/>
          </a:xfrm>
          <a:prstGeom prst="rect">
            <a:avLst/>
          </a:prstGeom>
          <a:solidFill>
            <a:srgbClr val="94C600"/>
          </a:solidFill>
          <a:ln>
            <a:solidFill>
              <a:srgbClr val="94C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6488810"/>
            <a:ext cx="1600200" cy="216027"/>
          </a:xfrm>
          <a:prstGeom prst="rect">
            <a:avLst/>
          </a:prstGeom>
        </p:spPr>
      </p:pic>
    </p:spTree>
    <p:extLst>
      <p:ext uri="{BB962C8B-B14F-4D97-AF65-F5344CB8AC3E}">
        <p14:creationId xmlns:p14="http://schemas.microsoft.com/office/powerpoint/2010/main" val="3862252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a:prstGeom prst="rect">
            <a:avLst/>
          </a:prstGeom>
        </p:spPr>
        <p:txBody>
          <a:bodyPr>
            <a:normAutofit/>
          </a:bodyPr>
          <a:lstStyle>
            <a:lvl1pPr algn="l">
              <a:defRPr sz="3600" b="1">
                <a:solidFill>
                  <a:srgbClr val="94C600"/>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chemeClr val="accent4"/>
                </a:solidFill>
                <a:latin typeface="Arial" panose="020B0604020202020204" pitchFamily="34" charset="0"/>
                <a:cs typeface="Arial" panose="020B0604020202020204" pitchFamily="34" charset="0"/>
              </a:defRPr>
            </a:lvl1pPr>
            <a:lvl2pPr>
              <a:defRPr>
                <a:solidFill>
                  <a:srgbClr val="07ACC2"/>
                </a:solidFill>
                <a:latin typeface="Arial" panose="020B0604020202020204" pitchFamily="34" charset="0"/>
                <a:cs typeface="Arial" panose="020B0604020202020204" pitchFamily="34" charset="0"/>
              </a:defRPr>
            </a:lvl2pPr>
            <a:lvl3pPr marL="1143000" indent="-228600">
              <a:buFont typeface="Courier New" pitchFamily="49" charset="0"/>
              <a:buChar char="o"/>
              <a:defRPr>
                <a:solidFill>
                  <a:srgbClr val="07ACC2"/>
                </a:solidFill>
                <a:latin typeface="Arial" panose="020B0604020202020204" pitchFamily="34" charset="0"/>
                <a:cs typeface="Arial" panose="020B0604020202020204" pitchFamily="34" charset="0"/>
              </a:defRPr>
            </a:lvl3pPr>
            <a:lvl4pPr>
              <a:defRPr>
                <a:solidFill>
                  <a:srgbClr val="07ACC2"/>
                </a:solidFill>
                <a:latin typeface="Arial" panose="020B0604020202020204" pitchFamily="34" charset="0"/>
                <a:cs typeface="Arial" panose="020B0604020202020204" pitchFamily="34" charset="0"/>
              </a:defRPr>
            </a:lvl4pPr>
            <a:lvl5pPr>
              <a:defRPr>
                <a:solidFill>
                  <a:srgbClr val="07ACC2"/>
                </a:solidFill>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Rectangle 8"/>
          <p:cNvSpPr/>
          <p:nvPr/>
        </p:nvSpPr>
        <p:spPr>
          <a:xfrm>
            <a:off x="0" y="-152400"/>
            <a:ext cx="9144000" cy="457200"/>
          </a:xfrm>
          <a:prstGeom prst="rect">
            <a:avLst/>
          </a:prstGeom>
          <a:solidFill>
            <a:srgbClr val="94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91400" y="-81927"/>
            <a:ext cx="1490587" cy="767727"/>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507" y="6400800"/>
            <a:ext cx="1828800" cy="392194"/>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2336" y="8021"/>
            <a:ext cx="804672" cy="803758"/>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490696" y="6144128"/>
            <a:ext cx="653304" cy="653304"/>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94011" y="5610728"/>
            <a:ext cx="654789" cy="657758"/>
          </a:xfrm>
          <a:prstGeom prst="rect">
            <a:avLst/>
          </a:prstGeom>
        </p:spPr>
      </p:pic>
    </p:spTree>
    <p:extLst>
      <p:ext uri="{BB962C8B-B14F-4D97-AF65-F5344CB8AC3E}">
        <p14:creationId xmlns:p14="http://schemas.microsoft.com/office/powerpoint/2010/main" val="32818102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86437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rgbClr val="7FAC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6176143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solidFill>
                  <a:srgbClr val="864372"/>
                </a:solidFill>
              </a:defRPr>
            </a:lvl1pPr>
            <a:lvl2pPr>
              <a:defRPr sz="2400">
                <a:solidFill>
                  <a:srgbClr val="7FAC00"/>
                </a:solidFill>
              </a:defRPr>
            </a:lvl2pPr>
            <a:lvl3pPr>
              <a:defRPr sz="2000">
                <a:solidFill>
                  <a:srgbClr val="7FAC00"/>
                </a:solidFill>
              </a:defRPr>
            </a:lvl3pPr>
            <a:lvl4pPr>
              <a:defRPr sz="1800">
                <a:solidFill>
                  <a:srgbClr val="7FAC00"/>
                </a:solidFill>
              </a:defRPr>
            </a:lvl4pPr>
            <a:lvl5pPr>
              <a:defRPr sz="1800">
                <a:solidFill>
                  <a:srgbClr val="7FAC0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solidFill>
                  <a:srgbClr val="864372"/>
                </a:solidFill>
              </a:defRPr>
            </a:lvl1pPr>
            <a:lvl2pPr>
              <a:defRPr sz="2400">
                <a:solidFill>
                  <a:srgbClr val="7FAC00"/>
                </a:solidFill>
              </a:defRPr>
            </a:lvl2pPr>
            <a:lvl3pPr>
              <a:defRPr sz="2000">
                <a:solidFill>
                  <a:srgbClr val="7FAC00"/>
                </a:solidFill>
              </a:defRPr>
            </a:lvl3pPr>
            <a:lvl4pPr>
              <a:defRPr sz="1800">
                <a:solidFill>
                  <a:srgbClr val="7FAC00"/>
                </a:solidFill>
              </a:defRPr>
            </a:lvl4pPr>
            <a:lvl5pPr>
              <a:defRPr sz="1800">
                <a:solidFill>
                  <a:srgbClr val="7FAC00"/>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2550227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solidFill>
                  <a:srgbClr val="86437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solidFill>
                  <a:srgbClr val="7FAC00"/>
                </a:solidFill>
              </a:defRPr>
            </a:lvl1pPr>
            <a:lvl2pPr>
              <a:defRPr sz="2000">
                <a:solidFill>
                  <a:srgbClr val="7FAC00"/>
                </a:solidFill>
              </a:defRPr>
            </a:lvl2pPr>
            <a:lvl3pPr>
              <a:defRPr sz="1800">
                <a:solidFill>
                  <a:srgbClr val="7FAC00"/>
                </a:solidFill>
              </a:defRPr>
            </a:lvl3pPr>
            <a:lvl4pPr>
              <a:defRPr sz="1600">
                <a:solidFill>
                  <a:srgbClr val="7FAC00"/>
                </a:solidFill>
              </a:defRPr>
            </a:lvl4pPr>
            <a:lvl5pPr>
              <a:defRPr sz="1600">
                <a:solidFill>
                  <a:srgbClr val="7FAC0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solidFill>
                  <a:srgbClr val="86437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solidFill>
                  <a:srgbClr val="7FAC00"/>
                </a:solidFill>
              </a:defRPr>
            </a:lvl1pPr>
            <a:lvl2pPr>
              <a:defRPr sz="2000">
                <a:solidFill>
                  <a:srgbClr val="7FAC00"/>
                </a:solidFill>
              </a:defRPr>
            </a:lvl2pPr>
            <a:lvl3pPr>
              <a:defRPr sz="1800">
                <a:solidFill>
                  <a:srgbClr val="7FAC00"/>
                </a:solidFill>
              </a:defRPr>
            </a:lvl3pPr>
            <a:lvl4pPr>
              <a:defRPr sz="1600">
                <a:solidFill>
                  <a:srgbClr val="7FAC00"/>
                </a:solidFill>
              </a:defRPr>
            </a:lvl4pPr>
            <a:lvl5pPr>
              <a:defRPr sz="1600">
                <a:solidFill>
                  <a:srgbClr val="7FAC00"/>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2775868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a:prstGeom prst="rect">
            <a:avLst/>
          </a:prstGeom>
        </p:spPr>
        <p:txBody>
          <a:bodyPr/>
          <a:lstStyle>
            <a:lvl1pPr>
              <a:defRPr>
                <a:solidFill>
                  <a:srgbClr val="864372"/>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46630949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112705984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solidFill>
                  <a:srgbClr val="86437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solidFill>
                  <a:srgbClr val="864372"/>
                </a:solidFill>
              </a:defRPr>
            </a:lvl1pPr>
            <a:lvl2pPr>
              <a:defRPr sz="2800">
                <a:solidFill>
                  <a:srgbClr val="7FAC00"/>
                </a:solidFill>
              </a:defRPr>
            </a:lvl2pPr>
            <a:lvl3pPr>
              <a:defRPr sz="2400">
                <a:solidFill>
                  <a:srgbClr val="7FAC00"/>
                </a:solidFill>
              </a:defRPr>
            </a:lvl3pPr>
            <a:lvl4pPr>
              <a:defRPr sz="2000">
                <a:solidFill>
                  <a:srgbClr val="7FAC00"/>
                </a:solidFill>
              </a:defRPr>
            </a:lvl4pPr>
            <a:lvl5pPr>
              <a:defRPr sz="2000">
                <a:solidFill>
                  <a:srgbClr val="7FAC00"/>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solidFill>
                  <a:srgbClr val="7FAC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32231682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solidFill>
                  <a:srgbClr val="86437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solidFill>
                  <a:srgbClr val="7FAC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5DA091AC-F91A-48E3-8219-641D72C5879F}" type="datetimeFigureOut">
              <a:rPr lang="en-US" smtClean="0"/>
              <a:t>4/28/2015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EC2299F3-9649-4E92-8846-59A99025B6BB}" type="slidenum">
              <a:rPr lang="en-US" smtClean="0"/>
              <a:t>‹#›</a:t>
            </a:fld>
            <a:endParaRPr lang="en-US" dirty="0"/>
          </a:p>
        </p:txBody>
      </p:sp>
    </p:spTree>
    <p:extLst>
      <p:ext uri="{BB962C8B-B14F-4D97-AF65-F5344CB8AC3E}">
        <p14:creationId xmlns:p14="http://schemas.microsoft.com/office/powerpoint/2010/main" val="86025701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52400"/>
            <a:ext cx="9144000" cy="457200"/>
          </a:xfrm>
          <a:prstGeom prst="rect">
            <a:avLst/>
          </a:prstGeom>
          <a:solidFill>
            <a:srgbClr val="94C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291500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5.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4176861"/>
            <a:ext cx="6248400" cy="1646605"/>
          </a:xfrm>
          <a:prstGeom prst="rect">
            <a:avLst/>
          </a:prstGeom>
          <a:noFill/>
        </p:spPr>
        <p:txBody>
          <a:bodyPr wrap="square" rtlCol="0">
            <a:spAutoFit/>
          </a:bodyPr>
          <a:lstStyle/>
          <a:p>
            <a:pPr algn="ctr">
              <a:spcAft>
                <a:spcPts val="1800"/>
              </a:spcAft>
            </a:pPr>
            <a:r>
              <a:rPr lang="en-US" dirty="0" smtClean="0">
                <a:solidFill>
                  <a:srgbClr val="000000"/>
                </a:solidFill>
                <a:latin typeface="Arial" panose="020B0604020202020204" pitchFamily="34" charset="0"/>
                <a:cs typeface="Arial" panose="020B0604020202020204" pitchFamily="34" charset="0"/>
              </a:rPr>
              <a:t>Session 3</a:t>
            </a:r>
          </a:p>
          <a:p>
            <a:pPr algn="ctr"/>
            <a:r>
              <a:rPr lang="en-US" sz="2000" b="1" dirty="0" smtClean="0">
                <a:solidFill>
                  <a:srgbClr val="94C600"/>
                </a:solidFill>
                <a:latin typeface="Arial" panose="020B0604020202020204" pitchFamily="34" charset="0"/>
                <a:cs typeface="Arial" panose="020B0604020202020204" pitchFamily="34" charset="0"/>
              </a:rPr>
              <a:t>Student Lesson</a:t>
            </a:r>
            <a:r>
              <a:rPr lang="en-US" sz="2000" b="1" baseline="0" dirty="0" smtClean="0">
                <a:solidFill>
                  <a:srgbClr val="94C600"/>
                </a:solidFill>
                <a:latin typeface="Arial" panose="020B0604020202020204" pitchFamily="34" charset="0"/>
                <a:cs typeface="Arial" panose="020B0604020202020204" pitchFamily="34" charset="0"/>
              </a:rPr>
              <a:t> </a:t>
            </a:r>
            <a:r>
              <a:rPr lang="en-US" sz="2000" b="1" dirty="0">
                <a:solidFill>
                  <a:srgbClr val="94C600"/>
                </a:solidFill>
                <a:latin typeface="Arial" panose="020B0604020202020204" pitchFamily="34" charset="0"/>
                <a:cs typeface="Arial" panose="020B0604020202020204" pitchFamily="34" charset="0"/>
              </a:rPr>
              <a:t>8</a:t>
            </a:r>
            <a:r>
              <a:rPr lang="en-US" sz="2000" b="1" dirty="0" smtClean="0">
                <a:solidFill>
                  <a:srgbClr val="94C600"/>
                </a:solidFill>
                <a:latin typeface="Arial" panose="020B0604020202020204" pitchFamily="34" charset="0"/>
                <a:cs typeface="Arial" panose="020B0604020202020204" pitchFamily="34" charset="0"/>
              </a:rPr>
              <a:t>:</a:t>
            </a:r>
            <a:endParaRPr lang="en-US" sz="2000" b="1" baseline="0" dirty="0" smtClean="0">
              <a:solidFill>
                <a:srgbClr val="94C600"/>
              </a:solidFill>
              <a:latin typeface="Arial" panose="020B0604020202020204" pitchFamily="34" charset="0"/>
              <a:cs typeface="Arial" panose="020B0604020202020204" pitchFamily="34" charset="0"/>
            </a:endParaRPr>
          </a:p>
          <a:p>
            <a:pPr algn="ctr"/>
            <a:r>
              <a:rPr lang="en-US" sz="4400" b="1" dirty="0" smtClean="0">
                <a:solidFill>
                  <a:srgbClr val="94C600"/>
                </a:solidFill>
                <a:latin typeface="Arial" panose="020B0604020202020204" pitchFamily="34" charset="0"/>
                <a:cs typeface="Arial" panose="020B0604020202020204" pitchFamily="34" charset="0"/>
              </a:rPr>
              <a:t>Making New Friends</a:t>
            </a:r>
            <a:endParaRPr lang="en-US" sz="4400" b="1" dirty="0">
              <a:solidFill>
                <a:srgbClr val="94C600"/>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3246" y="6124449"/>
            <a:ext cx="2709908" cy="581151"/>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800" y="419725"/>
            <a:ext cx="7026267" cy="3618875"/>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5280" y="-585088"/>
            <a:ext cx="2000719" cy="1998446"/>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21620" y="5505621"/>
            <a:ext cx="1818806" cy="1818806"/>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75719" y="500240"/>
            <a:ext cx="2005267" cy="2014360"/>
          </a:xfrm>
          <a:prstGeom prst="rect">
            <a:avLst/>
          </a:prstGeom>
        </p:spPr>
      </p:pic>
    </p:spTree>
    <p:extLst>
      <p:ext uri="{BB962C8B-B14F-4D97-AF65-F5344CB8AC3E}">
        <p14:creationId xmlns:p14="http://schemas.microsoft.com/office/powerpoint/2010/main" val="1250321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609600"/>
            <a:ext cx="8382000" cy="685800"/>
          </a:xfrm>
        </p:spPr>
        <p:txBody>
          <a:bodyPr>
            <a:noAutofit/>
          </a:bodyPr>
          <a:lstStyle/>
          <a:p>
            <a:r>
              <a:rPr lang="en-US" sz="3600" b="1" dirty="0" smtClean="0"/>
              <a:t>Making Friends in Six Easy </a:t>
            </a:r>
            <a:r>
              <a:rPr lang="en-US" sz="3600" b="1" dirty="0"/>
              <a:t>S</a:t>
            </a:r>
            <a:r>
              <a:rPr lang="en-US" sz="3600" b="1" dirty="0" smtClean="0"/>
              <a:t>teps </a:t>
            </a:r>
            <a:r>
              <a:rPr lang="en-US" sz="3600" b="1" dirty="0" smtClean="0">
                <a:sym typeface="Wingdings" panose="05000000000000000000" pitchFamily="2" charset="2"/>
              </a:rPr>
              <a:t> </a:t>
            </a:r>
            <a:endParaRPr lang="en-US" sz="3600" b="1" dirty="0"/>
          </a:p>
        </p:txBody>
      </p:sp>
      <p:sp>
        <p:nvSpPr>
          <p:cNvPr id="7" name="Content Placeholder 2"/>
          <p:cNvSpPr>
            <a:spLocks noGrp="1"/>
          </p:cNvSpPr>
          <p:nvPr>
            <p:ph idx="1"/>
          </p:nvPr>
        </p:nvSpPr>
        <p:spPr>
          <a:xfrm>
            <a:off x="2514600" y="2057400"/>
            <a:ext cx="5181600" cy="685800"/>
          </a:xfrm>
        </p:spPr>
        <p:txBody>
          <a:bodyPr/>
          <a:lstStyle/>
          <a:p>
            <a:pPr marL="0" indent="0">
              <a:buNone/>
            </a:pPr>
            <a:r>
              <a:rPr lang="en-US" dirty="0" smtClean="0"/>
              <a:t>Suggest something to do.</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273944">
            <a:off x="954065" y="3004706"/>
            <a:ext cx="4038600" cy="2638552"/>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396239">
            <a:off x="4863069" y="3532375"/>
            <a:ext cx="3278303" cy="2694239"/>
          </a:xfrm>
          <a:prstGeom prst="rect">
            <a:avLst/>
          </a:prstGeom>
        </p:spPr>
      </p:pic>
      <p:sp>
        <p:nvSpPr>
          <p:cNvPr id="9" name="TextBox 8"/>
          <p:cNvSpPr txBox="1"/>
          <p:nvPr/>
        </p:nvSpPr>
        <p:spPr>
          <a:xfrm>
            <a:off x="1676400" y="1524000"/>
            <a:ext cx="1219200" cy="1569660"/>
          </a:xfrm>
          <a:prstGeom prst="rect">
            <a:avLst/>
          </a:prstGeom>
          <a:noFill/>
        </p:spPr>
        <p:txBody>
          <a:bodyPr wrap="square" rtlCol="0">
            <a:spAutoFit/>
          </a:bodyPr>
          <a:lstStyle/>
          <a:p>
            <a:r>
              <a:rPr lang="en-US" sz="9600" b="1" dirty="0" smtClean="0">
                <a:solidFill>
                  <a:srgbClr val="94C600"/>
                </a:solidFill>
                <a:latin typeface="Arial" panose="020B0604020202020204" pitchFamily="34" charset="0"/>
                <a:cs typeface="Arial" panose="020B0604020202020204" pitchFamily="34" charset="0"/>
              </a:rPr>
              <a:t>6</a:t>
            </a:r>
            <a:endParaRPr lang="en-US" sz="9600" b="1" dirty="0">
              <a:solidFill>
                <a:srgbClr val="94C6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1132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593725"/>
            <a:ext cx="7696200" cy="777875"/>
          </a:xfrm>
        </p:spPr>
        <p:txBody>
          <a:bodyPr/>
          <a:lstStyle/>
          <a:p>
            <a:r>
              <a:rPr lang="en-US" b="1" dirty="0" smtClean="0"/>
              <a:t>Let’s Practice</a:t>
            </a:r>
            <a:endParaRPr lang="en-US" b="1" dirty="0"/>
          </a:p>
        </p:txBody>
      </p:sp>
      <p:sp>
        <p:nvSpPr>
          <p:cNvPr id="10" name="Content Placeholder 2"/>
          <p:cNvSpPr>
            <a:spLocks noGrp="1"/>
          </p:cNvSpPr>
          <p:nvPr>
            <p:ph idx="1"/>
          </p:nvPr>
        </p:nvSpPr>
        <p:spPr>
          <a:xfrm>
            <a:off x="990600" y="1897062"/>
            <a:ext cx="7467600" cy="4351338"/>
          </a:xfrm>
        </p:spPr>
        <p:txBody>
          <a:bodyPr/>
          <a:lstStyle/>
          <a:p>
            <a:pPr>
              <a:spcAft>
                <a:spcPts val="600"/>
              </a:spcAft>
              <a:buFont typeface="+mj-lt"/>
              <a:buAutoNum type="arabicPeriod"/>
            </a:pPr>
            <a:r>
              <a:rPr lang="en-US" sz="2800" dirty="0" smtClean="0"/>
              <a:t>Listen </a:t>
            </a:r>
            <a:r>
              <a:rPr lang="en-US" sz="2800" dirty="0"/>
              <a:t>to </a:t>
            </a:r>
            <a:r>
              <a:rPr lang="en-US" sz="2800" dirty="0" smtClean="0"/>
              <a:t>people.</a:t>
            </a:r>
          </a:p>
          <a:p>
            <a:pPr>
              <a:spcAft>
                <a:spcPts val="600"/>
              </a:spcAft>
              <a:buFont typeface="+mj-lt"/>
              <a:buAutoNum type="arabicPeriod"/>
            </a:pPr>
            <a:r>
              <a:rPr lang="en-US" sz="2800" dirty="0"/>
              <a:t>Ask </a:t>
            </a:r>
            <a:r>
              <a:rPr lang="en-US" sz="2800" dirty="0" smtClean="0"/>
              <a:t>questions about what </a:t>
            </a:r>
            <a:r>
              <a:rPr lang="en-US" sz="2800" dirty="0"/>
              <a:t>they just </a:t>
            </a:r>
            <a:r>
              <a:rPr lang="en-US" sz="2800" dirty="0" smtClean="0"/>
              <a:t>said.</a:t>
            </a:r>
            <a:endParaRPr lang="en-US" sz="2800" dirty="0"/>
          </a:p>
          <a:p>
            <a:pPr>
              <a:spcAft>
                <a:spcPts val="600"/>
              </a:spcAft>
              <a:buFont typeface="+mj-lt"/>
              <a:buAutoNum type="arabicPeriod"/>
            </a:pPr>
            <a:r>
              <a:rPr lang="en-US" sz="2800" dirty="0"/>
              <a:t>Remember their </a:t>
            </a:r>
            <a:r>
              <a:rPr lang="en-US" sz="2800" dirty="0" smtClean="0"/>
              <a:t>name.</a:t>
            </a:r>
            <a:endParaRPr lang="en-US" sz="2800" dirty="0"/>
          </a:p>
          <a:p>
            <a:pPr>
              <a:spcAft>
                <a:spcPts val="600"/>
              </a:spcAft>
              <a:buFont typeface="+mj-lt"/>
              <a:buAutoNum type="arabicPeriod"/>
            </a:pPr>
            <a:r>
              <a:rPr lang="en-US" sz="2800" dirty="0" smtClean="0"/>
              <a:t>Follow up.</a:t>
            </a:r>
            <a:endParaRPr lang="en-US" sz="2800" dirty="0"/>
          </a:p>
          <a:p>
            <a:pPr>
              <a:spcAft>
                <a:spcPts val="600"/>
              </a:spcAft>
              <a:buFont typeface="+mj-lt"/>
              <a:buAutoNum type="arabicPeriod"/>
            </a:pPr>
            <a:r>
              <a:rPr lang="en-US" sz="2800" dirty="0"/>
              <a:t>Be excited to see them </a:t>
            </a:r>
            <a:r>
              <a:rPr lang="en-US" sz="2800" dirty="0" smtClean="0"/>
              <a:t>again.</a:t>
            </a:r>
            <a:endParaRPr lang="en-US" sz="2800" dirty="0"/>
          </a:p>
          <a:p>
            <a:pPr>
              <a:spcAft>
                <a:spcPts val="600"/>
              </a:spcAft>
              <a:buFont typeface="+mj-lt"/>
              <a:buAutoNum type="arabicPeriod"/>
            </a:pPr>
            <a:r>
              <a:rPr lang="en-US" sz="2800" dirty="0"/>
              <a:t>Suggest something to </a:t>
            </a:r>
            <a:r>
              <a:rPr lang="en-US" sz="2800" dirty="0" smtClean="0"/>
              <a:t>do.</a:t>
            </a:r>
            <a:endParaRPr lang="en-US" sz="2800" dirty="0"/>
          </a:p>
        </p:txBody>
      </p:sp>
    </p:spTree>
    <p:extLst>
      <p:ext uri="{BB962C8B-B14F-4D97-AF65-F5344CB8AC3E}">
        <p14:creationId xmlns:p14="http://schemas.microsoft.com/office/powerpoint/2010/main" val="40715104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533400"/>
            <a:ext cx="6853042" cy="685800"/>
          </a:xfrm>
        </p:spPr>
        <p:txBody>
          <a:bodyPr>
            <a:noAutofit/>
          </a:bodyPr>
          <a:lstStyle/>
          <a:p>
            <a:r>
              <a:rPr lang="en-US" dirty="0" smtClean="0"/>
              <a:t>Challenge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35733" y="1634196"/>
            <a:ext cx="6612868" cy="44196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36977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a:t>
            </a:r>
            <a:endParaRPr lang="en-US" b="1" dirty="0"/>
          </a:p>
        </p:txBody>
      </p:sp>
      <p:sp>
        <p:nvSpPr>
          <p:cNvPr id="3" name="Content Placeholder 2"/>
          <p:cNvSpPr>
            <a:spLocks noGrp="1"/>
          </p:cNvSpPr>
          <p:nvPr>
            <p:ph idx="1"/>
          </p:nvPr>
        </p:nvSpPr>
        <p:spPr>
          <a:xfrm>
            <a:off x="478632" y="1607345"/>
            <a:ext cx="8534400" cy="4343400"/>
          </a:xfrm>
        </p:spPr>
        <p:txBody>
          <a:bodyPr>
            <a:normAutofit/>
          </a:bodyPr>
          <a:lstStyle/>
          <a:p>
            <a:pPr marL="0" indent="0">
              <a:spcAft>
                <a:spcPts val="600"/>
              </a:spcAft>
              <a:buNone/>
            </a:pPr>
            <a:r>
              <a:rPr lang="en-US" b="1" dirty="0" smtClean="0">
                <a:solidFill>
                  <a:srgbClr val="000000"/>
                </a:solidFill>
              </a:rPr>
              <a:t>Participants will:</a:t>
            </a:r>
          </a:p>
          <a:p>
            <a:pPr marL="228600" indent="-228600">
              <a:spcAft>
                <a:spcPts val="600"/>
              </a:spcAft>
            </a:pPr>
            <a:r>
              <a:rPr lang="en-US" sz="2800" dirty="0" smtClean="0"/>
              <a:t>Understand your </a:t>
            </a:r>
            <a:r>
              <a:rPr lang="en-US" sz="2800" dirty="0"/>
              <a:t>role in making new friends</a:t>
            </a:r>
          </a:p>
          <a:p>
            <a:pPr marL="228600" indent="-228600">
              <a:spcAft>
                <a:spcPts val="600"/>
              </a:spcAft>
            </a:pPr>
            <a:r>
              <a:rPr lang="en-US" sz="2800" dirty="0"/>
              <a:t>Gain social skills in building relationships</a:t>
            </a:r>
          </a:p>
        </p:txBody>
      </p:sp>
    </p:spTree>
    <p:extLst>
      <p:ext uri="{BB962C8B-B14F-4D97-AF65-F5344CB8AC3E}">
        <p14:creationId xmlns:p14="http://schemas.microsoft.com/office/powerpoint/2010/main" val="1373330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078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sp>
        <p:nvSpPr>
          <p:cNvPr id="7" name="Title 1"/>
          <p:cNvSpPr>
            <a:spLocks noGrp="1"/>
          </p:cNvSpPr>
          <p:nvPr>
            <p:ph type="title"/>
          </p:nvPr>
        </p:nvSpPr>
        <p:spPr>
          <a:xfrm>
            <a:off x="381000" y="592282"/>
            <a:ext cx="7162800" cy="855518"/>
          </a:xfrm>
        </p:spPr>
        <p:txBody>
          <a:bodyPr/>
          <a:lstStyle/>
          <a:p>
            <a:r>
              <a:rPr lang="en-US" b="1" dirty="0" smtClean="0"/>
              <a:t>How do you feel when?</a:t>
            </a:r>
            <a:endParaRPr lang="en-US" b="1" dirty="0"/>
          </a:p>
        </p:txBody>
      </p:sp>
      <p:sp>
        <p:nvSpPr>
          <p:cNvPr id="8" name="Content Placeholder 2"/>
          <p:cNvSpPr>
            <a:spLocks noGrp="1"/>
          </p:cNvSpPr>
          <p:nvPr>
            <p:ph idx="1"/>
          </p:nvPr>
        </p:nvSpPr>
        <p:spPr>
          <a:xfrm>
            <a:off x="381000" y="1804193"/>
            <a:ext cx="8153400" cy="4351338"/>
          </a:xfrm>
        </p:spPr>
        <p:txBody>
          <a:bodyPr/>
          <a:lstStyle/>
          <a:p>
            <a:pPr marL="228600" indent="-228600">
              <a:spcAft>
                <a:spcPts val="1200"/>
              </a:spcAft>
            </a:pPr>
            <a:r>
              <a:rPr lang="en-US" sz="2800" dirty="0" smtClean="0"/>
              <a:t>Walking into the lunchroom</a:t>
            </a:r>
            <a:endParaRPr lang="en-US" sz="2800" dirty="0"/>
          </a:p>
          <a:p>
            <a:pPr marL="228600" indent="-228600">
              <a:spcAft>
                <a:spcPts val="1200"/>
              </a:spcAft>
            </a:pPr>
            <a:r>
              <a:rPr lang="en-US" sz="2800" dirty="0" smtClean="0"/>
              <a:t>Joining a new sports team</a:t>
            </a:r>
            <a:endParaRPr lang="en-US" sz="2800" dirty="0"/>
          </a:p>
          <a:p>
            <a:pPr marL="228600" indent="-228600">
              <a:spcAft>
                <a:spcPts val="1200"/>
              </a:spcAft>
            </a:pPr>
            <a:r>
              <a:rPr lang="en-US" sz="2800" dirty="0" smtClean="0"/>
              <a:t>Going to a new friend’s house for the first time</a:t>
            </a:r>
            <a:endParaRPr lang="en-US" sz="2800" dirty="0"/>
          </a:p>
          <a:p>
            <a:pPr marL="228600" indent="-228600">
              <a:spcAft>
                <a:spcPts val="1200"/>
              </a:spcAft>
            </a:pPr>
            <a:r>
              <a:rPr lang="en-US" sz="2800" dirty="0" smtClean="0"/>
              <a:t>Going to a new camp for a week with other kids</a:t>
            </a:r>
          </a:p>
          <a:p>
            <a:pPr marL="228600" indent="-228600">
              <a:spcAft>
                <a:spcPts val="1200"/>
              </a:spcAft>
            </a:pPr>
            <a:r>
              <a:rPr lang="en-US" sz="2800" dirty="0" smtClean="0"/>
              <a:t>Joining a new after-school club</a:t>
            </a:r>
            <a:endParaRPr lang="en-US" sz="2800" dirty="0"/>
          </a:p>
        </p:txBody>
      </p:sp>
    </p:spTree>
    <p:extLst>
      <p:ext uri="{BB962C8B-B14F-4D97-AF65-F5344CB8AC3E}">
        <p14:creationId xmlns:p14="http://schemas.microsoft.com/office/powerpoint/2010/main" val="1007795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5200" y="3276600"/>
            <a:ext cx="4876800" cy="32268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Content Placeholder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685800" y="685800"/>
            <a:ext cx="4800600" cy="32084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485709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660641"/>
            <a:ext cx="8095422" cy="710959"/>
          </a:xfrm>
        </p:spPr>
        <p:txBody>
          <a:bodyPr>
            <a:noAutofit/>
          </a:bodyPr>
          <a:lstStyle/>
          <a:p>
            <a:r>
              <a:rPr lang="en-US" b="1" dirty="0"/>
              <a:t>Making Friends in Six Easy Steps </a:t>
            </a:r>
            <a:r>
              <a:rPr lang="en-US" b="1" dirty="0" smtClean="0">
                <a:sym typeface="Wingdings" panose="05000000000000000000" pitchFamily="2" charset="2"/>
              </a:rPr>
              <a:t></a:t>
            </a:r>
            <a:endParaRPr lang="en-US" sz="4800" b="1" dirty="0"/>
          </a:p>
        </p:txBody>
      </p:sp>
      <p:sp>
        <p:nvSpPr>
          <p:cNvPr id="7" name="Content Placeholder 2"/>
          <p:cNvSpPr>
            <a:spLocks noGrp="1"/>
          </p:cNvSpPr>
          <p:nvPr>
            <p:ph idx="1"/>
          </p:nvPr>
        </p:nvSpPr>
        <p:spPr>
          <a:xfrm>
            <a:off x="1219200" y="1981200"/>
            <a:ext cx="4876800" cy="1146175"/>
          </a:xfrm>
        </p:spPr>
        <p:txBody>
          <a:bodyPr/>
          <a:lstStyle/>
          <a:p>
            <a:pPr marL="0" indent="0">
              <a:buNone/>
            </a:pPr>
            <a:r>
              <a:rPr lang="en-US" sz="3600" dirty="0" smtClean="0"/>
              <a:t>Listen to people.</a:t>
            </a:r>
            <a:endParaRPr lang="en-US" sz="36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4200" y="2743200"/>
            <a:ext cx="4267200" cy="3498469"/>
          </a:xfrm>
          <a:prstGeom prst="rect">
            <a:avLst/>
          </a:prstGeom>
        </p:spPr>
      </p:pic>
      <p:sp>
        <p:nvSpPr>
          <p:cNvPr id="2" name="TextBox 1"/>
          <p:cNvSpPr txBox="1"/>
          <p:nvPr/>
        </p:nvSpPr>
        <p:spPr>
          <a:xfrm>
            <a:off x="381000" y="1524000"/>
            <a:ext cx="1219200" cy="1569660"/>
          </a:xfrm>
          <a:prstGeom prst="rect">
            <a:avLst/>
          </a:prstGeom>
          <a:noFill/>
        </p:spPr>
        <p:txBody>
          <a:bodyPr wrap="square" rtlCol="0">
            <a:spAutoFit/>
          </a:bodyPr>
          <a:lstStyle/>
          <a:p>
            <a:r>
              <a:rPr lang="en-US" sz="9600" b="1" dirty="0">
                <a:solidFill>
                  <a:srgbClr val="94C600"/>
                </a:solidFill>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3325043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1893714" y="3083720"/>
            <a:ext cx="3059286" cy="2667000"/>
          </a:xfrm>
        </p:spPr>
        <p:txBody>
          <a:bodyPr/>
          <a:lstStyle/>
          <a:p>
            <a:pPr marL="0" indent="0">
              <a:buNone/>
            </a:pPr>
            <a:r>
              <a:rPr lang="en-US" dirty="0" smtClean="0"/>
              <a:t>Ask questions about what they just said.</a:t>
            </a: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8200" y="1981200"/>
            <a:ext cx="2841972" cy="4237883"/>
          </a:xfrm>
          <a:prstGeom prst="rect">
            <a:avLst/>
          </a:prstGeom>
        </p:spPr>
      </p:pic>
      <p:sp>
        <p:nvSpPr>
          <p:cNvPr id="6" name="Title 1"/>
          <p:cNvSpPr>
            <a:spLocks noGrp="1"/>
          </p:cNvSpPr>
          <p:nvPr>
            <p:ph type="title"/>
          </p:nvPr>
        </p:nvSpPr>
        <p:spPr>
          <a:xfrm>
            <a:off x="381000" y="660641"/>
            <a:ext cx="8458200" cy="787159"/>
          </a:xfrm>
        </p:spPr>
        <p:txBody>
          <a:bodyPr>
            <a:noAutofit/>
          </a:bodyPr>
          <a:lstStyle/>
          <a:p>
            <a:r>
              <a:rPr lang="en-US" b="1" dirty="0"/>
              <a:t>Making Friends in Six Easy </a:t>
            </a:r>
            <a:r>
              <a:rPr lang="en-US" b="1" dirty="0" smtClean="0"/>
              <a:t>Steps </a:t>
            </a:r>
            <a:r>
              <a:rPr lang="en-US" dirty="0">
                <a:sym typeface="Wingdings" panose="05000000000000000000" pitchFamily="2" charset="2"/>
              </a:rPr>
              <a:t></a:t>
            </a:r>
            <a:endParaRPr lang="en-US" sz="4800" b="1" dirty="0"/>
          </a:p>
        </p:txBody>
      </p:sp>
      <p:sp>
        <p:nvSpPr>
          <p:cNvPr id="9" name="TextBox 8"/>
          <p:cNvSpPr txBox="1"/>
          <p:nvPr/>
        </p:nvSpPr>
        <p:spPr>
          <a:xfrm>
            <a:off x="1019794" y="2819400"/>
            <a:ext cx="1219200" cy="1569660"/>
          </a:xfrm>
          <a:prstGeom prst="rect">
            <a:avLst/>
          </a:prstGeom>
          <a:noFill/>
        </p:spPr>
        <p:txBody>
          <a:bodyPr wrap="square" rtlCol="0">
            <a:spAutoFit/>
          </a:bodyPr>
          <a:lstStyle/>
          <a:p>
            <a:r>
              <a:rPr lang="en-US" sz="9600" b="1" dirty="0" smtClean="0">
                <a:solidFill>
                  <a:srgbClr val="94C600"/>
                </a:solidFill>
                <a:latin typeface="Arial" panose="020B0604020202020204" pitchFamily="34" charset="0"/>
                <a:cs typeface="Arial" panose="020B0604020202020204" pitchFamily="34" charset="0"/>
              </a:rPr>
              <a:t>2</a:t>
            </a:r>
            <a:endParaRPr lang="en-US" sz="9600" b="1" dirty="0">
              <a:solidFill>
                <a:srgbClr val="94C6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2230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650079"/>
            <a:ext cx="8305800" cy="838201"/>
          </a:xfrm>
        </p:spPr>
        <p:txBody>
          <a:bodyPr>
            <a:noAutofit/>
          </a:bodyPr>
          <a:lstStyle/>
          <a:p>
            <a:r>
              <a:rPr lang="en-US" b="1" dirty="0" smtClean="0"/>
              <a:t>Making Friends in Six Easy </a:t>
            </a:r>
            <a:r>
              <a:rPr lang="en-US" b="1" dirty="0"/>
              <a:t>S</a:t>
            </a:r>
            <a:r>
              <a:rPr lang="en-US" b="1" dirty="0" smtClean="0"/>
              <a:t>teps </a:t>
            </a:r>
            <a:r>
              <a:rPr lang="en-US" b="1" dirty="0" smtClean="0">
                <a:sym typeface="Wingdings" panose="05000000000000000000" pitchFamily="2" charset="2"/>
              </a:rPr>
              <a:t> </a:t>
            </a:r>
            <a:endParaRPr lang="en-US" b="1" dirty="0"/>
          </a:p>
        </p:txBody>
      </p:sp>
      <p:sp>
        <p:nvSpPr>
          <p:cNvPr id="6" name="Content Placeholder 2"/>
          <p:cNvSpPr>
            <a:spLocks noGrp="1"/>
          </p:cNvSpPr>
          <p:nvPr>
            <p:ph idx="1"/>
          </p:nvPr>
        </p:nvSpPr>
        <p:spPr>
          <a:xfrm>
            <a:off x="2362200" y="2362200"/>
            <a:ext cx="4572000" cy="685800"/>
          </a:xfrm>
        </p:spPr>
        <p:txBody>
          <a:bodyPr/>
          <a:lstStyle/>
          <a:p>
            <a:pPr marL="0" indent="0">
              <a:buNone/>
            </a:pPr>
            <a:r>
              <a:rPr lang="en-US" dirty="0" smtClean="0"/>
              <a:t>Remember their name.</a:t>
            </a:r>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0" y="3276600"/>
            <a:ext cx="3435835" cy="3157157"/>
          </a:xfrm>
          <a:prstGeom prst="rect">
            <a:avLst/>
          </a:prstGeom>
        </p:spPr>
      </p:pic>
      <p:sp>
        <p:nvSpPr>
          <p:cNvPr id="8" name="TextBox 7"/>
          <p:cNvSpPr txBox="1"/>
          <p:nvPr/>
        </p:nvSpPr>
        <p:spPr>
          <a:xfrm>
            <a:off x="1542014" y="1859340"/>
            <a:ext cx="1219200" cy="1569660"/>
          </a:xfrm>
          <a:prstGeom prst="rect">
            <a:avLst/>
          </a:prstGeom>
          <a:noFill/>
        </p:spPr>
        <p:txBody>
          <a:bodyPr wrap="square" rtlCol="0">
            <a:spAutoFit/>
          </a:bodyPr>
          <a:lstStyle/>
          <a:p>
            <a:r>
              <a:rPr lang="en-US" sz="9600" b="1" dirty="0" smtClean="0">
                <a:solidFill>
                  <a:srgbClr val="94C600"/>
                </a:solidFill>
                <a:latin typeface="Arial" panose="020B0604020202020204" pitchFamily="34" charset="0"/>
                <a:cs typeface="Arial" panose="020B0604020202020204" pitchFamily="34" charset="0"/>
              </a:rPr>
              <a:t>3</a:t>
            </a:r>
            <a:endParaRPr lang="en-US" sz="9600" b="1" dirty="0">
              <a:solidFill>
                <a:srgbClr val="94C6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8485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631032"/>
            <a:ext cx="8382000" cy="685800"/>
          </a:xfrm>
        </p:spPr>
        <p:txBody>
          <a:bodyPr>
            <a:noAutofit/>
          </a:bodyPr>
          <a:lstStyle/>
          <a:p>
            <a:r>
              <a:rPr lang="en-US" b="1" dirty="0" smtClean="0"/>
              <a:t>Making Friends in Six Easy </a:t>
            </a:r>
            <a:r>
              <a:rPr lang="en-US" b="1" dirty="0"/>
              <a:t>S</a:t>
            </a:r>
            <a:r>
              <a:rPr lang="en-US" b="1" dirty="0" smtClean="0"/>
              <a:t>teps </a:t>
            </a:r>
            <a:r>
              <a:rPr lang="en-US" b="1" dirty="0" smtClean="0">
                <a:sym typeface="Wingdings" panose="05000000000000000000" pitchFamily="2" charset="2"/>
              </a:rPr>
              <a:t></a:t>
            </a:r>
            <a:endParaRPr lang="en-US" b="1" dirty="0"/>
          </a:p>
        </p:txBody>
      </p:sp>
      <p:sp>
        <p:nvSpPr>
          <p:cNvPr id="6" name="Content Placeholder 2"/>
          <p:cNvSpPr>
            <a:spLocks noGrp="1"/>
          </p:cNvSpPr>
          <p:nvPr>
            <p:ph idx="1"/>
          </p:nvPr>
        </p:nvSpPr>
        <p:spPr>
          <a:xfrm>
            <a:off x="1988344" y="2840832"/>
            <a:ext cx="2738242" cy="685800"/>
          </a:xfrm>
        </p:spPr>
        <p:txBody>
          <a:bodyPr/>
          <a:lstStyle/>
          <a:p>
            <a:pPr marL="0" indent="0">
              <a:buNone/>
            </a:pPr>
            <a:r>
              <a:rPr lang="en-US" dirty="0" smtClean="0"/>
              <a:t>Follow up.</a:t>
            </a: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200" y="2744549"/>
            <a:ext cx="4343400" cy="3833795"/>
          </a:xfrm>
          <a:prstGeom prst="rect">
            <a:avLst/>
          </a:prstGeom>
        </p:spPr>
      </p:pic>
      <p:sp>
        <p:nvSpPr>
          <p:cNvPr id="7" name="TextBox 6"/>
          <p:cNvSpPr txBox="1"/>
          <p:nvPr/>
        </p:nvSpPr>
        <p:spPr>
          <a:xfrm>
            <a:off x="1143000" y="2362200"/>
            <a:ext cx="1219200" cy="1569660"/>
          </a:xfrm>
          <a:prstGeom prst="rect">
            <a:avLst/>
          </a:prstGeom>
          <a:noFill/>
        </p:spPr>
        <p:txBody>
          <a:bodyPr wrap="square" rtlCol="0">
            <a:spAutoFit/>
          </a:bodyPr>
          <a:lstStyle/>
          <a:p>
            <a:r>
              <a:rPr lang="en-US" sz="9600" b="1" dirty="0" smtClean="0">
                <a:solidFill>
                  <a:srgbClr val="94C600"/>
                </a:solidFill>
                <a:latin typeface="Arial" panose="020B0604020202020204" pitchFamily="34" charset="0"/>
                <a:cs typeface="Arial" panose="020B0604020202020204" pitchFamily="34" charset="0"/>
              </a:rPr>
              <a:t>4</a:t>
            </a:r>
            <a:endParaRPr lang="en-US" sz="9600" b="1" dirty="0">
              <a:solidFill>
                <a:srgbClr val="94C6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478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609600"/>
            <a:ext cx="8382000" cy="685800"/>
          </a:xfrm>
        </p:spPr>
        <p:txBody>
          <a:bodyPr>
            <a:noAutofit/>
          </a:bodyPr>
          <a:lstStyle/>
          <a:p>
            <a:r>
              <a:rPr lang="en-US" b="1" dirty="0" smtClean="0"/>
              <a:t>Making Friends in Six Easy </a:t>
            </a:r>
            <a:r>
              <a:rPr lang="en-US" b="1" dirty="0"/>
              <a:t>S</a:t>
            </a:r>
            <a:r>
              <a:rPr lang="en-US" b="1" dirty="0" smtClean="0"/>
              <a:t>teps </a:t>
            </a:r>
            <a:r>
              <a:rPr lang="en-US" b="1" dirty="0" smtClean="0">
                <a:sym typeface="Wingdings" panose="05000000000000000000" pitchFamily="2" charset="2"/>
              </a:rPr>
              <a:t> </a:t>
            </a:r>
            <a:endParaRPr lang="en-US" b="1" dirty="0"/>
          </a:p>
        </p:txBody>
      </p:sp>
      <p:sp>
        <p:nvSpPr>
          <p:cNvPr id="7" name="Content Placeholder 2"/>
          <p:cNvSpPr>
            <a:spLocks noGrp="1"/>
          </p:cNvSpPr>
          <p:nvPr>
            <p:ph idx="1"/>
          </p:nvPr>
        </p:nvSpPr>
        <p:spPr>
          <a:xfrm>
            <a:off x="1733549" y="1981200"/>
            <a:ext cx="3352800" cy="1524000"/>
          </a:xfrm>
        </p:spPr>
        <p:txBody>
          <a:bodyPr/>
          <a:lstStyle/>
          <a:p>
            <a:pPr marL="0" indent="0">
              <a:buNone/>
            </a:pPr>
            <a:r>
              <a:rPr lang="en-US" dirty="0" smtClean="0"/>
              <a:t>Be excited to </a:t>
            </a:r>
            <a:br>
              <a:rPr lang="en-US" dirty="0" smtClean="0"/>
            </a:br>
            <a:r>
              <a:rPr lang="en-US" dirty="0" smtClean="0"/>
              <a:t>see them again.</a:t>
            </a:r>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5800" y="2366414"/>
            <a:ext cx="4038600" cy="4415386"/>
          </a:xfrm>
          <a:prstGeom prst="rect">
            <a:avLst/>
          </a:prstGeom>
        </p:spPr>
      </p:pic>
      <p:sp>
        <p:nvSpPr>
          <p:cNvPr id="6" name="TextBox 5"/>
          <p:cNvSpPr txBox="1"/>
          <p:nvPr/>
        </p:nvSpPr>
        <p:spPr>
          <a:xfrm>
            <a:off x="840581" y="1706940"/>
            <a:ext cx="1219200" cy="1569660"/>
          </a:xfrm>
          <a:prstGeom prst="rect">
            <a:avLst/>
          </a:prstGeom>
          <a:noFill/>
        </p:spPr>
        <p:txBody>
          <a:bodyPr wrap="square" rtlCol="0">
            <a:spAutoFit/>
          </a:bodyPr>
          <a:lstStyle/>
          <a:p>
            <a:r>
              <a:rPr lang="en-US" sz="9600" b="1" dirty="0" smtClean="0">
                <a:solidFill>
                  <a:srgbClr val="94C600"/>
                </a:solidFill>
                <a:latin typeface="Arial" panose="020B0604020202020204" pitchFamily="34" charset="0"/>
                <a:cs typeface="Arial" panose="020B0604020202020204" pitchFamily="34" charset="0"/>
              </a:rPr>
              <a:t>5</a:t>
            </a:r>
            <a:endParaRPr lang="en-US" sz="9600" b="1" dirty="0">
              <a:solidFill>
                <a:srgbClr val="94C6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9737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GUMS.pptm [Autosaved]">
  <a:themeElements>
    <a:clrScheme name="GUMS">
      <a:dk1>
        <a:srgbClr val="4BACC6"/>
      </a:dk1>
      <a:lt1>
        <a:srgbClr val="FFFFFF"/>
      </a:lt1>
      <a:dk2>
        <a:srgbClr val="009999"/>
      </a:dk2>
      <a:lt2>
        <a:srgbClr val="EEECE1"/>
      </a:lt2>
      <a:accent1>
        <a:srgbClr val="4F81BD"/>
      </a:accent1>
      <a:accent2>
        <a:srgbClr val="953734"/>
      </a:accent2>
      <a:accent3>
        <a:srgbClr val="86A31D"/>
      </a:accent3>
      <a:accent4>
        <a:srgbClr val="853E7B"/>
      </a:accent4>
      <a:accent5>
        <a:srgbClr val="4BACC6"/>
      </a:accent5>
      <a:accent6>
        <a:srgbClr val="E36C09"/>
      </a:accent6>
      <a:hlink>
        <a:srgbClr val="0000CC"/>
      </a:hlink>
      <a:folHlink>
        <a:srgbClr val="C0000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student GUMS template</Template>
  <TotalTime>2302</TotalTime>
  <Words>887</Words>
  <Application>Microsoft Office PowerPoint</Application>
  <PresentationFormat>On-screen Show (4:3)</PresentationFormat>
  <Paragraphs>124</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Book Antiqua</vt:lpstr>
      <vt:lpstr>Calibri</vt:lpstr>
      <vt:lpstr>Century Gothic</vt:lpstr>
      <vt:lpstr>Courier New</vt:lpstr>
      <vt:lpstr>Wingdings</vt:lpstr>
      <vt:lpstr>GUMS.pptm [Autosaved]</vt:lpstr>
      <vt:lpstr>PowerPoint Presentation</vt:lpstr>
      <vt:lpstr>Objectives</vt:lpstr>
      <vt:lpstr>How do you feel when?</vt:lpstr>
      <vt:lpstr>PowerPoint Presentation</vt:lpstr>
      <vt:lpstr>Making Friends in Six Easy Steps </vt:lpstr>
      <vt:lpstr>Making Friends in Six Easy Steps </vt:lpstr>
      <vt:lpstr>Making Friends in Six Easy Steps  </vt:lpstr>
      <vt:lpstr>Making Friends in Six Easy Steps </vt:lpstr>
      <vt:lpstr>Making Friends in Six Easy Steps  </vt:lpstr>
      <vt:lpstr>Making Friends in Six Easy Steps  </vt:lpstr>
      <vt:lpstr>Let’s Practice</vt:lpstr>
      <vt:lpstr>Challenge</vt:lpstr>
    </vt:vector>
  </TitlesOfParts>
  <Company>North Dakota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Gearing Up For Middle School</dc:title>
  <dc:creator>Kimberly Bushsaw</dc:creator>
  <cp:lastModifiedBy>Cynthia Selstedt</cp:lastModifiedBy>
  <cp:revision>203</cp:revision>
  <cp:lastPrinted>2015-04-14T20:39:25Z</cp:lastPrinted>
  <dcterms:created xsi:type="dcterms:W3CDTF">2013-01-07T20:58:22Z</dcterms:created>
  <dcterms:modified xsi:type="dcterms:W3CDTF">2015-04-28T15:45:40Z</dcterms:modified>
</cp:coreProperties>
</file>