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9"/>
  </p:notesMasterIdLst>
  <p:handoutMasterIdLst>
    <p:handoutMasterId r:id="rId20"/>
  </p:handoutMasterIdLst>
  <p:sldIdLst>
    <p:sldId id="278" r:id="rId2"/>
    <p:sldId id="257" r:id="rId3"/>
    <p:sldId id="258" r:id="rId4"/>
    <p:sldId id="267" r:id="rId5"/>
    <p:sldId id="260" r:id="rId6"/>
    <p:sldId id="279" r:id="rId7"/>
    <p:sldId id="280" r:id="rId8"/>
    <p:sldId id="281" r:id="rId9"/>
    <p:sldId id="282" r:id="rId10"/>
    <p:sldId id="275" r:id="rId11"/>
    <p:sldId id="283" r:id="rId12"/>
    <p:sldId id="284" r:id="rId13"/>
    <p:sldId id="285" r:id="rId14"/>
    <p:sldId id="286" r:id="rId15"/>
    <p:sldId id="268" r:id="rId16"/>
    <p:sldId id="269" r:id="rId17"/>
    <p:sldId id="277" r:id="rId18"/>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C600"/>
    <a:srgbClr val="864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5" autoAdjust="0"/>
    <p:restoredTop sz="90112" autoAdjust="0"/>
  </p:normalViewPr>
  <p:slideViewPr>
    <p:cSldViewPr>
      <p:cViewPr varScale="1">
        <p:scale>
          <a:sx n="65" d="100"/>
          <a:sy n="65" d="100"/>
        </p:scale>
        <p:origin x="498" y="72"/>
      </p:cViewPr>
      <p:guideLst>
        <p:guide orient="horz" pos="2160"/>
        <p:guide pos="2880"/>
      </p:guideLst>
    </p:cSldViewPr>
  </p:slideViewPr>
  <p:outlineViewPr>
    <p:cViewPr>
      <p:scale>
        <a:sx n="33" d="100"/>
        <a:sy n="33" d="100"/>
      </p:scale>
      <p:origin x="0" y="1656"/>
    </p:cViewPr>
  </p:outlin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608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550" y="1"/>
            <a:ext cx="3026833" cy="466087"/>
          </a:xfrm>
          <a:prstGeom prst="rect">
            <a:avLst/>
          </a:prstGeom>
        </p:spPr>
        <p:txBody>
          <a:bodyPr vert="horz" lIns="91440" tIns="45720" rIns="91440" bIns="45720" rtlCol="0"/>
          <a:lstStyle>
            <a:lvl1pPr algn="r">
              <a:defRPr sz="1200"/>
            </a:lvl1pPr>
          </a:lstStyle>
          <a:p>
            <a:fld id="{1224AF15-9759-4098-8D65-3DC4E3F24D77}" type="datetimeFigureOut">
              <a:rPr lang="en-US" smtClean="0"/>
              <a:t>4/28/2015</a:t>
            </a:fld>
            <a:endParaRPr lang="en-US"/>
          </a:p>
        </p:txBody>
      </p:sp>
      <p:sp>
        <p:nvSpPr>
          <p:cNvPr id="4" name="Footer Placeholder 3"/>
          <p:cNvSpPr>
            <a:spLocks noGrp="1"/>
          </p:cNvSpPr>
          <p:nvPr>
            <p:ph type="ftr" sz="quarter" idx="2"/>
          </p:nvPr>
        </p:nvSpPr>
        <p:spPr>
          <a:xfrm>
            <a:off x="0" y="8817613"/>
            <a:ext cx="3026833" cy="4660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613"/>
            <a:ext cx="3026833" cy="466087"/>
          </a:xfrm>
          <a:prstGeom prst="rect">
            <a:avLst/>
          </a:prstGeom>
        </p:spPr>
        <p:txBody>
          <a:bodyPr vert="horz" lIns="91440" tIns="45720" rIns="91440" bIns="45720" rtlCol="0" anchor="b"/>
          <a:lstStyle>
            <a:lvl1pPr algn="r">
              <a:defRPr sz="1200"/>
            </a:lvl1pPr>
          </a:lstStyle>
          <a:p>
            <a:fld id="{84967B58-2E6D-40BB-B3AF-916B25B8A3B0}" type="slidenum">
              <a:rPr lang="en-US" smtClean="0"/>
              <a:t>‹#›</a:t>
            </a:fld>
            <a:endParaRPr lang="en-US"/>
          </a:p>
        </p:txBody>
      </p:sp>
    </p:spTree>
    <p:extLst>
      <p:ext uri="{BB962C8B-B14F-4D97-AF65-F5344CB8AC3E}">
        <p14:creationId xmlns:p14="http://schemas.microsoft.com/office/powerpoint/2010/main" val="1838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26833" cy="46418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550" y="2"/>
            <a:ext cx="3026833" cy="464185"/>
          </a:xfrm>
          <a:prstGeom prst="rect">
            <a:avLst/>
          </a:prstGeom>
        </p:spPr>
        <p:txBody>
          <a:bodyPr vert="horz" lIns="91440" tIns="45720" rIns="91440" bIns="45720" rtlCol="0"/>
          <a:lstStyle>
            <a:lvl1pPr algn="r">
              <a:defRPr sz="1200"/>
            </a:lvl1pPr>
          </a:lstStyle>
          <a:p>
            <a:fld id="{F884451D-ED61-4877-906F-EC46498E5AFE}" type="datetimeFigureOut">
              <a:rPr lang="en-US" smtClean="0"/>
              <a:t>4/28/2015</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09759"/>
            <a:ext cx="5588000" cy="417766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6"/>
            <a:ext cx="3026833" cy="46418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6"/>
            <a:ext cx="3026833" cy="464185"/>
          </a:xfrm>
          <a:prstGeom prst="rect">
            <a:avLst/>
          </a:prstGeom>
        </p:spPr>
        <p:txBody>
          <a:bodyPr vert="horz" lIns="91440" tIns="45720" rIns="91440" bIns="45720" rtlCol="0" anchor="b"/>
          <a:lstStyle>
            <a:lvl1pPr algn="r">
              <a:defRPr sz="1200"/>
            </a:lvl1pPr>
          </a:lstStyle>
          <a:p>
            <a:fld id="{084888ED-F8E6-4D2F-8005-99AE37364479}" type="slidenum">
              <a:rPr lang="en-US" smtClean="0"/>
              <a:t>‹#›</a:t>
            </a:fld>
            <a:endParaRPr lang="en-US" dirty="0"/>
          </a:p>
        </p:txBody>
      </p:sp>
    </p:spTree>
    <p:extLst>
      <p:ext uri="{BB962C8B-B14F-4D97-AF65-F5344CB8AC3E}">
        <p14:creationId xmlns:p14="http://schemas.microsoft.com/office/powerpoint/2010/main" val="2205544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Resources: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and Your Adolescent, The Essential Guide for Ages 10-25.” Laurence Steinberg, Ph.D., 2011.</a:t>
            </a:r>
          </a:p>
          <a:p>
            <a:endParaRPr lang="en-US" baseline="0" dirty="0" smtClean="0"/>
          </a:p>
          <a:p>
            <a:endParaRPr lang="en-US" baseline="0" dirty="0" smtClean="0"/>
          </a:p>
          <a:p>
            <a:endParaRPr lang="en-US" b="1" baseline="0" dirty="0" smtClean="0"/>
          </a:p>
          <a:p>
            <a:r>
              <a:rPr lang="en-US" b="1" baseline="0" dirty="0" smtClean="0"/>
              <a:t>Supplies: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Rocks (one per group)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Tennis balls (one per group)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Large marshmallows (one per group)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Crescent shapes cut from yellow paper to represent the moon (one per group)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Icebreaker sheet, print Slide 17. Print one per group and cut into four parts. </a:t>
            </a:r>
          </a:p>
          <a:p>
            <a:pPr marL="0" indent="0">
              <a:buFont typeface="Arial" panose="020B0604020202020204" pitchFamily="34" charset="0"/>
              <a:buNone/>
            </a:pPr>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a:t>
            </a:fld>
            <a:endParaRPr lang="en-US" dirty="0"/>
          </a:p>
        </p:txBody>
      </p:sp>
    </p:spTree>
    <p:extLst>
      <p:ext uri="{BB962C8B-B14F-4D97-AF65-F5344CB8AC3E}">
        <p14:creationId xmlns:p14="http://schemas.microsoft.com/office/powerpoint/2010/main" val="1595811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567">
              <a:defRPr/>
            </a:pPr>
            <a:r>
              <a:rPr lang="en-US" b="1" dirty="0" smtClean="0"/>
              <a:t>To say:</a:t>
            </a:r>
            <a:r>
              <a:rPr lang="en-US" b="1" baseline="0" dirty="0" smtClean="0"/>
              <a:t> </a:t>
            </a:r>
          </a:p>
          <a:p>
            <a:pPr defTabSz="927567">
              <a:defRPr/>
            </a:pPr>
            <a:r>
              <a:rPr lang="en-US" b="0" baseline="0" dirty="0" smtClean="0"/>
              <a:t>Consider this type of parenting to be like a tennis ball: It is firm and flexible. </a:t>
            </a:r>
          </a:p>
          <a:p>
            <a:pPr defTabSz="927567">
              <a:defRPr/>
            </a:pPr>
            <a:r>
              <a:rPr lang="en-US" dirty="0" smtClean="0"/>
              <a:t>Parents</a:t>
            </a:r>
            <a:r>
              <a:rPr lang="en-US" baseline="0" dirty="0" smtClean="0"/>
              <a:t> who use a positive (authoritative) style of parenting may: </a:t>
            </a:r>
            <a:endParaRPr lang="en-US" dirty="0" smtClean="0"/>
          </a:p>
          <a:p>
            <a:endParaRPr lang="en-US" dirty="0" smtClean="0"/>
          </a:p>
          <a:p>
            <a:pPr marL="173919" indent="-173919">
              <a:buFont typeface="Arial" pitchFamily="34" charset="0"/>
              <a:buChar char="•"/>
            </a:pPr>
            <a:r>
              <a:rPr lang="en-US" dirty="0" smtClean="0"/>
              <a:t>Be firm but loving </a:t>
            </a:r>
          </a:p>
          <a:p>
            <a:pPr marL="171450" indent="-171450">
              <a:buFont typeface="Arial" pitchFamily="34" charset="0"/>
              <a:buChar char="•"/>
            </a:pPr>
            <a:r>
              <a:rPr lang="en-US" dirty="0" smtClean="0"/>
              <a:t>Set clear boundaries</a:t>
            </a:r>
          </a:p>
          <a:p>
            <a:pPr marL="171450" indent="-171450">
              <a:buFont typeface="Arial" pitchFamily="34" charset="0"/>
              <a:buChar char="•"/>
            </a:pPr>
            <a:r>
              <a:rPr lang="en-US" dirty="0" smtClean="0"/>
              <a:t>Follow through with appropriate consequences</a:t>
            </a:r>
          </a:p>
          <a:p>
            <a:pPr marL="171450" indent="-171450">
              <a:buFont typeface="Arial" pitchFamily="34" charset="0"/>
              <a:buChar char="•"/>
            </a:pPr>
            <a:r>
              <a:rPr lang="en-US" dirty="0" smtClean="0"/>
              <a:t>Set reasonable expectations</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10</a:t>
            </a:fld>
            <a:endParaRPr lang="en-US" dirty="0"/>
          </a:p>
        </p:txBody>
      </p:sp>
    </p:spTree>
    <p:extLst>
      <p:ext uri="{BB962C8B-B14F-4D97-AF65-F5344CB8AC3E}">
        <p14:creationId xmlns:p14="http://schemas.microsoft.com/office/powerpoint/2010/main" val="3644000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(continued)</a:t>
            </a:r>
          </a:p>
          <a:p>
            <a:pPr marL="173919" indent="-173919">
              <a:buFont typeface="Arial" pitchFamily="34" charset="0"/>
              <a:buChar char="•"/>
            </a:pPr>
            <a:endParaRPr lang="en-US" dirty="0" smtClean="0"/>
          </a:p>
          <a:p>
            <a:pPr marL="173919" indent="-173919">
              <a:buFont typeface="Arial" pitchFamily="34" charset="0"/>
              <a:buChar char="•"/>
            </a:pPr>
            <a:r>
              <a:rPr lang="en-US" dirty="0" smtClean="0"/>
              <a:t>Allow for learning from mistakes</a:t>
            </a:r>
          </a:p>
          <a:p>
            <a:pPr marL="171450" indent="-171450">
              <a:buFont typeface="Arial" pitchFamily="34" charset="0"/>
              <a:buChar char="•"/>
            </a:pPr>
            <a:r>
              <a:rPr lang="en-US" dirty="0" smtClean="0"/>
              <a:t>Model</a:t>
            </a:r>
            <a:r>
              <a:rPr lang="en-US" baseline="0" dirty="0" smtClean="0"/>
              <a:t> </a:t>
            </a:r>
            <a:r>
              <a:rPr lang="en-US" dirty="0" smtClean="0"/>
              <a:t>expected behaviors</a:t>
            </a:r>
          </a:p>
          <a:p>
            <a:pPr marL="171450" indent="-171450">
              <a:buFont typeface="Arial" pitchFamily="34" charset="0"/>
              <a:buChar char="•"/>
            </a:pPr>
            <a:r>
              <a:rPr lang="en-US" baseline="0" dirty="0" smtClean="0"/>
              <a:t>Be c</a:t>
            </a:r>
            <a:r>
              <a:rPr lang="en-US" dirty="0" smtClean="0"/>
              <a:t>onfident, flexible, respectful</a:t>
            </a:r>
          </a:p>
          <a:p>
            <a:pPr marL="171450" indent="-171450">
              <a:buFont typeface="Arial" pitchFamily="34" charset="0"/>
              <a:buChar char="•"/>
            </a:pPr>
            <a:r>
              <a:rPr lang="en-US" dirty="0" smtClean="0"/>
              <a:t>Model</a:t>
            </a:r>
            <a:r>
              <a:rPr lang="en-US" baseline="0" dirty="0" smtClean="0"/>
              <a:t> </a:t>
            </a:r>
            <a:r>
              <a:rPr lang="en-US" dirty="0" smtClean="0"/>
              <a:t>teamwork, give and take, share the power</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11</a:t>
            </a:fld>
            <a:endParaRPr lang="en-US" dirty="0"/>
          </a:p>
        </p:txBody>
      </p:sp>
    </p:spTree>
    <p:extLst>
      <p:ext uri="{BB962C8B-B14F-4D97-AF65-F5344CB8AC3E}">
        <p14:creationId xmlns:p14="http://schemas.microsoft.com/office/powerpoint/2010/main" val="919030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smtClean="0"/>
              <a:t>To say:</a:t>
            </a:r>
          </a:p>
          <a:p>
            <a:r>
              <a:rPr lang="en-US" dirty="0" smtClean="0"/>
              <a:t>Children raised</a:t>
            </a:r>
            <a:r>
              <a:rPr lang="en-US" baseline="0" dirty="0" smtClean="0"/>
              <a:t> with this parenting style may be:</a:t>
            </a:r>
          </a:p>
          <a:p>
            <a:endParaRPr lang="en-US" baseline="0" dirty="0" smtClean="0"/>
          </a:p>
          <a:p>
            <a:pPr marL="171450" indent="-171450">
              <a:buFont typeface="Arial" panose="020B0604020202020204" pitchFamily="34" charset="0"/>
              <a:buChar char="•"/>
            </a:pPr>
            <a:r>
              <a:rPr lang="en-US" dirty="0" smtClean="0"/>
              <a:t>Confident</a:t>
            </a:r>
          </a:p>
          <a:p>
            <a:pPr marL="171450" indent="-171450">
              <a:buFont typeface="Arial" panose="020B0604020202020204" pitchFamily="34" charset="0"/>
              <a:buChar char="•"/>
            </a:pPr>
            <a:r>
              <a:rPr lang="en-US" dirty="0" smtClean="0"/>
              <a:t>Secure</a:t>
            </a:r>
          </a:p>
          <a:p>
            <a:pPr marL="171450" indent="-171450">
              <a:buFont typeface="Arial" panose="020B0604020202020204" pitchFamily="34" charset="0"/>
              <a:buChar char="•"/>
            </a:pPr>
            <a:r>
              <a:rPr lang="en-US" dirty="0" smtClean="0"/>
              <a:t>Respectful</a:t>
            </a:r>
            <a:r>
              <a:rPr lang="en-US" baseline="0" dirty="0" smtClean="0"/>
              <a:t> of</a:t>
            </a:r>
            <a:r>
              <a:rPr lang="en-US" dirty="0" smtClean="0"/>
              <a:t> self and others</a:t>
            </a:r>
          </a:p>
          <a:p>
            <a:pPr marL="171450" indent="-171450">
              <a:buFont typeface="Arial" panose="020B0604020202020204" pitchFamily="34" charset="0"/>
              <a:buChar char="•"/>
            </a:pPr>
            <a:r>
              <a:rPr lang="en-US" dirty="0" smtClean="0"/>
              <a:t>Responsible</a:t>
            </a:r>
          </a:p>
          <a:p>
            <a:pPr marL="171450" indent="-171450">
              <a:buFont typeface="Arial" panose="020B0604020202020204" pitchFamily="34" charset="0"/>
              <a:buChar char="•"/>
            </a:pPr>
            <a:r>
              <a:rPr lang="en-US" dirty="0" smtClean="0"/>
              <a:t>Self-disciplined</a:t>
            </a:r>
          </a:p>
          <a:p>
            <a:pPr marL="171450" indent="-171450">
              <a:buFont typeface="Arial" panose="020B0604020202020204" pitchFamily="34" charset="0"/>
              <a:buChar char="•"/>
            </a:pPr>
            <a:r>
              <a:rPr lang="en-US" dirty="0" smtClean="0"/>
              <a:t>Driven by inner motivation</a:t>
            </a:r>
          </a:p>
          <a:p>
            <a:pPr marL="171450" indent="-171450" algn="l">
              <a:buFont typeface="Arial" panose="020B0604020202020204" pitchFamily="34" charset="0"/>
              <a:buChar char="•"/>
            </a:pPr>
            <a:r>
              <a:rPr lang="en-US" dirty="0" smtClean="0"/>
              <a:t>Invested</a:t>
            </a:r>
            <a:r>
              <a:rPr lang="en-US" baseline="0" dirty="0" smtClean="0"/>
              <a:t> in c</a:t>
            </a:r>
            <a:r>
              <a:rPr lang="en-US" dirty="0" smtClean="0"/>
              <a:t>loser family relationships</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12</a:t>
            </a:fld>
            <a:endParaRPr lang="en-US" dirty="0"/>
          </a:p>
        </p:txBody>
      </p:sp>
    </p:spTree>
    <p:extLst>
      <p:ext uri="{BB962C8B-B14F-4D97-AF65-F5344CB8AC3E}">
        <p14:creationId xmlns:p14="http://schemas.microsoft.com/office/powerpoint/2010/main" val="2676063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To say:</a:t>
            </a:r>
          </a:p>
          <a:p>
            <a:r>
              <a:rPr lang="en-US" sz="1200" b="0" dirty="0" smtClean="0"/>
              <a:t>Can you identify</a:t>
            </a:r>
            <a:r>
              <a:rPr lang="en-US" sz="1200" b="0" baseline="0" dirty="0" smtClean="0"/>
              <a:t> your parenting style from the four we are working with today? </a:t>
            </a:r>
          </a:p>
          <a:p>
            <a:endParaRPr lang="en-US" sz="1200" b="1" baseline="0" dirty="0" smtClean="0"/>
          </a:p>
          <a:p>
            <a:r>
              <a:rPr lang="en-US" sz="1200" b="1" i="1" baseline="0" dirty="0" smtClean="0"/>
              <a:t>To do:</a:t>
            </a:r>
          </a:p>
          <a:p>
            <a:r>
              <a:rPr lang="en-US" sz="1200" b="0" i="1" baseline="0" dirty="0" smtClean="0"/>
              <a:t>Have your participants process their answer to this question in any way you feel is most helpful/comfortable to your group:</a:t>
            </a:r>
          </a:p>
          <a:p>
            <a:pPr marL="171450" indent="-171450">
              <a:buFont typeface="Arial" panose="020B0604020202020204" pitchFamily="34" charset="0"/>
              <a:buChar char="•"/>
            </a:pPr>
            <a:r>
              <a:rPr lang="en-US" sz="1200" b="0" i="1" baseline="0" dirty="0" smtClean="0"/>
              <a:t>Work in pairs</a:t>
            </a:r>
          </a:p>
          <a:p>
            <a:pPr marL="171450" indent="-171450">
              <a:buFont typeface="Arial" panose="020B0604020202020204" pitchFamily="34" charset="0"/>
              <a:buChar char="•"/>
            </a:pPr>
            <a:r>
              <a:rPr lang="en-US" sz="1200" b="0" i="1" baseline="0" dirty="0" smtClean="0"/>
              <a:t>Silently reflect</a:t>
            </a:r>
          </a:p>
          <a:p>
            <a:pPr marL="171450" indent="-171450">
              <a:buFont typeface="Arial" panose="020B0604020202020204" pitchFamily="34" charset="0"/>
              <a:buChar char="•"/>
            </a:pPr>
            <a:r>
              <a:rPr lang="en-US" sz="1200" b="0" i="1" baseline="0" dirty="0" smtClean="0"/>
              <a:t>Have participants write their answers on a piece of paper nobody will see</a:t>
            </a:r>
          </a:p>
          <a:p>
            <a:pPr marL="171450" indent="-171450">
              <a:buFont typeface="Arial" panose="020B0604020202020204" pitchFamily="34" charset="0"/>
              <a:buChar char="•"/>
            </a:pPr>
            <a:r>
              <a:rPr lang="en-US" sz="1200" b="0" i="1" baseline="0" dirty="0" smtClean="0"/>
              <a:t>Large-group discussion for those who wish to share or ask questions</a:t>
            </a:r>
          </a:p>
          <a:p>
            <a:pPr marL="0" indent="0">
              <a:buFont typeface="Arial" panose="020B0604020202020204" pitchFamily="34" charset="0"/>
              <a:buNone/>
            </a:pPr>
            <a:r>
              <a:rPr lang="en-US" sz="1200" b="0" i="1" baseline="0" dirty="0" smtClean="0"/>
              <a:t> </a:t>
            </a:r>
          </a:p>
          <a:p>
            <a:endParaRPr lang="en-US" sz="1200" b="0" baseline="0" dirty="0" smtClean="0"/>
          </a:p>
          <a:p>
            <a:r>
              <a:rPr lang="en-US" sz="1200" b="1" baseline="0" dirty="0" smtClean="0"/>
              <a:t>To say:</a:t>
            </a:r>
          </a:p>
          <a:p>
            <a:r>
              <a:rPr lang="en-US" sz="1200" b="0" baseline="0" dirty="0" smtClean="0"/>
              <a:t>Most people recognize that the positive parenting model is good for relationship building as well as raising children who will become reasonable and responsible adults. </a:t>
            </a:r>
          </a:p>
          <a:p>
            <a:r>
              <a:rPr lang="en-US" sz="1200" b="0" baseline="0" dirty="0" smtClean="0"/>
              <a:t>That is the tennis ball style: firm but fair. It’s easy to remember if you think about raising “well-rounded” kids (pardon the pun). </a:t>
            </a:r>
          </a:p>
          <a:p>
            <a:endParaRPr lang="en-US" sz="1200" b="0" baseline="0" dirty="0" smtClean="0"/>
          </a:p>
          <a:p>
            <a:r>
              <a:rPr lang="en-US" sz="1200" b="0" baseline="0" dirty="0" smtClean="0"/>
              <a:t>No one is perfect; we are all just human. New patterns are hard to make, and old habits are hard to break, but our kids are worth the effort.</a:t>
            </a:r>
          </a:p>
          <a:p>
            <a:endParaRPr lang="en-US" sz="1200" b="0" baseline="0" dirty="0" smtClean="0"/>
          </a:p>
          <a:p>
            <a:endParaRPr lang="en-US" sz="1200" b="0" dirty="0" smtClean="0"/>
          </a:p>
          <a:p>
            <a:endParaRPr lang="en-US" b="0" dirty="0" smtClean="0"/>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13</a:t>
            </a:fld>
            <a:endParaRPr lang="en-US" dirty="0"/>
          </a:p>
        </p:txBody>
      </p:sp>
    </p:spTree>
    <p:extLst>
      <p:ext uri="{BB962C8B-B14F-4D97-AF65-F5344CB8AC3E}">
        <p14:creationId xmlns:p14="http://schemas.microsoft.com/office/powerpoint/2010/main" val="1223292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To</a:t>
            </a:r>
            <a:r>
              <a:rPr lang="en-US" b="1" i="1" baseline="0" dirty="0" smtClean="0"/>
              <a:t> do:</a:t>
            </a:r>
          </a:p>
          <a:p>
            <a:r>
              <a:rPr lang="en-US" i="1" baseline="0" dirty="0" smtClean="0"/>
              <a:t>Use the following scenarios as time allows. Keep this slide visible to participants so they can link these situations to the positive parenting concepts on the slide. Read the scenarios and let the group choose one or two to work on during this time. Or print the scenarios and divide participants into work groups. Ask them to record answers and check for the firm but fair responses. Correct punitive or marshmallow thinking as they come up with long-term solutions to the following situations. </a:t>
            </a:r>
          </a:p>
          <a:p>
            <a:endParaRPr lang="en-US" i="1" dirty="0" smtClean="0"/>
          </a:p>
          <a:p>
            <a:endParaRPr lang="en-US" i="1" dirty="0" smtClean="0"/>
          </a:p>
          <a:p>
            <a:r>
              <a:rPr lang="en-US" b="1" dirty="0" smtClean="0"/>
              <a:t>To say:</a:t>
            </a:r>
          </a:p>
          <a:p>
            <a:r>
              <a:rPr lang="en-US" dirty="0" smtClean="0"/>
              <a:t>Let’s put our heads together and discuss</a:t>
            </a:r>
            <a:r>
              <a:rPr lang="en-US" baseline="0" dirty="0" smtClean="0"/>
              <a:t> these eight practices of positive parenting as they apply to some all-too-familiar situations: </a:t>
            </a:r>
          </a:p>
          <a:p>
            <a:endParaRPr lang="en-US" baseline="0" dirty="0" smtClean="0"/>
          </a:p>
          <a:p>
            <a:r>
              <a:rPr lang="en-US" baseline="0" dirty="0" smtClean="0"/>
              <a:t>Situation 1:</a:t>
            </a:r>
          </a:p>
          <a:p>
            <a:pPr marL="171450" indent="-171450">
              <a:buFont typeface="Arial" panose="020B0604020202020204" pitchFamily="34" charset="0"/>
              <a:buChar char="•"/>
            </a:pPr>
            <a:r>
              <a:rPr lang="en-US" baseline="0" dirty="0" smtClean="0"/>
              <a:t>Your child has outgrown most of his/her clothes. You head for the store with a budget in mind and hope for sales in the right sizes. </a:t>
            </a:r>
          </a:p>
          <a:p>
            <a:r>
              <a:rPr lang="en-US" baseline="0" dirty="0" smtClean="0"/>
              <a:t> Your child has just seen what the cool kids at school are wearing and she/he is refusing to try on anything less than expensive jeans and name-brand tennis shoes. </a:t>
            </a:r>
          </a:p>
          <a:p>
            <a:endParaRPr lang="en-US" baseline="0" dirty="0" smtClean="0"/>
          </a:p>
          <a:p>
            <a:r>
              <a:rPr lang="en-US" baseline="0" dirty="0" smtClean="0"/>
              <a:t>Situation 2:</a:t>
            </a:r>
          </a:p>
          <a:p>
            <a:pPr marL="171450" indent="-171450">
              <a:buFont typeface="Arial" panose="020B0604020202020204" pitchFamily="34" charset="0"/>
              <a:buChar char="•"/>
            </a:pPr>
            <a:r>
              <a:rPr lang="en-US" baseline="0" dirty="0" smtClean="0"/>
              <a:t>Your mother-in-law is coming for the weekend. You are simultaneously cleaning, cooking, mowing the lawn and painting the bathroom. Your child is sitting in his/her room, ear buds in, leisurely doing homework. </a:t>
            </a:r>
          </a:p>
          <a:p>
            <a:endParaRPr lang="en-US" baseline="0" dirty="0" smtClean="0"/>
          </a:p>
          <a:p>
            <a:r>
              <a:rPr lang="en-US" baseline="0" dirty="0" smtClean="0"/>
              <a:t>Situation 3:</a:t>
            </a:r>
          </a:p>
          <a:p>
            <a:pPr marL="171450" indent="-171450">
              <a:buFont typeface="Arial" panose="020B0604020202020204" pitchFamily="34" charset="0"/>
              <a:buChar char="•"/>
            </a:pPr>
            <a:r>
              <a:rPr lang="en-US" baseline="0" dirty="0" smtClean="0"/>
              <a:t>You have asked that everyone is home, washed and at the table by 5 p.m. for dinner. This enables your spouse to eat with the family before going to work on the night shift. Your middle school student seems to be tardy more nights than he/she is on time. </a:t>
            </a:r>
          </a:p>
          <a:p>
            <a:endParaRPr lang="en-US" dirty="0" smtClean="0"/>
          </a:p>
          <a:p>
            <a:r>
              <a:rPr lang="en-US" dirty="0" smtClean="0"/>
              <a:t>Situation 4:</a:t>
            </a:r>
          </a:p>
          <a:p>
            <a:pPr marL="171450" indent="-171450">
              <a:buFont typeface="Arial" panose="020B0604020202020204" pitchFamily="34" charset="0"/>
              <a:buChar char="•"/>
            </a:pPr>
            <a:r>
              <a:rPr lang="en-US" dirty="0" smtClean="0"/>
              <a:t>You have trouble</a:t>
            </a:r>
            <a:r>
              <a:rPr lang="en-US" baseline="0" dirty="0" smtClean="0"/>
              <a:t> waking up the middle-</a:t>
            </a:r>
            <a:r>
              <a:rPr lang="en-US" baseline="0" dirty="0" err="1" smtClean="0"/>
              <a:t>schooler</a:t>
            </a:r>
            <a:r>
              <a:rPr lang="en-US" baseline="0" dirty="0" smtClean="0"/>
              <a:t>. He/she is late for school again. </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Situation 5:</a:t>
            </a:r>
          </a:p>
          <a:p>
            <a:pPr marL="171450" indent="-171450">
              <a:buFont typeface="Arial" panose="020B0604020202020204" pitchFamily="34" charset="0"/>
              <a:buChar char="•"/>
            </a:pPr>
            <a:r>
              <a:rPr lang="en-US" baseline="0" dirty="0" smtClean="0"/>
              <a:t>You get another phone call from school asking you to bring forgotten homework, mittens, cold lunch, etc. </a:t>
            </a:r>
            <a:endParaRPr lang="en-US" dirty="0" smtClean="0"/>
          </a:p>
          <a:p>
            <a:endParaRPr lang="en-US" dirty="0" smtClean="0"/>
          </a:p>
          <a:p>
            <a:endParaRPr lang="en-US" sz="1200" b="0" dirty="0" smtClean="0"/>
          </a:p>
          <a:p>
            <a:endParaRPr lang="en-US" b="0" dirty="0" smtClean="0"/>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14</a:t>
            </a:fld>
            <a:endParaRPr lang="en-US" dirty="0"/>
          </a:p>
        </p:txBody>
      </p:sp>
    </p:spTree>
    <p:extLst>
      <p:ext uri="{BB962C8B-B14F-4D97-AF65-F5344CB8AC3E}">
        <p14:creationId xmlns:p14="http://schemas.microsoft.com/office/powerpoint/2010/main" val="16832400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smtClean="0"/>
              <a:t>To say:</a:t>
            </a:r>
          </a:p>
          <a:p>
            <a:r>
              <a:rPr lang="en-US" dirty="0" smtClean="0"/>
              <a:t>Last but not least, </a:t>
            </a:r>
            <a:r>
              <a:rPr lang="en-US" baseline="0" dirty="0" smtClean="0"/>
              <a:t>note that sometimes parents in the same family come at parenting from different perspectives. </a:t>
            </a:r>
            <a:r>
              <a:rPr lang="en-US" dirty="0" smtClean="0"/>
              <a:t>In some families, one parent</a:t>
            </a:r>
            <a:r>
              <a:rPr lang="en-US" baseline="0" dirty="0" smtClean="0"/>
              <a:t> may feel that the other parent is being too strict, so he/she relaxes the rules to bring a balance. The more strict parent, in turn, may become more strict to “even out” the balance. The less strict parent may become even more lenient and so forth until one parent looks permissive and the other dominating. When parents discuss and agree to the rules, and uphold them equally, the balance of positive parenting can return for the good of all relationships. </a:t>
            </a:r>
            <a:endParaRPr lang="en-US" dirty="0" smtClean="0"/>
          </a:p>
          <a:p>
            <a:endParaRPr lang="en-US" dirty="0" smtClean="0"/>
          </a:p>
          <a:p>
            <a:r>
              <a:rPr lang="en-US" dirty="0" smtClean="0"/>
              <a:t>Discipline</a:t>
            </a:r>
            <a:r>
              <a:rPr lang="en-US" baseline="0" dirty="0" smtClean="0"/>
              <a:t> does not need to be decided on the spot, especially for an older child. If you are not sure the other parent will agree with you, simply let the child know that a consequence will be imposed, but you will discuss it with the other parent first. </a:t>
            </a:r>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15</a:t>
            </a:fld>
            <a:endParaRPr lang="en-US" dirty="0"/>
          </a:p>
        </p:txBody>
      </p:sp>
    </p:spTree>
    <p:extLst>
      <p:ext uri="{BB962C8B-B14F-4D97-AF65-F5344CB8AC3E}">
        <p14:creationId xmlns:p14="http://schemas.microsoft.com/office/powerpoint/2010/main" val="35244174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Please</a:t>
            </a:r>
            <a:r>
              <a:rPr lang="en-US" baseline="0" dirty="0" smtClean="0"/>
              <a:t> join your kids for the wrap-up session for this week. </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16</a:t>
            </a:fld>
            <a:endParaRPr lang="en-US" dirty="0"/>
          </a:p>
        </p:txBody>
      </p:sp>
    </p:spTree>
    <p:extLst>
      <p:ext uri="{BB962C8B-B14F-4D97-AF65-F5344CB8AC3E}">
        <p14:creationId xmlns:p14="http://schemas.microsoft.com/office/powerpoint/2010/main" val="3185490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do:</a:t>
            </a:r>
          </a:p>
          <a:p>
            <a:r>
              <a:rPr lang="en-US" i="1" dirty="0" smtClean="0"/>
              <a:t>Use this slide for the ice</a:t>
            </a:r>
            <a:r>
              <a:rPr lang="en-US" i="1" baseline="0" dirty="0" smtClean="0"/>
              <a:t>breaker. Copy one per group. Cut into four parts. </a:t>
            </a:r>
          </a:p>
          <a:p>
            <a:endParaRPr lang="en-US" b="0" i="1" dirty="0"/>
          </a:p>
        </p:txBody>
      </p:sp>
      <p:sp>
        <p:nvSpPr>
          <p:cNvPr id="4" name="Slide Number Placeholder 3"/>
          <p:cNvSpPr>
            <a:spLocks noGrp="1"/>
          </p:cNvSpPr>
          <p:nvPr>
            <p:ph type="sldNum" sz="quarter" idx="10"/>
          </p:nvPr>
        </p:nvSpPr>
        <p:spPr/>
        <p:txBody>
          <a:bodyPr/>
          <a:lstStyle/>
          <a:p>
            <a:fld id="{084888ED-F8E6-4D2F-8005-99AE37364479}" type="slidenum">
              <a:rPr lang="en-US" smtClean="0"/>
              <a:t>17</a:t>
            </a:fld>
            <a:endParaRPr lang="en-US" dirty="0"/>
          </a:p>
        </p:txBody>
      </p:sp>
    </p:spTree>
    <p:extLst>
      <p:ext uri="{BB962C8B-B14F-4D97-AF65-F5344CB8AC3E}">
        <p14:creationId xmlns:p14="http://schemas.microsoft.com/office/powerpoint/2010/main" val="219018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As</a:t>
            </a:r>
            <a:r>
              <a:rPr lang="en-US" baseline="0" dirty="0" smtClean="0"/>
              <a:t> children get older and understand more, parents can begin to assign more responsibilities and privileges to their children. Recognizing what your goals are for your children and how you plan to reach those goals is important. </a:t>
            </a:r>
          </a:p>
          <a:p>
            <a:endParaRPr lang="en-US" baseline="0" dirty="0" smtClean="0"/>
          </a:p>
          <a:p>
            <a:r>
              <a:rPr lang="en-US" baseline="0" dirty="0" smtClean="0"/>
              <a:t>Parents grow and develop right along with their children. In this lesson, you will: </a:t>
            </a:r>
          </a:p>
          <a:p>
            <a:endParaRPr lang="en-US" baseline="0" dirty="0" smtClean="0"/>
          </a:p>
          <a:p>
            <a:pPr marL="171450" indent="-171450">
              <a:buFont typeface="Arial" panose="020B0604020202020204" pitchFamily="34" charset="0"/>
              <a:buChar char="•"/>
            </a:pPr>
            <a:r>
              <a:rPr lang="en-US" dirty="0" smtClean="0"/>
              <a:t>Explore four common parenting styles </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Identify</a:t>
            </a:r>
            <a:r>
              <a:rPr lang="en-US" baseline="0" dirty="0" smtClean="0"/>
              <a:t> your</a:t>
            </a:r>
            <a:r>
              <a:rPr lang="en-US" dirty="0" smtClean="0"/>
              <a:t> parenting style</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Gain skills in using a democratic style of parenting that is firm but fair </a:t>
            </a:r>
          </a:p>
          <a:p>
            <a:endParaRPr lang="en-US"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2</a:t>
            </a:fld>
            <a:endParaRPr lang="en-US" dirty="0"/>
          </a:p>
        </p:txBody>
      </p:sp>
    </p:spTree>
    <p:extLst>
      <p:ext uri="{BB962C8B-B14F-4D97-AF65-F5344CB8AC3E}">
        <p14:creationId xmlns:p14="http://schemas.microsoft.com/office/powerpoint/2010/main" val="2030519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To</a:t>
            </a:r>
            <a:r>
              <a:rPr lang="en-US" b="1" i="1" baseline="0" dirty="0" smtClean="0"/>
              <a:t> do:</a:t>
            </a:r>
          </a:p>
          <a:p>
            <a:r>
              <a:rPr lang="en-US" i="1" baseline="0" dirty="0" smtClean="0"/>
              <a:t>For a small group of participants, work together. For larger groups or just to add interest, divide participants by the month of their middle school child’s birthday. Put as many months together as you need to make workable-sized groups. </a:t>
            </a:r>
          </a:p>
          <a:p>
            <a:endParaRPr lang="en-US" i="1" baseline="0" dirty="0" smtClean="0"/>
          </a:p>
          <a:p>
            <a:r>
              <a:rPr lang="en-US" i="1" baseline="0" dirty="0" smtClean="0"/>
              <a:t>Place a rock, tennis ball, marshmallow or crescent shape cut from yellow paper, four cards (copy Slide 17 and cut into four sections) and a marker on each table. </a:t>
            </a:r>
          </a:p>
          <a:p>
            <a:endParaRPr lang="en-US" baseline="0" dirty="0" smtClean="0"/>
          </a:p>
          <a:p>
            <a:r>
              <a:rPr lang="en-US" b="1" baseline="0" dirty="0" smtClean="0"/>
              <a:t>To say:</a:t>
            </a:r>
          </a:p>
          <a:p>
            <a:r>
              <a:rPr lang="en-US" b="0" baseline="0" dirty="0" smtClean="0"/>
              <a:t>Locate your four cards. They should say </a:t>
            </a:r>
            <a:r>
              <a:rPr lang="en-US" b="1" baseline="0" dirty="0" smtClean="0"/>
              <a:t>rock</a:t>
            </a:r>
            <a:r>
              <a:rPr lang="en-US" b="0" baseline="0" dirty="0" smtClean="0"/>
              <a:t> on one card, </a:t>
            </a:r>
            <a:r>
              <a:rPr lang="en-US" b="1" baseline="0" dirty="0" smtClean="0"/>
              <a:t>tennis ball </a:t>
            </a:r>
            <a:r>
              <a:rPr lang="en-US" b="0" baseline="0" dirty="0" smtClean="0"/>
              <a:t>on another card, </a:t>
            </a:r>
            <a:r>
              <a:rPr lang="en-US" b="1" baseline="0" dirty="0" smtClean="0"/>
              <a:t>moon</a:t>
            </a:r>
            <a:r>
              <a:rPr lang="en-US" b="0" baseline="0" dirty="0" smtClean="0"/>
              <a:t> on a third and </a:t>
            </a:r>
            <a:r>
              <a:rPr lang="en-US" b="1" baseline="0" dirty="0" smtClean="0"/>
              <a:t>marshmallow</a:t>
            </a:r>
            <a:r>
              <a:rPr lang="en-US" b="0" baseline="0" dirty="0" smtClean="0"/>
              <a:t> on the last card. </a:t>
            </a:r>
          </a:p>
          <a:p>
            <a:endParaRPr lang="en-US" baseline="0" dirty="0" smtClean="0"/>
          </a:p>
          <a:p>
            <a:r>
              <a:rPr lang="en-US" u="none" baseline="0" dirty="0" smtClean="0"/>
              <a:t>Think about all of the parents you know from television, books, stories, movies, video games or real life. </a:t>
            </a:r>
          </a:p>
          <a:p>
            <a:r>
              <a:rPr lang="en-US" baseline="0" dirty="0" smtClean="0"/>
              <a:t> </a:t>
            </a:r>
          </a:p>
          <a:p>
            <a:r>
              <a:rPr lang="en-US" baseline="0" dirty="0" smtClean="0"/>
              <a:t>As a group, discuss and choose one of those parents who is most like: </a:t>
            </a:r>
          </a:p>
          <a:p>
            <a:endParaRPr lang="en-US" baseline="0" dirty="0" smtClean="0"/>
          </a:p>
          <a:p>
            <a:r>
              <a:rPr lang="en-US" u="none" baseline="0" dirty="0" smtClean="0"/>
              <a:t>A rock -</a:t>
            </a:r>
            <a:r>
              <a:rPr lang="en-US" baseline="0" dirty="0" smtClean="0"/>
              <a:t> dominating, rigid with rules to follow </a:t>
            </a:r>
          </a:p>
          <a:p>
            <a:endParaRPr lang="en-US" baseline="0" dirty="0" smtClean="0"/>
          </a:p>
          <a:p>
            <a:r>
              <a:rPr lang="en-US" u="none" baseline="0" dirty="0" smtClean="0"/>
              <a:t>A tennis ball -</a:t>
            </a:r>
            <a:r>
              <a:rPr lang="en-US" baseline="0" dirty="0" smtClean="0"/>
              <a:t> firm and flexible with clear boundaries</a:t>
            </a:r>
          </a:p>
          <a:p>
            <a:endParaRPr lang="en-US" baseline="0" dirty="0" smtClean="0"/>
          </a:p>
          <a:p>
            <a:pPr defTabSz="927567"/>
            <a:r>
              <a:rPr lang="en-US" u="none" baseline="0" dirty="0" smtClean="0"/>
              <a:t>The moon - </a:t>
            </a:r>
            <a:r>
              <a:rPr lang="en-US" b="0" baseline="0" dirty="0" smtClean="0"/>
              <a:t>it has influence, but it is not seen much and is very distant and uninvolved </a:t>
            </a:r>
          </a:p>
          <a:p>
            <a:endParaRPr lang="en-US" baseline="0" dirty="0" smtClean="0"/>
          </a:p>
          <a:p>
            <a:r>
              <a:rPr lang="en-US" u="none" baseline="0" dirty="0" smtClean="0"/>
              <a:t>A marshmallow </a:t>
            </a:r>
            <a:r>
              <a:rPr lang="en-US" baseline="0" dirty="0" smtClean="0"/>
              <a:t>- </a:t>
            </a:r>
            <a:r>
              <a:rPr lang="en-US" b="0" baseline="0" dirty="0" smtClean="0"/>
              <a:t>easily manipulated, no substance </a:t>
            </a:r>
            <a:endParaRPr lang="en-US" baseline="0" dirty="0" smtClean="0"/>
          </a:p>
          <a:p>
            <a:pPr defTabSz="927567"/>
            <a:endParaRPr lang="en-US" baseline="0" dirty="0" smtClean="0"/>
          </a:p>
          <a:p>
            <a:pPr defTabSz="927567"/>
            <a:r>
              <a:rPr lang="en-US" baseline="0" dirty="0" smtClean="0"/>
              <a:t>As a group, when you can agree on a person who best fits this parenting style, write his or her name on that card.</a:t>
            </a:r>
          </a:p>
          <a:p>
            <a:pPr defTabSz="927567"/>
            <a:endParaRPr lang="en-US" baseline="0" dirty="0" smtClean="0"/>
          </a:p>
          <a:p>
            <a:pPr defTabSz="927567"/>
            <a:r>
              <a:rPr lang="en-US" b="1" i="1" baseline="0" dirty="0" smtClean="0"/>
              <a:t>To do:</a:t>
            </a:r>
          </a:p>
          <a:p>
            <a:pPr defTabSz="927567"/>
            <a:r>
              <a:rPr lang="en-US" i="1" baseline="0" dirty="0" smtClean="0"/>
              <a:t>When all groups are finished, ask who they came up with for each of the styles, one style at a time, and ask for/point out some of the similarities of the people or characters listed. Repeat with each item.</a:t>
            </a:r>
          </a:p>
          <a:p>
            <a:pPr defTabSz="927567"/>
            <a:endParaRPr lang="en-US" baseline="0" dirty="0" smtClean="0"/>
          </a:p>
          <a:p>
            <a:pPr defTabSz="927567"/>
            <a:r>
              <a:rPr lang="en-US" b="1" baseline="0" dirty="0" smtClean="0"/>
              <a:t>To say:</a:t>
            </a:r>
          </a:p>
          <a:p>
            <a:pPr defTabSz="927567"/>
            <a:r>
              <a:rPr lang="en-US" baseline="0" dirty="0" smtClean="0"/>
              <a:t>Tip: Visuals such as this help some learners lock concepts into their memories. Use visual cues to help family members remember chores, assignments, appointments and routines. </a:t>
            </a:r>
          </a:p>
          <a:p>
            <a:pPr defTabSz="927567"/>
            <a:endParaRPr lang="en-US" baseline="0" dirty="0" smtClean="0"/>
          </a:p>
          <a:p>
            <a:pPr defTabSz="927567"/>
            <a:r>
              <a:rPr lang="en-US" baseline="0" dirty="0" smtClean="0"/>
              <a:t>Let’s learn more about our parenting styles. We can see and touch the examples in front of us, and we have some people in mind. But how does each style impact children? </a:t>
            </a:r>
          </a:p>
          <a:p>
            <a:pPr defTabSz="927567"/>
            <a:r>
              <a:rPr lang="en-US" baseline="0" dirty="0" smtClean="0"/>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3</a:t>
            </a:fld>
            <a:endParaRPr lang="en-US" dirty="0"/>
          </a:p>
        </p:txBody>
      </p:sp>
    </p:spTree>
    <p:extLst>
      <p:ext uri="{BB962C8B-B14F-4D97-AF65-F5344CB8AC3E}">
        <p14:creationId xmlns:p14="http://schemas.microsoft.com/office/powerpoint/2010/main" val="2154016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567">
              <a:defRPr/>
            </a:pPr>
            <a:r>
              <a:rPr lang="en-US" b="1" dirty="0" smtClean="0"/>
              <a:t>To say:</a:t>
            </a:r>
            <a:r>
              <a:rPr lang="en-US" b="1" baseline="0" dirty="0" smtClean="0"/>
              <a:t> </a:t>
            </a:r>
          </a:p>
          <a:p>
            <a:pPr defTabSz="927567">
              <a:defRPr/>
            </a:pPr>
            <a:r>
              <a:rPr lang="en-US" b="0" baseline="0" dirty="0" smtClean="0"/>
              <a:t>Consider this type of parenting to be like a rock: hard and unyielding. </a:t>
            </a:r>
          </a:p>
          <a:p>
            <a:pPr defTabSz="927567">
              <a:defRPr/>
            </a:pPr>
            <a:r>
              <a:rPr lang="en-US" dirty="0" smtClean="0"/>
              <a:t>Parents</a:t>
            </a:r>
            <a:r>
              <a:rPr lang="en-US" baseline="0" dirty="0" smtClean="0"/>
              <a:t> who use a dominating (authoritarian) style of parenting may: </a:t>
            </a:r>
            <a:endParaRPr lang="en-US" dirty="0" smtClean="0"/>
          </a:p>
          <a:p>
            <a:pPr marL="173919" indent="-173919" defTabSz="927567">
              <a:buFont typeface="Arial" pitchFamily="34" charset="0"/>
              <a:buChar char="•"/>
              <a:defRPr/>
            </a:pPr>
            <a:endParaRPr lang="en-US" dirty="0" smtClean="0"/>
          </a:p>
          <a:p>
            <a:pPr marL="173919" indent="-173919" defTabSz="927567">
              <a:buFont typeface="Arial" pitchFamily="34" charset="0"/>
              <a:buChar char="•"/>
              <a:defRPr/>
            </a:pPr>
            <a:r>
              <a:rPr lang="en-US" dirty="0" smtClean="0"/>
              <a:t>Use “I’m bigger/stronger than you” tactics</a:t>
            </a:r>
          </a:p>
          <a:p>
            <a:pPr marL="173919" indent="-173919" defTabSz="927567">
              <a:buFont typeface="Arial" pitchFamily="34" charset="0"/>
              <a:buChar char="•"/>
              <a:defRPr/>
            </a:pPr>
            <a:r>
              <a:rPr lang="en-US" dirty="0" smtClean="0"/>
              <a:t>Believe the parent is always right</a:t>
            </a:r>
          </a:p>
          <a:p>
            <a:pPr marL="173919" indent="-173919" defTabSz="927567">
              <a:buFont typeface="Arial" pitchFamily="34" charset="0"/>
              <a:buChar char="•"/>
              <a:defRPr/>
            </a:pPr>
            <a:r>
              <a:rPr lang="en-US" dirty="0" smtClean="0"/>
              <a:t>Demand respect through fear</a:t>
            </a:r>
          </a:p>
          <a:p>
            <a:pPr marL="173919" indent="-173919" defTabSz="927567">
              <a:buFont typeface="Arial" pitchFamily="34" charset="0"/>
              <a:buChar char="•"/>
              <a:defRPr/>
            </a:pPr>
            <a:r>
              <a:rPr lang="en-US" dirty="0" smtClean="0"/>
              <a:t>Use power-oriented discipline </a:t>
            </a:r>
          </a:p>
          <a:p>
            <a:endParaRPr lang="en-US" dirty="0" smtClean="0"/>
          </a:p>
          <a:p>
            <a:r>
              <a:rPr lang="en-US" baseline="0" dirty="0" smtClean="0"/>
              <a:t>This type of parent also may:</a:t>
            </a:r>
            <a:endParaRPr lang="en-US" dirty="0" smtClean="0"/>
          </a:p>
          <a:p>
            <a:pPr marL="173919" indent="-173919">
              <a:buFont typeface="Arial" pitchFamily="34" charset="0"/>
              <a:buChar char="•"/>
            </a:pPr>
            <a:r>
              <a:rPr lang="en-US" dirty="0" smtClean="0"/>
              <a:t>Threaten, intimidate, command</a:t>
            </a:r>
          </a:p>
          <a:p>
            <a:pPr marL="173919" indent="-173919">
              <a:buFont typeface="Arial" pitchFamily="34" charset="0"/>
              <a:buChar char="•"/>
            </a:pPr>
            <a:r>
              <a:rPr lang="en-US" dirty="0" smtClean="0"/>
              <a:t>Be rigid and controlling</a:t>
            </a:r>
          </a:p>
          <a:p>
            <a:pPr marL="173919" indent="-173919">
              <a:buFont typeface="Arial" pitchFamily="34" charset="0"/>
              <a:buChar char="•"/>
            </a:pPr>
            <a:r>
              <a:rPr lang="en-US" dirty="0" smtClean="0"/>
              <a:t>Offer very little affection, warmth, encouragement or praise</a:t>
            </a:r>
          </a:p>
          <a:p>
            <a:pPr marL="173919" indent="-173919">
              <a:buFont typeface="Arial" pitchFamily="34" charset="0"/>
              <a:buChar char="•"/>
            </a:pPr>
            <a:r>
              <a:rPr lang="en-US" dirty="0" smtClean="0"/>
              <a:t>Enforce</a:t>
            </a:r>
            <a:r>
              <a:rPr lang="en-US" baseline="0" dirty="0" smtClean="0"/>
              <a:t> </a:t>
            </a:r>
            <a:r>
              <a:rPr lang="en-US" dirty="0" smtClean="0"/>
              <a:t>a clear set of expectations and monitor children’s activities carefully</a:t>
            </a:r>
          </a:p>
          <a:p>
            <a:endParaRPr lang="en-US" dirty="0" smtClean="0"/>
          </a:p>
          <a:p>
            <a:endParaRPr lang="en-US" b="0" u="sng" dirty="0"/>
          </a:p>
        </p:txBody>
      </p:sp>
      <p:sp>
        <p:nvSpPr>
          <p:cNvPr id="4" name="Slide Number Placeholder 3"/>
          <p:cNvSpPr>
            <a:spLocks noGrp="1"/>
          </p:cNvSpPr>
          <p:nvPr>
            <p:ph type="sldNum" sz="quarter" idx="10"/>
          </p:nvPr>
        </p:nvSpPr>
        <p:spPr/>
        <p:txBody>
          <a:bodyPr/>
          <a:lstStyle/>
          <a:p>
            <a:fld id="{084888ED-F8E6-4D2F-8005-99AE37364479}" type="slidenum">
              <a:rPr lang="en-US" smtClean="0"/>
              <a:t>4</a:t>
            </a:fld>
            <a:endParaRPr lang="en-US" dirty="0"/>
          </a:p>
        </p:txBody>
      </p:sp>
    </p:spTree>
    <p:extLst>
      <p:ext uri="{BB962C8B-B14F-4D97-AF65-F5344CB8AC3E}">
        <p14:creationId xmlns:p14="http://schemas.microsoft.com/office/powerpoint/2010/main" val="3628599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Children raised</a:t>
            </a:r>
            <a:r>
              <a:rPr lang="en-US" baseline="0" dirty="0" smtClean="0"/>
              <a:t> with this parenting style may:</a:t>
            </a:r>
          </a:p>
          <a:p>
            <a:endParaRPr lang="en-US" dirty="0" smtClean="0"/>
          </a:p>
          <a:p>
            <a:pPr marL="173919" indent="-173919">
              <a:buFont typeface="Arial" pitchFamily="34" charset="0"/>
              <a:buChar char="•"/>
            </a:pPr>
            <a:r>
              <a:rPr lang="en-US" dirty="0" smtClean="0"/>
              <a:t>Be</a:t>
            </a:r>
            <a:r>
              <a:rPr lang="en-US" baseline="0" dirty="0" smtClean="0"/>
              <a:t> r</a:t>
            </a:r>
            <a:r>
              <a:rPr lang="en-US" dirty="0" smtClean="0"/>
              <a:t>ebellious or submissive</a:t>
            </a:r>
          </a:p>
          <a:p>
            <a:pPr marL="173919" indent="-173919">
              <a:buFont typeface="Arial" pitchFamily="34" charset="0"/>
              <a:buChar char="•"/>
            </a:pPr>
            <a:r>
              <a:rPr lang="en-US" dirty="0" smtClean="0"/>
              <a:t>Be manipulative and sneaky</a:t>
            </a:r>
          </a:p>
          <a:p>
            <a:pPr marL="173919" indent="-173919">
              <a:buFont typeface="Arial" pitchFamily="34" charset="0"/>
              <a:buChar char="•"/>
            </a:pPr>
            <a:r>
              <a:rPr lang="en-US" dirty="0" smtClean="0"/>
              <a:t>Have power struggles with parents</a:t>
            </a:r>
          </a:p>
          <a:p>
            <a:pPr marL="173919" indent="-173919">
              <a:buFont typeface="Arial" pitchFamily="34" charset="0"/>
              <a:buChar char="•"/>
            </a:pPr>
            <a:r>
              <a:rPr lang="en-US" dirty="0" smtClean="0"/>
              <a:t>Only follow rules when parent is present</a:t>
            </a:r>
          </a:p>
          <a:p>
            <a:pPr marL="171450" indent="-171450" defTabSz="927567">
              <a:buFont typeface="Arial" pitchFamily="34" charset="0"/>
              <a:buChar char="•"/>
              <a:defRPr/>
            </a:pPr>
            <a:r>
              <a:rPr lang="en-US" baseline="0" dirty="0" smtClean="0"/>
              <a:t>Become p</a:t>
            </a:r>
            <a:r>
              <a:rPr lang="en-US" dirty="0" smtClean="0"/>
              <a:t>ower-oriented with peers (become the bully)</a:t>
            </a:r>
          </a:p>
          <a:p>
            <a:pPr marL="173919" indent="-173919" defTabSz="927567">
              <a:buFont typeface="Arial" pitchFamily="34" charset="0"/>
              <a:buChar char="•"/>
              <a:defRPr/>
            </a:pPr>
            <a:r>
              <a:rPr lang="en-US" dirty="0" smtClean="0"/>
              <a:t>Have</a:t>
            </a:r>
            <a:r>
              <a:rPr lang="en-US" baseline="0" dirty="0" smtClean="0"/>
              <a:t> d</a:t>
            </a:r>
            <a:r>
              <a:rPr lang="en-US" dirty="0" smtClean="0"/>
              <a:t>ifficulty making decisions</a:t>
            </a:r>
          </a:p>
          <a:p>
            <a:pPr marL="173919" indent="-173919" defTabSz="927567">
              <a:buFont typeface="Arial" pitchFamily="34" charset="0"/>
              <a:buChar char="•"/>
              <a:defRPr/>
            </a:pPr>
            <a:r>
              <a:rPr lang="en-US" dirty="0" smtClean="0"/>
              <a:t>Act</a:t>
            </a:r>
            <a:r>
              <a:rPr lang="en-US" baseline="0" dirty="0" smtClean="0"/>
              <a:t> d</a:t>
            </a:r>
            <a:r>
              <a:rPr lang="en-US" dirty="0" smtClean="0"/>
              <a:t>istrustful</a:t>
            </a:r>
          </a:p>
          <a:p>
            <a:pPr defTabSz="927567">
              <a:defRPr/>
            </a:pPr>
            <a:endParaRPr lang="en-US" dirty="0" smtClean="0"/>
          </a:p>
          <a:p>
            <a:endParaRPr lang="en-US" b="1"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5</a:t>
            </a:fld>
            <a:endParaRPr lang="en-US" dirty="0"/>
          </a:p>
        </p:txBody>
      </p:sp>
    </p:spTree>
    <p:extLst>
      <p:ext uri="{BB962C8B-B14F-4D97-AF65-F5344CB8AC3E}">
        <p14:creationId xmlns:p14="http://schemas.microsoft.com/office/powerpoint/2010/main" val="3381568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567">
              <a:defRPr/>
            </a:pPr>
            <a:r>
              <a:rPr lang="en-US" b="1" dirty="0" smtClean="0"/>
              <a:t>To say:</a:t>
            </a:r>
            <a:r>
              <a:rPr lang="en-US" b="1" baseline="0" dirty="0" smtClean="0"/>
              <a:t> </a:t>
            </a:r>
          </a:p>
          <a:p>
            <a:pPr defTabSz="927567">
              <a:defRPr/>
            </a:pPr>
            <a:r>
              <a:rPr lang="en-US" b="0" baseline="0" dirty="0" smtClean="0"/>
              <a:t>Consider this type of parenting to be like a marshmallow: easily manipulated, no substance. </a:t>
            </a:r>
          </a:p>
          <a:p>
            <a:pPr defTabSz="927567">
              <a:defRPr/>
            </a:pPr>
            <a:r>
              <a:rPr lang="en-US" dirty="0" smtClean="0"/>
              <a:t>Parents</a:t>
            </a:r>
            <a:r>
              <a:rPr lang="en-US" baseline="0" dirty="0" smtClean="0"/>
              <a:t> who use a permissive style of parenting may: </a:t>
            </a:r>
            <a:endParaRPr lang="en-US" dirty="0" smtClean="0"/>
          </a:p>
          <a:p>
            <a:pPr marL="0" indent="0">
              <a:buFont typeface="Arial" pitchFamily="34" charset="0"/>
              <a:buNone/>
            </a:pPr>
            <a:endParaRPr lang="en-US" baseline="0" dirty="0" smtClean="0"/>
          </a:p>
          <a:p>
            <a:pPr marL="171450" indent="-171450">
              <a:buFont typeface="Arial" pitchFamily="34" charset="0"/>
              <a:buChar char="•"/>
            </a:pPr>
            <a:r>
              <a:rPr lang="en-US" dirty="0" smtClean="0"/>
              <a:t>Feel sorry for the child</a:t>
            </a:r>
          </a:p>
          <a:p>
            <a:pPr marL="173919" indent="-173919">
              <a:buFont typeface="Arial" pitchFamily="34" charset="0"/>
              <a:buChar char="•"/>
            </a:pPr>
            <a:r>
              <a:rPr lang="en-US" dirty="0" smtClean="0"/>
              <a:t>Give in easily </a:t>
            </a:r>
          </a:p>
          <a:p>
            <a:pPr marL="173919" indent="-173919" defTabSz="927567">
              <a:buFont typeface="Arial" pitchFamily="34" charset="0"/>
              <a:buChar char="•"/>
              <a:defRPr/>
            </a:pPr>
            <a:r>
              <a:rPr lang="en-US" dirty="0" smtClean="0"/>
              <a:t>Be reacting to their own rigid upbringing </a:t>
            </a:r>
          </a:p>
          <a:p>
            <a:endParaRPr lang="en-US" dirty="0" smtClean="0"/>
          </a:p>
          <a:p>
            <a:r>
              <a:rPr lang="en-US" b="0" baseline="0" dirty="0" smtClean="0"/>
              <a:t>This type of parent also may:</a:t>
            </a:r>
            <a:endParaRPr lang="en-US" b="0" dirty="0" smtClean="0"/>
          </a:p>
          <a:p>
            <a:pPr marL="173919" indent="-173919">
              <a:buFont typeface="Arial" pitchFamily="34" charset="0"/>
              <a:buChar char="•"/>
            </a:pPr>
            <a:r>
              <a:rPr lang="en-US" dirty="0" smtClean="0"/>
              <a:t>Try to be child’s friend</a:t>
            </a:r>
          </a:p>
          <a:p>
            <a:pPr marL="173919" indent="-173919">
              <a:buFont typeface="Arial" pitchFamily="34" charset="0"/>
              <a:buChar char="•"/>
            </a:pPr>
            <a:r>
              <a:rPr lang="en-US" dirty="0" smtClean="0"/>
              <a:t>Be</a:t>
            </a:r>
            <a:r>
              <a:rPr lang="en-US" baseline="0" dirty="0" smtClean="0"/>
              <a:t> t</a:t>
            </a:r>
            <a:r>
              <a:rPr lang="en-US" dirty="0" smtClean="0"/>
              <a:t>oo busy or distracted</a:t>
            </a:r>
          </a:p>
          <a:p>
            <a:pPr marL="173919" indent="-173919">
              <a:buFont typeface="Arial" pitchFamily="34" charset="0"/>
              <a:buChar char="•"/>
            </a:pPr>
            <a:r>
              <a:rPr lang="en-US" dirty="0" smtClean="0"/>
              <a:t>Substitute “things” for time or commitment</a:t>
            </a:r>
          </a:p>
          <a:p>
            <a:pPr marL="173919" indent="-173919">
              <a:buFont typeface="Arial" pitchFamily="34" charset="0"/>
              <a:buChar char="•"/>
            </a:pPr>
            <a:r>
              <a:rPr lang="en-US" dirty="0" smtClean="0"/>
              <a:t>Rescue</a:t>
            </a:r>
            <a:r>
              <a:rPr lang="en-US" baseline="0" dirty="0" smtClean="0"/>
              <a:t> the child from important consequences she or he needs to experience</a:t>
            </a:r>
            <a:r>
              <a:rPr lang="en-US" dirty="0" smtClean="0"/>
              <a:t> </a:t>
            </a:r>
          </a:p>
          <a:p>
            <a:pPr marL="173919" marR="0" indent="-173919"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Offer few guidelines</a:t>
            </a:r>
          </a:p>
          <a:p>
            <a:pPr marL="173919" marR="0" indent="-173919"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Do too much for the child </a:t>
            </a:r>
          </a:p>
          <a:p>
            <a:pPr marL="173919" marR="0" indent="-173919"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Be i</a:t>
            </a:r>
            <a:r>
              <a:rPr lang="en-US" dirty="0" smtClean="0"/>
              <a:t>nconsistent</a:t>
            </a:r>
          </a:p>
          <a:p>
            <a:endParaRPr lang="en-US" b="1"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6</a:t>
            </a:fld>
            <a:endParaRPr lang="en-US" dirty="0"/>
          </a:p>
        </p:txBody>
      </p:sp>
    </p:spTree>
    <p:extLst>
      <p:ext uri="{BB962C8B-B14F-4D97-AF65-F5344CB8AC3E}">
        <p14:creationId xmlns:p14="http://schemas.microsoft.com/office/powerpoint/2010/main" val="3843120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Children raised</a:t>
            </a:r>
            <a:r>
              <a:rPr lang="en-US" baseline="0" dirty="0" smtClean="0"/>
              <a:t> with this parenting style may;</a:t>
            </a:r>
          </a:p>
          <a:p>
            <a:pPr marL="173919" indent="-173919">
              <a:buFont typeface="Arial" pitchFamily="34" charset="0"/>
              <a:buChar char="•"/>
            </a:pPr>
            <a:endParaRPr lang="en-US" dirty="0" smtClean="0"/>
          </a:p>
          <a:p>
            <a:pPr marL="173919" indent="-173919">
              <a:buFont typeface="Arial" pitchFamily="34" charset="0"/>
              <a:buChar char="•"/>
            </a:pPr>
            <a:r>
              <a:rPr lang="en-US" baseline="0" dirty="0" smtClean="0"/>
              <a:t>Be i</a:t>
            </a:r>
            <a:r>
              <a:rPr lang="en-US" dirty="0" smtClean="0"/>
              <a:t>nsecure</a:t>
            </a:r>
          </a:p>
          <a:p>
            <a:pPr marL="173919" indent="-173919">
              <a:buFont typeface="Arial" pitchFamily="34" charset="0"/>
              <a:buChar char="•"/>
            </a:pPr>
            <a:r>
              <a:rPr lang="en-US" dirty="0" smtClean="0"/>
              <a:t>Search for boundaries</a:t>
            </a:r>
          </a:p>
          <a:p>
            <a:pPr marL="173919" indent="-173919">
              <a:buFont typeface="Arial" pitchFamily="34" charset="0"/>
              <a:buChar char="•"/>
            </a:pPr>
            <a:r>
              <a:rPr lang="en-US" dirty="0" smtClean="0"/>
              <a:t>Show</a:t>
            </a:r>
            <a:r>
              <a:rPr lang="en-US" baseline="0" dirty="0" smtClean="0"/>
              <a:t> l</a:t>
            </a:r>
            <a:r>
              <a:rPr lang="en-US" dirty="0" smtClean="0"/>
              <a:t>ittle respect for authority </a:t>
            </a:r>
          </a:p>
          <a:p>
            <a:pPr marL="173919" indent="-173919">
              <a:buFont typeface="Arial" pitchFamily="34" charset="0"/>
              <a:buChar char="•"/>
            </a:pPr>
            <a:r>
              <a:rPr lang="en-US" dirty="0" smtClean="0"/>
              <a:t>Have</a:t>
            </a:r>
            <a:r>
              <a:rPr lang="en-US" baseline="0" dirty="0" smtClean="0"/>
              <a:t> p</a:t>
            </a:r>
            <a:r>
              <a:rPr lang="en-US" dirty="0" smtClean="0"/>
              <a:t>oor self-control</a:t>
            </a:r>
          </a:p>
          <a:p>
            <a:pPr marL="173919" indent="-173919">
              <a:buFont typeface="Arial" pitchFamily="34" charset="0"/>
              <a:buChar char="•"/>
            </a:pPr>
            <a:r>
              <a:rPr lang="en-US" dirty="0" smtClean="0"/>
              <a:t>Be self-indulging</a:t>
            </a:r>
          </a:p>
          <a:p>
            <a:pPr marL="173919" indent="-173919">
              <a:buFont typeface="Arial" pitchFamily="34" charset="0"/>
              <a:buChar char="•"/>
            </a:pPr>
            <a:r>
              <a:rPr lang="en-US" baseline="0" dirty="0" smtClean="0"/>
              <a:t>Not </a:t>
            </a:r>
            <a:r>
              <a:rPr lang="en-US" dirty="0" smtClean="0"/>
              <a:t>understand cause and effect; </a:t>
            </a:r>
            <a:r>
              <a:rPr lang="en-US" i="0" dirty="0" smtClean="0"/>
              <a:t>haven’t learned that his or her actions have consequences</a:t>
            </a:r>
            <a:endParaRPr lang="en-US" i="1" dirty="0" smtClean="0"/>
          </a:p>
          <a:p>
            <a:pPr marL="173919" indent="-173919">
              <a:buFont typeface="Arial" pitchFamily="34" charset="0"/>
              <a:buChar char="•"/>
            </a:pPr>
            <a:r>
              <a:rPr lang="en-US" dirty="0" smtClean="0"/>
              <a:t>Not follow rules</a:t>
            </a:r>
          </a:p>
          <a:p>
            <a:pPr marL="173919" indent="-173919">
              <a:buFont typeface="Arial" pitchFamily="34" charset="0"/>
              <a:buChar char="•"/>
            </a:pPr>
            <a:r>
              <a:rPr lang="en-US" dirty="0" smtClean="0"/>
              <a:t>Be</a:t>
            </a:r>
            <a:r>
              <a:rPr lang="en-US" baseline="0" dirty="0" smtClean="0"/>
              <a:t> i</a:t>
            </a:r>
            <a:r>
              <a:rPr lang="en-US" dirty="0" smtClean="0"/>
              <a:t>rresponsible</a:t>
            </a:r>
          </a:p>
          <a:p>
            <a:endParaRPr lang="en-US" dirty="0" smtClean="0"/>
          </a:p>
          <a:p>
            <a:endParaRPr lang="en-US" b="1"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7</a:t>
            </a:fld>
            <a:endParaRPr lang="en-US" dirty="0"/>
          </a:p>
        </p:txBody>
      </p:sp>
    </p:spTree>
    <p:extLst>
      <p:ext uri="{BB962C8B-B14F-4D97-AF65-F5344CB8AC3E}">
        <p14:creationId xmlns:p14="http://schemas.microsoft.com/office/powerpoint/2010/main" val="2524936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567">
              <a:defRPr/>
            </a:pPr>
            <a:r>
              <a:rPr lang="en-US" b="1" dirty="0" smtClean="0"/>
              <a:t>To say:</a:t>
            </a:r>
            <a:r>
              <a:rPr lang="en-US" b="1" baseline="0" dirty="0" smtClean="0"/>
              <a:t> </a:t>
            </a:r>
          </a:p>
          <a:p>
            <a:pPr defTabSz="927567">
              <a:defRPr/>
            </a:pPr>
            <a:r>
              <a:rPr lang="en-US" b="0" baseline="0" dirty="0" smtClean="0"/>
              <a:t>Consider this type of parenting to be like the moon: It has influence, but it is not seen much and is very distant and uninvolved. </a:t>
            </a:r>
          </a:p>
          <a:p>
            <a:pPr defTabSz="927567">
              <a:defRPr/>
            </a:pPr>
            <a:r>
              <a:rPr lang="en-US" dirty="0" smtClean="0"/>
              <a:t>Parents</a:t>
            </a:r>
            <a:r>
              <a:rPr lang="en-US" baseline="0" dirty="0" smtClean="0"/>
              <a:t> who use an unengaged style of parenting may: </a:t>
            </a:r>
            <a:endParaRPr lang="en-US" dirty="0" smtClean="0"/>
          </a:p>
          <a:p>
            <a:endParaRPr lang="en-US" dirty="0" smtClean="0"/>
          </a:p>
          <a:p>
            <a:pPr marL="171450" indent="-171450">
              <a:buFont typeface="Arial" panose="020B0604020202020204" pitchFamily="34" charset="0"/>
              <a:buChar char="•"/>
            </a:pPr>
            <a:r>
              <a:rPr lang="en-US" dirty="0" smtClean="0"/>
              <a:t>Be inconsistent</a:t>
            </a:r>
          </a:p>
          <a:p>
            <a:pPr marL="171450" indent="-171450">
              <a:buFont typeface="Arial" panose="020B0604020202020204" pitchFamily="34" charset="0"/>
              <a:buChar char="•"/>
            </a:pPr>
            <a:r>
              <a:rPr lang="en-US" dirty="0" smtClean="0"/>
              <a:t>Provide</a:t>
            </a:r>
            <a:r>
              <a:rPr lang="en-US" baseline="0" dirty="0" smtClean="0"/>
              <a:t> l</a:t>
            </a:r>
            <a:r>
              <a:rPr lang="en-US" dirty="0" smtClean="0"/>
              <a:t>ittle nurturing</a:t>
            </a:r>
          </a:p>
          <a:p>
            <a:pPr marL="171450" indent="-171450">
              <a:buFont typeface="Arial" panose="020B0604020202020204" pitchFamily="34" charset="0"/>
              <a:buChar char="•"/>
            </a:pPr>
            <a:r>
              <a:rPr lang="en-US" dirty="0" smtClean="0"/>
              <a:t>Have</a:t>
            </a:r>
            <a:r>
              <a:rPr lang="en-US" baseline="0" dirty="0" smtClean="0"/>
              <a:t> no</a:t>
            </a:r>
            <a:r>
              <a:rPr lang="en-US" dirty="0" smtClean="0"/>
              <a:t> expectations</a:t>
            </a:r>
          </a:p>
          <a:p>
            <a:pPr marL="171450" indent="-171450">
              <a:buFont typeface="Arial" panose="020B0604020202020204" pitchFamily="34" charset="0"/>
              <a:buChar char="•"/>
            </a:pPr>
            <a:r>
              <a:rPr lang="en-US" dirty="0" smtClean="0"/>
              <a:t>Seem</a:t>
            </a:r>
            <a:r>
              <a:rPr lang="en-US" baseline="0" dirty="0" smtClean="0"/>
              <a:t> s</a:t>
            </a:r>
            <a:r>
              <a:rPr lang="en-US" dirty="0" smtClean="0"/>
              <a:t>elfish</a:t>
            </a:r>
          </a:p>
          <a:p>
            <a:pPr marL="171450" indent="-171450">
              <a:buFont typeface="Arial" panose="020B0604020202020204" pitchFamily="34" charset="0"/>
              <a:buChar char="•"/>
            </a:pPr>
            <a:r>
              <a:rPr lang="en-US" dirty="0" smtClean="0"/>
              <a:t>Be</a:t>
            </a:r>
            <a:r>
              <a:rPr lang="en-US" baseline="0" dirty="0" smtClean="0"/>
              <a:t> </a:t>
            </a:r>
            <a:r>
              <a:rPr lang="en-US" dirty="0" smtClean="0"/>
              <a:t>physically present but not emotionally or mentally engaged</a:t>
            </a:r>
          </a:p>
          <a:p>
            <a:pPr marL="171450" indent="-171450">
              <a:buFont typeface="Arial" panose="020B0604020202020204" pitchFamily="34" charset="0"/>
              <a:buChar char="•"/>
            </a:pPr>
            <a:r>
              <a:rPr lang="en-US" dirty="0" smtClean="0"/>
              <a:t>Have</a:t>
            </a:r>
            <a:r>
              <a:rPr lang="en-US" baseline="0" dirty="0" smtClean="0"/>
              <a:t> little</a:t>
            </a:r>
            <a:r>
              <a:rPr lang="en-US" dirty="0" smtClean="0"/>
              <a:t> respect for children and</a:t>
            </a:r>
            <a:r>
              <a:rPr lang="en-US" baseline="0" dirty="0" smtClean="0"/>
              <a:t> </a:t>
            </a:r>
            <a:r>
              <a:rPr lang="en-US" dirty="0" smtClean="0"/>
              <a:t>others</a:t>
            </a:r>
          </a:p>
          <a:p>
            <a:endParaRPr lang="en-US" dirty="0" smtClean="0"/>
          </a:p>
          <a:p>
            <a:endParaRPr lang="en-US" dirty="0" smtClean="0"/>
          </a:p>
          <a:p>
            <a:endParaRPr lang="en-US" dirty="0" smtClean="0"/>
          </a:p>
          <a:p>
            <a:endParaRPr lang="en-US" b="1"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8</a:t>
            </a:fld>
            <a:endParaRPr lang="en-US" dirty="0"/>
          </a:p>
        </p:txBody>
      </p:sp>
    </p:spTree>
    <p:extLst>
      <p:ext uri="{BB962C8B-B14F-4D97-AF65-F5344CB8AC3E}">
        <p14:creationId xmlns:p14="http://schemas.microsoft.com/office/powerpoint/2010/main" val="2531613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Children raised</a:t>
            </a:r>
            <a:r>
              <a:rPr lang="en-US" baseline="0" dirty="0" smtClean="0"/>
              <a:t> with this parenting style may:</a:t>
            </a:r>
          </a:p>
          <a:p>
            <a:endParaRPr lang="en-US" dirty="0" smtClean="0"/>
          </a:p>
          <a:p>
            <a:pPr marL="171450" indent="-171450">
              <a:buFont typeface="Arial" panose="020B0604020202020204" pitchFamily="34" charset="0"/>
              <a:buChar char="•"/>
            </a:pPr>
            <a:r>
              <a:rPr lang="en-US" dirty="0" smtClean="0"/>
              <a:t>Exhibit</a:t>
            </a:r>
            <a:r>
              <a:rPr lang="en-US" baseline="0" dirty="0" smtClean="0"/>
              <a:t> l</a:t>
            </a:r>
            <a:r>
              <a:rPr lang="en-US" dirty="0" smtClean="0"/>
              <a:t>ow self-esteem</a:t>
            </a:r>
            <a:r>
              <a:rPr lang="en-US" baseline="0" dirty="0" smtClean="0"/>
              <a:t> and f</a:t>
            </a:r>
            <a:r>
              <a:rPr lang="en-US" dirty="0" smtClean="0"/>
              <a:t>ew social skills</a:t>
            </a:r>
          </a:p>
          <a:p>
            <a:pPr marL="171450" indent="-171450">
              <a:buFont typeface="Arial" panose="020B0604020202020204" pitchFamily="34" charset="0"/>
              <a:buChar char="•"/>
            </a:pPr>
            <a:r>
              <a:rPr lang="en-US" dirty="0" smtClean="0"/>
              <a:t>Have</a:t>
            </a:r>
            <a:r>
              <a:rPr lang="en-US" baseline="0" dirty="0" smtClean="0"/>
              <a:t> l</a:t>
            </a:r>
            <a:r>
              <a:rPr lang="en-US" dirty="0" smtClean="0"/>
              <a:t>ittle respect for others</a:t>
            </a:r>
          </a:p>
          <a:p>
            <a:pPr marL="171450" indent="-171450">
              <a:buFont typeface="Arial" panose="020B0604020202020204" pitchFamily="34" charset="0"/>
              <a:buChar char="•"/>
            </a:pPr>
            <a:r>
              <a:rPr lang="en-US" dirty="0" smtClean="0"/>
              <a:t>Show</a:t>
            </a:r>
            <a:r>
              <a:rPr lang="en-US" baseline="0" dirty="0" smtClean="0"/>
              <a:t> n</a:t>
            </a:r>
            <a:r>
              <a:rPr lang="en-US" dirty="0" smtClean="0"/>
              <a:t>o responsibility</a:t>
            </a:r>
          </a:p>
          <a:p>
            <a:pPr marL="171450" indent="-171450">
              <a:buFont typeface="Arial" panose="020B0604020202020204" pitchFamily="34" charset="0"/>
              <a:buChar char="•"/>
            </a:pPr>
            <a:r>
              <a:rPr lang="en-US" dirty="0" smtClean="0"/>
              <a:t>Be too responsible for their age if expected to raise themselves and siblings</a:t>
            </a:r>
          </a:p>
          <a:p>
            <a:pPr marL="171450" indent="-171450">
              <a:buFont typeface="Arial" panose="020B0604020202020204" pitchFamily="34" charset="0"/>
              <a:buChar char="•"/>
            </a:pPr>
            <a:r>
              <a:rPr lang="en-US" dirty="0" smtClean="0"/>
              <a:t>Have a high level of anxiety</a:t>
            </a:r>
          </a:p>
          <a:p>
            <a:endParaRPr lang="en-US" b="1" dirty="0" smtClean="0"/>
          </a:p>
        </p:txBody>
      </p:sp>
      <p:sp>
        <p:nvSpPr>
          <p:cNvPr id="4" name="Slide Number Placeholder 3"/>
          <p:cNvSpPr>
            <a:spLocks noGrp="1"/>
          </p:cNvSpPr>
          <p:nvPr>
            <p:ph type="sldNum" sz="quarter" idx="10"/>
          </p:nvPr>
        </p:nvSpPr>
        <p:spPr/>
        <p:txBody>
          <a:bodyPr/>
          <a:lstStyle/>
          <a:p>
            <a:fld id="{084888ED-F8E6-4D2F-8005-99AE37364479}" type="slidenum">
              <a:rPr lang="en-US" smtClean="0"/>
              <a:t>9</a:t>
            </a:fld>
            <a:endParaRPr lang="en-US" dirty="0"/>
          </a:p>
        </p:txBody>
      </p:sp>
    </p:spTree>
    <p:extLst>
      <p:ext uri="{BB962C8B-B14F-4D97-AF65-F5344CB8AC3E}">
        <p14:creationId xmlns:p14="http://schemas.microsoft.com/office/powerpoint/2010/main" val="1012106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2299F3-9649-4E92-8846-59A99025B6BB}" type="slidenum">
              <a:rPr lang="en-US" smtClean="0"/>
              <a:t>‹#›</a:t>
            </a:fld>
            <a:endParaRPr lang="en-US" dirty="0"/>
          </a:p>
        </p:txBody>
      </p:sp>
      <p:sp>
        <p:nvSpPr>
          <p:cNvPr id="8" name="Rectangle 7"/>
          <p:cNvSpPr/>
          <p:nvPr/>
        </p:nvSpPr>
        <p:spPr>
          <a:xfrm>
            <a:off x="0" y="-152400"/>
            <a:ext cx="9144000" cy="3429000"/>
          </a:xfrm>
          <a:prstGeom prst="rect">
            <a:avLst/>
          </a:prstGeom>
          <a:solidFill>
            <a:srgbClr val="864372"/>
          </a:solidFill>
          <a:ln>
            <a:solidFill>
              <a:srgbClr val="8643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096233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lvl1pPr>
              <a:defRPr>
                <a:solidFill>
                  <a:srgbClr val="7FAC00"/>
                </a:solidFill>
              </a:defRPr>
            </a:lvl1pPr>
            <a:lvl2pPr>
              <a:defRPr>
                <a:solidFill>
                  <a:srgbClr val="7FAC00"/>
                </a:solidFill>
              </a:defRPr>
            </a:lvl2pPr>
            <a:lvl3pPr>
              <a:defRPr>
                <a:solidFill>
                  <a:srgbClr val="7FAC00"/>
                </a:solidFill>
              </a:defRPr>
            </a:lvl3pPr>
            <a:lvl4pPr>
              <a:defRPr>
                <a:solidFill>
                  <a:srgbClr val="7FAC00"/>
                </a:solidFill>
              </a:defRPr>
            </a:lvl4pPr>
            <a:lvl5pPr>
              <a:defRPr>
                <a:solidFill>
                  <a:srgbClr val="7FAC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352638681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lvl1pPr>
              <a:defRPr>
                <a:solidFill>
                  <a:srgbClr val="86437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lvl1pPr>
              <a:defRPr>
                <a:solidFill>
                  <a:srgbClr val="7FAC00"/>
                </a:solidFill>
              </a:defRPr>
            </a:lvl1pPr>
            <a:lvl2pPr>
              <a:defRPr>
                <a:solidFill>
                  <a:srgbClr val="7FAC00"/>
                </a:solidFill>
              </a:defRPr>
            </a:lvl2pPr>
            <a:lvl3pPr>
              <a:defRPr>
                <a:solidFill>
                  <a:srgbClr val="7FAC00"/>
                </a:solidFill>
              </a:defRPr>
            </a:lvl3pPr>
            <a:lvl4pPr>
              <a:defRPr>
                <a:solidFill>
                  <a:srgbClr val="7FAC00"/>
                </a:solidFill>
              </a:defRPr>
            </a:lvl4pPr>
            <a:lvl5pPr>
              <a:defRPr>
                <a:solidFill>
                  <a:srgbClr val="7FAC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28062469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a:prstGeom prst="rect">
            <a:avLst/>
          </a:prstGeom>
        </p:spPr>
        <p:txBody>
          <a:bodyPr>
            <a:normAutofit/>
          </a:bodyPr>
          <a:lstStyle>
            <a:lvl1pPr algn="l">
              <a:defRPr sz="3600" b="1">
                <a:solidFill>
                  <a:srgbClr val="864372"/>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accent4"/>
                </a:solidFill>
                <a:latin typeface="Arial" panose="020B0604020202020204" pitchFamily="34" charset="0"/>
                <a:cs typeface="Arial" panose="020B0604020202020204" pitchFamily="34" charset="0"/>
              </a:defRPr>
            </a:lvl1pPr>
            <a:lvl2pPr>
              <a:defRPr>
                <a:solidFill>
                  <a:srgbClr val="94C600"/>
                </a:solidFill>
                <a:latin typeface="Arial" panose="020B0604020202020204" pitchFamily="34" charset="0"/>
                <a:cs typeface="Arial" panose="020B0604020202020204" pitchFamily="34" charset="0"/>
              </a:defRPr>
            </a:lvl2pPr>
            <a:lvl3pPr marL="1143000" indent="-228600">
              <a:buFont typeface="Courier New" pitchFamily="49" charset="0"/>
              <a:buChar char="o"/>
              <a:defRPr>
                <a:solidFill>
                  <a:srgbClr val="7FAC00"/>
                </a:solidFill>
                <a:latin typeface="Arial" panose="020B0604020202020204" pitchFamily="34" charset="0"/>
                <a:cs typeface="Arial" panose="020B0604020202020204" pitchFamily="34" charset="0"/>
              </a:defRPr>
            </a:lvl3pPr>
            <a:lvl4pPr>
              <a:defRPr>
                <a:solidFill>
                  <a:srgbClr val="7FAC00"/>
                </a:solidFill>
                <a:latin typeface="Arial" panose="020B0604020202020204" pitchFamily="34" charset="0"/>
                <a:cs typeface="Arial" panose="020B0604020202020204" pitchFamily="34" charset="0"/>
              </a:defRPr>
            </a:lvl4pPr>
            <a:lvl5pPr>
              <a:defRPr>
                <a:solidFill>
                  <a:srgbClr val="7FAC00"/>
                </a:solidFill>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8"/>
          <p:cNvSpPr/>
          <p:nvPr/>
        </p:nvSpPr>
        <p:spPr>
          <a:xfrm>
            <a:off x="0" y="-152400"/>
            <a:ext cx="9144000" cy="457200"/>
          </a:xfrm>
          <a:prstGeom prst="rect">
            <a:avLst/>
          </a:prstGeom>
          <a:solidFill>
            <a:srgbClr val="864372"/>
          </a:solidFill>
          <a:ln>
            <a:solidFill>
              <a:srgbClr val="8643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134704"/>
            <a:ext cx="1338187" cy="689233"/>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507" y="6400800"/>
            <a:ext cx="1828800" cy="39219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800" y="6130442"/>
            <a:ext cx="804672" cy="803758"/>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77072" y="5442074"/>
            <a:ext cx="804672" cy="804672"/>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76200"/>
            <a:ext cx="806501" cy="810158"/>
          </a:xfrm>
          <a:prstGeom prst="rect">
            <a:avLst/>
          </a:prstGeom>
        </p:spPr>
      </p:pic>
    </p:spTree>
    <p:extLst>
      <p:ext uri="{BB962C8B-B14F-4D97-AF65-F5344CB8AC3E}">
        <p14:creationId xmlns:p14="http://schemas.microsoft.com/office/powerpoint/2010/main" val="32818102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86437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rgbClr val="7FAC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6176143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solidFill>
                  <a:srgbClr val="864372"/>
                </a:solidFill>
              </a:defRPr>
            </a:lvl1pPr>
            <a:lvl2pPr>
              <a:defRPr sz="2400">
                <a:solidFill>
                  <a:srgbClr val="7FAC00"/>
                </a:solidFill>
              </a:defRPr>
            </a:lvl2pPr>
            <a:lvl3pPr>
              <a:defRPr sz="2000">
                <a:solidFill>
                  <a:srgbClr val="7FAC00"/>
                </a:solidFill>
              </a:defRPr>
            </a:lvl3pPr>
            <a:lvl4pPr>
              <a:defRPr sz="1800">
                <a:solidFill>
                  <a:srgbClr val="7FAC00"/>
                </a:solidFill>
              </a:defRPr>
            </a:lvl4pPr>
            <a:lvl5pPr>
              <a:defRPr sz="1800">
                <a:solidFill>
                  <a:srgbClr val="7FAC0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solidFill>
                  <a:srgbClr val="864372"/>
                </a:solidFill>
              </a:defRPr>
            </a:lvl1pPr>
            <a:lvl2pPr>
              <a:defRPr sz="2400">
                <a:solidFill>
                  <a:srgbClr val="7FAC00"/>
                </a:solidFill>
              </a:defRPr>
            </a:lvl2pPr>
            <a:lvl3pPr>
              <a:defRPr sz="2000">
                <a:solidFill>
                  <a:srgbClr val="7FAC00"/>
                </a:solidFill>
              </a:defRPr>
            </a:lvl3pPr>
            <a:lvl4pPr>
              <a:defRPr sz="1800">
                <a:solidFill>
                  <a:srgbClr val="7FAC00"/>
                </a:solidFill>
              </a:defRPr>
            </a:lvl4pPr>
            <a:lvl5pPr>
              <a:defRPr sz="1800">
                <a:solidFill>
                  <a:srgbClr val="7FAC0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2550227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solidFill>
                  <a:srgbClr val="86437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solidFill>
                  <a:srgbClr val="7FAC00"/>
                </a:solidFill>
              </a:defRPr>
            </a:lvl1pPr>
            <a:lvl2pPr>
              <a:defRPr sz="2000">
                <a:solidFill>
                  <a:srgbClr val="7FAC00"/>
                </a:solidFill>
              </a:defRPr>
            </a:lvl2pPr>
            <a:lvl3pPr>
              <a:defRPr sz="1800">
                <a:solidFill>
                  <a:srgbClr val="7FAC00"/>
                </a:solidFill>
              </a:defRPr>
            </a:lvl3pPr>
            <a:lvl4pPr>
              <a:defRPr sz="1600">
                <a:solidFill>
                  <a:srgbClr val="7FAC00"/>
                </a:solidFill>
              </a:defRPr>
            </a:lvl4pPr>
            <a:lvl5pPr>
              <a:defRPr sz="1600">
                <a:solidFill>
                  <a:srgbClr val="7FAC0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solidFill>
                  <a:srgbClr val="86437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solidFill>
                  <a:srgbClr val="7FAC00"/>
                </a:solidFill>
              </a:defRPr>
            </a:lvl1pPr>
            <a:lvl2pPr>
              <a:defRPr sz="2000">
                <a:solidFill>
                  <a:srgbClr val="7FAC00"/>
                </a:solidFill>
              </a:defRPr>
            </a:lvl2pPr>
            <a:lvl3pPr>
              <a:defRPr sz="1800">
                <a:solidFill>
                  <a:srgbClr val="7FAC00"/>
                </a:solidFill>
              </a:defRPr>
            </a:lvl3pPr>
            <a:lvl4pPr>
              <a:defRPr sz="1600">
                <a:solidFill>
                  <a:srgbClr val="7FAC00"/>
                </a:solidFill>
              </a:defRPr>
            </a:lvl4pPr>
            <a:lvl5pPr>
              <a:defRPr sz="1600">
                <a:solidFill>
                  <a:srgbClr val="7FAC0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2775868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46630949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12705984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solidFill>
                  <a:srgbClr val="86437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solidFill>
                  <a:srgbClr val="864372"/>
                </a:solidFill>
              </a:defRPr>
            </a:lvl1pPr>
            <a:lvl2pPr>
              <a:defRPr sz="2800">
                <a:solidFill>
                  <a:srgbClr val="7FAC00"/>
                </a:solidFill>
              </a:defRPr>
            </a:lvl2pPr>
            <a:lvl3pPr>
              <a:defRPr sz="2400">
                <a:solidFill>
                  <a:srgbClr val="7FAC00"/>
                </a:solidFill>
              </a:defRPr>
            </a:lvl3pPr>
            <a:lvl4pPr>
              <a:defRPr sz="2000">
                <a:solidFill>
                  <a:srgbClr val="7FAC00"/>
                </a:solidFill>
              </a:defRPr>
            </a:lvl4pPr>
            <a:lvl5pPr>
              <a:defRPr sz="2000">
                <a:solidFill>
                  <a:srgbClr val="7FAC00"/>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solidFill>
                  <a:srgbClr val="7FAC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32231682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rgbClr val="86437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7FAC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86025701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299F3-9649-4E92-8846-59A99025B6BB}" type="slidenum">
              <a:rPr lang="en-US" smtClean="0"/>
              <a:t>‹#›</a:t>
            </a:fld>
            <a:endParaRPr lang="en-US" dirty="0"/>
          </a:p>
        </p:txBody>
      </p:sp>
      <p:sp>
        <p:nvSpPr>
          <p:cNvPr id="7" name="Rectangle 6"/>
          <p:cNvSpPr/>
          <p:nvPr/>
        </p:nvSpPr>
        <p:spPr>
          <a:xfrm>
            <a:off x="0" y="-152400"/>
            <a:ext cx="9144000" cy="457200"/>
          </a:xfrm>
          <a:prstGeom prst="rect">
            <a:avLst/>
          </a:prstGeom>
          <a:solidFill>
            <a:srgbClr val="864372"/>
          </a:solidFill>
          <a:ln>
            <a:solidFill>
              <a:srgbClr val="8643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8291500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7.png"/><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emf"/><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4176861"/>
            <a:ext cx="6248400" cy="1461939"/>
          </a:xfrm>
          <a:prstGeom prst="rect">
            <a:avLst/>
          </a:prstGeom>
          <a:noFill/>
        </p:spPr>
        <p:txBody>
          <a:bodyPr wrap="square" rtlCol="0">
            <a:spAutoFit/>
          </a:bodyPr>
          <a:lstStyle/>
          <a:p>
            <a:pPr algn="ctr">
              <a:spcAft>
                <a:spcPts val="1800"/>
              </a:spcAft>
            </a:pPr>
            <a:r>
              <a:rPr lang="en-US" dirty="0" smtClean="0">
                <a:solidFill>
                  <a:srgbClr val="000000"/>
                </a:solidFill>
                <a:latin typeface="Arial" panose="020B0604020202020204" pitchFamily="34" charset="0"/>
                <a:cs typeface="Arial" panose="020B0604020202020204" pitchFamily="34" charset="0"/>
              </a:rPr>
              <a:t>Session 3</a:t>
            </a:r>
          </a:p>
          <a:p>
            <a:pPr algn="ctr"/>
            <a:r>
              <a:rPr lang="en-US" sz="2000" b="1" dirty="0" smtClean="0">
                <a:solidFill>
                  <a:srgbClr val="0099CC"/>
                </a:solidFill>
                <a:latin typeface="Arial" panose="020B0604020202020204" pitchFamily="34" charset="0"/>
                <a:cs typeface="Arial" panose="020B0604020202020204" pitchFamily="34" charset="0"/>
              </a:rPr>
              <a:t>Parent Lesson</a:t>
            </a:r>
            <a:r>
              <a:rPr lang="en-US" sz="2000" b="1" baseline="0" dirty="0" smtClean="0">
                <a:solidFill>
                  <a:srgbClr val="0099CC"/>
                </a:solidFill>
                <a:latin typeface="Arial" panose="020B0604020202020204" pitchFamily="34" charset="0"/>
                <a:cs typeface="Arial" panose="020B0604020202020204" pitchFamily="34" charset="0"/>
              </a:rPr>
              <a:t> </a:t>
            </a:r>
            <a:r>
              <a:rPr lang="en-US" sz="2000" b="1" dirty="0">
                <a:solidFill>
                  <a:srgbClr val="0099CC"/>
                </a:solidFill>
                <a:latin typeface="Arial" panose="020B0604020202020204" pitchFamily="34" charset="0"/>
                <a:cs typeface="Arial" panose="020B0604020202020204" pitchFamily="34" charset="0"/>
              </a:rPr>
              <a:t>8</a:t>
            </a:r>
            <a:r>
              <a:rPr lang="en-US" sz="2000" b="1" dirty="0" smtClean="0">
                <a:solidFill>
                  <a:srgbClr val="0099CC"/>
                </a:solidFill>
                <a:latin typeface="Arial" panose="020B0604020202020204" pitchFamily="34" charset="0"/>
                <a:cs typeface="Arial" panose="020B0604020202020204" pitchFamily="34" charset="0"/>
              </a:rPr>
              <a:t>:</a:t>
            </a:r>
            <a:endParaRPr lang="en-US" sz="2000" b="1" baseline="0" dirty="0" smtClean="0">
              <a:solidFill>
                <a:srgbClr val="0099CC"/>
              </a:solidFill>
              <a:latin typeface="Arial" panose="020B0604020202020204" pitchFamily="34" charset="0"/>
              <a:cs typeface="Arial" panose="020B0604020202020204" pitchFamily="34" charset="0"/>
            </a:endParaRPr>
          </a:p>
          <a:p>
            <a:pPr algn="ctr"/>
            <a:r>
              <a:rPr lang="en-US" sz="3600" b="1" baseline="0" dirty="0" smtClean="0">
                <a:solidFill>
                  <a:srgbClr val="0099CC"/>
                </a:solidFill>
                <a:latin typeface="Arial" panose="020B0604020202020204" pitchFamily="34" charset="0"/>
                <a:cs typeface="Arial" panose="020B0604020202020204" pitchFamily="34" charset="0"/>
              </a:rPr>
              <a:t> </a:t>
            </a:r>
            <a:r>
              <a:rPr lang="en-US" sz="3600" b="1" dirty="0" smtClean="0">
                <a:solidFill>
                  <a:srgbClr val="0099CC"/>
                </a:solidFill>
                <a:latin typeface="Arial" panose="020B0604020202020204" pitchFamily="34" charset="0"/>
                <a:cs typeface="Arial" panose="020B0604020202020204" pitchFamily="34" charset="0"/>
              </a:rPr>
              <a:t>Parenting Styles</a:t>
            </a:r>
            <a:endParaRPr lang="en-US" sz="3600" b="1" dirty="0">
              <a:solidFill>
                <a:srgbClr val="0099CC"/>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3246" y="6124449"/>
            <a:ext cx="2709908" cy="581151"/>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7153" y="419725"/>
            <a:ext cx="7026267" cy="3618875"/>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96200" y="5257800"/>
            <a:ext cx="2231778" cy="2229243"/>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0936" y="16998"/>
            <a:ext cx="2231778" cy="2231778"/>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9264" y="-1278402"/>
            <a:ext cx="2236851" cy="2246994"/>
          </a:xfrm>
          <a:prstGeom prst="rect">
            <a:avLst/>
          </a:prstGeom>
        </p:spPr>
      </p:pic>
    </p:spTree>
    <p:extLst>
      <p:ext uri="{BB962C8B-B14F-4D97-AF65-F5344CB8AC3E}">
        <p14:creationId xmlns:p14="http://schemas.microsoft.com/office/powerpoint/2010/main" val="125032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Positive Parenting Style</a:t>
            </a:r>
            <a:endParaRPr lang="en-US" sz="2200" dirty="0"/>
          </a:p>
        </p:txBody>
      </p:sp>
      <p:sp>
        <p:nvSpPr>
          <p:cNvPr id="5" name="Content Placeholder 2"/>
          <p:cNvSpPr>
            <a:spLocks noGrp="1"/>
          </p:cNvSpPr>
          <p:nvPr>
            <p:ph idx="1"/>
          </p:nvPr>
        </p:nvSpPr>
        <p:spPr>
          <a:xfrm>
            <a:off x="478302" y="1752600"/>
            <a:ext cx="4572000" cy="4648200"/>
          </a:xfrm>
        </p:spPr>
        <p:txBody>
          <a:bodyPr>
            <a:noAutofit/>
          </a:bodyPr>
          <a:lstStyle/>
          <a:p>
            <a:pPr marL="231775" indent="-231775">
              <a:spcAft>
                <a:spcPts val="600"/>
              </a:spcAft>
            </a:pPr>
            <a:r>
              <a:rPr lang="en-US" sz="2400" dirty="0" smtClean="0">
                <a:solidFill>
                  <a:schemeClr val="tx1"/>
                </a:solidFill>
              </a:rPr>
              <a:t>Firm but loving</a:t>
            </a:r>
          </a:p>
          <a:p>
            <a:pPr marL="231775" indent="-231775">
              <a:spcAft>
                <a:spcPts val="600"/>
              </a:spcAft>
            </a:pPr>
            <a:r>
              <a:rPr lang="en-US" sz="2400" dirty="0" smtClean="0">
                <a:solidFill>
                  <a:schemeClr val="tx1"/>
                </a:solidFill>
              </a:rPr>
              <a:t>Sets clear boundaries</a:t>
            </a:r>
          </a:p>
          <a:p>
            <a:pPr marL="231775" indent="-231775">
              <a:spcAft>
                <a:spcPts val="600"/>
              </a:spcAft>
            </a:pPr>
            <a:r>
              <a:rPr lang="en-US" sz="2400" dirty="0" smtClean="0">
                <a:solidFill>
                  <a:schemeClr val="tx1"/>
                </a:solidFill>
              </a:rPr>
              <a:t>Follows through with appropriate consequences</a:t>
            </a:r>
          </a:p>
          <a:p>
            <a:pPr marL="231775" indent="-231775">
              <a:spcAft>
                <a:spcPts val="600"/>
              </a:spcAft>
            </a:pPr>
            <a:r>
              <a:rPr lang="en-US" sz="2400" dirty="0" smtClean="0">
                <a:solidFill>
                  <a:schemeClr val="tx1"/>
                </a:solidFill>
              </a:rPr>
              <a:t>Reasonable expectations</a:t>
            </a:r>
          </a:p>
        </p:txBody>
      </p:sp>
      <p:pic>
        <p:nvPicPr>
          <p:cNvPr id="6" name="Picture 2" descr="C:\Users\Kimberly.Bushaw\AppData\Local\Microsoft\Windows\Temporary Internet Files\Content.IE5\X6KL84BX\MC90043704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3896" y="2194719"/>
            <a:ext cx="4434681" cy="4434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043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Positive Parenting Style</a:t>
            </a:r>
            <a:endParaRPr lang="en-US" sz="2200" dirty="0"/>
          </a:p>
        </p:txBody>
      </p:sp>
      <p:sp>
        <p:nvSpPr>
          <p:cNvPr id="7" name="Content Placeholder 6"/>
          <p:cNvSpPr>
            <a:spLocks noGrp="1"/>
          </p:cNvSpPr>
          <p:nvPr>
            <p:ph idx="1"/>
          </p:nvPr>
        </p:nvSpPr>
        <p:spPr>
          <a:xfrm>
            <a:off x="4114800" y="1828800"/>
            <a:ext cx="4495800" cy="3741683"/>
          </a:xfrm>
          <a:prstGeom prst="rect">
            <a:avLst/>
          </a:prstGeom>
        </p:spPr>
        <p:txBody>
          <a:bodyPr>
            <a:noAutofit/>
          </a:bodyPr>
          <a:lstStyle/>
          <a:p>
            <a:pPr marL="231775" indent="-231775">
              <a:spcAft>
                <a:spcPts val="600"/>
              </a:spcAft>
            </a:pPr>
            <a:r>
              <a:rPr lang="en-US" sz="2400" dirty="0">
                <a:solidFill>
                  <a:schemeClr val="tx1"/>
                </a:solidFill>
              </a:rPr>
              <a:t>Allow for learning </a:t>
            </a:r>
            <a:r>
              <a:rPr lang="en-US" sz="2400" dirty="0" smtClean="0">
                <a:solidFill>
                  <a:schemeClr val="tx1"/>
                </a:solidFill>
              </a:rPr>
              <a:t>from mistakes</a:t>
            </a:r>
            <a:endParaRPr lang="en-US" sz="2400" dirty="0">
              <a:solidFill>
                <a:schemeClr val="tx1"/>
              </a:solidFill>
            </a:endParaRPr>
          </a:p>
          <a:p>
            <a:pPr marL="231775" indent="-231775">
              <a:spcAft>
                <a:spcPts val="600"/>
              </a:spcAft>
            </a:pPr>
            <a:r>
              <a:rPr lang="en-US" sz="2400" dirty="0">
                <a:solidFill>
                  <a:schemeClr val="tx1"/>
                </a:solidFill>
              </a:rPr>
              <a:t>Model expected behaviors</a:t>
            </a:r>
          </a:p>
          <a:p>
            <a:pPr marL="231775" indent="-231775">
              <a:spcAft>
                <a:spcPts val="600"/>
              </a:spcAft>
            </a:pPr>
            <a:r>
              <a:rPr lang="en-US" sz="2400" dirty="0" smtClean="0">
                <a:solidFill>
                  <a:schemeClr val="tx1"/>
                </a:solidFill>
              </a:rPr>
              <a:t>Are </a:t>
            </a:r>
            <a:r>
              <a:rPr lang="en-US" sz="2400" dirty="0">
                <a:solidFill>
                  <a:schemeClr val="tx1"/>
                </a:solidFill>
              </a:rPr>
              <a:t>confident, flexible, respectful</a:t>
            </a:r>
          </a:p>
          <a:p>
            <a:pPr marL="231775" indent="-231775">
              <a:spcAft>
                <a:spcPts val="600"/>
              </a:spcAft>
            </a:pPr>
            <a:r>
              <a:rPr lang="en-US" sz="2400" dirty="0">
                <a:solidFill>
                  <a:schemeClr val="tx1"/>
                </a:solidFill>
              </a:rPr>
              <a:t>Model teamwork, give and </a:t>
            </a:r>
            <a:r>
              <a:rPr lang="en-US" sz="2400" dirty="0" smtClean="0">
                <a:solidFill>
                  <a:schemeClr val="tx1"/>
                </a:solidFill>
              </a:rPr>
              <a:t>take, and share </a:t>
            </a:r>
            <a:r>
              <a:rPr lang="en-US" sz="2400" dirty="0">
                <a:solidFill>
                  <a:schemeClr val="tx1"/>
                </a:solidFill>
              </a:rPr>
              <a:t>the </a:t>
            </a:r>
            <a:r>
              <a:rPr lang="en-US" sz="2400" dirty="0" smtClean="0">
                <a:solidFill>
                  <a:schemeClr val="tx1"/>
                </a:solidFill>
              </a:rPr>
              <a:t>power</a:t>
            </a:r>
            <a:endParaRPr lang="en-US" sz="2000" dirty="0">
              <a:solidFill>
                <a:schemeClr val="tx1"/>
              </a:solidFill>
            </a:endParaRPr>
          </a:p>
        </p:txBody>
      </p:sp>
      <p:pic>
        <p:nvPicPr>
          <p:cNvPr id="5" name="Picture 2" descr="C:\Users\Kimberly.Bushaw\AppData\Local\Microsoft\Windows\Temporary Internet Files\Content.IE5\X6KL84BX\MC90043704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08" y="2194719"/>
            <a:ext cx="4434681" cy="4434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998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Possible Child Outcomes</a:t>
            </a:r>
            <a:endParaRPr lang="en-US" sz="2200" dirty="0"/>
          </a:p>
        </p:txBody>
      </p:sp>
      <p:sp>
        <p:nvSpPr>
          <p:cNvPr id="8" name="Content Placeholder 2"/>
          <p:cNvSpPr>
            <a:spLocks noGrp="1"/>
          </p:cNvSpPr>
          <p:nvPr>
            <p:ph idx="1"/>
          </p:nvPr>
        </p:nvSpPr>
        <p:spPr>
          <a:xfrm>
            <a:off x="492370" y="1722437"/>
            <a:ext cx="6248400" cy="4525963"/>
          </a:xfrm>
        </p:spPr>
        <p:txBody>
          <a:bodyPr/>
          <a:lstStyle/>
          <a:p>
            <a:pPr marL="231775" indent="-231775">
              <a:spcAft>
                <a:spcPts val="600"/>
              </a:spcAft>
            </a:pPr>
            <a:r>
              <a:rPr lang="en-US" sz="2400" dirty="0" smtClean="0">
                <a:solidFill>
                  <a:schemeClr val="tx1"/>
                </a:solidFill>
              </a:rPr>
              <a:t>Confident</a:t>
            </a:r>
          </a:p>
          <a:p>
            <a:pPr marL="231775" indent="-231775">
              <a:spcAft>
                <a:spcPts val="600"/>
              </a:spcAft>
            </a:pPr>
            <a:r>
              <a:rPr lang="en-US" sz="2400" dirty="0" smtClean="0">
                <a:solidFill>
                  <a:schemeClr val="tx1"/>
                </a:solidFill>
              </a:rPr>
              <a:t>Secure</a:t>
            </a:r>
          </a:p>
          <a:p>
            <a:pPr marL="231775" indent="-231775">
              <a:spcAft>
                <a:spcPts val="600"/>
              </a:spcAft>
            </a:pPr>
            <a:r>
              <a:rPr lang="en-US" sz="2400" dirty="0" smtClean="0">
                <a:solidFill>
                  <a:schemeClr val="tx1"/>
                </a:solidFill>
              </a:rPr>
              <a:t>Respects self and others</a:t>
            </a:r>
          </a:p>
          <a:p>
            <a:pPr marL="231775" indent="-231775">
              <a:spcAft>
                <a:spcPts val="600"/>
              </a:spcAft>
            </a:pPr>
            <a:r>
              <a:rPr lang="en-US" sz="2400" dirty="0" smtClean="0">
                <a:solidFill>
                  <a:schemeClr val="tx1"/>
                </a:solidFill>
              </a:rPr>
              <a:t>Responsible</a:t>
            </a:r>
          </a:p>
          <a:p>
            <a:pPr marL="231775" indent="-231775">
              <a:spcAft>
                <a:spcPts val="600"/>
              </a:spcAft>
            </a:pPr>
            <a:r>
              <a:rPr lang="en-US" sz="2400" dirty="0" smtClean="0">
                <a:solidFill>
                  <a:schemeClr val="tx1"/>
                </a:solidFill>
              </a:rPr>
              <a:t>Self-disciplined</a:t>
            </a:r>
          </a:p>
          <a:p>
            <a:pPr marL="231775" indent="-231775">
              <a:spcAft>
                <a:spcPts val="600"/>
              </a:spcAft>
            </a:pPr>
            <a:r>
              <a:rPr lang="en-US" sz="2400" dirty="0" smtClean="0">
                <a:solidFill>
                  <a:schemeClr val="tx1"/>
                </a:solidFill>
              </a:rPr>
              <a:t>Inner motivation</a:t>
            </a:r>
          </a:p>
          <a:p>
            <a:pPr marL="231775" indent="-231775">
              <a:spcAft>
                <a:spcPts val="600"/>
              </a:spcAft>
            </a:pPr>
            <a:r>
              <a:rPr lang="en-US" sz="2400" dirty="0" smtClean="0">
                <a:solidFill>
                  <a:schemeClr val="tx1"/>
                </a:solidFill>
              </a:rPr>
              <a:t>Closer family relationships</a:t>
            </a:r>
            <a:endParaRPr lang="en-US" sz="2400" dirty="0">
              <a:solidFill>
                <a:schemeClr val="tx1"/>
              </a:solidFill>
            </a:endParaRPr>
          </a:p>
        </p:txBody>
      </p:sp>
      <p:pic>
        <p:nvPicPr>
          <p:cNvPr id="5" name="Picture 2" descr="C:\Users\Kimberly.Bushaw\AppData\Local\Microsoft\Windows\Temporary Internet Files\Content.IE5\X6KL84BX\MC90043704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7086600" y="685800"/>
            <a:ext cx="1676400"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9237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What’s your style?</a:t>
            </a:r>
            <a:endParaRPr lang="en-US" sz="2200" dirty="0"/>
          </a:p>
        </p:txBody>
      </p:sp>
      <p:pic>
        <p:nvPicPr>
          <p:cNvPr id="6" name="Picture 2" descr="C:\Users\kim.bushaw\AppData\Local\Microsoft\Windows\Temporary Internet Files\Content.IE5\F4ED3EPL\MC90005635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3600" y="1600200"/>
            <a:ext cx="5861552" cy="47623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10547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will you work on?</a:t>
            </a:r>
            <a:endParaRPr lang="en-US" sz="2200" dirty="0"/>
          </a:p>
        </p:txBody>
      </p:sp>
      <p:sp>
        <p:nvSpPr>
          <p:cNvPr id="5" name="Content Placeholder 2"/>
          <p:cNvSpPr>
            <a:spLocks noGrp="1"/>
          </p:cNvSpPr>
          <p:nvPr>
            <p:ph idx="1"/>
          </p:nvPr>
        </p:nvSpPr>
        <p:spPr>
          <a:xfrm>
            <a:off x="492370" y="1722437"/>
            <a:ext cx="8229600" cy="4525963"/>
          </a:xfrm>
        </p:spPr>
        <p:txBody>
          <a:bodyPr>
            <a:normAutofit/>
          </a:bodyPr>
          <a:lstStyle/>
          <a:p>
            <a:pPr marL="231775" indent="-231775">
              <a:spcAft>
                <a:spcPts val="600"/>
              </a:spcAft>
            </a:pPr>
            <a:r>
              <a:rPr lang="en-US" sz="2400" dirty="0" smtClean="0">
                <a:solidFill>
                  <a:schemeClr val="tx1"/>
                </a:solidFill>
              </a:rPr>
              <a:t>Be firm </a:t>
            </a:r>
            <a:r>
              <a:rPr lang="en-US" sz="2400" dirty="0">
                <a:solidFill>
                  <a:schemeClr val="tx1"/>
                </a:solidFill>
              </a:rPr>
              <a:t>but loving</a:t>
            </a:r>
          </a:p>
          <a:p>
            <a:pPr marL="231775" indent="-231775">
              <a:spcAft>
                <a:spcPts val="600"/>
              </a:spcAft>
            </a:pPr>
            <a:r>
              <a:rPr lang="en-US" sz="2400" dirty="0" smtClean="0">
                <a:solidFill>
                  <a:schemeClr val="tx1"/>
                </a:solidFill>
              </a:rPr>
              <a:t>Set </a:t>
            </a:r>
            <a:r>
              <a:rPr lang="en-US" sz="2400" dirty="0">
                <a:solidFill>
                  <a:schemeClr val="tx1"/>
                </a:solidFill>
              </a:rPr>
              <a:t>clear boundaries</a:t>
            </a:r>
          </a:p>
          <a:p>
            <a:pPr marL="231775" indent="-231775">
              <a:spcAft>
                <a:spcPts val="600"/>
              </a:spcAft>
            </a:pPr>
            <a:r>
              <a:rPr lang="en-US" sz="2400" dirty="0" smtClean="0">
                <a:solidFill>
                  <a:schemeClr val="tx1"/>
                </a:solidFill>
              </a:rPr>
              <a:t>Follow </a:t>
            </a:r>
            <a:r>
              <a:rPr lang="en-US" sz="2400" dirty="0">
                <a:solidFill>
                  <a:schemeClr val="tx1"/>
                </a:solidFill>
              </a:rPr>
              <a:t>through with appropriate </a:t>
            </a:r>
            <a:r>
              <a:rPr lang="en-US" sz="2400" dirty="0" smtClean="0">
                <a:solidFill>
                  <a:schemeClr val="tx1"/>
                </a:solidFill>
              </a:rPr>
              <a:t>consequences</a:t>
            </a:r>
            <a:endParaRPr lang="en-US" sz="2400" dirty="0">
              <a:solidFill>
                <a:schemeClr val="tx1"/>
              </a:solidFill>
            </a:endParaRPr>
          </a:p>
          <a:p>
            <a:pPr marL="231775" indent="-231775">
              <a:spcAft>
                <a:spcPts val="600"/>
              </a:spcAft>
            </a:pPr>
            <a:r>
              <a:rPr lang="en-US" sz="2400" dirty="0" smtClean="0">
                <a:solidFill>
                  <a:schemeClr val="tx1"/>
                </a:solidFill>
              </a:rPr>
              <a:t>Set reasonable </a:t>
            </a:r>
            <a:r>
              <a:rPr lang="en-US" sz="2400" dirty="0">
                <a:solidFill>
                  <a:schemeClr val="tx1"/>
                </a:solidFill>
              </a:rPr>
              <a:t>expectations</a:t>
            </a:r>
          </a:p>
          <a:p>
            <a:pPr marL="231775" indent="-231775">
              <a:spcAft>
                <a:spcPts val="600"/>
              </a:spcAft>
            </a:pPr>
            <a:r>
              <a:rPr lang="en-US" sz="2400" dirty="0" smtClean="0">
                <a:solidFill>
                  <a:schemeClr val="tx1"/>
                </a:solidFill>
              </a:rPr>
              <a:t>Allow </a:t>
            </a:r>
            <a:r>
              <a:rPr lang="en-US" sz="2400" dirty="0">
                <a:solidFill>
                  <a:schemeClr val="tx1"/>
                </a:solidFill>
              </a:rPr>
              <a:t>for learning </a:t>
            </a:r>
            <a:r>
              <a:rPr lang="en-US" sz="2400" dirty="0" smtClean="0">
                <a:solidFill>
                  <a:schemeClr val="tx1"/>
                </a:solidFill>
              </a:rPr>
              <a:t>from mistakes</a:t>
            </a:r>
            <a:endParaRPr lang="en-US" sz="2400" dirty="0">
              <a:solidFill>
                <a:schemeClr val="tx1"/>
              </a:solidFill>
            </a:endParaRPr>
          </a:p>
          <a:p>
            <a:pPr marL="231775" indent="-231775">
              <a:spcAft>
                <a:spcPts val="600"/>
              </a:spcAft>
            </a:pPr>
            <a:r>
              <a:rPr lang="en-US" sz="2400" dirty="0" smtClean="0">
                <a:solidFill>
                  <a:schemeClr val="tx1"/>
                </a:solidFill>
              </a:rPr>
              <a:t>Model </a:t>
            </a:r>
            <a:r>
              <a:rPr lang="en-US" sz="2400" dirty="0">
                <a:solidFill>
                  <a:schemeClr val="tx1"/>
                </a:solidFill>
              </a:rPr>
              <a:t>expected behaviors</a:t>
            </a:r>
          </a:p>
          <a:p>
            <a:pPr marL="231775" indent="-231775">
              <a:spcAft>
                <a:spcPts val="600"/>
              </a:spcAft>
            </a:pPr>
            <a:r>
              <a:rPr lang="en-US" sz="2400" dirty="0" smtClean="0">
                <a:solidFill>
                  <a:schemeClr val="tx1"/>
                </a:solidFill>
              </a:rPr>
              <a:t>Be </a:t>
            </a:r>
            <a:r>
              <a:rPr lang="en-US" sz="2400" dirty="0">
                <a:solidFill>
                  <a:schemeClr val="tx1"/>
                </a:solidFill>
              </a:rPr>
              <a:t>confident, flexible, respectful</a:t>
            </a:r>
          </a:p>
          <a:p>
            <a:pPr marL="231775" indent="-231775">
              <a:spcAft>
                <a:spcPts val="600"/>
              </a:spcAft>
            </a:pPr>
            <a:r>
              <a:rPr lang="en-US" sz="2400" dirty="0" smtClean="0">
                <a:solidFill>
                  <a:schemeClr val="tx1"/>
                </a:solidFill>
              </a:rPr>
              <a:t>Model </a:t>
            </a:r>
            <a:r>
              <a:rPr lang="en-US" sz="2400" dirty="0">
                <a:solidFill>
                  <a:schemeClr val="tx1"/>
                </a:solidFill>
              </a:rPr>
              <a:t>teamwork, give and take, share the </a:t>
            </a:r>
            <a:r>
              <a:rPr lang="en-US" sz="2400" dirty="0" smtClean="0">
                <a:solidFill>
                  <a:schemeClr val="tx1"/>
                </a:solidFill>
              </a:rPr>
              <a:t>power</a:t>
            </a:r>
            <a:endParaRPr lang="en-US" sz="2400" dirty="0">
              <a:solidFill>
                <a:schemeClr val="tx1"/>
              </a:solidFill>
            </a:endParaRPr>
          </a:p>
        </p:txBody>
      </p:sp>
      <p:pic>
        <p:nvPicPr>
          <p:cNvPr id="4" name="Picture 2" descr="C:\Users\Kimberly.Bushaw\AppData\Local\Microsoft\Windows\Temporary Internet Files\Content.IE5\X6KL84BX\MC90043704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609600"/>
            <a:ext cx="20574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105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When Parents Disagree</a:t>
            </a:r>
            <a:endParaRPr lang="en-US" b="1" dirty="0"/>
          </a:p>
        </p:txBody>
      </p:sp>
      <p:sp>
        <p:nvSpPr>
          <p:cNvPr id="14" name="Content Placeholder 8"/>
          <p:cNvSpPr>
            <a:spLocks noGrp="1"/>
          </p:cNvSpPr>
          <p:nvPr>
            <p:ph idx="1"/>
          </p:nvPr>
        </p:nvSpPr>
        <p:spPr>
          <a:xfrm>
            <a:off x="498230" y="2362200"/>
            <a:ext cx="3886200" cy="2057400"/>
          </a:xfrm>
        </p:spPr>
        <p:txBody>
          <a:bodyPr/>
          <a:lstStyle/>
          <a:p>
            <a:pPr marL="0" indent="0" algn="ctr">
              <a:buNone/>
            </a:pPr>
            <a:r>
              <a:rPr lang="en-US" sz="2400" dirty="0" smtClean="0"/>
              <a:t>“Out of balance” happens when one parent becomes more strict or lenient in response to the other parent’s style.</a:t>
            </a:r>
            <a:endParaRPr lang="en-US" sz="2400" dirty="0"/>
          </a:p>
        </p:txBody>
      </p:sp>
      <p:sp>
        <p:nvSpPr>
          <p:cNvPr id="12" name="Text Placeholder 11"/>
          <p:cNvSpPr>
            <a:spLocks noGrp="1"/>
          </p:cNvSpPr>
          <p:nvPr>
            <p:ph type="body" idx="4294967295"/>
          </p:nvPr>
        </p:nvSpPr>
        <p:spPr>
          <a:xfrm>
            <a:off x="379412" y="1722438"/>
            <a:ext cx="4040188" cy="639762"/>
          </a:xfrm>
          <a:prstGeom prst="rect">
            <a:avLst/>
          </a:prstGeom>
        </p:spPr>
        <p:txBody>
          <a:bodyPr>
            <a:noAutofit/>
          </a:bodyPr>
          <a:lstStyle/>
          <a:p>
            <a:pPr marL="0" indent="0" algn="ctr">
              <a:buNone/>
            </a:pPr>
            <a:r>
              <a:rPr lang="en-US" b="1" dirty="0" smtClean="0">
                <a:latin typeface="Arial" panose="020B0604020202020204" pitchFamily="34" charset="0"/>
                <a:cs typeface="Arial" panose="020B0604020202020204" pitchFamily="34" charset="0"/>
              </a:rPr>
              <a:t>Out of Balance</a:t>
            </a:r>
            <a:endParaRPr lang="en-US" b="1" dirty="0">
              <a:latin typeface="Arial" panose="020B0604020202020204" pitchFamily="34" charset="0"/>
              <a:cs typeface="Arial" panose="020B0604020202020204" pitchFamily="34" charset="0"/>
            </a:endParaRPr>
          </a:p>
        </p:txBody>
      </p:sp>
      <p:sp>
        <p:nvSpPr>
          <p:cNvPr id="13" name="Text Placeholder 9"/>
          <p:cNvSpPr>
            <a:spLocks noGrp="1"/>
          </p:cNvSpPr>
          <p:nvPr>
            <p:ph type="body" sz="quarter" idx="4294967295"/>
          </p:nvPr>
        </p:nvSpPr>
        <p:spPr>
          <a:xfrm>
            <a:off x="4645025" y="1718604"/>
            <a:ext cx="4041775" cy="639762"/>
          </a:xfrm>
          <a:prstGeom prst="rect">
            <a:avLst/>
          </a:prstGeom>
        </p:spPr>
        <p:txBody>
          <a:bodyPr>
            <a:noAutofit/>
          </a:bodyPr>
          <a:lstStyle/>
          <a:p>
            <a:pPr marL="0" indent="0" algn="ctr">
              <a:buNone/>
            </a:pPr>
            <a:r>
              <a:rPr lang="en-US" b="1" dirty="0" smtClean="0">
                <a:latin typeface="Arial" panose="020B0604020202020204" pitchFamily="34" charset="0"/>
                <a:cs typeface="Arial" panose="020B0604020202020204" pitchFamily="34" charset="0"/>
              </a:rPr>
              <a:t>Balance</a:t>
            </a:r>
            <a:endParaRPr lang="en-US" b="1" dirty="0">
              <a:latin typeface="Arial" panose="020B0604020202020204" pitchFamily="34" charset="0"/>
              <a:cs typeface="Arial" panose="020B0604020202020204" pitchFamily="34" charset="0"/>
            </a:endParaRPr>
          </a:p>
        </p:txBody>
      </p:sp>
      <p:sp>
        <p:nvSpPr>
          <p:cNvPr id="15" name="Content Placeholder 10"/>
          <p:cNvSpPr>
            <a:spLocks noGrp="1"/>
          </p:cNvSpPr>
          <p:nvPr>
            <p:ph sz="quarter" idx="4294967295"/>
          </p:nvPr>
        </p:nvSpPr>
        <p:spPr>
          <a:xfrm>
            <a:off x="4684712" y="2362200"/>
            <a:ext cx="4041775" cy="2136343"/>
          </a:xfrm>
          <a:prstGeom prst="rect">
            <a:avLst/>
          </a:prstGeom>
        </p:spPr>
        <p:txBody>
          <a:bodyPr/>
          <a:lstStyle/>
          <a:p>
            <a:pPr marL="0" indent="0" algn="ctr">
              <a:buNone/>
            </a:pPr>
            <a:r>
              <a:rPr lang="en-US" sz="2400" dirty="0">
                <a:solidFill>
                  <a:srgbClr val="864372"/>
                </a:solidFill>
                <a:latin typeface="Arial" panose="020B0604020202020204" pitchFamily="34" charset="0"/>
                <a:cs typeface="Arial" panose="020B0604020202020204" pitchFamily="34" charset="0"/>
              </a:rPr>
              <a:t>Balance happens when parents agree on the </a:t>
            </a:r>
            <a:r>
              <a:rPr lang="en-US" sz="2400" dirty="0" smtClean="0">
                <a:solidFill>
                  <a:srgbClr val="864372"/>
                </a:solidFill>
                <a:latin typeface="Arial" panose="020B0604020202020204" pitchFamily="34" charset="0"/>
                <a:cs typeface="Arial" panose="020B0604020202020204" pitchFamily="34" charset="0"/>
              </a:rPr>
              <a:t/>
            </a:r>
            <a:br>
              <a:rPr lang="en-US" sz="2400" dirty="0" smtClean="0">
                <a:solidFill>
                  <a:srgbClr val="864372"/>
                </a:solidFill>
                <a:latin typeface="Arial" panose="020B0604020202020204" pitchFamily="34" charset="0"/>
                <a:cs typeface="Arial" panose="020B0604020202020204" pitchFamily="34" charset="0"/>
              </a:rPr>
            </a:br>
            <a:r>
              <a:rPr lang="en-US" sz="2400" dirty="0" smtClean="0">
                <a:solidFill>
                  <a:srgbClr val="864372"/>
                </a:solidFill>
                <a:latin typeface="Arial" panose="020B0604020202020204" pitchFamily="34" charset="0"/>
                <a:cs typeface="Arial" panose="020B0604020202020204" pitchFamily="34" charset="0"/>
              </a:rPr>
              <a:t>issues </a:t>
            </a:r>
            <a:r>
              <a:rPr lang="en-US" sz="2400" dirty="0">
                <a:solidFill>
                  <a:srgbClr val="864372"/>
                </a:solidFill>
                <a:latin typeface="Arial" panose="020B0604020202020204" pitchFamily="34" charset="0"/>
                <a:cs typeface="Arial" panose="020B0604020202020204" pitchFamily="34" charset="0"/>
              </a:rPr>
              <a:t>and consequences, consider the outcomes </a:t>
            </a:r>
            <a:r>
              <a:rPr lang="en-US" sz="2400" dirty="0" smtClean="0">
                <a:solidFill>
                  <a:srgbClr val="864372"/>
                </a:solidFill>
                <a:latin typeface="Arial" panose="020B0604020202020204" pitchFamily="34" charset="0"/>
                <a:cs typeface="Arial" panose="020B0604020202020204" pitchFamily="34" charset="0"/>
              </a:rPr>
              <a:t/>
            </a:r>
            <a:br>
              <a:rPr lang="en-US" sz="2400" dirty="0" smtClean="0">
                <a:solidFill>
                  <a:srgbClr val="864372"/>
                </a:solidFill>
                <a:latin typeface="Arial" panose="020B0604020202020204" pitchFamily="34" charset="0"/>
                <a:cs typeface="Arial" panose="020B0604020202020204" pitchFamily="34" charset="0"/>
              </a:rPr>
            </a:br>
            <a:r>
              <a:rPr lang="en-US" sz="2400" dirty="0" smtClean="0">
                <a:solidFill>
                  <a:srgbClr val="864372"/>
                </a:solidFill>
                <a:latin typeface="Arial" panose="020B0604020202020204" pitchFamily="34" charset="0"/>
                <a:cs typeface="Arial" panose="020B0604020202020204" pitchFamily="34" charset="0"/>
              </a:rPr>
              <a:t>and </a:t>
            </a:r>
            <a:r>
              <a:rPr lang="en-US" sz="2400" dirty="0">
                <a:solidFill>
                  <a:srgbClr val="864372"/>
                </a:solidFill>
                <a:latin typeface="Arial" panose="020B0604020202020204" pitchFamily="34" charset="0"/>
                <a:cs typeface="Arial" panose="020B0604020202020204" pitchFamily="34" charset="0"/>
              </a:rPr>
              <a:t>support one another. </a:t>
            </a:r>
          </a:p>
          <a:p>
            <a:endParaRPr lang="en-US" sz="2400" dirty="0">
              <a:solidFill>
                <a:srgbClr val="864372"/>
              </a:solidFill>
              <a:latin typeface="Arial" panose="020B0604020202020204" pitchFamily="34" charset="0"/>
              <a:cs typeface="Arial" panose="020B0604020202020204" pitchFamily="34" charset="0"/>
            </a:endParaRPr>
          </a:p>
        </p:txBody>
      </p:sp>
      <p:pic>
        <p:nvPicPr>
          <p:cNvPr id="16" name="Picture 2" descr="C:\Users\Kimberly.Bushaw\AppData\Local\Microsoft\Windows\Temporary Internet Files\Content.IE5\X6KL84BX\MC90034089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4535271"/>
            <a:ext cx="18288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C:\Users\Kimberly.Bushaw\AppData\Local\Microsoft\Windows\Temporary Internet Files\Content.IE5\VPZXUU5L\MC900359723[1].wmf"/>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0" y="4498543"/>
            <a:ext cx="1902257" cy="1902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230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b="1" dirty="0" smtClean="0"/>
              <a:t>Gearing Up for Middle School</a:t>
            </a:r>
            <a:endParaRPr lang="en-US" b="1" dirty="0"/>
          </a:p>
        </p:txBody>
      </p:sp>
      <p:pic>
        <p:nvPicPr>
          <p:cNvPr id="10" name="Picture 2" descr="C:\Users\Owner\AppData\Local\Microsoft\Windows\Temporary Internet Files\Content.IE5\HSDZKRZG\MC900237179[1].wmf"/>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bwMode="auto">
          <a:xfrm>
            <a:off x="3657600" y="1187812"/>
            <a:ext cx="5749705" cy="555080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sz="half" idx="4294967295"/>
          </p:nvPr>
        </p:nvSpPr>
        <p:spPr>
          <a:xfrm>
            <a:off x="457200" y="1981200"/>
            <a:ext cx="4953000" cy="4154656"/>
          </a:xfrm>
          <a:prstGeom prst="rect">
            <a:avLst/>
          </a:prstGeom>
        </p:spPr>
        <p:txBody>
          <a:bodyPr>
            <a:normAutofit/>
          </a:bodyPr>
          <a:lstStyle/>
          <a:p>
            <a:pPr marL="231775" indent="-231775"/>
            <a:r>
              <a:rPr lang="en-US" dirty="0">
                <a:solidFill>
                  <a:srgbClr val="94C600"/>
                </a:solidFill>
                <a:latin typeface="Arial" panose="020B0604020202020204" pitchFamily="34" charset="0"/>
                <a:cs typeface="Arial" panose="020B0604020202020204" pitchFamily="34" charset="0"/>
              </a:rPr>
              <a:t>Discoveries? </a:t>
            </a:r>
          </a:p>
          <a:p>
            <a:pPr marL="231775" indent="-231775"/>
            <a:r>
              <a:rPr lang="en-US" dirty="0">
                <a:solidFill>
                  <a:srgbClr val="94C600"/>
                </a:solidFill>
                <a:latin typeface="Arial" panose="020B0604020202020204" pitchFamily="34" charset="0"/>
                <a:cs typeface="Arial" panose="020B0604020202020204" pitchFamily="34" charset="0"/>
              </a:rPr>
              <a:t>Questions? </a:t>
            </a:r>
          </a:p>
          <a:p>
            <a:pPr marL="231775" indent="-231775"/>
            <a:r>
              <a:rPr lang="en-US" dirty="0">
                <a:solidFill>
                  <a:srgbClr val="94C600"/>
                </a:solidFill>
                <a:latin typeface="Arial" panose="020B0604020202020204" pitchFamily="34" charset="0"/>
                <a:cs typeface="Arial" panose="020B0604020202020204" pitchFamily="34" charset="0"/>
              </a:rPr>
              <a:t>Stories</a:t>
            </a:r>
            <a:r>
              <a:rPr lang="en-US" dirty="0" smtClean="0">
                <a:solidFill>
                  <a:srgbClr val="94C600"/>
                </a:solidFill>
                <a:latin typeface="Arial" panose="020B0604020202020204" pitchFamily="34" charset="0"/>
                <a:cs typeface="Arial" panose="020B0604020202020204" pitchFamily="34" charset="0"/>
              </a:rPr>
              <a:t>?</a:t>
            </a:r>
          </a:p>
          <a:p>
            <a:endParaRPr lang="en-US" sz="2000" dirty="0">
              <a:solidFill>
                <a:schemeClr val="accent4"/>
              </a:solidFill>
            </a:endParaRPr>
          </a:p>
          <a:p>
            <a:pPr marL="0" indent="0">
              <a:buNone/>
            </a:pP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Thank </a:t>
            </a:r>
            <a:r>
              <a:rPr lang="en-US" sz="2400" dirty="0">
                <a:latin typeface="Arial" panose="020B0604020202020204" pitchFamily="34" charset="0"/>
                <a:cs typeface="Arial" panose="020B0604020202020204" pitchFamily="34" charset="0"/>
              </a:rPr>
              <a:t>you for </a:t>
            </a: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participating</a:t>
            </a:r>
            <a:r>
              <a:rPr lang="en-US" sz="2400" dirty="0">
                <a:latin typeface="Arial" panose="020B0604020202020204" pitchFamily="34" charset="0"/>
                <a:cs typeface="Arial" panose="020B0604020202020204" pitchFamily="34" charset="0"/>
              </a:rPr>
              <a:t>!</a:t>
            </a:r>
          </a:p>
          <a:p>
            <a:pPr marL="0" indent="0">
              <a:buNone/>
            </a:pPr>
            <a:r>
              <a:rPr lang="en-US" sz="2400" dirty="0">
                <a:latin typeface="Arial" panose="020B0604020202020204" pitchFamily="34" charset="0"/>
                <a:cs typeface="Arial" panose="020B0604020202020204" pitchFamily="34" charset="0"/>
              </a:rPr>
              <a:t>See you next session.</a:t>
            </a:r>
            <a:r>
              <a:rPr lang="en-US" sz="2400" dirty="0">
                <a:solidFill>
                  <a:schemeClr val="accent4"/>
                </a:solidFill>
                <a:latin typeface="Arial" panose="020B0604020202020204" pitchFamily="34" charset="0"/>
                <a:cs typeface="Arial" panose="020B0604020202020204" pitchFamily="34" charset="0"/>
              </a:rPr>
              <a:t> </a:t>
            </a:r>
          </a:p>
          <a:p>
            <a:pPr marL="0" indent="0">
              <a:buNone/>
            </a:pPr>
            <a:endParaRPr lang="en-US" sz="3200" dirty="0">
              <a:solidFill>
                <a:schemeClr val="accent4"/>
              </a:solidFill>
            </a:endParaRPr>
          </a:p>
          <a:p>
            <a:pPr marL="0" indent="0">
              <a:buNone/>
            </a:pPr>
            <a:endParaRPr lang="en-US" sz="3200" dirty="0"/>
          </a:p>
        </p:txBody>
      </p:sp>
    </p:spTree>
    <p:extLst>
      <p:ext uri="{BB962C8B-B14F-4D97-AF65-F5344CB8AC3E}">
        <p14:creationId xmlns:p14="http://schemas.microsoft.com/office/powerpoint/2010/main" val="40688049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descr="C:\Users\Kimberly.Bushaw\AppData\Local\Microsoft\Windows\Temporary Internet Files\Content.IE5\X6KL84BX\MP90040734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69026" y="1156157"/>
            <a:ext cx="1723768" cy="190821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521870" y="1629258"/>
            <a:ext cx="1738064" cy="1200329"/>
          </a:xfrm>
          <a:prstGeom prst="rect">
            <a:avLst/>
          </a:prstGeom>
        </p:spPr>
        <p:txBody>
          <a:bodyPr wrap="square">
            <a:spAutoFit/>
          </a:bodyPr>
          <a:lstStyle/>
          <a:p>
            <a:pPr lvl="0"/>
            <a:r>
              <a:rPr lang="en-US" b="1" dirty="0" smtClean="0">
                <a:solidFill>
                  <a:srgbClr val="864372"/>
                </a:solidFill>
                <a:latin typeface="Arial" panose="020B0604020202020204" pitchFamily="34" charset="0"/>
                <a:cs typeface="Arial" panose="020B0604020202020204" pitchFamily="34" charset="0"/>
              </a:rPr>
              <a:t>Rock - </a:t>
            </a:r>
            <a:r>
              <a:rPr lang="en-US" dirty="0" smtClean="0">
                <a:solidFill>
                  <a:srgbClr val="864372"/>
                </a:solidFill>
                <a:latin typeface="Arial" panose="020B0604020202020204" pitchFamily="34" charset="0"/>
                <a:cs typeface="Arial" panose="020B0604020202020204" pitchFamily="34" charset="0"/>
              </a:rPr>
              <a:t>dominating</a:t>
            </a:r>
            <a:r>
              <a:rPr lang="en-US" dirty="0">
                <a:solidFill>
                  <a:srgbClr val="864372"/>
                </a:solidFill>
                <a:latin typeface="Arial" panose="020B0604020202020204" pitchFamily="34" charset="0"/>
                <a:cs typeface="Arial" panose="020B0604020202020204" pitchFamily="34" charset="0"/>
              </a:rPr>
              <a:t>, rigid with rules to </a:t>
            </a:r>
            <a:r>
              <a:rPr lang="en-US" dirty="0" smtClean="0">
                <a:solidFill>
                  <a:srgbClr val="864372"/>
                </a:solidFill>
                <a:latin typeface="Arial" panose="020B0604020202020204" pitchFamily="34" charset="0"/>
                <a:cs typeface="Arial" panose="020B0604020202020204" pitchFamily="34" charset="0"/>
              </a:rPr>
              <a:t>follow </a:t>
            </a:r>
            <a:endParaRPr lang="en-US" dirty="0">
              <a:solidFill>
                <a:srgbClr val="864372"/>
              </a:solidFill>
              <a:latin typeface="Arial" panose="020B0604020202020204" pitchFamily="34" charset="0"/>
              <a:cs typeface="Arial" panose="020B0604020202020204" pitchFamily="34" charset="0"/>
            </a:endParaRPr>
          </a:p>
        </p:txBody>
      </p:sp>
      <p:pic>
        <p:nvPicPr>
          <p:cNvPr id="9" name="Picture 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96" r="5203" b="20272"/>
          <a:stretch/>
        </p:blipFill>
        <p:spPr bwMode="auto">
          <a:xfrm>
            <a:off x="4668705" y="1156157"/>
            <a:ext cx="1723768" cy="190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428936" y="1447800"/>
            <a:ext cx="2514600" cy="1477328"/>
          </a:xfrm>
          <a:prstGeom prst="rect">
            <a:avLst/>
          </a:prstGeom>
          <a:noFill/>
        </p:spPr>
        <p:txBody>
          <a:bodyPr wrap="square" rtlCol="0">
            <a:spAutoFit/>
          </a:bodyPr>
          <a:lstStyle/>
          <a:p>
            <a:r>
              <a:rPr lang="en-US" b="1" dirty="0" smtClean="0">
                <a:solidFill>
                  <a:srgbClr val="864372"/>
                </a:solidFill>
                <a:latin typeface="Arial" panose="020B0604020202020204" pitchFamily="34" charset="0"/>
                <a:cs typeface="Arial" panose="020B0604020202020204" pitchFamily="34" charset="0"/>
              </a:rPr>
              <a:t>The moon – </a:t>
            </a:r>
            <a:br>
              <a:rPr lang="en-US" b="1" dirty="0" smtClean="0">
                <a:solidFill>
                  <a:srgbClr val="864372"/>
                </a:solidFill>
                <a:latin typeface="Arial" panose="020B0604020202020204" pitchFamily="34" charset="0"/>
                <a:cs typeface="Arial" panose="020B0604020202020204" pitchFamily="34" charset="0"/>
              </a:rPr>
            </a:br>
            <a:r>
              <a:rPr lang="en-US" dirty="0" smtClean="0">
                <a:solidFill>
                  <a:srgbClr val="864372"/>
                </a:solidFill>
                <a:latin typeface="Arial" panose="020B0604020202020204" pitchFamily="34" charset="0"/>
                <a:cs typeface="Arial" panose="020B0604020202020204" pitchFamily="34" charset="0"/>
              </a:rPr>
              <a:t>has influence but seldom is seen and </a:t>
            </a:r>
            <a:br>
              <a:rPr lang="en-US" dirty="0" smtClean="0">
                <a:solidFill>
                  <a:srgbClr val="864372"/>
                </a:solidFill>
                <a:latin typeface="Arial" panose="020B0604020202020204" pitchFamily="34" charset="0"/>
                <a:cs typeface="Arial" panose="020B0604020202020204" pitchFamily="34" charset="0"/>
              </a:rPr>
            </a:br>
            <a:r>
              <a:rPr lang="en-US" dirty="0" smtClean="0">
                <a:solidFill>
                  <a:srgbClr val="864372"/>
                </a:solidFill>
                <a:latin typeface="Arial" panose="020B0604020202020204" pitchFamily="34" charset="0"/>
                <a:cs typeface="Arial" panose="020B0604020202020204" pitchFamily="34" charset="0"/>
              </a:rPr>
              <a:t>is very distance </a:t>
            </a:r>
            <a:br>
              <a:rPr lang="en-US" dirty="0" smtClean="0">
                <a:solidFill>
                  <a:srgbClr val="864372"/>
                </a:solidFill>
                <a:latin typeface="Arial" panose="020B0604020202020204" pitchFamily="34" charset="0"/>
                <a:cs typeface="Arial" panose="020B0604020202020204" pitchFamily="34" charset="0"/>
              </a:rPr>
            </a:br>
            <a:r>
              <a:rPr lang="en-US" dirty="0" smtClean="0">
                <a:solidFill>
                  <a:srgbClr val="864372"/>
                </a:solidFill>
                <a:latin typeface="Arial" panose="020B0604020202020204" pitchFamily="34" charset="0"/>
                <a:cs typeface="Arial" panose="020B0604020202020204" pitchFamily="34" charset="0"/>
              </a:rPr>
              <a:t>and uninvolved</a:t>
            </a:r>
            <a:endParaRPr lang="en-US" dirty="0">
              <a:solidFill>
                <a:srgbClr val="864372"/>
              </a:solidFill>
              <a:latin typeface="Arial" panose="020B0604020202020204" pitchFamily="34" charset="0"/>
              <a:cs typeface="Arial" panose="020B0604020202020204" pitchFamily="34" charset="0"/>
            </a:endParaRPr>
          </a:p>
        </p:txBody>
      </p:sp>
      <p:pic>
        <p:nvPicPr>
          <p:cNvPr id="11" name="Picture 2" descr="C:\Users\Kimberly.Bushaw\AppData\Local\Microsoft\Windows\Temporary Internet Files\Content.IE5\X6KL84BX\MC900437042[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886200"/>
            <a:ext cx="2286000" cy="22860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2514600" y="4343400"/>
            <a:ext cx="1836070" cy="1477328"/>
          </a:xfrm>
          <a:prstGeom prst="rect">
            <a:avLst/>
          </a:prstGeom>
        </p:spPr>
        <p:txBody>
          <a:bodyPr wrap="square">
            <a:spAutoFit/>
          </a:bodyPr>
          <a:lstStyle/>
          <a:p>
            <a:r>
              <a:rPr lang="en-US" b="1" dirty="0" smtClean="0">
                <a:solidFill>
                  <a:srgbClr val="864372"/>
                </a:solidFill>
                <a:latin typeface="Arial" panose="020B0604020202020204" pitchFamily="34" charset="0"/>
                <a:cs typeface="Arial" panose="020B0604020202020204" pitchFamily="34" charset="0"/>
              </a:rPr>
              <a:t>Tennis ball – </a:t>
            </a:r>
            <a:br>
              <a:rPr lang="en-US" b="1" dirty="0" smtClean="0">
                <a:solidFill>
                  <a:srgbClr val="864372"/>
                </a:solidFill>
                <a:latin typeface="Arial" panose="020B0604020202020204" pitchFamily="34" charset="0"/>
                <a:cs typeface="Arial" panose="020B0604020202020204" pitchFamily="34" charset="0"/>
              </a:rPr>
            </a:br>
            <a:r>
              <a:rPr lang="en-US" dirty="0" smtClean="0">
                <a:solidFill>
                  <a:srgbClr val="864372"/>
                </a:solidFill>
                <a:latin typeface="Arial" panose="020B0604020202020204" pitchFamily="34" charset="0"/>
                <a:cs typeface="Arial" panose="020B0604020202020204" pitchFamily="34" charset="0"/>
              </a:rPr>
              <a:t>firm </a:t>
            </a:r>
            <a:r>
              <a:rPr lang="en-US" dirty="0">
                <a:solidFill>
                  <a:srgbClr val="864372"/>
                </a:solidFill>
                <a:latin typeface="Arial" panose="020B0604020202020204" pitchFamily="34" charset="0"/>
                <a:cs typeface="Arial" panose="020B0604020202020204" pitchFamily="34" charset="0"/>
              </a:rPr>
              <a:t>and flexible with clear </a:t>
            </a:r>
            <a:r>
              <a:rPr lang="en-US" dirty="0" smtClean="0">
                <a:solidFill>
                  <a:srgbClr val="864372"/>
                </a:solidFill>
                <a:latin typeface="Arial" panose="020B0604020202020204" pitchFamily="34" charset="0"/>
                <a:cs typeface="Arial" panose="020B0604020202020204" pitchFamily="34" charset="0"/>
              </a:rPr>
              <a:t>boundaries</a:t>
            </a:r>
            <a:endParaRPr lang="en-US" dirty="0">
              <a:solidFill>
                <a:srgbClr val="864372"/>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13" name="Picture 2" descr="C:\Users\Kimberly.Bushaw\AppData\Local\Microsoft\Windows\Temporary Internet Files\Content.IE5\YP65J8AY\MP900177781[1].jpg"/>
          <p:cNvPicPr>
            <a:picLocks noChangeAspect="1" noChangeArrowheads="1"/>
          </p:cNvPicPr>
          <p:nvPr/>
        </p:nvPicPr>
        <p:blipFill rotWithShape="1">
          <a:blip r:embed="rId6">
            <a:extLst>
              <a:ext uri="{28A0092B-C50C-407E-A947-70E740481C1C}">
                <a14:useLocalDpi xmlns:a14="http://schemas.microsoft.com/office/drawing/2010/main" val="0"/>
              </a:ext>
            </a:extLst>
          </a:blip>
          <a:srcRect l="10449"/>
          <a:stretch/>
        </p:blipFill>
        <p:spPr bwMode="auto">
          <a:xfrm rot="5400000">
            <a:off x="4576483" y="4130823"/>
            <a:ext cx="1908213" cy="172376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6428936" y="4343400"/>
            <a:ext cx="1901704" cy="1200329"/>
          </a:xfrm>
          <a:prstGeom prst="rect">
            <a:avLst/>
          </a:prstGeom>
          <a:noFill/>
        </p:spPr>
        <p:txBody>
          <a:bodyPr wrap="square" rtlCol="0">
            <a:spAutoFit/>
          </a:bodyPr>
          <a:lstStyle/>
          <a:p>
            <a:r>
              <a:rPr lang="en-US" b="1" dirty="0">
                <a:solidFill>
                  <a:srgbClr val="864372"/>
                </a:solidFill>
                <a:latin typeface="Arial" panose="020B0604020202020204" pitchFamily="34" charset="0"/>
                <a:cs typeface="Arial" panose="020B0604020202020204" pitchFamily="34" charset="0"/>
              </a:rPr>
              <a:t>M</a:t>
            </a:r>
            <a:r>
              <a:rPr lang="en-US" b="1" dirty="0" smtClean="0">
                <a:solidFill>
                  <a:srgbClr val="864372"/>
                </a:solidFill>
                <a:latin typeface="Arial" panose="020B0604020202020204" pitchFamily="34" charset="0"/>
                <a:cs typeface="Arial" panose="020B0604020202020204" pitchFamily="34" charset="0"/>
              </a:rPr>
              <a:t>arshmallow -</a:t>
            </a:r>
            <a:r>
              <a:rPr lang="en-US" dirty="0" smtClean="0">
                <a:solidFill>
                  <a:srgbClr val="864372"/>
                </a:solidFill>
                <a:latin typeface="Arial" panose="020B0604020202020204" pitchFamily="34" charset="0"/>
                <a:cs typeface="Arial" panose="020B0604020202020204" pitchFamily="34" charset="0"/>
              </a:rPr>
              <a:t> manipulated easily</a:t>
            </a:r>
            <a:r>
              <a:rPr lang="en-US" dirty="0">
                <a:solidFill>
                  <a:srgbClr val="864372"/>
                </a:solidFill>
                <a:latin typeface="Arial" panose="020B0604020202020204" pitchFamily="34" charset="0"/>
                <a:cs typeface="Arial" panose="020B0604020202020204" pitchFamily="34" charset="0"/>
              </a:rPr>
              <a:t>, </a:t>
            </a:r>
            <a:endParaRPr lang="en-US" dirty="0" smtClean="0">
              <a:solidFill>
                <a:srgbClr val="864372"/>
              </a:solidFill>
              <a:latin typeface="Arial" panose="020B0604020202020204" pitchFamily="34" charset="0"/>
              <a:cs typeface="Arial" panose="020B0604020202020204" pitchFamily="34" charset="0"/>
            </a:endParaRPr>
          </a:p>
          <a:p>
            <a:r>
              <a:rPr lang="en-US" dirty="0" smtClean="0">
                <a:solidFill>
                  <a:srgbClr val="864372"/>
                </a:solidFill>
                <a:latin typeface="Arial" panose="020B0604020202020204" pitchFamily="34" charset="0"/>
                <a:cs typeface="Arial" panose="020B0604020202020204" pitchFamily="34" charset="0"/>
              </a:rPr>
              <a:t>no substance</a:t>
            </a:r>
            <a:endParaRPr lang="en-US" dirty="0">
              <a:solidFill>
                <a:srgbClr val="86437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6977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endParaRPr lang="en-US" b="1" dirty="0"/>
          </a:p>
        </p:txBody>
      </p:sp>
      <p:sp>
        <p:nvSpPr>
          <p:cNvPr id="3" name="Content Placeholder 2"/>
          <p:cNvSpPr>
            <a:spLocks noGrp="1"/>
          </p:cNvSpPr>
          <p:nvPr>
            <p:ph idx="1"/>
          </p:nvPr>
        </p:nvSpPr>
        <p:spPr>
          <a:xfrm>
            <a:off x="478302" y="1600200"/>
            <a:ext cx="7446498" cy="4800599"/>
          </a:xfrm>
        </p:spPr>
        <p:txBody>
          <a:bodyPr>
            <a:normAutofit/>
          </a:bodyPr>
          <a:lstStyle/>
          <a:p>
            <a:pPr marL="0" indent="0">
              <a:spcAft>
                <a:spcPts val="900"/>
              </a:spcAft>
              <a:buNone/>
            </a:pPr>
            <a:r>
              <a:rPr lang="en-US" b="1" dirty="0" smtClean="0"/>
              <a:t>Participants will:</a:t>
            </a:r>
          </a:p>
          <a:p>
            <a:pPr marL="231775" indent="-231775">
              <a:spcAft>
                <a:spcPts val="900"/>
              </a:spcAft>
            </a:pPr>
            <a:r>
              <a:rPr lang="en-US" sz="2800" dirty="0" smtClean="0">
                <a:solidFill>
                  <a:schemeClr val="tx1"/>
                </a:solidFill>
              </a:rPr>
              <a:t>Explore four </a:t>
            </a:r>
            <a:r>
              <a:rPr lang="en-US" sz="2800" dirty="0">
                <a:solidFill>
                  <a:schemeClr val="tx1"/>
                </a:solidFill>
              </a:rPr>
              <a:t>common parenting </a:t>
            </a:r>
            <a:r>
              <a:rPr lang="en-US" sz="2800" dirty="0" smtClean="0">
                <a:solidFill>
                  <a:schemeClr val="tx1"/>
                </a:solidFill>
              </a:rPr>
              <a:t>styles </a:t>
            </a:r>
            <a:endParaRPr lang="en-US" sz="2800" dirty="0">
              <a:solidFill>
                <a:schemeClr val="tx1"/>
              </a:solidFill>
            </a:endParaRPr>
          </a:p>
          <a:p>
            <a:pPr marL="231775" indent="-231775">
              <a:spcAft>
                <a:spcPts val="900"/>
              </a:spcAft>
            </a:pPr>
            <a:r>
              <a:rPr lang="en-US" sz="2800" dirty="0" smtClean="0">
                <a:solidFill>
                  <a:schemeClr val="tx1"/>
                </a:solidFill>
              </a:rPr>
              <a:t>Identify your </a:t>
            </a:r>
            <a:r>
              <a:rPr lang="en-US" sz="2800" dirty="0">
                <a:solidFill>
                  <a:schemeClr val="tx1"/>
                </a:solidFill>
              </a:rPr>
              <a:t>parenting </a:t>
            </a:r>
            <a:r>
              <a:rPr lang="en-US" sz="2800" dirty="0" smtClean="0">
                <a:solidFill>
                  <a:schemeClr val="tx1"/>
                </a:solidFill>
              </a:rPr>
              <a:t>style</a:t>
            </a:r>
            <a:endParaRPr lang="en-US" sz="2800" dirty="0">
              <a:solidFill>
                <a:schemeClr val="tx1"/>
              </a:solidFill>
            </a:endParaRPr>
          </a:p>
          <a:p>
            <a:pPr marL="231775" indent="-231775">
              <a:spcAft>
                <a:spcPts val="900"/>
              </a:spcAft>
            </a:pPr>
            <a:r>
              <a:rPr lang="en-US" sz="2800" dirty="0" smtClean="0">
                <a:solidFill>
                  <a:schemeClr val="tx1"/>
                </a:solidFill>
              </a:rPr>
              <a:t>Gain </a:t>
            </a:r>
            <a:r>
              <a:rPr lang="en-US" sz="2800" dirty="0">
                <a:solidFill>
                  <a:schemeClr val="tx1"/>
                </a:solidFill>
              </a:rPr>
              <a:t>skills in using a democratic style of parenting that is firm but </a:t>
            </a:r>
            <a:r>
              <a:rPr lang="en-US" sz="2800" dirty="0" smtClean="0">
                <a:solidFill>
                  <a:schemeClr val="tx1"/>
                </a:solidFill>
              </a:rPr>
              <a:t>fair </a:t>
            </a:r>
            <a:endParaRPr lang="en-US" sz="2800" dirty="0">
              <a:solidFill>
                <a:schemeClr val="tx1"/>
              </a:solidFill>
            </a:endParaRPr>
          </a:p>
        </p:txBody>
      </p:sp>
    </p:spTree>
    <p:extLst>
      <p:ext uri="{BB962C8B-B14F-4D97-AF65-F5344CB8AC3E}">
        <p14:creationId xmlns:p14="http://schemas.microsoft.com/office/powerpoint/2010/main" val="137333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Icebreaker</a:t>
            </a:r>
            <a:endParaRPr lang="en-US" b="1" dirty="0"/>
          </a:p>
        </p:txBody>
      </p:sp>
      <p:pic>
        <p:nvPicPr>
          <p:cNvPr id="5" name="Content Placeholder 3" descr="C:\Users\Kimberly.Bushaw\AppData\Local\Microsoft\Windows\Temporary Internet Files\Content.IE5\X6KL84BX\MP900407347[1].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77692" y="1447800"/>
            <a:ext cx="2809104" cy="3352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Kimberly.Bushaw\AppData\Local\Microsoft\Windows\Temporary Internet Files\Content.IE5\X6KL84BX\MC900437042[1].png"/>
          <p:cNvPicPr>
            <a:picLocks noChangeAspect="1" noChangeArrowheads="1"/>
          </p:cNvPicPr>
          <p:nvPr/>
        </p:nvPicPr>
        <p:blipFill rotWithShape="1">
          <a:blip r:embed="rId4">
            <a:extLst>
              <a:ext uri="{28A0092B-C50C-407E-A947-70E740481C1C}">
                <a14:useLocalDpi xmlns:a14="http://schemas.microsoft.com/office/drawing/2010/main" val="0"/>
              </a:ext>
            </a:extLst>
          </a:blip>
          <a:srcRect l="8034" t="5416" r="8324" b="6421"/>
          <a:stretch/>
        </p:blipFill>
        <p:spPr bwMode="auto">
          <a:xfrm>
            <a:off x="1905000" y="3581400"/>
            <a:ext cx="2971800" cy="313243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43600" y="1143000"/>
            <a:ext cx="2667000" cy="3953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Kimberly.Bushaw\AppData\Local\Microsoft\Windows\Temporary Internet Files\Content.IE5\YP65J8AY\MP900177781[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1828" y="3886200"/>
            <a:ext cx="2898321"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6293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Dominating</a:t>
            </a:r>
            <a:endParaRPr lang="en-US" b="1" dirty="0"/>
          </a:p>
        </p:txBody>
      </p:sp>
      <p:sp>
        <p:nvSpPr>
          <p:cNvPr id="3" name="Content Placeholder 2"/>
          <p:cNvSpPr>
            <a:spLocks noGrp="1"/>
          </p:cNvSpPr>
          <p:nvPr>
            <p:ph idx="1"/>
          </p:nvPr>
        </p:nvSpPr>
        <p:spPr>
          <a:xfrm>
            <a:off x="464234" y="1600200"/>
            <a:ext cx="3962400" cy="4525963"/>
          </a:xfrm>
        </p:spPr>
        <p:txBody>
          <a:bodyPr/>
          <a:lstStyle/>
          <a:p>
            <a:pPr marL="231775" indent="-231775">
              <a:spcAft>
                <a:spcPts val="600"/>
              </a:spcAft>
            </a:pPr>
            <a:r>
              <a:rPr lang="en-US" sz="2400" dirty="0">
                <a:solidFill>
                  <a:schemeClr val="tx1"/>
                </a:solidFill>
              </a:rPr>
              <a:t>Threatens, intimidates, commands</a:t>
            </a:r>
          </a:p>
          <a:p>
            <a:pPr marL="231775" indent="-231775">
              <a:spcAft>
                <a:spcPts val="600"/>
              </a:spcAft>
            </a:pPr>
            <a:r>
              <a:rPr lang="en-US" sz="2400" dirty="0">
                <a:solidFill>
                  <a:schemeClr val="tx1"/>
                </a:solidFill>
              </a:rPr>
              <a:t>Rigid and controlling</a:t>
            </a:r>
          </a:p>
          <a:p>
            <a:pPr marL="231775" indent="-231775">
              <a:spcAft>
                <a:spcPts val="600"/>
              </a:spcAft>
            </a:pPr>
            <a:r>
              <a:rPr lang="en-US" sz="2400" dirty="0">
                <a:solidFill>
                  <a:schemeClr val="tx1"/>
                </a:solidFill>
              </a:rPr>
              <a:t>Offers very little affection, warmth, encouragement or praise</a:t>
            </a:r>
          </a:p>
          <a:p>
            <a:pPr marL="231775" indent="-231775">
              <a:spcAft>
                <a:spcPts val="600"/>
              </a:spcAft>
            </a:pPr>
            <a:r>
              <a:rPr lang="en-US" sz="2400" dirty="0">
                <a:solidFill>
                  <a:schemeClr val="tx1"/>
                </a:solidFill>
              </a:rPr>
              <a:t>Enforces a clear set of expectations and monitors children’s activities </a:t>
            </a:r>
            <a:r>
              <a:rPr lang="en-US" sz="2400" dirty="0" smtClean="0">
                <a:solidFill>
                  <a:schemeClr val="tx1"/>
                </a:solidFill>
              </a:rPr>
              <a:t>carefully</a:t>
            </a:r>
            <a:endParaRPr lang="en-US" sz="2400" dirty="0">
              <a:solidFill>
                <a:schemeClr val="tx1"/>
              </a:solidFill>
            </a:endParaRPr>
          </a:p>
        </p:txBody>
      </p:sp>
      <p:sp>
        <p:nvSpPr>
          <p:cNvPr id="6" name="Title 1"/>
          <p:cNvSpPr txBox="1">
            <a:spLocks/>
          </p:cNvSpPr>
          <p:nvPr/>
        </p:nvSpPr>
        <p:spPr>
          <a:xfrm>
            <a:off x="457200" y="2078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7" name="Picture 3" descr="C:\Users\Kimberly.Bushaw\AppData\Local\Microsoft\Windows\Temporary Internet Files\Content.IE5\X6KL84BX\MP900407347[1].jpg"/>
          <p:cNvPicPr>
            <a:picLocks noChangeAspect="1" noChangeArrowheads="1"/>
          </p:cNvPicPr>
          <p:nvPr/>
        </p:nvPicPr>
        <p:blipFill rotWithShape="1">
          <a:blip r:embed="rId3">
            <a:extLst>
              <a:ext uri="{28A0092B-C50C-407E-A947-70E740481C1C}">
                <a14:useLocalDpi xmlns:a14="http://schemas.microsoft.com/office/drawing/2010/main" val="0"/>
              </a:ext>
            </a:extLst>
          </a:blip>
          <a:srcRect l="24563" t="4436" r="3512"/>
          <a:stretch/>
        </p:blipFill>
        <p:spPr bwMode="auto">
          <a:xfrm>
            <a:off x="4601498" y="858129"/>
            <a:ext cx="4085302" cy="599987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800" y="6130442"/>
            <a:ext cx="804672" cy="80375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77072" y="5442074"/>
            <a:ext cx="804672" cy="804672"/>
          </a:xfrm>
          <a:prstGeom prst="rect">
            <a:avLst/>
          </a:prstGeom>
        </p:spPr>
      </p:pic>
    </p:spTree>
    <p:extLst>
      <p:ext uri="{BB962C8B-B14F-4D97-AF65-F5344CB8AC3E}">
        <p14:creationId xmlns:p14="http://schemas.microsoft.com/office/powerpoint/2010/main" val="1007795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92162"/>
          </a:xfrm>
        </p:spPr>
        <p:txBody>
          <a:bodyPr>
            <a:noAutofit/>
          </a:bodyPr>
          <a:lstStyle/>
          <a:p>
            <a:r>
              <a:rPr lang="en-US" b="1" dirty="0" smtClean="0"/>
              <a:t>Possible Child Outcomes</a:t>
            </a:r>
            <a:endParaRPr lang="en-US" b="1" dirty="0"/>
          </a:p>
        </p:txBody>
      </p:sp>
      <p:sp>
        <p:nvSpPr>
          <p:cNvPr id="5" name="Content Placeholder 2"/>
          <p:cNvSpPr>
            <a:spLocks noGrp="1"/>
          </p:cNvSpPr>
          <p:nvPr>
            <p:ph idx="1"/>
          </p:nvPr>
        </p:nvSpPr>
        <p:spPr>
          <a:xfrm>
            <a:off x="464233" y="1600200"/>
            <a:ext cx="8429741" cy="4876800"/>
          </a:xfrm>
        </p:spPr>
        <p:txBody>
          <a:bodyPr>
            <a:normAutofit/>
          </a:bodyPr>
          <a:lstStyle/>
          <a:p>
            <a:pPr marL="231775" indent="-231775">
              <a:spcAft>
                <a:spcPts val="600"/>
              </a:spcAft>
            </a:pPr>
            <a:r>
              <a:rPr lang="en-US" sz="2400" dirty="0" smtClean="0">
                <a:solidFill>
                  <a:schemeClr val="tx1"/>
                </a:solidFill>
              </a:rPr>
              <a:t>Rebellious or submissive</a:t>
            </a:r>
          </a:p>
          <a:p>
            <a:pPr marL="231775" indent="-231775">
              <a:spcAft>
                <a:spcPts val="600"/>
              </a:spcAft>
            </a:pPr>
            <a:r>
              <a:rPr lang="en-US" sz="2400" dirty="0" smtClean="0">
                <a:solidFill>
                  <a:schemeClr val="tx1"/>
                </a:solidFill>
              </a:rPr>
              <a:t>Manipulative</a:t>
            </a:r>
            <a:r>
              <a:rPr lang="en-US" sz="2400" dirty="0">
                <a:solidFill>
                  <a:schemeClr val="tx1"/>
                </a:solidFill>
              </a:rPr>
              <a:t> </a:t>
            </a:r>
            <a:r>
              <a:rPr lang="en-US" sz="2400" dirty="0" smtClean="0">
                <a:solidFill>
                  <a:schemeClr val="tx1"/>
                </a:solidFill>
              </a:rPr>
              <a:t>and sneaky</a:t>
            </a:r>
          </a:p>
          <a:p>
            <a:pPr marL="231775" indent="-231775">
              <a:spcAft>
                <a:spcPts val="600"/>
              </a:spcAft>
            </a:pPr>
            <a:r>
              <a:rPr lang="en-US" sz="2400" dirty="0" smtClean="0">
                <a:solidFill>
                  <a:schemeClr val="tx1"/>
                </a:solidFill>
              </a:rPr>
              <a:t>Power struggles with parents</a:t>
            </a:r>
          </a:p>
          <a:p>
            <a:pPr marL="231775" indent="-231775">
              <a:spcAft>
                <a:spcPts val="600"/>
              </a:spcAft>
            </a:pPr>
            <a:r>
              <a:rPr lang="en-US" sz="2400" dirty="0" smtClean="0">
                <a:solidFill>
                  <a:schemeClr val="tx1"/>
                </a:solidFill>
              </a:rPr>
              <a:t>Only follow rules when parent is present</a:t>
            </a:r>
          </a:p>
          <a:p>
            <a:pPr marL="231775" indent="-231775" defTabSz="927567">
              <a:spcAft>
                <a:spcPts val="600"/>
              </a:spcAft>
              <a:defRPr/>
            </a:pPr>
            <a:r>
              <a:rPr lang="en-US" sz="2400" dirty="0" smtClean="0">
                <a:solidFill>
                  <a:schemeClr val="tx1"/>
                </a:solidFill>
              </a:rPr>
              <a:t>Become </a:t>
            </a:r>
            <a:r>
              <a:rPr lang="en-US" sz="2400" dirty="0">
                <a:solidFill>
                  <a:schemeClr val="tx1"/>
                </a:solidFill>
              </a:rPr>
              <a:t>power-oriented with peers </a:t>
            </a:r>
            <a:r>
              <a:rPr lang="en-US" sz="2400" dirty="0" smtClean="0">
                <a:solidFill>
                  <a:schemeClr val="tx1"/>
                </a:solidFill>
              </a:rPr>
              <a:t>(the </a:t>
            </a:r>
            <a:r>
              <a:rPr lang="en-US" sz="2400" dirty="0">
                <a:solidFill>
                  <a:schemeClr val="tx1"/>
                </a:solidFill>
              </a:rPr>
              <a:t>bully)</a:t>
            </a:r>
          </a:p>
          <a:p>
            <a:pPr marL="231775" indent="-231775" defTabSz="927567">
              <a:spcAft>
                <a:spcPts val="600"/>
              </a:spcAft>
              <a:defRPr/>
            </a:pPr>
            <a:r>
              <a:rPr lang="en-US" sz="2400" dirty="0">
                <a:solidFill>
                  <a:schemeClr val="tx1"/>
                </a:solidFill>
              </a:rPr>
              <a:t>Have difficulty making decisions</a:t>
            </a:r>
          </a:p>
          <a:p>
            <a:pPr marL="231775" indent="-231775" defTabSz="927567">
              <a:spcAft>
                <a:spcPts val="600"/>
              </a:spcAft>
              <a:defRPr/>
            </a:pPr>
            <a:r>
              <a:rPr lang="en-US" sz="2400" dirty="0">
                <a:solidFill>
                  <a:schemeClr val="tx1"/>
                </a:solidFill>
              </a:rPr>
              <a:t>Act </a:t>
            </a:r>
            <a:r>
              <a:rPr lang="en-US" sz="2400" dirty="0" smtClean="0">
                <a:solidFill>
                  <a:schemeClr val="tx1"/>
                </a:solidFill>
              </a:rPr>
              <a:t>distrustful</a:t>
            </a:r>
            <a:endParaRPr lang="en-US" sz="2400" dirty="0">
              <a:solidFill>
                <a:schemeClr val="tx1"/>
              </a:solidFill>
            </a:endParaRPr>
          </a:p>
        </p:txBody>
      </p:sp>
      <p:pic>
        <p:nvPicPr>
          <p:cNvPr id="6" name="Picture 5" descr="C:\Users\Kimberly.Bushaw\AppData\Local\Microsoft\Windows\Temporary Internet Files\Content.IE5\X6KL84BX\MP90040734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29400" y="762000"/>
            <a:ext cx="2181341" cy="2411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5709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9366"/>
            <a:ext cx="8229600" cy="715962"/>
          </a:xfrm>
        </p:spPr>
        <p:txBody>
          <a:bodyPr>
            <a:noAutofit/>
          </a:bodyPr>
          <a:lstStyle/>
          <a:p>
            <a:r>
              <a:rPr lang="en-US" b="1" dirty="0" smtClean="0"/>
              <a:t>Permissive</a:t>
            </a:r>
            <a:endParaRPr lang="en-US" b="1" dirty="0"/>
          </a:p>
        </p:txBody>
      </p:sp>
      <p:sp>
        <p:nvSpPr>
          <p:cNvPr id="7" name="Content Placeholder 2"/>
          <p:cNvSpPr>
            <a:spLocks noGrp="1"/>
          </p:cNvSpPr>
          <p:nvPr>
            <p:ph idx="1"/>
          </p:nvPr>
        </p:nvSpPr>
        <p:spPr>
          <a:xfrm>
            <a:off x="478302" y="1538068"/>
            <a:ext cx="3810000" cy="5181600"/>
          </a:xfrm>
        </p:spPr>
        <p:txBody>
          <a:bodyPr>
            <a:normAutofit/>
          </a:bodyPr>
          <a:lstStyle/>
          <a:p>
            <a:pPr marL="231775" indent="-231775">
              <a:spcAft>
                <a:spcPts val="600"/>
              </a:spcAft>
            </a:pPr>
            <a:r>
              <a:rPr lang="en-US" sz="2400" dirty="0" smtClean="0">
                <a:solidFill>
                  <a:schemeClr val="tx1"/>
                </a:solidFill>
              </a:rPr>
              <a:t>Tries to be child’s friend</a:t>
            </a:r>
          </a:p>
          <a:p>
            <a:pPr marL="231775" indent="-231775">
              <a:spcAft>
                <a:spcPts val="600"/>
              </a:spcAft>
            </a:pPr>
            <a:r>
              <a:rPr lang="en-US" sz="2400" dirty="0" smtClean="0">
                <a:solidFill>
                  <a:schemeClr val="tx1"/>
                </a:solidFill>
              </a:rPr>
              <a:t>Too busy or distracted</a:t>
            </a:r>
          </a:p>
          <a:p>
            <a:pPr marL="231775" indent="-231775">
              <a:spcAft>
                <a:spcPts val="600"/>
              </a:spcAft>
            </a:pPr>
            <a:r>
              <a:rPr lang="en-US" sz="2400" dirty="0" smtClean="0">
                <a:solidFill>
                  <a:schemeClr val="tx1"/>
                </a:solidFill>
              </a:rPr>
              <a:t>Substitutes “things” for time or commitment</a:t>
            </a:r>
          </a:p>
          <a:p>
            <a:pPr marL="231775" indent="-231775">
              <a:spcAft>
                <a:spcPts val="600"/>
              </a:spcAft>
            </a:pPr>
            <a:r>
              <a:rPr lang="en-US" sz="2400" dirty="0" smtClean="0">
                <a:solidFill>
                  <a:schemeClr val="tx1"/>
                </a:solidFill>
              </a:rPr>
              <a:t>Rescues</a:t>
            </a:r>
          </a:p>
          <a:p>
            <a:pPr marL="231775" indent="-231775">
              <a:spcAft>
                <a:spcPts val="600"/>
              </a:spcAft>
            </a:pPr>
            <a:r>
              <a:rPr lang="en-US" sz="2400" dirty="0" smtClean="0">
                <a:solidFill>
                  <a:schemeClr val="tx1"/>
                </a:solidFill>
              </a:rPr>
              <a:t>Offers </a:t>
            </a:r>
            <a:r>
              <a:rPr lang="en-US" sz="2400" dirty="0">
                <a:solidFill>
                  <a:schemeClr val="tx1"/>
                </a:solidFill>
              </a:rPr>
              <a:t>few guidelines</a:t>
            </a:r>
          </a:p>
          <a:p>
            <a:pPr marL="231775" indent="-231775">
              <a:spcAft>
                <a:spcPts val="600"/>
              </a:spcAft>
            </a:pPr>
            <a:r>
              <a:rPr lang="en-US" sz="2400" dirty="0" smtClean="0">
                <a:solidFill>
                  <a:schemeClr val="tx1"/>
                </a:solidFill>
              </a:rPr>
              <a:t>Inconsistent</a:t>
            </a:r>
          </a:p>
          <a:p>
            <a:pPr marL="231775" indent="-231775">
              <a:spcAft>
                <a:spcPts val="600"/>
              </a:spcAft>
            </a:pPr>
            <a:r>
              <a:rPr lang="en-US" sz="2400" dirty="0" smtClean="0">
                <a:solidFill>
                  <a:schemeClr val="tx1"/>
                </a:solidFill>
              </a:rPr>
              <a:t>Does </a:t>
            </a:r>
            <a:r>
              <a:rPr lang="en-US" sz="2400" dirty="0">
                <a:solidFill>
                  <a:schemeClr val="tx1"/>
                </a:solidFill>
              </a:rPr>
              <a:t>too much for </a:t>
            </a:r>
            <a:r>
              <a:rPr lang="en-US" sz="2400" dirty="0" smtClean="0">
                <a:solidFill>
                  <a:schemeClr val="tx1"/>
                </a:solidFill>
              </a:rPr>
              <a:t>the child</a:t>
            </a:r>
            <a:endParaRPr lang="en-US" sz="2400" dirty="0">
              <a:solidFill>
                <a:schemeClr val="tx1"/>
              </a:solidFill>
            </a:endParaRPr>
          </a:p>
        </p:txBody>
      </p:sp>
      <p:pic>
        <p:nvPicPr>
          <p:cNvPr id="8" name="Picture 2" descr="C:\Users\Kimberly.Bushaw\AppData\Local\Microsoft\Windows\Temporary Internet Files\Content.IE5\YP65J8AY\MP900177781[1].jpg"/>
          <p:cNvPicPr>
            <a:picLocks noChangeAspect="1" noChangeArrowheads="1"/>
          </p:cNvPicPr>
          <p:nvPr/>
        </p:nvPicPr>
        <p:blipFill rotWithShape="1">
          <a:blip r:embed="rId3">
            <a:extLst>
              <a:ext uri="{28A0092B-C50C-407E-A947-70E740481C1C}">
                <a14:useLocalDpi xmlns:a14="http://schemas.microsoft.com/office/drawing/2010/main" val="0"/>
              </a:ext>
            </a:extLst>
          </a:blip>
          <a:srcRect t="3430" b="11566"/>
          <a:stretch/>
        </p:blipFill>
        <p:spPr bwMode="auto">
          <a:xfrm rot="5400000">
            <a:off x="3497619" y="1821221"/>
            <a:ext cx="6019802" cy="405375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800" y="6130442"/>
            <a:ext cx="804672" cy="803758"/>
          </a:xfrm>
          <a:prstGeom prst="rect">
            <a:avLst/>
          </a:prstGeom>
        </p:spPr>
      </p:pic>
    </p:spTree>
    <p:extLst>
      <p:ext uri="{BB962C8B-B14F-4D97-AF65-F5344CB8AC3E}">
        <p14:creationId xmlns:p14="http://schemas.microsoft.com/office/powerpoint/2010/main" val="2254654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715962"/>
          </a:xfrm>
        </p:spPr>
        <p:txBody>
          <a:bodyPr>
            <a:noAutofit/>
          </a:bodyPr>
          <a:lstStyle/>
          <a:p>
            <a:r>
              <a:rPr lang="en-US" b="1" dirty="0" smtClean="0"/>
              <a:t>Possible Child Outcomes</a:t>
            </a:r>
            <a:endParaRPr lang="en-US" b="1" dirty="0"/>
          </a:p>
        </p:txBody>
      </p:sp>
      <p:sp>
        <p:nvSpPr>
          <p:cNvPr id="6" name="Content Placeholder 2"/>
          <p:cNvSpPr>
            <a:spLocks noGrp="1"/>
          </p:cNvSpPr>
          <p:nvPr>
            <p:ph idx="1"/>
          </p:nvPr>
        </p:nvSpPr>
        <p:spPr>
          <a:xfrm>
            <a:off x="533400" y="1600200"/>
            <a:ext cx="5867400" cy="4724400"/>
          </a:xfrm>
        </p:spPr>
        <p:txBody>
          <a:bodyPr>
            <a:normAutofit/>
          </a:bodyPr>
          <a:lstStyle/>
          <a:p>
            <a:pPr marL="231775" indent="-231775">
              <a:spcAft>
                <a:spcPts val="600"/>
              </a:spcAft>
            </a:pPr>
            <a:r>
              <a:rPr lang="en-US" sz="2400" dirty="0" smtClean="0">
                <a:solidFill>
                  <a:schemeClr val="tx1"/>
                </a:solidFill>
              </a:rPr>
              <a:t>Insecure</a:t>
            </a:r>
          </a:p>
          <a:p>
            <a:pPr marL="231775" indent="-231775">
              <a:spcAft>
                <a:spcPts val="600"/>
              </a:spcAft>
            </a:pPr>
            <a:r>
              <a:rPr lang="en-US" sz="2400" dirty="0" smtClean="0">
                <a:solidFill>
                  <a:schemeClr val="tx1"/>
                </a:solidFill>
              </a:rPr>
              <a:t>Searching for boundaries</a:t>
            </a:r>
          </a:p>
          <a:p>
            <a:pPr marL="231775" indent="-231775">
              <a:spcAft>
                <a:spcPts val="600"/>
              </a:spcAft>
            </a:pPr>
            <a:r>
              <a:rPr lang="en-US" sz="2400" dirty="0" smtClean="0">
                <a:solidFill>
                  <a:schemeClr val="tx1"/>
                </a:solidFill>
              </a:rPr>
              <a:t>Little respect for authority </a:t>
            </a:r>
          </a:p>
          <a:p>
            <a:pPr marL="231775" indent="-231775">
              <a:spcAft>
                <a:spcPts val="600"/>
              </a:spcAft>
            </a:pPr>
            <a:r>
              <a:rPr lang="en-US" sz="2400" dirty="0" smtClean="0">
                <a:solidFill>
                  <a:schemeClr val="tx1"/>
                </a:solidFill>
              </a:rPr>
              <a:t>Poor self-control</a:t>
            </a:r>
          </a:p>
          <a:p>
            <a:pPr marL="231775" indent="-231775">
              <a:spcAft>
                <a:spcPts val="600"/>
              </a:spcAft>
            </a:pPr>
            <a:r>
              <a:rPr lang="en-US" sz="2400" dirty="0" smtClean="0">
                <a:solidFill>
                  <a:schemeClr val="tx1"/>
                </a:solidFill>
              </a:rPr>
              <a:t>Self-indulging</a:t>
            </a:r>
            <a:endParaRPr lang="en-US" sz="2400" dirty="0">
              <a:solidFill>
                <a:schemeClr val="tx1"/>
              </a:solidFill>
            </a:endParaRPr>
          </a:p>
          <a:p>
            <a:pPr marL="231775" indent="-231775">
              <a:spcAft>
                <a:spcPts val="600"/>
              </a:spcAft>
            </a:pPr>
            <a:r>
              <a:rPr lang="en-US" sz="2400" dirty="0" smtClean="0">
                <a:solidFill>
                  <a:schemeClr val="tx1"/>
                </a:solidFill>
              </a:rPr>
              <a:t>Doesn’t understand </a:t>
            </a:r>
            <a:r>
              <a:rPr lang="en-US" sz="2400" dirty="0">
                <a:solidFill>
                  <a:schemeClr val="tx1"/>
                </a:solidFill>
              </a:rPr>
              <a:t>cause and </a:t>
            </a:r>
            <a:r>
              <a:rPr lang="en-US" sz="2400" dirty="0" smtClean="0">
                <a:solidFill>
                  <a:schemeClr val="tx1"/>
                </a:solidFill>
              </a:rPr>
              <a:t>effect</a:t>
            </a:r>
          </a:p>
          <a:p>
            <a:pPr marL="231775" indent="-231775">
              <a:spcAft>
                <a:spcPts val="600"/>
              </a:spcAft>
            </a:pPr>
            <a:r>
              <a:rPr lang="en-US" sz="2400" dirty="0" smtClean="0">
                <a:solidFill>
                  <a:schemeClr val="tx1"/>
                </a:solidFill>
              </a:rPr>
              <a:t>Doesn’t </a:t>
            </a:r>
            <a:r>
              <a:rPr lang="en-US" sz="2400" dirty="0">
                <a:solidFill>
                  <a:schemeClr val="tx1"/>
                </a:solidFill>
              </a:rPr>
              <a:t>follow </a:t>
            </a:r>
            <a:r>
              <a:rPr lang="en-US" sz="2400" dirty="0" smtClean="0">
                <a:solidFill>
                  <a:schemeClr val="tx1"/>
                </a:solidFill>
              </a:rPr>
              <a:t>rules</a:t>
            </a:r>
          </a:p>
          <a:p>
            <a:pPr marL="231775" indent="-231775">
              <a:spcAft>
                <a:spcPts val="600"/>
              </a:spcAft>
            </a:pPr>
            <a:r>
              <a:rPr lang="en-US" sz="2400" dirty="0" smtClean="0">
                <a:solidFill>
                  <a:schemeClr val="tx1"/>
                </a:solidFill>
              </a:rPr>
              <a:t>Irresponsible</a:t>
            </a:r>
            <a:endParaRPr lang="en-US" sz="2400" dirty="0">
              <a:solidFill>
                <a:schemeClr val="tx1"/>
              </a:solidFill>
            </a:endParaRPr>
          </a:p>
        </p:txBody>
      </p:sp>
      <p:pic>
        <p:nvPicPr>
          <p:cNvPr id="5" name="Picture 2" descr="C:\Users\Kimberly.Bushaw\AppData\Local\Microsoft\Windows\Temporary Internet Files\Content.IE5\YP65J8AY\MP900177781[1].jpg"/>
          <p:cNvPicPr>
            <a:picLocks noChangeAspect="1" noChangeArrowheads="1"/>
          </p:cNvPicPr>
          <p:nvPr/>
        </p:nvPicPr>
        <p:blipFill rotWithShape="1">
          <a:blip r:embed="rId3">
            <a:extLst>
              <a:ext uri="{28A0092B-C50C-407E-A947-70E740481C1C}">
                <a14:useLocalDpi xmlns:a14="http://schemas.microsoft.com/office/drawing/2010/main" val="0"/>
              </a:ext>
            </a:extLst>
          </a:blip>
          <a:srcRect l="24251" t="3429" b="11566"/>
          <a:stretch/>
        </p:blipFill>
        <p:spPr bwMode="auto">
          <a:xfrm rot="5400000">
            <a:off x="6496193" y="895208"/>
            <a:ext cx="240001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6474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715962"/>
          </a:xfrm>
        </p:spPr>
        <p:txBody>
          <a:bodyPr>
            <a:noAutofit/>
          </a:bodyPr>
          <a:lstStyle/>
          <a:p>
            <a:r>
              <a:rPr lang="en-US" b="1" dirty="0" smtClean="0"/>
              <a:t>Unengaged</a:t>
            </a:r>
            <a:endParaRPr lang="en-US" b="1" dirty="0"/>
          </a:p>
        </p:txBody>
      </p:sp>
      <p:sp>
        <p:nvSpPr>
          <p:cNvPr id="10" name="Content Placeholder 2"/>
          <p:cNvSpPr>
            <a:spLocks noGrp="1"/>
          </p:cNvSpPr>
          <p:nvPr>
            <p:ph idx="1"/>
          </p:nvPr>
        </p:nvSpPr>
        <p:spPr>
          <a:xfrm>
            <a:off x="457200" y="1676400"/>
            <a:ext cx="3886200" cy="4570346"/>
          </a:xfrm>
        </p:spPr>
        <p:txBody>
          <a:bodyPr>
            <a:normAutofit/>
          </a:bodyPr>
          <a:lstStyle/>
          <a:p>
            <a:pPr marL="231775" indent="-231775">
              <a:spcAft>
                <a:spcPts val="600"/>
              </a:spcAft>
            </a:pPr>
            <a:r>
              <a:rPr lang="en-US" sz="2400" dirty="0" smtClean="0">
                <a:solidFill>
                  <a:schemeClr val="tx1"/>
                </a:solidFill>
              </a:rPr>
              <a:t>Inconsistent</a:t>
            </a:r>
          </a:p>
          <a:p>
            <a:pPr marL="231775" indent="-231775">
              <a:spcAft>
                <a:spcPts val="600"/>
              </a:spcAft>
            </a:pPr>
            <a:r>
              <a:rPr lang="en-US" sz="2400" dirty="0" smtClean="0">
                <a:solidFill>
                  <a:schemeClr val="tx1"/>
                </a:solidFill>
              </a:rPr>
              <a:t>Little nurturing</a:t>
            </a:r>
          </a:p>
          <a:p>
            <a:pPr marL="231775" indent="-231775">
              <a:spcAft>
                <a:spcPts val="600"/>
              </a:spcAft>
            </a:pPr>
            <a:r>
              <a:rPr lang="en-US" sz="2400" dirty="0" smtClean="0">
                <a:solidFill>
                  <a:schemeClr val="tx1"/>
                </a:solidFill>
              </a:rPr>
              <a:t>No expectations</a:t>
            </a:r>
          </a:p>
          <a:p>
            <a:pPr marL="231775" indent="-231775">
              <a:spcAft>
                <a:spcPts val="600"/>
              </a:spcAft>
            </a:pPr>
            <a:r>
              <a:rPr lang="en-US" sz="2400" dirty="0" smtClean="0">
                <a:solidFill>
                  <a:schemeClr val="tx1"/>
                </a:solidFill>
              </a:rPr>
              <a:t>Selfish</a:t>
            </a:r>
          </a:p>
          <a:p>
            <a:pPr marL="231775" indent="-231775">
              <a:spcAft>
                <a:spcPts val="600"/>
              </a:spcAft>
            </a:pPr>
            <a:r>
              <a:rPr lang="en-US" sz="2400" dirty="0">
                <a:solidFill>
                  <a:schemeClr val="tx1"/>
                </a:solidFill>
              </a:rPr>
              <a:t>N</a:t>
            </a:r>
            <a:r>
              <a:rPr lang="en-US" sz="2400" dirty="0" smtClean="0">
                <a:solidFill>
                  <a:schemeClr val="tx1"/>
                </a:solidFill>
              </a:rPr>
              <a:t>ot </a:t>
            </a:r>
            <a:r>
              <a:rPr lang="en-US" sz="2400" dirty="0">
                <a:solidFill>
                  <a:schemeClr val="tx1"/>
                </a:solidFill>
              </a:rPr>
              <a:t>emotionally or mentally </a:t>
            </a:r>
            <a:r>
              <a:rPr lang="en-US" sz="2400" dirty="0" smtClean="0">
                <a:solidFill>
                  <a:schemeClr val="tx1"/>
                </a:solidFill>
              </a:rPr>
              <a:t>engaged</a:t>
            </a:r>
          </a:p>
          <a:p>
            <a:pPr marL="231775" indent="-231775">
              <a:spcAft>
                <a:spcPts val="600"/>
              </a:spcAft>
            </a:pPr>
            <a:r>
              <a:rPr lang="en-US" sz="2400" dirty="0">
                <a:solidFill>
                  <a:schemeClr val="tx1"/>
                </a:solidFill>
              </a:rPr>
              <a:t>L</a:t>
            </a:r>
            <a:r>
              <a:rPr lang="en-US" sz="2400" dirty="0" smtClean="0">
                <a:solidFill>
                  <a:schemeClr val="tx1"/>
                </a:solidFill>
              </a:rPr>
              <a:t>ittle </a:t>
            </a:r>
            <a:r>
              <a:rPr lang="en-US" sz="2400" dirty="0">
                <a:solidFill>
                  <a:schemeClr val="tx1"/>
                </a:solidFill>
              </a:rPr>
              <a:t>respect </a:t>
            </a:r>
            <a:r>
              <a:rPr lang="en-US" sz="2400" dirty="0" smtClean="0">
                <a:solidFill>
                  <a:schemeClr val="tx1"/>
                </a:solidFill>
              </a:rPr>
              <a:t>for </a:t>
            </a:r>
            <a:r>
              <a:rPr lang="en-US" sz="2400" dirty="0">
                <a:solidFill>
                  <a:schemeClr val="tx1"/>
                </a:solidFill>
              </a:rPr>
              <a:t>children and </a:t>
            </a:r>
            <a:r>
              <a:rPr lang="en-US" sz="2400" dirty="0" smtClean="0">
                <a:solidFill>
                  <a:schemeClr val="tx1"/>
                </a:solidFill>
              </a:rPr>
              <a:t>others</a:t>
            </a:r>
            <a:endParaRPr lang="en-US" sz="2400" dirty="0">
              <a:solidFill>
                <a:schemeClr val="tx1"/>
              </a:solidFill>
            </a:endParaRPr>
          </a:p>
        </p:txBody>
      </p:sp>
      <p:pic>
        <p:nvPicPr>
          <p:cNvPr id="8" name="Picture 2" descr="C:\Users\Kimberly.Bushaw\AppData\Local\Microsoft\Windows\Temporary Internet Files\Content.IE5\X6KL84BX\MP900442298[1].jpg"/>
          <p:cNvPicPr>
            <a:picLocks noChangeAspect="1" noChangeArrowheads="1"/>
          </p:cNvPicPr>
          <p:nvPr/>
        </p:nvPicPr>
        <p:blipFill rotWithShape="1">
          <a:blip r:embed="rId3">
            <a:extLst>
              <a:ext uri="{28A0092B-C50C-407E-A947-70E740481C1C}">
                <a14:useLocalDpi xmlns:a14="http://schemas.microsoft.com/office/drawing/2010/main" val="0"/>
              </a:ext>
            </a:extLst>
          </a:blip>
          <a:srcRect l="8839" r="9757"/>
          <a:stretch/>
        </p:blipFill>
        <p:spPr bwMode="auto">
          <a:xfrm>
            <a:off x="4648200" y="822893"/>
            <a:ext cx="3935551" cy="603510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800" y="6130442"/>
            <a:ext cx="804672" cy="803758"/>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77072" y="5442074"/>
            <a:ext cx="804672" cy="804672"/>
          </a:xfrm>
          <a:prstGeom prst="rect">
            <a:avLst/>
          </a:prstGeom>
        </p:spPr>
      </p:pic>
    </p:spTree>
    <p:extLst>
      <p:ext uri="{BB962C8B-B14F-4D97-AF65-F5344CB8AC3E}">
        <p14:creationId xmlns:p14="http://schemas.microsoft.com/office/powerpoint/2010/main" val="3252300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5638"/>
            <a:ext cx="8839200" cy="715962"/>
          </a:xfrm>
        </p:spPr>
        <p:txBody>
          <a:bodyPr>
            <a:noAutofit/>
          </a:bodyPr>
          <a:lstStyle/>
          <a:p>
            <a:r>
              <a:rPr lang="en-US" b="1" dirty="0" smtClean="0"/>
              <a:t>Possible Child Outcomes</a:t>
            </a:r>
            <a:endParaRPr lang="en-US" b="1" dirty="0"/>
          </a:p>
        </p:txBody>
      </p:sp>
      <p:sp>
        <p:nvSpPr>
          <p:cNvPr id="9" name="Content Placeholder 2"/>
          <p:cNvSpPr>
            <a:spLocks noGrp="1"/>
          </p:cNvSpPr>
          <p:nvPr>
            <p:ph idx="1"/>
          </p:nvPr>
        </p:nvSpPr>
        <p:spPr>
          <a:xfrm>
            <a:off x="457200" y="1787299"/>
            <a:ext cx="5410200" cy="4461101"/>
          </a:xfrm>
        </p:spPr>
        <p:txBody>
          <a:bodyPr>
            <a:normAutofit/>
          </a:bodyPr>
          <a:lstStyle/>
          <a:p>
            <a:pPr marL="231775" indent="-231775">
              <a:spcAft>
                <a:spcPts val="600"/>
              </a:spcAft>
            </a:pPr>
            <a:r>
              <a:rPr lang="en-US" sz="2400" dirty="0" smtClean="0">
                <a:solidFill>
                  <a:schemeClr val="tx1"/>
                </a:solidFill>
              </a:rPr>
              <a:t>Little respect for others</a:t>
            </a:r>
          </a:p>
          <a:p>
            <a:pPr marL="231775" indent="-231775">
              <a:spcAft>
                <a:spcPts val="600"/>
              </a:spcAft>
            </a:pPr>
            <a:r>
              <a:rPr lang="en-US" sz="2400" dirty="0" smtClean="0">
                <a:solidFill>
                  <a:schemeClr val="tx1"/>
                </a:solidFill>
              </a:rPr>
              <a:t>No responsibility or may be too responsible for their age if expected to raise themselves and siblings</a:t>
            </a:r>
          </a:p>
          <a:p>
            <a:pPr marL="231775" indent="-231775">
              <a:spcAft>
                <a:spcPts val="600"/>
              </a:spcAft>
            </a:pPr>
            <a:r>
              <a:rPr lang="en-US" sz="2400" dirty="0" smtClean="0">
                <a:solidFill>
                  <a:schemeClr val="tx1"/>
                </a:solidFill>
              </a:rPr>
              <a:t>High anxiety</a:t>
            </a:r>
            <a:endParaRPr lang="en-US" sz="2400" dirty="0">
              <a:solidFill>
                <a:schemeClr val="tx1"/>
              </a:solidFill>
            </a:endParaRPr>
          </a:p>
        </p:txBody>
      </p:sp>
      <p:pic>
        <p:nvPicPr>
          <p:cNvPr id="10" name="Picture 2" descr="C:\Users\Kimberly.Bushaw\AppData\Local\Microsoft\Windows\Temporary Internet Files\Content.IE5\X6KL84BX\MP900442298[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810065"/>
            <a:ext cx="1896394" cy="2252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254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GUMS.pptm [Autosaved]">
  <a:themeElements>
    <a:clrScheme name="GUMS">
      <a:dk1>
        <a:srgbClr val="4BACC6"/>
      </a:dk1>
      <a:lt1>
        <a:srgbClr val="FFFFFF"/>
      </a:lt1>
      <a:dk2>
        <a:srgbClr val="009999"/>
      </a:dk2>
      <a:lt2>
        <a:srgbClr val="EEECE1"/>
      </a:lt2>
      <a:accent1>
        <a:srgbClr val="4F81BD"/>
      </a:accent1>
      <a:accent2>
        <a:srgbClr val="953734"/>
      </a:accent2>
      <a:accent3>
        <a:srgbClr val="86A31D"/>
      </a:accent3>
      <a:accent4>
        <a:srgbClr val="853E7B"/>
      </a:accent4>
      <a:accent5>
        <a:srgbClr val="4BACC6"/>
      </a:accent5>
      <a:accent6>
        <a:srgbClr val="E36C09"/>
      </a:accent6>
      <a:hlink>
        <a:srgbClr val="0000CC"/>
      </a:hlink>
      <a:folHlink>
        <a:srgbClr val="C0000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parent GUMS template</Template>
  <TotalTime>2418</TotalTime>
  <Words>2080</Words>
  <Application>Microsoft Office PowerPoint</Application>
  <PresentationFormat>On-screen Show (4:3)</PresentationFormat>
  <Paragraphs>308</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Book Antiqua</vt:lpstr>
      <vt:lpstr>Calibri</vt:lpstr>
      <vt:lpstr>Century Gothic</vt:lpstr>
      <vt:lpstr>Courier New</vt:lpstr>
      <vt:lpstr>GUMS.pptm [Autosaved]</vt:lpstr>
      <vt:lpstr>PowerPoint Presentation</vt:lpstr>
      <vt:lpstr>Objectives</vt:lpstr>
      <vt:lpstr>Icebreaker</vt:lpstr>
      <vt:lpstr>Dominating</vt:lpstr>
      <vt:lpstr>Possible Child Outcomes</vt:lpstr>
      <vt:lpstr>Permissive</vt:lpstr>
      <vt:lpstr>Possible Child Outcomes</vt:lpstr>
      <vt:lpstr>Unengaged</vt:lpstr>
      <vt:lpstr>Possible Child Outcomes</vt:lpstr>
      <vt:lpstr>Positive Parenting Style</vt:lpstr>
      <vt:lpstr>Positive Parenting Style</vt:lpstr>
      <vt:lpstr>Possible Child Outcomes</vt:lpstr>
      <vt:lpstr>What’s your style?</vt:lpstr>
      <vt:lpstr>What will you work on?</vt:lpstr>
      <vt:lpstr>When Parents Disagree</vt:lpstr>
      <vt:lpstr>Gearing Up for Middle School</vt:lpstr>
      <vt:lpstr>PowerPoint Presentation</vt:lpstr>
    </vt:vector>
  </TitlesOfParts>
  <Company>North Dakota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Gearing Up For Middle School</dc:title>
  <dc:creator>Kimberly Bushsaw</dc:creator>
  <cp:lastModifiedBy>Cynthia Selstedt</cp:lastModifiedBy>
  <cp:revision>214</cp:revision>
  <cp:lastPrinted>2015-04-14T21:17:12Z</cp:lastPrinted>
  <dcterms:created xsi:type="dcterms:W3CDTF">2013-01-07T20:58:22Z</dcterms:created>
  <dcterms:modified xsi:type="dcterms:W3CDTF">2015-04-28T15:45:10Z</dcterms:modified>
</cp:coreProperties>
</file>