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handoutMasterIdLst>
    <p:handoutMasterId r:id="rId17"/>
  </p:handoutMasterIdLst>
  <p:sldIdLst>
    <p:sldId id="256" r:id="rId2"/>
    <p:sldId id="325" r:id="rId3"/>
    <p:sldId id="344" r:id="rId4"/>
    <p:sldId id="343" r:id="rId5"/>
    <p:sldId id="326" r:id="rId6"/>
    <p:sldId id="327" r:id="rId7"/>
    <p:sldId id="328" r:id="rId8"/>
    <p:sldId id="324" r:id="rId9"/>
    <p:sldId id="318" r:id="rId10"/>
    <p:sldId id="320" r:id="rId11"/>
    <p:sldId id="319" r:id="rId12"/>
    <p:sldId id="322" r:id="rId13"/>
    <p:sldId id="342" r:id="rId14"/>
    <p:sldId id="321" r:id="rId15"/>
  </p:sldIdLst>
  <p:sldSz cx="9144000" cy="6858000" type="screen4x3"/>
  <p:notesSz cx="6858000" cy="9040813"/>
  <p:defaultTextStyle>
    <a:defPPr>
      <a:defRPr lang="en-US"/>
    </a:defPPr>
    <a:lvl1pPr algn="l" rtl="0" fontAlgn="base">
      <a:spcBef>
        <a:spcPct val="0"/>
      </a:spcBef>
      <a:spcAft>
        <a:spcPct val="0"/>
      </a:spcAft>
      <a:defRPr sz="4400" b="1" kern="1200">
        <a:solidFill>
          <a:srgbClr val="000000"/>
        </a:solidFill>
        <a:latin typeface="Arial Black" panose="020B0A04020102020204" pitchFamily="34" charset="0"/>
        <a:ea typeface="+mn-ea"/>
        <a:cs typeface="+mn-cs"/>
      </a:defRPr>
    </a:lvl1pPr>
    <a:lvl2pPr marL="457200" algn="l" rtl="0" fontAlgn="base">
      <a:spcBef>
        <a:spcPct val="0"/>
      </a:spcBef>
      <a:spcAft>
        <a:spcPct val="0"/>
      </a:spcAft>
      <a:defRPr sz="4400" b="1" kern="1200">
        <a:solidFill>
          <a:srgbClr val="000000"/>
        </a:solidFill>
        <a:latin typeface="Arial Black" panose="020B0A04020102020204" pitchFamily="34" charset="0"/>
        <a:ea typeface="+mn-ea"/>
        <a:cs typeface="+mn-cs"/>
      </a:defRPr>
    </a:lvl2pPr>
    <a:lvl3pPr marL="914400" algn="l" rtl="0" fontAlgn="base">
      <a:spcBef>
        <a:spcPct val="0"/>
      </a:spcBef>
      <a:spcAft>
        <a:spcPct val="0"/>
      </a:spcAft>
      <a:defRPr sz="4400" b="1" kern="1200">
        <a:solidFill>
          <a:srgbClr val="000000"/>
        </a:solidFill>
        <a:latin typeface="Arial Black" panose="020B0A04020102020204" pitchFamily="34" charset="0"/>
        <a:ea typeface="+mn-ea"/>
        <a:cs typeface="+mn-cs"/>
      </a:defRPr>
    </a:lvl3pPr>
    <a:lvl4pPr marL="1371600" algn="l" rtl="0" fontAlgn="base">
      <a:spcBef>
        <a:spcPct val="0"/>
      </a:spcBef>
      <a:spcAft>
        <a:spcPct val="0"/>
      </a:spcAft>
      <a:defRPr sz="4400" b="1" kern="1200">
        <a:solidFill>
          <a:srgbClr val="000000"/>
        </a:solidFill>
        <a:latin typeface="Arial Black" panose="020B0A04020102020204" pitchFamily="34" charset="0"/>
        <a:ea typeface="+mn-ea"/>
        <a:cs typeface="+mn-cs"/>
      </a:defRPr>
    </a:lvl4pPr>
    <a:lvl5pPr marL="1828800" algn="l" rtl="0" fontAlgn="base">
      <a:spcBef>
        <a:spcPct val="0"/>
      </a:spcBef>
      <a:spcAft>
        <a:spcPct val="0"/>
      </a:spcAft>
      <a:defRPr sz="4400" b="1" kern="1200">
        <a:solidFill>
          <a:srgbClr val="000000"/>
        </a:solidFill>
        <a:latin typeface="Arial Black" panose="020B0A04020102020204" pitchFamily="34" charset="0"/>
        <a:ea typeface="+mn-ea"/>
        <a:cs typeface="+mn-cs"/>
      </a:defRPr>
    </a:lvl5pPr>
    <a:lvl6pPr marL="2286000" algn="l" defTabSz="914400" rtl="0" eaLnBrk="1" latinLnBrk="0" hangingPunct="1">
      <a:defRPr sz="4400" b="1" kern="1200">
        <a:solidFill>
          <a:srgbClr val="000000"/>
        </a:solidFill>
        <a:latin typeface="Arial Black" panose="020B0A04020102020204" pitchFamily="34" charset="0"/>
        <a:ea typeface="+mn-ea"/>
        <a:cs typeface="+mn-cs"/>
      </a:defRPr>
    </a:lvl6pPr>
    <a:lvl7pPr marL="2743200" algn="l" defTabSz="914400" rtl="0" eaLnBrk="1" latinLnBrk="0" hangingPunct="1">
      <a:defRPr sz="4400" b="1" kern="1200">
        <a:solidFill>
          <a:srgbClr val="000000"/>
        </a:solidFill>
        <a:latin typeface="Arial Black" panose="020B0A04020102020204" pitchFamily="34" charset="0"/>
        <a:ea typeface="+mn-ea"/>
        <a:cs typeface="+mn-cs"/>
      </a:defRPr>
    </a:lvl7pPr>
    <a:lvl8pPr marL="3200400" algn="l" defTabSz="914400" rtl="0" eaLnBrk="1" latinLnBrk="0" hangingPunct="1">
      <a:defRPr sz="4400" b="1" kern="1200">
        <a:solidFill>
          <a:srgbClr val="000000"/>
        </a:solidFill>
        <a:latin typeface="Arial Black" panose="020B0A04020102020204" pitchFamily="34" charset="0"/>
        <a:ea typeface="+mn-ea"/>
        <a:cs typeface="+mn-cs"/>
      </a:defRPr>
    </a:lvl8pPr>
    <a:lvl9pPr marL="3657600" algn="l" defTabSz="914400" rtl="0" eaLnBrk="1" latinLnBrk="0" hangingPunct="1">
      <a:defRPr sz="4400" b="1" kern="1200">
        <a:solidFill>
          <a:srgbClr val="000000"/>
        </a:solidFill>
        <a:latin typeface="Arial Black" panose="020B0A040201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4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31" autoAdjust="0"/>
    <p:restoredTop sz="66282" autoAdjust="0"/>
  </p:normalViewPr>
  <p:slideViewPr>
    <p:cSldViewPr>
      <p:cViewPr varScale="1">
        <p:scale>
          <a:sx n="74" d="100"/>
          <a:sy n="74" d="100"/>
        </p:scale>
        <p:origin x="166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1450" y="-67"/>
      </p:cViewPr>
      <p:guideLst>
        <p:guide orient="horz" pos="284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6867" name="Rectangle 3"/>
          <p:cNvSpPr>
            <a:spLocks noGrp="1" noChangeArrowheads="1"/>
          </p:cNvSpPr>
          <p:nvPr>
            <p:ph type="dt" sz="quarter" idx="1"/>
          </p:nvPr>
        </p:nvSpPr>
        <p:spPr bwMode="auto">
          <a:xfrm>
            <a:off x="3886200" y="0"/>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6868" name="Rectangle 4"/>
          <p:cNvSpPr>
            <a:spLocks noGrp="1" noChangeArrowheads="1"/>
          </p:cNvSpPr>
          <p:nvPr>
            <p:ph type="ftr" sz="quarter" idx="2"/>
          </p:nvPr>
        </p:nvSpPr>
        <p:spPr bwMode="auto">
          <a:xfrm>
            <a:off x="0" y="8588375"/>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6869" name="Rectangle 5"/>
          <p:cNvSpPr>
            <a:spLocks noGrp="1" noChangeArrowheads="1"/>
          </p:cNvSpPr>
          <p:nvPr>
            <p:ph type="sldNum" sz="quarter" idx="3"/>
          </p:nvPr>
        </p:nvSpPr>
        <p:spPr bwMode="auto">
          <a:xfrm>
            <a:off x="3886200" y="8588375"/>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8E376A1-2553-4D2B-9DE8-4ABA6123B07C}" type="slidenum">
              <a:rPr lang="en-US"/>
              <a:pPr/>
              <a:t>‹#›</a:t>
            </a:fld>
            <a:endParaRPr lang="en-US"/>
          </a:p>
        </p:txBody>
      </p:sp>
    </p:spTree>
    <p:extLst>
      <p:ext uri="{BB962C8B-B14F-4D97-AF65-F5344CB8AC3E}">
        <p14:creationId xmlns:p14="http://schemas.microsoft.com/office/powerpoint/2010/main" val="3346995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4819" name="Rectangle 3"/>
          <p:cNvSpPr>
            <a:spLocks noGrp="1" noChangeArrowheads="1"/>
          </p:cNvSpPr>
          <p:nvPr>
            <p:ph type="dt" idx="1"/>
          </p:nvPr>
        </p:nvSpPr>
        <p:spPr bwMode="auto">
          <a:xfrm>
            <a:off x="3886200" y="0"/>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4820" name="Rectangle 4"/>
          <p:cNvSpPr>
            <a:spLocks noGrp="1" noRot="1" noChangeAspect="1" noChangeArrowheads="1" noTextEdit="1"/>
          </p:cNvSpPr>
          <p:nvPr>
            <p:ph type="sldImg" idx="2"/>
          </p:nvPr>
        </p:nvSpPr>
        <p:spPr bwMode="auto">
          <a:xfrm>
            <a:off x="1168400" y="677863"/>
            <a:ext cx="4521200" cy="33909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21" name="Rectangle 5"/>
          <p:cNvSpPr>
            <a:spLocks noGrp="1" noChangeArrowheads="1"/>
          </p:cNvSpPr>
          <p:nvPr>
            <p:ph type="body" sz="quarter" idx="3"/>
          </p:nvPr>
        </p:nvSpPr>
        <p:spPr bwMode="auto">
          <a:xfrm>
            <a:off x="914400" y="4294188"/>
            <a:ext cx="5029200"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2" name="Rectangle 6"/>
          <p:cNvSpPr>
            <a:spLocks noGrp="1" noChangeArrowheads="1"/>
          </p:cNvSpPr>
          <p:nvPr>
            <p:ph type="ftr" sz="quarter" idx="4"/>
          </p:nvPr>
        </p:nvSpPr>
        <p:spPr bwMode="auto">
          <a:xfrm>
            <a:off x="0" y="8588375"/>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4823" name="Rectangle 7"/>
          <p:cNvSpPr>
            <a:spLocks noGrp="1" noChangeArrowheads="1"/>
          </p:cNvSpPr>
          <p:nvPr>
            <p:ph type="sldNum" sz="quarter" idx="5"/>
          </p:nvPr>
        </p:nvSpPr>
        <p:spPr bwMode="auto">
          <a:xfrm>
            <a:off x="3886200" y="8588375"/>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FE4FA71-FA20-446F-BF65-ED2D4FE5BF74}" type="slidenum">
              <a:rPr lang="en-US"/>
              <a:pPr/>
              <a:t>‹#›</a:t>
            </a:fld>
            <a:endParaRPr lang="en-US"/>
          </a:p>
        </p:txBody>
      </p:sp>
    </p:spTree>
    <p:extLst>
      <p:ext uri="{BB962C8B-B14F-4D97-AF65-F5344CB8AC3E}">
        <p14:creationId xmlns:p14="http://schemas.microsoft.com/office/powerpoint/2010/main" val="40155787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E4FA71-FA20-446F-BF65-ED2D4FE5BF74}" type="slidenum">
              <a:rPr lang="en-US" smtClean="0"/>
              <a:pPr/>
              <a:t>1</a:t>
            </a:fld>
            <a:endParaRPr lang="en-US"/>
          </a:p>
        </p:txBody>
      </p:sp>
    </p:spTree>
    <p:extLst>
      <p:ext uri="{BB962C8B-B14F-4D97-AF65-F5344CB8AC3E}">
        <p14:creationId xmlns:p14="http://schemas.microsoft.com/office/powerpoint/2010/main" val="404612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85036C-9E5C-41A7-94FF-A607FC0365EC}" type="slidenum">
              <a:rPr lang="en-US"/>
              <a:pPr/>
              <a:t>10</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r>
              <a:rPr lang="en-US"/>
              <a:t>These are the types of illnesses that a medical professional may diagnose as being related to exposure to biological pollutants.</a:t>
            </a:r>
          </a:p>
        </p:txBody>
      </p:sp>
    </p:spTree>
    <p:extLst>
      <p:ext uri="{BB962C8B-B14F-4D97-AF65-F5344CB8AC3E}">
        <p14:creationId xmlns:p14="http://schemas.microsoft.com/office/powerpoint/2010/main" val="47157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FB6771-E9A6-417E-AE6D-F31EC8160FEA}" type="slidenum">
              <a:rPr lang="en-US"/>
              <a:pPr/>
              <a:t>11</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r>
              <a:rPr lang="en-US"/>
              <a:t>Other indoor pollutants and illnesses can cause health symptoms similar to those experienced when exposed to biological pollutants or mold, so a medical professional should be consulted. It cannot be assumed that the symptoms are from exposure to mold.</a:t>
            </a:r>
          </a:p>
        </p:txBody>
      </p:sp>
    </p:spTree>
    <p:extLst>
      <p:ext uri="{BB962C8B-B14F-4D97-AF65-F5344CB8AC3E}">
        <p14:creationId xmlns:p14="http://schemas.microsoft.com/office/powerpoint/2010/main" val="3566548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F5A850-BAF4-41C3-A192-0CC735201CCF}" type="slidenum">
              <a:rPr lang="en-US"/>
              <a:pPr/>
              <a:t>12</a:t>
            </a:fld>
            <a:endParaRPr 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r>
              <a:rPr lang="en-US"/>
              <a:t>Young children and the elderly appear to be more susceptible to experiencing health symptoms when exposed to mold. Also, since most symptoms are due to an allergic reaction and only a percentage of the population has an allergic reaction to any allergen, only a percentage of the population will be allergic to mold. There may be four people in a home and only one person will be experiencing symptoms due to the exposure. </a:t>
            </a:r>
          </a:p>
          <a:p>
            <a:endParaRPr lang="en-US"/>
          </a:p>
          <a:p>
            <a:r>
              <a:rPr lang="en-US"/>
              <a:t>There appears to be a cumulative effect to exposure to mold. A person who has no symptoms today may become sensitized and have health symptoms later if they are exposed to a moldy environment for an extended period of time.</a:t>
            </a:r>
          </a:p>
          <a:p>
            <a:endParaRPr lang="en-US"/>
          </a:p>
          <a:p>
            <a:r>
              <a:rPr lang="en-US"/>
              <a:t>It is not healthy to live in a moldy environment, so if you can see mold or there is a musty smell associated with mold there is a problem that needs to be corrected.</a:t>
            </a:r>
          </a:p>
          <a:p>
            <a:endParaRPr lang="en-US"/>
          </a:p>
          <a:p>
            <a:r>
              <a:rPr lang="en-US"/>
              <a:t>Several children in Kansas City were experiencing such severe respiratory problems that they frequently needed to go to the emergency room, even though they were on the maximum medicine dosages allowed. An examination of the homes of these children found that all were living in environments with extensive mold infestation and water problems. The water problems were fixed and the mold was removed. Six months later these children were not experiencing severe respiratory problems, and they were either at minimum medicine dosage levels or no longer needed medicine to control their symptoms. </a:t>
            </a:r>
          </a:p>
          <a:p>
            <a:endParaRPr lang="en-US"/>
          </a:p>
          <a:p>
            <a:endParaRPr lang="en-US"/>
          </a:p>
          <a:p>
            <a:endParaRPr lang="en-US"/>
          </a:p>
          <a:p>
            <a:endParaRPr lang="en-US"/>
          </a:p>
        </p:txBody>
      </p:sp>
    </p:spTree>
    <p:extLst>
      <p:ext uri="{BB962C8B-B14F-4D97-AF65-F5344CB8AC3E}">
        <p14:creationId xmlns:p14="http://schemas.microsoft.com/office/powerpoint/2010/main" val="3156633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625C5B-5D3F-4DD1-8443-8C308B58CBD6}" type="slidenum">
              <a:rPr lang="en-US"/>
              <a:pPr/>
              <a:t>13</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r>
              <a:rPr lang="en-US"/>
              <a:t>There has been so much media attention given to “Black” mold or “toxic” mold that some people believe that there are harmful molds and other molds which are not a health concern. It is true that Stachybotrys can produce a toxin, but current information does not indicate that it is more of a health concern than other types of mold. It is not healthy to live in an environment with any type of mold, so all mold must be removed.</a:t>
            </a:r>
          </a:p>
        </p:txBody>
      </p:sp>
    </p:spTree>
    <p:extLst>
      <p:ext uri="{BB962C8B-B14F-4D97-AF65-F5344CB8AC3E}">
        <p14:creationId xmlns:p14="http://schemas.microsoft.com/office/powerpoint/2010/main" val="1316616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25EB53-E6C1-4F42-B913-1C5E2C8D6E7D}" type="slidenum">
              <a:rPr lang="en-US"/>
              <a:pPr/>
              <a:t>14</a:t>
            </a:fld>
            <a:endParaRPr 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r>
              <a:rPr lang="en-US">
                <a:solidFill>
                  <a:srgbClr val="000000"/>
                </a:solidFill>
                <a:latin typeface="Arial" panose="020B0604020202020204" pitchFamily="34" charset="0"/>
                <a:cs typeface="Arial" panose="020B0604020202020204" pitchFamily="34" charset="0"/>
              </a:rPr>
              <a:t>Scientific evidence links mold and other factors related to damp conditions in homes and buildings to asthma symptoms in some people with the chronic disorder, as well as to coughing, wheezing, and upper respiratory tract symptoms in otherwise healthy people, says a report from the Institute of Medicine of the National Academies in 2004.</a:t>
            </a:r>
            <a:r>
              <a:rPr lang="en-US"/>
              <a:t> </a:t>
            </a:r>
            <a:r>
              <a:rPr lang="en-US">
                <a:solidFill>
                  <a:srgbClr val="000000"/>
                </a:solidFill>
                <a:latin typeface="Arial" panose="020B0604020202020204" pitchFamily="34" charset="0"/>
                <a:cs typeface="Arial" panose="020B0604020202020204" pitchFamily="34" charset="0"/>
              </a:rPr>
              <a:t>An uncommon ailment known as hypersensitivity pneumonitis also is associated with indoor mold exposure in genetically susceptible people. Damp conditions and all they entail may be associated with the onset of asthma, as well as shortness of breath and lower respiratory illness in otherwise healthy children, although the evidence is less certain in these circumstances. Likewise, the presence of visible mold indoors may be linked to lower respiratory tract illness in children, but the evidence is not as strong in this case.</a:t>
            </a:r>
            <a:r>
              <a:rPr lang="en-US"/>
              <a:t> </a:t>
            </a:r>
          </a:p>
          <a:p>
            <a:endParaRPr lang="en-US"/>
          </a:p>
          <a:p>
            <a:r>
              <a:rPr lang="en-US"/>
              <a:t>The Center for Disease Control and Prevention, US Department of Health and Human Services, in a July 18, 2002 report to a US House of Representatives subcommittee reported that there were significant relationships between reports of work-related respiratory disease and visual assessment of water and mold-damage. They also reported that there were significant relationships between endotoxin and ultra-fine particles in air and work-related respiratory symptoms. And they reported that there were significant relationships between indicators of mold in chair and floor dust and work-related respiratory symptoms.  This indicates an association between mold and health effects.</a:t>
            </a:r>
          </a:p>
          <a:p>
            <a:endParaRPr lang="en-US"/>
          </a:p>
          <a:p>
            <a:r>
              <a:rPr lang="en-US"/>
              <a:t>Studies have not shown that there is a measurable effect in the body to exposure to mold. This can mean that there is not a cause and effect relationship, or it may be that we have not done enough studies to document the effect, or that we have not used procedures that allow the effect to be shown. </a:t>
            </a:r>
          </a:p>
          <a:p>
            <a:endParaRPr lang="en-US"/>
          </a:p>
          <a:p>
            <a:r>
              <a:rPr lang="en-US"/>
              <a:t>Therefore, people will argue both sides of whether health symptoms are related mold exposure. Even though specific symptoms may not be able to be clearly proven to come from mold exposure, there is consensus that it is not healthy to live or work in a moldy environment.</a:t>
            </a:r>
          </a:p>
        </p:txBody>
      </p:sp>
    </p:spTree>
    <p:extLst>
      <p:ext uri="{BB962C8B-B14F-4D97-AF65-F5344CB8AC3E}">
        <p14:creationId xmlns:p14="http://schemas.microsoft.com/office/powerpoint/2010/main" val="2661676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EBA80F-F80D-46BC-B854-5F342AE6B087}" type="slidenum">
              <a:rPr lang="en-US"/>
              <a:pPr/>
              <a:t>2</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r>
              <a:rPr lang="en-US">
                <a:solidFill>
                  <a:srgbClr val="000000"/>
                </a:solidFill>
                <a:latin typeface="Arial" panose="020B0604020202020204" pitchFamily="34" charset="0"/>
                <a:cs typeface="Arial" panose="020B0604020202020204" pitchFamily="34" charset="0"/>
              </a:rPr>
              <a:t>Scientific evidence links mold and other factors related to damp conditions in homes and buildings to asthma symptoms in some people with the chronic disorder, as well as to coughing, wheezing, and upper respiratory tract symptoms in otherwise healthy people, says a report from the Institute of Medicine of the National Academies in 2004.</a:t>
            </a:r>
            <a:r>
              <a:rPr lang="en-US"/>
              <a:t> </a:t>
            </a:r>
            <a:r>
              <a:rPr lang="en-US">
                <a:solidFill>
                  <a:srgbClr val="000000"/>
                </a:solidFill>
                <a:latin typeface="Arial" panose="020B0604020202020204" pitchFamily="34" charset="0"/>
                <a:cs typeface="Arial" panose="020B0604020202020204" pitchFamily="34" charset="0"/>
              </a:rPr>
              <a:t>An uncommon ailment known as hypersensitivity pneumonitis also is associated with indoor mold exposure in genetically susceptible people. Damp conditions and all they entail may be associated with the onset of asthma, as well as shortness of breath and lower respiratory illness in otherwise healthy children, although the evidence is less certain in these circumstances. Likewise, the presence of visible mold indoors may be linked to lower respiratory tract illness in children, but the evidence is not as strong in this case.</a:t>
            </a:r>
            <a:r>
              <a:rPr lang="en-US"/>
              <a:t> </a:t>
            </a:r>
          </a:p>
          <a:p>
            <a:endParaRPr lang="en-US"/>
          </a:p>
          <a:p>
            <a:r>
              <a:rPr lang="en-US">
                <a:solidFill>
                  <a:srgbClr val="000000"/>
                </a:solidFill>
                <a:latin typeface="Arial" panose="020B0604020202020204" pitchFamily="34" charset="0"/>
                <a:cs typeface="Arial" panose="020B0604020202020204" pitchFamily="34" charset="0"/>
              </a:rPr>
              <a:t>The study was sponsored by the Centers for Disease Control and Prevention. The Institute of Medicine is a private, nonprofit institution that provides health policy advice under a congressional charter granted to the National Academy of Sciences.</a:t>
            </a:r>
            <a:r>
              <a:rPr lang="en-US"/>
              <a:t> </a:t>
            </a:r>
          </a:p>
        </p:txBody>
      </p:sp>
    </p:spTree>
    <p:extLst>
      <p:ext uri="{BB962C8B-B14F-4D97-AF65-F5344CB8AC3E}">
        <p14:creationId xmlns:p14="http://schemas.microsoft.com/office/powerpoint/2010/main" val="247646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EAD58F-47CD-4A6F-86F0-412D24A79CC5}" type="slidenum">
              <a:rPr lang="en-US"/>
              <a:pPr/>
              <a:t>3</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r>
              <a:rPr lang="en-US">
                <a:solidFill>
                  <a:srgbClr val="000000"/>
                </a:solidFill>
                <a:latin typeface="Arial" panose="020B0604020202020204" pitchFamily="34" charset="0"/>
                <a:cs typeface="Times New Roman" panose="02020603050405020304" pitchFamily="18" charset="0"/>
              </a:rPr>
              <a:t>Very few studies have examined whether mold or other factors associated with indoor dampness are linked to fatigue, neuropsychiatric disorders, or other health problems that some people have attributed to fungal infestations of buildings. The little evidence that is available does not support an association, but because of the dearth of well-conducted studies and reliable data, the Institute of Medicine committee could not rule out the possibility. </a:t>
            </a:r>
          </a:p>
          <a:p>
            <a:endParaRPr lang="en-US"/>
          </a:p>
          <a:p>
            <a:r>
              <a:rPr lang="en-US">
                <a:solidFill>
                  <a:srgbClr val="000000"/>
                </a:solidFill>
                <a:latin typeface="Arial" panose="020B0604020202020204" pitchFamily="34" charset="0"/>
                <a:cs typeface="Arial" panose="020B0604020202020204" pitchFamily="34" charset="0"/>
              </a:rPr>
              <a:t>The study was sponsored by the Centers for Disease Control and Prevention. The Institute of Medicine is a private, nonprofit institution that provides health policy advice under a congressional charter granted to the National Academy of Sciences.</a:t>
            </a:r>
            <a:r>
              <a:rPr lang="en-US"/>
              <a:t> </a:t>
            </a:r>
          </a:p>
        </p:txBody>
      </p:sp>
    </p:spTree>
    <p:extLst>
      <p:ext uri="{BB962C8B-B14F-4D97-AF65-F5344CB8AC3E}">
        <p14:creationId xmlns:p14="http://schemas.microsoft.com/office/powerpoint/2010/main" val="168575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8D48E9-87FA-4F88-B0C7-2863781690EC}" type="slidenum">
              <a:rPr lang="en-US"/>
              <a:pPr/>
              <a:t>4</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r>
              <a:rPr lang="en-US"/>
              <a:t>Allergic reactions occur due to exposure to many allergens. The Institute of Medicine (1993) estimates that about 20% of Americans suffer from allergic rhinitis (inflammation of the nasal mucous membrane), the most common chronic disease experienced by humans. About 14% of the population suffers from allergy related sinusitis (inflammation of the sinuses), while about 9% experience allergic dermatitis (inflammation of the skin). Molds are just one of several sources of indoor allergens. Other sources include dust mites, cockroaches, pets, and microorganisms. The general consensus is that the most common response to mold exposure is an allergic reaction. </a:t>
            </a:r>
          </a:p>
          <a:p>
            <a:endParaRPr lang="en-US"/>
          </a:p>
          <a:p>
            <a:r>
              <a:rPr lang="en-US"/>
              <a:t>An allergy test will only identify if there is a reaction to a specific allergen, such as an oak tree, which will be different than that of an elm tree. In testing for an allergic reaction to mold, just a few of the common types of fungi will be tested for, not all mold types.</a:t>
            </a:r>
          </a:p>
          <a:p>
            <a:endParaRPr lang="en-US"/>
          </a:p>
          <a:p>
            <a:r>
              <a:rPr lang="en-US"/>
              <a:t>Is Indoor Mold Contamination a Threat to Health?</a:t>
            </a:r>
          </a:p>
          <a:p>
            <a:r>
              <a:rPr lang="en-US"/>
              <a:t>Harriet Ammann, Senior Toxicologist with the Washington State Department of Health.</a:t>
            </a:r>
          </a:p>
        </p:txBody>
      </p:sp>
    </p:spTree>
    <p:extLst>
      <p:ext uri="{BB962C8B-B14F-4D97-AF65-F5344CB8AC3E}">
        <p14:creationId xmlns:p14="http://schemas.microsoft.com/office/powerpoint/2010/main" val="2358380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3185C-8BBB-4320-9956-29F4F29DAA5F}" type="slidenum">
              <a:rPr lang="en-US"/>
              <a:pPr/>
              <a:t>5</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r>
              <a:rPr lang="en-US">
                <a:latin typeface="TimesNewRomanPSMT" charset="0"/>
              </a:rPr>
              <a:t>Infection from molds that grow in indoor environments is not a common occurrence,</a:t>
            </a:r>
          </a:p>
          <a:p>
            <a:r>
              <a:rPr lang="en-US">
                <a:latin typeface="TimesNewRomanPSMT" charset="0"/>
              </a:rPr>
              <a:t>except in certain susceptible populations, such as those with immune compromise from</a:t>
            </a:r>
          </a:p>
          <a:p>
            <a:r>
              <a:rPr lang="en-US">
                <a:latin typeface="TimesNewRomanPSMT" charset="0"/>
              </a:rPr>
              <a:t>disease or drug treatment.</a:t>
            </a:r>
          </a:p>
          <a:p>
            <a:endParaRPr lang="en-US"/>
          </a:p>
        </p:txBody>
      </p:sp>
    </p:spTree>
    <p:extLst>
      <p:ext uri="{BB962C8B-B14F-4D97-AF65-F5344CB8AC3E}">
        <p14:creationId xmlns:p14="http://schemas.microsoft.com/office/powerpoint/2010/main" val="3610563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6C9C6D-0812-49AE-886B-0CD8D6E6EE9F}" type="slidenum">
              <a:rPr lang="en-US"/>
              <a:pPr/>
              <a:t>6</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r>
              <a:rPr lang="en-US">
                <a:latin typeface="TimesNewRomanPSMT" charset="0"/>
              </a:rPr>
              <a:t>Volatile organic compounds (VOC) produced through fungal primary or secondary metabolism, and released into indoor air may produce health effects.  VOCs are associated with the musty odor produced with fungi growth.  Fungi may produce alcohols or aldehydes and acidic molecules. Such compounds in low, but sufficient aggregate concentration, can irritate the mucous membranes of the eyes and respiratory system.</a:t>
            </a:r>
          </a:p>
          <a:p>
            <a:endParaRPr lang="en-US">
              <a:latin typeface="TimesNewRomanPSMT" charset="0"/>
            </a:endParaRPr>
          </a:p>
          <a:p>
            <a:r>
              <a:rPr lang="en-US">
                <a:latin typeface="TimesNewRomanPSMT" charset="0"/>
              </a:rPr>
              <a:t>Ability to perceive odors and respond to them is highly variable among people. Some individuals can detect extremely low concentrations of volatile compounds, while others require high levels for perception. Some people derive enjoyment from odors of all kinds. Others may respond with headache, nasal stuffiness, nausea or even vomiting to certain odors including various perfumes, cigarette smoke, diesel exhaust or moldy odors.</a:t>
            </a:r>
          </a:p>
          <a:p>
            <a:endParaRPr lang="en-US"/>
          </a:p>
          <a:p>
            <a:r>
              <a:rPr lang="en-US"/>
              <a:t>Further study of the link between volatile organic compounds produced by fungi and health symptoms is needed.</a:t>
            </a:r>
          </a:p>
          <a:p>
            <a:endParaRPr lang="en-US"/>
          </a:p>
          <a:p>
            <a:r>
              <a:rPr lang="en-US"/>
              <a:t>Is Indoor Mold Contamination a Threat to Health?</a:t>
            </a:r>
          </a:p>
          <a:p>
            <a:r>
              <a:rPr lang="en-US"/>
              <a:t>Harriet Ammann, Senior Toxicologist with the Washington State Department of Health.</a:t>
            </a:r>
          </a:p>
          <a:p>
            <a:endParaRPr lang="en-US"/>
          </a:p>
        </p:txBody>
      </p:sp>
    </p:spTree>
    <p:extLst>
      <p:ext uri="{BB962C8B-B14F-4D97-AF65-F5344CB8AC3E}">
        <p14:creationId xmlns:p14="http://schemas.microsoft.com/office/powerpoint/2010/main" val="3465738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B2DCAB-9BD8-4B2F-BE8F-1EAB800D0F93}" type="slidenum">
              <a:rPr lang="en-US"/>
              <a:pPr/>
              <a:t>7</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r>
              <a:rPr lang="en-US">
                <a:latin typeface="TimesNewRomanPSMT" charset="0"/>
              </a:rPr>
              <a:t>Some molds can produce mycotoxins. Toxigenic molds vary in their mycotoxin production depending on the substrate on which they grow and growing conditions. The spores, with which the toxins are primarily associated, are cast off in blooms that vary with the mold’s diurnal, seasonal and life cycle stage. Spores have the highest concentrations of mycotoxins, but it may also be in the vegetative portion of the mold, the mycelium. Viability of spores is not essential to toxicity, so the spore as a dead particle can still be a source of toxin. Some toxins are produced by Penicillium, Aspergillus, and Stachybotrys.</a:t>
            </a:r>
          </a:p>
          <a:p>
            <a:endParaRPr lang="en-US">
              <a:latin typeface="TimesNewRomanPSMT" charset="0"/>
            </a:endParaRPr>
          </a:p>
          <a:p>
            <a:r>
              <a:rPr lang="en-US">
                <a:latin typeface="TimesNewRomanPSMT" charset="0"/>
              </a:rPr>
              <a:t>Stachybotrys is the mold which has received so much press coverage and is frequently referred to as the “Black Mold.” There are many molds which are black, so “Black Mold” freequently is not Stachybotrys. This organism has a high moisture requirement, so it grows vigorously where moisture has accumulated from roof or wall leaks, or chronically wet areas from plumbing leaks. Persons handling material heavily contaminated with this mold describe symptoms of cough, rhinitis, burning sensations of the mouth and nasal passages, and cutaneous irritation at the point of contact, especially in areas of heavy perspiration. Animal experiments in which rats and mice were exposed intranasally and intratracheally to toxic strains of S. chartarum, demonstrated acute pulmonary hemorrhage. While there are insufficient studies to establish cause and effect relationships between indoor Stachybotrys exposure and illness, including acute pulmonary bleeding in infants, toxic endpoints and potency for this mold are well described. What is less clear, and has been difficult to establish, is whether exposures indoors are of sufficient magnitude to elicit illness resulting from toxic exposure.</a:t>
            </a:r>
          </a:p>
          <a:p>
            <a:endParaRPr lang="en-US">
              <a:latin typeface="TimesNewRomanPSMT" charset="0"/>
            </a:endParaRPr>
          </a:p>
          <a:p>
            <a:r>
              <a:rPr lang="en-US"/>
              <a:t>Is Indoor Mold Contamination a Threat to Health?</a:t>
            </a:r>
          </a:p>
          <a:p>
            <a:r>
              <a:rPr lang="en-US"/>
              <a:t>Harriet Ammann, Senior Toxicologist with the Washington State Department of Health.</a:t>
            </a:r>
          </a:p>
          <a:p>
            <a:endParaRPr lang="en-US">
              <a:latin typeface="TimesNewRomanPSMT" charset="0"/>
            </a:endParaRPr>
          </a:p>
          <a:p>
            <a:endParaRPr lang="en-US">
              <a:latin typeface="TimesNewRomanPSMT" charset="0"/>
            </a:endParaRPr>
          </a:p>
          <a:p>
            <a:endParaRPr lang="en-US">
              <a:latin typeface="TimesNewRomanPSMT" charset="0"/>
            </a:endParaRPr>
          </a:p>
          <a:p>
            <a:endParaRPr lang="en-US">
              <a:latin typeface="TimesNewRomanPSMT" charset="0"/>
            </a:endParaRPr>
          </a:p>
          <a:p>
            <a:endParaRPr lang="en-US"/>
          </a:p>
        </p:txBody>
      </p:sp>
    </p:spTree>
    <p:extLst>
      <p:ext uri="{BB962C8B-B14F-4D97-AF65-F5344CB8AC3E}">
        <p14:creationId xmlns:p14="http://schemas.microsoft.com/office/powerpoint/2010/main" val="3089875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48EC49-CE41-4D1A-A0B8-9F6635811EE6}" type="slidenum">
              <a:rPr lang="en-US"/>
              <a:pPr/>
              <a:t>8</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r>
              <a:rPr lang="en-US"/>
              <a:t>People can react to the protein in both mold spores and in fragments or pieces of the mold. They may also react to the microbial volatile organic compounds and mycotoxins produced by mold. People will react whether the mold is living or dead, therefore, mold must be removed. It cannot be just killed with a biocide such as bleach.</a:t>
            </a:r>
          </a:p>
        </p:txBody>
      </p:sp>
    </p:spTree>
    <p:extLst>
      <p:ext uri="{BB962C8B-B14F-4D97-AF65-F5344CB8AC3E}">
        <p14:creationId xmlns:p14="http://schemas.microsoft.com/office/powerpoint/2010/main" val="775229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63C466-CF83-47BE-8692-63E12C3341E9}" type="slidenum">
              <a:rPr lang="en-US"/>
              <a:pPr/>
              <a:t>9</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r>
              <a:rPr lang="en-US"/>
              <a:t>The following symptoms can be related to biological pollutants including mold, dust mites, and animal dander. Many things in addition to mold can cause these symptoms. An elimination or reduction of these symptoms when the person is away from the building may indicate that the symptoms are related to the building environment. </a:t>
            </a:r>
          </a:p>
        </p:txBody>
      </p:sp>
    </p:spTree>
    <p:extLst>
      <p:ext uri="{BB962C8B-B14F-4D97-AF65-F5344CB8AC3E}">
        <p14:creationId xmlns:p14="http://schemas.microsoft.com/office/powerpoint/2010/main" val="97764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0"/>
            <a:ext cx="4572000"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b="0">
              <a:solidFill>
                <a:schemeClr val="tx1"/>
              </a:solidFill>
              <a:latin typeface="Times New Roman" panose="02020603050405020304" pitchFamily="18" charset="0"/>
            </a:endParaRPr>
          </a:p>
        </p:txBody>
      </p:sp>
      <p:sp>
        <p:nvSpPr>
          <p:cNvPr id="4099" name="AutoShape 3"/>
          <p:cNvSpPr>
            <a:spLocks noChangeArrowheads="1"/>
          </p:cNvSpPr>
          <p:nvPr/>
        </p:nvSpPr>
        <p:spPr bwMode="auto">
          <a:xfrm>
            <a:off x="685800" y="990600"/>
            <a:ext cx="5181600" cy="1905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b="0">
              <a:solidFill>
                <a:schemeClr val="tx1"/>
              </a:solidFill>
              <a:latin typeface="Times New Roman" panose="02020603050405020304" pitchFamily="18" charset="0"/>
            </a:endParaRPr>
          </a:p>
        </p:txBody>
      </p:sp>
      <p:sp>
        <p:nvSpPr>
          <p:cNvPr id="4100" name="Rectangle 4"/>
          <p:cNvSpPr>
            <a:spLocks noGrp="1" noChangeArrowheads="1"/>
          </p:cNvSpPr>
          <p:nvPr>
            <p:ph type="subTitle" idx="1"/>
          </p:nvPr>
        </p:nvSpPr>
        <p:spPr>
          <a:xfrm>
            <a:off x="4673600" y="2927350"/>
            <a:ext cx="3657600" cy="1822450"/>
          </a:xfrm>
        </p:spPr>
        <p:txBody>
          <a:bodyPr anchor="b"/>
          <a:lstStyle>
            <a:lvl1pPr marL="0" indent="0">
              <a:buFont typeface="Wingdings" panose="05000000000000000000" pitchFamily="2" charset="2"/>
              <a:buNone/>
              <a:defRPr>
                <a:solidFill>
                  <a:schemeClr val="tx2"/>
                </a:solidFill>
              </a:defRPr>
            </a:lvl1pPr>
          </a:lstStyle>
          <a:p>
            <a:pPr lvl="0"/>
            <a:r>
              <a:rPr lang="en-US" noProof="0" smtClean="0"/>
              <a:t>Click to edit Master subtitle style</a:t>
            </a:r>
          </a:p>
        </p:txBody>
      </p:sp>
      <p:grpSp>
        <p:nvGrpSpPr>
          <p:cNvPr id="4101" name="Group 5"/>
          <p:cNvGrpSpPr>
            <a:grpSpLocks/>
          </p:cNvGrpSpPr>
          <p:nvPr/>
        </p:nvGrpSpPr>
        <p:grpSpPr bwMode="auto">
          <a:xfrm>
            <a:off x="3632200" y="4889500"/>
            <a:ext cx="4876800" cy="319088"/>
            <a:chOff x="2288" y="3080"/>
            <a:chExt cx="3072" cy="201"/>
          </a:xfrm>
        </p:grpSpPr>
        <p:sp>
          <p:nvSpPr>
            <p:cNvPr id="4102" name="AutoShape 6"/>
            <p:cNvSpPr>
              <a:spLocks noChangeArrowheads="1"/>
            </p:cNvSpPr>
            <p:nvPr/>
          </p:nvSpPr>
          <p:spPr bwMode="auto">
            <a:xfrm flipH="1">
              <a:off x="2288" y="3080"/>
              <a:ext cx="2914" cy="200"/>
            </a:xfrm>
            <a:prstGeom prst="roundRect">
              <a:avLst>
                <a:gd name="adj" fmla="val 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AutoShape 7"/>
            <p:cNvSpPr>
              <a:spLocks noChangeArrowheads="1"/>
            </p:cNvSpPr>
            <p:nvPr/>
          </p:nvSpPr>
          <p:spPr bwMode="auto">
            <a:xfrm>
              <a:off x="5196" y="3080"/>
              <a:ext cx="164" cy="201"/>
            </a:xfrm>
            <a:prstGeom prst="flowChartDelay">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4" name="Rectangle 8"/>
          <p:cNvSpPr>
            <a:spLocks noGrp="1" noChangeArrowheads="1"/>
          </p:cNvSpPr>
          <p:nvPr>
            <p:ph type="dt" sz="quarter" idx="2"/>
          </p:nvPr>
        </p:nvSpPr>
        <p:spPr>
          <a:xfrm>
            <a:off x="2667000" y="6553200"/>
            <a:ext cx="1905000" cy="304800"/>
          </a:xfrm>
        </p:spPr>
        <p:txBody>
          <a:bodyPr/>
          <a:lstStyle>
            <a:lvl1pPr>
              <a:defRPr>
                <a:solidFill>
                  <a:schemeClr val="bg1"/>
                </a:solidFill>
              </a:defRPr>
            </a:lvl1pPr>
          </a:lstStyle>
          <a:p>
            <a:endParaRPr lang="en-US"/>
          </a:p>
        </p:txBody>
      </p:sp>
      <p:sp>
        <p:nvSpPr>
          <p:cNvPr id="4105" name="Rectangle 9"/>
          <p:cNvSpPr>
            <a:spLocks noGrp="1" noChangeArrowheads="1"/>
          </p:cNvSpPr>
          <p:nvPr>
            <p:ph type="ftr" sz="quarter" idx="3"/>
          </p:nvPr>
        </p:nvSpPr>
        <p:spPr>
          <a:xfrm>
            <a:off x="5195888" y="6553200"/>
            <a:ext cx="3279775" cy="304800"/>
          </a:xfrm>
        </p:spPr>
        <p:txBody>
          <a:bodyPr/>
          <a:lstStyle>
            <a:lvl1pPr algn="r">
              <a:defRPr/>
            </a:lvl1pPr>
          </a:lstStyle>
          <a:p>
            <a:endParaRPr lang="en-US"/>
          </a:p>
        </p:txBody>
      </p:sp>
      <p:sp>
        <p:nvSpPr>
          <p:cNvPr id="4106" name="Rectangle 10"/>
          <p:cNvSpPr>
            <a:spLocks noGrp="1" noChangeArrowheads="1"/>
          </p:cNvSpPr>
          <p:nvPr>
            <p:ph type="sldNum" sz="quarter" idx="4"/>
          </p:nvPr>
        </p:nvSpPr>
        <p:spPr>
          <a:xfrm>
            <a:off x="9525" y="6359525"/>
            <a:ext cx="587375" cy="488950"/>
          </a:xfrm>
        </p:spPr>
        <p:txBody>
          <a:bodyPr anchorCtr="0"/>
          <a:lstStyle>
            <a:lvl1pPr>
              <a:defRPr/>
            </a:lvl1pPr>
          </a:lstStyle>
          <a:p>
            <a:fld id="{7F289CE3-15FB-4C1B-95A9-4071EAAF6043}" type="slidenum">
              <a:rPr lang="en-US"/>
              <a:pPr/>
              <a:t>‹#›</a:t>
            </a:fld>
            <a:endParaRPr lang="en-US"/>
          </a:p>
        </p:txBody>
      </p:sp>
      <p:sp>
        <p:nvSpPr>
          <p:cNvPr id="4107" name="Rectangle 11"/>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pPr lvl="0"/>
            <a:r>
              <a:rPr lang="en-US" noProof="0" smtClean="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B14D00-997F-4E03-ACCD-3BB2A1D783AE}" type="slidenum">
              <a:rPr lang="en-US"/>
              <a:pPr/>
              <a:t>‹#›</a:t>
            </a:fld>
            <a:endParaRPr lang="en-US"/>
          </a:p>
        </p:txBody>
      </p:sp>
    </p:spTree>
    <p:extLst>
      <p:ext uri="{BB962C8B-B14F-4D97-AF65-F5344CB8AC3E}">
        <p14:creationId xmlns:p14="http://schemas.microsoft.com/office/powerpoint/2010/main" val="2814555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762000"/>
            <a:ext cx="20002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762000"/>
            <a:ext cx="58483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B69E8C-319C-48B2-BCCA-6064AD9F8EEC}" type="slidenum">
              <a:rPr lang="en-US"/>
              <a:pPr/>
              <a:t>‹#›</a:t>
            </a:fld>
            <a:endParaRPr lang="en-US"/>
          </a:p>
        </p:txBody>
      </p:sp>
    </p:spTree>
    <p:extLst>
      <p:ext uri="{BB962C8B-B14F-4D97-AF65-F5344CB8AC3E}">
        <p14:creationId xmlns:p14="http://schemas.microsoft.com/office/powerpoint/2010/main" val="379627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6FCA945-432A-4296-B837-E3C3A23E09B6}" type="slidenum">
              <a:rPr lang="en-US"/>
              <a:pPr/>
              <a:t>‹#›</a:t>
            </a:fld>
            <a:endParaRPr lang="en-US"/>
          </a:p>
        </p:txBody>
      </p:sp>
    </p:spTree>
    <p:extLst>
      <p:ext uri="{BB962C8B-B14F-4D97-AF65-F5344CB8AC3E}">
        <p14:creationId xmlns:p14="http://schemas.microsoft.com/office/powerpoint/2010/main" val="10415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094DE8-9209-4E26-9099-C1C09CCA984E}" type="slidenum">
              <a:rPr lang="en-US"/>
              <a:pPr/>
              <a:t>‹#›</a:t>
            </a:fld>
            <a:endParaRPr lang="en-US"/>
          </a:p>
        </p:txBody>
      </p:sp>
    </p:spTree>
    <p:extLst>
      <p:ext uri="{BB962C8B-B14F-4D97-AF65-F5344CB8AC3E}">
        <p14:creationId xmlns:p14="http://schemas.microsoft.com/office/powerpoint/2010/main" val="970237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11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44F2D63-6481-4A8E-9242-4E8BFE823FA1}" type="slidenum">
              <a:rPr lang="en-US"/>
              <a:pPr/>
              <a:t>‹#›</a:t>
            </a:fld>
            <a:endParaRPr lang="en-US"/>
          </a:p>
        </p:txBody>
      </p:sp>
    </p:spTree>
    <p:extLst>
      <p:ext uri="{BB962C8B-B14F-4D97-AF65-F5344CB8AC3E}">
        <p14:creationId xmlns:p14="http://schemas.microsoft.com/office/powerpoint/2010/main" val="150108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9EDC94D-AAE6-4042-B168-38A883E44550}" type="slidenum">
              <a:rPr lang="en-US"/>
              <a:pPr/>
              <a:t>‹#›</a:t>
            </a:fld>
            <a:endParaRPr lang="en-US"/>
          </a:p>
        </p:txBody>
      </p:sp>
    </p:spTree>
    <p:extLst>
      <p:ext uri="{BB962C8B-B14F-4D97-AF65-F5344CB8AC3E}">
        <p14:creationId xmlns:p14="http://schemas.microsoft.com/office/powerpoint/2010/main" val="137611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D58B645-F0DE-4BCF-8A90-EDF9FE495834}" type="slidenum">
              <a:rPr lang="en-US"/>
              <a:pPr/>
              <a:t>‹#›</a:t>
            </a:fld>
            <a:endParaRPr lang="en-US"/>
          </a:p>
        </p:txBody>
      </p:sp>
    </p:spTree>
    <p:extLst>
      <p:ext uri="{BB962C8B-B14F-4D97-AF65-F5344CB8AC3E}">
        <p14:creationId xmlns:p14="http://schemas.microsoft.com/office/powerpoint/2010/main" val="124744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B567B7F-1A27-416A-8B11-73E31E0F458F}" type="slidenum">
              <a:rPr lang="en-US"/>
              <a:pPr/>
              <a:t>‹#›</a:t>
            </a:fld>
            <a:endParaRPr lang="en-US"/>
          </a:p>
        </p:txBody>
      </p:sp>
    </p:spTree>
    <p:extLst>
      <p:ext uri="{BB962C8B-B14F-4D97-AF65-F5344CB8AC3E}">
        <p14:creationId xmlns:p14="http://schemas.microsoft.com/office/powerpoint/2010/main" val="2346761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57DEE5E-9E83-4966-9564-6E878EE14528}" type="slidenum">
              <a:rPr lang="en-US"/>
              <a:pPr/>
              <a:t>‹#›</a:t>
            </a:fld>
            <a:endParaRPr lang="en-US"/>
          </a:p>
        </p:txBody>
      </p:sp>
    </p:spTree>
    <p:extLst>
      <p:ext uri="{BB962C8B-B14F-4D97-AF65-F5344CB8AC3E}">
        <p14:creationId xmlns:p14="http://schemas.microsoft.com/office/powerpoint/2010/main" val="896696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E1F754-C9CF-4AAE-9DBB-196EE2286FF1}" type="slidenum">
              <a:rPr lang="en-US"/>
              <a:pPr/>
              <a:t>‹#›</a:t>
            </a:fld>
            <a:endParaRPr lang="en-US"/>
          </a:p>
        </p:txBody>
      </p:sp>
    </p:spTree>
    <p:extLst>
      <p:ext uri="{BB962C8B-B14F-4D97-AF65-F5344CB8AC3E}">
        <p14:creationId xmlns:p14="http://schemas.microsoft.com/office/powerpoint/2010/main" val="192148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3200400" cy="6858000"/>
            <a:chOff x="0" y="0"/>
            <a:chExt cx="2016" cy="4320"/>
          </a:xfrm>
        </p:grpSpPr>
        <p:sp>
          <p:nvSpPr>
            <p:cNvPr id="3075" name="Rectangle 3"/>
            <p:cNvSpPr>
              <a:spLocks noChangeArrowheads="1"/>
            </p:cNvSpPr>
            <p:nvPr/>
          </p:nvSpPr>
          <p:spPr bwMode="auto">
            <a:xfrm>
              <a:off x="0" y="0"/>
              <a:ext cx="480" cy="432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4"/>
            <p:cNvSpPr>
              <a:spLocks noChangeArrowheads="1"/>
            </p:cNvSpPr>
            <p:nvPr/>
          </p:nvSpPr>
          <p:spPr bwMode="auto">
            <a:xfrm>
              <a:off x="432" y="0"/>
              <a:ext cx="1584" cy="67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077" name="AutoShape 5"/>
          <p:cNvSpPr>
            <a:spLocks noChangeArrowheads="1"/>
          </p:cNvSpPr>
          <p:nvPr/>
        </p:nvSpPr>
        <p:spPr bwMode="auto">
          <a:xfrm>
            <a:off x="762000" y="762000"/>
            <a:ext cx="5105400" cy="6096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b="0">
              <a:solidFill>
                <a:schemeClr val="tx1"/>
              </a:solidFill>
              <a:latin typeface="Times New Roman" panose="02020603050405020304" pitchFamily="18" charset="0"/>
            </a:endParaRPr>
          </a:p>
        </p:txBody>
      </p:sp>
      <p:sp>
        <p:nvSpPr>
          <p:cNvPr id="3078" name="Rectangle 6"/>
          <p:cNvSpPr>
            <a:spLocks noGrp="1" noChangeArrowheads="1"/>
          </p:cNvSpPr>
          <p:nvPr>
            <p:ph type="title"/>
          </p:nvPr>
        </p:nvSpPr>
        <p:spPr bwMode="auto">
          <a:xfrm>
            <a:off x="914400" y="762000"/>
            <a:ext cx="8001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79" name="Rectangle 7"/>
          <p:cNvSpPr>
            <a:spLocks noGrp="1" noChangeArrowheads="1"/>
          </p:cNvSpPr>
          <p:nvPr>
            <p:ph type="body" idx="1"/>
          </p:nvPr>
        </p:nvSpPr>
        <p:spPr bwMode="auto">
          <a:xfrm>
            <a:off x="914400" y="2362200"/>
            <a:ext cx="80010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0" name="Rectangle 8"/>
          <p:cNvSpPr>
            <a:spLocks noGrp="1" noChangeArrowheads="1"/>
          </p:cNvSpPr>
          <p:nvPr>
            <p:ph type="dt" sz="half" idx="2"/>
          </p:nvPr>
        </p:nvSpPr>
        <p:spPr bwMode="auto">
          <a:xfrm>
            <a:off x="7010400" y="6553200"/>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r">
              <a:defRPr sz="1400" b="0">
                <a:solidFill>
                  <a:schemeClr val="tx1"/>
                </a:solidFill>
                <a:latin typeface="+mn-lt"/>
              </a:defRPr>
            </a:lvl1pPr>
          </a:lstStyle>
          <a:p>
            <a:endParaRPr lang="en-US"/>
          </a:p>
        </p:txBody>
      </p:sp>
      <p:sp>
        <p:nvSpPr>
          <p:cNvPr id="3081" name="Rectangle 9"/>
          <p:cNvSpPr>
            <a:spLocks noGrp="1" noChangeArrowheads="1"/>
          </p:cNvSpPr>
          <p:nvPr>
            <p:ph type="ftr" sz="quarter" idx="3"/>
          </p:nvPr>
        </p:nvSpPr>
        <p:spPr bwMode="auto">
          <a:xfrm>
            <a:off x="2936875" y="6529388"/>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ctr">
              <a:defRPr sz="1400" b="0">
                <a:solidFill>
                  <a:schemeClr val="tx1"/>
                </a:solidFill>
                <a:latin typeface="+mn-lt"/>
              </a:defRPr>
            </a:lvl1pPr>
          </a:lstStyle>
          <a:p>
            <a:endParaRPr lang="en-US"/>
          </a:p>
        </p:txBody>
      </p:sp>
      <p:sp>
        <p:nvSpPr>
          <p:cNvPr id="3082" name="Rectangle 10"/>
          <p:cNvSpPr>
            <a:spLocks noGrp="1" noChangeArrowheads="1"/>
          </p:cNvSpPr>
          <p:nvPr>
            <p:ph type="sldNum" sz="quarter" idx="4"/>
          </p:nvPr>
        </p:nvSpPr>
        <p:spPr bwMode="auto">
          <a:xfrm>
            <a:off x="84138" y="63436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spAutoFit/>
          </a:bodyPr>
          <a:lstStyle>
            <a:lvl1pPr>
              <a:defRPr sz="2600">
                <a:solidFill>
                  <a:schemeClr val="bg1"/>
                </a:solidFill>
                <a:latin typeface="+mn-lt"/>
              </a:defRPr>
            </a:lvl1pPr>
          </a:lstStyle>
          <a:p>
            <a:fld id="{2C94DBE7-B2F5-4647-B5FC-7F0D71C6580E}" type="slidenum">
              <a:rPr lang="en-US"/>
              <a:pPr/>
              <a:t>‹#›</a:t>
            </a:fld>
            <a:endParaRPr lang="en-US"/>
          </a:p>
        </p:txBody>
      </p:sp>
      <p:grpSp>
        <p:nvGrpSpPr>
          <p:cNvPr id="3083" name="Group 11"/>
          <p:cNvGrpSpPr>
            <a:grpSpLocks/>
          </p:cNvGrpSpPr>
          <p:nvPr/>
        </p:nvGrpSpPr>
        <p:grpSpPr bwMode="auto">
          <a:xfrm>
            <a:off x="228600" y="1981200"/>
            <a:ext cx="7391400" cy="319088"/>
            <a:chOff x="144" y="1248"/>
            <a:chExt cx="4656" cy="201"/>
          </a:xfrm>
        </p:grpSpPr>
        <p:sp>
          <p:nvSpPr>
            <p:cNvPr id="3084" name="AutoShape 12"/>
            <p:cNvSpPr>
              <a:spLocks noChangeArrowheads="1"/>
            </p:cNvSpPr>
            <p:nvPr/>
          </p:nvSpPr>
          <p:spPr bwMode="auto">
            <a:xfrm>
              <a:off x="384" y="1248"/>
              <a:ext cx="4416" cy="200"/>
            </a:xfrm>
            <a:prstGeom prst="roundRect">
              <a:avLst>
                <a:gd name="adj" fmla="val 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5" name="AutoShape 13"/>
            <p:cNvSpPr>
              <a:spLocks noChangeArrowheads="1"/>
            </p:cNvSpPr>
            <p:nvPr/>
          </p:nvSpPr>
          <p:spPr bwMode="auto">
            <a:xfrm flipH="1">
              <a:off x="144" y="1248"/>
              <a:ext cx="248" cy="201"/>
            </a:xfrm>
            <a:prstGeom prst="flowChartDelay">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lnSpc>
          <a:spcPct val="90000"/>
        </a:lnSpc>
        <a:spcBef>
          <a:spcPct val="0"/>
        </a:spcBef>
        <a:spcAft>
          <a:spcPct val="0"/>
        </a:spcAft>
        <a:defRPr sz="3600" b="1" kern="1200">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panose="020B0604020202020204" pitchFamily="34" charset="0"/>
        </a:defRPr>
      </a:lvl2pPr>
      <a:lvl3pPr algn="l" rtl="0" fontAlgn="base">
        <a:lnSpc>
          <a:spcPct val="90000"/>
        </a:lnSpc>
        <a:spcBef>
          <a:spcPct val="0"/>
        </a:spcBef>
        <a:spcAft>
          <a:spcPct val="0"/>
        </a:spcAft>
        <a:defRPr sz="3600" b="1">
          <a:solidFill>
            <a:schemeClr val="tx2"/>
          </a:solidFill>
          <a:latin typeface="Arial" panose="020B0604020202020204" pitchFamily="34" charset="0"/>
        </a:defRPr>
      </a:lvl3pPr>
      <a:lvl4pPr algn="l" rtl="0" fontAlgn="base">
        <a:lnSpc>
          <a:spcPct val="90000"/>
        </a:lnSpc>
        <a:spcBef>
          <a:spcPct val="0"/>
        </a:spcBef>
        <a:spcAft>
          <a:spcPct val="0"/>
        </a:spcAft>
        <a:defRPr sz="3600" b="1">
          <a:solidFill>
            <a:schemeClr val="tx2"/>
          </a:solidFill>
          <a:latin typeface="Arial" panose="020B0604020202020204" pitchFamily="34" charset="0"/>
        </a:defRPr>
      </a:lvl4pPr>
      <a:lvl5pPr algn="l" rtl="0" fontAlgn="base">
        <a:lnSpc>
          <a:spcPct val="90000"/>
        </a:lnSpc>
        <a:spcBef>
          <a:spcPct val="0"/>
        </a:spcBef>
        <a:spcAft>
          <a:spcPct val="0"/>
        </a:spcAft>
        <a:defRPr sz="3600" b="1">
          <a:solidFill>
            <a:schemeClr val="tx2"/>
          </a:solidFill>
          <a:latin typeface="Arial" panose="020B0604020202020204" pitchFamily="34" charset="0"/>
        </a:defRPr>
      </a:lvl5pPr>
      <a:lvl6pPr marL="457200" algn="l" rtl="0" fontAlgn="base">
        <a:lnSpc>
          <a:spcPct val="90000"/>
        </a:lnSpc>
        <a:spcBef>
          <a:spcPct val="0"/>
        </a:spcBef>
        <a:spcAft>
          <a:spcPct val="0"/>
        </a:spcAft>
        <a:defRPr sz="3600" b="1">
          <a:solidFill>
            <a:schemeClr val="tx2"/>
          </a:solidFill>
          <a:latin typeface="Arial" panose="020B0604020202020204" pitchFamily="34" charset="0"/>
        </a:defRPr>
      </a:lvl6pPr>
      <a:lvl7pPr marL="914400" algn="l" rtl="0" fontAlgn="base">
        <a:lnSpc>
          <a:spcPct val="90000"/>
        </a:lnSpc>
        <a:spcBef>
          <a:spcPct val="0"/>
        </a:spcBef>
        <a:spcAft>
          <a:spcPct val="0"/>
        </a:spcAft>
        <a:defRPr sz="3600" b="1">
          <a:solidFill>
            <a:schemeClr val="tx2"/>
          </a:solidFill>
          <a:latin typeface="Arial" panose="020B0604020202020204" pitchFamily="34" charset="0"/>
        </a:defRPr>
      </a:lvl7pPr>
      <a:lvl8pPr marL="1371600" algn="l" rtl="0" fontAlgn="base">
        <a:lnSpc>
          <a:spcPct val="90000"/>
        </a:lnSpc>
        <a:spcBef>
          <a:spcPct val="0"/>
        </a:spcBef>
        <a:spcAft>
          <a:spcPct val="0"/>
        </a:spcAft>
        <a:defRPr sz="3600" b="1">
          <a:solidFill>
            <a:schemeClr val="tx2"/>
          </a:solidFill>
          <a:latin typeface="Arial" panose="020B0604020202020204" pitchFamily="34" charset="0"/>
        </a:defRPr>
      </a:lvl8pPr>
      <a:lvl9pPr marL="1828800" algn="l" rtl="0" fontAlgn="base">
        <a:lnSpc>
          <a:spcPct val="90000"/>
        </a:lnSpc>
        <a:spcBef>
          <a:spcPct val="0"/>
        </a:spcBef>
        <a:spcAft>
          <a:spcPct val="0"/>
        </a:spcAft>
        <a:defRPr sz="36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lr>
          <a:schemeClr val="tx1"/>
        </a:buClr>
        <a:buSzPct val="75000"/>
        <a:buFont typeface="Wingdings" panose="05000000000000000000" pitchFamily="2" charset="2"/>
        <a:buChar char="l"/>
        <a:defRPr sz="2800" kern="12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SzPct val="75000"/>
        <a:buFont typeface="Wingdings" panose="05000000000000000000" pitchFamily="2" charset="2"/>
        <a:buChar char="l"/>
        <a:defRPr sz="2000" kern="1200">
          <a:solidFill>
            <a:schemeClr val="tx1"/>
          </a:solidFill>
          <a:latin typeface="+mn-lt"/>
          <a:ea typeface="+mn-ea"/>
          <a:cs typeface="+mn-cs"/>
        </a:defRPr>
      </a:lvl3pPr>
      <a:lvl4pPr marL="1600200" indent="-228600" algn="l" rtl="0" fontAlgn="base">
        <a:spcBef>
          <a:spcPct val="20000"/>
        </a:spcBef>
        <a:spcAft>
          <a:spcPct val="0"/>
        </a:spcAft>
        <a:buClr>
          <a:schemeClr val="tx1"/>
        </a:buClr>
        <a:buSzPct val="80000"/>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1"/>
        </a:buClr>
        <a:buSzPct val="65000"/>
        <a:buFont typeface="Wingdings" panose="05000000000000000000" pitchFamily="2" charset="2"/>
        <a:buChar char="l"/>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gi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762000"/>
            <a:ext cx="8229600" cy="1143000"/>
          </a:xfrm>
        </p:spPr>
        <p:txBody>
          <a:bodyPr/>
          <a:lstStyle/>
          <a:p>
            <a:pPr algn="ctr"/>
            <a:r>
              <a:rPr lang="en-US"/>
              <a:t>Mold</a:t>
            </a:r>
            <a:r>
              <a:rPr lang="en-US" sz="2800"/>
              <a:t>: </a:t>
            </a:r>
            <a:r>
              <a:rPr lang="en-US"/>
              <a:t>Health Effects</a:t>
            </a:r>
          </a:p>
        </p:txBody>
      </p:sp>
      <p:graphicFrame>
        <p:nvGraphicFramePr>
          <p:cNvPr id="2052" name="Object 4"/>
          <p:cNvGraphicFramePr>
            <a:graphicFrameLocks noGrp="1" noChangeAspect="1"/>
          </p:cNvGraphicFramePr>
          <p:nvPr>
            <p:ph idx="1"/>
          </p:nvPr>
        </p:nvGraphicFramePr>
        <p:xfrm>
          <a:off x="3200400" y="2362200"/>
          <a:ext cx="3371850" cy="2247900"/>
        </p:xfrm>
        <a:graphic>
          <a:graphicData uri="http://schemas.openxmlformats.org/presentationml/2006/ole">
            <mc:AlternateContent xmlns:mc="http://schemas.openxmlformats.org/markup-compatibility/2006">
              <mc:Choice xmlns:v="urn:schemas-microsoft-com:vml" Requires="v">
                <p:oleObj spid="_x0000_s2060" name="Photo Editor Photo" r:id="rId4" imgW="2057578" imgH="1371719" progId="MSPhotoEd.3">
                  <p:embed/>
                </p:oleObj>
              </mc:Choice>
              <mc:Fallback>
                <p:oleObj name="Photo Editor Photo" r:id="rId4" imgW="2057578" imgH="1371719" progId="MSPhotoEd.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2362200"/>
                        <a:ext cx="3371850" cy="2247900"/>
                      </a:xfrm>
                      <a:prstGeom prst="rect">
                        <a:avLst/>
                      </a:prstGeom>
                    </p:spPr>
                  </p:pic>
                </p:oleObj>
              </mc:Fallback>
            </mc:AlternateContent>
          </a:graphicData>
        </a:graphic>
      </p:graphicFrame>
      <p:sp>
        <p:nvSpPr>
          <p:cNvPr id="2053" name="Text Box 5"/>
          <p:cNvSpPr txBox="1">
            <a:spLocks noChangeArrowheads="1"/>
          </p:cNvSpPr>
          <p:nvPr/>
        </p:nvSpPr>
        <p:spPr bwMode="auto">
          <a:xfrm>
            <a:off x="1295400" y="4876800"/>
            <a:ext cx="6629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0"/>
              <a:t>Kenneth Hellevang, </a:t>
            </a:r>
            <a:r>
              <a:rPr lang="en-US" sz="1800" b="0"/>
              <a:t>Ph.D., P.E.</a:t>
            </a:r>
          </a:p>
          <a:p>
            <a:pPr>
              <a:spcBef>
                <a:spcPct val="50000"/>
              </a:spcBef>
            </a:pPr>
            <a:r>
              <a:rPr lang="en-US" sz="1600" b="0"/>
              <a:t>North Dakota State University</a:t>
            </a:r>
          </a:p>
          <a:p>
            <a:pPr>
              <a:spcBef>
                <a:spcPct val="50000"/>
              </a:spcBef>
            </a:pPr>
            <a:r>
              <a:rPr lang="en-US" sz="1600" b="0"/>
              <a:t>Fargo, ND</a:t>
            </a:r>
          </a:p>
        </p:txBody>
      </p:sp>
      <p:sp>
        <p:nvSpPr>
          <p:cNvPr id="2054" name="Text Box 6"/>
          <p:cNvSpPr txBox="1">
            <a:spLocks noChangeArrowheads="1"/>
          </p:cNvSpPr>
          <p:nvPr/>
        </p:nvSpPr>
        <p:spPr bwMode="auto">
          <a:xfrm>
            <a:off x="5410200" y="58674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400" b="0">
              <a:solidFill>
                <a:schemeClr val="tx1"/>
              </a:solidFill>
            </a:endParaRPr>
          </a:p>
        </p:txBody>
      </p:sp>
      <p:pic>
        <p:nvPicPr>
          <p:cNvPr id="2056" name="Picture 8"/>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6248400" y="4926972"/>
            <a:ext cx="1317625" cy="149985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00412" y="6033081"/>
            <a:ext cx="2619375" cy="5619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t>Diagnosing Illness – Health Professional Involved</a:t>
            </a:r>
          </a:p>
        </p:txBody>
      </p:sp>
      <p:sp>
        <p:nvSpPr>
          <p:cNvPr id="113667" name="Rectangle 3"/>
          <p:cNvSpPr>
            <a:spLocks noGrp="1" noChangeArrowheads="1"/>
          </p:cNvSpPr>
          <p:nvPr>
            <p:ph idx="1"/>
          </p:nvPr>
        </p:nvSpPr>
        <p:spPr/>
        <p:txBody>
          <a:bodyPr/>
          <a:lstStyle/>
          <a:p>
            <a:r>
              <a:rPr lang="en-US" sz="2000"/>
              <a:t>Asthma </a:t>
            </a:r>
            <a:r>
              <a:rPr lang="en-US" sz="1800"/>
              <a:t>(Triggered by allergen)</a:t>
            </a:r>
          </a:p>
          <a:p>
            <a:r>
              <a:rPr lang="en-US" sz="2000"/>
              <a:t>Conjunctivitis: Inflammation of the membrane on the inner surface of the eyelid and eye.</a:t>
            </a:r>
          </a:p>
          <a:p>
            <a:r>
              <a:rPr lang="en-US" sz="2000"/>
              <a:t>Dermatitis: Inflammation of the skin</a:t>
            </a:r>
          </a:p>
          <a:p>
            <a:r>
              <a:rPr lang="en-US" sz="2000"/>
              <a:t>Hypersensitivity Disease (allergy)</a:t>
            </a:r>
          </a:p>
          <a:p>
            <a:r>
              <a:rPr lang="en-US" sz="2000"/>
              <a:t>Inhalation Fever (Flu-like illness following heavy exposure)</a:t>
            </a:r>
          </a:p>
          <a:p>
            <a:pPr lvl="1"/>
            <a:r>
              <a:rPr lang="en-US" sz="2000"/>
              <a:t>Humidifier Fever (bacteria)</a:t>
            </a:r>
          </a:p>
          <a:p>
            <a:r>
              <a:rPr lang="en-US" sz="2000"/>
              <a:t>Rhinitis: inflammation of the nasal mucous membrane</a:t>
            </a:r>
          </a:p>
          <a:p>
            <a:r>
              <a:rPr lang="en-US" sz="2000"/>
              <a:t>Sinusitis: Inflammation of the sinuses</a:t>
            </a:r>
          </a:p>
          <a:p>
            <a:r>
              <a:rPr lang="en-US" sz="2000"/>
              <a:t>Sore Throat</a:t>
            </a:r>
          </a:p>
          <a:p>
            <a:endParaRPr 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Other Indoor Air Pollutants</a:t>
            </a:r>
          </a:p>
        </p:txBody>
      </p:sp>
      <p:sp>
        <p:nvSpPr>
          <p:cNvPr id="112643" name="Rectangle 3"/>
          <p:cNvSpPr>
            <a:spLocks noGrp="1" noChangeArrowheads="1"/>
          </p:cNvSpPr>
          <p:nvPr>
            <p:ph idx="1"/>
          </p:nvPr>
        </p:nvSpPr>
        <p:spPr/>
        <p:txBody>
          <a:bodyPr/>
          <a:lstStyle/>
          <a:p>
            <a:r>
              <a:rPr lang="en-US"/>
              <a:t>Environmental Tobacco Smoke</a:t>
            </a:r>
          </a:p>
          <a:p>
            <a:r>
              <a:rPr lang="en-US"/>
              <a:t>Combustion Products</a:t>
            </a:r>
          </a:p>
          <a:p>
            <a:r>
              <a:rPr lang="en-US"/>
              <a:t>Volatile Organics</a:t>
            </a:r>
          </a:p>
          <a:p>
            <a:r>
              <a:rPr lang="en-US"/>
              <a:t>Allergens: </a:t>
            </a:r>
            <a:r>
              <a:rPr lang="en-US" sz="2400"/>
              <a:t>dust mites, animal &amp; bird dander</a:t>
            </a:r>
          </a:p>
          <a:p>
            <a:r>
              <a:rPr lang="en-US" sz="2400"/>
              <a:t>Other illnesses</a:t>
            </a:r>
          </a:p>
          <a:p>
            <a:pPr lvl="1"/>
            <a:endParaRPr lang="en-US" sz="2000"/>
          </a:p>
        </p:txBody>
      </p:sp>
      <p:pic>
        <p:nvPicPr>
          <p:cNvPr id="112644" name="Picture 4" descr="C:\My Documents\Mold\graphics\smok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4343400"/>
            <a:ext cx="1497013"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12645" name="Picture 5" descr="C:\My Documents\Mold\graphics\bw-dustmite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5148263"/>
            <a:ext cx="1981200" cy="1304925"/>
          </a:xfrm>
          <a:prstGeom prst="rect">
            <a:avLst/>
          </a:prstGeom>
          <a:noFill/>
          <a:extLst>
            <a:ext uri="{909E8E84-426E-40DD-AFC4-6F175D3DCCD1}">
              <a14:hiddenFill xmlns:a14="http://schemas.microsoft.com/office/drawing/2010/main">
                <a:solidFill>
                  <a:srgbClr val="FFFFFF"/>
                </a:solidFill>
              </a14:hiddenFill>
            </a:ext>
          </a:extLst>
        </p:spPr>
      </p:pic>
      <p:pic>
        <p:nvPicPr>
          <p:cNvPr id="112646" name="Picture 6" descr="C:\My Documents\Mold\graphics\cat.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14800" y="4495800"/>
            <a:ext cx="2139950" cy="1984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sz="4800">
                <a:cs typeface="Times New Roman" panose="02020603050405020304" pitchFamily="18" charset="0"/>
              </a:rPr>
              <a:t>Mold: A Health Concern</a:t>
            </a:r>
          </a:p>
        </p:txBody>
      </p:sp>
      <p:sp>
        <p:nvSpPr>
          <p:cNvPr id="115715" name="Rectangle 3"/>
          <p:cNvSpPr>
            <a:spLocks noGrp="1" noChangeArrowheads="1"/>
          </p:cNvSpPr>
          <p:nvPr>
            <p:ph idx="1"/>
          </p:nvPr>
        </p:nvSpPr>
        <p:spPr/>
        <p:txBody>
          <a:bodyPr/>
          <a:lstStyle/>
          <a:p>
            <a:r>
              <a:rPr lang="en-US">
                <a:solidFill>
                  <a:schemeClr val="tx2"/>
                </a:solidFill>
              </a:rPr>
              <a:t>Response Varies</a:t>
            </a:r>
          </a:p>
          <a:p>
            <a:pPr lvl="1"/>
            <a:r>
              <a:rPr lang="en-US">
                <a:solidFill>
                  <a:schemeClr val="tx2"/>
                </a:solidFill>
              </a:rPr>
              <a:t>Young Children &amp; Elderly more Susceptible</a:t>
            </a:r>
          </a:p>
          <a:p>
            <a:r>
              <a:rPr lang="en-US">
                <a:solidFill>
                  <a:schemeClr val="tx2"/>
                </a:solidFill>
              </a:rPr>
              <a:t>Cumulative Effect</a:t>
            </a:r>
          </a:p>
          <a:p>
            <a:r>
              <a:rPr lang="en-US">
                <a:solidFill>
                  <a:schemeClr val="tx2"/>
                </a:solidFill>
              </a:rPr>
              <a:t>If you can see it or smell it, there is a problem</a:t>
            </a:r>
          </a:p>
          <a:p>
            <a:r>
              <a:rPr lang="en-US">
                <a:solidFill>
                  <a:schemeClr val="tx2"/>
                </a:solidFill>
              </a:rPr>
              <a:t>Kansas City Hospital Experience</a:t>
            </a:r>
          </a:p>
          <a:p>
            <a:pPr lvl="1"/>
            <a:r>
              <a:rPr lang="en-US">
                <a:solidFill>
                  <a:schemeClr val="tx2"/>
                </a:solidFill>
                <a:cs typeface="Times New Roman" panose="02020603050405020304" pitchFamily="18" charset="0"/>
              </a:rPr>
              <a:t>Jay Portnoy, M.D.</a:t>
            </a:r>
            <a:endParaRPr lang="en-US">
              <a:solidFill>
                <a:schemeClr val="tx2"/>
              </a:solidFill>
            </a:endParaRPr>
          </a:p>
          <a:p>
            <a:pPr lvl="1"/>
            <a:endParaRPr lang="en-US"/>
          </a:p>
        </p:txBody>
      </p:sp>
      <p:pic>
        <p:nvPicPr>
          <p:cNvPr id="115716" name="Picture 4" descr="C:\My Documents\Mold\moldcloset.jpg"/>
          <p:cNvPicPr>
            <a:picLocks noChangeAspect="1" noChangeArrowheads="1"/>
          </p:cNvPicPr>
          <p:nvPr/>
        </p:nvPicPr>
        <p:blipFill>
          <a:blip r:embed="rId3">
            <a:extLst>
              <a:ext uri="{28A0092B-C50C-407E-A947-70E740481C1C}">
                <a14:useLocalDpi xmlns:a14="http://schemas.microsoft.com/office/drawing/2010/main" val="0"/>
              </a:ext>
            </a:extLst>
          </a:blip>
          <a:srcRect t="50000"/>
          <a:stretch>
            <a:fillRect/>
          </a:stretch>
        </p:blipFill>
        <p:spPr bwMode="auto">
          <a:xfrm>
            <a:off x="4876800" y="4876800"/>
            <a:ext cx="2362200" cy="1666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a:t>Black Toxic Mold</a:t>
            </a:r>
          </a:p>
        </p:txBody>
      </p:sp>
      <p:sp>
        <p:nvSpPr>
          <p:cNvPr id="136195" name="Rectangle 3"/>
          <p:cNvSpPr>
            <a:spLocks noGrp="1" noChangeArrowheads="1"/>
          </p:cNvSpPr>
          <p:nvPr>
            <p:ph idx="1"/>
          </p:nvPr>
        </p:nvSpPr>
        <p:spPr/>
        <p:txBody>
          <a:bodyPr/>
          <a:lstStyle/>
          <a:p>
            <a:r>
              <a:rPr lang="en-US"/>
              <a:t>Many black molds</a:t>
            </a:r>
          </a:p>
          <a:p>
            <a:r>
              <a:rPr lang="en-US"/>
              <a:t>All mold infestation is a health concern</a:t>
            </a:r>
          </a:p>
          <a:p>
            <a:r>
              <a:rPr lang="en-US"/>
              <a:t>Current information is that Stachybotrys is similar to other molds</a:t>
            </a:r>
          </a:p>
        </p:txBody>
      </p:sp>
      <p:pic>
        <p:nvPicPr>
          <p:cNvPr id="136196" name="Picture 4" descr="C:\My Documents\Mold\graphics\Stachybotrysunderapipelea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988" y="3962400"/>
            <a:ext cx="1912937" cy="2514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How is Effect Defined</a:t>
            </a:r>
          </a:p>
        </p:txBody>
      </p:sp>
      <p:sp>
        <p:nvSpPr>
          <p:cNvPr id="114691" name="Rectangle 3"/>
          <p:cNvSpPr>
            <a:spLocks noGrp="1" noChangeArrowheads="1"/>
          </p:cNvSpPr>
          <p:nvPr>
            <p:ph idx="1"/>
          </p:nvPr>
        </p:nvSpPr>
        <p:spPr/>
        <p:txBody>
          <a:bodyPr/>
          <a:lstStyle/>
          <a:p>
            <a:r>
              <a:rPr lang="en-US"/>
              <a:t>Association</a:t>
            </a:r>
          </a:p>
          <a:p>
            <a:pPr lvl="1"/>
            <a:r>
              <a:rPr lang="en-US"/>
              <a:t>Correlation</a:t>
            </a:r>
          </a:p>
          <a:p>
            <a:pPr lvl="1"/>
            <a:endParaRPr lang="en-US"/>
          </a:p>
          <a:p>
            <a:r>
              <a:rPr lang="en-US"/>
              <a:t>Causal</a:t>
            </a:r>
          </a:p>
          <a:p>
            <a:pPr lvl="1"/>
            <a:r>
              <a:rPr lang="en-US"/>
              <a:t>Measured effect</a:t>
            </a:r>
          </a:p>
        </p:txBody>
      </p:sp>
      <p:pic>
        <p:nvPicPr>
          <p:cNvPr id="114692" name="Picture 4" descr="C:\My Documents\Mold\allergy-im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962400"/>
            <a:ext cx="1625600" cy="2417763"/>
          </a:xfrm>
          <a:prstGeom prst="rect">
            <a:avLst/>
          </a:prstGeom>
          <a:noFill/>
          <a:extLst>
            <a:ext uri="{909E8E84-426E-40DD-AFC4-6F175D3DCCD1}">
              <a14:hiddenFill xmlns:a14="http://schemas.microsoft.com/office/drawing/2010/main">
                <a:solidFill>
                  <a:srgbClr val="FFFFFF"/>
                </a:solidFill>
              </a14:hiddenFill>
            </a:ext>
          </a:extLst>
        </p:spPr>
      </p:pic>
      <p:pic>
        <p:nvPicPr>
          <p:cNvPr id="114693" name="Picture 5" descr="C:\My Documents\Mold\Spirit Lake\moldy ceiling.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2362200"/>
            <a:ext cx="2495550" cy="1768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t>Health Effect</a:t>
            </a:r>
          </a:p>
        </p:txBody>
      </p:sp>
      <p:sp>
        <p:nvSpPr>
          <p:cNvPr id="118787" name="Rectangle 3"/>
          <p:cNvSpPr>
            <a:spLocks noGrp="1" noChangeArrowheads="1"/>
          </p:cNvSpPr>
          <p:nvPr>
            <p:ph idx="1"/>
          </p:nvPr>
        </p:nvSpPr>
        <p:spPr/>
        <p:txBody>
          <a:bodyPr/>
          <a:lstStyle/>
          <a:p>
            <a:pPr lvl="1">
              <a:buFontTx/>
              <a:buNone/>
            </a:pPr>
            <a:r>
              <a:rPr lang="en-US"/>
              <a:t>Scientific evidence links mold and other factors related to damp conditions in buildings to:</a:t>
            </a:r>
          </a:p>
          <a:p>
            <a:pPr lvl="1">
              <a:buFontTx/>
              <a:buChar char="•"/>
            </a:pPr>
            <a:r>
              <a:rPr lang="en-US"/>
              <a:t>Asthma symptoms in those with the chronic disorder</a:t>
            </a:r>
          </a:p>
          <a:p>
            <a:pPr lvl="1">
              <a:buFontTx/>
              <a:buChar char="•"/>
            </a:pPr>
            <a:r>
              <a:rPr lang="en-US"/>
              <a:t>Coughing, wheezing, and upper respiratory symptoms in otherwise healthy individuals</a:t>
            </a:r>
          </a:p>
          <a:p>
            <a:pPr lvl="1">
              <a:buFontTx/>
              <a:buChar char="•"/>
            </a:pPr>
            <a:r>
              <a:rPr lang="en-US"/>
              <a:t>Hypersensitivity Pneumonitis in susceptible people</a:t>
            </a:r>
          </a:p>
          <a:p>
            <a:pPr lvl="1">
              <a:buFontTx/>
              <a:buChar char="•"/>
            </a:pPr>
            <a:r>
              <a:rPr lang="en-US"/>
              <a:t>Lower respiratory illness in children</a:t>
            </a:r>
          </a:p>
          <a:p>
            <a:pPr lvl="1">
              <a:buFontTx/>
              <a:buNone/>
            </a:pPr>
            <a:endParaRPr lang="en-US"/>
          </a:p>
          <a:p>
            <a:pPr lvl="1">
              <a:buFontTx/>
              <a:buNone/>
            </a:pPr>
            <a:r>
              <a:rPr lang="en-US"/>
              <a:t>Institute of Medicine of the National Academies  2004</a:t>
            </a:r>
          </a:p>
        </p:txBody>
      </p:sp>
      <p:pic>
        <p:nvPicPr>
          <p:cNvPr id="118789" name="Picture 5" descr="C:\My Documents\Mold\allergy-image.jpg"/>
          <p:cNvPicPr>
            <a:picLocks noChangeAspect="1" noChangeArrowheads="1"/>
          </p:cNvPicPr>
          <p:nvPr/>
        </p:nvPicPr>
        <p:blipFill>
          <a:blip r:embed="rId3">
            <a:extLst>
              <a:ext uri="{28A0092B-C50C-407E-A947-70E740481C1C}">
                <a14:useLocalDpi xmlns:a14="http://schemas.microsoft.com/office/drawing/2010/main" val="0"/>
              </a:ext>
            </a:extLst>
          </a:blip>
          <a:srcRect t="6917" b="11986"/>
          <a:stretch>
            <a:fillRect/>
          </a:stretch>
        </p:blipFill>
        <p:spPr bwMode="auto">
          <a:xfrm>
            <a:off x="6553200" y="304800"/>
            <a:ext cx="1706563" cy="2057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a:t>Health Effect</a:t>
            </a:r>
          </a:p>
        </p:txBody>
      </p:sp>
      <p:sp>
        <p:nvSpPr>
          <p:cNvPr id="148483" name="Rectangle 3"/>
          <p:cNvSpPr>
            <a:spLocks noGrp="1" noChangeArrowheads="1"/>
          </p:cNvSpPr>
          <p:nvPr>
            <p:ph idx="1"/>
          </p:nvPr>
        </p:nvSpPr>
        <p:spPr/>
        <p:txBody>
          <a:bodyPr/>
          <a:lstStyle/>
          <a:p>
            <a:pPr lvl="1">
              <a:buFontTx/>
              <a:buNone/>
            </a:pPr>
            <a:r>
              <a:rPr lang="en-US"/>
              <a:t>Due to an inadequate number of studies, current evidence neither supports nor rules out an association of health symptoms sometimes attributed to fungal infestations that can include fatigue and neuropsychiatric disorders.</a:t>
            </a:r>
          </a:p>
          <a:p>
            <a:pPr lvl="1">
              <a:buFontTx/>
              <a:buNone/>
            </a:pPr>
            <a:endParaRPr lang="en-US"/>
          </a:p>
          <a:p>
            <a:pPr lvl="1">
              <a:buFontTx/>
              <a:buNone/>
            </a:pPr>
            <a:r>
              <a:rPr lang="en-US"/>
              <a:t>Institute of Medicine of the National Academies  2004</a:t>
            </a:r>
          </a:p>
        </p:txBody>
      </p:sp>
      <p:pic>
        <p:nvPicPr>
          <p:cNvPr id="148485" name="Picture 5" descr="C:\My Documents\Mold\graphics\fatigu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0"/>
            <a:ext cx="1657350" cy="19288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t>Health Effect</a:t>
            </a:r>
          </a:p>
        </p:txBody>
      </p:sp>
      <p:sp>
        <p:nvSpPr>
          <p:cNvPr id="142339" name="Rectangle 3"/>
          <p:cNvSpPr>
            <a:spLocks noGrp="1" noChangeArrowheads="1"/>
          </p:cNvSpPr>
          <p:nvPr>
            <p:ph idx="1"/>
          </p:nvPr>
        </p:nvSpPr>
        <p:spPr/>
        <p:txBody>
          <a:bodyPr/>
          <a:lstStyle/>
          <a:p>
            <a:r>
              <a:rPr lang="en-US"/>
              <a:t>Allergies </a:t>
            </a:r>
          </a:p>
          <a:p>
            <a:pPr lvl="1"/>
            <a:r>
              <a:rPr lang="en-US"/>
              <a:t>20% allergic rhinitis</a:t>
            </a:r>
          </a:p>
          <a:p>
            <a:pPr lvl="1"/>
            <a:r>
              <a:rPr lang="en-US"/>
              <a:t>14% allergy related sinusitus</a:t>
            </a:r>
          </a:p>
          <a:p>
            <a:pPr lvl="1"/>
            <a:r>
              <a:rPr lang="en-US"/>
              <a:t>9% allergic dermatitis</a:t>
            </a:r>
          </a:p>
          <a:p>
            <a:pPr lvl="1"/>
            <a:r>
              <a:rPr lang="en-US"/>
              <a:t>Allergy tests only identify selected antigens</a:t>
            </a:r>
          </a:p>
          <a:p>
            <a:pPr lvl="1"/>
            <a:endParaRPr lang="en-US"/>
          </a:p>
          <a:p>
            <a:pPr lvl="1">
              <a:buFontTx/>
              <a:buNone/>
            </a:pPr>
            <a:endParaRPr lang="en-US" sz="2000"/>
          </a:p>
          <a:p>
            <a:pPr lvl="1"/>
            <a:r>
              <a:rPr lang="en-US" sz="1400"/>
              <a:t>Harriet Ammann, Ph.D., Senior Toxicolist, Washington State Department of Health</a:t>
            </a:r>
          </a:p>
          <a:p>
            <a:pPr lvl="1"/>
            <a:endParaRPr lang="en-US" sz="1400"/>
          </a:p>
          <a:p>
            <a:pPr lvl="1">
              <a:buFontTx/>
              <a:buNone/>
            </a:pPr>
            <a:endParaRPr lang="en-US" sz="2000"/>
          </a:p>
        </p:txBody>
      </p:sp>
      <p:pic>
        <p:nvPicPr>
          <p:cNvPr id="142340" name="Picture 4" descr="C:\My Documents\Mold\sneezing.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2209800"/>
            <a:ext cx="1760538" cy="2000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Health Effect</a:t>
            </a:r>
          </a:p>
        </p:txBody>
      </p:sp>
      <p:sp>
        <p:nvSpPr>
          <p:cNvPr id="119811" name="Rectangle 3"/>
          <p:cNvSpPr>
            <a:spLocks noGrp="1" noChangeArrowheads="1"/>
          </p:cNvSpPr>
          <p:nvPr>
            <p:ph idx="1"/>
          </p:nvPr>
        </p:nvSpPr>
        <p:spPr/>
        <p:txBody>
          <a:bodyPr/>
          <a:lstStyle/>
          <a:p>
            <a:r>
              <a:rPr lang="en-US"/>
              <a:t>Respiratory Infection</a:t>
            </a:r>
          </a:p>
          <a:p>
            <a:pPr lvl="1"/>
            <a:r>
              <a:rPr lang="en-US"/>
              <a:t>Not common except in immune compromised people</a:t>
            </a:r>
          </a:p>
          <a:p>
            <a:pPr lvl="1"/>
            <a:r>
              <a:rPr lang="en-US"/>
              <a:t>Fungal sinusitis </a:t>
            </a:r>
          </a:p>
        </p:txBody>
      </p:sp>
      <p:pic>
        <p:nvPicPr>
          <p:cNvPr id="119812" name="Picture 4" descr="C:\My Documents\Mold\Sinusitis4_jpg.jpg"/>
          <p:cNvPicPr>
            <a:picLocks noChangeAspect="1" noChangeArrowheads="1"/>
          </p:cNvPicPr>
          <p:nvPr/>
        </p:nvPicPr>
        <p:blipFill>
          <a:blip r:embed="rId3">
            <a:extLst>
              <a:ext uri="{28A0092B-C50C-407E-A947-70E740481C1C}">
                <a14:useLocalDpi xmlns:a14="http://schemas.microsoft.com/office/drawing/2010/main" val="0"/>
              </a:ext>
            </a:extLst>
          </a:blip>
          <a:srcRect l="11905"/>
          <a:stretch>
            <a:fillRect/>
          </a:stretch>
        </p:blipFill>
        <p:spPr bwMode="auto">
          <a:xfrm>
            <a:off x="4343400" y="3527425"/>
            <a:ext cx="2819400" cy="2425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Health Effects</a:t>
            </a:r>
          </a:p>
        </p:txBody>
      </p:sp>
      <p:sp>
        <p:nvSpPr>
          <p:cNvPr id="120835" name="Rectangle 3"/>
          <p:cNvSpPr>
            <a:spLocks noGrp="1" noChangeArrowheads="1"/>
          </p:cNvSpPr>
          <p:nvPr>
            <p:ph idx="1"/>
          </p:nvPr>
        </p:nvSpPr>
        <p:spPr/>
        <p:txBody>
          <a:bodyPr/>
          <a:lstStyle/>
          <a:p>
            <a:r>
              <a:rPr lang="en-US"/>
              <a:t>Mucous Membrane  Irritation</a:t>
            </a:r>
          </a:p>
          <a:p>
            <a:r>
              <a:rPr lang="en-US"/>
              <a:t>Trigeminal Nerve Irritation  (Nasal)</a:t>
            </a:r>
          </a:p>
          <a:p>
            <a:r>
              <a:rPr lang="en-US"/>
              <a:t>VOCs irritate mucous membranes of eyes and respiratory system</a:t>
            </a:r>
          </a:p>
          <a:p>
            <a:r>
              <a:rPr lang="en-US"/>
              <a:t>Adverse reaction to odor</a:t>
            </a:r>
          </a:p>
          <a:p>
            <a:r>
              <a:rPr lang="en-US"/>
              <a:t>Studies are needed</a:t>
            </a:r>
          </a:p>
          <a:p>
            <a:endParaRPr lang="en-US"/>
          </a:p>
          <a:p>
            <a:pPr lvl="1"/>
            <a:endParaRPr lang="en-US"/>
          </a:p>
        </p:txBody>
      </p:sp>
      <p:pic>
        <p:nvPicPr>
          <p:cNvPr id="120837" name="Picture 5" descr="C:\My Documents\Mold\Spirit Lake\nose.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57200"/>
            <a:ext cx="1130300" cy="1447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Health Effects</a:t>
            </a:r>
          </a:p>
        </p:txBody>
      </p:sp>
      <p:sp>
        <p:nvSpPr>
          <p:cNvPr id="121859" name="Rectangle 3"/>
          <p:cNvSpPr>
            <a:spLocks noGrp="1" noChangeArrowheads="1"/>
          </p:cNvSpPr>
          <p:nvPr>
            <p:ph idx="1"/>
          </p:nvPr>
        </p:nvSpPr>
        <p:spPr/>
        <p:txBody>
          <a:bodyPr/>
          <a:lstStyle/>
          <a:p>
            <a:r>
              <a:rPr lang="en-US"/>
              <a:t>Toxicity – Mycotoxins</a:t>
            </a:r>
          </a:p>
          <a:p>
            <a:pPr lvl="1"/>
            <a:r>
              <a:rPr lang="en-US"/>
              <a:t>Penicillium – spores &amp; vegetative portion</a:t>
            </a:r>
          </a:p>
          <a:p>
            <a:pPr lvl="1"/>
            <a:r>
              <a:rPr lang="en-US"/>
              <a:t>Aspergillus</a:t>
            </a:r>
          </a:p>
          <a:p>
            <a:pPr lvl="1"/>
            <a:r>
              <a:rPr lang="en-US"/>
              <a:t>Stachybotrys Chartarum (atra) (</a:t>
            </a:r>
            <a:r>
              <a:rPr lang="en-US" b="1"/>
              <a:t>Black Mold)</a:t>
            </a:r>
            <a:endParaRPr lang="en-US"/>
          </a:p>
          <a:p>
            <a:pPr lvl="2"/>
            <a:r>
              <a:rPr lang="en-US"/>
              <a:t>Wet spores sticky so are not easily aerosolized</a:t>
            </a:r>
          </a:p>
          <a:p>
            <a:pPr lvl="2"/>
            <a:r>
              <a:rPr lang="en-US"/>
              <a:t>Symptoms: cough, rhinitis, burning sensation in mouth and nasal passages, fatigue</a:t>
            </a:r>
          </a:p>
          <a:p>
            <a:pPr lvl="2"/>
            <a:r>
              <a:rPr lang="en-US"/>
              <a:t>Animal studies found pulmonary bleeding</a:t>
            </a:r>
          </a:p>
          <a:p>
            <a:r>
              <a:rPr lang="en-US"/>
              <a:t>Has not been adequately studied</a:t>
            </a:r>
          </a:p>
        </p:txBody>
      </p:sp>
      <p:pic>
        <p:nvPicPr>
          <p:cNvPr id="121860" name="Picture 4" descr="C:\My Documents\Mold\graphics\toxi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47675"/>
            <a:ext cx="2057400" cy="19669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p:cNvSpPr>
          <p:nvPr/>
        </p:nvSpPr>
        <p:spPr bwMode="auto">
          <a:xfrm>
            <a:off x="914400" y="762000"/>
            <a:ext cx="8001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nSpc>
                <a:spcPct val="90000"/>
              </a:lnSpc>
            </a:pPr>
            <a:r>
              <a:rPr lang="en-US" sz="3600">
                <a:solidFill>
                  <a:schemeClr val="tx2"/>
                </a:solidFill>
                <a:latin typeface="Arial Black" panose="020B0A04020102020204" pitchFamily="34" charset="0"/>
              </a:rPr>
              <a:t>People React to:</a:t>
            </a:r>
          </a:p>
        </p:txBody>
      </p:sp>
      <p:pic>
        <p:nvPicPr>
          <p:cNvPr id="117763" name="Picture 3" descr="C:\My Documents\Mold\mol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228600"/>
            <a:ext cx="2133600" cy="1695450"/>
          </a:xfrm>
          <a:prstGeom prst="rect">
            <a:avLst/>
          </a:prstGeom>
          <a:noFill/>
          <a:extLst>
            <a:ext uri="{909E8E84-426E-40DD-AFC4-6F175D3DCCD1}">
              <a14:hiddenFill xmlns:a14="http://schemas.microsoft.com/office/drawing/2010/main">
                <a:solidFill>
                  <a:srgbClr val="FFFFFF"/>
                </a:solidFill>
              </a14:hiddenFill>
            </a:ext>
          </a:extLst>
        </p:spPr>
      </p:pic>
      <p:sp>
        <p:nvSpPr>
          <p:cNvPr id="117764" name="Rectangle 4"/>
          <p:cNvSpPr>
            <a:spLocks noGrp="1" noChangeArrowheads="1"/>
          </p:cNvSpPr>
          <p:nvPr>
            <p:ph type="body" idx="1"/>
          </p:nvPr>
        </p:nvSpPr>
        <p:spPr>
          <a:noFill/>
          <a:ln/>
        </p:spPr>
        <p:txBody>
          <a:bodyPr/>
          <a:lstStyle/>
          <a:p>
            <a:r>
              <a:rPr lang="en-US">
                <a:solidFill>
                  <a:schemeClr val="tx2"/>
                </a:solidFill>
              </a:rPr>
              <a:t>Spores </a:t>
            </a:r>
            <a:r>
              <a:rPr lang="en-US" sz="2000">
                <a:solidFill>
                  <a:schemeClr val="tx2"/>
                </a:solidFill>
              </a:rPr>
              <a:t>(concentration),</a:t>
            </a:r>
            <a:r>
              <a:rPr lang="en-US">
                <a:solidFill>
                  <a:schemeClr val="tx2"/>
                </a:solidFill>
              </a:rPr>
              <a:t> Fragments, Proteins</a:t>
            </a:r>
          </a:p>
          <a:p>
            <a:r>
              <a:rPr lang="en-US">
                <a:solidFill>
                  <a:schemeClr val="tx2"/>
                </a:solidFill>
              </a:rPr>
              <a:t>Mycotoxins</a:t>
            </a:r>
          </a:p>
          <a:p>
            <a:r>
              <a:rPr lang="en-US">
                <a:solidFill>
                  <a:schemeClr val="tx2"/>
                </a:solidFill>
              </a:rPr>
              <a:t>Microbial Volatile Organic Compounds</a:t>
            </a:r>
          </a:p>
          <a:p>
            <a:r>
              <a:rPr lang="en-US">
                <a:solidFill>
                  <a:schemeClr val="tx2"/>
                </a:solidFill>
              </a:rPr>
              <a:t>People react if mold is living or dead</a:t>
            </a:r>
          </a:p>
          <a:p>
            <a:r>
              <a:rPr lang="en-US">
                <a:solidFill>
                  <a:schemeClr val="tx2"/>
                </a:solidFill>
              </a:rPr>
              <a:t>Mold </a:t>
            </a:r>
            <a:r>
              <a:rPr lang="en-US" b="1">
                <a:solidFill>
                  <a:schemeClr val="tx2"/>
                </a:solidFill>
              </a:rPr>
              <a:t>“Must”</a:t>
            </a:r>
            <a:r>
              <a:rPr lang="en-US">
                <a:solidFill>
                  <a:schemeClr val="tx2"/>
                </a:solidFill>
              </a:rPr>
              <a:t> Be Removed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t>Symptoms Related to Biological Pollutants </a:t>
            </a:r>
            <a:r>
              <a:rPr lang="en-US" sz="1800"/>
              <a:t>(mold, dust mites, animal dander, etc.)</a:t>
            </a:r>
          </a:p>
        </p:txBody>
      </p:sp>
      <p:sp>
        <p:nvSpPr>
          <p:cNvPr id="111619" name="Rectangle 3"/>
          <p:cNvSpPr>
            <a:spLocks noGrp="1" noChangeArrowheads="1"/>
          </p:cNvSpPr>
          <p:nvPr>
            <p:ph idx="1"/>
          </p:nvPr>
        </p:nvSpPr>
        <p:spPr/>
        <p:txBody>
          <a:bodyPr/>
          <a:lstStyle/>
          <a:p>
            <a:r>
              <a:rPr lang="en-US" sz="2400"/>
              <a:t>Nasal &amp; sinus congestion</a:t>
            </a:r>
          </a:p>
          <a:p>
            <a:r>
              <a:rPr lang="en-US" sz="2400"/>
              <a:t>Sore throat, coughing</a:t>
            </a:r>
          </a:p>
          <a:p>
            <a:r>
              <a:rPr lang="en-US" sz="2400"/>
              <a:t>Shortness of breath, chest tightness</a:t>
            </a:r>
          </a:p>
          <a:p>
            <a:r>
              <a:rPr lang="en-US" sz="2400"/>
              <a:t>Eye irritation</a:t>
            </a:r>
          </a:p>
          <a:p>
            <a:r>
              <a:rPr lang="en-US" sz="2400"/>
              <a:t>Headache</a:t>
            </a:r>
          </a:p>
          <a:p>
            <a:r>
              <a:rPr lang="en-US" sz="2400"/>
              <a:t>Fatigue</a:t>
            </a:r>
          </a:p>
          <a:p>
            <a:r>
              <a:rPr lang="en-US" sz="2400"/>
              <a:t>Rashes</a:t>
            </a:r>
          </a:p>
          <a:p>
            <a:r>
              <a:rPr lang="en-US" sz="2400"/>
              <a:t>Asthma attacks triggered</a:t>
            </a:r>
          </a:p>
          <a:p>
            <a:endParaRPr lang="en-US"/>
          </a:p>
        </p:txBody>
      </p:sp>
      <p:pic>
        <p:nvPicPr>
          <p:cNvPr id="111621" name="Picture 5" descr="C:\My Documents\Mold\graphics\coughing_i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581400"/>
            <a:ext cx="1657350" cy="1806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Capsules">
  <a:themeElements>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rgbClr val="000000"/>
            </a:solidFill>
            <a:effectLst/>
            <a:latin typeface="Arial Black" panose="020B0A040201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1" i="0" u="none" strike="noStrike" cap="none" normalizeH="0" baseline="0" smtClean="0">
            <a:ln>
              <a:noFill/>
            </a:ln>
            <a:solidFill>
              <a:srgbClr val="000000"/>
            </a:solidFill>
            <a:effectLst/>
            <a:latin typeface="Arial Black" panose="020B0A04020102020204" pitchFamily="34"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Designs\Capsules.pot</Template>
  <TotalTime>4121</TotalTime>
  <Words>2425</Words>
  <Application>Microsoft Office PowerPoint</Application>
  <PresentationFormat>On-screen Show (4:3)</PresentationFormat>
  <Paragraphs>159</Paragraphs>
  <Slides>14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Arial Black</vt:lpstr>
      <vt:lpstr>Times New Roman</vt:lpstr>
      <vt:lpstr>TimesNewRomanPSMT</vt:lpstr>
      <vt:lpstr>Wingdings</vt:lpstr>
      <vt:lpstr>Capsules</vt:lpstr>
      <vt:lpstr>Photo Editor Photo</vt:lpstr>
      <vt:lpstr>Mold: Health Effects</vt:lpstr>
      <vt:lpstr>Health Effect</vt:lpstr>
      <vt:lpstr>Health Effect</vt:lpstr>
      <vt:lpstr>Health Effect</vt:lpstr>
      <vt:lpstr>Health Effect</vt:lpstr>
      <vt:lpstr>Health Effects</vt:lpstr>
      <vt:lpstr>Health Effects</vt:lpstr>
      <vt:lpstr>PowerPoint Presentation</vt:lpstr>
      <vt:lpstr>Symptoms Related to Biological Pollutants (mold, dust mites, animal dander, etc.)</vt:lpstr>
      <vt:lpstr>Diagnosing Illness – Health Professional Involved</vt:lpstr>
      <vt:lpstr>Other Indoor Air Pollutants</vt:lpstr>
      <vt:lpstr>Mold: A Health Concern</vt:lpstr>
      <vt:lpstr>Black Toxic Mold</vt:lpstr>
      <vt:lpstr>How is Effect Defined</vt:lpstr>
    </vt:vector>
  </TitlesOfParts>
  <Company>Ag &amp; Biosystems Engineering Extension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Mold in Homes</dc:title>
  <dc:creator>khellevang</dc:creator>
  <cp:lastModifiedBy>Ziegler, Melanie</cp:lastModifiedBy>
  <cp:revision>63</cp:revision>
  <dcterms:created xsi:type="dcterms:W3CDTF">2002-04-17T21:12:29Z</dcterms:created>
  <dcterms:modified xsi:type="dcterms:W3CDTF">2013-11-05T20:12:52Z</dcterms:modified>
</cp:coreProperties>
</file>