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80" r:id="rId2"/>
    <p:sldId id="281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293" r:id="rId47"/>
    <p:sldId id="290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595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baseline="0" dirty="0">
                <a:solidFill>
                  <a:schemeClr val="tx1"/>
                </a:solidFill>
                <a:effectLst/>
              </a:rPr>
              <a:t>MED. &amp; LRG. #1  FEEDER STEER PRICES</a:t>
            </a:r>
            <a:r>
              <a:rPr lang="en-US" sz="2400" b="0" i="0" u="none" strike="noStrike" baseline="0" dirty="0">
                <a:solidFill>
                  <a:schemeClr val="tx1"/>
                </a:solidFill>
                <a:effectLst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effectLst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effectLst/>
              </a:rPr>
              <a:t>750-800 Pounds, N.D., Weekly</a:t>
            </a:r>
            <a:endParaRPr lang="en-US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1752962122076844"/>
          <c:y val="1.5998121971727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867102977364466E-2"/>
          <c:y val="0.17158576689599001"/>
          <c:w val="0.917884793386334"/>
          <c:h val="0.598967136613806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 Futures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 w="73025">
                <a:solidFill>
                  <a:srgbClr val="FF0000"/>
                </a:solidFill>
              </a:ln>
              <a:effectLst/>
            </c:spPr>
          </c:marker>
          <c:dPt>
            <c:idx val="38"/>
            <c:marker>
              <c:symbol val="square"/>
              <c:size val="5"/>
              <c:spPr>
                <a:solidFill>
                  <a:srgbClr val="FF0000"/>
                </a:solidFill>
                <a:ln w="7302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A1-460F-B9AA-8E22ABA9D78A}"/>
              </c:ext>
            </c:extLst>
          </c:dPt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34">
                  <c:v>144</c:v>
                </c:pt>
                <c:pt idx="38">
                  <c:v>146</c:v>
                </c:pt>
                <c:pt idx="42">
                  <c:v>147</c:v>
                </c:pt>
                <c:pt idx="46">
                  <c:v>147.5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A1-460F-B9AA-8E22ABA9D78A}"/>
            </c:ext>
          </c:extLst>
        </c:ser>
        <c:ser>
          <c:idx val="6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143</c:v>
                </c:pt>
                <c:pt idx="1">
                  <c:v>147.49</c:v>
                </c:pt>
                <c:pt idx="2">
                  <c:v>145.46</c:v>
                </c:pt>
                <c:pt idx="3">
                  <c:v>146.06</c:v>
                </c:pt>
                <c:pt idx="4">
                  <c:v>142</c:v>
                </c:pt>
                <c:pt idx="5">
                  <c:v>142.19999999999999</c:v>
                </c:pt>
                <c:pt idx="6">
                  <c:v>138.85</c:v>
                </c:pt>
                <c:pt idx="7">
                  <c:v>144.52000000000001</c:v>
                </c:pt>
                <c:pt idx="8">
                  <c:v>142</c:v>
                </c:pt>
                <c:pt idx="9">
                  <c:v>140.02000000000001</c:v>
                </c:pt>
                <c:pt idx="10">
                  <c:v>128.1</c:v>
                </c:pt>
                <c:pt idx="11">
                  <c:v>131.25</c:v>
                </c:pt>
                <c:pt idx="12">
                  <c:v>138.26</c:v>
                </c:pt>
                <c:pt idx="13">
                  <c:v>122.57</c:v>
                </c:pt>
                <c:pt idx="14">
                  <c:v>131.71</c:v>
                </c:pt>
                <c:pt idx="15">
                  <c:v>135.80000000000001</c:v>
                </c:pt>
                <c:pt idx="16">
                  <c:v>134.66999999999999</c:v>
                </c:pt>
                <c:pt idx="17">
                  <c:v>130.09</c:v>
                </c:pt>
                <c:pt idx="18">
                  <c:v>131.15</c:v>
                </c:pt>
                <c:pt idx="19">
                  <c:v>132.83000000000001</c:v>
                </c:pt>
                <c:pt idx="20">
                  <c:v>132.41999999999999</c:v>
                </c:pt>
                <c:pt idx="21">
                  <c:v>136.1</c:v>
                </c:pt>
                <c:pt idx="22">
                  <c:v>138</c:v>
                </c:pt>
                <c:pt idx="23">
                  <c:v>135</c:v>
                </c:pt>
                <c:pt idx="24">
                  <c:v>135</c:v>
                </c:pt>
                <c:pt idx="25">
                  <c:v>140</c:v>
                </c:pt>
                <c:pt idx="26">
                  <c:v>137</c:v>
                </c:pt>
                <c:pt idx="27">
                  <c:v>138</c:v>
                </c:pt>
                <c:pt idx="28">
                  <c:v>141</c:v>
                </c:pt>
                <c:pt idx="29">
                  <c:v>142</c:v>
                </c:pt>
                <c:pt idx="30">
                  <c:v>143</c:v>
                </c:pt>
                <c:pt idx="31">
                  <c:v>145</c:v>
                </c:pt>
                <c:pt idx="32">
                  <c:v>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A1-460F-B9AA-8E22ABA9D7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153.16</c:v>
                </c:pt>
                <c:pt idx="1">
                  <c:v>143.31</c:v>
                </c:pt>
                <c:pt idx="2">
                  <c:v>151</c:v>
                </c:pt>
                <c:pt idx="3">
                  <c:v>149.68</c:v>
                </c:pt>
                <c:pt idx="4">
                  <c:v>152.02000000000001</c:v>
                </c:pt>
                <c:pt idx="5">
                  <c:v>147.36000000000001</c:v>
                </c:pt>
                <c:pt idx="6">
                  <c:v>153.08000000000001</c:v>
                </c:pt>
                <c:pt idx="7">
                  <c:v>149.35</c:v>
                </c:pt>
                <c:pt idx="8">
                  <c:v>151.65</c:v>
                </c:pt>
                <c:pt idx="9">
                  <c:v>149.5</c:v>
                </c:pt>
                <c:pt idx="10">
                  <c:v>146.16</c:v>
                </c:pt>
                <c:pt idx="11">
                  <c:v>143</c:v>
                </c:pt>
                <c:pt idx="12">
                  <c:v>143</c:v>
                </c:pt>
                <c:pt idx="13">
                  <c:v>140</c:v>
                </c:pt>
                <c:pt idx="14">
                  <c:v>144</c:v>
                </c:pt>
                <c:pt idx="15">
                  <c:v>145.47</c:v>
                </c:pt>
                <c:pt idx="16">
                  <c:v>147.59</c:v>
                </c:pt>
                <c:pt idx="17">
                  <c:v>147.5</c:v>
                </c:pt>
                <c:pt idx="18">
                  <c:v>144</c:v>
                </c:pt>
                <c:pt idx="19">
                  <c:v>146</c:v>
                </c:pt>
                <c:pt idx="20">
                  <c:v>149</c:v>
                </c:pt>
                <c:pt idx="21">
                  <c:v>149.5</c:v>
                </c:pt>
                <c:pt idx="22">
                  <c:v>148</c:v>
                </c:pt>
                <c:pt idx="23">
                  <c:v>148</c:v>
                </c:pt>
                <c:pt idx="24">
                  <c:v>147</c:v>
                </c:pt>
                <c:pt idx="25">
                  <c:v>146.75</c:v>
                </c:pt>
                <c:pt idx="26">
                  <c:v>150</c:v>
                </c:pt>
                <c:pt idx="27">
                  <c:v>151</c:v>
                </c:pt>
                <c:pt idx="28">
                  <c:v>152</c:v>
                </c:pt>
                <c:pt idx="29">
                  <c:v>155</c:v>
                </c:pt>
                <c:pt idx="30">
                  <c:v>155.5</c:v>
                </c:pt>
                <c:pt idx="31">
                  <c:v>156</c:v>
                </c:pt>
                <c:pt idx="32">
                  <c:v>155</c:v>
                </c:pt>
                <c:pt idx="33">
                  <c:v>154</c:v>
                </c:pt>
                <c:pt idx="34">
                  <c:v>153</c:v>
                </c:pt>
                <c:pt idx="35">
                  <c:v>156</c:v>
                </c:pt>
                <c:pt idx="36">
                  <c:v>159</c:v>
                </c:pt>
                <c:pt idx="37">
                  <c:v>162</c:v>
                </c:pt>
                <c:pt idx="38">
                  <c:v>163</c:v>
                </c:pt>
                <c:pt idx="39">
                  <c:v>163</c:v>
                </c:pt>
                <c:pt idx="40">
                  <c:v>159</c:v>
                </c:pt>
                <c:pt idx="41">
                  <c:v>159.54</c:v>
                </c:pt>
                <c:pt idx="42">
                  <c:v>158</c:v>
                </c:pt>
                <c:pt idx="43">
                  <c:v>155.30000000000001</c:v>
                </c:pt>
                <c:pt idx="44">
                  <c:v>151</c:v>
                </c:pt>
                <c:pt idx="45">
                  <c:v>148</c:v>
                </c:pt>
                <c:pt idx="46">
                  <c:v>148</c:v>
                </c:pt>
                <c:pt idx="47">
                  <c:v>147</c:v>
                </c:pt>
                <c:pt idx="48">
                  <c:v>146.5</c:v>
                </c:pt>
                <c:pt idx="49">
                  <c:v>149.77000000000001</c:v>
                </c:pt>
                <c:pt idx="50">
                  <c:v>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3A1-460F-B9AA-8E22ABA9D78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2017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Sheet1!$E$2:$E$53</c:f>
              <c:numCache>
                <c:formatCode>General</c:formatCode>
                <c:ptCount val="52"/>
                <c:pt idx="0">
                  <c:v>131.38</c:v>
                </c:pt>
                <c:pt idx="1">
                  <c:v>130.63999999999999</c:v>
                </c:pt>
                <c:pt idx="2">
                  <c:v>134.51</c:v>
                </c:pt>
                <c:pt idx="3">
                  <c:v>129.63999999999999</c:v>
                </c:pt>
                <c:pt idx="4">
                  <c:v>130.28</c:v>
                </c:pt>
                <c:pt idx="5">
                  <c:v>128.31</c:v>
                </c:pt>
                <c:pt idx="6">
                  <c:v>125.53</c:v>
                </c:pt>
                <c:pt idx="7">
                  <c:v>125.35</c:v>
                </c:pt>
                <c:pt idx="8">
                  <c:v>129.37</c:v>
                </c:pt>
                <c:pt idx="9">
                  <c:v>132.44</c:v>
                </c:pt>
                <c:pt idx="10">
                  <c:v>133.28</c:v>
                </c:pt>
                <c:pt idx="11">
                  <c:v>136.74</c:v>
                </c:pt>
                <c:pt idx="12">
                  <c:v>136.16</c:v>
                </c:pt>
                <c:pt idx="13">
                  <c:v>138.55000000000001</c:v>
                </c:pt>
                <c:pt idx="14">
                  <c:v>142.38</c:v>
                </c:pt>
                <c:pt idx="15">
                  <c:v>148.12</c:v>
                </c:pt>
                <c:pt idx="16">
                  <c:v>154.13</c:v>
                </c:pt>
                <c:pt idx="17">
                  <c:v>160</c:v>
                </c:pt>
                <c:pt idx="18">
                  <c:v>154</c:v>
                </c:pt>
                <c:pt idx="19">
                  <c:v>155</c:v>
                </c:pt>
                <c:pt idx="20">
                  <c:v>158</c:v>
                </c:pt>
                <c:pt idx="21">
                  <c:v>156</c:v>
                </c:pt>
                <c:pt idx="22">
                  <c:v>160</c:v>
                </c:pt>
                <c:pt idx="23">
                  <c:v>152</c:v>
                </c:pt>
                <c:pt idx="24">
                  <c:v>151</c:v>
                </c:pt>
                <c:pt idx="25">
                  <c:v>151</c:v>
                </c:pt>
                <c:pt idx="26">
                  <c:v>153</c:v>
                </c:pt>
                <c:pt idx="27">
                  <c:v>155</c:v>
                </c:pt>
                <c:pt idx="28">
                  <c:v>157</c:v>
                </c:pt>
                <c:pt idx="29">
                  <c:v>152</c:v>
                </c:pt>
                <c:pt idx="30">
                  <c:v>154</c:v>
                </c:pt>
                <c:pt idx="31">
                  <c:v>148</c:v>
                </c:pt>
                <c:pt idx="32">
                  <c:v>148</c:v>
                </c:pt>
                <c:pt idx="33">
                  <c:v>147</c:v>
                </c:pt>
                <c:pt idx="34">
                  <c:v>151</c:v>
                </c:pt>
                <c:pt idx="35">
                  <c:v>156</c:v>
                </c:pt>
                <c:pt idx="36">
                  <c:v>156.34</c:v>
                </c:pt>
                <c:pt idx="37">
                  <c:v>156</c:v>
                </c:pt>
                <c:pt idx="38">
                  <c:v>159</c:v>
                </c:pt>
                <c:pt idx="39">
                  <c:v>158</c:v>
                </c:pt>
                <c:pt idx="40">
                  <c:v>163</c:v>
                </c:pt>
                <c:pt idx="41">
                  <c:v>160</c:v>
                </c:pt>
                <c:pt idx="42">
                  <c:v>160</c:v>
                </c:pt>
                <c:pt idx="43">
                  <c:v>163</c:v>
                </c:pt>
                <c:pt idx="44">
                  <c:v>160.43</c:v>
                </c:pt>
                <c:pt idx="45">
                  <c:v>160.72</c:v>
                </c:pt>
                <c:pt idx="46">
                  <c:v>160</c:v>
                </c:pt>
                <c:pt idx="47">
                  <c:v>160</c:v>
                </c:pt>
                <c:pt idx="48">
                  <c:v>156.37</c:v>
                </c:pt>
                <c:pt idx="49">
                  <c:v>159</c:v>
                </c:pt>
                <c:pt idx="50">
                  <c:v>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3A1-460F-B9AA-8E22ABA9D78A}"/>
            </c:ext>
          </c:extLst>
        </c:ser>
        <c:ser>
          <c:idx val="1"/>
          <c:order val="4"/>
          <c:tx>
            <c:strRef>
              <c:f>Sheet1!$F$1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Sheet1!$F$2:$F$53</c:f>
              <c:numCache>
                <c:formatCode>General</c:formatCode>
                <c:ptCount val="52"/>
                <c:pt idx="0">
                  <c:v>145</c:v>
                </c:pt>
                <c:pt idx="1">
                  <c:v>145</c:v>
                </c:pt>
                <c:pt idx="2">
                  <c:v>144.06</c:v>
                </c:pt>
                <c:pt idx="3">
                  <c:v>142.31</c:v>
                </c:pt>
                <c:pt idx="4">
                  <c:v>143.36000000000001</c:v>
                </c:pt>
                <c:pt idx="5">
                  <c:v>145.04</c:v>
                </c:pt>
                <c:pt idx="6">
                  <c:v>142.29</c:v>
                </c:pt>
                <c:pt idx="7">
                  <c:v>142.6</c:v>
                </c:pt>
                <c:pt idx="8">
                  <c:v>141.94999999999999</c:v>
                </c:pt>
                <c:pt idx="9">
                  <c:v>143.29</c:v>
                </c:pt>
                <c:pt idx="10">
                  <c:v>144</c:v>
                </c:pt>
                <c:pt idx="11">
                  <c:v>145.4</c:v>
                </c:pt>
                <c:pt idx="12">
                  <c:v>147.09</c:v>
                </c:pt>
                <c:pt idx="13">
                  <c:v>149.41</c:v>
                </c:pt>
                <c:pt idx="14">
                  <c:v>150.26</c:v>
                </c:pt>
                <c:pt idx="15">
                  <c:v>149.93</c:v>
                </c:pt>
                <c:pt idx="16">
                  <c:v>150.24</c:v>
                </c:pt>
                <c:pt idx="17">
                  <c:v>147</c:v>
                </c:pt>
                <c:pt idx="18">
                  <c:v>144</c:v>
                </c:pt>
                <c:pt idx="19">
                  <c:v>148</c:v>
                </c:pt>
                <c:pt idx="20">
                  <c:v>149</c:v>
                </c:pt>
                <c:pt idx="21">
                  <c:v>143</c:v>
                </c:pt>
                <c:pt idx="22">
                  <c:v>141</c:v>
                </c:pt>
                <c:pt idx="23">
                  <c:v>142</c:v>
                </c:pt>
                <c:pt idx="24">
                  <c:v>139</c:v>
                </c:pt>
                <c:pt idx="25">
                  <c:v>141</c:v>
                </c:pt>
                <c:pt idx="26">
                  <c:v>144</c:v>
                </c:pt>
                <c:pt idx="27">
                  <c:v>147</c:v>
                </c:pt>
                <c:pt idx="28">
                  <c:v>150</c:v>
                </c:pt>
                <c:pt idx="29">
                  <c:v>146</c:v>
                </c:pt>
                <c:pt idx="30">
                  <c:v>151</c:v>
                </c:pt>
                <c:pt idx="31">
                  <c:v>147</c:v>
                </c:pt>
                <c:pt idx="32">
                  <c:v>144</c:v>
                </c:pt>
                <c:pt idx="33">
                  <c:v>144</c:v>
                </c:pt>
                <c:pt idx="34">
                  <c:v>143</c:v>
                </c:pt>
                <c:pt idx="35">
                  <c:v>143</c:v>
                </c:pt>
                <c:pt idx="36">
                  <c:v>143.61000000000001</c:v>
                </c:pt>
                <c:pt idx="37">
                  <c:v>144</c:v>
                </c:pt>
                <c:pt idx="38">
                  <c:v>146.47999999999999</c:v>
                </c:pt>
                <c:pt idx="39">
                  <c:v>147</c:v>
                </c:pt>
                <c:pt idx="40">
                  <c:v>148</c:v>
                </c:pt>
                <c:pt idx="41">
                  <c:v>146</c:v>
                </c:pt>
                <c:pt idx="42">
                  <c:v>147.30000000000001</c:v>
                </c:pt>
                <c:pt idx="43">
                  <c:v>146.80000000000001</c:v>
                </c:pt>
                <c:pt idx="44">
                  <c:v>144</c:v>
                </c:pt>
                <c:pt idx="45">
                  <c:v>142.26</c:v>
                </c:pt>
                <c:pt idx="46">
                  <c:v>141.86000000000001</c:v>
                </c:pt>
                <c:pt idx="47">
                  <c:v>141</c:v>
                </c:pt>
                <c:pt idx="48">
                  <c:v>140.05000000000001</c:v>
                </c:pt>
                <c:pt idx="49">
                  <c:v>142.4</c:v>
                </c:pt>
                <c:pt idx="50">
                  <c:v>141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3A1-460F-B9AA-8E22ABA9D78A}"/>
            </c:ext>
          </c:extLst>
        </c:ser>
        <c:ser>
          <c:idx val="4"/>
          <c:order val="5"/>
          <c:tx>
            <c:strRef>
              <c:f>Sheet1!$G$1</c:f>
              <c:strCache>
                <c:ptCount val="1"/>
                <c:pt idx="0">
                  <c:v>2021 Futures</c:v>
                </c:pt>
              </c:strCache>
            </c:strRef>
          </c:tx>
          <c:spPr>
            <a:ln w="57150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Sheet1!$G$2:$G$53</c:f>
              <c:numCache>
                <c:formatCode>General</c:formatCode>
                <c:ptCount val="52"/>
                <c:pt idx="4">
                  <c:v>145</c:v>
                </c:pt>
                <c:pt idx="12">
                  <c:v>143</c:v>
                </c:pt>
                <c:pt idx="17">
                  <c:v>144</c:v>
                </c:pt>
                <c:pt idx="21">
                  <c:v>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3A1-460F-B9AA-8E22ABA9D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2310504"/>
        <c:axId val="282310896"/>
      </c:lineChart>
      <c:catAx>
        <c:axId val="282310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310896"/>
        <c:crosses val="autoZero"/>
        <c:auto val="1"/>
        <c:lblAlgn val="ctr"/>
        <c:lblOffset val="100"/>
        <c:noMultiLvlLbl val="0"/>
      </c:catAx>
      <c:valAx>
        <c:axId val="282310896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310504"/>
        <c:crosses val="autoZero"/>
        <c:crossBetween val="between"/>
      </c:valAx>
      <c:spPr>
        <a:noFill/>
        <a:ln w="28575"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3732203862354428"/>
          <c:y val="0.84276823094299402"/>
          <c:w val="0.67939430477159346"/>
          <c:h val="4.7091597834250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SLAUGHTER</a:t>
            </a:r>
            <a:r>
              <a:rPr lang="en-US" sz="2400" b="1" baseline="0" dirty="0">
                <a:solidFill>
                  <a:schemeClr val="tx1"/>
                </a:solidFill>
              </a:rPr>
              <a:t> STEER PRICES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baseline="0" dirty="0">
                <a:solidFill>
                  <a:schemeClr val="tx1"/>
                </a:solidFill>
              </a:rPr>
              <a:t>5 Market Weighted Average, Weekly 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8823310279923198"/>
          <c:y val="1.1285199381037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025956145268435E-2"/>
          <c:y val="0.13974897806743716"/>
          <c:w val="0.90907994137905002"/>
          <c:h val="0.7301937584562935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124.21</c:v>
                </c:pt>
                <c:pt idx="1">
                  <c:v>124.47</c:v>
                </c:pt>
                <c:pt idx="2">
                  <c:v>124.03</c:v>
                </c:pt>
                <c:pt idx="3">
                  <c:v>124.3</c:v>
                </c:pt>
                <c:pt idx="4">
                  <c:v>122.04</c:v>
                </c:pt>
                <c:pt idx="5">
                  <c:v>121.05</c:v>
                </c:pt>
                <c:pt idx="6">
                  <c:v>118.9</c:v>
                </c:pt>
                <c:pt idx="7">
                  <c:v>119.71</c:v>
                </c:pt>
                <c:pt idx="8">
                  <c:v>114.85</c:v>
                </c:pt>
                <c:pt idx="9">
                  <c:v>113.17</c:v>
                </c:pt>
                <c:pt idx="10">
                  <c:v>108.84</c:v>
                </c:pt>
                <c:pt idx="11">
                  <c:v>109.89</c:v>
                </c:pt>
                <c:pt idx="12">
                  <c:v>119.31</c:v>
                </c:pt>
                <c:pt idx="13">
                  <c:v>111.08</c:v>
                </c:pt>
                <c:pt idx="14">
                  <c:v>105</c:v>
                </c:pt>
                <c:pt idx="15">
                  <c:v>102.28</c:v>
                </c:pt>
                <c:pt idx="16">
                  <c:v>96.69</c:v>
                </c:pt>
                <c:pt idx="17">
                  <c:v>98.18</c:v>
                </c:pt>
                <c:pt idx="18">
                  <c:v>104.5</c:v>
                </c:pt>
                <c:pt idx="19">
                  <c:v>112.31</c:v>
                </c:pt>
                <c:pt idx="20">
                  <c:v>117.06</c:v>
                </c:pt>
                <c:pt idx="21">
                  <c:v>115.71</c:v>
                </c:pt>
                <c:pt idx="22">
                  <c:v>112.39</c:v>
                </c:pt>
                <c:pt idx="23">
                  <c:v>104.47</c:v>
                </c:pt>
                <c:pt idx="24">
                  <c:v>100.78</c:v>
                </c:pt>
                <c:pt idx="25">
                  <c:v>96.21</c:v>
                </c:pt>
                <c:pt idx="26">
                  <c:v>94.87</c:v>
                </c:pt>
                <c:pt idx="27">
                  <c:v>95.98</c:v>
                </c:pt>
                <c:pt idx="28">
                  <c:v>96.36</c:v>
                </c:pt>
                <c:pt idx="29">
                  <c:v>97.24</c:v>
                </c:pt>
                <c:pt idx="30">
                  <c:v>98.66</c:v>
                </c:pt>
                <c:pt idx="31">
                  <c:v>101.34</c:v>
                </c:pt>
                <c:pt idx="32">
                  <c:v>106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D8-4016-9874-F5FF210BDC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rgbClr val="FF99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122.55</c:v>
                </c:pt>
                <c:pt idx="1">
                  <c:v>123.71</c:v>
                </c:pt>
                <c:pt idx="2">
                  <c:v>123.98</c:v>
                </c:pt>
                <c:pt idx="3">
                  <c:v>123.29</c:v>
                </c:pt>
                <c:pt idx="4">
                  <c:v>123.87</c:v>
                </c:pt>
                <c:pt idx="5">
                  <c:v>124.98</c:v>
                </c:pt>
                <c:pt idx="6">
                  <c:v>124.96</c:v>
                </c:pt>
                <c:pt idx="7">
                  <c:v>126.36</c:v>
                </c:pt>
                <c:pt idx="8">
                  <c:v>128.22</c:v>
                </c:pt>
                <c:pt idx="9">
                  <c:v>128.15</c:v>
                </c:pt>
                <c:pt idx="10">
                  <c:v>127.14</c:v>
                </c:pt>
                <c:pt idx="11">
                  <c:v>128.96</c:v>
                </c:pt>
                <c:pt idx="12">
                  <c:v>126.34</c:v>
                </c:pt>
                <c:pt idx="13">
                  <c:v>125.3</c:v>
                </c:pt>
                <c:pt idx="14">
                  <c:v>126.19</c:v>
                </c:pt>
                <c:pt idx="15">
                  <c:v>128.41999999999999</c:v>
                </c:pt>
                <c:pt idx="16">
                  <c:v>126.69</c:v>
                </c:pt>
                <c:pt idx="17">
                  <c:v>123.76</c:v>
                </c:pt>
                <c:pt idx="18">
                  <c:v>120.34</c:v>
                </c:pt>
                <c:pt idx="19">
                  <c:v>116.65</c:v>
                </c:pt>
                <c:pt idx="20">
                  <c:v>115.78</c:v>
                </c:pt>
                <c:pt idx="21">
                  <c:v>115.74</c:v>
                </c:pt>
                <c:pt idx="22">
                  <c:v>113.76</c:v>
                </c:pt>
                <c:pt idx="23">
                  <c:v>113.62</c:v>
                </c:pt>
                <c:pt idx="24">
                  <c:v>110.48</c:v>
                </c:pt>
                <c:pt idx="25">
                  <c:v>110.13</c:v>
                </c:pt>
                <c:pt idx="26">
                  <c:v>111.24</c:v>
                </c:pt>
                <c:pt idx="27">
                  <c:v>113.37</c:v>
                </c:pt>
                <c:pt idx="28">
                  <c:v>113.02</c:v>
                </c:pt>
                <c:pt idx="29">
                  <c:v>113.68</c:v>
                </c:pt>
                <c:pt idx="30">
                  <c:v>113.82</c:v>
                </c:pt>
                <c:pt idx="31">
                  <c:v>112.37</c:v>
                </c:pt>
                <c:pt idx="32">
                  <c:v>106.68</c:v>
                </c:pt>
                <c:pt idx="33">
                  <c:v>107.12</c:v>
                </c:pt>
                <c:pt idx="34">
                  <c:v>105.59</c:v>
                </c:pt>
                <c:pt idx="35">
                  <c:v>101.73</c:v>
                </c:pt>
                <c:pt idx="36">
                  <c:v>100.07</c:v>
                </c:pt>
                <c:pt idx="37">
                  <c:v>101.92</c:v>
                </c:pt>
                <c:pt idx="38">
                  <c:v>104.93</c:v>
                </c:pt>
                <c:pt idx="39">
                  <c:v>107.3</c:v>
                </c:pt>
                <c:pt idx="40">
                  <c:v>109.21</c:v>
                </c:pt>
                <c:pt idx="41">
                  <c:v>109.73</c:v>
                </c:pt>
                <c:pt idx="42">
                  <c:v>110.13</c:v>
                </c:pt>
                <c:pt idx="43">
                  <c:v>113.03</c:v>
                </c:pt>
                <c:pt idx="44">
                  <c:v>114.6</c:v>
                </c:pt>
                <c:pt idx="45">
                  <c:v>115.19</c:v>
                </c:pt>
                <c:pt idx="46">
                  <c:v>115.96</c:v>
                </c:pt>
                <c:pt idx="47">
                  <c:v>118.21</c:v>
                </c:pt>
                <c:pt idx="48">
                  <c:v>118.92</c:v>
                </c:pt>
                <c:pt idx="49">
                  <c:v>119</c:v>
                </c:pt>
                <c:pt idx="50">
                  <c:v>120.36</c:v>
                </c:pt>
                <c:pt idx="51">
                  <c:v>122.28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D8-4016-9874-F5FF210BDCE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117.67618539999999</c:v>
                </c:pt>
                <c:pt idx="1">
                  <c:v>118.81458189999999</c:v>
                </c:pt>
                <c:pt idx="2">
                  <c:v>121.8863363</c:v>
                </c:pt>
                <c:pt idx="3">
                  <c:v>121.2200924</c:v>
                </c:pt>
                <c:pt idx="4">
                  <c:v>118.75610519999999</c:v>
                </c:pt>
                <c:pt idx="5">
                  <c:v>119.74590910000001</c:v>
                </c:pt>
                <c:pt idx="6">
                  <c:v>119.5890144</c:v>
                </c:pt>
                <c:pt idx="7">
                  <c:v>124.40082839999999</c:v>
                </c:pt>
                <c:pt idx="8">
                  <c:v>124.7605904</c:v>
                </c:pt>
                <c:pt idx="9">
                  <c:v>125.2303806</c:v>
                </c:pt>
                <c:pt idx="10">
                  <c:v>128.64292710000001</c:v>
                </c:pt>
                <c:pt idx="11">
                  <c:v>130.90677109999999</c:v>
                </c:pt>
                <c:pt idx="12">
                  <c:v>127.3809136</c:v>
                </c:pt>
                <c:pt idx="13">
                  <c:v>124.33447320000001</c:v>
                </c:pt>
                <c:pt idx="14">
                  <c:v>128.0118641</c:v>
                </c:pt>
                <c:pt idx="15">
                  <c:v>131.59819719999999</c:v>
                </c:pt>
                <c:pt idx="16">
                  <c:v>136.2182047</c:v>
                </c:pt>
                <c:pt idx="17">
                  <c:v>144.59530889999999</c:v>
                </c:pt>
                <c:pt idx="18">
                  <c:v>137.28420070000001</c:v>
                </c:pt>
                <c:pt idx="19">
                  <c:v>134.2543325</c:v>
                </c:pt>
                <c:pt idx="20">
                  <c:v>131.50047989999999</c:v>
                </c:pt>
                <c:pt idx="21">
                  <c:v>136.26438640000001</c:v>
                </c:pt>
                <c:pt idx="22">
                  <c:v>136.07359070000001</c:v>
                </c:pt>
                <c:pt idx="23">
                  <c:v>130.12749669999999</c:v>
                </c:pt>
                <c:pt idx="24">
                  <c:v>121.4964616</c:v>
                </c:pt>
                <c:pt idx="25">
                  <c:v>118.63583389999999</c:v>
                </c:pt>
                <c:pt idx="26">
                  <c:v>117.57573669999999</c:v>
                </c:pt>
                <c:pt idx="27">
                  <c:v>119.5107861</c:v>
                </c:pt>
                <c:pt idx="28">
                  <c:v>119.33004459999999</c:v>
                </c:pt>
                <c:pt idx="29">
                  <c:v>117.1552638</c:v>
                </c:pt>
                <c:pt idx="30">
                  <c:v>117.303842</c:v>
                </c:pt>
                <c:pt idx="31">
                  <c:v>115.166523</c:v>
                </c:pt>
                <c:pt idx="32">
                  <c:v>109.6787568</c:v>
                </c:pt>
                <c:pt idx="33">
                  <c:v>106.7799278</c:v>
                </c:pt>
                <c:pt idx="34">
                  <c:v>104.6526483</c:v>
                </c:pt>
                <c:pt idx="35">
                  <c:v>104.92113519999999</c:v>
                </c:pt>
                <c:pt idx="36">
                  <c:v>105.88142329999999</c:v>
                </c:pt>
                <c:pt idx="37">
                  <c:v>108.5029457</c:v>
                </c:pt>
                <c:pt idx="38">
                  <c:v>108.01</c:v>
                </c:pt>
                <c:pt idx="39">
                  <c:v>109.45</c:v>
                </c:pt>
                <c:pt idx="40">
                  <c:v>111.01</c:v>
                </c:pt>
                <c:pt idx="41">
                  <c:v>110.87</c:v>
                </c:pt>
                <c:pt idx="42">
                  <c:v>116.98</c:v>
                </c:pt>
                <c:pt idx="43">
                  <c:v>123.53</c:v>
                </c:pt>
                <c:pt idx="44">
                  <c:v>122.71</c:v>
                </c:pt>
                <c:pt idx="45">
                  <c:v>119.35</c:v>
                </c:pt>
                <c:pt idx="46">
                  <c:v>118.97</c:v>
                </c:pt>
                <c:pt idx="47">
                  <c:v>120.58</c:v>
                </c:pt>
                <c:pt idx="48">
                  <c:v>117.46</c:v>
                </c:pt>
                <c:pt idx="49">
                  <c:v>119.71</c:v>
                </c:pt>
                <c:pt idx="50">
                  <c:v>122.84</c:v>
                </c:pt>
                <c:pt idx="51">
                  <c:v>121.61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D8-4016-9874-F5FF210BDCE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Sheet1!$E$2:$E$53</c:f>
              <c:numCache>
                <c:formatCode>General</c:formatCode>
                <c:ptCount val="52"/>
                <c:pt idx="0">
                  <c:v>121.61</c:v>
                </c:pt>
                <c:pt idx="1">
                  <c:v>119.92</c:v>
                </c:pt>
                <c:pt idx="2">
                  <c:v>122.89</c:v>
                </c:pt>
                <c:pt idx="3">
                  <c:v>126.46</c:v>
                </c:pt>
                <c:pt idx="4">
                  <c:v>125.91</c:v>
                </c:pt>
                <c:pt idx="5">
                  <c:v>126.15</c:v>
                </c:pt>
                <c:pt idx="6">
                  <c:v>129.75</c:v>
                </c:pt>
                <c:pt idx="7">
                  <c:v>127.95</c:v>
                </c:pt>
                <c:pt idx="8">
                  <c:v>126.76</c:v>
                </c:pt>
                <c:pt idx="9">
                  <c:v>126.79</c:v>
                </c:pt>
                <c:pt idx="10">
                  <c:v>127.91</c:v>
                </c:pt>
                <c:pt idx="11">
                  <c:v>125.9</c:v>
                </c:pt>
                <c:pt idx="12">
                  <c:v>120.96</c:v>
                </c:pt>
                <c:pt idx="13">
                  <c:v>116.73</c:v>
                </c:pt>
                <c:pt idx="14">
                  <c:v>119.49</c:v>
                </c:pt>
                <c:pt idx="15">
                  <c:v>121.71</c:v>
                </c:pt>
                <c:pt idx="16">
                  <c:v>123.73</c:v>
                </c:pt>
                <c:pt idx="17">
                  <c:v>124.81</c:v>
                </c:pt>
                <c:pt idx="18">
                  <c:v>121.65</c:v>
                </c:pt>
                <c:pt idx="19">
                  <c:v>114.73</c:v>
                </c:pt>
                <c:pt idx="20">
                  <c:v>110.06</c:v>
                </c:pt>
                <c:pt idx="21">
                  <c:v>110.55</c:v>
                </c:pt>
                <c:pt idx="22">
                  <c:v>114.66</c:v>
                </c:pt>
                <c:pt idx="23">
                  <c:v>111.28</c:v>
                </c:pt>
                <c:pt idx="24">
                  <c:v>108.74</c:v>
                </c:pt>
                <c:pt idx="25">
                  <c:v>106.87</c:v>
                </c:pt>
                <c:pt idx="26">
                  <c:v>112.63</c:v>
                </c:pt>
                <c:pt idx="27">
                  <c:v>110.5</c:v>
                </c:pt>
                <c:pt idx="28">
                  <c:v>112.61</c:v>
                </c:pt>
                <c:pt idx="29">
                  <c:v>110.57</c:v>
                </c:pt>
                <c:pt idx="30">
                  <c:v>112.98</c:v>
                </c:pt>
                <c:pt idx="31">
                  <c:v>110.98</c:v>
                </c:pt>
                <c:pt idx="32">
                  <c:v>109.91</c:v>
                </c:pt>
                <c:pt idx="33">
                  <c:v>109.02</c:v>
                </c:pt>
                <c:pt idx="34">
                  <c:v>107.18</c:v>
                </c:pt>
                <c:pt idx="35">
                  <c:v>107.67</c:v>
                </c:pt>
                <c:pt idx="36">
                  <c:v>110.66</c:v>
                </c:pt>
                <c:pt idx="37">
                  <c:v>110.61</c:v>
                </c:pt>
                <c:pt idx="38">
                  <c:v>110.65</c:v>
                </c:pt>
                <c:pt idx="39">
                  <c:v>110.95</c:v>
                </c:pt>
                <c:pt idx="40">
                  <c:v>110.52</c:v>
                </c:pt>
                <c:pt idx="41">
                  <c:v>110.05</c:v>
                </c:pt>
                <c:pt idx="42">
                  <c:v>113.81</c:v>
                </c:pt>
                <c:pt idx="43">
                  <c:v>114.95</c:v>
                </c:pt>
                <c:pt idx="44">
                  <c:v>113.7</c:v>
                </c:pt>
                <c:pt idx="45">
                  <c:v>113</c:v>
                </c:pt>
                <c:pt idx="46">
                  <c:v>115.39</c:v>
                </c:pt>
                <c:pt idx="47">
                  <c:v>117.1</c:v>
                </c:pt>
                <c:pt idx="48">
                  <c:v>118.11</c:v>
                </c:pt>
                <c:pt idx="49">
                  <c:v>118.14</c:v>
                </c:pt>
                <c:pt idx="50">
                  <c:v>118.81</c:v>
                </c:pt>
                <c:pt idx="51">
                  <c:v>122.52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D8-4016-9874-F5FF210BDCE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2020 Fut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Sheet1!$F$2:$F$53</c:f>
              <c:numCache>
                <c:formatCode>General</c:formatCode>
                <c:ptCount val="52"/>
                <c:pt idx="34">
                  <c:v>107.5</c:v>
                </c:pt>
                <c:pt idx="43">
                  <c:v>110.82</c:v>
                </c:pt>
                <c:pt idx="51">
                  <c:v>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D8-4016-9874-F5FF210BDCE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2021 Fut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rgbClr val="7030A0"/>
              </a:solidFill>
              <a:ln w="19050">
                <a:noFill/>
              </a:ln>
              <a:effectLst/>
            </c:spPr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Sheet1!$G$2:$G$53</c:f>
              <c:numCache>
                <c:formatCode>General</c:formatCode>
                <c:ptCount val="52"/>
                <c:pt idx="9">
                  <c:v>116</c:v>
                </c:pt>
                <c:pt idx="17">
                  <c:v>117.32</c:v>
                </c:pt>
                <c:pt idx="25">
                  <c:v>111</c:v>
                </c:pt>
                <c:pt idx="34">
                  <c:v>110</c:v>
                </c:pt>
                <c:pt idx="43">
                  <c:v>112</c:v>
                </c:pt>
                <c:pt idx="51">
                  <c:v>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D8-4016-9874-F5FF210BD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515888"/>
        <c:axId val="209516280"/>
      </c:lineChart>
      <c:catAx>
        <c:axId val="20951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16280"/>
        <c:crosses val="autoZero"/>
        <c:auto val="1"/>
        <c:lblAlgn val="ctr"/>
        <c:lblOffset val="100"/>
        <c:noMultiLvlLbl val="0"/>
      </c:catAx>
      <c:valAx>
        <c:axId val="209516280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1588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0.58193</cdr:x>
      <cdr:y>0.40153</cdr:y>
    </cdr:from>
    <cdr:to>
      <cdr:x>0.62629</cdr:x>
      <cdr:y>0.51693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8808B9E9-7D1F-4FC3-AAC2-6933F7D9C907}"/>
            </a:ext>
          </a:extLst>
        </cdr:cNvPr>
        <cdr:cNvSpPr/>
      </cdr:nvSpPr>
      <cdr:spPr>
        <a:xfrm xmlns:a="http://schemas.openxmlformats.org/drawingml/2006/main">
          <a:off x="4808241" y="2259337"/>
          <a:ext cx="366504" cy="6493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F4FA8-6DBC-4492-9AA5-26FC333E5F1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F87AE-F588-4245-8452-6A8BF7FC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5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9CCD9-E4D4-409F-92C6-2834E4F389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1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7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43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41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595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3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4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6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7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3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5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D1537-35A6-4503-A6C2-0E4CC42B8A5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E75CE-6EDA-42BA-8D72-C810C25C3B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5985164"/>
            <a:ext cx="507067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8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su.edu/livestockeconomics" TargetMode="External"/><Relationship Id="rId2" Type="http://schemas.openxmlformats.org/officeDocument/2006/relationships/hyperlink" Target="mailto:Tim.Petry@nds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886844"/>
          </a:xfrm>
        </p:spPr>
        <p:txBody>
          <a:bodyPr/>
          <a:lstStyle/>
          <a:p>
            <a:r>
              <a:rPr lang="en-US" b="1" dirty="0"/>
              <a:t>Agricultural Market Situation and Outlook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4315906"/>
            <a:ext cx="6400800" cy="58934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August 20, 2020</a:t>
            </a:r>
            <a:endParaRPr lang="en-US" sz="32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64C47F7-E670-F74B-97A7-FF2D2757FCE5}"/>
              </a:ext>
            </a:extLst>
          </p:cNvPr>
          <p:cNvSpPr txBox="1">
            <a:spLocks/>
          </p:cNvSpPr>
          <p:nvPr/>
        </p:nvSpPr>
        <p:spPr bwMode="auto">
          <a:xfrm>
            <a:off x="0" y="3367886"/>
            <a:ext cx="9143999" cy="58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chemeClr val="tx1"/>
                </a:solidFill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9528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88C3-01B3-485A-9CFF-C038A79E1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Home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62E0F-0AF1-4E86-A8B3-75A762B2F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Median Home Prices up 6.8% (annualized) over the last 3 months</a:t>
            </a:r>
          </a:p>
          <a:p>
            <a:r>
              <a:rPr lang="en-US" dirty="0"/>
              <a:t>Regional</a:t>
            </a:r>
          </a:p>
          <a:p>
            <a:pPr lvl="1"/>
            <a:r>
              <a:rPr lang="en-US" dirty="0"/>
              <a:t>9.9% Midwest (highest)</a:t>
            </a:r>
          </a:p>
          <a:p>
            <a:pPr lvl="1"/>
            <a:r>
              <a:rPr lang="en-US" dirty="0"/>
              <a:t>4.3% Northeast (lowest)</a:t>
            </a:r>
          </a:p>
          <a:p>
            <a:pPr lvl="1"/>
            <a:r>
              <a:rPr lang="en-US" dirty="0"/>
              <a:t>6.5-7.8% All other regions</a:t>
            </a:r>
          </a:p>
          <a:p>
            <a:pPr lvl="1"/>
            <a:endParaRPr lang="en-US" dirty="0"/>
          </a:p>
          <a:p>
            <a:r>
              <a:rPr lang="en-US" dirty="0"/>
              <a:t>Tighter supply</a:t>
            </a:r>
          </a:p>
          <a:p>
            <a:pPr lvl="1"/>
            <a:r>
              <a:rPr lang="en-US" dirty="0"/>
              <a:t>Existing supply of homes down 18.2% from 2019</a:t>
            </a:r>
          </a:p>
        </p:txBody>
      </p:sp>
    </p:spTree>
    <p:extLst>
      <p:ext uri="{BB962C8B-B14F-4D97-AF65-F5344CB8AC3E}">
        <p14:creationId xmlns:p14="http://schemas.microsoft.com/office/powerpoint/2010/main" val="5906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6B80-195B-441E-B70A-36C31E51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Prices not Increasing Everywhere though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8EB0A-DC64-4399-AE8D-6D84DECBE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Forbes, July 17 2020: “Manhattan Rents Drop to Record Lows as Demand Plummets”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“Home Sellers Slash Prices in San Francisco as Number of Houses for Sale Reach Recession-Era Level”…..”Not since 2010-2011 have so many homes in San Francisco been on the market at once, with almost 50% more single-family homes on the market….</a:t>
            </a:r>
          </a:p>
        </p:txBody>
      </p:sp>
    </p:spTree>
    <p:extLst>
      <p:ext uri="{BB962C8B-B14F-4D97-AF65-F5344CB8AC3E}">
        <p14:creationId xmlns:p14="http://schemas.microsoft.com/office/powerpoint/2010/main" val="33305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0EB6-8836-4359-BDC9-FB8188B0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58" y="93074"/>
            <a:ext cx="8470899" cy="1161392"/>
          </a:xfrm>
        </p:spPr>
        <p:txBody>
          <a:bodyPr>
            <a:normAutofit/>
          </a:bodyPr>
          <a:lstStyle/>
          <a:p>
            <a:r>
              <a:rPr lang="en-US" sz="3200" dirty="0"/>
              <a:t>Farm Loan Repayment Issues in the 10</a:t>
            </a:r>
            <a:r>
              <a:rPr lang="en-US" sz="3200" baseline="30000" dirty="0"/>
              <a:t>th</a:t>
            </a:r>
            <a:r>
              <a:rPr lang="en-US" sz="3200" dirty="0"/>
              <a:t> District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01E75-B844-4264-AC6D-8129E0AB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134"/>
            <a:ext cx="9144000" cy="44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1DC4A1-1388-4146-9387-53BECA6D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21"/>
            <a:ext cx="9144000" cy="4908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F1E1B9-DF06-442E-823D-DCA18655F692}"/>
              </a:ext>
            </a:extLst>
          </p:cNvPr>
          <p:cNvSpPr txBox="1"/>
          <p:nvPr/>
        </p:nvSpPr>
        <p:spPr>
          <a:xfrm>
            <a:off x="581891" y="5267246"/>
            <a:ext cx="782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possible CFAP and PPP loans diminished the expected growth in loan demand</a:t>
            </a:r>
          </a:p>
        </p:txBody>
      </p:sp>
    </p:spTree>
    <p:extLst>
      <p:ext uri="{BB962C8B-B14F-4D97-AF65-F5344CB8AC3E}">
        <p14:creationId xmlns:p14="http://schemas.microsoft.com/office/powerpoint/2010/main" val="1216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E5D7-D68C-4BDB-8121-8C65C1B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11" y="392620"/>
            <a:ext cx="8515350" cy="723591"/>
          </a:xfrm>
        </p:spPr>
        <p:txBody>
          <a:bodyPr>
            <a:normAutofit/>
          </a:bodyPr>
          <a:lstStyle/>
          <a:p>
            <a:r>
              <a:rPr lang="en-US" dirty="0"/>
              <a:t>Fund Availability and Deposits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9BCC8-5E1B-4971-B925-6964AE7A0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211"/>
            <a:ext cx="9144000" cy="46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79AE8-5934-49C1-A7A0-13E22578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6669"/>
          </a:xfrm>
        </p:spPr>
        <p:txBody>
          <a:bodyPr/>
          <a:lstStyle/>
          <a:p>
            <a:r>
              <a:rPr lang="en-US" dirty="0"/>
              <a:t>Interest Rates in the </a:t>
            </a:r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District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C582B-DAE7-428E-9F63-8F70A7639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797"/>
            <a:ext cx="9144000" cy="473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9B32-85D3-48B5-AC6B-92BDD524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020"/>
            <a:ext cx="8229600" cy="148101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USDA Yield Updates and Impact of Derecho Storms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77C0F-74EE-4F75-81B7-C494BFE98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49" y="1815860"/>
            <a:ext cx="4724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Frayne Olson</a:t>
            </a:r>
          </a:p>
          <a:p>
            <a:pPr marL="0" indent="0">
              <a:buNone/>
            </a:pPr>
            <a:r>
              <a:rPr kumimoji="1" lang="en-US" dirty="0"/>
              <a:t>Crop Economist/ Marketing Specialist</a:t>
            </a:r>
          </a:p>
          <a:p>
            <a:pPr marL="0" indent="0">
              <a:buNone/>
            </a:pPr>
            <a:r>
              <a:rPr kumimoji="1" lang="en-US" dirty="0"/>
              <a:t>frayne.olson@ndsu.edu</a:t>
            </a:r>
          </a:p>
          <a:p>
            <a:pPr marL="0" indent="0">
              <a:buNone/>
            </a:pPr>
            <a:r>
              <a:rPr kumimoji="1" lang="en-US" dirty="0"/>
              <a:t>701-231-7377 (o)</a:t>
            </a:r>
          </a:p>
          <a:p>
            <a:pPr marL="0" indent="0">
              <a:buNone/>
            </a:pPr>
            <a:r>
              <a:rPr kumimoji="1" lang="en-US" dirty="0"/>
              <a:t>701-715-3673 (c)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15414-EE5D-46AF-97AF-114FC69A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83" y="1839507"/>
            <a:ext cx="3099932" cy="43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5A71B4F-948C-4782-A22D-27BB1E104B7D}"/>
              </a:ext>
            </a:extLst>
          </p:cNvPr>
          <p:cNvSpPr txBox="1">
            <a:spLocks noChangeArrowheads="1"/>
          </p:cNvSpPr>
          <p:nvPr/>
        </p:nvSpPr>
        <p:spPr>
          <a:xfrm>
            <a:off x="553148" y="61122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latin typeface="+mn-lt"/>
                <a:cs typeface="Arial" panose="020B0604020202020204" pitchFamily="34" charset="0"/>
              </a:rPr>
              <a:t>USDA August Yield Update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425AE9C-E1B9-4F01-84A8-6986BE0F0796}"/>
              </a:ext>
            </a:extLst>
          </p:cNvPr>
          <p:cNvSpPr txBox="1">
            <a:spLocks noChangeArrowheads="1"/>
          </p:cNvSpPr>
          <p:nvPr/>
        </p:nvSpPr>
        <p:spPr>
          <a:xfrm>
            <a:off x="553148" y="1060704"/>
            <a:ext cx="8229600" cy="48979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>
                <a:cs typeface="Arial" panose="020B0604020202020204" pitchFamily="34" charset="0"/>
              </a:rPr>
              <a:t>Yield updates for </a:t>
            </a:r>
            <a:r>
              <a:rPr 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corn</a:t>
            </a:r>
            <a:r>
              <a:rPr lang="en-US" sz="3600" dirty="0"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soybeans</a:t>
            </a:r>
            <a:r>
              <a:rPr lang="en-US" sz="3600" dirty="0">
                <a:cs typeface="Arial" panose="020B0604020202020204" pitchFamily="34" charset="0"/>
              </a:rPr>
              <a:t>, winter wheat, spring wheat and durum.</a:t>
            </a:r>
          </a:p>
          <a:p>
            <a:pPr>
              <a:spcBef>
                <a:spcPct val="50000"/>
              </a:spcBef>
              <a:defRPr/>
            </a:pPr>
            <a:r>
              <a:rPr lang="en-US" sz="3600" dirty="0">
                <a:cs typeface="Arial" panose="020B0604020202020204" pitchFamily="34" charset="0"/>
              </a:rPr>
              <a:t>Operator Survey.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3200" dirty="0">
                <a:cs typeface="Arial" panose="020B0604020202020204" pitchFamily="34" charset="0"/>
              </a:rPr>
              <a:t>20,346 farm operators.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3200" dirty="0">
                <a:cs typeface="Arial" panose="020B0604020202020204" pitchFamily="34" charset="0"/>
              </a:rPr>
              <a:t>Survey conducted from July 30 – </a:t>
            </a:r>
            <a:r>
              <a:rPr lang="en-US" sz="3200" dirty="0">
                <a:solidFill>
                  <a:srgbClr val="0000FF"/>
                </a:solidFill>
                <a:cs typeface="Arial" panose="020B0604020202020204" pitchFamily="34" charset="0"/>
              </a:rPr>
              <a:t>Aug. 6</a:t>
            </a:r>
          </a:p>
          <a:p>
            <a:pPr>
              <a:spcBef>
                <a:spcPct val="50000"/>
              </a:spcBef>
              <a:defRPr/>
            </a:pPr>
            <a:r>
              <a:rPr lang="en-US" sz="3600" dirty="0">
                <a:cs typeface="Arial" panose="020B0604020202020204" pitchFamily="34" charset="0"/>
              </a:rPr>
              <a:t>Remote Sensing (satellite images).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3200" dirty="0">
                <a:cs typeface="Arial" panose="020B0604020202020204" pitchFamily="34" charset="0"/>
              </a:rPr>
              <a:t>Time series of 250 meter MODIS Satellite Data.</a:t>
            </a:r>
          </a:p>
        </p:txBody>
      </p:sp>
    </p:spTree>
    <p:extLst>
      <p:ext uri="{BB962C8B-B14F-4D97-AF65-F5344CB8AC3E}">
        <p14:creationId xmlns:p14="http://schemas.microsoft.com/office/powerpoint/2010/main" val="32041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9AFF-3CC1-4B2B-BA96-1CED3B0F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50" y="28026"/>
            <a:ext cx="8212822" cy="97865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U.S. Corn Supply &amp; Demand Table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1A5489-31A8-4DE5-A792-F64E54A94F3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3200" y="907965"/>
          <a:ext cx="8737600" cy="5042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678">
                <a:tc>
                  <a:txBody>
                    <a:bodyPr/>
                    <a:lstStyle/>
                    <a:p>
                      <a:r>
                        <a:rPr lang="en-US" sz="1800" dirty="0"/>
                        <a:t>U.S.</a:t>
                      </a:r>
                      <a:r>
                        <a:rPr lang="en-US" sz="1800" baseline="0" dirty="0"/>
                        <a:t> Corn</a:t>
                      </a:r>
                      <a:endParaRPr lang="en-US" sz="1800" dirty="0"/>
                    </a:p>
                  </a:txBody>
                  <a:tcPr marT="40640" marB="4064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2018/2019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2019/2020</a:t>
                      </a:r>
                      <a:r>
                        <a:rPr lang="en-US" sz="1800" baseline="0" dirty="0"/>
                        <a:t> (Est.</a:t>
                      </a:r>
                      <a:r>
                        <a:rPr lang="en-US" sz="1800" dirty="0"/>
                        <a:t>)</a:t>
                      </a:r>
                    </a:p>
                  </a:txBody>
                  <a:tcPr marT="40640" marB="406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2020/2021</a:t>
                      </a:r>
                      <a:r>
                        <a:rPr lang="en-US" sz="1800" baseline="0" dirty="0"/>
                        <a:t> (Aug</a:t>
                      </a:r>
                      <a:r>
                        <a:rPr lang="en-US" sz="1800" dirty="0"/>
                        <a:t>)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0" dirty="0"/>
                        <a:t>Planted A.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88.9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89.7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92.0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Harvested A.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81.3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81.3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84.0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2000" b="1" dirty="0"/>
                        <a:t>Yield/Harvest</a:t>
                      </a:r>
                      <a:r>
                        <a:rPr lang="en-US" sz="2000" b="1" baseline="0" dirty="0"/>
                        <a:t> A.</a:t>
                      </a:r>
                      <a:endParaRPr lang="en-US" sz="2000" b="1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176.4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167.4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181.5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Beginning</a:t>
                      </a:r>
                      <a:r>
                        <a:rPr lang="en-US" sz="1800" baseline="0" dirty="0"/>
                        <a:t> Stocks</a:t>
                      </a:r>
                      <a:endParaRPr lang="en-US" sz="1800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2,140  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Mill</a:t>
                      </a:r>
                      <a:r>
                        <a:rPr lang="en-US" sz="1800" baseline="0" dirty="0"/>
                        <a:t>. Bu.</a:t>
                      </a:r>
                      <a:endParaRPr lang="en-US" sz="1800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2,221    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2,228    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Production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14,340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/>
                        <a:t> </a:t>
                      </a:r>
                      <a:r>
                        <a:rPr lang="en-US" sz="1800" baseline="0" dirty="0"/>
                        <a:t>Mill. Bu.</a:t>
                      </a:r>
                      <a:endParaRPr lang="en-US" sz="1800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13,617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15,278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Imports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    </a:t>
                      </a:r>
                      <a:r>
                        <a:rPr lang="en-US" sz="1800" baseline="0" dirty="0"/>
                        <a:t>Mill. Bu.</a:t>
                      </a:r>
                      <a:endParaRPr lang="en-US" sz="1800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45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Total</a:t>
                      </a:r>
                      <a:r>
                        <a:rPr lang="en-US" sz="1800" b="1" i="1" baseline="0" dirty="0"/>
                        <a:t> Supply</a:t>
                      </a:r>
                      <a:endParaRPr lang="en-US" sz="1800" b="1" i="1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16,509   </a:t>
                      </a:r>
                      <a:r>
                        <a:rPr lang="en-US" sz="1800" b="1" i="1" baseline="0" dirty="0"/>
                        <a:t>Mill. Bu.</a:t>
                      </a:r>
                      <a:endParaRPr lang="en-US" sz="1800" b="1" i="1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15,883 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rgbClr val="0000FF"/>
                          </a:solidFill>
                        </a:rPr>
                        <a:t>17,531   </a:t>
                      </a: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Feed &amp; Residual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5,429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5,600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5,925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0" dirty="0"/>
                        <a:t>Food, Seed, Ind.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6,793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6,260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6,625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Ethanol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5,378   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4,850   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5,200    </a:t>
                      </a:r>
                      <a:r>
                        <a:rPr lang="en-US" sz="16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Exports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2,066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1,795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2,225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Total Use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14,288   </a:t>
                      </a:r>
                      <a:r>
                        <a:rPr lang="en-US" sz="1800" b="1" i="1" baseline="0" dirty="0"/>
                        <a:t>Mill. Bu.</a:t>
                      </a:r>
                      <a:endParaRPr lang="en-US" sz="1800" b="1" i="1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13,655 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rgbClr val="0000FF"/>
                          </a:solidFill>
                        </a:rPr>
                        <a:t>14,775   </a:t>
                      </a: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1" dirty="0"/>
                        <a:t>Ending Stocks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2,221   </a:t>
                      </a:r>
                      <a:r>
                        <a:rPr lang="en-US" sz="1800" b="1" baseline="0" dirty="0"/>
                        <a:t>Mill. Bu.</a:t>
                      </a:r>
                      <a:endParaRPr lang="en-US" sz="1800" b="1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2,228  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2,756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3C5DFE-9141-4FE4-997B-B0F30D0AD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068" y="6091658"/>
            <a:ext cx="546946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22" dirty="0">
                <a:solidFill>
                  <a:prstClr val="black"/>
                </a:solidFill>
                <a:latin typeface="Calibri"/>
              </a:rPr>
              <a:t>USDA WASDE – August 12, 2020</a:t>
            </a:r>
          </a:p>
        </p:txBody>
      </p:sp>
    </p:spTree>
    <p:extLst>
      <p:ext uri="{BB962C8B-B14F-4D97-AF65-F5344CB8AC3E}">
        <p14:creationId xmlns:p14="http://schemas.microsoft.com/office/powerpoint/2010/main" val="38452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9AFF-3CC1-4B2B-BA96-1CED3B0F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50" y="28026"/>
            <a:ext cx="8212822" cy="97865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U.S. Corn Supply &amp; Demand Table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1A5489-31A8-4DE5-A792-F64E54A94F3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3200" y="907965"/>
          <a:ext cx="8737600" cy="5042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678">
                <a:tc>
                  <a:txBody>
                    <a:bodyPr/>
                    <a:lstStyle/>
                    <a:p>
                      <a:r>
                        <a:rPr lang="en-US" sz="1800" dirty="0"/>
                        <a:t>U.S.</a:t>
                      </a:r>
                      <a:r>
                        <a:rPr lang="en-US" sz="1800" baseline="0" dirty="0"/>
                        <a:t> Corn</a:t>
                      </a:r>
                      <a:endParaRPr lang="en-US" sz="1800" dirty="0"/>
                    </a:p>
                  </a:txBody>
                  <a:tcPr marT="40640" marB="4064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2018/2019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2019/2020</a:t>
                      </a:r>
                      <a:r>
                        <a:rPr lang="en-US" sz="1800" baseline="0" dirty="0"/>
                        <a:t> (Est.</a:t>
                      </a:r>
                      <a:r>
                        <a:rPr lang="en-US" sz="1800" dirty="0"/>
                        <a:t>)</a:t>
                      </a:r>
                    </a:p>
                  </a:txBody>
                  <a:tcPr marT="40640" marB="4064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2020/2021</a:t>
                      </a:r>
                      <a:r>
                        <a:rPr lang="en-US" sz="1800" baseline="0" dirty="0"/>
                        <a:t> (Aug</a:t>
                      </a:r>
                      <a:r>
                        <a:rPr lang="en-US" sz="1800" dirty="0"/>
                        <a:t>)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0" dirty="0"/>
                        <a:t>Planted A.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88.9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89.7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92.0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Harvested A.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81.3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81.3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84.0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2000" b="1" dirty="0"/>
                        <a:t>Yield/Harvest</a:t>
                      </a:r>
                      <a:r>
                        <a:rPr lang="en-US" sz="2000" b="1" baseline="0" dirty="0"/>
                        <a:t> A.</a:t>
                      </a:r>
                      <a:endParaRPr lang="en-US" sz="2000" b="1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176.4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167.4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181.5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Beginning</a:t>
                      </a:r>
                      <a:r>
                        <a:rPr lang="en-US" sz="1800" baseline="0" dirty="0"/>
                        <a:t> Stocks</a:t>
                      </a:r>
                      <a:endParaRPr lang="en-US" sz="1800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2,140  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Mill</a:t>
                      </a:r>
                      <a:r>
                        <a:rPr lang="en-US" sz="1800" baseline="0" dirty="0"/>
                        <a:t>. Bu.</a:t>
                      </a:r>
                      <a:endParaRPr lang="en-US" sz="1800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2,221    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2,228    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Production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14,340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/>
                        <a:t> </a:t>
                      </a:r>
                      <a:r>
                        <a:rPr lang="en-US" sz="1800" baseline="0" dirty="0"/>
                        <a:t>Mill. Bu.</a:t>
                      </a:r>
                      <a:endParaRPr lang="en-US" sz="1800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13,617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15,278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Imports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    </a:t>
                      </a:r>
                      <a:r>
                        <a:rPr lang="en-US" sz="1800" baseline="0" dirty="0"/>
                        <a:t>Mill. Bu.</a:t>
                      </a:r>
                      <a:endParaRPr lang="en-US" sz="1800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45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Total</a:t>
                      </a:r>
                      <a:r>
                        <a:rPr lang="en-US" sz="1800" b="1" i="1" baseline="0" dirty="0"/>
                        <a:t> Supply</a:t>
                      </a:r>
                      <a:endParaRPr lang="en-US" sz="1800" b="1" i="1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16,509   </a:t>
                      </a:r>
                      <a:r>
                        <a:rPr lang="en-US" sz="1800" b="1" i="1" baseline="0" dirty="0"/>
                        <a:t>Mill. Bu.</a:t>
                      </a:r>
                      <a:endParaRPr lang="en-US" sz="1800" b="1" i="1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15,883 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rgbClr val="0000FF"/>
                          </a:solidFill>
                        </a:rPr>
                        <a:t>17,531   </a:t>
                      </a: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Feed &amp; Residual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5,429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5,600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5,925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0" dirty="0"/>
                        <a:t>Food, Seed, Ind.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6,793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6,260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6,625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Ethanol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5,378   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4,850   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5,200    </a:t>
                      </a:r>
                      <a:r>
                        <a:rPr lang="en-US" sz="16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dirty="0"/>
                        <a:t>Exports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2,066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1,795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2,225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Total Use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14,288   </a:t>
                      </a:r>
                      <a:r>
                        <a:rPr lang="en-US" sz="1800" b="1" i="1" baseline="0" dirty="0"/>
                        <a:t>Mill. Bu.</a:t>
                      </a:r>
                      <a:endParaRPr lang="en-US" sz="1800" b="1" i="1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13,655 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rgbClr val="0000FF"/>
                          </a:solidFill>
                        </a:rPr>
                        <a:t>14,775   </a:t>
                      </a: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276">
                <a:tc>
                  <a:txBody>
                    <a:bodyPr/>
                    <a:lstStyle/>
                    <a:p>
                      <a:r>
                        <a:rPr lang="en-US" sz="1800" b="1" dirty="0"/>
                        <a:t>Ending Stocks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2,221   </a:t>
                      </a:r>
                      <a:r>
                        <a:rPr lang="en-US" sz="1800" b="1" baseline="0" dirty="0"/>
                        <a:t>Mill. Bu.</a:t>
                      </a:r>
                      <a:endParaRPr lang="en-US" sz="1800" b="1" dirty="0"/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2,228  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2,756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3C5DFE-9141-4FE4-997B-B0F30D0AD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068" y="6091658"/>
            <a:ext cx="546946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22" dirty="0">
                <a:solidFill>
                  <a:prstClr val="black"/>
                </a:solidFill>
                <a:latin typeface="Calibri"/>
              </a:rPr>
              <a:t>USDA WASDE – August 12, 2020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528E49-0A7B-4FAF-8E01-9F7E8F4557F1}"/>
              </a:ext>
            </a:extLst>
          </p:cNvPr>
          <p:cNvSpPr/>
          <p:nvPr/>
        </p:nvSpPr>
        <p:spPr>
          <a:xfrm>
            <a:off x="6663268" y="1907032"/>
            <a:ext cx="2226733" cy="6096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6F8EB5-2385-4821-BEC7-D3084C5263C5}"/>
              </a:ext>
            </a:extLst>
          </p:cNvPr>
          <p:cNvSpPr/>
          <p:nvPr/>
        </p:nvSpPr>
        <p:spPr>
          <a:xfrm>
            <a:off x="501553" y="3277209"/>
            <a:ext cx="7228514" cy="1995493"/>
          </a:xfrm>
          <a:prstGeom prst="ellipse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</a:rPr>
              <a:t>National Average Yield was increased 1.7% from trend line of 178.5 bu./a.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4B5533-8A4C-4CE8-8634-8E9979B6B733}"/>
              </a:ext>
            </a:extLst>
          </p:cNvPr>
          <p:cNvCxnSpPr>
            <a:cxnSpLocks/>
            <a:stCxn id="8" idx="6"/>
            <a:endCxn id="6" idx="4"/>
          </p:cNvCxnSpPr>
          <p:nvPr/>
        </p:nvCxnSpPr>
        <p:spPr>
          <a:xfrm flipV="1">
            <a:off x="7730067" y="2516632"/>
            <a:ext cx="46568" cy="17583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0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48C39A-455C-E946-ADEE-1E891377514C}"/>
              </a:ext>
            </a:extLst>
          </p:cNvPr>
          <p:cNvSpPr txBox="1">
            <a:spLocks/>
          </p:cNvSpPr>
          <p:nvPr/>
        </p:nvSpPr>
        <p:spPr bwMode="auto">
          <a:xfrm>
            <a:off x="457200" y="165632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Use the Q&amp;A tool </a:t>
            </a:r>
          </a:p>
          <a:p>
            <a:r>
              <a:rPr lang="en-US" sz="4000" dirty="0">
                <a:solidFill>
                  <a:schemeClr val="tx1"/>
                </a:solidFill>
              </a:rPr>
              <a:t>to ask questions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833798-5DE9-AB41-9EED-DE2AF9204ED4}"/>
              </a:ext>
            </a:extLst>
          </p:cNvPr>
          <p:cNvSpPr txBox="1">
            <a:spLocks/>
          </p:cNvSpPr>
          <p:nvPr/>
        </p:nvSpPr>
        <p:spPr bwMode="auto">
          <a:xfrm>
            <a:off x="0" y="390919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After the webinar you’ll be invited </a:t>
            </a:r>
          </a:p>
          <a:p>
            <a:r>
              <a:rPr lang="en-US" sz="4000" dirty="0">
                <a:solidFill>
                  <a:schemeClr val="tx1"/>
                </a:solidFill>
              </a:rPr>
              <a:t>to complete a short survey</a:t>
            </a:r>
          </a:p>
        </p:txBody>
      </p:sp>
    </p:spTree>
    <p:extLst>
      <p:ext uri="{BB962C8B-B14F-4D97-AF65-F5344CB8AC3E}">
        <p14:creationId xmlns:p14="http://schemas.microsoft.com/office/powerpoint/2010/main" val="21267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9F5E2D63-9197-4B54-B69C-2773E277B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90" y="158955"/>
            <a:ext cx="7724020" cy="5737707"/>
          </a:xfrm>
          <a:prstGeom prst="rect">
            <a:avLst/>
          </a:prstGeom>
        </p:spPr>
      </p:pic>
      <p:sp>
        <p:nvSpPr>
          <p:cNvPr id="9" name="TextBox 61">
            <a:extLst>
              <a:ext uri="{FF2B5EF4-FFF2-40B4-BE49-F238E27FC236}">
                <a16:creationId xmlns:a16="http://schemas.microsoft.com/office/drawing/2014/main" id="{D4B4B1F2-E631-42A0-930E-C66B64978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41" y="6114270"/>
            <a:ext cx="2965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USDA Secretary Production Report Briefing – 08-12-20 </a:t>
            </a:r>
          </a:p>
        </p:txBody>
      </p:sp>
    </p:spTree>
    <p:extLst>
      <p:ext uri="{BB962C8B-B14F-4D97-AF65-F5344CB8AC3E}">
        <p14:creationId xmlns:p14="http://schemas.microsoft.com/office/powerpoint/2010/main" val="13243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>
            <a:extLst>
              <a:ext uri="{FF2B5EF4-FFF2-40B4-BE49-F238E27FC236}">
                <a16:creationId xmlns:a16="http://schemas.microsoft.com/office/drawing/2014/main" id="{4D13EB27-9179-4AA2-8308-9D6DD3A06F1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25475" y="5019675"/>
            <a:ext cx="6391275" cy="26225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rol 2">
            <a:extLst>
              <a:ext uri="{FF2B5EF4-FFF2-40B4-BE49-F238E27FC236}">
                <a16:creationId xmlns:a16="http://schemas.microsoft.com/office/drawing/2014/main" id="{0DC8FD25-2CC4-425F-B693-305B918AAC40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149350" y="2901950"/>
            <a:ext cx="5457825" cy="16367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Control 1">
            <a:extLst>
              <a:ext uri="{FF2B5EF4-FFF2-40B4-BE49-F238E27FC236}">
                <a16:creationId xmlns:a16="http://schemas.microsoft.com/office/drawing/2014/main" id="{9D2CC8D6-B705-41D6-94E3-03268B79CF6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305599" y="3153565"/>
            <a:ext cx="6392064" cy="329168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Control 2">
            <a:extLst>
              <a:ext uri="{FF2B5EF4-FFF2-40B4-BE49-F238E27FC236}">
                <a16:creationId xmlns:a16="http://schemas.microsoft.com/office/drawing/2014/main" id="{B0521D2D-1BCB-4101-9076-1F9325568578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898525" y="6672263"/>
            <a:ext cx="5946775" cy="24987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6A38B8B4-B10B-4F42-B01A-C6AACC44B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43" y="266154"/>
            <a:ext cx="8719714" cy="5774821"/>
          </a:xfrm>
          <a:prstGeom prst="rect">
            <a:avLst/>
          </a:prstGeom>
        </p:spPr>
      </p:pic>
      <p:sp>
        <p:nvSpPr>
          <p:cNvPr id="15" name="TextBox 61">
            <a:extLst>
              <a:ext uri="{FF2B5EF4-FFF2-40B4-BE49-F238E27FC236}">
                <a16:creationId xmlns:a16="http://schemas.microsoft.com/office/drawing/2014/main" id="{88053EC5-8D2D-4664-9880-746E919ED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41" y="6114270"/>
            <a:ext cx="2965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USDA Secretary Production Report Briefing – 08-12-20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645F6A-E19D-4BD0-B78E-6838F08D897E}"/>
              </a:ext>
            </a:extLst>
          </p:cNvPr>
          <p:cNvSpPr txBox="1"/>
          <p:nvPr/>
        </p:nvSpPr>
        <p:spPr>
          <a:xfrm>
            <a:off x="5360207" y="522223"/>
            <a:ext cx="3783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libri"/>
              </a:rPr>
              <a:t>August 2020 Corn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Calibri"/>
              </a:rPr>
              <a:t>NASA Terra MODIS Modeled Yield</a:t>
            </a:r>
          </a:p>
        </p:txBody>
      </p:sp>
    </p:spTree>
    <p:extLst>
      <p:ext uri="{BB962C8B-B14F-4D97-AF65-F5344CB8AC3E}">
        <p14:creationId xmlns:p14="http://schemas.microsoft.com/office/powerpoint/2010/main" val="26690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AFAD355-E9DA-4FAC-B60D-C0FBB0CB8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1122"/>
            <a:ext cx="8229600" cy="7921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i="1" dirty="0">
                <a:latin typeface="+mn-lt"/>
                <a:cs typeface="Arial" panose="020B0604020202020204" pitchFamily="34" charset="0"/>
              </a:rPr>
              <a:t>Derecho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Storm Damage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E11CD0C-C852-4AAA-83A3-FC296EEE1AC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104594"/>
            <a:ext cx="8229600" cy="485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i="1" dirty="0">
                <a:cs typeface="Arial" panose="020B0604020202020204" pitchFamily="34" charset="0"/>
              </a:rPr>
              <a:t>Derecho</a:t>
            </a:r>
            <a:r>
              <a:rPr lang="en-US" dirty="0">
                <a:cs typeface="Arial" panose="020B0604020202020204" pitchFamily="34" charset="0"/>
              </a:rPr>
              <a:t> is a widespread, long-lived, straight-line wind storm associated with a group of fast moving thunderstorms.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Storm hit Iowa and Eastern Illinois on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August 10</a:t>
            </a:r>
            <a:r>
              <a:rPr lang="en-US" dirty="0">
                <a:cs typeface="Arial" panose="020B0604020202020204" pitchFamily="34" charset="0"/>
              </a:rPr>
              <a:t>, 2020.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USDA Risk Management Agency is estimating </a:t>
            </a:r>
            <a:r>
              <a:rPr lang="en-US" b="1" dirty="0">
                <a:cs typeface="Arial" panose="020B0604020202020204" pitchFamily="34" charset="0"/>
              </a:rPr>
              <a:t>8.18 million acres of corn </a:t>
            </a:r>
            <a:r>
              <a:rPr lang="en-US" dirty="0">
                <a:cs typeface="Arial" panose="020B0604020202020204" pitchFamily="34" charset="0"/>
              </a:rPr>
              <a:t>and </a:t>
            </a:r>
            <a:r>
              <a:rPr lang="en-US" b="1" dirty="0">
                <a:cs typeface="Arial" panose="020B0604020202020204" pitchFamily="34" charset="0"/>
              </a:rPr>
              <a:t>5.64 million acres of soybeans</a:t>
            </a:r>
            <a:r>
              <a:rPr lang="en-US" dirty="0">
                <a:cs typeface="Arial" panose="020B0604020202020204" pitchFamily="34" charset="0"/>
              </a:rPr>
              <a:t> in Iowa were impacted.</a:t>
            </a:r>
          </a:p>
          <a:p>
            <a:pPr lvl="1"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Reported by Iowa Soybean Association</a:t>
            </a:r>
          </a:p>
        </p:txBody>
      </p:sp>
    </p:spTree>
    <p:extLst>
      <p:ext uri="{BB962C8B-B14F-4D97-AF65-F5344CB8AC3E}">
        <p14:creationId xmlns:p14="http://schemas.microsoft.com/office/powerpoint/2010/main" val="35594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CF96A0-F87F-4D72-BB13-6F9A5C6F4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1122"/>
            <a:ext cx="8229600" cy="7921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i="1" dirty="0">
                <a:latin typeface="+mn-lt"/>
                <a:cs typeface="Arial" panose="020B0604020202020204" pitchFamily="34" charset="0"/>
              </a:rPr>
              <a:t>Derecho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Storm Damage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40313C-BBE0-472F-86D5-A9B905799FA8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853284"/>
            <a:ext cx="8229600" cy="5105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Total damage is still unknown.</a:t>
            </a:r>
          </a:p>
          <a:p>
            <a:pPr lvl="1"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How many acres will be un-harvestable?</a:t>
            </a:r>
          </a:p>
          <a:p>
            <a:pPr lvl="1"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What will yield drag be for lodged fields?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USDA National Agricultural Statistics Service (NASS) will resurvey farmers in Iowa to adjust corn and soybean yield estimates.</a:t>
            </a:r>
          </a:p>
          <a:p>
            <a:pPr lvl="1"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Release date is not known.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Private estimates range from 200 – 500 million bushels of corn were lost.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cs typeface="Arial" panose="020B0604020202020204" pitchFamily="34" charset="0"/>
              </a:rPr>
              <a:t>Total soybean losses are not expected to be large.</a:t>
            </a:r>
          </a:p>
        </p:txBody>
      </p:sp>
    </p:spTree>
    <p:extLst>
      <p:ext uri="{BB962C8B-B14F-4D97-AF65-F5344CB8AC3E}">
        <p14:creationId xmlns:p14="http://schemas.microsoft.com/office/powerpoint/2010/main" val="35194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9">
            <a:extLst>
              <a:ext uri="{FF2B5EF4-FFF2-40B4-BE49-F238E27FC236}">
                <a16:creationId xmlns:a16="http://schemas.microsoft.com/office/drawing/2014/main" id="{6E1770A8-770E-4E4A-AD7E-CC64CDDF92FB}"/>
              </a:ext>
            </a:extLst>
          </p:cNvPr>
          <p:cNvSpPr>
            <a:spLocks/>
          </p:cNvSpPr>
          <p:nvPr/>
        </p:nvSpPr>
        <p:spPr bwMode="auto">
          <a:xfrm>
            <a:off x="1561545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itle 61">
            <a:extLst>
              <a:ext uri="{FF2B5EF4-FFF2-40B4-BE49-F238E27FC236}">
                <a16:creationId xmlns:a16="http://schemas.microsoft.com/office/drawing/2014/main" id="{10855F5D-98FF-49DF-8BBF-04FF1277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55" y="0"/>
            <a:ext cx="8534400" cy="723828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+mn-lt"/>
                <a:cs typeface="Arial" panose="020B0604020202020204" pitchFamily="34" charset="0"/>
              </a:rPr>
              <a:t>Derecho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Storm Damage in Iowa</a:t>
            </a:r>
            <a:endParaRPr lang="en-US" b="1" dirty="0">
              <a:latin typeface="+mn-lt"/>
            </a:endParaRPr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9F2660E5-664F-45A0-8811-2146BB54D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081754"/>
            <a:ext cx="25199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National Weather Service – Des Moines, IA – 08-11-20</a:t>
            </a:r>
          </a:p>
        </p:txBody>
      </p:sp>
      <p:pic>
        <p:nvPicPr>
          <p:cNvPr id="9" name="Picture 2" descr="Damage swaths from the derecho seen across Iowa on Tuesday, Aug. 11, 2020.">
            <a:extLst>
              <a:ext uri="{FF2B5EF4-FFF2-40B4-BE49-F238E27FC236}">
                <a16:creationId xmlns:a16="http://schemas.microsoft.com/office/drawing/2014/main" id="{5DC34102-48AB-4FFC-8AC8-5A4A704669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1" y="1044222"/>
            <a:ext cx="8437558" cy="421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59246999-0A11-4676-8CA0-428FA3B32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43" y="109725"/>
            <a:ext cx="8719714" cy="5774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1BEC8C-4DB5-46CF-9CD7-8AB496F3035F}"/>
              </a:ext>
            </a:extLst>
          </p:cNvPr>
          <p:cNvSpPr txBox="1"/>
          <p:nvPr/>
        </p:nvSpPr>
        <p:spPr>
          <a:xfrm>
            <a:off x="5360208" y="386911"/>
            <a:ext cx="3783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August 2020 Corn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NASA Terra MODIS Modeled Yield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DF9090-E4B1-4D93-A09D-5CF19AC7929D}"/>
              </a:ext>
            </a:extLst>
          </p:cNvPr>
          <p:cNvSpPr/>
          <p:nvPr/>
        </p:nvSpPr>
        <p:spPr>
          <a:xfrm rot="508666">
            <a:off x="3381897" y="3111653"/>
            <a:ext cx="1785464" cy="4689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5C4D6E06-CD6B-4D2E-8139-18CB71AD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41" y="6114270"/>
            <a:ext cx="2965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USDA Secretary Production Report Briefing – 08-12-20 </a:t>
            </a:r>
          </a:p>
        </p:txBody>
      </p:sp>
    </p:spTree>
    <p:extLst>
      <p:ext uri="{BB962C8B-B14F-4D97-AF65-F5344CB8AC3E}">
        <p14:creationId xmlns:p14="http://schemas.microsoft.com/office/powerpoint/2010/main" val="39644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9">
            <a:extLst>
              <a:ext uri="{FF2B5EF4-FFF2-40B4-BE49-F238E27FC236}">
                <a16:creationId xmlns:a16="http://schemas.microsoft.com/office/drawing/2014/main" id="{5F31E31A-DA63-4411-8472-3D133DAA87B5}"/>
              </a:ext>
            </a:extLst>
          </p:cNvPr>
          <p:cNvSpPr>
            <a:spLocks/>
          </p:cNvSpPr>
          <p:nvPr/>
        </p:nvSpPr>
        <p:spPr bwMode="auto">
          <a:xfrm>
            <a:off x="1539595" y="5788378"/>
            <a:ext cx="14111" cy="25400"/>
          </a:xfrm>
          <a:custGeom>
            <a:avLst/>
            <a:gdLst>
              <a:gd name="T0" fmla="*/ 0 w 20"/>
              <a:gd name="T1" fmla="*/ 0 h 37"/>
              <a:gd name="T2" fmla="*/ 2147483647 w 20"/>
              <a:gd name="T3" fmla="*/ 2147483647 h 37"/>
              <a:gd name="T4" fmla="*/ 2147483647 w 20"/>
              <a:gd name="T5" fmla="*/ 2147483647 h 37"/>
              <a:gd name="T6" fmla="*/ 2147483647 w 20"/>
              <a:gd name="T7" fmla="*/ 2147483647 h 37"/>
              <a:gd name="T8" fmla="*/ 2147483647 w 20"/>
              <a:gd name="T9" fmla="*/ 2147483647 h 37"/>
              <a:gd name="T10" fmla="*/ 2147483647 w 20"/>
              <a:gd name="T11" fmla="*/ 2147483647 h 37"/>
              <a:gd name="T12" fmla="*/ 2147483647 w 20"/>
              <a:gd name="T13" fmla="*/ 2147483647 h 37"/>
              <a:gd name="T14" fmla="*/ 2147483647 w 20"/>
              <a:gd name="T15" fmla="*/ 2147483647 h 37"/>
              <a:gd name="T16" fmla="*/ 2147483647 w 20"/>
              <a:gd name="T17" fmla="*/ 2147483647 h 37"/>
              <a:gd name="T18" fmla="*/ 2147483647 w 20"/>
              <a:gd name="T19" fmla="*/ 2147483647 h 37"/>
              <a:gd name="T20" fmla="*/ 2147483647 w 20"/>
              <a:gd name="T21" fmla="*/ 2147483647 h 37"/>
              <a:gd name="T22" fmla="*/ 2147483647 w 20"/>
              <a:gd name="T23" fmla="*/ 2147483647 h 37"/>
              <a:gd name="T24" fmla="*/ 2147483647 w 20"/>
              <a:gd name="T25" fmla="*/ 2147483647 h 37"/>
              <a:gd name="T26" fmla="*/ 2147483647 w 20"/>
              <a:gd name="T27" fmla="*/ 2147483647 h 37"/>
              <a:gd name="T28" fmla="*/ 2147483647 w 20"/>
              <a:gd name="T29" fmla="*/ 2147483647 h 37"/>
              <a:gd name="T30" fmla="*/ 2147483647 w 20"/>
              <a:gd name="T31" fmla="*/ 2147483647 h 37"/>
              <a:gd name="T32" fmla="*/ 2147483647 w 20"/>
              <a:gd name="T33" fmla="*/ 2147483647 h 37"/>
              <a:gd name="T34" fmla="*/ 2147483647 w 20"/>
              <a:gd name="T35" fmla="*/ 2147483647 h 37"/>
              <a:gd name="T36" fmla="*/ 2147483647 w 20"/>
              <a:gd name="T37" fmla="*/ 2147483647 h 37"/>
              <a:gd name="T38" fmla="*/ 2147483647 w 20"/>
              <a:gd name="T39" fmla="*/ 2147483647 h 37"/>
              <a:gd name="T40" fmla="*/ 2147483647 w 20"/>
              <a:gd name="T41" fmla="*/ 2147483647 h 37"/>
              <a:gd name="T42" fmla="*/ 2147483647 w 20"/>
              <a:gd name="T43" fmla="*/ 2147483647 h 37"/>
              <a:gd name="T44" fmla="*/ 2147483647 w 20"/>
              <a:gd name="T45" fmla="*/ 2147483647 h 37"/>
              <a:gd name="T46" fmla="*/ 2147483647 w 20"/>
              <a:gd name="T47" fmla="*/ 2147483647 h 37"/>
              <a:gd name="T48" fmla="*/ 2147483647 w 20"/>
              <a:gd name="T49" fmla="*/ 2147483647 h 37"/>
              <a:gd name="T50" fmla="*/ 2147483647 w 20"/>
              <a:gd name="T51" fmla="*/ 2147483647 h 37"/>
              <a:gd name="T52" fmla="*/ 0 w 20"/>
              <a:gd name="T53" fmla="*/ 0 h 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"/>
              <a:gd name="T82" fmla="*/ 0 h 37"/>
              <a:gd name="T83" fmla="*/ 20 w 20"/>
              <a:gd name="T84" fmla="*/ 37 h 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" h="37">
                <a:moveTo>
                  <a:pt x="0" y="0"/>
                </a:moveTo>
                <a:lnTo>
                  <a:pt x="5" y="2"/>
                </a:lnTo>
                <a:lnTo>
                  <a:pt x="10" y="4"/>
                </a:lnTo>
                <a:lnTo>
                  <a:pt x="13" y="5"/>
                </a:lnTo>
                <a:lnTo>
                  <a:pt x="16" y="9"/>
                </a:lnTo>
                <a:lnTo>
                  <a:pt x="16" y="12"/>
                </a:lnTo>
                <a:lnTo>
                  <a:pt x="18" y="14"/>
                </a:lnTo>
                <a:lnTo>
                  <a:pt x="18" y="15"/>
                </a:lnTo>
                <a:lnTo>
                  <a:pt x="20" y="18"/>
                </a:lnTo>
                <a:lnTo>
                  <a:pt x="20" y="20"/>
                </a:lnTo>
                <a:lnTo>
                  <a:pt x="18" y="23"/>
                </a:lnTo>
                <a:lnTo>
                  <a:pt x="15" y="28"/>
                </a:lnTo>
                <a:lnTo>
                  <a:pt x="13" y="32"/>
                </a:lnTo>
                <a:lnTo>
                  <a:pt x="10" y="33"/>
                </a:lnTo>
                <a:lnTo>
                  <a:pt x="8" y="35"/>
                </a:lnTo>
                <a:lnTo>
                  <a:pt x="6" y="37"/>
                </a:lnTo>
                <a:lnTo>
                  <a:pt x="8" y="22"/>
                </a:lnTo>
                <a:lnTo>
                  <a:pt x="8" y="18"/>
                </a:lnTo>
                <a:lnTo>
                  <a:pt x="8" y="15"/>
                </a:lnTo>
                <a:lnTo>
                  <a:pt x="8" y="12"/>
                </a:lnTo>
                <a:lnTo>
                  <a:pt x="8" y="10"/>
                </a:lnTo>
                <a:lnTo>
                  <a:pt x="6" y="7"/>
                </a:lnTo>
                <a:lnTo>
                  <a:pt x="5" y="5"/>
                </a:lnTo>
                <a:lnTo>
                  <a:pt x="3" y="4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itle 61">
            <a:extLst>
              <a:ext uri="{FF2B5EF4-FFF2-40B4-BE49-F238E27FC236}">
                <a16:creationId xmlns:a16="http://schemas.microsoft.com/office/drawing/2014/main" id="{72FD8AF7-CE0B-4382-9DB7-CAE7CB974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05" y="0"/>
            <a:ext cx="8534400" cy="723828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+mn-lt"/>
                <a:cs typeface="Arial" panose="020B0604020202020204" pitchFamily="34" charset="0"/>
              </a:rPr>
              <a:t>Derecho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Storm Damage in Iowa</a:t>
            </a:r>
            <a:endParaRPr lang="en-US" b="1" dirty="0">
              <a:latin typeface="+mn-lt"/>
            </a:endParaRPr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55BBBEC9-BE30-4434-BDB6-60311F20D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909" y="6105943"/>
            <a:ext cx="2717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Heartland Cooperative grain elevator in Luther, Iowa</a:t>
            </a:r>
          </a:p>
        </p:txBody>
      </p:sp>
      <p:pic>
        <p:nvPicPr>
          <p:cNvPr id="9" name="Picture 2" descr="iowa derecho">
            <a:extLst>
              <a:ext uri="{FF2B5EF4-FFF2-40B4-BE49-F238E27FC236}">
                <a16:creationId xmlns:a16="http://schemas.microsoft.com/office/drawing/2014/main" id="{2478EEAB-8181-4EE0-BFDD-92032123AA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56" y="817923"/>
            <a:ext cx="7790888" cy="5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7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936C70-4C16-42AB-84D2-A4923589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118127"/>
            <a:ext cx="8229600" cy="7450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U.S. Soybean Supply &amp; Demand Table</a:t>
            </a:r>
            <a:br>
              <a:rPr lang="en-US" b="1" dirty="0">
                <a:latin typeface="+mn-lt"/>
              </a:rPr>
            </a:br>
            <a:r>
              <a:rPr lang="en-US" sz="1600" b="1" dirty="0">
                <a:latin typeface="+mn-lt"/>
              </a:rPr>
              <a:t> </a:t>
            </a:r>
            <a:endParaRPr lang="en-US" b="1" dirty="0">
              <a:latin typeface="+mn-lt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D729FE23-D3A3-4F15-A684-63AA9C51BE5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03198" y="860823"/>
          <a:ext cx="8737604" cy="50424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4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559">
                <a:tc>
                  <a:txBody>
                    <a:bodyPr/>
                    <a:lstStyle/>
                    <a:p>
                      <a:r>
                        <a:rPr lang="en-US" sz="1800" dirty="0"/>
                        <a:t>U.S.</a:t>
                      </a:r>
                      <a:r>
                        <a:rPr lang="en-US" sz="1800" baseline="0" dirty="0"/>
                        <a:t> Soybean</a:t>
                      </a:r>
                      <a:endParaRPr lang="en-US" sz="1800" dirty="0"/>
                    </a:p>
                  </a:txBody>
                  <a:tcPr marT="40640" marB="4064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2018/2019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2019/2020 (Est.)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2020/2021 (Aug)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Planted A.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89.2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76.1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83.8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Harvested A.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87.6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75.0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83.0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2000" b="1" dirty="0"/>
                        <a:t>Yield/Harvest</a:t>
                      </a:r>
                      <a:r>
                        <a:rPr lang="en-US" sz="2000" b="1" baseline="0" dirty="0"/>
                        <a:t> A.</a:t>
                      </a:r>
                      <a:endParaRPr lang="en-US" sz="2000" b="1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50.6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47.4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rgbClr val="0000FF"/>
                          </a:solidFill>
                        </a:rPr>
                        <a:t>53.3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Beginning</a:t>
                      </a:r>
                      <a:r>
                        <a:rPr lang="en-US" sz="1800" baseline="0" dirty="0"/>
                        <a:t> Stocks</a:t>
                      </a:r>
                      <a:endParaRPr lang="en-US" sz="1800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438    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909    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615    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0" dirty="0"/>
                        <a:t>Production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4,428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3,552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4,425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Imports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14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15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Total</a:t>
                      </a:r>
                      <a:r>
                        <a:rPr lang="en-US" sz="1800" b="1" i="1" baseline="0" dirty="0"/>
                        <a:t> Supply</a:t>
                      </a:r>
                      <a:endParaRPr lang="en-US" sz="1800" b="1" i="1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4,880  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4,476  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rgbClr val="0000FF"/>
                          </a:solidFill>
                        </a:rPr>
                        <a:t>5,055    </a:t>
                      </a: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0" dirty="0"/>
                        <a:t>Crushings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2,092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2,160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2,180 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0" dirty="0"/>
                        <a:t>Exports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1,752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1,650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2,125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Seed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88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97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100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Residual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39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-46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40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Total Use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3,971 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3,862 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4,445 </a:t>
                      </a:r>
                      <a:r>
                        <a:rPr lang="en-US" sz="1800" b="1" i="1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1" dirty="0"/>
                        <a:t>Ending Stocks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909  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615  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610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622978-9116-4F83-9504-CD72B4019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2" y="6190819"/>
            <a:ext cx="3318933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22" dirty="0">
                <a:solidFill>
                  <a:prstClr val="black"/>
                </a:solidFill>
                <a:latin typeface="Calibri"/>
              </a:rPr>
              <a:t>USDA WASDE – August 12, 2020</a:t>
            </a:r>
          </a:p>
        </p:txBody>
      </p:sp>
    </p:spTree>
    <p:extLst>
      <p:ext uri="{BB962C8B-B14F-4D97-AF65-F5344CB8AC3E}">
        <p14:creationId xmlns:p14="http://schemas.microsoft.com/office/powerpoint/2010/main" val="20305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936C70-4C16-42AB-84D2-A4923589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118127"/>
            <a:ext cx="8229600" cy="7450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U.S. Soybean Supply &amp; Demand Table</a:t>
            </a:r>
            <a:br>
              <a:rPr lang="en-US" b="1" dirty="0">
                <a:latin typeface="+mn-lt"/>
              </a:rPr>
            </a:br>
            <a:r>
              <a:rPr lang="en-US" sz="1600" b="1" dirty="0">
                <a:latin typeface="+mn-lt"/>
              </a:rPr>
              <a:t> </a:t>
            </a:r>
            <a:endParaRPr lang="en-US" b="1" dirty="0">
              <a:latin typeface="+mn-lt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D729FE23-D3A3-4F15-A684-63AA9C51BE5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03198" y="860823"/>
          <a:ext cx="8737604" cy="50424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4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559">
                <a:tc>
                  <a:txBody>
                    <a:bodyPr/>
                    <a:lstStyle/>
                    <a:p>
                      <a:r>
                        <a:rPr lang="en-US" sz="1800" dirty="0"/>
                        <a:t>U.S.</a:t>
                      </a:r>
                      <a:r>
                        <a:rPr lang="en-US" sz="1800" baseline="0" dirty="0"/>
                        <a:t> Soybean</a:t>
                      </a:r>
                      <a:endParaRPr lang="en-US" sz="1800" dirty="0"/>
                    </a:p>
                  </a:txBody>
                  <a:tcPr marT="40640" marB="4064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2018/2019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2019/2020 (Est.)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2020/2021 (Aug)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Planted A.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89.2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76.1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83.8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Harvested A.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87.6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75.0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83.0 Mill. A.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2000" b="1" dirty="0"/>
                        <a:t>Yield/Harvest</a:t>
                      </a:r>
                      <a:r>
                        <a:rPr lang="en-US" sz="2000" b="1" baseline="0" dirty="0"/>
                        <a:t> A.</a:t>
                      </a:r>
                      <a:endParaRPr lang="en-US" sz="2000" b="1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50.6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47.4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rgbClr val="0000FF"/>
                          </a:solidFill>
                        </a:rPr>
                        <a:t>53.3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 bu.</a:t>
                      </a: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Beginning</a:t>
                      </a:r>
                      <a:r>
                        <a:rPr lang="en-US" sz="1800" baseline="0" dirty="0"/>
                        <a:t> Stocks</a:t>
                      </a:r>
                      <a:endParaRPr lang="en-US" sz="1800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438    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909    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615    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0" dirty="0"/>
                        <a:t>Production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4,428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3,552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4,425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Imports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14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15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Total</a:t>
                      </a:r>
                      <a:r>
                        <a:rPr lang="en-US" sz="1800" b="1" i="1" baseline="0" dirty="0"/>
                        <a:t> Supply</a:t>
                      </a:r>
                      <a:endParaRPr lang="en-US" sz="1800" b="1" i="1" dirty="0"/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4,880  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4,476  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>
                          <a:solidFill>
                            <a:srgbClr val="0000FF"/>
                          </a:solidFill>
                        </a:rPr>
                        <a:t>5,055    </a:t>
                      </a: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0" dirty="0"/>
                        <a:t>Crushings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2,092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2,160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2,180 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0" dirty="0"/>
                        <a:t>Exports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1,752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1,650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2,125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Seed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88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97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100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dirty="0"/>
                        <a:t>Residual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39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-46  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40 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     Total Use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3,971 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3,862 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4,445 </a:t>
                      </a:r>
                      <a:r>
                        <a:rPr lang="en-US" sz="1800" b="1" i="1" dirty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en-US" sz="1800" b="1" i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i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r>
                        <a:rPr lang="en-US" sz="1800" b="1" dirty="0"/>
                        <a:t>Ending Stocks</a:t>
                      </a:r>
                    </a:p>
                  </a:txBody>
                  <a:tcPr marT="40640" marB="406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909  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615   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</a:rPr>
                        <a:t>610   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</a:rPr>
                        <a:t>Mill. Bu.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0640" marB="4064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622978-9116-4F83-9504-CD72B4019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2" y="6190819"/>
            <a:ext cx="3318933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22" dirty="0">
                <a:solidFill>
                  <a:prstClr val="black"/>
                </a:solidFill>
                <a:latin typeface="Calibri"/>
              </a:rPr>
              <a:t>USDA WASDE – August 12, 2020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55E575-057F-4AE4-9164-60514BA1A5E7}"/>
              </a:ext>
            </a:extLst>
          </p:cNvPr>
          <p:cNvSpPr/>
          <p:nvPr/>
        </p:nvSpPr>
        <p:spPr>
          <a:xfrm>
            <a:off x="6626217" y="1833438"/>
            <a:ext cx="2226733" cy="6096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D4E489-6534-42AA-85B3-D148A902E2F4}"/>
              </a:ext>
            </a:extLst>
          </p:cNvPr>
          <p:cNvSpPr/>
          <p:nvPr/>
        </p:nvSpPr>
        <p:spPr>
          <a:xfrm>
            <a:off x="461706" y="3130910"/>
            <a:ext cx="7228514" cy="2128724"/>
          </a:xfrm>
          <a:prstGeom prst="ellipse">
            <a:avLst/>
          </a:prstGeom>
          <a:solidFill>
            <a:schemeClr val="bg1">
              <a:lumMod val="75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</a:rPr>
              <a:t>National Average Yield was increased 7.0% from trend line of 49.8 bu./a.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23050C-7D78-4088-9A25-A20EC6B4E03C}"/>
              </a:ext>
            </a:extLst>
          </p:cNvPr>
          <p:cNvCxnSpPr>
            <a:cxnSpLocks/>
            <a:stCxn id="8" idx="6"/>
            <a:endCxn id="7" idx="4"/>
          </p:cNvCxnSpPr>
          <p:nvPr/>
        </p:nvCxnSpPr>
        <p:spPr>
          <a:xfrm flipV="1">
            <a:off x="7690220" y="2443038"/>
            <a:ext cx="49364" cy="175223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4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84D36A52-0E96-4FDE-946B-C08AA5CCF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255" y="89666"/>
            <a:ext cx="8739489" cy="5762333"/>
          </a:xfrm>
          <a:prstGeom prst="rect">
            <a:avLst/>
          </a:prstGeom>
        </p:spPr>
      </p:pic>
      <p:sp>
        <p:nvSpPr>
          <p:cNvPr id="5" name="TextBox 61">
            <a:extLst>
              <a:ext uri="{FF2B5EF4-FFF2-40B4-BE49-F238E27FC236}">
                <a16:creationId xmlns:a16="http://schemas.microsoft.com/office/drawing/2014/main" id="{4DC0FD36-45BE-44E7-A7A3-49AA5BFBE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41" y="6114270"/>
            <a:ext cx="2965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USDA Secretary Production Report Briefing – 08-12-20 </a:t>
            </a:r>
          </a:p>
        </p:txBody>
      </p:sp>
    </p:spTree>
    <p:extLst>
      <p:ext uri="{BB962C8B-B14F-4D97-AF65-F5344CB8AC3E}">
        <p14:creationId xmlns:p14="http://schemas.microsoft.com/office/powerpoint/2010/main" val="25686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A4AD-67AA-4C35-9F67-D8BE8550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Macro Outlook and Ag. Lending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2FDE6-04FD-4662-8D55-8D32E1821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6" y="2143664"/>
            <a:ext cx="518979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Bryon Parman</a:t>
            </a:r>
          </a:p>
          <a:p>
            <a:pPr marL="0" indent="0">
              <a:buNone/>
            </a:pPr>
            <a:r>
              <a:rPr lang="en-US" dirty="0"/>
              <a:t>Cell – 701-261-5919</a:t>
            </a:r>
          </a:p>
          <a:p>
            <a:pPr marL="0" indent="0">
              <a:buNone/>
            </a:pPr>
            <a:r>
              <a:rPr lang="en-US" dirty="0"/>
              <a:t>Bryon.Parman@ndsu.edu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24592-1674-443D-831F-6E9DDDB01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1992999"/>
            <a:ext cx="2877175" cy="40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1B3AFFB-5323-474F-B6BE-9BC7D9056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38" y="112102"/>
            <a:ext cx="8719723" cy="5774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0DB6CA-2611-4889-9FEE-F2080EF5A4A9}"/>
              </a:ext>
            </a:extLst>
          </p:cNvPr>
          <p:cNvSpPr txBox="1"/>
          <p:nvPr/>
        </p:nvSpPr>
        <p:spPr>
          <a:xfrm>
            <a:off x="5360207" y="477347"/>
            <a:ext cx="3783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August 2020 Corn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NASA Terra MODIS Modeled Yield</a:t>
            </a:r>
          </a:p>
        </p:txBody>
      </p:sp>
      <p:sp>
        <p:nvSpPr>
          <p:cNvPr id="11" name="TextBox 61">
            <a:extLst>
              <a:ext uri="{FF2B5EF4-FFF2-40B4-BE49-F238E27FC236}">
                <a16:creationId xmlns:a16="http://schemas.microsoft.com/office/drawing/2014/main" id="{7352DE32-903E-4F2E-A618-1DCFDA953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41" y="6114270"/>
            <a:ext cx="2965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USDA Secretary Production Report Briefing – 08-12-20 </a:t>
            </a:r>
          </a:p>
        </p:txBody>
      </p:sp>
    </p:spTree>
    <p:extLst>
      <p:ext uri="{BB962C8B-B14F-4D97-AF65-F5344CB8AC3E}">
        <p14:creationId xmlns:p14="http://schemas.microsoft.com/office/powerpoint/2010/main" val="2793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A4AD-67AA-4C35-9F67-D8BE8550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Farm Program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2FDE6-04FD-4662-8D55-8D32E1821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659" y="1677256"/>
            <a:ext cx="4564966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Ron Haugen</a:t>
            </a:r>
          </a:p>
          <a:p>
            <a:pPr marL="0" indent="0">
              <a:buNone/>
            </a:pPr>
            <a:r>
              <a:rPr lang="en-US" dirty="0"/>
              <a:t>Extension Farm Management Specialist</a:t>
            </a:r>
          </a:p>
          <a:p>
            <a:pPr marL="0" indent="0">
              <a:buNone/>
            </a:pPr>
            <a:r>
              <a:rPr lang="en-US" dirty="0"/>
              <a:t>701-231-8103</a:t>
            </a:r>
          </a:p>
          <a:p>
            <a:pPr marL="0" indent="0">
              <a:buNone/>
            </a:pPr>
            <a:r>
              <a:rPr lang="en-US" dirty="0"/>
              <a:t>ronald.haugen@ndsu.edu</a:t>
            </a:r>
          </a:p>
          <a:p>
            <a:endParaRPr lang="en-US" dirty="0"/>
          </a:p>
        </p:txBody>
      </p:sp>
      <p:pic>
        <p:nvPicPr>
          <p:cNvPr id="6" name="Picture 5" descr="A person wearing a blue shirt&#10;&#10;Description automatically generated">
            <a:extLst>
              <a:ext uri="{FF2B5EF4-FFF2-40B4-BE49-F238E27FC236}">
                <a16:creationId xmlns:a16="http://schemas.microsoft.com/office/drawing/2014/main" id="{9FE56E5C-CEC4-460C-B484-81CF5A06B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3" r="18916" b="3"/>
          <a:stretch/>
        </p:blipFill>
        <p:spPr>
          <a:xfrm>
            <a:off x="5018227" y="1600200"/>
            <a:ext cx="3668573" cy="4111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40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66F25-5BB7-477A-B963-446F8921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874"/>
            <a:ext cx="7886700" cy="1325563"/>
          </a:xfrm>
        </p:spPr>
        <p:txBody>
          <a:bodyPr/>
          <a:lstStyle/>
          <a:p>
            <a:r>
              <a:rPr lang="en-US" dirty="0" err="1"/>
              <a:t>CFAP</a:t>
            </a:r>
            <a:r>
              <a:rPr lang="en-US" dirty="0"/>
              <a:t> Signup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2AF3-ECD7-48A6-AC48-7CA4443C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11" y="1677437"/>
            <a:ext cx="7886700" cy="41595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Only 63% of North Dakota Producers have signed up</a:t>
            </a:r>
          </a:p>
          <a:p>
            <a:r>
              <a:rPr lang="en-US" dirty="0"/>
              <a:t>More crops and livestock have been added to the eligible list</a:t>
            </a:r>
          </a:p>
          <a:p>
            <a:pPr lvl="1"/>
            <a:r>
              <a:rPr lang="en-US" dirty="0"/>
              <a:t>Notable: eggs and </a:t>
            </a:r>
            <a:r>
              <a:rPr lang="en-US" u="sng" dirty="0"/>
              <a:t>all</a:t>
            </a:r>
            <a:r>
              <a:rPr lang="en-US" dirty="0"/>
              <a:t> sheep (previously only sheep 2 years old or less)</a:t>
            </a:r>
          </a:p>
          <a:p>
            <a:r>
              <a:rPr lang="en-US" dirty="0"/>
              <a:t>Deadline has been extended from August 28, 2020 to September 11, 2020</a:t>
            </a:r>
          </a:p>
          <a:p>
            <a:r>
              <a:rPr lang="en-US" dirty="0"/>
              <a:t>The 20% of the payment that was held back will be paid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6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66F25-5BB7-477A-B963-446F8921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for </a:t>
            </a:r>
            <a:r>
              <a:rPr lang="en-US" dirty="0" err="1"/>
              <a:t>CFAP</a:t>
            </a:r>
            <a:r>
              <a:rPr lang="en-US" dirty="0"/>
              <a:t>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2AF3-ECD7-48A6-AC48-7CA4443C1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to apply at local FSA office</a:t>
            </a:r>
          </a:p>
          <a:p>
            <a:r>
              <a:rPr lang="en-US" dirty="0"/>
              <a:t>Streamlined process online</a:t>
            </a:r>
          </a:p>
          <a:p>
            <a:r>
              <a:rPr lang="en-US" dirty="0"/>
              <a:t>May need to furnish documentation at a later date</a:t>
            </a:r>
          </a:p>
          <a:p>
            <a:r>
              <a:rPr lang="en-US" dirty="0"/>
              <a:t>Applications accepted though September 11,2020</a:t>
            </a:r>
          </a:p>
          <a:p>
            <a:r>
              <a:rPr lang="en-US" dirty="0"/>
              <a:t>Website: </a:t>
            </a:r>
            <a:r>
              <a:rPr lang="en-US" u="sng" dirty="0">
                <a:solidFill>
                  <a:srgbClr val="0070C0"/>
                </a:solidFill>
              </a:rPr>
              <a:t>farmers.gov/</a:t>
            </a:r>
            <a:r>
              <a:rPr lang="en-US" u="sng" dirty="0" err="1">
                <a:solidFill>
                  <a:srgbClr val="0070C0"/>
                </a:solidFill>
              </a:rPr>
              <a:t>cfap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98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66F25-5BB7-477A-B963-446F8921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US  </a:t>
            </a:r>
            <a:br>
              <a:rPr lang="en-US" dirty="0"/>
            </a:br>
            <a:r>
              <a:rPr lang="en-US" dirty="0"/>
              <a:t>2019-2020 ARC/PLC Enrollment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2AF3-ECD7-48A6-AC48-7CA4443C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9414"/>
            <a:ext cx="7508185" cy="3019422"/>
          </a:xfrm>
        </p:spPr>
        <p:txBody>
          <a:bodyPr>
            <a:normAutofit/>
          </a:bodyPr>
          <a:lstStyle/>
          <a:p>
            <a:r>
              <a:rPr lang="en-US" dirty="0"/>
              <a:t>PLC 		177M acres 		70%</a:t>
            </a:r>
          </a:p>
          <a:p>
            <a:r>
              <a:rPr lang="en-US" dirty="0"/>
              <a:t>ARC-CO 	65.5M acres 	26%</a:t>
            </a:r>
          </a:p>
          <a:p>
            <a:r>
              <a:rPr lang="en-US" dirty="0"/>
              <a:t>ARC-IC 	9.8M acres 		4%</a:t>
            </a:r>
          </a:p>
        </p:txBody>
      </p:sp>
    </p:spTree>
    <p:extLst>
      <p:ext uri="{BB962C8B-B14F-4D97-AF65-F5344CB8AC3E}">
        <p14:creationId xmlns:p14="http://schemas.microsoft.com/office/powerpoint/2010/main" val="22334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66F25-5BB7-477A-B963-446F8921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905750" cy="1410665"/>
          </a:xfrm>
        </p:spPr>
        <p:txBody>
          <a:bodyPr>
            <a:normAutofit fontScale="90000"/>
          </a:bodyPr>
          <a:lstStyle/>
          <a:p>
            <a:r>
              <a:rPr lang="en-US" dirty="0"/>
              <a:t>Corn US  </a:t>
            </a:r>
            <a:br>
              <a:rPr lang="en-US" dirty="0"/>
            </a:br>
            <a:r>
              <a:rPr lang="en-US" dirty="0"/>
              <a:t>2019-2020 ARC/PLC Enrollment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(2014 Farm Bill) </a:t>
            </a:r>
            <a:r>
              <a:rPr lang="en-US" dirty="0"/>
              <a:t>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2AF3-ECD7-48A6-AC48-7CA4443C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069414"/>
            <a:ext cx="7693716" cy="3019422"/>
          </a:xfrm>
        </p:spPr>
        <p:txBody>
          <a:bodyPr>
            <a:normAutofit/>
          </a:bodyPr>
          <a:lstStyle/>
          <a:p>
            <a:r>
              <a:rPr lang="en-US" dirty="0"/>
              <a:t>PLC 		72.1M acres 	75.5%		</a:t>
            </a:r>
            <a:r>
              <a:rPr lang="en-US" dirty="0">
                <a:solidFill>
                  <a:srgbClr val="FF0000"/>
                </a:solidFill>
              </a:rPr>
              <a:t>(7%)</a:t>
            </a:r>
          </a:p>
          <a:p>
            <a:r>
              <a:rPr lang="en-US" dirty="0"/>
              <a:t>ARC-CO 	17.6M acres 	18.6%		</a:t>
            </a:r>
            <a:r>
              <a:rPr lang="en-US" dirty="0">
                <a:solidFill>
                  <a:srgbClr val="FF0000"/>
                </a:solidFill>
              </a:rPr>
              <a:t>(92%)</a:t>
            </a:r>
          </a:p>
          <a:p>
            <a:r>
              <a:rPr lang="en-US" dirty="0"/>
              <a:t>ARC-IC 	5.6M acres 		5.9%		</a:t>
            </a:r>
            <a:r>
              <a:rPr lang="en-US" dirty="0">
                <a:solidFill>
                  <a:srgbClr val="FF0000"/>
                </a:solidFill>
              </a:rPr>
              <a:t>(0.33%)</a:t>
            </a:r>
          </a:p>
        </p:txBody>
      </p:sp>
    </p:spTree>
    <p:extLst>
      <p:ext uri="{BB962C8B-B14F-4D97-AF65-F5344CB8AC3E}">
        <p14:creationId xmlns:p14="http://schemas.microsoft.com/office/powerpoint/2010/main" val="2438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66F25-5BB7-477A-B963-446F8921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03431"/>
          </a:xfrm>
        </p:spPr>
        <p:txBody>
          <a:bodyPr>
            <a:normAutofit fontScale="90000"/>
          </a:bodyPr>
          <a:lstStyle/>
          <a:p>
            <a:r>
              <a:rPr lang="en-US" dirty="0"/>
              <a:t>Soybean US  </a:t>
            </a:r>
            <a:br>
              <a:rPr lang="en-US" dirty="0"/>
            </a:br>
            <a:r>
              <a:rPr lang="en-US" dirty="0"/>
              <a:t>2019-2020 ARC/PLC Enrollment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(2014 Farm Bill)</a:t>
            </a:r>
            <a:r>
              <a:rPr lang="en-US" dirty="0"/>
              <a:t>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2AF3-ECD7-48A6-AC48-7CA4443C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9414"/>
            <a:ext cx="7886700" cy="3019421"/>
          </a:xfrm>
        </p:spPr>
        <p:txBody>
          <a:bodyPr>
            <a:normAutofit/>
          </a:bodyPr>
          <a:lstStyle/>
          <a:p>
            <a:r>
              <a:rPr lang="en-US" dirty="0"/>
              <a:t>PLC 		7.6M acres 		14.1%		</a:t>
            </a:r>
            <a:r>
              <a:rPr lang="en-US" dirty="0">
                <a:solidFill>
                  <a:srgbClr val="FF0000"/>
                </a:solidFill>
              </a:rPr>
              <a:t>(4%)</a:t>
            </a:r>
          </a:p>
          <a:p>
            <a:r>
              <a:rPr lang="en-US" dirty="0"/>
              <a:t>ARC-CO 	43M acres 		79.7%		</a:t>
            </a:r>
            <a:r>
              <a:rPr lang="en-US" dirty="0">
                <a:solidFill>
                  <a:srgbClr val="FF0000"/>
                </a:solidFill>
              </a:rPr>
              <a:t>(96%)</a:t>
            </a:r>
          </a:p>
          <a:p>
            <a:r>
              <a:rPr lang="en-US" dirty="0"/>
              <a:t>ARC-IC 	3.4M acres 		6.2%		</a:t>
            </a:r>
            <a:r>
              <a:rPr lang="en-US" dirty="0">
                <a:solidFill>
                  <a:srgbClr val="FF0000"/>
                </a:solidFill>
              </a:rPr>
              <a:t>(0.35%)</a:t>
            </a:r>
          </a:p>
        </p:txBody>
      </p:sp>
    </p:spTree>
    <p:extLst>
      <p:ext uri="{BB962C8B-B14F-4D97-AF65-F5344CB8AC3E}">
        <p14:creationId xmlns:p14="http://schemas.microsoft.com/office/powerpoint/2010/main" val="25711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66F25-5BB7-477A-B963-446F8921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7958759" cy="1529935"/>
          </a:xfrm>
        </p:spPr>
        <p:txBody>
          <a:bodyPr>
            <a:normAutofit fontScale="90000"/>
          </a:bodyPr>
          <a:lstStyle/>
          <a:p>
            <a:r>
              <a:rPr lang="en-US" dirty="0"/>
              <a:t>Wheat US  </a:t>
            </a:r>
            <a:br>
              <a:rPr lang="en-US" dirty="0"/>
            </a:br>
            <a:r>
              <a:rPr lang="en-US" dirty="0"/>
              <a:t>2019-2020 ARC/PLC Enrollment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(2014 Farm Bill) </a:t>
            </a:r>
            <a:r>
              <a:rPr lang="en-US" dirty="0"/>
              <a:t>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2AF3-ECD7-48A6-AC48-7CA4443C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9412"/>
            <a:ext cx="8237054" cy="3403735"/>
          </a:xfrm>
        </p:spPr>
        <p:txBody>
          <a:bodyPr>
            <a:normAutofit/>
          </a:bodyPr>
          <a:lstStyle/>
          <a:p>
            <a:r>
              <a:rPr lang="en-US" dirty="0"/>
              <a:t>PLC 		59.1M acres 	93%		</a:t>
            </a:r>
            <a:r>
              <a:rPr lang="en-US" dirty="0">
                <a:solidFill>
                  <a:srgbClr val="FF0000"/>
                </a:solidFill>
              </a:rPr>
              <a:t>(44%)</a:t>
            </a:r>
          </a:p>
          <a:p>
            <a:r>
              <a:rPr lang="en-US" dirty="0"/>
              <a:t>ARC-CO 	3.8M acres 		5.9%		</a:t>
            </a:r>
            <a:r>
              <a:rPr lang="en-US" dirty="0">
                <a:solidFill>
                  <a:srgbClr val="FF0000"/>
                </a:solidFill>
              </a:rPr>
              <a:t>(54%)</a:t>
            </a:r>
          </a:p>
          <a:p>
            <a:r>
              <a:rPr lang="en-US" dirty="0"/>
              <a:t>ARC-IC 	39K acres 		1.9%		</a:t>
            </a:r>
            <a:r>
              <a:rPr lang="en-US" dirty="0">
                <a:solidFill>
                  <a:srgbClr val="FF0000"/>
                </a:solidFill>
              </a:rPr>
              <a:t>(2%)</a:t>
            </a:r>
          </a:p>
        </p:txBody>
      </p:sp>
    </p:spTree>
    <p:extLst>
      <p:ext uri="{BB962C8B-B14F-4D97-AF65-F5344CB8AC3E}">
        <p14:creationId xmlns:p14="http://schemas.microsoft.com/office/powerpoint/2010/main" val="25035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80EAF1-5DF1-A64B-AA62-2F203771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75" y="2351089"/>
            <a:ext cx="4832269" cy="45069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 Petry</a:t>
            </a:r>
          </a:p>
          <a:p>
            <a:pPr marL="0" indent="0">
              <a:buNone/>
            </a:pPr>
            <a:r>
              <a:rPr lang="en-US" dirty="0"/>
              <a:t>Extension Livestock Marketing Economist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Tim.Petry@ndsu.edu</a:t>
            </a:r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www.ndsu.edu/livestockeconomics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3B1E3-215C-7744-99D3-565AF763F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62" r="4547"/>
          <a:stretch/>
        </p:blipFill>
        <p:spPr>
          <a:xfrm>
            <a:off x="5382644" y="2033905"/>
            <a:ext cx="3176954" cy="43174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E2A4AD-67AA-4C35-9F67-D8BE8550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206534"/>
            <a:ext cx="7886700" cy="19859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LIVESTOCK PRICE SITUATION AND OUTLOOK</a:t>
            </a:r>
          </a:p>
        </p:txBody>
      </p:sp>
    </p:spTree>
    <p:extLst>
      <p:ext uri="{BB962C8B-B14F-4D97-AF65-F5344CB8AC3E}">
        <p14:creationId xmlns:p14="http://schemas.microsoft.com/office/powerpoint/2010/main" val="1778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ADA1-1992-4389-8927-6128A37C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74" y="248083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NOV FDR CAT VS.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DEC CORN </a:t>
            </a:r>
            <a:r>
              <a:rPr lang="en-US" sz="2800" b="1" dirty="0"/>
              <a:t>FUTURES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B0186-9749-44C6-9ED6-BED8E318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910865"/>
            <a:ext cx="7951622" cy="2615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D7DF1B-C412-4D1B-89F3-0EF491FD4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626" y="858065"/>
            <a:ext cx="1463167" cy="294244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0B055FDE-37D2-4A77-9FC8-3F42768EC062}"/>
              </a:ext>
            </a:extLst>
          </p:cNvPr>
          <p:cNvSpPr/>
          <p:nvPr/>
        </p:nvSpPr>
        <p:spPr>
          <a:xfrm>
            <a:off x="3271658" y="1130725"/>
            <a:ext cx="246953" cy="4213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21A6DA-E776-4818-A238-2182CC9D192E}"/>
              </a:ext>
            </a:extLst>
          </p:cNvPr>
          <p:cNvCxnSpPr>
            <a:cxnSpLocks/>
          </p:cNvCxnSpPr>
          <p:nvPr/>
        </p:nvCxnSpPr>
        <p:spPr>
          <a:xfrm flipH="1">
            <a:off x="3395134" y="1552061"/>
            <a:ext cx="41989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1E24E44-EEAF-40BF-9381-EDAA746E4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30" y="3047303"/>
            <a:ext cx="585267" cy="353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6E0FEA-A52C-4066-89E7-972F15EED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765" y="3077786"/>
            <a:ext cx="176799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66340-7FC6-4FB5-AD77-C0AEE1D28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608" y="3525927"/>
            <a:ext cx="8405165" cy="28456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CA6DEC-14C7-4989-A8E6-E140357EC92D}"/>
              </a:ext>
            </a:extLst>
          </p:cNvPr>
          <p:cNvSpPr/>
          <p:nvPr/>
        </p:nvSpPr>
        <p:spPr>
          <a:xfrm>
            <a:off x="7594059" y="5305939"/>
            <a:ext cx="755086" cy="914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7A180-F412-4EFD-91B5-A4BA7CB36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059" y="3789405"/>
            <a:ext cx="755086" cy="760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B9323E-CE63-4C0E-9EB2-AF9D48CB8E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0256" y="4813532"/>
            <a:ext cx="898889" cy="3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0FE6-1F27-4DC4-B803-9EBED420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" y="67903"/>
            <a:ext cx="8607287" cy="1519071"/>
          </a:xfrm>
        </p:spPr>
        <p:txBody>
          <a:bodyPr>
            <a:normAutofit fontScale="90000"/>
          </a:bodyPr>
          <a:lstStyle/>
          <a:p>
            <a:r>
              <a:rPr lang="en-US" dirty="0"/>
              <a:t>Weekly Initial Jobless Claims, St. Louis Federal Reserve: Claims Increase Back over 1 Million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24FA-8554-47E4-B624-BBBF885C4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7527"/>
            <a:ext cx="9144000" cy="35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1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2157-341F-4E46-9BDE-BAAB7854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23" y="135383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/>
              <a:t>APR 2021 LV CAT FUT &amp;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5-AREA FED CATTLE PRICE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7F834-5393-4831-8E60-5649B572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05" y="1109815"/>
            <a:ext cx="7454190" cy="4287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FC0837-BACB-4031-B52D-186261515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059" y="1249057"/>
            <a:ext cx="1463167" cy="292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F61AC-6FBC-4FFE-BA7F-E994A4DC0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202" y="1460946"/>
            <a:ext cx="280440" cy="445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2448C1-6CAC-4322-95D3-D9BB06156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202" y="1905993"/>
            <a:ext cx="412659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94E1C7C6-2E1E-49CC-B75B-BDF6143C8B1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5021" y="323313"/>
          <a:ext cx="8266176" cy="5733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83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CF7709A9-756B-41B3-8726-4DB78C2C944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7855" y="167263"/>
          <a:ext cx="8262552" cy="5626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54D4DB7-0E34-4E20-AE04-2DD0470B0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476" y="2028825"/>
            <a:ext cx="1027972" cy="3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36EDA-9D4C-49F7-BFED-461ADE7A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4" y="958290"/>
            <a:ext cx="4419983" cy="4037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C15B97-4C10-49C8-A4D7-46607105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477" y="958290"/>
            <a:ext cx="4478505" cy="39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1B269-4D04-4360-AB9B-E56100BAE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6" y="695343"/>
            <a:ext cx="7695932" cy="280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58B33-9EAC-4BDA-B81B-0DCEBE95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60" y="1077710"/>
            <a:ext cx="6467475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AC47E-C9F7-4B1F-A9A4-0975EEC5F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25" y="3834995"/>
            <a:ext cx="7272147" cy="90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AF3497-53B1-4D4F-B469-E5C86ACE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975" y="4493476"/>
            <a:ext cx="1714500" cy="244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010AD-359A-4613-AB2C-C496CBD86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773" y="4753779"/>
            <a:ext cx="7286625" cy="100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5F69F-CB80-4CD2-AB3C-DB5128C0E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583" y="4493476"/>
            <a:ext cx="1952625" cy="238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5EC0E4-3AA8-4A0F-8B89-40059C701F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147" y="3429000"/>
            <a:ext cx="4981651" cy="352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174A-763B-4C3E-B774-7B2AF50428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2017" y="1893103"/>
            <a:ext cx="2850908" cy="1378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59E95E-B938-40F4-8E7D-6AF7AFC243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78" y="561406"/>
            <a:ext cx="670618" cy="548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5C776-EE72-4D86-85A7-6128346A1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23" y="1381843"/>
            <a:ext cx="670618" cy="548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BF805-3CD3-4BD8-800C-F0AEF3F0F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374" y="3737544"/>
            <a:ext cx="670618" cy="548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C5C638-5D08-4113-A31A-B527E3243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6042" y="1893103"/>
            <a:ext cx="1836076" cy="12963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05E6F-510F-4F81-B463-705461AE4C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7088" y="1918790"/>
            <a:ext cx="1933233" cy="11240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E13B6D-6B54-4D61-8117-6424F92EBF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917" y="2007650"/>
            <a:ext cx="828065" cy="8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7C963-8546-4B97-9516-AD5362508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209550"/>
            <a:ext cx="4086225" cy="140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78A54-3473-4457-9E4A-E16365FA8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542925"/>
            <a:ext cx="2952750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9ABC3-3E48-44CE-B3C2-409136B95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7" y="1862137"/>
            <a:ext cx="5634038" cy="4010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572AD3-4092-4B94-898F-CA1257C85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5" y="1166813"/>
            <a:ext cx="1809750" cy="452437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044FACE4-7DEA-450A-8E7D-335230F842C3}"/>
              </a:ext>
            </a:extLst>
          </p:cNvPr>
          <p:cNvSpPr/>
          <p:nvPr/>
        </p:nvSpPr>
        <p:spPr>
          <a:xfrm>
            <a:off x="5762624" y="2366962"/>
            <a:ext cx="1362075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684" y="126468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Last Agricultural </a:t>
            </a:r>
            <a:r>
              <a:rPr lang="en-US" dirty="0"/>
              <a:t>Market and Situation Outlook </a:t>
            </a:r>
            <a:r>
              <a:rPr lang="en-US" dirty="0" smtClean="0"/>
              <a:t>Webinar of the ‘Summer’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456" y="2517957"/>
            <a:ext cx="7886700" cy="41595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 smtClean="0"/>
              <a:t>	</a:t>
            </a:r>
            <a:r>
              <a:rPr lang="en-US" sz="3200" dirty="0" smtClean="0"/>
              <a:t>Thursday September 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at 12:30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39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DFC6D-96E6-4884-BF2E-9C4EDF406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23" y="3872812"/>
            <a:ext cx="8589523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Recording and Additional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4B7E3-2560-4F52-889E-EF161D3F9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4734812"/>
            <a:ext cx="8229600" cy="135700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+mj-lt"/>
              </a:rPr>
              <a:t>www.ag.ndsu.edu</a:t>
            </a:r>
            <a:r>
              <a:rPr lang="en-US" dirty="0">
                <a:latin typeface="+mj-lt"/>
              </a:rPr>
              <a:t>/extension/economics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www.ag.ndsu.edu/alerts/coronavirus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48C39A-455C-E946-ADEE-1E891377514C}"/>
              </a:ext>
            </a:extLst>
          </p:cNvPr>
          <p:cNvSpPr txBox="1">
            <a:spLocks/>
          </p:cNvSpPr>
          <p:nvPr/>
        </p:nvSpPr>
        <p:spPr bwMode="auto">
          <a:xfrm>
            <a:off x="359923" y="89986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Use the Q&amp;A tool </a:t>
            </a:r>
          </a:p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to ask questions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833798-5DE9-AB41-9EED-DE2AF9204ED4}"/>
              </a:ext>
            </a:extLst>
          </p:cNvPr>
          <p:cNvSpPr txBox="1">
            <a:spLocks/>
          </p:cNvSpPr>
          <p:nvPr/>
        </p:nvSpPr>
        <p:spPr bwMode="auto">
          <a:xfrm>
            <a:off x="0" y="2440373"/>
            <a:ext cx="85895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CC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After the webinar you’ll be invited </a:t>
            </a:r>
          </a:p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to complete a short survey</a:t>
            </a:r>
          </a:p>
        </p:txBody>
      </p:sp>
    </p:spTree>
    <p:extLst>
      <p:ext uri="{BB962C8B-B14F-4D97-AF65-F5344CB8AC3E}">
        <p14:creationId xmlns:p14="http://schemas.microsoft.com/office/powerpoint/2010/main" val="16302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9B336E-58B7-4E77-B1B2-664E40B0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10"/>
            <a:ext cx="9144000" cy="10216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U.S. Continuous Jobless Claims</a:t>
            </a:r>
            <a:br>
              <a:rPr lang="en-US" sz="4000" dirty="0"/>
            </a:br>
            <a:r>
              <a:rPr lang="en-US" sz="4000" dirty="0"/>
              <a:t>Continues Downward Trend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F607C-6BEF-45C1-A128-3B88855F2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7527"/>
            <a:ext cx="9144000" cy="35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5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D6FCE-7C43-40BC-A4F4-F9C19415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10"/>
            <a:ext cx="9144000" cy="1021635"/>
          </a:xfrm>
        </p:spPr>
        <p:txBody>
          <a:bodyPr/>
          <a:lstStyle/>
          <a:p>
            <a:pPr algn="ctr"/>
            <a:r>
              <a:rPr lang="en-US" sz="4000" dirty="0"/>
              <a:t>U.S. Unemployment Rate 10.2%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6EB90-DF82-46CA-84C8-5FEFBBCB0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7527"/>
            <a:ext cx="9144000" cy="35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B23557-AC0A-496C-B815-F073E4A965C5}"/>
              </a:ext>
            </a:extLst>
          </p:cNvPr>
          <p:cNvSpPr txBox="1"/>
          <p:nvPr/>
        </p:nvSpPr>
        <p:spPr>
          <a:xfrm>
            <a:off x="776441" y="380689"/>
            <a:ext cx="7698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Stock Market within 5-6% of the Record High set in February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1088EE-09A1-402A-AE1D-7D577F14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376"/>
            <a:ext cx="9144000" cy="410524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FB80F2-C46F-40A9-B8CA-E5A51B01CCB2}"/>
              </a:ext>
            </a:extLst>
          </p:cNvPr>
          <p:cNvCxnSpPr>
            <a:cxnSpLocks/>
          </p:cNvCxnSpPr>
          <p:nvPr/>
        </p:nvCxnSpPr>
        <p:spPr>
          <a:xfrm>
            <a:off x="3786069" y="4284833"/>
            <a:ext cx="1299809" cy="8010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AAEC686-65C5-438C-A1F1-A157B4B8C074}"/>
              </a:ext>
            </a:extLst>
          </p:cNvPr>
          <p:cNvSpPr txBox="1"/>
          <p:nvPr/>
        </p:nvSpPr>
        <p:spPr>
          <a:xfrm>
            <a:off x="1738115" y="3990902"/>
            <a:ext cx="2166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point 3/23/2020</a:t>
            </a:r>
          </a:p>
          <a:p>
            <a:r>
              <a:rPr lang="en-US" dirty="0"/>
              <a:t>18,592</a:t>
            </a:r>
          </a:p>
        </p:txBody>
      </p:sp>
    </p:spTree>
    <p:extLst>
      <p:ext uri="{BB962C8B-B14F-4D97-AF65-F5344CB8AC3E}">
        <p14:creationId xmlns:p14="http://schemas.microsoft.com/office/powerpoint/2010/main" val="313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B23557-AC0A-496C-B815-F073E4A965C5}"/>
              </a:ext>
            </a:extLst>
          </p:cNvPr>
          <p:cNvSpPr txBox="1"/>
          <p:nvPr/>
        </p:nvSpPr>
        <p:spPr>
          <a:xfrm>
            <a:off x="776441" y="380689"/>
            <a:ext cx="5861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Shape of the Recovery for the Equity Market: </a:t>
            </a:r>
          </a:p>
          <a:p>
            <a:r>
              <a:rPr lang="en-US" sz="2400" dirty="0"/>
              <a:t>A “V”  Shaped Recovery?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1088EE-09A1-402A-AE1D-7D577F14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376"/>
            <a:ext cx="9144000" cy="410524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972B6C-5FB6-4DBD-A1D9-F7056B746A13}"/>
              </a:ext>
            </a:extLst>
          </p:cNvPr>
          <p:cNvCxnSpPr/>
          <p:nvPr/>
        </p:nvCxnSpPr>
        <p:spPr>
          <a:xfrm>
            <a:off x="4231934" y="1518962"/>
            <a:ext cx="755702" cy="3272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06E7AB9-D592-47FF-B6C9-3FB559E3AD0F}"/>
              </a:ext>
            </a:extLst>
          </p:cNvPr>
          <p:cNvSpPr/>
          <p:nvPr/>
        </p:nvSpPr>
        <p:spPr>
          <a:xfrm>
            <a:off x="5085878" y="2063068"/>
            <a:ext cx="3627372" cy="2705415"/>
          </a:xfrm>
          <a:custGeom>
            <a:avLst/>
            <a:gdLst>
              <a:gd name="connsiteX0" fmla="*/ 0 w 3627372"/>
              <a:gd name="connsiteY0" fmla="*/ 2705415 h 2705415"/>
              <a:gd name="connsiteX1" fmla="*/ 884172 w 3627372"/>
              <a:gd name="connsiteY1" fmla="*/ 1224238 h 2705415"/>
              <a:gd name="connsiteX2" fmla="*/ 3627372 w 3627372"/>
              <a:gd name="connsiteY2" fmla="*/ 0 h 270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7372" h="2705415">
                <a:moveTo>
                  <a:pt x="0" y="2705415"/>
                </a:moveTo>
                <a:cubicBezTo>
                  <a:pt x="139805" y="2190277"/>
                  <a:pt x="279610" y="1675140"/>
                  <a:pt x="884172" y="1224238"/>
                </a:cubicBezTo>
                <a:cubicBezTo>
                  <a:pt x="1488734" y="773336"/>
                  <a:pt x="3205438" y="231749"/>
                  <a:pt x="3627372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7227-D4C2-4855-A58B-AAD09B27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Year New Housing Starts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6016A-17FC-4895-93A2-BFFE1002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7527"/>
            <a:ext cx="9144000" cy="35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4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</TotalTime>
  <Words>1965</Words>
  <Application>Microsoft Office PowerPoint</Application>
  <PresentationFormat>On-screen Show (4:3)</PresentationFormat>
  <Paragraphs>368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Office Theme</vt:lpstr>
      <vt:lpstr>Agricultural Market Situation and Outlook</vt:lpstr>
      <vt:lpstr>PowerPoint Presentation</vt:lpstr>
      <vt:lpstr>Macro Outlook and Ag. Lending Conditions</vt:lpstr>
      <vt:lpstr>Weekly Initial Jobless Claims, St. Louis Federal Reserve: Claims Increase Back over 1 Million</vt:lpstr>
      <vt:lpstr>U.S. Continuous Jobless Claims Continues Downward Trend</vt:lpstr>
      <vt:lpstr>U.S. Unemployment Rate 10.2%</vt:lpstr>
      <vt:lpstr>PowerPoint Presentation</vt:lpstr>
      <vt:lpstr>PowerPoint Presentation</vt:lpstr>
      <vt:lpstr>5 Year New Housing Starts</vt:lpstr>
      <vt:lpstr>Median Home Prices</vt:lpstr>
      <vt:lpstr>Home Prices not Increasing Everywhere though</vt:lpstr>
      <vt:lpstr>Farm Loan Repayment Issues in the 10th District</vt:lpstr>
      <vt:lpstr>PowerPoint Presentation</vt:lpstr>
      <vt:lpstr>Fund Availability and Deposits</vt:lpstr>
      <vt:lpstr>Interest Rates in the 10th District</vt:lpstr>
      <vt:lpstr>USDA Yield Updates and Impact of Derecho Storms</vt:lpstr>
      <vt:lpstr>PowerPoint Presentation</vt:lpstr>
      <vt:lpstr>U.S. Corn Supply &amp; Demand Table</vt:lpstr>
      <vt:lpstr>U.S. Corn Supply &amp; Demand Table</vt:lpstr>
      <vt:lpstr>PowerPoint Presentation</vt:lpstr>
      <vt:lpstr>PowerPoint Presentation</vt:lpstr>
      <vt:lpstr>Derecho Storm Damage</vt:lpstr>
      <vt:lpstr>Derecho Storm Damage</vt:lpstr>
      <vt:lpstr>Derecho Storm Damage in Iowa</vt:lpstr>
      <vt:lpstr>PowerPoint Presentation</vt:lpstr>
      <vt:lpstr>Derecho Storm Damage in Iowa</vt:lpstr>
      <vt:lpstr>U.S. Soybean Supply &amp; Demand Table  </vt:lpstr>
      <vt:lpstr>U.S. Soybean Supply &amp; Demand Table  </vt:lpstr>
      <vt:lpstr>PowerPoint Presentation</vt:lpstr>
      <vt:lpstr>PowerPoint Presentation</vt:lpstr>
      <vt:lpstr>Farm Program Enrollment</vt:lpstr>
      <vt:lpstr>CFAP Signup</vt:lpstr>
      <vt:lpstr>Applying for CFAP </vt:lpstr>
      <vt:lpstr>Total US   2019-2020 ARC/PLC Enrollment </vt:lpstr>
      <vt:lpstr>Corn US   2019-2020 ARC/PLC Enrollment (2014 Farm Bill)  </vt:lpstr>
      <vt:lpstr>Soybean US   2019-2020 ARC/PLC Enrollment (2014 Farm Bill) </vt:lpstr>
      <vt:lpstr>Wheat US   2019-2020 ARC/PLC Enrollment (2014 Farm Bill)  </vt:lpstr>
      <vt:lpstr>LIVESTOCK PRICE SITUATION AND OUTLOOK</vt:lpstr>
      <vt:lpstr>NOV FDR CAT VS. DEC CORN FUTURES </vt:lpstr>
      <vt:lpstr>APR 2021 LV CAT FUT &amp; 5-AREA FED CATTLE PRICE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Agricultural Market and Situation Outlook Webinar of the ‘Summer’ </vt:lpstr>
      <vt:lpstr>Recording and Additional Information</vt:lpstr>
    </vt:vector>
  </TitlesOfParts>
  <Company>North Dakota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Ripplinger</dc:creator>
  <cp:lastModifiedBy>David Ripplinger</cp:lastModifiedBy>
  <cp:revision>85</cp:revision>
  <dcterms:created xsi:type="dcterms:W3CDTF">2020-05-21T13:21:40Z</dcterms:created>
  <dcterms:modified xsi:type="dcterms:W3CDTF">2020-08-20T17:22:30Z</dcterms:modified>
</cp:coreProperties>
</file>