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3" r:id="rId3"/>
    <p:sldId id="275" r:id="rId4"/>
    <p:sldId id="276" r:id="rId5"/>
    <p:sldId id="270" r:id="rId6"/>
    <p:sldId id="271" r:id="rId7"/>
    <p:sldId id="258" r:id="rId8"/>
    <p:sldId id="288" r:id="rId9"/>
    <p:sldId id="272" r:id="rId10"/>
    <p:sldId id="294" r:id="rId11"/>
    <p:sldId id="290" r:id="rId12"/>
    <p:sldId id="291" r:id="rId13"/>
    <p:sldId id="292" r:id="rId14"/>
    <p:sldId id="293" r:id="rId15"/>
    <p:sldId id="286" r:id="rId16"/>
    <p:sldId id="289" r:id="rId17"/>
    <p:sldId id="287" r:id="rId18"/>
    <p:sldId id="295" r:id="rId19"/>
    <p:sldId id="296" r:id="rId20"/>
    <p:sldId id="298" r:id="rId21"/>
    <p:sldId id="304" r:id="rId22"/>
    <p:sldId id="305" r:id="rId23"/>
    <p:sldId id="300" r:id="rId24"/>
    <p:sldId id="301" r:id="rId25"/>
    <p:sldId id="306" r:id="rId26"/>
    <p:sldId id="303" r:id="rId27"/>
    <p:sldId id="302" r:id="rId28"/>
  </p:sldIdLst>
  <p:sldSz cx="9144000" cy="6858000" type="screen4x3"/>
  <p:notesSz cx="6954838" cy="93091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68043" autoAdjust="0"/>
  </p:normalViewPr>
  <p:slideViewPr>
    <p:cSldViewPr snapToGrid="0" snapToObjects="1">
      <p:cViewPr varScale="1">
        <p:scale>
          <a:sx n="50" d="100"/>
          <a:sy n="50" d="100"/>
        </p:scale>
        <p:origin x="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F3708-C830-4786-A884-AFF3D4AE107E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819E774A-4152-4144-8A1B-E5BE82631C0B}">
      <dgm:prSet phldrT="[Text]"/>
      <dgm:spPr/>
      <dgm:t>
        <a:bodyPr/>
        <a:lstStyle/>
        <a:p>
          <a:r>
            <a:rPr lang="en-US" dirty="0" smtClean="0"/>
            <a:t>Feedstock</a:t>
          </a:r>
          <a:endParaRPr lang="en-US" dirty="0"/>
        </a:p>
      </dgm:t>
    </dgm:pt>
    <dgm:pt modelId="{42068D71-8861-4B9C-A410-F17553916987}" type="parTrans" cxnId="{B5C81CB2-DBE4-494D-9FB4-96A5E1C7571D}">
      <dgm:prSet/>
      <dgm:spPr/>
      <dgm:t>
        <a:bodyPr/>
        <a:lstStyle/>
        <a:p>
          <a:endParaRPr lang="en-US"/>
        </a:p>
      </dgm:t>
    </dgm:pt>
    <dgm:pt modelId="{16A1DC68-5F09-4072-AE79-73DDB31B2E39}" type="sibTrans" cxnId="{B5C81CB2-DBE4-494D-9FB4-96A5E1C7571D}">
      <dgm:prSet/>
      <dgm:spPr/>
      <dgm:t>
        <a:bodyPr/>
        <a:lstStyle/>
        <a:p>
          <a:endParaRPr lang="en-US"/>
        </a:p>
      </dgm:t>
    </dgm:pt>
    <dgm:pt modelId="{617E1DA6-C81F-44F8-9570-B73D5396A3A7}">
      <dgm:prSet phldrT="[Text]"/>
      <dgm:spPr/>
      <dgm:t>
        <a:bodyPr/>
        <a:lstStyle/>
        <a:p>
          <a:r>
            <a:rPr lang="en-US" dirty="0" smtClean="0"/>
            <a:t>Conversion Technology</a:t>
          </a:r>
          <a:endParaRPr lang="en-US" dirty="0"/>
        </a:p>
      </dgm:t>
    </dgm:pt>
    <dgm:pt modelId="{6ADAA1C8-12B8-4006-8805-9A853EEB07F2}" type="parTrans" cxnId="{3E3A2E58-772D-4171-9A73-693BEB312727}">
      <dgm:prSet/>
      <dgm:spPr/>
      <dgm:t>
        <a:bodyPr/>
        <a:lstStyle/>
        <a:p>
          <a:endParaRPr lang="en-US"/>
        </a:p>
      </dgm:t>
    </dgm:pt>
    <dgm:pt modelId="{AFF27D64-ED0F-496D-AF8E-C1818DF9BC85}" type="sibTrans" cxnId="{3E3A2E58-772D-4171-9A73-693BEB312727}">
      <dgm:prSet/>
      <dgm:spPr/>
      <dgm:t>
        <a:bodyPr/>
        <a:lstStyle/>
        <a:p>
          <a:endParaRPr lang="en-US"/>
        </a:p>
      </dgm:t>
    </dgm:pt>
    <dgm:pt modelId="{2A35D614-9948-4DBE-978A-40759C375EF9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FED3034B-8E50-4607-9E3C-46C289A96ADF}" type="parTrans" cxnId="{25F3091C-10D5-44AA-AB89-338B224B5F57}">
      <dgm:prSet/>
      <dgm:spPr/>
      <dgm:t>
        <a:bodyPr/>
        <a:lstStyle/>
        <a:p>
          <a:endParaRPr lang="en-US"/>
        </a:p>
      </dgm:t>
    </dgm:pt>
    <dgm:pt modelId="{F34A5895-CD02-4FA6-9083-679C9A7D1AA1}" type="sibTrans" cxnId="{25F3091C-10D5-44AA-AB89-338B224B5F57}">
      <dgm:prSet/>
      <dgm:spPr/>
      <dgm:t>
        <a:bodyPr/>
        <a:lstStyle/>
        <a:p>
          <a:endParaRPr lang="en-US"/>
        </a:p>
      </dgm:t>
    </dgm:pt>
    <dgm:pt modelId="{11711E50-D23E-4D03-9942-FF38C7115F8F}" type="pres">
      <dgm:prSet presAssocID="{EA6F3708-C830-4786-A884-AFF3D4AE107E}" presName="CompostProcess" presStyleCnt="0">
        <dgm:presLayoutVars>
          <dgm:dir/>
          <dgm:resizeHandles val="exact"/>
        </dgm:presLayoutVars>
      </dgm:prSet>
      <dgm:spPr/>
    </dgm:pt>
    <dgm:pt modelId="{B0EFC2E3-CD6D-40D2-91F6-F6C1A4CD671B}" type="pres">
      <dgm:prSet presAssocID="{EA6F3708-C830-4786-A884-AFF3D4AE107E}" presName="arrow" presStyleLbl="bgShp" presStyleIdx="0" presStyleCnt="1"/>
      <dgm:spPr/>
    </dgm:pt>
    <dgm:pt modelId="{0ED848EA-5DE8-4A4F-A3B4-D48B206C3E91}" type="pres">
      <dgm:prSet presAssocID="{EA6F3708-C830-4786-A884-AFF3D4AE107E}" presName="linearProcess" presStyleCnt="0"/>
      <dgm:spPr/>
    </dgm:pt>
    <dgm:pt modelId="{9B63DEC8-C883-46AF-A91A-479563C02E01}" type="pres">
      <dgm:prSet presAssocID="{819E774A-4152-4144-8A1B-E5BE82631C0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F2B33-3F54-4BA3-A8B9-D8115A93D1DD}" type="pres">
      <dgm:prSet presAssocID="{16A1DC68-5F09-4072-AE79-73DDB31B2E39}" presName="sibTrans" presStyleCnt="0"/>
      <dgm:spPr/>
    </dgm:pt>
    <dgm:pt modelId="{1AED6C1B-BFC7-44B6-BCA8-D35395F7D225}" type="pres">
      <dgm:prSet presAssocID="{617E1DA6-C81F-44F8-9570-B73D5396A3A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D28F1-718D-4140-82D2-8B1192ECC8D3}" type="pres">
      <dgm:prSet presAssocID="{AFF27D64-ED0F-496D-AF8E-C1818DF9BC85}" presName="sibTrans" presStyleCnt="0"/>
      <dgm:spPr/>
    </dgm:pt>
    <dgm:pt modelId="{B77389B7-9B94-47E4-8E47-2AE74F18705C}" type="pres">
      <dgm:prSet presAssocID="{2A35D614-9948-4DBE-978A-40759C375EF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9F6FE-EBFD-4AF1-A0FB-C7394FCF4163}" type="presOf" srcId="{2A35D614-9948-4DBE-978A-40759C375EF9}" destId="{B77389B7-9B94-47E4-8E47-2AE74F18705C}" srcOrd="0" destOrd="0" presId="urn:microsoft.com/office/officeart/2005/8/layout/hProcess9"/>
    <dgm:cxn modelId="{1D1E7D6E-D4B2-49AD-9AFE-BC7C59E85FBD}" type="presOf" srcId="{EA6F3708-C830-4786-A884-AFF3D4AE107E}" destId="{11711E50-D23E-4D03-9942-FF38C7115F8F}" srcOrd="0" destOrd="0" presId="urn:microsoft.com/office/officeart/2005/8/layout/hProcess9"/>
    <dgm:cxn modelId="{25F3091C-10D5-44AA-AB89-338B224B5F57}" srcId="{EA6F3708-C830-4786-A884-AFF3D4AE107E}" destId="{2A35D614-9948-4DBE-978A-40759C375EF9}" srcOrd="2" destOrd="0" parTransId="{FED3034B-8E50-4607-9E3C-46C289A96ADF}" sibTransId="{F34A5895-CD02-4FA6-9083-679C9A7D1AA1}"/>
    <dgm:cxn modelId="{608C0B9E-7F27-4CDC-9F6C-392AE165A144}" type="presOf" srcId="{617E1DA6-C81F-44F8-9570-B73D5396A3A7}" destId="{1AED6C1B-BFC7-44B6-BCA8-D35395F7D225}" srcOrd="0" destOrd="0" presId="urn:microsoft.com/office/officeart/2005/8/layout/hProcess9"/>
    <dgm:cxn modelId="{B5C81CB2-DBE4-494D-9FB4-96A5E1C7571D}" srcId="{EA6F3708-C830-4786-A884-AFF3D4AE107E}" destId="{819E774A-4152-4144-8A1B-E5BE82631C0B}" srcOrd="0" destOrd="0" parTransId="{42068D71-8861-4B9C-A410-F17553916987}" sibTransId="{16A1DC68-5F09-4072-AE79-73DDB31B2E39}"/>
    <dgm:cxn modelId="{A572248D-0792-487D-B1C9-7E9514F840B2}" type="presOf" srcId="{819E774A-4152-4144-8A1B-E5BE82631C0B}" destId="{9B63DEC8-C883-46AF-A91A-479563C02E01}" srcOrd="0" destOrd="0" presId="urn:microsoft.com/office/officeart/2005/8/layout/hProcess9"/>
    <dgm:cxn modelId="{3E3A2E58-772D-4171-9A73-693BEB312727}" srcId="{EA6F3708-C830-4786-A884-AFF3D4AE107E}" destId="{617E1DA6-C81F-44F8-9570-B73D5396A3A7}" srcOrd="1" destOrd="0" parTransId="{6ADAA1C8-12B8-4006-8805-9A853EEB07F2}" sibTransId="{AFF27D64-ED0F-496D-AF8E-C1818DF9BC85}"/>
    <dgm:cxn modelId="{E99F650A-CFD3-4685-95AF-C109E4A4B7EF}" type="presParOf" srcId="{11711E50-D23E-4D03-9942-FF38C7115F8F}" destId="{B0EFC2E3-CD6D-40D2-91F6-F6C1A4CD671B}" srcOrd="0" destOrd="0" presId="urn:microsoft.com/office/officeart/2005/8/layout/hProcess9"/>
    <dgm:cxn modelId="{9812B76E-3F22-4960-8E3B-81325650D180}" type="presParOf" srcId="{11711E50-D23E-4D03-9942-FF38C7115F8F}" destId="{0ED848EA-5DE8-4A4F-A3B4-D48B206C3E91}" srcOrd="1" destOrd="0" presId="urn:microsoft.com/office/officeart/2005/8/layout/hProcess9"/>
    <dgm:cxn modelId="{50B3A633-C3AA-4E4D-BF58-3DBACBBD1325}" type="presParOf" srcId="{0ED848EA-5DE8-4A4F-A3B4-D48B206C3E91}" destId="{9B63DEC8-C883-46AF-A91A-479563C02E01}" srcOrd="0" destOrd="0" presId="urn:microsoft.com/office/officeart/2005/8/layout/hProcess9"/>
    <dgm:cxn modelId="{0B8D0DF9-A87E-47E8-8BC9-535F424BB843}" type="presParOf" srcId="{0ED848EA-5DE8-4A4F-A3B4-D48B206C3E91}" destId="{359F2B33-3F54-4BA3-A8B9-D8115A93D1DD}" srcOrd="1" destOrd="0" presId="urn:microsoft.com/office/officeart/2005/8/layout/hProcess9"/>
    <dgm:cxn modelId="{F1C6BD0D-9638-4342-8503-0DF15C1824CC}" type="presParOf" srcId="{0ED848EA-5DE8-4A4F-A3B4-D48B206C3E91}" destId="{1AED6C1B-BFC7-44B6-BCA8-D35395F7D225}" srcOrd="2" destOrd="0" presId="urn:microsoft.com/office/officeart/2005/8/layout/hProcess9"/>
    <dgm:cxn modelId="{0FD37532-9D68-4D55-9F0C-9796D4BC2AD2}" type="presParOf" srcId="{0ED848EA-5DE8-4A4F-A3B4-D48B206C3E91}" destId="{5BBD28F1-718D-4140-82D2-8B1192ECC8D3}" srcOrd="3" destOrd="0" presId="urn:microsoft.com/office/officeart/2005/8/layout/hProcess9"/>
    <dgm:cxn modelId="{54C995EA-AE8B-404A-8149-5DFBBB04CB38}" type="presParOf" srcId="{0ED848EA-5DE8-4A4F-A3B4-D48B206C3E91}" destId="{B77389B7-9B94-47E4-8E47-2AE74F18705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FC2E3-CD6D-40D2-91F6-F6C1A4CD671B}">
      <dsp:nvSpPr>
        <dsp:cNvPr id="0" name=""/>
        <dsp:cNvSpPr/>
      </dsp:nvSpPr>
      <dsp:spPr>
        <a:xfrm>
          <a:off x="484346" y="0"/>
          <a:ext cx="5489257" cy="258286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3DEC8-C883-46AF-A91A-479563C02E01}">
      <dsp:nvSpPr>
        <dsp:cNvPr id="0" name=""/>
        <dsp:cNvSpPr/>
      </dsp:nvSpPr>
      <dsp:spPr>
        <a:xfrm>
          <a:off x="3941" y="774858"/>
          <a:ext cx="2078652" cy="1033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Feedstock</a:t>
          </a:r>
          <a:endParaRPr lang="en-US" sz="2700" kern="1200" dirty="0"/>
        </a:p>
      </dsp:txBody>
      <dsp:txXfrm>
        <a:off x="54375" y="825292"/>
        <a:ext cx="1977784" cy="932276"/>
      </dsp:txXfrm>
    </dsp:sp>
    <dsp:sp modelId="{1AED6C1B-BFC7-44B6-BCA8-D35395F7D225}">
      <dsp:nvSpPr>
        <dsp:cNvPr id="0" name=""/>
        <dsp:cNvSpPr/>
      </dsp:nvSpPr>
      <dsp:spPr>
        <a:xfrm>
          <a:off x="2189648" y="774858"/>
          <a:ext cx="2078652" cy="1033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Conversion Technology</a:t>
          </a:r>
          <a:endParaRPr lang="en-US" sz="2700" kern="1200" dirty="0"/>
        </a:p>
      </dsp:txBody>
      <dsp:txXfrm>
        <a:off x="2240082" y="825292"/>
        <a:ext cx="1977784" cy="932276"/>
      </dsp:txXfrm>
    </dsp:sp>
    <dsp:sp modelId="{B77389B7-9B94-47E4-8E47-2AE74F18705C}">
      <dsp:nvSpPr>
        <dsp:cNvPr id="0" name=""/>
        <dsp:cNvSpPr/>
      </dsp:nvSpPr>
      <dsp:spPr>
        <a:xfrm>
          <a:off x="4375355" y="774858"/>
          <a:ext cx="2078652" cy="1033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Product</a:t>
          </a:r>
          <a:endParaRPr lang="en-US" sz="2700" kern="1200" dirty="0"/>
        </a:p>
      </dsp:txBody>
      <dsp:txXfrm>
        <a:off x="4425789" y="825292"/>
        <a:ext cx="1977784" cy="93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helpful to think about bioenergy</a:t>
            </a:r>
            <a:r>
              <a:rPr lang="en-US" baseline="0" dirty="0" smtClean="0"/>
              <a:t> pathways which consist of a feedstock, or input; conversion technology, and product.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common pathway is corn-based ethanol, where corn, the feedstock, is fermented into ethanol, the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4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</a:t>
            </a:r>
            <a:r>
              <a:rPr lang="en-US" baseline="0" dirty="0" smtClean="0"/>
              <a:t> a distance from the facility.  Need to have a very large catchment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987E-96F0-439D-AE50-FBAAD10B462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3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Bioenergy pathways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Bioenergy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95400" y="1417638"/>
          <a:ext cx="6457950" cy="258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 descr="http://ak4.picdn.net/shutterstock/videos/584749/preview/stock-footage-closeup-of-corn-cob-in-the-fie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198937"/>
            <a:ext cx="20319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stindustries.com/uploadedImages/Home/Products/CST_Storage/Vitrium/Aquastore-Ethanol-Fermenter-Tanks-54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4" y="4198937"/>
            <a:ext cx="29368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eedmagazine.com/images/uploads/foodfuel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12" y="4198937"/>
            <a:ext cx="20601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More detail from field to consumer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21064" y="2187107"/>
            <a:ext cx="1878324" cy="21426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Feedstock </a:t>
            </a:r>
            <a:r>
              <a:rPr lang="en-US" sz="2200" dirty="0" smtClean="0"/>
              <a:t>Production</a:t>
            </a:r>
            <a:endParaRPr lang="en-US" sz="2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355016" y="2211989"/>
            <a:ext cx="2222717" cy="21178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Harvest, Handling, Storage, Preprocessing</a:t>
            </a:r>
          </a:p>
          <a:p>
            <a:pPr algn="ctr"/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4635874" y="2211988"/>
            <a:ext cx="1996035" cy="21178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Conversion</a:t>
            </a:r>
            <a:endParaRPr lang="en-US" sz="2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682152" y="2199547"/>
            <a:ext cx="2054888" cy="21178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Product Marketing/</a:t>
            </a:r>
          </a:p>
          <a:p>
            <a:pPr algn="ctr"/>
            <a:r>
              <a:rPr lang="en-US" sz="2200" dirty="0" smtClean="0"/>
              <a:t>Distribution</a:t>
            </a:r>
            <a:endParaRPr lang="en-US" sz="22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8782975" y="2174666"/>
            <a:ext cx="361025" cy="21426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200" dirty="0" smtClean="0"/>
              <a:t>Consumer</a:t>
            </a:r>
            <a:endParaRPr lang="en-US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9799" y="2187106"/>
            <a:ext cx="361025" cy="21426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200" dirty="0" smtClean="0"/>
              <a:t>Field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25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"/>
    </mc:Choice>
    <mc:Fallback>
      <p:transition spd="slow" advTm="184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Prices (Friedman)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Transmit information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Provide an incentive to users of resources to be guided by this information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Provide an incentive to owners of resources to follow this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0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Decision makers</a:t>
            </a:r>
            <a:br>
              <a:rPr lang="en-US" sz="3600" dirty="0" smtClean="0"/>
            </a:br>
            <a:r>
              <a:rPr lang="en-US" sz="3600" dirty="0" smtClean="0"/>
              <a:t>Incentives </a:t>
            </a:r>
            <a:br>
              <a:rPr lang="en-US" sz="3600" dirty="0" smtClean="0"/>
            </a:br>
            <a:r>
              <a:rPr lang="en-US" sz="3600" i="1" dirty="0" smtClean="0"/>
              <a:t>Externalities</a:t>
            </a:r>
            <a:endParaRPr lang="en-US" sz="3600" i="1" dirty="0"/>
          </a:p>
        </p:txBody>
      </p:sp>
      <p:sp>
        <p:nvSpPr>
          <p:cNvPr id="4" name="Rounded Rectangle 3"/>
          <p:cNvSpPr/>
          <p:nvPr/>
        </p:nvSpPr>
        <p:spPr>
          <a:xfrm>
            <a:off x="421064" y="2187107"/>
            <a:ext cx="1878324" cy="21426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Feedstock </a:t>
            </a:r>
            <a:r>
              <a:rPr lang="en-US" sz="2200" dirty="0" smtClean="0"/>
              <a:t>Production</a:t>
            </a:r>
            <a:endParaRPr lang="en-US" sz="2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355016" y="2211989"/>
            <a:ext cx="2222717" cy="21178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Harvest, Handling, Storage, Preprocessing</a:t>
            </a:r>
          </a:p>
          <a:p>
            <a:pPr algn="ctr"/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4635874" y="2211988"/>
            <a:ext cx="1996035" cy="21178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Conversion</a:t>
            </a:r>
            <a:endParaRPr lang="en-US" sz="2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682152" y="2199547"/>
            <a:ext cx="2054888" cy="21178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Product Marketing/</a:t>
            </a:r>
          </a:p>
          <a:p>
            <a:pPr algn="ctr"/>
            <a:r>
              <a:rPr lang="en-US" sz="2200" dirty="0" smtClean="0"/>
              <a:t>Distribution</a:t>
            </a:r>
            <a:endParaRPr lang="en-US" sz="22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8782975" y="2174666"/>
            <a:ext cx="361025" cy="21426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200" dirty="0" smtClean="0"/>
              <a:t>Consumer</a:t>
            </a:r>
            <a:endParaRPr lang="en-US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9799" y="2187106"/>
            <a:ext cx="361025" cy="21426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200" dirty="0" smtClean="0"/>
              <a:t>Field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116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"/>
    </mc:Choice>
    <mc:Fallback>
      <p:transition spd="slow" advTm="18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Biomass Collection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2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Many second generation bioenergy feedstocks (read – not corn) have low energy density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Consequently the energy required to transport them is considerable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effects profitability and GHG emissions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266" name="Picture 2" descr="IMG_8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868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6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Bioenergy system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there are 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dirty="0" smtClean="0"/>
              <a:t>Diseconomies </a:t>
            </a:r>
            <a:r>
              <a:rPr lang="en-US" dirty="0"/>
              <a:t>of scale for </a:t>
            </a:r>
            <a:r>
              <a:rPr lang="en-US" dirty="0" smtClean="0"/>
              <a:t>collection</a:t>
            </a:r>
          </a:p>
          <a:p>
            <a:pPr>
              <a:buFontTx/>
              <a:buChar char="-"/>
            </a:pPr>
            <a:endParaRPr lang="en-US" sz="1200" dirty="0"/>
          </a:p>
          <a:p>
            <a:pPr>
              <a:buFontTx/>
              <a:buChar char="-"/>
            </a:pPr>
            <a:r>
              <a:rPr lang="en-US" dirty="0" smtClean="0"/>
              <a:t>Economies of scale for processing (factory)</a:t>
            </a:r>
          </a:p>
          <a:p>
            <a:pPr>
              <a:buFontTx/>
              <a:buChar char="-"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dirty="0" smtClean="0"/>
              <a:t>Constant returns to scale for feedstock production (farm)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2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challenge presented </a:t>
            </a:r>
            <a:br>
              <a:rPr lang="en-US" dirty="0" smtClean="0"/>
            </a:br>
            <a:r>
              <a:rPr lang="en-US" dirty="0" smtClean="0"/>
              <a:t>by the 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system with GHG reduction of just less than 50% is designated as a conventional biofuel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 system with GHG reductions just reaching 50% is an advanced biofuel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When designing a new system one is incented to reach the higher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3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EPA is charged with making determinations on new biofuel pathways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conduct the analysis using their own LCA model and others ILUC models – which aren’t known to petitioners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0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Economics of Alternative Biomass Collection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 smtClean="0"/>
              <a:t>Transportation Research Forum</a:t>
            </a:r>
          </a:p>
          <a:p>
            <a:r>
              <a:rPr lang="en-US" dirty="0" smtClean="0"/>
              <a:t>March 14,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2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</a:t>
            </a:r>
            <a:br>
              <a:rPr lang="en-US" dirty="0" smtClean="0"/>
            </a:br>
            <a:r>
              <a:rPr lang="en-US" dirty="0" smtClean="0"/>
              <a:t>for Cellulosic Biofuel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theoretical GHG reductions for cellulosic biofuels far exceed the EPA threshold (90%+)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There is considerable slack in designing cellulosic biofuel pathways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explicit financial parameters bind much sooner than GHG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19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483996"/>
            <a:ext cx="71000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6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6" y="1016110"/>
            <a:ext cx="8746490" cy="438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8025" y="1978743"/>
            <a:ext cx="773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63 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777" y="1978743"/>
            <a:ext cx="90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273 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6988" y="1978743"/>
            <a:ext cx="928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626 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9352" y="1978743"/>
            <a:ext cx="110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1.1 MM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</a:t>
            </a:r>
            <a:br>
              <a:rPr lang="en-US" dirty="0" smtClean="0"/>
            </a:br>
            <a:r>
              <a:rPr lang="en-US" dirty="0" smtClean="0"/>
              <a:t>for Advanced Biofuels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Don’t know what EPA’s models will estimate – especially land use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Leave slack in the system (based on risk preference)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4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Beets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Non-cellulosic feedstock (sugar)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721"/>
            <a:ext cx="9144000" cy="48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99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Beet </a:t>
            </a:r>
            <a:br>
              <a:rPr lang="en-US" dirty="0" smtClean="0"/>
            </a:br>
            <a:r>
              <a:rPr lang="en-US" dirty="0" smtClean="0"/>
              <a:t>Collection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Designed with a 20 mile catchment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20 MMGPY 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‘Should’ attain the advanced biofuel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7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a price for CO2 – LCFS better internalize the cost of GHG across the pathway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steps/jumps.  Less uncertainty.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RFS thresholds present challenges to biofuel system design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Much more significant for advanced biofuels (with lower GHG reductions)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Carbon-pricing standards are more 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</a:t>
            </a:r>
            <a:br>
              <a:rPr lang="en-US" dirty="0" smtClean="0"/>
            </a:br>
            <a:r>
              <a:rPr lang="en-US" dirty="0" smtClean="0"/>
              <a:t>New Bioenergy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Biofuel policies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Bioenergy pathways defined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 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3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 policies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2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Renewable Fuel Standard (RFS)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550" y="1600200"/>
            <a:ext cx="5181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federal law enacted in 2005 and updated in 2007 that mandates the </a:t>
            </a:r>
            <a:r>
              <a:rPr lang="en-US" sz="2800" b="1" u="sng" dirty="0" smtClean="0"/>
              <a:t>minimum use</a:t>
            </a:r>
            <a:r>
              <a:rPr lang="en-US" sz="2800" b="1" dirty="0" smtClean="0"/>
              <a:t> </a:t>
            </a:r>
            <a:r>
              <a:rPr lang="en-US" sz="2800" dirty="0" smtClean="0"/>
              <a:t>of various biofuels by type and year.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Provides support for the development and operation of biorefineries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AutoShape 2" descr="http://upload.wikimedia.org/wikipedia/commons/1/14/Environmental_Protection_Agency_logo.svg"/>
          <p:cNvSpPr>
            <a:spLocks noChangeAspect="1" noChangeArrowheads="1"/>
          </p:cNvSpPr>
          <p:nvPr/>
        </p:nvSpPr>
        <p:spPr bwMode="auto">
          <a:xfrm>
            <a:off x="155575" y="-1058863"/>
            <a:ext cx="22288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upload.wikimedia.org/wikipedia/commons/1/14/Environmental_Protection_Agency_logo.svg"/>
          <p:cNvSpPr>
            <a:spLocks noChangeAspect="1" noChangeArrowheads="1"/>
          </p:cNvSpPr>
          <p:nvPr/>
        </p:nvSpPr>
        <p:spPr bwMode="auto">
          <a:xfrm>
            <a:off x="307975" y="-906463"/>
            <a:ext cx="22288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s://encrypted-tbn2.gstatic.com/images?q=tbn:ANd9GcTTYQqfmrAPi7SHpAE-Cj5Rdnr2HG4Tw4JzUk_XB6hiQ5s8J8S_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739"/>
            <a:ext cx="3653108" cy="17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Rural economic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Energy security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Environmental benefits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http://www.cstindustries.com/uploadedImages/Home/Products/CST_Storage/Vitrium/Aquastore-Ethanol-Fermenter-Tanks-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88" y="1600200"/>
            <a:ext cx="6427733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6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Biofuels as defined by the 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RFS defines biofuels by their feedstock and greenhouse gas </a:t>
            </a:r>
            <a:r>
              <a:rPr lang="en-US" dirty="0"/>
              <a:t>(GHG) </a:t>
            </a:r>
            <a:r>
              <a:rPr lang="en-US" dirty="0" smtClean="0"/>
              <a:t>emissions relative to gasoline.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Conventional biofuel: reduction of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 smtClean="0"/>
              <a:t> 20%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Advanced biofuels: </a:t>
            </a:r>
            <a:r>
              <a:rPr lang="en-US" dirty="0" smtClean="0">
                <a:sym typeface="Symbol" panose="05050102010706020507" pitchFamily="18" charset="2"/>
              </a:rPr>
              <a:t></a:t>
            </a:r>
            <a:r>
              <a:rPr lang="en-US" dirty="0" smtClean="0"/>
              <a:t> 50%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Cellulosic biofuel: cellulosic feedstock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(</a:t>
            </a:r>
            <a:r>
              <a:rPr lang="en-US" dirty="0">
                <a:sym typeface="Symbol" panose="05050102010706020507" pitchFamily="18" charset="2"/>
              </a:rPr>
              <a:t> </a:t>
            </a:r>
            <a:r>
              <a:rPr lang="en-US" dirty="0" smtClean="0"/>
              <a:t>60% reduction)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9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Requires that California’s fuel mix </a:t>
            </a:r>
            <a:r>
              <a:rPr lang="en-US" sz="2800" b="1" u="sng" dirty="0" smtClean="0"/>
              <a:t>meet declining GHG emission targets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Considers life cycle emissions, allows trade, and consequently prices emissions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ncentivizes incremental changes in GHG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alifornia Environmental Protection Agency Air Resources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8" y="324644"/>
            <a:ext cx="7036123" cy="1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1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measure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76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Life cycle assessment (LCA) measures energy use and GHG emissions associated with the production of goods and services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For biofuels the analysis goes from field to wheel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 descr="http://blog.familyfootwearcenter.com/wp-content/uploads/2011/04/how-to-measure-shoe-size-300x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114550"/>
            <a:ext cx="4807079" cy="28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7686</TotalTime>
  <Words>634</Words>
  <Application>Microsoft Office PowerPoint</Application>
  <PresentationFormat>On-screen Show (4:3)</PresentationFormat>
  <Paragraphs>157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Gill Sans MT</vt:lpstr>
      <vt:lpstr>Symbol</vt:lpstr>
      <vt:lpstr>ndsu-template1(1)</vt:lpstr>
      <vt:lpstr>PowerPoint Presentation</vt:lpstr>
      <vt:lpstr>The Economics of Alternative Biomass Collection Systems</vt:lpstr>
      <vt:lpstr>Designing  New Bioenergy Pathways</vt:lpstr>
      <vt:lpstr>Biofuel policies</vt:lpstr>
      <vt:lpstr>The Renewable Fuel Standard (RFS)</vt:lpstr>
      <vt:lpstr>Motivation</vt:lpstr>
      <vt:lpstr>Biofuels as defined by the RFS</vt:lpstr>
      <vt:lpstr>PowerPoint Presentation</vt:lpstr>
      <vt:lpstr>How do you measure this?</vt:lpstr>
      <vt:lpstr>Bioenergy pathways</vt:lpstr>
      <vt:lpstr>Bioenergy Pathways</vt:lpstr>
      <vt:lpstr>More detail from field to consumer</vt:lpstr>
      <vt:lpstr>The Role of Prices (Friedman)</vt:lpstr>
      <vt:lpstr>Decision makers Incentives  Externalities</vt:lpstr>
      <vt:lpstr>Designing Biomass Collection systems</vt:lpstr>
      <vt:lpstr>PowerPoint Presentation</vt:lpstr>
      <vt:lpstr>Bioenergy system tradeoffs</vt:lpstr>
      <vt:lpstr>A challenge presented  by the RFS</vt:lpstr>
      <vt:lpstr>Another Problem</vt:lpstr>
      <vt:lpstr>Implications  for Cellulosic Biofuel</vt:lpstr>
      <vt:lpstr>PowerPoint Presentation</vt:lpstr>
      <vt:lpstr>PowerPoint Presentation</vt:lpstr>
      <vt:lpstr>Implications  for Advanced Biofuels</vt:lpstr>
      <vt:lpstr>Industrial Beets</vt:lpstr>
      <vt:lpstr>Industrial Beet  Collection System</vt:lpstr>
      <vt:lpstr>LCFS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445</cp:revision>
  <cp:lastPrinted>2013-08-21T13:41:12Z</cp:lastPrinted>
  <dcterms:created xsi:type="dcterms:W3CDTF">2011-12-22T01:26:49Z</dcterms:created>
  <dcterms:modified xsi:type="dcterms:W3CDTF">2014-03-14T14:08:23Z</dcterms:modified>
</cp:coreProperties>
</file>