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1" r:id="rId5"/>
    <p:sldId id="280" r:id="rId6"/>
    <p:sldId id="287" r:id="rId7"/>
    <p:sldId id="260" r:id="rId8"/>
    <p:sldId id="261" r:id="rId9"/>
    <p:sldId id="262" r:id="rId10"/>
    <p:sldId id="263" r:id="rId11"/>
    <p:sldId id="272" r:id="rId12"/>
    <p:sldId id="275" r:id="rId13"/>
    <p:sldId id="265" r:id="rId14"/>
    <p:sldId id="286" r:id="rId15"/>
    <p:sldId id="284" r:id="rId16"/>
    <p:sldId id="285" r:id="rId17"/>
    <p:sldId id="292" r:id="rId18"/>
    <p:sldId id="269" r:id="rId19"/>
    <p:sldId id="288" r:id="rId20"/>
    <p:sldId id="289" r:id="rId21"/>
    <p:sldId id="290" r:id="rId22"/>
    <p:sldId id="291" r:id="rId23"/>
    <p:sldId id="270" r:id="rId24"/>
    <p:sldId id="278" r:id="rId25"/>
    <p:sldId id="276" r:id="rId26"/>
    <p:sldId id="277" r:id="rId27"/>
  </p:sldIdLst>
  <p:sldSz cx="9144000" cy="6858000" type="screen4x3"/>
  <p:notesSz cx="6954838" cy="93091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30"/>
    <a:srgbClr val="001409"/>
    <a:srgbClr val="FAA523"/>
    <a:srgbClr val="FFCF01"/>
    <a:srgbClr val="005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3304" autoAdjust="0"/>
  </p:normalViewPr>
  <p:slideViewPr>
    <p:cSldViewPr snapToGrid="0" snapToObjects="1">
      <p:cViewPr>
        <p:scale>
          <a:sx n="50" d="100"/>
          <a:sy n="50" d="100"/>
        </p:scale>
        <p:origin x="-204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Tons Per Acre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'2009 to 2012 Tons'!$B$1:$B$2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6.80272108843537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557126030624262E-3"/>
                  <c:y val="6.5199674001629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970208220025109E-3"/>
                  <c:y val="1.45823342580649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8.87487200317293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020408163265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'2009 to 2012 Tons'!$A$3:$A$15</c:f>
              <c:strCache>
                <c:ptCount val="13"/>
                <c:pt idx="0">
                  <c:v>Oakes Irr</c:v>
                </c:pt>
                <c:pt idx="1">
                  <c:v>Dazey Irr</c:v>
                </c:pt>
                <c:pt idx="2">
                  <c:v>Dazey Dry</c:v>
                </c:pt>
                <c:pt idx="3">
                  <c:v>Carrington Irr</c:v>
                </c:pt>
                <c:pt idx="4">
                  <c:v>Carrington Dry</c:v>
                </c:pt>
                <c:pt idx="5">
                  <c:v>Turtle Lake Irr</c:v>
                </c:pt>
                <c:pt idx="6">
                  <c:v>Williston Irr</c:v>
                </c:pt>
                <c:pt idx="7">
                  <c:v>Minot Dry</c:v>
                </c:pt>
                <c:pt idx="8">
                  <c:v>Langdon Dry</c:v>
                </c:pt>
                <c:pt idx="9">
                  <c:v>Spiritwood Dry</c:v>
                </c:pt>
                <c:pt idx="10">
                  <c:v>Litchville Dry</c:v>
                </c:pt>
                <c:pt idx="11">
                  <c:v>Harvey Dry</c:v>
                </c:pt>
                <c:pt idx="12">
                  <c:v>Colgate Dry</c:v>
                </c:pt>
              </c:strCache>
            </c:strRef>
          </c:cat>
          <c:val>
            <c:numRef>
              <c:f>'2009 to 2012 Tons'!$B$3:$B$15</c:f>
              <c:numCache>
                <c:formatCode>General</c:formatCode>
                <c:ptCount val="13"/>
                <c:pt idx="0">
                  <c:v>25.8</c:v>
                </c:pt>
                <c:pt idx="3">
                  <c:v>23.9</c:v>
                </c:pt>
                <c:pt idx="4">
                  <c:v>23.4</c:v>
                </c:pt>
              </c:numCache>
            </c:numRef>
          </c:val>
        </c:ser>
        <c:ser>
          <c:idx val="1"/>
          <c:order val="1"/>
          <c:tx>
            <c:strRef>
              <c:f>'2009 to 2012 Tons'!$C$1:$C$2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1.5823755526891731E-3"/>
                  <c:y val="1.0204164586866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814941538267015E-4"/>
                  <c:y val="1.655551384664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682825069736685E-4"/>
                  <c:y val="6.80267951437034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8546520980786494E-3"/>
                  <c:y val="8.04920174366191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185560921952853E-4"/>
                  <c:y val="-4.721752050194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93592617533824E-3"/>
                  <c:y val="4.2337812588659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5669980994616075E-4"/>
                  <c:y val="5.9703555393734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3557126030624262E-3"/>
                  <c:y val="1.9983956773129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204081632653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'2009 to 2012 Tons'!$A$3:$A$15</c:f>
              <c:strCache>
                <c:ptCount val="13"/>
                <c:pt idx="0">
                  <c:v>Oakes Irr</c:v>
                </c:pt>
                <c:pt idx="1">
                  <c:v>Dazey Irr</c:v>
                </c:pt>
                <c:pt idx="2">
                  <c:v>Dazey Dry</c:v>
                </c:pt>
                <c:pt idx="3">
                  <c:v>Carrington Irr</c:v>
                </c:pt>
                <c:pt idx="4">
                  <c:v>Carrington Dry</c:v>
                </c:pt>
                <c:pt idx="5">
                  <c:v>Turtle Lake Irr</c:v>
                </c:pt>
                <c:pt idx="6">
                  <c:v>Williston Irr</c:v>
                </c:pt>
                <c:pt idx="7">
                  <c:v>Minot Dry</c:v>
                </c:pt>
                <c:pt idx="8">
                  <c:v>Langdon Dry</c:v>
                </c:pt>
                <c:pt idx="9">
                  <c:v>Spiritwood Dry</c:v>
                </c:pt>
                <c:pt idx="10">
                  <c:v>Litchville Dry</c:v>
                </c:pt>
                <c:pt idx="11">
                  <c:v>Harvey Dry</c:v>
                </c:pt>
                <c:pt idx="12">
                  <c:v>Colgate Dry</c:v>
                </c:pt>
              </c:strCache>
            </c:strRef>
          </c:cat>
          <c:val>
            <c:numRef>
              <c:f>'2009 to 2012 Tons'!$C$3:$C$15</c:f>
              <c:numCache>
                <c:formatCode>General</c:formatCode>
                <c:ptCount val="13"/>
                <c:pt idx="0">
                  <c:v>37.4</c:v>
                </c:pt>
                <c:pt idx="1">
                  <c:v>35.5</c:v>
                </c:pt>
                <c:pt idx="2">
                  <c:v>31.7</c:v>
                </c:pt>
                <c:pt idx="3">
                  <c:v>37.799999999999997</c:v>
                </c:pt>
                <c:pt idx="4">
                  <c:v>25.2</c:v>
                </c:pt>
                <c:pt idx="5">
                  <c:v>25.9</c:v>
                </c:pt>
                <c:pt idx="6">
                  <c:v>31</c:v>
                </c:pt>
              </c:numCache>
            </c:numRef>
          </c:val>
        </c:ser>
        <c:ser>
          <c:idx val="2"/>
          <c:order val="2"/>
          <c:tx>
            <c:strRef>
              <c:f>'2009 to 2012 Tons'!$D$1:$D$2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0521467061542822E-3"/>
                  <c:y val="5.4027154998708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72835917635182E-3"/>
                  <c:y val="1.08043676823828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4958031342369E-2"/>
                  <c:y val="5.9703555393733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11975391779612E-3"/>
                  <c:y val="5.9703555393734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11975391779612E-2"/>
                  <c:y val="1.19407110787468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8935926175339437E-3"/>
                  <c:y val="5.6718377624047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9715111040274087E-3"/>
                  <c:y val="8.102478273768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95553330906015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7471963283179593E-3"/>
                  <c:y val="8.95552538900668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'2009 to 2012 Tons'!$A$3:$A$15</c:f>
              <c:strCache>
                <c:ptCount val="13"/>
                <c:pt idx="0">
                  <c:v>Oakes Irr</c:v>
                </c:pt>
                <c:pt idx="1">
                  <c:v>Dazey Irr</c:v>
                </c:pt>
                <c:pt idx="2">
                  <c:v>Dazey Dry</c:v>
                </c:pt>
                <c:pt idx="3">
                  <c:v>Carrington Irr</c:v>
                </c:pt>
                <c:pt idx="4">
                  <c:v>Carrington Dry</c:v>
                </c:pt>
                <c:pt idx="5">
                  <c:v>Turtle Lake Irr</c:v>
                </c:pt>
                <c:pt idx="6">
                  <c:v>Williston Irr</c:v>
                </c:pt>
                <c:pt idx="7">
                  <c:v>Minot Dry</c:v>
                </c:pt>
                <c:pt idx="8">
                  <c:v>Langdon Dry</c:v>
                </c:pt>
                <c:pt idx="9">
                  <c:v>Spiritwood Dry</c:v>
                </c:pt>
                <c:pt idx="10">
                  <c:v>Litchville Dry</c:v>
                </c:pt>
                <c:pt idx="11">
                  <c:v>Harvey Dry</c:v>
                </c:pt>
                <c:pt idx="12">
                  <c:v>Colgate Dry</c:v>
                </c:pt>
              </c:strCache>
            </c:strRef>
          </c:cat>
          <c:val>
            <c:numRef>
              <c:f>'2009 to 2012 Tons'!$D$3:$D$15</c:f>
              <c:numCache>
                <c:formatCode>0.0</c:formatCode>
                <c:ptCount val="13"/>
                <c:pt idx="0">
                  <c:v>34.5</c:v>
                </c:pt>
                <c:pt idx="1">
                  <c:v>27.1</c:v>
                </c:pt>
                <c:pt idx="2">
                  <c:v>25.9</c:v>
                </c:pt>
                <c:pt idx="3">
                  <c:v>25.2</c:v>
                </c:pt>
                <c:pt idx="4">
                  <c:v>25</c:v>
                </c:pt>
                <c:pt idx="5">
                  <c:v>25.3</c:v>
                </c:pt>
                <c:pt idx="6">
                  <c:v>24.8</c:v>
                </c:pt>
                <c:pt idx="7">
                  <c:v>27.8</c:v>
                </c:pt>
                <c:pt idx="8">
                  <c:v>26.5</c:v>
                </c:pt>
              </c:numCache>
            </c:numRef>
          </c:val>
        </c:ser>
        <c:ser>
          <c:idx val="3"/>
          <c:order val="3"/>
          <c:tx>
            <c:strRef>
              <c:f>'2009 to 2012 Tons'!$E$1:$E$2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8.1559876958898058E-3"/>
                  <c:y val="5.9703555393734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871852350677677E-3"/>
                  <c:y val="5.9703555393733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241361358755775E-3"/>
                  <c:y val="1.8203974503187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6375566690527327E-3"/>
                  <c:y val="-5.3147731533558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2423836905702543E-3"/>
                  <c:y val="9.6738785580799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3.2104436997507104E-3"/>
                  <c:y val="8.102478273768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'2009 to 2012 Tons'!$A$3:$A$15</c:f>
              <c:strCache>
                <c:ptCount val="13"/>
                <c:pt idx="0">
                  <c:v>Oakes Irr</c:v>
                </c:pt>
                <c:pt idx="1">
                  <c:v>Dazey Irr</c:v>
                </c:pt>
                <c:pt idx="2">
                  <c:v>Dazey Dry</c:v>
                </c:pt>
                <c:pt idx="3">
                  <c:v>Carrington Irr</c:v>
                </c:pt>
                <c:pt idx="4">
                  <c:v>Carrington Dry</c:v>
                </c:pt>
                <c:pt idx="5">
                  <c:v>Turtle Lake Irr</c:v>
                </c:pt>
                <c:pt idx="6">
                  <c:v>Williston Irr</c:v>
                </c:pt>
                <c:pt idx="7">
                  <c:v>Minot Dry</c:v>
                </c:pt>
                <c:pt idx="8">
                  <c:v>Langdon Dry</c:v>
                </c:pt>
                <c:pt idx="9">
                  <c:v>Spiritwood Dry</c:v>
                </c:pt>
                <c:pt idx="10">
                  <c:v>Litchville Dry</c:v>
                </c:pt>
                <c:pt idx="11">
                  <c:v>Harvey Dry</c:v>
                </c:pt>
                <c:pt idx="12">
                  <c:v>Colgate Dry</c:v>
                </c:pt>
              </c:strCache>
            </c:strRef>
          </c:cat>
          <c:val>
            <c:numRef>
              <c:f>'2009 to 2012 Tons'!$E$3:$E$15</c:f>
              <c:numCache>
                <c:formatCode>General</c:formatCode>
                <c:ptCount val="13"/>
                <c:pt idx="0">
                  <c:v>44.4</c:v>
                </c:pt>
                <c:pt idx="1">
                  <c:v>39.700000000000003</c:v>
                </c:pt>
                <c:pt idx="3">
                  <c:v>31.2</c:v>
                </c:pt>
                <c:pt idx="4">
                  <c:v>21.4</c:v>
                </c:pt>
                <c:pt idx="5">
                  <c:v>36.200000000000003</c:v>
                </c:pt>
                <c:pt idx="6">
                  <c:v>29.4</c:v>
                </c:pt>
                <c:pt idx="7">
                  <c:v>23.8</c:v>
                </c:pt>
                <c:pt idx="8">
                  <c:v>31.3</c:v>
                </c:pt>
                <c:pt idx="9" formatCode="0.0">
                  <c:v>20</c:v>
                </c:pt>
                <c:pt idx="10">
                  <c:v>33.200000000000003</c:v>
                </c:pt>
                <c:pt idx="11">
                  <c:v>29.1</c:v>
                </c:pt>
                <c:pt idx="12">
                  <c:v>22.9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500736"/>
        <c:axId val="94502272"/>
      </c:barChart>
      <c:catAx>
        <c:axId val="9450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94502272"/>
        <c:crosses val="autoZero"/>
        <c:auto val="1"/>
        <c:lblAlgn val="ctr"/>
        <c:lblOffset val="100"/>
        <c:noMultiLvlLbl val="0"/>
      </c:catAx>
      <c:valAx>
        <c:axId val="94502272"/>
        <c:scaling>
          <c:orientation val="minMax"/>
          <c:min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500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  <a:ln w="3175"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900F2F0-97CE-4980-8AA9-CD714125E3EA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9F8BB12-A0A9-47C7-9192-89F124059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11651EF-0635-4B61-B1C7-41F8FDC7CA68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F897BD4-2453-4D86-BA42-BF621DB70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9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1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7BD4-2453-4D86-BA42-BF621DB700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5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green.template_graphics3.wm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883275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1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B7E1-EF20-4DD4-95F2-85C09D17FDA4}" type="datetime1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0007-DE76-724F-9A59-044EF43E14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CF7-0B08-4BB5-BE6D-1D7798F5D98A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43F9-9AD9-3A45-93DA-A9D45DCAE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0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F9606-2F8A-4680-BB77-7EE1732A293E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DC1-BEBA-A345-AF53-60017037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8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3F99F-C92A-4AA9-906D-DA7256C1AD58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92C6D-BE8D-DD4F-81E9-D4989C088B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EEE5-7429-4C1A-9E2E-1EF217A483B1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97D-3401-F044-9350-D83781889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B89A7-D769-42BF-BDAC-62ABF7E0E3E2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6F01-C5DD-F44B-8162-7A3A521E6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4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317A3-3446-4300-9344-181C37F7D691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A6ADA-3E88-CA4E-8C53-69D050771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06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512E-A5B3-4490-A07D-1E99D92777FF}" type="datetime1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ADCC-D3CD-C94F-8BCF-C2964FC68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864-6EE4-4950-8324-AB41820ADAA6}" type="datetime1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7CE4-E225-774A-9249-292B5807F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7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C86B-9B87-4A06-A963-2380692851DE}" type="datetime1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57B2-D218-2543-B1F3-50F8C73AA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F50E-8B69-4751-B1B6-9481F86C6ACC}" type="datetime1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E4E5-189A-6749-A62F-55E6235656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A5598-00AE-43C5-9F5F-3693D2C1882B}" type="datetime1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911F-13D9-5149-AD26-CA8FF84B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1409"/>
            </a:gs>
            <a:gs pos="2000">
              <a:srgbClr val="00564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A52AE2-B2D2-4A39-841B-D0B2D9F3D4FE}" type="datetime1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0F92C6D-BE8D-DD4F-81E9-D4989C088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Beets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4827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Planted in the fall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harvested in the spring</a:t>
            </a:r>
          </a:p>
          <a:p>
            <a:pPr marL="0" indent="0">
              <a:buNone/>
            </a:pPr>
            <a:r>
              <a:rPr lang="en-US" sz="2600" dirty="0" smtClean="0"/>
              <a:t>Grown in areas where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hard freezes are unlikely</a:t>
            </a:r>
          </a:p>
          <a:p>
            <a:pPr marL="0" indent="0">
              <a:buNone/>
            </a:pPr>
            <a:r>
              <a:rPr lang="en-US" sz="2600" dirty="0" err="1" smtClean="0"/>
              <a:t>Dryland</a:t>
            </a:r>
            <a:r>
              <a:rPr lang="en-US" sz="2600" dirty="0" smtClean="0"/>
              <a:t> production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Example: Mississippi Delta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146" name="Picture 2" descr="http://ethanolproducer.com/uploads/posts/web/2012/07/13437657390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4" y="1600200"/>
            <a:ext cx="4086226" cy="29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3550" y="4550638"/>
            <a:ext cx="360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No land use impacts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7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Time Beets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0" y="1600200"/>
            <a:ext cx="45148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Planted and harvested throughout the year</a:t>
            </a:r>
          </a:p>
          <a:p>
            <a:pPr marL="0" indent="0">
              <a:buNone/>
            </a:pPr>
            <a:r>
              <a:rPr lang="en-US" sz="2600" dirty="0" smtClean="0"/>
              <a:t>Irrigated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Example: San Joaquin Valley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Rotation: alfalfa/beans/sunflower/melons/wheat/beets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170" name="Picture 2" descr="http://icons-ak.wunderground.com/data/wximagenew/y/YosemiteMan/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9131" y="1600200"/>
            <a:ext cx="5516415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774411"/>
              </p:ext>
            </p:extLst>
          </p:nvPr>
        </p:nvGraphicFramePr>
        <p:xfrm>
          <a:off x="457200" y="2076450"/>
          <a:ext cx="8229600" cy="2123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 Beets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 Beets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JIT </a:t>
                      </a:r>
                      <a:r>
                        <a:rPr lang="en-US" baseline="0" dirty="0" smtClean="0"/>
                        <a:t>Beets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 Dakota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Mississippi Delta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 </a:t>
                      </a:r>
                      <a:r>
                        <a:rPr lang="en-US" dirty="0" smtClean="0"/>
                        <a:t>Joaquin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Valley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Dryland</a:t>
                      </a:r>
                      <a:r>
                        <a:rPr lang="en-US" dirty="0" smtClean="0"/>
                        <a:t>/Irrigated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Dryland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Irrigated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Mar-Dec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NDSU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“Phase II”</a:t>
            </a:r>
          </a:p>
          <a:p>
            <a:pPr marL="0" indent="0">
              <a:buNone/>
            </a:pPr>
            <a:r>
              <a:rPr lang="en-US" dirty="0" smtClean="0"/>
              <a:t>	Front-end</a:t>
            </a:r>
          </a:p>
          <a:p>
            <a:pPr marL="0" indent="0">
              <a:buNone/>
            </a:pPr>
            <a:r>
              <a:rPr lang="en-US" dirty="0" smtClean="0"/>
              <a:t>	Whole beet</a:t>
            </a:r>
          </a:p>
          <a:p>
            <a:pPr marL="0" indent="0">
              <a:buNone/>
            </a:pPr>
            <a:r>
              <a:rPr lang="en-US" dirty="0" smtClean="0"/>
              <a:t>	Juice</a:t>
            </a:r>
          </a:p>
          <a:p>
            <a:pPr marL="0" indent="0">
              <a:buNone/>
            </a:pPr>
            <a:r>
              <a:rPr lang="en-US" dirty="0" smtClean="0"/>
              <a:t>	Field trials</a:t>
            </a:r>
          </a:p>
          <a:p>
            <a:pPr marL="0" indent="0">
              <a:buNone/>
            </a:pPr>
            <a:r>
              <a:rPr lang="en-US" dirty="0" smtClean="0"/>
              <a:t>	Crop insurance</a:t>
            </a:r>
          </a:p>
          <a:p>
            <a:pPr marL="0" indent="0">
              <a:buNone/>
            </a:pPr>
            <a:r>
              <a:rPr lang="en-US" dirty="0" smtClean="0"/>
              <a:t>Economic and environmental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11" descr="C:\Documents and Settings\Blaine.Schatz\My Documents\WORD\RESEARCH\Bio Based Research\Sugar Beet Bio Fuel\Promotional Layout - 2 PMS colors - 11-2-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01" y="4823792"/>
            <a:ext cx="2362200" cy="67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4611431"/>
            <a:ext cx="1981200" cy="11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01" y="3434968"/>
            <a:ext cx="1803147" cy="498281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3943350" y="1941333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Heartland Renewable Energy</a:t>
            </a:r>
            <a:endParaRPr lang="en-US" sz="2400" b="1" dirty="0"/>
          </a:p>
        </p:txBody>
      </p:sp>
      <p:sp>
        <p:nvSpPr>
          <p:cNvPr id="16" name="TextBox 8"/>
          <p:cNvSpPr txBox="1"/>
          <p:nvPr/>
        </p:nvSpPr>
        <p:spPr>
          <a:xfrm>
            <a:off x="742950" y="194807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/>
              <a:t>Green Vision Group</a:t>
            </a:r>
            <a:endParaRPr lang="en-US" sz="2400" b="1" dirty="0"/>
          </a:p>
        </p:txBody>
      </p:sp>
      <p:sp>
        <p:nvSpPr>
          <p:cNvPr id="17" name="TextBox 9"/>
          <p:cNvSpPr txBox="1"/>
          <p:nvPr/>
        </p:nvSpPr>
        <p:spPr>
          <a:xfrm>
            <a:off x="4362449" y="394221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Department of Agribusiness &amp; Applied Economics</a:t>
            </a:r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3434968"/>
            <a:ext cx="16764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1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6760" y="4889096"/>
            <a:ext cx="8991600" cy="136296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22" descr="putsch-sugar-production_schem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 t="1575" b="-145"/>
              <a:stretch>
                <a:fillRect/>
              </a:stretch>
            </p:blipFill>
          </mc:Choice>
          <mc:Fallback>
            <p:blipFill>
              <a:blip r:embed="rId4"/>
              <a:srcRect t="1575" b="-145"/>
              <a:stretch>
                <a:fillRect/>
              </a:stretch>
            </p:blipFill>
          </mc:Fallback>
        </mc:AlternateContent>
        <p:spPr bwMode="auto">
          <a:xfrm>
            <a:off x="96760" y="1540470"/>
            <a:ext cx="8991600" cy="31848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12072" y="4889096"/>
            <a:ext cx="8714218" cy="1362969"/>
            <a:chOff x="116018" y="4238758"/>
            <a:chExt cx="8714218" cy="1362969"/>
          </a:xfrm>
        </p:grpSpPr>
        <p:sp>
          <p:nvSpPr>
            <p:cNvPr id="20" name="TextBox 19"/>
            <p:cNvSpPr txBox="1"/>
            <p:nvPr/>
          </p:nvSpPr>
          <p:spPr>
            <a:xfrm>
              <a:off x="1165514" y="4408660"/>
              <a:ext cx="1000211" cy="5847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Hammer mill</a:t>
              </a:r>
              <a:endParaRPr lang="en-US" sz="1600" dirty="0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232111" y="4615412"/>
              <a:ext cx="193175" cy="1765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7542" y="4408660"/>
              <a:ext cx="1165992" cy="5847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Chamber filter press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20178" y="4408660"/>
              <a:ext cx="2456213" cy="584776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Modified ribbon mixer with hot water spray</a:t>
              </a:r>
              <a:endParaRPr lang="en-US" sz="1600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060489" y="4615412"/>
              <a:ext cx="193175" cy="1765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99565" y="4789323"/>
              <a:ext cx="19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660066"/>
                  </a:solidFill>
                </a:rPr>
                <a:t>Juice for biofuel</a:t>
              </a:r>
              <a:endParaRPr lang="en-US" sz="1600" b="1" dirty="0">
                <a:solidFill>
                  <a:srgbClr val="6600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9565" y="4238758"/>
              <a:ext cx="19306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</a:rPr>
                <a:t>Pulp for pellets</a:t>
              </a:r>
              <a:endParaRPr lang="en-US" sz="1600" b="1" dirty="0">
                <a:solidFill>
                  <a:srgbClr val="008000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01151" y="4612773"/>
              <a:ext cx="193175" cy="1765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018" y="4505403"/>
              <a:ext cx="1040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660066"/>
                  </a:solidFill>
                </a:rPr>
                <a:t> Beets</a:t>
              </a:r>
              <a:endParaRPr lang="en-US" sz="1600" b="1" dirty="0">
                <a:solidFill>
                  <a:srgbClr val="660066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73196" y="5201617"/>
              <a:ext cx="55083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90"/>
                  </a:solidFill>
                </a:rPr>
                <a:t>Beet to juice and pulp</a:t>
              </a:r>
              <a:endParaRPr lang="en-US" sz="2000" b="1" dirty="0">
                <a:solidFill>
                  <a:srgbClr val="00009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05836" y="4450367"/>
              <a:ext cx="778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+</a:t>
              </a:r>
              <a:endParaRPr lang="en-US" sz="2400" dirty="0"/>
            </a:p>
          </p:txBody>
        </p:sp>
        <p:sp>
          <p:nvSpPr>
            <p:cNvPr id="31" name="Right Arrow 30"/>
            <p:cNvSpPr/>
            <p:nvPr/>
          </p:nvSpPr>
          <p:spPr>
            <a:xfrm rot="19505834">
              <a:off x="6586787" y="4507566"/>
              <a:ext cx="309675" cy="1765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1990605">
              <a:off x="6587035" y="4755682"/>
              <a:ext cx="309675" cy="17654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3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Beet/Juice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:\JV\100_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128" y="1600200"/>
            <a:ext cx="658869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126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 descr="Energy beet research by Juan Vargas-Rami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28587"/>
            <a:ext cx="57721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76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8312"/>
          </a:xfrm>
        </p:spPr>
        <p:txBody>
          <a:bodyPr/>
          <a:lstStyle/>
          <a:p>
            <a:r>
              <a:rPr lang="en-US" dirty="0" smtClean="0"/>
              <a:t>Field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81415"/>
              </p:ext>
            </p:extLst>
          </p:nvPr>
        </p:nvGraphicFramePr>
        <p:xfrm>
          <a:off x="457200" y="1181100"/>
          <a:ext cx="82296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12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6689"/>
              </p:ext>
            </p:extLst>
          </p:nvPr>
        </p:nvGraphicFramePr>
        <p:xfrm>
          <a:off x="114300" y="1020763"/>
          <a:ext cx="88392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3" imgW="9455715" imgH="4730906" progId="Excel.Chart.8">
                  <p:embed/>
                </p:oleObj>
              </mc:Choice>
              <mc:Fallback>
                <p:oleObj r:id="rId3" imgW="9455715" imgH="4730906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020763"/>
                        <a:ext cx="8839200" cy="510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9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Beets to </a:t>
            </a:r>
            <a:br>
              <a:rPr lang="en-US" dirty="0" smtClean="0"/>
            </a:br>
            <a:r>
              <a:rPr lang="en-US" dirty="0" smtClean="0"/>
              <a:t>Advanced Biofuels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Ripplinger</a:t>
            </a:r>
          </a:p>
          <a:p>
            <a:r>
              <a:rPr lang="en-US" dirty="0" smtClean="0"/>
              <a:t>September 11, 2013</a:t>
            </a:r>
          </a:p>
          <a:p>
            <a:r>
              <a:rPr lang="en-US" dirty="0" smtClean="0"/>
              <a:t>Omaha, Nebraska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DF97D-3401-F044-9350-D837818894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Yield Per 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28843575"/>
              </p:ext>
            </p:extLst>
          </p:nvPr>
        </p:nvGraphicFramePr>
        <p:xfrm>
          <a:off x="266700" y="1573213"/>
          <a:ext cx="8793876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3" imgW="9754445" imgH="5047925" progId="Excel.Chart.8">
                  <p:embed/>
                </p:oleObj>
              </mc:Choice>
              <mc:Fallback>
                <p:oleObj r:id="rId3" imgW="9754445" imgH="5047925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573213"/>
                        <a:ext cx="8793876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924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Ethanol Yield Per 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77904998"/>
              </p:ext>
            </p:extLst>
          </p:nvPr>
        </p:nvGraphicFramePr>
        <p:xfrm>
          <a:off x="19049" y="1543050"/>
          <a:ext cx="9021431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3" imgW="9699577" imgH="5175953" progId="Excel.Chart.8">
                  <p:embed/>
                </p:oleObj>
              </mc:Choice>
              <mc:Fallback>
                <p:oleObj r:id="rId3" imgW="9699577" imgH="5175953" progId="Excel.Char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9" y="1543050"/>
                        <a:ext cx="9021431" cy="481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536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098" name="Picture 2" descr="C:\Users\David.Ripplinger\Desktop\IMG_0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51" y="274637"/>
            <a:ext cx="7791799" cy="584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72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and Environmental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Feedstock production and conversion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Considering ND-based systems (ND </a:t>
            </a:r>
            <a:r>
              <a:rPr lang="en-US" dirty="0"/>
              <a:t>I</a:t>
            </a:r>
            <a:r>
              <a:rPr lang="en-US" dirty="0" smtClean="0"/>
              <a:t>ndustrial Commission, ARPA-E) and CA and MS-based systems (ARPA-E)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smtClean="0"/>
              <a:t>Currently finalizing TEA and the price of industrial sugar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…you had </a:t>
            </a:r>
            <a:r>
              <a:rPr lang="en-US" dirty="0"/>
              <a:t>me at industrial </a:t>
            </a:r>
            <a:r>
              <a:rPr lang="en-US" dirty="0" smtClean="0"/>
              <a:t>sugar.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50" name="Picture 2" descr="https://encrypted-tbn2.gstatic.com/images?q=tbn:ANd9GcT9n4B0eyPiUCL6Frv-nk5Z9AYpsYCBidOyd5zO93ZgTxbIIFXcgBsy-K2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893762"/>
            <a:ext cx="5470154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Biofuel 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Petition submitted to EPA in October 2011 (710 days and counting)</a:t>
            </a: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Green Vision Group &amp; Heartland Renewable Energy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Critical determination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Sugar determination made about a month ago (designated as a renewable fuel)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Use of beets has real, obvious advantages</a:t>
            </a:r>
          </a:p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Differences exist among region-specific pathways</a:t>
            </a:r>
          </a:p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NDSU research is helping optimize the pathway</a:t>
            </a:r>
          </a:p>
          <a:p>
            <a:pPr>
              <a:buFont typeface="Symbol" panose="05050102010706020507" pitchFamily="18" charset="2"/>
              <a:buChar char=""/>
            </a:pPr>
            <a:r>
              <a:rPr lang="en-US" dirty="0" smtClean="0"/>
              <a:t>EPA biofuel 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8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/>
              <a:t>Beet </a:t>
            </a:r>
            <a:r>
              <a:rPr lang="en-US" dirty="0" smtClean="0"/>
              <a:t>to </a:t>
            </a:r>
            <a:r>
              <a:rPr lang="en-US" dirty="0" smtClean="0"/>
              <a:t>Biofuel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Advantages of Beets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Region-Specific Supply Chains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Pathway Research and Development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Advanced Biofuel Petition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6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245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Sugar is </a:t>
            </a:r>
          </a:p>
          <a:p>
            <a:pPr marL="0" indent="0">
              <a:buNone/>
            </a:pPr>
            <a:r>
              <a:rPr lang="en-US" sz="2600" dirty="0" smtClean="0"/>
              <a:t>	Nature’s store of easily 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accessible energy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	Readily convertible into a 	number of fuels and products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Sugar beets are an economical way of producing sugar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Breed/engineer for sugar quantity not quality</a:t>
            </a:r>
            <a:endParaRPr lang="en-US" sz="2600" dirty="0"/>
          </a:p>
        </p:txBody>
      </p:sp>
      <p:pic>
        <p:nvPicPr>
          <p:cNvPr id="8194" name="Picture 2" descr="https://encrypted-tbn3.gstatic.com/images?q=tbn:ANd9GcRPdkma-mrkKhISvI6VV2e5y-nk3FZeVJlSz9fA4_tZk9QNyKBZn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417638"/>
            <a:ext cx="6772678" cy="45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0" y="274638"/>
            <a:ext cx="5962650" cy="1143000"/>
          </a:xfrm>
        </p:spPr>
        <p:txBody>
          <a:bodyPr/>
          <a:lstStyle/>
          <a:p>
            <a:r>
              <a:rPr lang="en-US" dirty="0" smtClean="0"/>
              <a:t>Energy Beets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0" y="1600200"/>
            <a:ext cx="5657850" cy="452596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Varieties </a:t>
            </a:r>
            <a:r>
              <a:rPr lang="en-US" sz="2800" dirty="0"/>
              <a:t>of </a:t>
            </a:r>
            <a:r>
              <a:rPr lang="en-US" sz="2800" dirty="0" smtClean="0"/>
              <a:t>beta </a:t>
            </a:r>
            <a:r>
              <a:rPr lang="en-US" sz="2800" dirty="0"/>
              <a:t>vulgaris bred for sugar </a:t>
            </a:r>
            <a:r>
              <a:rPr lang="en-US" sz="2800" dirty="0" smtClean="0"/>
              <a:t>quantity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 smtClean="0"/>
              <a:t>May not meet quality standards for food production (sugar beet)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Higher sugar yield than fodder beets</a:t>
            </a:r>
            <a:endParaRPr lang="en-US" sz="2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" y="1196984"/>
            <a:ext cx="2436019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2.gstatic.com/images?q=tbn:ANd9GcQRXZ9WqREGqudCZlDabN9hQiufC-DYiko1Fu1tdTcUTqzP8cM38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5" y="3633004"/>
            <a:ext cx="2436985" cy="22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2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err="1" smtClean="0"/>
              <a:t>Beets</a:t>
            </a:r>
            <a:r>
              <a:rPr lang="en-US" baseline="30000" dirty="0" err="1" smtClean="0"/>
              <a:t>TM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Only </a:t>
            </a:r>
            <a:r>
              <a:rPr lang="en-US" dirty="0" err="1" smtClean="0"/>
              <a:t>Betaseed</a:t>
            </a:r>
            <a:r>
              <a:rPr lang="en-US" dirty="0" smtClean="0"/>
              <a:t> has Energy </a:t>
            </a:r>
            <a:r>
              <a:rPr lang="en-US" dirty="0" err="1" smtClean="0"/>
              <a:t>Beet</a:t>
            </a:r>
            <a:r>
              <a:rPr lang="en-US" baseline="30000" dirty="0" err="1" smtClean="0"/>
              <a:t>TM</a:t>
            </a:r>
            <a:r>
              <a:rPr lang="en-US" baseline="30000" dirty="0" smtClean="0"/>
              <a:t> </a:t>
            </a:r>
            <a:r>
              <a:rPr lang="en-US" dirty="0" smtClean="0"/>
              <a:t> hybrids</a:t>
            </a: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218" name="Picture 2" descr="http://www.betaseed.com/fileadmin/templates/www.betaseed.com/images/logo_u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4" y="2772640"/>
            <a:ext cx="3883025" cy="3353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636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European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http://www.suedzucker.de/en/Unternehmen/Standorte/Zuckerfabriken-Deutschland/Werk-Offenau/offenau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28" y="2305050"/>
            <a:ext cx="5780572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1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86537" cy="1143000"/>
          </a:xfrm>
        </p:spPr>
        <p:txBody>
          <a:bodyPr/>
          <a:lstStyle/>
          <a:p>
            <a:r>
              <a:rPr lang="en-US" sz="3600" dirty="0" smtClean="0"/>
              <a:t>Region- Specific </a:t>
            </a:r>
            <a:br>
              <a:rPr lang="en-US" sz="3600" dirty="0" smtClean="0"/>
            </a:br>
            <a:r>
              <a:rPr lang="en-US" sz="3600" dirty="0" smtClean="0"/>
              <a:t>Energy Beet Supply Chains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1600200"/>
            <a:ext cx="627856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Beets grow well in many </a:t>
            </a:r>
            <a:r>
              <a:rPr lang="en-US" sz="2600" dirty="0" err="1" smtClean="0"/>
              <a:t>agroecosystems</a:t>
            </a:r>
            <a:endParaRPr lang="en-US" sz="2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Supply chains will differ because of climate</a:t>
            </a:r>
            <a:endParaRPr lang="en-US" sz="2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600" dirty="0" smtClean="0"/>
              <a:t>Considerations</a:t>
            </a:r>
          </a:p>
          <a:p>
            <a:pPr marL="0" indent="0">
              <a:buNone/>
            </a:pPr>
            <a:r>
              <a:rPr lang="en-US" sz="2600" dirty="0" smtClean="0"/>
              <a:t>	Economics</a:t>
            </a:r>
          </a:p>
          <a:p>
            <a:pPr marL="0" indent="0">
              <a:buNone/>
            </a:pPr>
            <a:r>
              <a:rPr lang="en-US" sz="2600" dirty="0" smtClean="0"/>
              <a:t>	Energy use</a:t>
            </a:r>
          </a:p>
          <a:p>
            <a:pPr marL="0" indent="0">
              <a:buNone/>
            </a:pPr>
            <a:r>
              <a:rPr lang="en-US" sz="2600" dirty="0" smtClean="0"/>
              <a:t>	Land use change</a:t>
            </a:r>
          </a:p>
          <a:p>
            <a:pPr marL="0" indent="0">
              <a:buNone/>
            </a:pPr>
            <a:r>
              <a:rPr lang="en-US" sz="2600" dirty="0" smtClean="0"/>
              <a:t>	Environmental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4680" y="5441973"/>
            <a:ext cx="2133600" cy="365125"/>
          </a:xfrm>
        </p:spPr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23"/>
            <a:ext cx="25003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encrypted-tbn2.gstatic.com/images?q=tbn:ANd9GcTlpjEKnCoH2E4oFnmYyfFUv7lnFz5qEJwqCeqaUz52YZJWRHg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256224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data:image/jpeg;base64,/9j/4AAQSkZJRgABAQAAAQABAAD/2wCEAAkGBhQSEBUUEhQUFBUVFRUUFhQVFBUVFRQVGBgWFRUUFhQYHiYeGBwjGhQVHy8gIycpLiwtFR4xNTwqNSYrLSkBCQoKDgwOGg8PGiwkHCUuLCwqLywvLCwsLC0sLCwpLCwuKiwsKS0tKi0sLCwsKSwsLCwsLSwsLCosLCwsLCwsLP/AABEIAMIBAwMBIgACEQEDEQH/xAAbAAABBQEBAAAAAAAAAAAAAAAEAAEDBQYCB//EAEoQAAICAQMDAgMFAwYKCAcAAAECAxESAAQhBRMxIkEGMlEjYXGBkRRCUgczcqGxwRYkQ2JzgqKy0eEVU4OSs8Pw8TQ1RJOjwuL/xAAaAQADAQEBAQAAAAAAAAAAAAAAAQIDBAUG/8QANxEAAQMCAwQJAwMDBQAAAAAAAQACEQMhEjFBBFFhgRMiMnGRobHh8BTB0QUz8UJysiM0NVLC/9oADAMBAAIRAxEAPwCvSHXfa1OE05XX3IXyqGMeuTHogrpimrlJDFNclNElNMU0wUIbt6YpokppsNVKSFKabt6KKa5MeiUIbt6Yx6Jw02GnKENhpYaIw03b0IQ/b0xTROGmw0Joft6bDROGmw0ShD4abDRGGlholCGw0sNEYabDTQoMNNhojt6WGiU0PhpY6nw0sNNCgw02Gp8NLDTQoMNLDU+GlhoQh8NctForDTGPTTQBh0tG9vS0SiVf46atEdvTdvXIFCgw1zhojt6bDVShDlNNhonDTYacoQ2GlhojDTYaEIbDTYaJw02GhJDYaWGiCmmw0Smh8NN29EFNNhpykh8NN29E4abDRKEN29LDROGm7eiU0NhpsNE9vTYaJQh+3pu3onDTYacoQ+Gl29EYabDRKEPhpsNE4abDTlCHw03b0T29NhpymoMNLDU+Gl29OUKDDTYaIw0sNEoQ/b0tEYaWnKFoW2hChuCD4IIIPjkEcEc6j7eg5fhiPkwtJtifPYftqSDYyjooeQPbSjj3UQAqPcqPcHszfobjb9V14wr1Wdts8R+M1eFpyPiizHpu3qPYdV27qoVuyXJcJODEzZUfS7eiS/uY6sJdsy/MpH4jz+H11pS2llTI33apPplpQRj0xi0X29N29b41CE7em7eizHpjFp40kJ29N29FmLXPb08aEL29N29FGPTGPTxIQpTXOGijHpjHp4kIXDSw0T29N29OU0N29Lt6J7em7ejEhDYabDRPb0u3pykhcNLDRPb03b05TQ2Glhojt6Xb0ShDYaWGie3pjHpyhDYaWGiO3pdvRKEPhpYaI7el29OUIfDTYaJ7el29OU0NjpaIw0tEoWg7enw0V2tRzrSMfopP6AnXlY0Kp6RtVbaQqwDKYY7VhYNoDyD511H0jt/zEkkA/gQ5RH8YHtB/qhdHdLhqCIfSKMf7C6J7es3NY8dYK8RBsqlppl+eJJR/FCe2/wCcMhxP5P8AlpQdQidsc8H/AOrlUwuf6KvWX+qTq17Wo59mrqVdQynyrAMD+R41GFzew7kb+/mniBzCgeAjggj8eNcKl+xHNciv0+7nTJ0ftioZJIh/AD3Iv/tSWB/q46HilmWaTuIJRjHzCQhAuX/JSGj49n9h+T6d7e0PC/ujCCLFEmPXJj13Fv42OOWLn/JyAxufwV6y/wBW9ENDXkV+Otm1muyKgtIzQfb0xj0UqWLHIOl2taYlMIMx6bt6MMOl2dPEiEH2tN2tGdrXJj0F4CAEL2tc9rRfa0uzqsSIQna03a0X2tLtfdp40QgzFrkKDY448/d786n3TkUqVm119FA8u1ewsce5IHvYeHahRQs/Unyx92J+pOkKl04soDFpu1ovt6Xa1eNShO3pu1ovtaXb0Y00H2tN2tGdrS7enjQhO3pdvRXb0u3oxoQnb0u3oox6bt6eNCF7elont6WjGhaPt6G6oKglP0ikP6Ix1Z9vQPXY/wDFZ/8AQTf+G2vHxrQC6fbwUij6Ko/QAa77eihFpdvRjSQnb0u3ort6Xb08aIQna0JDH9vL/Ri/8w/36tTHoTbx/bTf9kP9kn+/RjRC4l2qsMWAZT5VgCD+IPGq7d9O7UTtCzxlUZggOURIUkDtPagf0Qur7taF6pH9hJ/Qf+w6l2F2YTaSDZVk08qOEZGksE5wqF5FkCRJGIANEWGHJHAvSj6vCaDMYifAnUxX7cO3ob8mOrx4+T+OsekG2AUd6fbPiobIdtGYL6i0bjE2QP3ucidYPe6ldpPr88V636fsLduDgTBEZAmZnOMojcVepIrBWUqyt4YMCp+lEefy1J2tU2z6KlArJZ7ygSw1DwUDcohMZIvyQdWu4jmjRmzSUKrGnXtuQATxJH6b/wCz1qyu8iSPBcO07MKNQ05uO/8AAPiAujFpjHpftRXiSKRa91HeX9Ut/wBVGuIuqwuyqsilmJAW6ewCawPqHAPkD2+utRXbqVzYHaJGP/19P+X/AK/BnUDyQPx40aYQbBHtRB+/gg6ETpUSH+aj54BwX8lJr9P+PmhUjJGeaFbdxDzJGPxdR/fqOTqcQ4V1djwqKylnb2Uc/wDIUSeAdWhgVATSqACSaCgAckk/QDUG1gLt3HBHFRqbBVT+8R7O39QoecrrpCkIQ+12RW2ai7UWI8ceFW/3RZr8SfJOpjDo0xaRi1QfCRJQPa0u1oztaXa1WNJBdrTdrRva03a08aJQfa03b0Z2tN2tPGnKE7Wm7ei+3pu3oxolCdvTdvRna03a08aEH29LRfb0tPGiy0GGq/4gX/FJ/wDQyD9VI/v1aldV3Xx/i0v3rX6kD+/XiiougMujWTk/idc4alfyfx1zp41OFcY6bHXen08aWFcYaD2i/az/AHNGP/xIf79H6D2f87P/AKRP/Ah0saYaiMNC9VT7GT+iR+vGjb0N1I/ZN+X9o0y9LCpXTk/jrlogRR51Kx1zlo6RLCgZtqq9sKoUGUGlAAvFyTQ/DXfUI/spP6D/AO6dd7s8x/6T/wAuTXPUW+yf+g39h0Y1RBJkqRk0BvdvHK0asqPi/hlDV9nJ9Rxo6SXn89VU/TYmKZZm2Pmaavkc+M6H5aZfKkBTQ9JUO+BkT5eFd6HHsjEqP00B13ePtmhya0kZkYyIlKAhfI4lLAxJ4540TF0Lb5Pcdj0+XkPtz5bVN8XdI2yoijbRu8jFAAkZcA0GZS/g8hQ3sXU+2s3ERZas7Vyn6fvNxufmQLEhDZEllk+UwsRw2NHMg34Uk15sNv1wkUVXPwVz5DAhWBta4OXJNen/ADhbdF+HNvDGgMG3yFMXwVmLH1XZUVySAPYAaqdptIItxi8MRjl4UmNCFcUAoscWKH3nD3LHUtLhr5rQ4XTbyVzJ8QItZgc0fS6ng8e5B8kCvPqGiI+uQFivdjDD90uoP48nx9+quDaQJGp7MGWS+I1458cL4A/v0528eRIWMHLljHYClVDcY0PFiqqvprQVHrMtYrrbbpZPlINC+Hjbg+D6GPHGiO1rNL9g1QEqoUmmUv5yPqy9Ro8hVYcWPIF3u16srD1EA/cbDcA+n6+Rxz5GrbW3qHU9yn7emMeuE6tEaslb8ZKy3Zrix9SP10ZjqxVBUFpCEMem7ei+3rnDVdIlhQvb0u3onDSw0+kRhQ3b03b0Vhpimn0iMKF7WlogrpafSJ4UOvxOP4G/7w/4aG6r18PCwwPJX976Ov3az8e783Z9+PH5ex8/1673HUFRMincAYDDFjl4Iahzxwf018oza3PIEruAutNP11h4i/2/+WgNx8Uuv+S/2/8A+dCr1NTwD9ebHNVz/WP11HvlVlPBur/L+z89c1XatppdYOxDuCoYTYp5PjllP8z+Pr/5a4T+UMH/ACdfmeNUE8RHkELR9RvkD358e/nni9CLNybDEV5A+Y8+kD6+nx5/IHWA/VKx19EnMha//Dn/ADF/7/8Ay1FB8WurOxhIEjZKSTTARohKmqItGFj3BHtrHLvsWsFbJ9PqAuxfPkn00fy41BB1hZO84ZmWMkk1YHhQFxskUCeOODrpbt9Qgkk+ASDZ0W9Pxm38C/mxGop/i13BURXePylifIJ8D7tYePfhwxpgA2IJPzeoqTxxVg+CRx92pp5jwoLc+PWqsaomsvPsCPOkNvqTDj6KYErb/wCGjf8AVr/3j/w06/F5P+TH6k/3awQ6m2RDmjRNmgBz7XyeCDfA+8a7k6yFF1fA9PN85U3A+WhXHN6X19YGyeALbzfEjsUpF4bL5ufldaA9z6vA+l+Adcbn4lZlIATnjk1/frET9XUlMMSxFhWYKbIxsE+x+0FceBrn/pLJA3HqF0aAH1CsRiWuuDzz+Wukbc6ASjBwWxl+Kn9wv9euP8JGJWsBR9yefSw45+8/odYlupMUaqyUAleBwRYbzx4Pnx92u03TnD6ME9vV67HpBH1I8+aJ9+H9cQl0a2f+FDgk+jmrAsnx9L+mq6P4k7somJHoV0T0kjyVZhzwTyL9+dYfqGwykDO0itWRUsFIHkYrVjj248jzfM8fUyq4gj044nH0laAKg/vEGhVD3+4mjthiyvolvH+KnqhR8eVI4/C9VvUOrmWMoQBzYYZFkYeGBJ9v+OsxJ1RgAw+W7F44kBnUqXvycD/d98W76tQzsVlQAKkoQPkkU2cva6HN15vUfVvKBROYWkh+JZWChiEdaDKKosK5F2SD5H3NoqH4hkB5IIu+R91Vx7e/4jXnL7NGcM7EEgkl3HvxkAvsLsAHnGuLvVkN0cDRyFqg7nHqI5snliD7cXXg0dU7anC4VuobitxN8UjyVTx/D+P/AB0M3xMpUNXtSmgD+vGJ+86ySZu7LTByPT+5gQAbIY1RFcmqrmvGo+5w4N+k4gqwIN322PkAWteff7r0vramigUOKv5fjFwTQFjiyrVf3WQD9eNI/wAoG7EDRIyrYoOFp09zgSxHsfN1ftrMRzWwQAs/Kq0Z4LE1ariCeOKuwfuoac7mhZD8LJYYZWKcAj3Bsn2FUb+mpNetOa06FJN5uVYMN1uLXEgmVuMaC2Ca9hV6uuifHO92ykd/vKw4E/rKmqBVsrqz498fvOqAbm/QGB9JlBvwBHkUPBGVD6GiBz9OtzkEGSG+VsHK2HBvi7BBFfQgX7litVBF1oWE2P2W52f8rW4Wu7FE49ypKE+AaskA/kdTr/LC5U/4svuVIlJFeFtcbP30fw15wN5Qf1XTfeASCatQPmPNc/UalklBNh1rGOgD6ubJSh73Z5+763rX6muNVH043LYdS/lU3MiOsaJFmuIdZLZD6bZTj9A34ZX7A6A6J/KXvdvE8chTcE2UklkYshNCj/Evng/qNZdprsiQnEDlGkAvxS5A+r3B44sffrqcKVLqr4WMjkSy1ShWXgAGxX0y99P6mrNytBSaBELVr/K/vq+Tan8nH/76WsjhF+8wBIBIbEnnnyUuuePPFaWq+qqcfBPo2bvIrePtwrODNbAqsYBJBsZHIWOaDCgb5+vgvbbwutHL2osronJtVDWSQPA80BoHcu8iBFJAYEAAWfRYzRnJJ9JBAB9uONQ9WmkEKxp6mkRe2jtm3qVGYWWFhSFon6+POvmw97oE+y5Q2UVtOpukTNKfJYKhQfKoViBZpxTKQRfvfjXf+E8KqWDyDMtgFGRcAAd0+AFBtSp583Wg5tmGjVdw6R9pw24Cl17gsAKALCghVBa6sCq0m3ytLGibchIykLmRx23RVLtKPIsqpYBbLZcXrQVDpPGLCPvotAwJ+lfEzyqgmjMeRK+igMlLeABan0sKP8H36F3W9DjBcSDK5Bcj0MtYqKqvmJB5IN3dDRW/3axyM0SqsbKi3j6THbEHHwBdj28+3Fd7nYJ2SxQPKqlCi4MFiFH0nwSoJ48+oCro6zluLHhiUwRPBVrMoOKUWN9uwFaXl8R9aYDzdHzVVof9kkQOCFapB3JKAoALSYkA485ZVz7UfN1J0uEwusS4B0BdgD3GaMB1UFb9RbDwPqa50EdgIThEOZEHzNaAMOXs21BSxOXNrxXjVsqg5ef50+FFtFJJskRmZEzMgFksoCqQ1yMFBYc1Xp9XB9wdQ7b4hqdRJCgDAEs+Oa+jILfpx9fua4PvY1z1KABI3i7hkKI6RcFRRJGMgsE8G/cg/nrjeKgZUlVcxSTItqSCBg7yU2JBbLiwDH7abQ1w618xrNuftKprd6I2jRsWaNZGibnkgYWCzhnJ5qpLIr8wK0trKkxFKq98ql27SZYqZR5IoEBuAR5GhNhsMIpzGVxYmIKiyGnQMSvab14tE5PqJJI4PA0KN+jBgjHtyMyLGvplbL97EcUSCAAGIv8AW+jknDPzf80KeG6LiZGfsrjJizErzfIZSYzGbdjHzfNUfotNuBLJE4GRLEqoNRsUGJLgMxayAcq4rHnQIjxaQkOCFUCXt1TpG0igv5EjVjQrzzyK0b+y7TN83kUB4xFIZLuMrGSQEBtmDAG/FD7xrQgNIIvkcp3d2/vhURBChjkUoVUmMvyVJAYlCAA7VaHFmAPPyoSLA0BJtWxJjLLwMlGYEihAwIIpDj6uODVn8Lfbw/tbNAkbI0gWVVrAO6XRybkKO4xoA+18C9SrujtgYmilklSor8JyKP2i/vAthY4ZSQfHNB+EwM93zT53MSED+23Iu4pQ6YsIgpVXEZ9POVSCyBkOTRvzy7wlvVOsa3II2wsuwZg0q4qPUVMh4Q+RRHk653oYxdqRTnCXZ0DBXNAMj5sSDj67AGfPuLANgmim75aRlUAGlRWdpgTUiot8i0BK+fLeBpEwJHlum0R+PYQEm1JSMYllnGblUKj0sUUKoIBDGNfWK/Ec6Fjjjho9ztOGwMa5g1wsgMpFIQDyaPjjgjRckjDbxCmcIfSsir6spceyV/eWwTYvGuPuE6hskGKAlpHVQcks+rFsg3ksz5C/ZR762YZ6pNpOXzdH2VBPutg3yOj0ojGS2RRLtkyqGJACsLskFT+GrGHYAkIWQiKRi6EgEP4o2PlOBaz4ugfGq19xIA0cjLIouOS2AFIAsZWh55BBN88HxodFmZTMxd8FAasXuzQXzwmPvyAa4F3plrnC5A/J+eicTqrXp24cb0mdHKsSpzp8ePQxbxwSvPgAivbQkE7tJGyrXZX7X1FlZSxxHJOPpcixQ8+OasP2XdS34UzyhwQRSlTUaPx6QSAVIIH68Hw7WMOr0uJWZJGJdSzTAoS2IJARa+bjKT8SMTUa3MCYi3Afe45SsyQsrvZ3SdlckNnTE+yDjgEkA8k8X54P1lQytKKcIQSpeUqjjljZfmiCT4rz4I1Y7rrUAnzlqUpHHCyEsVlViWkkjcVR9QPqryfccCJBB6JI3ZWYs4V6ZVIoR1Z5GZfgkkAD310B/VEti262S00yU7yd3tduI5GNmYqCvqC4kAk/J2sLqrvknQeQZF+0CSBCZM3ZGOLgdtPYtTZCwK9Qs1Qik7yvHREjzpjiq2xDMAQQRyWCj8iDpb/o5BEhkADUEwBZQQ2KqWBoWozHm6OqaACATbTz8vwgAAptxL4YfYhxiGDr62HzOxWmUWVPjmvfXe06k5RnN5oBGrhlB9ZYkynywxLrfj1Acahj6PIUtVeWgyMBkDG3pxBUgG/V8ou+fodWHR1kh7zIyq6R4SIVAzDDHAKt36rs41YFnnVOw4YFz8534pmAEHPKaDugYoAjqT6S61woHINcn864Op9pvjI7FcI1NqI3dVUKbby/muBwAefbi+tv0hWkjjBwzW27hZGZAMmA4ItQvg1eA+tamn6RFIs7hyFha8EylRcyoZ+8CysAcRQskc8leZLmRB+cu9K2SoG3lcEEGhdMALoc1j7+fz0tOvWJk9IkkUAkUGIo3z/XelrqwncPH2WmHgF6YnxF8xmikVUBVi0bJGrkU+beL5eiDyPrxqVtsm4dAjCKSkZAOWDMiqY4y5AS/wAKHNhTqH4m6fKVIBjIwDuJRj4I4Iu6AjLV9QfY1o/oiK0cvbkidyirayMVXJS7AlgwVTZFkG65qq18kSxrOkZY+QyzXEBuVTuepNC+XZmJLJGuLIY5GARWQkW2ZEePq8G+dN1fqO178P2QVocXdsy49IUABR81Hivb2rzo2PbxLuBArzJ43KOrlhwWUsWa6yJUEng1xV3qtXcKqTvRyj+0LNlJ6/tQMVFMlDA8kgWMgRxrZmEkEA5cRM2G/wC91R4K0+FtrBuYyoUlEkzCSZkFla/SS145XwPTwb5vUc2y7O4k59MuUvbDenIfORHhwKAPk8pz8pGhOlyPJEk0SoRTK8MbAFQzlhiWenLWLVhYIsa66huUjjm7EiqxVZnEokeSQl+0/YJsRgr7+oktXA50sLulcATBtGcGdT94v3XTibLve7d4Xy7mKujs4JTMKgFYAG2u8bAPlfrzz1jsqwlOKy+slI5bsUFVlQkEvkyiuTyfbwbF1xl223mmhzbtq0pbEPFE5x7q4eqMNXHpIIXnVJ1f4Y2s0iPBM3ZIkfFByhIZwVZqLAv71wFI9uHS7X+paJEi4MaW5ROfqBoGak+GmhChxL6pGFOVWNFIxXHtXitXjYBPqJHjU8PS3g3jhQ8uJyaehiJZOULL9ACVaz8rmgK566PtYoVDyCyrzK+JwV2JUhgknqbFSbVfqfPOiv5SVmSNGh7hEsysWRD8wS4wo5J4Ba74qtMvxV8ANnSL8PbTLgjM96z+228hjlKSJI6swDqeGdxECGLcFQl8+3PsW1Y9Q6CHpM4hHYEkvbErqAGqNWRQoCKfIA+b3Hmq+F5JHlDTdySwxwIIeR1wJK8gYgKnJ9/yo/4g+MFjRo4R23aLB0ZMZFc4YMXsHMLnfHkD6g66Xir0oYzPfu+aWiVUHFAQ3VE3Me47cJkIeUOGDMYQoFBWXEYHgsa9q1xvutmKeVFAkyYxY2O2R6zxdjLPGjXppvFjRvwzJuIzKkLyPGyWLVpGsRsmK0OWDpHQHkBdZ3qvdiMU6yBmdQLSkIPokawlXzIVNg+3mwBpSYHPwOjLiJOd92W9NoBKv96WgT7CNC6lgT3bHEjeLNgNGsZFFRS/Qga5i6nLt8ZpFlkixluNo7SUOwErk36QXIeyoHJX66z/AFDcSyTeoEBGEVuzBltSpJ7dXibsgfQG7o3ux3s259SpKvbEe3PLVK5QhY8STiwYAiv83KuDodRwtBdB389J+R5pBpzVJu+vNGpaOFIxKWKUSzxrxilHhgDWLMt+k0eL1Zr1OR5IoUjUOTHJUfpZpMDgoauMj2y9V8h5NcTS9Afa7eeZ41keNuXZmqSNiI6MZ8MokPF8UODWh+tU42rbcrlOFMzLT4OydvEgn00GcBeBxxXFaTTf2RvE6TE3vOSuxRPV+qCWNYxAwaJnUYZel1ALPxVfLKaJ8efFiJ9i+13Czgh7YOQ5JcCzQK0PLDk8n1qa82P0XcNMMWcRrCIhG7Wp77ZqqIV/iYyXkG4UkjgjRXxBLIu6EQmFiRSuIULEzFCIy1jFQo5uqog2PEBuB3RDjOfzVRhIsqzcbaHuzx29+t0Axs36o0ZxwMXJyvz9RVGHqnVmVowqBVjGKgAqHcUWm9Jpi2dAm/QFBJs3YbZWjiimdB8jSFSAXEb4Rl24+R/VVg/MK55FNNtmlklWFu4VV/3+MEYElb9sQhHI4UjzrrpwT1sh4TkVo3O606LJLOCsxZF2i7iJbqrpGSTFKJsuAfal8apo42tQiMGYIjDHEqPUmTWpAzLg5MB59roXXwr8OoW2006x4sHyolhQsI7USlgiyB44P1qf4u2kb7wPk3aYbYSSq5uUyApkPIArI8ActeuMVWCoaYyjduMRbOfmZUWmFmOr9ISJFlcrbMGwOQZ7UEDHghCQTYHF1fi22m07yS3EWxvtSxsVVKKkqi1TgFh72MyfJ1f9b+BB+yvMs4kEVhMTkCthgh/hpWX8w16pOi9Rljg7BH2UzZKSpbFwtloq5Dm045BFD311U6wfTljpIMajjbl45KwZbY3RkJ20zRFY5HnBDtQDK6KtsGVmFm/cGiE++tV3VeuB9skbxLmJGfvITUiWaBHvjkQAfAAqubg6vERM0jYMrAMHSgjkYBmQL4BJPH48AjgafZtSsMSigkeqM8ZkkAEgsfJr8fbxtTpslrie6+WfyE2gWlG9NlwYgBJ4xZ7bF/tLUothTQK3wQRzQvxR/TuktJ+0C63CMXvMxJDTFmdiwpgRZFMCPPIuu+mbFd7HuFDVNUMoVQqpWQVlRQfYMtn8z41T73ZqrSR4yBjPgsjNwEGQMb2B6gShPjwfu0pxOImDb7Hhb5lZGdip9/1VMYEJ78cZd2FsGAkKl4j+DIXyFi21L0nqgdf2cZLE9ALeRMrY36qoLarwfr9dQdc2sEfbjiJZgAHfgB7L+pfYcV7sPHPnUmbQwo1SuoyMbGNe1iSA3qs/vKOAB48+NVDHMEDPKed0EDDAQ2/9ErKGQ0TeYBYN5YE+9NY/LS1XbzeM8jsbGTM1Gr5N8mufPnS10tpWErQMXqXT8TJ+yTHuxsspcs+RW2ZExcEMGrivHHsPAe06HFA0wjWeUBVMbRp6pamKtFYsOv8ANgirpbFeNEYLHvGmljCK4uJyTkGGKyUycXjQ+8Y/frnYR7zud1DEV3EgUqJJHAbEAyla5NriSD5r2s6+YkgGDAIBzgE5nnp5LjB0XG63Uok7rx4TBV2qlCzK4e3sAi8gcsr8V4sigtr0iNNx3Wk7WAWUowN5MaVXSiGNLITwPb8dWXQ9+3bfdvGJZG7qwqBiSuQkuj4NKo4IOJ9ydAb3oe73DyTZqBKqssVgoUOQwaj6PlB4LC/cnWjThJaSGjI/jW2aYzzUI3AXcDcBZIWtSIljSNJVC542vuQ2JY3Yb6HV90+UtLI7xRduELhlYlKsopVdQaRjyOecibqtZ2LqryiU4CUQGNj3ACWOIVgQloFZEIvxbjzer74e243W6LigiopZMrbPHFaW+MRXJ8Xx7aW0NwtJdoPxA5g+aTpld/8ASbpP24sGjkbMMzVJFGUIxKjgrURIv+LmshoD4RjkbcQwKWCJEXY36CcgmSNQySoy4P1J+mrDqu1jlkQGahFaM6qv2sVLUICH1NlCTbX73YFaqY+rPs93JLOyCJ5nIiBUyqrgFSo9wVC2R7jk2DrOmMdMtYOsR53HjB4R3lMQbKtTdCCRy+MkSPjH3BZQs9Ykfdgx9rEft4F/sfiGNJ3RX3FJAFSGOlhCY90OTI4INsOKNDjwL1lm6JMBBLIRJC8kRkJ9UkeRK1IPpVkHn5hqT49iMW5aSMqscoUxhD6sAnZpiQGqlIIujfPJNd5o06rwyZkHukR55nRaBgNpW6SLvdzBCkzRBRKGVAyCTCTAgkl+ZPn97PggnJ9S+Eydve1eE+nGZXtZO4AMY6YtzzYHHqJ+g1J8MfEUe1hmmkdnkxQ/sxCqhMgyR0fk0MgaHvZ9uLbp/WYl7krUI2UzBkbFmnVgZI8ifBYJdgWD71rka2rs7jhykRxytfxGmqzksKruhdcng/ZIUhEbDMO7M1n1ZZNRpRdeRxZHvrn4s6/2JEh23aEYLxt6FKsSyuGVWFLjYr7wfJ51VGWQ7aSaZWMbIwDZHIvI+SsVYjJSVW2F/wA2PBNGLcTNL2tw0sbNAotCgzIX1B2XEq4JNWQeCOT7dbaDDUxkDWdQXXI37+SsC8nitv0rqQImEnZdiJN3iApcJSdpgTVspEjfX8yNZzrfxFM+9hdZFhRoRMovJWLqWOYocu8YX7rXUMO9My7jdyBe4ixICVxRWKNGJGVeAwY8HnnmhYIB+HOqEblKQTmK8aAVmZclhLOSQwFgY+PUPIFailswZjfEkCCNxjjbdmm1sSi/jP4xZpOygUxLEExZGAyKFbIkAYlciQSPNH79Q7fcdvZvjIpVg9xoSpDsI1KAcMVOUbE0KKEDgnXe66JJuaLJIJS0QMrBQXEiWclDkliMT49zdWNQdQ6Y8AAkAyjPbARwDbEKTilfMo588MPNjXQzogxtNuYz48ffNBIgAKbeSwlclkSFC6EMvceXvIlI7FbX02SSKyzJq6qeH4NRooi+8jHeZss+SrqZPJy5QgXnyPfwdVw6Z2J+5P2TGGcRr88TVwTgjWVIJ+U/MOfvueoHbbzbGRY73ZaMLBGxVGRQIg3bW/v+hpErzzLnFuHA4xvgHuF/MzaIVTpKB323McMwdTKpiRImHcwWOJgDM6mjie4oRj/EBXIIlEm3WCCeJYZHgZTMSWUyIuPpYGw2fy8r+97c6J6f1hF26xsWi3f2seSEBsgto2Yb0ksqIy/v0w86s9z1vbQRpl2pO4rSnBUjbuhXjNKFxwZgKPFY+W86ydUeCG4STJyOendBA356JEkJT9U2u72skUIB9XbVS2BAkuVeffFlYDj1Ggfms5vpPWZbWKaFpFcw9uMARszRqiowJ5C1GhPtYPizp/hzpMf7X9uwialmVZExSy38XjHIYj2YNxzQLdY38ckhhjlc9t5XRxjbh0A7QZb7hssMmPIYjnjWjKbGudTbJGcmbcxxjKEogkDLNFbj4pEEcsOSSNMpZnFlRIFr0iuQxAIN1yAR5sXb9DSbF4md40ZUdgAmLlRZjkYg4KRkoYD2Fkm9DdBaN5WxiUH5qcsUhjiUZdygMsxkp5UWfrWuOo9XUyPFAojjnkjlcAn0n5sATfAZr/ED6a1FLCS2mCDmTaN3plG7mnhiwzQiyu0IjaMiGOVUZ1UK+T2Qrtzd9tyAfBv8DxvdikaOO+OCoVVs93wbI9gA5IJ+jDR3TeoE7qZwGaN37zR2JBIFktUcMSG4LVdkHnQXX93FJuGaNQEZeAeQLBAIrkGiGI5prHIrXW0ux4QIGdt9vPNaDtQFFs4WUlkkp0ZQhXIAgn51byMWKcV+992rqB72s26knburJEpgL4s82TFZPHOK8/UHIcDzT9JlJyjHOaspauEU1Zr35Cnxf46Lj3axd1Ae6HiDEsoJWbFSGU2cShLjL3s2NFUEmNbeFkE3gq+fZwPtdxvJ1yZvTgCFZZPs8XAVRVksSxq/Nc6qei/Ehj2uEqh41k+zByBV2U+rJSGAFXQPNkfhXPuZu0qgsySA5rQFsvrPIPPpZXs1yx8+8nVw0chiEZQARyNEVPokEalq5LYkm+T+97axbQBBY8zJkXyAgeKgNtBWieTbscpTCHPJuSIfgaKE8ijyffS1kZOpzEk5A2TzS/8ADS0DYzv8/ZR0HHz9l6DF8SCOCAkMDIQU+zY2zfMFuuQceQa9Qq9R72eaGSSYF324URuhEqmRGBLtjIRTITSmhdfiTD0nqR6nPAI41hO2ykoOe0WYD0rGB6CWA9V/U0dHdd6lLFG8LL22cV3WOQCnh3UA/Sxz9AeL15JYGVAzD1j2gSMifxzvksnDoyqX4t6u0ildvFIiDBi4pVeNxguKjyGJC/6tH6Cz6VltsEldSBZEh9CAEB2XmlABJAHvwNZ3pCPL3cXlkjjRFBwUrhl+8hNAAoCBY+WzVakfrEe4nMcpUhcUiZRw3swLVyCSOeAAOPa+t1Hq9EBYZ78hGevDcqc0xhGQuV11oxopZZFDlnnBW17schKumagAkHkD6Zc8Vrn4c3kkkEkMYIRgAyrSvK4BIFgZEfXwPkBPPMfV+jxCan3CySgInbCYCxgkYscFcQbrkenzzV3u1bYbdHglIZ2VfsQqiQnI1x6lUkKLB+v11bnM6NrBck2kEcd3gVRcIAGZXO2RTO+QKJt1buCQMuJOJQEUWYcEWQODxoz4i6FPJAWCwXG/cQLQYBWIclKxIxx9PN4eDeptt8ENchaczZ48vbZUtoHLAhgGNgfcPNVqPd7TCJhFKZyzFO07K0IZAxCriQUoFebsEqD5OuDpWmoDTdMRofbjyWYIa6QqwTydTf8AZ0gTbYLFKzMpTJVUX3XRR6WDZLS+w48EVfVumSybNG7olWB3jjGGJ7XAVlFepTgDZ59Q1ZdI+KI8Z4d47pLMQjyKAwCABFiyuwFGQN/U83rbRbdW82RKjEJeSjkDMA+SMT6l8g/cNa1K7tlcBhgDLUZXg8f5zWr3lhsF5pB06KfeKu4lWLu+lUiKntsPs40dj6UHp9i3FfW9Sb/opRRLLOJIsmMkakq5OX2gAo0CChyauZKoHV9174ZWp3R4wUyD5ItHthmDVXBxxFgc5DzY13spF3kE7tkTK0ZrEKAyUFZRfqHOePtbAk62O0mA8Hq2BG7utu46cUultJVN8XRuY4owoAxE7RotLtkalWLOySAFs2AQwc+Derfp3w/+z7gxyFWEsNkxYjDJGCrZ5YlWHPg5AUNPsekuZJmkYyPK/aQoyi1CB2iwHpVwrqACK5I5B0ybmOMzGQhezSAuAtMiqgqrKm/AAPix41k6oSzom7tNSY9D7rNzzGEIve9CWPp/bUr2kJLEKXJOQUFuab5r9NcRD685LpOxG13cImjjkRmY9wgSRyIyEJ9mfobauDY+4HWq+FurCXbl9wSiOJUkkAOClu2rOwN1ZKtl4BZvF1rJ/EXR323qJdoiWWA16QCpLKQ3II7iUeff3HGmylwc+i83M8zwO8enctKcyWFalfiWKy7Rh5HmlTbvZAEagqSOCaqUgD7yRWgOrKu83nYVVEiq2UiEsSUAEVsR6eTRIFml/HWJTdyKYpCCQhXAkHE4EUL9/AH5atOk7iSKGXcIwDyWgN8qgKtIwHscjGB+f3a6DsQpddp62QvrP2F+9X0WC4KsOpTqcGkKiOErCkUbKbILAyFqFqWRiw+uPs16k6b1T9jVpCuZWUxF0K4SIYWAiJB+VsQ3PirGqDoXT23M0UQAY2VCscRXqc2w5AHn89ab4S2CT73c7R1VEeJ1CLZRZowEWRQ5ZiRbng36j7eKrsZTYWuuAJI4T/J4qoAMLSdb+Fo9/AkkBHdKx4szcSDEemZhwzV+9V2K8ePPm20KpICmTqXXFWbOIqXJZKGMkYAFkmx9PfWr23Wpook2piGUUjbRwGYclbilRz4FgseP3VPHFZHrnT3gc50+Xcpx5JzcWb9/Nj/OHuNYbC17ZpudaerfT8a/CpYTOE8lsvg7pkfa7qINyjr2ZI2ABiUqpYjLwcgxsHw31B1U/EvQtvJt/wBr2wCG2DRZCvSTk6jwOChq/c+41F0DeypEgCyMqRSSqAQR+8SMV5AzFi/4m9jrNbydiAv7oLH5QDd2br8v69bUqLzXLg7I+V7FS1ri+x1W++EvhY7np0rRFop5SFLGij9s5LQoFLI5azzfB9gOpdMeKDNoUzZCma0eXGcmTMSVcYnG/aUAe1j/AAt8Vy7N3wR5oTjIcf8AJ+Lb5SOKrni1OtA/VoYNrEZJHdN1ErhSuSxyBqkW7BIpnWr9wasa5XiuyqZuCZHhcb7AZHkh+KVidztZYo7MZQszOS1qBajCjn5vIjgH8fAF2OzdyGUgsZkXIk0Sx9Jv8eT+I1a/EXWpRvAdxGzBAlwyhlUi8noHmmbI5WSfNnVo+xhkOy/Y1P2px7TNyShLFjIgFMMwcq/dU8VWu81nMYC4Z66ZT6K5LR3oDp22meQtEqq9ydwBSFYqWkPJBU1kDXisRz756baPDK8bj1C0bEqw+vDCx9PGvQfivrx26Mm2yjMbRxvEXsKUHodclybLF+QQTwTd1rJbvqfd3J3MjyMHZCxIxZm7dOFKkC1PpFcci6HGls1R7gXkDCRbfOnsmwmCVXmeTbyNRZXxo5JTU68j1cjhvzvXab6Xb7oSOA8iV8xyUjH0Gx8woqR9eNaPrW3jm2cSmxNHGvba8rU0/ack5WMzXHGNeLrHOzOLNkKFXL2UDgAn+z8NdFFzazSSOB4+y0YQ4eRXM0gZiQAtknFQaW/YWboffpajOm12ALVemfA8v7LEUkXGQuzm7sAgAcKD9PqBpvj74kJhVBiUfJjYsmiFCj6cqzH8E50LuelTSlQd5G4AAwqjkAobix7gcg2b9tD9R+HqWOORnZliYpwzEs2Vk0CVVaU1+vnXzYp0vqBVeZdMkCfJcFsUuKqfg/oUm5nCA4rKknhguYFAgL+9ixVsfourSf4QfaGfIocMXDCyCpsqykgeMWU34NfWxdfBu1G1jifESSHukOMqVXCr8p/eGLg/0vu1J8X7eU9ycGQKIMe2r0ARkWdgfS6nKitA88HgAuptj3bQWAgNNu8g/hN9QOJbKz/VdxjuEkZS0trGvroH04i8uAv4fjeqPrHVXkoSPli7igMaxoBh7f8Atzon4ZnaXdh5GsojuuVYjEFjYo0AAflF6h2HQ3nkABVljRXc2wSMMcirOBQ5J9/r7itegxrKTuv/AEgX8clbGBh62nutH0zrc2428arIRIsqo5KkdxHPi6xv7/PPtetF0n4bTtvXCPPOY5F+aMiR4/SQQQQE8URz41RdKz/ZoTHG3zEp6LAxOSrbVYJW7/zj7jR3Ruqgg/zkZ5DRgtGotie4F+tnKwPJ59teRtAdDuitfTn98vBcz3RNtVgR0kPu3hR1Kq0gEnCqVjDeuifcLdXoz4KyG7RxlSGzV0PIGRHtz76563tP2Pf+jH0MrrXI/AhuPY+eNaP4U2i/sb2h7odnFAjNMVIKkelgKPj7/u16+0Vv9DFmHADxzPouurUPRyNQj/jFGxCx0P2lHBtgLEKq7Ek+xjWMX9V9tUHwL1Rs+1aY4kBGUnM8t55PAB4GrH4p6a8qdyFCPSzCNVrhvS+CjmsVJPt6ePfWT+F0LbyBfbuC/UE9P73rsV6QffXNs9Nr9kcCcs+BHtAWdNofSK2HXesSrNb5JADGeVwGbULTi+FUmvqusp1reo8swtiDI7Ix9Ng2QzLXk8UOPPtre/E+6in3Kwuqko+KWcQCqrLM7FfJC0qj3Lke2vL9xMpkJC0L8Ek+31/H7tX+nNDmh2GDH8fOSqkwblZQ72aFVMbySRYMCGVu2uRKOtG18t5Huw99We4+J2GygwRBiZIjkqyKQBGxBV78nE/6o+laBg3ZEaWReblERQMmNAscfI4oKPp9CNWHVN+/ZCTQOqMFCgoqW3qDSBitobA8+Qfprao0Oc3E0G/jmOeaZuRIQ2y653lSF5EgRI+CYg6tIOLP8PBsewP5a4/a2Ep2oMc6ZGKNmS1u8FkA8g+3HtXmhZm72snaLxhYUKLHWVKzEqSfUoxLYKb8cHxeqNvhzcqrMYnAQ01iivANn6DkUdOmKTpMgcLZ7988ym0MPD8rQ7X4Qk28byyGsWVe5GX7m2cSEdwpiO4vpo4m6cEXWgX6VuTv0EbZTZqwlWvKlakP4Wp/46v9n8QCWOU7i0YRg0F9Iljq+6rA8MApAHvehdjH2Nu28ZyxlkEag3bR5LeXugIVgOTx941ztq1bl4GLLLf9vXzWYqOkznkpvjWSJN7EzB45MmEpSiZI+Asq+xJth78p92sfvOqsxf1sWaTItZxOIpWUHlT5580a45vR9ei77ybpJAEiaIIT5aRijM3BpT68mIHzXwLNZzq+1ZZMmYOXGbMpVlyJOXKEr5v+rW+xtYGNacwI+8ef2WtLDbf8Ki2O/mUlY3cFwYyFJ5DcY/mTX56O3vRpEEiPzJHGs0g94wxRQr371Ini6Jo+OAdh84ckAJ6zYB+WsRjxdtS/1+Bq46VLjsN7LkxeQxQsCvFM4kzy92+zIr2u+b46arsBkbwOZMZrRwuqFNxj8tgiqINEe/kc+da/4J3KbiGfZ7mRFiYd6NnvJJrClkrzwbIPHpPiydYsKT4/HXcEhU2Pb/2/vr89XXoiowtBg6HcVTmyLZrRdZ6gVhbbblFeSIhYprtlCtyAw8qQfBv8r1VbHqckPakQlWikLRtXF8Zj7x8vH+cfrqfcQI8TGOyQQ9G7C8ih+Hj/AFfw0BsNpJM6xRAszH0pY5Nffx4H9Ws6TGYCDz3ZXtoPdZUoLSrb4h6yNxMJ4hgWVM1FjGRTQIvzwF5/s0T1RCNrHuFxGUzXEqAxp6ACSa4ZijHEcABffVZuekuioBi3dQOALu1do658tasKH11r9jBG3T9rsplZHmnkJpgGXkYS4kcCnIP3C/exz1Cyk1mC4BjjEGfCFJgAQsnu+tTTSZEEM6hQFBAbjt2o9/FccGq+7Vlu4R2CzRvDMkbZB0+zlRwKNEehwXsEceDwRZq+o7Qwtg5LCOQqAbVypsng3iDwb5HrPnnRE/XxMAkkagiMRgocS1MCpZuea/WvbWpbIaaYtw3fwgtyLRZUWm1K8BB8H9NLXdIXTIXoXVIwu42QUBbkiBoVYvwa1of/AK2cewQAD6DJjQ+g0tLXyFb9sdx/yXl6BRb3bqJBSryz3wObBJv8aH6a56gxPT90CfEJA+7wOPpwB+mlpaxZcs7x6rP+sLyKFvUPxH9urX4e/nJv9E3+8g/sJ/XS0tfX1uyV67l6vO1ZAcAWABwAAxAAH0rVP8QSFZWxJH4GvBYD9AdLS18ds3bHzcvJGayH8pH/AMe39CP+zWi/k6nYxgFiQEegSSB6x4Ht8x/U6Wlr2do/49ncPRdr/wBkI6A+g/0gPyrXmWx/nT/Rl/3H0+lq/wBPyqfN6x2T+pWXXHJgiezkZtzbfvGmWrPk1Z/XVHEPVp9LXp7P+3zPqV2U+x4+qt5pCI9iQSKDEUfB778/jwP01o/jGZv2OB7Of7RuBnZyoOwAy80BxpaWuCqB0tL+53/pZPzHf91oDGGixIBVoJMgRYbFQVse9HkaGRAdgSQCWjYsTyWOJFk+/AA/LS0teMD1R/cPuuI9nmsDO3pnH+h1YLITPtQSawiNXxfbUXX4CtLS19A7Lkf8QurT5/1CP+IOOnOBwB1LcIAPAUICFA9hfNax8shxUWaq6vizVmvvofoNLS1psnY5ldFPJdIPs2/L+061P8njZGZG5TENgeVy9Qyx8XXF6WlqNu/27/m5TV7BWe2PE0dcfakcfS14/Dk6jU0JQPFDj2+ddLS10a+Hqq9vVcbSQjwSPPg/Uc61P8k3/wAyX/RSn8wtg/qNPpanaf2n9yT8nLv+USMARkAAmbcWa5PEJN/mxP5nWd6bKTKCSSQOCSTXpJ4+nOn0tc+yX2Udx9VDf2vFD9Ycmd7JPNcm+AOBoMHTaWu+n2B3LdnZC1nSh9iv5/7x0+lpa8ap2z3rgdm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https://encrypted-tbn1.gstatic.com/images?q=tbn:ANd9GcRApACsJly12KBd61i8_FeyVg-AmRMESPgpv-yqujzJIlDSHA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4410099"/>
            <a:ext cx="2466975" cy="18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5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Beets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863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-Planted in the Spring harvested in the Fall</a:t>
            </a:r>
          </a:p>
          <a:p>
            <a:pPr marL="0" indent="0">
              <a:buNone/>
            </a:pPr>
            <a:r>
              <a:rPr lang="en-US" sz="2600" dirty="0" smtClean="0"/>
              <a:t>-</a:t>
            </a:r>
            <a:r>
              <a:rPr lang="en-US" sz="2600" dirty="0" err="1" smtClean="0"/>
              <a:t>Dryland</a:t>
            </a:r>
            <a:r>
              <a:rPr lang="en-US" sz="2600" dirty="0" smtClean="0"/>
              <a:t> or irrigated </a:t>
            </a:r>
            <a:r>
              <a:rPr lang="en-US" sz="2600" dirty="0"/>
              <a:t>p</a:t>
            </a:r>
            <a:r>
              <a:rPr lang="en-US" sz="2600" dirty="0" smtClean="0"/>
              <a:t>roduction</a:t>
            </a:r>
          </a:p>
          <a:p>
            <a:pPr marL="0" indent="0">
              <a:buNone/>
            </a:pPr>
            <a:r>
              <a:rPr lang="en-US" sz="2600" dirty="0" smtClean="0"/>
              <a:t>-May be stored outdoors over winter in colder climates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Example: North Dakota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600" dirty="0" smtClean="0"/>
              <a:t>Rotation: Corn/Soybeans/Small Grain/Beets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D6F01-C5DD-F44B-8162-7A3A521E6E8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 descr="https://encrypted-tbn1.gstatic.com/images?q=tbn:ANd9GcStViIdz_Annkau90JqWICxszbdPn249TocMGfn1SRmvwWlea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758948"/>
            <a:ext cx="4520331" cy="23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3550" y="4076699"/>
            <a:ext cx="360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Long days, cool nights put on sugar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63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SKPANEKEY" val="71d957d1-d431-4e19-82ce-70eba0a8e170"/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CHARTLABELS" val="1"/>
  <p:tag name="ALLOWUSERFEEDBACK" val="True"/>
  <p:tag name="ZEROBASED" val="False"/>
  <p:tag name="FIBINCLUDEOTHER" val="True"/>
  <p:tag name="PRRESPONSE4" val="7"/>
  <p:tag name="PRRESPONSE9" val="2"/>
  <p:tag name="TPOS" val="2"/>
  <p:tag name="SAVECSVWITHSESSION" val="True"/>
  <p:tag name="RESPCOUNTERFORMAT" val="0"/>
  <p:tag name="CHARTVALUEFORMAT" val="0%"/>
  <p:tag name="RACEENDPOINTS" val="100"/>
  <p:tag name="BUBBLENAMEVISIBLE" val="True"/>
  <p:tag name="CUSTOMCELLBACKCOLOR2" val="-13395457"/>
  <p:tag name="GRIDOPACITY" val="90"/>
  <p:tag name="POLLINGCYCLE" val="2"/>
  <p:tag name="CORRECTPOINTVALUE" val="1"/>
  <p:tag name="ADVANCEDSETTINGSVIEW" val="False"/>
  <p:tag name="PRRESPONSE3" val="8"/>
  <p:tag name="SHOWFLASHWARNING" val="True"/>
  <p:tag name="POWERPOINTVERSION" val="14.0"/>
  <p:tag name="COUNTDOWNSTYLE" val="-1"/>
  <p:tag name="AUTOADVANCE" val="False"/>
  <p:tag name="PARTICIPANTSINLEADERBOARD" val="5"/>
  <p:tag name="CUSTOMGRIDBACKCOLOR" val="-722948"/>
  <p:tag name="GRIDROTATIONINTERVAL" val="2"/>
  <p:tag name="INCLUDENONRESPONDERS" val="False"/>
  <p:tag name="CHARTSCALE" val="True"/>
  <p:tag name="PRRESPONSE5" val="6"/>
  <p:tag name="WASPOLLED" val="65974EBF13894094A2D7E3F56895287B"/>
  <p:tag name="ANSWERNOWTEXT" val="Answer Now"/>
  <p:tag name="REVIEWONLY" val="False"/>
  <p:tag name="BUBBLEGROUPING" val="3"/>
  <p:tag name="DISPLAYDEVICENUMBER" val="True"/>
  <p:tag name="INCLUDEPPT" val="True"/>
  <p:tag name="FIBDISPLAYKEYWORDS" val="True"/>
  <p:tag name="ALWAYSOPENPOLL" val="False"/>
  <p:tag name="COUNTDOWNSECONDS" val="10"/>
  <p:tag name="RACEANIMATIONSPEED" val="3"/>
  <p:tag name="USESCHEMECOLORS" val="True"/>
  <p:tag name="REALTIMEBACKUP" val="False"/>
  <p:tag name="PRRESPONSE7" val="4"/>
  <p:tag name="CSVFORMAT" val="0"/>
  <p:tag name="MAXRESPONDERS" val="5"/>
  <p:tag name="GRIDFONTSIZE" val="12"/>
  <p:tag name="PRRESPONSE1" val="10"/>
  <p:tag name="NUMRESPONSES" val="1"/>
  <p:tag name="CUSTOMCELLBACKCOLOR3" val="-268652"/>
  <p:tag name="FIBDISPLAYRESULTS" val="True"/>
  <p:tag name="ALLOWDUPLICATES" val="False"/>
  <p:tag name="RESETCHARTS" val="True"/>
  <p:tag name="USESECONDARYMONITOR" val="True"/>
  <p:tag name="REALTIMEBACKUPPATH" val="(None)"/>
  <p:tag name="DEFAULTNUMTEAMS" val="5"/>
  <p:tag name="STDCHART" val="1"/>
  <p:tag name="GRIDPOSITION" val="1"/>
  <p:tag name="TPVERSION" val="2008"/>
  <p:tag name="PRRESPONSE8" val="3"/>
  <p:tag name="DELIMITERS" val="3.1"/>
  <p:tag name="TPFULLVERSION" val="4.3.2.1178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ndsu-template1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ndsu-template1(1)</Template>
  <TotalTime>7562</TotalTime>
  <Words>395</Words>
  <Application>Microsoft Office PowerPoint</Application>
  <PresentationFormat>On-screen Show (4:3)</PresentationFormat>
  <Paragraphs>188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ndsu-template1(1)</vt:lpstr>
      <vt:lpstr>Microsoft Excel Chart</vt:lpstr>
      <vt:lpstr>PowerPoint Presentation</vt:lpstr>
      <vt:lpstr>Energy Beets to  Advanced Biofuels</vt:lpstr>
      <vt:lpstr>From Beet to Biofuel</vt:lpstr>
      <vt:lpstr>The Idea</vt:lpstr>
      <vt:lpstr>Energy Beets Defined</vt:lpstr>
      <vt:lpstr>Energy BeetsTM</vt:lpstr>
      <vt:lpstr>The European Experience</vt:lpstr>
      <vt:lpstr>Region- Specific  Energy Beet Supply Chains</vt:lpstr>
      <vt:lpstr>Spring Beets</vt:lpstr>
      <vt:lpstr>Winter Beets</vt:lpstr>
      <vt:lpstr>Just in Time Beets</vt:lpstr>
      <vt:lpstr>Comparative Summary</vt:lpstr>
      <vt:lpstr>NDSU Research </vt:lpstr>
      <vt:lpstr>PowerPoint Presentation</vt:lpstr>
      <vt:lpstr>Front-End Processing</vt:lpstr>
      <vt:lpstr>Beet/Juice Storage</vt:lpstr>
      <vt:lpstr>PowerPoint Presentation</vt:lpstr>
      <vt:lpstr>Field Trials</vt:lpstr>
      <vt:lpstr>PowerPoint Presentation</vt:lpstr>
      <vt:lpstr>Sugar Yield Per Acre</vt:lpstr>
      <vt:lpstr>Ethanol Yield Per Acre</vt:lpstr>
      <vt:lpstr>PowerPoint Presentation</vt:lpstr>
      <vt:lpstr>Economic and Environmental Analysis</vt:lpstr>
      <vt:lpstr>PowerPoint Presentation</vt:lpstr>
      <vt:lpstr>Advanced Biofuel Petition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Ripplinger</dc:creator>
  <cp:lastModifiedBy>David.Ripplinger</cp:lastModifiedBy>
  <cp:revision>344</cp:revision>
  <cp:lastPrinted>2013-08-21T13:41:12Z</cp:lastPrinted>
  <dcterms:created xsi:type="dcterms:W3CDTF">2011-12-22T01:26:49Z</dcterms:created>
  <dcterms:modified xsi:type="dcterms:W3CDTF">2013-09-11T11:45:45Z</dcterms:modified>
</cp:coreProperties>
</file>