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4" r:id="rId5"/>
    <p:sldId id="265" r:id="rId6"/>
    <p:sldId id="260" r:id="rId7"/>
    <p:sldId id="266" r:id="rId8"/>
    <p:sldId id="267" r:id="rId9"/>
    <p:sldId id="270" r:id="rId10"/>
    <p:sldId id="263" r:id="rId11"/>
    <p:sldId id="268" r:id="rId12"/>
    <p:sldId id="271" r:id="rId13"/>
    <p:sldId id="272" r:id="rId14"/>
    <p:sldId id="273" r:id="rId15"/>
    <p:sldId id="275" r:id="rId16"/>
    <p:sldId id="276" r:id="rId17"/>
    <p:sldId id="269" r:id="rId18"/>
    <p:sldId id="274" r:id="rId19"/>
    <p:sldId id="261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39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2817019" y="4088916"/>
            <a:ext cx="6557962" cy="1535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1797"/>
            <a:ext cx="103632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78793"/>
            <a:ext cx="8534400" cy="9254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6626-6570-4F27-95DF-790DF59BA2E7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C7CD-A354-4D53-8799-1C2964237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843B-3EE5-4850-930C-F5C2CB97154D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45E4-9F98-478F-A4F8-3BDE664EDF1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3CC6-5D24-4BCF-8D97-62DEF7ED59C8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D94-7B4E-47E9-B70A-05B323B216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48C1-52B1-4BBE-8714-DF6BCEC31BF3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491D-0C59-4D9C-8DD3-90DA2603D4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55C2-DD1A-4C0C-B94A-CCE809674F44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2C9D7-DA2F-4AF7-A5D2-C1F6D829D5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097B-27F0-45AF-B7B7-DCFB35ECF2F6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0C200-8CD5-465B-ACB0-8C97ACD81AF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C14-0D43-41FB-935F-21F78227EAED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4E7D-C56A-489D-A5C3-75EE12D82B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504B-8B50-4DE7-8613-B6503E204239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F3C8-37BE-464E-AE93-D3294C20FC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995C-396A-47DD-8867-567932FD7DD7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CF97-8901-41CD-A4A1-2840D0BB5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2E86-BE7A-4206-9481-A04614BA4015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024A-CE24-4DBD-9995-460EE64627A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EA99-B09F-4321-894E-EB6589271A65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F3E5-73C2-4938-8A24-225183EF67D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520700" y="6298541"/>
            <a:ext cx="2118983" cy="4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F8D3784-A0B0-469E-912A-52DF0AFAED74}" type="datetime1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BFE496-AC79-46CF-9B63-2E4B28B263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4D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33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ifeexpectancy.com/north-dakota-cause-of-death-by-age-and-gender" TargetMode="External"/><Relationship Id="rId2" Type="http://schemas.openxmlformats.org/officeDocument/2006/relationships/hyperlink" Target="https://www.cdc.gov/mmwr/volumes/65/wr/mm6525a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media/releases/2018/p0607-suicide-preventi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29189"/>
            <a:ext cx="12192000" cy="1928811"/>
          </a:xfrm>
          <a:prstGeom prst="rect">
            <a:avLst/>
          </a:prstGeom>
          <a:solidFill>
            <a:srgbClr val="004D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 b="9417"/>
          <a:stretch/>
        </p:blipFill>
        <p:spPr>
          <a:xfrm>
            <a:off x="2817019" y="5089585"/>
            <a:ext cx="6557962" cy="1535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79119"/>
            <a:ext cx="12192000" cy="550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4379119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CC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24" y="4560635"/>
            <a:ext cx="7037337" cy="235457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0441293" y="1"/>
            <a:ext cx="2626904" cy="439339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029213" y="1"/>
            <a:ext cx="2626904" cy="4393391"/>
          </a:xfrm>
          <a:custGeom>
            <a:avLst/>
            <a:gdLst>
              <a:gd name="connsiteX0" fmla="*/ 4762 w 1128712"/>
              <a:gd name="connsiteY0" fmla="*/ 0 h 2083594"/>
              <a:gd name="connsiteX1" fmla="*/ 671512 w 1128712"/>
              <a:gd name="connsiteY1" fmla="*/ 1040606 h 2083594"/>
              <a:gd name="connsiteX2" fmla="*/ 0 w 1128712"/>
              <a:gd name="connsiteY2" fmla="*/ 2081212 h 2083594"/>
              <a:gd name="connsiteX3" fmla="*/ 452437 w 1128712"/>
              <a:gd name="connsiteY3" fmla="*/ 2083594 h 2083594"/>
              <a:gd name="connsiteX4" fmla="*/ 1128712 w 1128712"/>
              <a:gd name="connsiteY4" fmla="*/ 1045369 h 2083594"/>
              <a:gd name="connsiteX5" fmla="*/ 454818 w 1128712"/>
              <a:gd name="connsiteY5" fmla="*/ 4762 h 2083594"/>
              <a:gd name="connsiteX6" fmla="*/ 4762 w 1128712"/>
              <a:gd name="connsiteY6" fmla="*/ 0 h 20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2" h="2083594">
                <a:moveTo>
                  <a:pt x="4762" y="0"/>
                </a:moveTo>
                <a:lnTo>
                  <a:pt x="671512" y="1040606"/>
                </a:lnTo>
                <a:lnTo>
                  <a:pt x="0" y="2081212"/>
                </a:lnTo>
                <a:lnTo>
                  <a:pt x="452437" y="2083594"/>
                </a:lnTo>
                <a:lnTo>
                  <a:pt x="1128712" y="1045369"/>
                </a:lnTo>
                <a:lnTo>
                  <a:pt x="454818" y="4762"/>
                </a:lnTo>
                <a:lnTo>
                  <a:pt x="4762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https://</a:t>
            </a:r>
            <a:r>
              <a:rPr lang="en-US" dirty="0" smtClean="0"/>
              <a:t>www.ag.ndsu.edu/farmranchstress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785" y="1247223"/>
            <a:ext cx="8954429" cy="561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63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288" y="274638"/>
            <a:ext cx="7579112" cy="1143000"/>
          </a:xfrm>
        </p:spPr>
        <p:txBody>
          <a:bodyPr/>
          <a:lstStyle/>
          <a:p>
            <a:r>
              <a:rPr lang="en-US" dirty="0" smtClean="0"/>
              <a:t>NDSU Extension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254" y="1600201"/>
            <a:ext cx="743414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NDSU Extension has a number of stress-related publications that address different issues and different people.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These publications are all available online in electronic form.  If you’d like a hard-copy(</a:t>
            </a:r>
            <a:r>
              <a:rPr lang="en-US" dirty="0" err="1" smtClean="0"/>
              <a:t>ies</a:t>
            </a:r>
            <a:r>
              <a:rPr lang="en-US" dirty="0" smtClean="0"/>
              <a:t>) for your own use or to share with others let us know and we’ll get them to you through your county agent.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780263" cy="68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51" y="223837"/>
            <a:ext cx="98012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84" y="282576"/>
            <a:ext cx="10363200" cy="65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29" y="578625"/>
            <a:ext cx="6867841" cy="519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Financial Side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farmers are suffering stress and anxiety because of a weak and deteriorating financial position.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NDSU Extension </a:t>
            </a:r>
          </a:p>
          <a:p>
            <a:pPr marL="0" indent="0">
              <a:buNone/>
            </a:pPr>
            <a:r>
              <a:rPr lang="en-US" dirty="0" smtClean="0"/>
              <a:t>Farm Business Management Instructors</a:t>
            </a:r>
          </a:p>
          <a:p>
            <a:pPr marL="0" indent="0">
              <a:buNone/>
            </a:pPr>
            <a:r>
              <a:rPr lang="en-US" dirty="0" smtClean="0"/>
              <a:t>Ag Mediators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74638"/>
            <a:ext cx="5524546" cy="4930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47" y="1417638"/>
            <a:ext cx="5497668" cy="54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NDSU Extension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Sean </a:t>
            </a:r>
            <a:r>
              <a:rPr lang="en-US" dirty="0" err="1" smtClean="0"/>
              <a:t>Brotherson</a:t>
            </a:r>
            <a:r>
              <a:rPr lang="en-US" dirty="0" smtClean="0"/>
              <a:t>, </a:t>
            </a:r>
            <a:r>
              <a:rPr lang="en-US" u="sng" dirty="0" smtClean="0"/>
              <a:t>Co-Chair Farm Stress Team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Extension </a:t>
            </a:r>
            <a:r>
              <a:rPr lang="en-US" dirty="0"/>
              <a:t>Family Science </a:t>
            </a:r>
            <a:r>
              <a:rPr lang="en-US" dirty="0" smtClean="0"/>
              <a:t>Specialist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					    Kim </a:t>
            </a:r>
            <a:r>
              <a:rPr lang="en-US" dirty="0" err="1" smtClean="0"/>
              <a:t>Bushaw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Extension </a:t>
            </a:r>
            <a:r>
              <a:rPr lang="en-US" dirty="0"/>
              <a:t>Family Science </a:t>
            </a:r>
            <a:r>
              <a:rPr lang="en-US" dirty="0" smtClean="0"/>
              <a:t>Specialist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www.ndsu.edu/fileadmin/hdfs/images/faculty/Brotherson_Sean_2016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5" y="2141035"/>
            <a:ext cx="2253088" cy="31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ndsu.edu/fileadmin/hdfs/images/faculty/Kim-web-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10" y="3291710"/>
            <a:ext cx="2242361" cy="314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NDSU Extension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there more that NDSU Extension can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an educational program delivered across the state?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 what subject matter?  For what audience?  With what type of delivery?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Are you prepared to deal with a client </a:t>
            </a:r>
          </a:p>
          <a:p>
            <a:pPr marL="0" indent="0" algn="ctr">
              <a:buNone/>
            </a:pPr>
            <a:r>
              <a:rPr lang="en-US" dirty="0" smtClean="0"/>
              <a:t>who is suffering from a mental health crisis?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09800" y="1011239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NDSU Extension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Farm Stress Program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895600" y="2678113"/>
            <a:ext cx="6400800" cy="9255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NDBA Ag Credit Conference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Fargo, ND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David Ripplinger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September 27, 2018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Some Statistics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Farm workers </a:t>
            </a:r>
            <a:r>
              <a:rPr lang="en-US" sz="2400" dirty="0"/>
              <a:t>have the highest suicide rate of any occupation: 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www.cdc.gov/mmwr/volumes/65/wr/mm6525a1.htm</a:t>
            </a:r>
            <a:endParaRPr lang="en-US" sz="24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/>
              <a:t>Suicide is the number one cause of death of North Dakota males age </a:t>
            </a:r>
            <a:r>
              <a:rPr lang="en-US" sz="2400" dirty="0" smtClean="0"/>
              <a:t>15-54</a:t>
            </a:r>
            <a:r>
              <a:rPr lang="en-US" sz="2400" dirty="0"/>
              <a:t>. </a:t>
            </a:r>
            <a:r>
              <a:rPr lang="en-US" sz="2400" dirty="0">
                <a:hlinkClick r:id="rId3"/>
              </a:rPr>
              <a:t>http://www.worldlifeexpectancy.com/north-dakota-cause-of-death-by-age-and-gender</a:t>
            </a:r>
            <a:endParaRPr lang="en-US" sz="24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/>
              <a:t>North Dakota's suicide rate increased 58% between 1999 and 2016, the greatest increase of any state (</a:t>
            </a:r>
            <a:r>
              <a:rPr lang="en-US" sz="2400" dirty="0">
                <a:hlinkClick r:id="rId4"/>
              </a:rPr>
              <a:t>https://www.cdc.gov/media/releases/2018/p0607-suicide-prevention.html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-anecdotally we know that many farmer/rancher suicides are masked as accidents.  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eaLnBrk="1" hangingPunct="1"/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china trade dispute soy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6" y="546410"/>
            <a:ext cx="6408235" cy="48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ers.usda.gov/webdocs/charts/82252/netfarmnetcashaug2018.pn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6410"/>
            <a:ext cx="6014569" cy="48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 about the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This isn’t the </a:t>
            </a:r>
            <a:r>
              <a:rPr lang="en-US" sz="2800" dirty="0" smtClean="0"/>
              <a:t>1980’s</a:t>
            </a:r>
          </a:p>
          <a:p>
            <a:pPr marL="0" indent="0">
              <a:buNone/>
            </a:pPr>
            <a:r>
              <a:rPr lang="en-US" sz="2800" dirty="0" smtClean="0"/>
              <a:t>  - many farmers are doing well, with strong balance sheets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and profitable farms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- some are not, for a variety of reasons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Things may be getting a whole lot worse, before they get better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- trade dispute (could last a </a:t>
            </a:r>
            <a:r>
              <a:rPr lang="en-US" sz="2800" u="sng" dirty="0" smtClean="0"/>
              <a:t>long</a:t>
            </a:r>
            <a:r>
              <a:rPr lang="en-US" sz="2800" dirty="0" smtClean="0"/>
              <a:t> time)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- interest rates (land values, operating costs)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19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Are you prepared to deal with a client </a:t>
            </a:r>
          </a:p>
          <a:p>
            <a:pPr marL="0" indent="0" algn="ctr">
              <a:buNone/>
            </a:pPr>
            <a:r>
              <a:rPr lang="en-US" dirty="0" smtClean="0"/>
              <a:t>who is suffering from a mental health crisis?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Can you recognize signs of distress?</a:t>
            </a:r>
          </a:p>
          <a:p>
            <a:pPr marL="0" indent="0" algn="ctr">
              <a:buNone/>
            </a:pPr>
            <a:r>
              <a:rPr lang="en-US" i="1" dirty="0" smtClean="0"/>
              <a:t>Can you immediately respond to manage a crisis at hand?</a:t>
            </a:r>
          </a:p>
          <a:p>
            <a:pPr marL="0" indent="0" algn="ctr">
              <a:buNone/>
            </a:pPr>
            <a:r>
              <a:rPr lang="en-US" i="1" dirty="0" smtClean="0"/>
              <a:t>Do you know who to refer the individual to for more help?</a:t>
            </a:r>
          </a:p>
        </p:txBody>
      </p:sp>
    </p:spTree>
    <p:extLst>
      <p:ext uri="{BB962C8B-B14F-4D97-AF65-F5344CB8AC3E}">
        <p14:creationId xmlns:p14="http://schemas.microsoft.com/office/powerpoint/2010/main" val="28438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you’re not ready, do you think you should be?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If you need and want to be ready,</a:t>
            </a:r>
          </a:p>
          <a:p>
            <a:pPr marL="0" indent="0" algn="ctr">
              <a:buNone/>
            </a:pPr>
            <a:r>
              <a:rPr lang="en-US" dirty="0" smtClean="0"/>
              <a:t>how are you going to prepare yourself and your bank?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Urgent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911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211 connects callers with ND First Link, which provides mental health, including suicide response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National Suicide Prevention Hotline: 1-800-273-TALK (8255)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Crisis text line: Text “GO” to 741741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490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46138"/>
            <a:ext cx="98679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-blen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7FE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ext-green</Template>
  <TotalTime>723</TotalTime>
  <Words>366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MS PGothic</vt:lpstr>
      <vt:lpstr>Arial</vt:lpstr>
      <vt:lpstr>Calibri</vt:lpstr>
      <vt:lpstr>ext-blend</vt:lpstr>
      <vt:lpstr>PowerPoint Presentation</vt:lpstr>
      <vt:lpstr>NDSU Extension Farm Stress Program</vt:lpstr>
      <vt:lpstr>Some Statistics</vt:lpstr>
      <vt:lpstr>PowerPoint Presentation</vt:lpstr>
      <vt:lpstr>Some thoughts about the economics</vt:lpstr>
      <vt:lpstr>PowerPoint Presentation</vt:lpstr>
      <vt:lpstr>PowerPoint Presentation</vt:lpstr>
      <vt:lpstr>Urgent Resources </vt:lpstr>
      <vt:lpstr>PowerPoint Presentation</vt:lpstr>
      <vt:lpstr>https://www.ag.ndsu.edu/farmranchstress</vt:lpstr>
      <vt:lpstr>NDSU Extension Publications</vt:lpstr>
      <vt:lpstr>PowerPoint Presentation</vt:lpstr>
      <vt:lpstr>PowerPoint Presentation</vt:lpstr>
      <vt:lpstr>PowerPoint Presentation</vt:lpstr>
      <vt:lpstr>The Financial Side of Things</vt:lpstr>
      <vt:lpstr>PowerPoint Presentation</vt:lpstr>
      <vt:lpstr>NDSU Extension Specialists</vt:lpstr>
      <vt:lpstr>NDSU Extension Programs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Haasser</dc:creator>
  <cp:lastModifiedBy>David Ripplinger</cp:lastModifiedBy>
  <cp:revision>20</cp:revision>
  <dcterms:created xsi:type="dcterms:W3CDTF">2017-08-11T20:36:58Z</dcterms:created>
  <dcterms:modified xsi:type="dcterms:W3CDTF">2018-09-27T22:10:41Z</dcterms:modified>
</cp:coreProperties>
</file>