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42" r:id="rId3"/>
    <p:sldId id="296" r:id="rId4"/>
    <p:sldId id="298" r:id="rId5"/>
    <p:sldId id="344" r:id="rId6"/>
    <p:sldId id="345" r:id="rId7"/>
    <p:sldId id="347" r:id="rId8"/>
    <p:sldId id="343" r:id="rId9"/>
    <p:sldId id="257" r:id="rId10"/>
    <p:sldId id="348" r:id="rId11"/>
    <p:sldId id="258" r:id="rId12"/>
    <p:sldId id="274" r:id="rId13"/>
    <p:sldId id="266" r:id="rId14"/>
    <p:sldId id="259" r:id="rId15"/>
    <p:sldId id="269" r:id="rId16"/>
    <p:sldId id="270" r:id="rId17"/>
    <p:sldId id="271" r:id="rId18"/>
    <p:sldId id="340" r:id="rId19"/>
    <p:sldId id="264" r:id="rId20"/>
    <p:sldId id="292" r:id="rId21"/>
    <p:sldId id="293" r:id="rId22"/>
    <p:sldId id="295" r:id="rId23"/>
    <p:sldId id="339" r:id="rId24"/>
    <p:sldId id="341" r:id="rId25"/>
    <p:sldId id="346" r:id="rId26"/>
    <p:sldId id="349" r:id="rId27"/>
    <p:sldId id="351" r:id="rId28"/>
    <p:sldId id="350" r:id="rId29"/>
    <p:sldId id="260" r:id="rId30"/>
    <p:sldId id="265" r:id="rId31"/>
    <p:sldId id="261" r:id="rId32"/>
    <p:sldId id="263" r:id="rId33"/>
    <p:sldId id="287" r:id="rId34"/>
    <p:sldId id="262" r:id="rId35"/>
    <p:sldId id="276" r:id="rId36"/>
    <p:sldId id="361" r:id="rId37"/>
    <p:sldId id="375" r:id="rId38"/>
    <p:sldId id="352" r:id="rId39"/>
    <p:sldId id="362" r:id="rId40"/>
    <p:sldId id="267" r:id="rId41"/>
    <p:sldId id="288" r:id="rId42"/>
    <p:sldId id="359" r:id="rId43"/>
    <p:sldId id="289" r:id="rId44"/>
    <p:sldId id="290" r:id="rId45"/>
    <p:sldId id="357" r:id="rId46"/>
    <p:sldId id="358" r:id="rId47"/>
    <p:sldId id="331" r:id="rId48"/>
    <p:sldId id="370" r:id="rId49"/>
    <p:sldId id="353" r:id="rId50"/>
    <p:sldId id="354" r:id="rId51"/>
    <p:sldId id="355" r:id="rId52"/>
    <p:sldId id="356" r:id="rId53"/>
    <p:sldId id="374" r:id="rId54"/>
    <p:sldId id="328" r:id="rId55"/>
    <p:sldId id="323" r:id="rId56"/>
    <p:sldId id="363" r:id="rId57"/>
    <p:sldId id="364" r:id="rId58"/>
    <p:sldId id="365" r:id="rId59"/>
    <p:sldId id="326" r:id="rId60"/>
    <p:sldId id="368" r:id="rId61"/>
    <p:sldId id="369" r:id="rId62"/>
    <p:sldId id="327" r:id="rId63"/>
    <p:sldId id="366" r:id="rId64"/>
    <p:sldId id="333" r:id="rId65"/>
    <p:sldId id="334" r:id="rId66"/>
    <p:sldId id="367" r:id="rId67"/>
    <p:sldId id="372" r:id="rId68"/>
    <p:sldId id="335" r:id="rId69"/>
    <p:sldId id="373" r:id="rId70"/>
    <p:sldId id="371" r:id="rId71"/>
  </p:sldIdLst>
  <p:sldSz cx="9144000" cy="6858000" type="screen4x3"/>
  <p:notesSz cx="7010400" cy="9296400"/>
  <p:custDataLst>
    <p:tags r:id="rId7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43"/>
    <a:srgbClr val="FFC830"/>
    <a:srgbClr val="001409"/>
    <a:srgbClr val="FAA523"/>
    <a:srgbClr val="FFC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0764" autoAdjust="0"/>
  </p:normalViewPr>
  <p:slideViewPr>
    <p:cSldViewPr snapToGrid="0" snapToObjects="1">
      <p:cViewPr varScale="1">
        <p:scale>
          <a:sx n="87" d="100"/>
          <a:sy n="87" d="100"/>
        </p:scale>
        <p:origin x="13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4-462E-911E-49239BA597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4-462E-911E-49239BA597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B4-462E-911E-49239BA59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744680"/>
        <c:axId val="410743696"/>
        <c:axId val="414410488"/>
      </c:bar3DChart>
      <c:catAx>
        <c:axId val="410744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0743696"/>
        <c:crosses val="autoZero"/>
        <c:auto val="1"/>
        <c:lblAlgn val="ctr"/>
        <c:lblOffset val="100"/>
        <c:noMultiLvlLbl val="0"/>
      </c:catAx>
      <c:valAx>
        <c:axId val="41074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744680"/>
        <c:crosses val="autoZero"/>
        <c:crossBetween val="between"/>
      </c:valAx>
      <c:serAx>
        <c:axId val="414410488"/>
        <c:scaling>
          <c:orientation val="minMax"/>
        </c:scaling>
        <c:delete val="0"/>
        <c:axPos val="b"/>
        <c:majorTickMark val="out"/>
        <c:minorTickMark val="none"/>
        <c:tickLblPos val="nextTo"/>
        <c:crossAx val="4107436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94C85-4F4F-4400-9873-AEEF4F2D4DD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6673CDC-E871-47FD-A499-E41677217BC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Social</a:t>
          </a:r>
        </a:p>
        <a:p>
          <a:r>
            <a:rPr lang="en-US" dirty="0" smtClean="0">
              <a:solidFill>
                <a:schemeClr val="bg1"/>
              </a:solidFill>
            </a:rPr>
            <a:t>(People)</a:t>
          </a:r>
          <a:endParaRPr lang="en-US" dirty="0">
            <a:solidFill>
              <a:schemeClr val="bg1"/>
            </a:solidFill>
          </a:endParaRPr>
        </a:p>
      </dgm:t>
    </dgm:pt>
    <dgm:pt modelId="{2E109B41-2819-4FC3-89C7-07D8A35D3908}" type="parTrans" cxnId="{CD3792A6-DE3D-4A13-B2FB-411A435A47B7}">
      <dgm:prSet/>
      <dgm:spPr/>
      <dgm:t>
        <a:bodyPr/>
        <a:lstStyle/>
        <a:p>
          <a:endParaRPr lang="en-US"/>
        </a:p>
      </dgm:t>
    </dgm:pt>
    <dgm:pt modelId="{B616BCEE-6D30-4798-981F-F6419B75C2C8}" type="sibTrans" cxnId="{CD3792A6-DE3D-4A13-B2FB-411A435A47B7}">
      <dgm:prSet/>
      <dgm:spPr/>
      <dgm:t>
        <a:bodyPr/>
        <a:lstStyle/>
        <a:p>
          <a:endParaRPr lang="en-US"/>
        </a:p>
      </dgm:t>
    </dgm:pt>
    <dgm:pt modelId="{BE9057A6-A154-4FE0-A923-5C5AE7086C4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Environmental</a:t>
          </a:r>
        </a:p>
        <a:p>
          <a:r>
            <a:rPr lang="en-US" dirty="0" smtClean="0">
              <a:solidFill>
                <a:schemeClr val="bg1"/>
              </a:solidFill>
            </a:rPr>
            <a:t>(Planet)</a:t>
          </a:r>
          <a:endParaRPr lang="en-US" dirty="0">
            <a:solidFill>
              <a:schemeClr val="bg1"/>
            </a:solidFill>
          </a:endParaRPr>
        </a:p>
      </dgm:t>
    </dgm:pt>
    <dgm:pt modelId="{C21CBF3F-E07E-4AB9-B950-741ECB12113D}" type="parTrans" cxnId="{1BF3D83C-6E63-43F8-BF06-CD0EDC7B3980}">
      <dgm:prSet/>
      <dgm:spPr/>
      <dgm:t>
        <a:bodyPr/>
        <a:lstStyle/>
        <a:p>
          <a:endParaRPr lang="en-US"/>
        </a:p>
      </dgm:t>
    </dgm:pt>
    <dgm:pt modelId="{1C3C487D-6EA8-4E61-88DC-1732149F4AAA}" type="sibTrans" cxnId="{1BF3D83C-6E63-43F8-BF06-CD0EDC7B3980}">
      <dgm:prSet/>
      <dgm:spPr/>
      <dgm:t>
        <a:bodyPr/>
        <a:lstStyle/>
        <a:p>
          <a:endParaRPr lang="en-US"/>
        </a:p>
      </dgm:t>
    </dgm:pt>
    <dgm:pt modelId="{20781DAE-9FB5-4B8D-B52B-6CA1A242D5F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Economic</a:t>
          </a:r>
        </a:p>
        <a:p>
          <a:r>
            <a:rPr lang="en-US" dirty="0" smtClean="0">
              <a:solidFill>
                <a:schemeClr val="bg1"/>
              </a:solidFill>
            </a:rPr>
            <a:t>(Profit)</a:t>
          </a:r>
          <a:endParaRPr lang="en-US" dirty="0">
            <a:solidFill>
              <a:schemeClr val="bg1"/>
            </a:solidFill>
          </a:endParaRPr>
        </a:p>
      </dgm:t>
    </dgm:pt>
    <dgm:pt modelId="{97D95D32-6684-45BF-BEA7-35B6BA4CF849}" type="parTrans" cxnId="{4B86CD4B-9066-4DD0-A65C-1C4E5A081700}">
      <dgm:prSet/>
      <dgm:spPr/>
      <dgm:t>
        <a:bodyPr/>
        <a:lstStyle/>
        <a:p>
          <a:endParaRPr lang="en-US"/>
        </a:p>
      </dgm:t>
    </dgm:pt>
    <dgm:pt modelId="{DBE71B38-54DD-49A8-998F-BE908D7E48F3}" type="sibTrans" cxnId="{4B86CD4B-9066-4DD0-A65C-1C4E5A081700}">
      <dgm:prSet/>
      <dgm:spPr/>
      <dgm:t>
        <a:bodyPr/>
        <a:lstStyle/>
        <a:p>
          <a:endParaRPr lang="en-US"/>
        </a:p>
      </dgm:t>
    </dgm:pt>
    <dgm:pt modelId="{8ADBC71F-F886-497C-824F-BAC593C241E6}" type="pres">
      <dgm:prSet presAssocID="{CDC94C85-4F4F-4400-9873-AEEF4F2D4DD4}" presName="compositeShape" presStyleCnt="0">
        <dgm:presLayoutVars>
          <dgm:chMax val="7"/>
          <dgm:dir/>
          <dgm:resizeHandles val="exact"/>
        </dgm:presLayoutVars>
      </dgm:prSet>
      <dgm:spPr/>
    </dgm:pt>
    <dgm:pt modelId="{C15D8D75-8B22-4604-957A-65876ABE2D7D}" type="pres">
      <dgm:prSet presAssocID="{36673CDC-E871-47FD-A499-E41677217BC0}" presName="circ1" presStyleLbl="vennNode1" presStyleIdx="0" presStyleCnt="3"/>
      <dgm:spPr/>
      <dgm:t>
        <a:bodyPr/>
        <a:lstStyle/>
        <a:p>
          <a:endParaRPr lang="en-US"/>
        </a:p>
      </dgm:t>
    </dgm:pt>
    <dgm:pt modelId="{1E8E61F8-80F9-4BEA-9B33-4C3B465E6425}" type="pres">
      <dgm:prSet presAssocID="{36673CDC-E871-47FD-A499-E41677217BC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03D51-BB77-4FA4-8561-665F60239BB4}" type="pres">
      <dgm:prSet presAssocID="{BE9057A6-A154-4FE0-A923-5C5AE7086C4E}" presName="circ2" presStyleLbl="vennNode1" presStyleIdx="1" presStyleCnt="3"/>
      <dgm:spPr/>
      <dgm:t>
        <a:bodyPr/>
        <a:lstStyle/>
        <a:p>
          <a:endParaRPr lang="en-US"/>
        </a:p>
      </dgm:t>
    </dgm:pt>
    <dgm:pt modelId="{6116E900-4AE0-45E3-A46A-4D9D15E0B1A3}" type="pres">
      <dgm:prSet presAssocID="{BE9057A6-A154-4FE0-A923-5C5AE7086C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447F0-A28A-4FBE-B7FA-62C6632EA5C1}" type="pres">
      <dgm:prSet presAssocID="{20781DAE-9FB5-4B8D-B52B-6CA1A242D5FE}" presName="circ3" presStyleLbl="vennNode1" presStyleIdx="2" presStyleCnt="3"/>
      <dgm:spPr/>
      <dgm:t>
        <a:bodyPr/>
        <a:lstStyle/>
        <a:p>
          <a:endParaRPr lang="en-US"/>
        </a:p>
      </dgm:t>
    </dgm:pt>
    <dgm:pt modelId="{14C9870B-4C51-49A9-995B-B61E70C79586}" type="pres">
      <dgm:prSet presAssocID="{20781DAE-9FB5-4B8D-B52B-6CA1A242D5F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3792A6-DE3D-4A13-B2FB-411A435A47B7}" srcId="{CDC94C85-4F4F-4400-9873-AEEF4F2D4DD4}" destId="{36673CDC-E871-47FD-A499-E41677217BC0}" srcOrd="0" destOrd="0" parTransId="{2E109B41-2819-4FC3-89C7-07D8A35D3908}" sibTransId="{B616BCEE-6D30-4798-981F-F6419B75C2C8}"/>
    <dgm:cxn modelId="{ECA47C1F-A239-4AEF-992F-9F7F5BAD02C1}" type="presOf" srcId="{20781DAE-9FB5-4B8D-B52B-6CA1A242D5FE}" destId="{AEA447F0-A28A-4FBE-B7FA-62C6632EA5C1}" srcOrd="0" destOrd="0" presId="urn:microsoft.com/office/officeart/2005/8/layout/venn1"/>
    <dgm:cxn modelId="{788C25C6-5B42-4AD1-9714-DBE36FC55788}" type="presOf" srcId="{36673CDC-E871-47FD-A499-E41677217BC0}" destId="{C15D8D75-8B22-4604-957A-65876ABE2D7D}" srcOrd="0" destOrd="0" presId="urn:microsoft.com/office/officeart/2005/8/layout/venn1"/>
    <dgm:cxn modelId="{DA13D15D-5D76-4FB9-9CBD-28CBAAF60EB7}" type="presOf" srcId="{20781DAE-9FB5-4B8D-B52B-6CA1A242D5FE}" destId="{14C9870B-4C51-49A9-995B-B61E70C79586}" srcOrd="1" destOrd="0" presId="urn:microsoft.com/office/officeart/2005/8/layout/venn1"/>
    <dgm:cxn modelId="{743A600E-A3E0-4DEF-AEFF-EAA5C28991CF}" type="presOf" srcId="{36673CDC-E871-47FD-A499-E41677217BC0}" destId="{1E8E61F8-80F9-4BEA-9B33-4C3B465E6425}" srcOrd="1" destOrd="0" presId="urn:microsoft.com/office/officeart/2005/8/layout/venn1"/>
    <dgm:cxn modelId="{4B86CD4B-9066-4DD0-A65C-1C4E5A081700}" srcId="{CDC94C85-4F4F-4400-9873-AEEF4F2D4DD4}" destId="{20781DAE-9FB5-4B8D-B52B-6CA1A242D5FE}" srcOrd="2" destOrd="0" parTransId="{97D95D32-6684-45BF-BEA7-35B6BA4CF849}" sibTransId="{DBE71B38-54DD-49A8-998F-BE908D7E48F3}"/>
    <dgm:cxn modelId="{13B9E49F-EA71-4E1A-8D2C-6BE67275C452}" type="presOf" srcId="{BE9057A6-A154-4FE0-A923-5C5AE7086C4E}" destId="{6B703D51-BB77-4FA4-8561-665F60239BB4}" srcOrd="0" destOrd="0" presId="urn:microsoft.com/office/officeart/2005/8/layout/venn1"/>
    <dgm:cxn modelId="{C22B6396-7BA0-404F-BD56-037F9F50BE13}" type="presOf" srcId="{CDC94C85-4F4F-4400-9873-AEEF4F2D4DD4}" destId="{8ADBC71F-F886-497C-824F-BAC593C241E6}" srcOrd="0" destOrd="0" presId="urn:microsoft.com/office/officeart/2005/8/layout/venn1"/>
    <dgm:cxn modelId="{BA8BF907-20D5-4704-87F5-0445E60C3D91}" type="presOf" srcId="{BE9057A6-A154-4FE0-A923-5C5AE7086C4E}" destId="{6116E900-4AE0-45E3-A46A-4D9D15E0B1A3}" srcOrd="1" destOrd="0" presId="urn:microsoft.com/office/officeart/2005/8/layout/venn1"/>
    <dgm:cxn modelId="{1BF3D83C-6E63-43F8-BF06-CD0EDC7B3980}" srcId="{CDC94C85-4F4F-4400-9873-AEEF4F2D4DD4}" destId="{BE9057A6-A154-4FE0-A923-5C5AE7086C4E}" srcOrd="1" destOrd="0" parTransId="{C21CBF3F-E07E-4AB9-B950-741ECB12113D}" sibTransId="{1C3C487D-6EA8-4E61-88DC-1732149F4AAA}"/>
    <dgm:cxn modelId="{99BBCA48-C380-4C95-A9B4-F01EE332D733}" type="presParOf" srcId="{8ADBC71F-F886-497C-824F-BAC593C241E6}" destId="{C15D8D75-8B22-4604-957A-65876ABE2D7D}" srcOrd="0" destOrd="0" presId="urn:microsoft.com/office/officeart/2005/8/layout/venn1"/>
    <dgm:cxn modelId="{CDA8C2D8-455C-4E7F-8157-689939BA2049}" type="presParOf" srcId="{8ADBC71F-F886-497C-824F-BAC593C241E6}" destId="{1E8E61F8-80F9-4BEA-9B33-4C3B465E6425}" srcOrd="1" destOrd="0" presId="urn:microsoft.com/office/officeart/2005/8/layout/venn1"/>
    <dgm:cxn modelId="{FCD89C6C-1ECC-4860-8DBF-042130CABA65}" type="presParOf" srcId="{8ADBC71F-F886-497C-824F-BAC593C241E6}" destId="{6B703D51-BB77-4FA4-8561-665F60239BB4}" srcOrd="2" destOrd="0" presId="urn:microsoft.com/office/officeart/2005/8/layout/venn1"/>
    <dgm:cxn modelId="{3FAE8BE8-5CE9-4C01-9C41-000062946D5A}" type="presParOf" srcId="{8ADBC71F-F886-497C-824F-BAC593C241E6}" destId="{6116E900-4AE0-45E3-A46A-4D9D15E0B1A3}" srcOrd="3" destOrd="0" presId="urn:microsoft.com/office/officeart/2005/8/layout/venn1"/>
    <dgm:cxn modelId="{C74B4E4A-63F4-408B-8B41-90C00F5EE47B}" type="presParOf" srcId="{8ADBC71F-F886-497C-824F-BAC593C241E6}" destId="{AEA447F0-A28A-4FBE-B7FA-62C6632EA5C1}" srcOrd="4" destOrd="0" presId="urn:microsoft.com/office/officeart/2005/8/layout/venn1"/>
    <dgm:cxn modelId="{225E05F6-4D03-44C5-A4EB-692C1BA61F72}" type="presParOf" srcId="{8ADBC71F-F886-497C-824F-BAC593C241E6}" destId="{14C9870B-4C51-49A9-995B-B61E70C795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D8D75-8B22-4604-957A-65876ABE2D7D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Social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(People)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119088" y="531800"/>
        <a:ext cx="1991423" cy="1222010"/>
      </dsp:txXfrm>
    </dsp:sp>
    <dsp:sp modelId="{6B703D51-BB77-4FA4-8561-665F60239BB4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Environmental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(Planet)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567396" y="2455334"/>
        <a:ext cx="1629346" cy="1493567"/>
      </dsp:txXfrm>
    </dsp:sp>
    <dsp:sp modelId="{AEA447F0-A28A-4FBE-B7FA-62C6632EA5C1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Economic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(Profit)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52AE2-B2D2-4A39-841B-D0B2D9F3D4FE}" type="datetime1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950290187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98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0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So what do you know </a:t>
            </a:r>
          </a:p>
          <a:p>
            <a:pPr marL="0" indent="0" algn="ctr">
              <a:buNone/>
            </a:pPr>
            <a:r>
              <a:rPr lang="en-US" dirty="0" smtClean="0"/>
              <a:t>about modern corn production?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7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 descr="Image result for corn trendline y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3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43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C4 crop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Relatively </a:t>
            </a:r>
            <a:r>
              <a:rPr lang="en-US" sz="2800" dirty="0" smtClean="0"/>
              <a:t>energy dense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Storable/transportable</a:t>
            </a:r>
            <a:endParaRPr lang="en-US" sz="28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Hybrid </a:t>
            </a:r>
            <a:r>
              <a:rPr lang="en-US" sz="2800" dirty="0" smtClean="0"/>
              <a:t>– naturally protects intellectual property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Most well-understood </a:t>
            </a:r>
            <a:r>
              <a:rPr lang="en-US" sz="2800" dirty="0" smtClean="0"/>
              <a:t>organism on the </a:t>
            </a:r>
            <a:r>
              <a:rPr lang="en-US" sz="2800" dirty="0" smtClean="0"/>
              <a:t>planet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Industries invested in improving production and processing/existing markets for the crop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C4 Plants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5189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C4 plants (</a:t>
            </a:r>
            <a:r>
              <a:rPr lang="en-US" sz="2800" dirty="0" err="1" smtClean="0"/>
              <a:t>eg</a:t>
            </a:r>
            <a:r>
              <a:rPr lang="en-US" sz="2800" dirty="0" smtClean="0"/>
              <a:t> corn and sugarcane) are very </a:t>
            </a:r>
            <a:r>
              <a:rPr lang="en-US" sz="2800" dirty="0" err="1" smtClean="0"/>
              <a:t>photosynthetically</a:t>
            </a:r>
            <a:r>
              <a:rPr lang="en-US" sz="2800" dirty="0" smtClean="0"/>
              <a:t> efficient,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that </a:t>
            </a:r>
            <a:r>
              <a:rPr lang="en-US" sz="2800" dirty="0" smtClean="0"/>
              <a:t>is they convert solar energy from the sun into chemical energy than other </a:t>
            </a:r>
            <a:r>
              <a:rPr lang="en-US" sz="2800" dirty="0" smtClean="0"/>
              <a:t>plants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Energy is stored as starch in corn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 descr="Image result for corn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76" y="1256018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Dakota 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Shorter growing season and fewer growing degree days than the central corn belt.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More recently: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New, shorter season </a:t>
            </a:r>
            <a:r>
              <a:rPr lang="en-US" dirty="0" smtClean="0"/>
              <a:t>varieties</a:t>
            </a:r>
          </a:p>
          <a:p>
            <a:pPr marL="0" indent="0">
              <a:buNone/>
            </a:pPr>
            <a:r>
              <a:rPr lang="en-US" dirty="0" smtClean="0"/>
              <a:t>Change in climate – wetter, longer, warmer growing seasons</a:t>
            </a:r>
          </a:p>
          <a:p>
            <a:pPr marL="0" indent="0">
              <a:buNone/>
            </a:pPr>
            <a:r>
              <a:rPr lang="en-US" dirty="0" smtClean="0"/>
              <a:t>Higher prices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1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 descr="Corn: Yield per Harvested Acre by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526211"/>
            <a:ext cx="70294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1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49111"/>
            <a:ext cx="8229600" cy="2897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Source:Farmdoc</a:t>
            </a:r>
            <a:r>
              <a:rPr lang="en-US" sz="2000" dirty="0" smtClean="0"/>
              <a:t> Daily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172" name="Picture 4" descr="Image result for &quot;corn acres&quot; &quot;north dakot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7" y="159544"/>
            <a:ext cx="8126083" cy="55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8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Seeds are often framed as having genetic potential of achieving certain yields and that less than optimal management and environmental conditions slowly whittle away on it over the growing season.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1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Use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corn breeding now looks to reduce losses to stress and take better advantage of resources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Nitrogen Use</a:t>
            </a:r>
          </a:p>
          <a:p>
            <a:pPr marL="0" indent="0">
              <a:buNone/>
            </a:pPr>
            <a:r>
              <a:rPr lang="en-US" dirty="0" smtClean="0"/>
              <a:t>	Water Use/Drought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0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Prepare for farm and refinery tours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Make the most of the farm and refinery tours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-have questions ready*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is a resource hog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Few other crops have the per acre input requirements of corn – especially when it comes to fertilizer.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However, it is very efficient when measured per unit of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5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361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Conventional tillage and other practices can lead to significant losses of topsoil to wind and water erosion.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use alternative tillage methods and cover crops.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4" name="Picture 2" descr="Image result for soil erosion 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19" y="1417638"/>
            <a:ext cx="6940725" cy="34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63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8988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Depletes soil of nutrients, which must be replaced</a:t>
            </a:r>
          </a:p>
          <a:p>
            <a:pPr marL="0" indent="0">
              <a:buNone/>
            </a:pPr>
            <a:r>
              <a:rPr lang="en-US" sz="2800" dirty="0" smtClean="0"/>
              <a:t>Requires weed, pest, and weed control</a:t>
            </a:r>
          </a:p>
          <a:p>
            <a:pPr marL="0" indent="0">
              <a:buNone/>
            </a:pPr>
            <a:r>
              <a:rPr lang="en-US" sz="2800" dirty="0" smtClean="0"/>
              <a:t>Development of herbicide tolerant “</a:t>
            </a:r>
            <a:r>
              <a:rPr lang="en-US" sz="2800" dirty="0" err="1" smtClean="0"/>
              <a:t>superweeds</a:t>
            </a:r>
            <a:r>
              <a:rPr lang="en-US" sz="2800" dirty="0" smtClean="0"/>
              <a:t>”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There are fields in the Midwest that have been planted to corn every year for decades.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 descr="Image result for palmer amaran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85" y="1224950"/>
            <a:ext cx="3392928" cy="46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50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Field preparation</a:t>
            </a:r>
          </a:p>
          <a:p>
            <a:pPr marL="0" indent="0">
              <a:buNone/>
            </a:pPr>
            <a:r>
              <a:rPr lang="en-US" dirty="0" smtClean="0"/>
              <a:t>Planting</a:t>
            </a:r>
          </a:p>
          <a:p>
            <a:pPr marL="0" indent="0">
              <a:buNone/>
            </a:pPr>
            <a:r>
              <a:rPr lang="en-US" dirty="0" smtClean="0"/>
              <a:t>Fertilizer application</a:t>
            </a:r>
          </a:p>
          <a:p>
            <a:pPr marL="0" indent="0">
              <a:buNone/>
            </a:pPr>
            <a:r>
              <a:rPr lang="en-US" dirty="0" smtClean="0"/>
              <a:t>Weed, insect, disease management</a:t>
            </a:r>
          </a:p>
          <a:p>
            <a:pPr marL="0" indent="0">
              <a:buNone/>
            </a:pPr>
            <a:r>
              <a:rPr lang="en-US" dirty="0" smtClean="0"/>
              <a:t>Harvest</a:t>
            </a:r>
          </a:p>
          <a:p>
            <a:pPr marL="0" indent="0">
              <a:buNone/>
            </a:pPr>
            <a:r>
              <a:rPr lang="en-US" dirty="0" smtClean="0"/>
              <a:t>Drying and transportation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42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1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Dakota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90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Research and development</a:t>
            </a:r>
          </a:p>
          <a:p>
            <a:pPr marL="0" indent="0">
              <a:buNone/>
            </a:pPr>
            <a:r>
              <a:rPr lang="en-US" sz="2800" dirty="0" smtClean="0"/>
              <a:t>Input sales and marketing</a:t>
            </a:r>
          </a:p>
          <a:p>
            <a:pPr marL="0" indent="0">
              <a:buNone/>
            </a:pPr>
            <a:r>
              <a:rPr lang="en-US" sz="2800" dirty="0" smtClean="0"/>
              <a:t>Technical assistance/services</a:t>
            </a:r>
          </a:p>
          <a:p>
            <a:pPr marL="0" indent="0">
              <a:buNone/>
            </a:pPr>
            <a:r>
              <a:rPr lang="en-US" sz="2800" dirty="0" smtClean="0"/>
              <a:t>Production (barriers to entry)</a:t>
            </a:r>
          </a:p>
          <a:p>
            <a:pPr marL="0" indent="0">
              <a:buNone/>
            </a:pPr>
            <a:r>
              <a:rPr lang="en-US" sz="2800" dirty="0" smtClean="0"/>
              <a:t>Marketing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There is tremendous need for more workers, especially skilled workers in agriculture in the next decade.  Various levels of education.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35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questions do you </a:t>
            </a:r>
          </a:p>
          <a:p>
            <a:pPr marL="0" indent="0" algn="ctr">
              <a:buNone/>
            </a:pPr>
            <a:r>
              <a:rPr lang="en-US" dirty="0" smtClean="0"/>
              <a:t>have about corn production?  </a:t>
            </a:r>
          </a:p>
          <a:p>
            <a:pPr marL="0" indent="0" algn="ctr">
              <a:buNone/>
            </a:pPr>
            <a:r>
              <a:rPr lang="en-US" dirty="0" smtClean="0"/>
              <a:t>For me?  </a:t>
            </a:r>
          </a:p>
          <a:p>
            <a:pPr marL="0" indent="0" algn="ctr">
              <a:buNone/>
            </a:pPr>
            <a:r>
              <a:rPr lang="en-US" dirty="0" smtClean="0"/>
              <a:t>For the family farm we’re going to visit?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58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94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Corn-ethanol refining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0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8.30 am	Preparation for Today’s Tour</a:t>
            </a:r>
          </a:p>
          <a:p>
            <a:pPr marL="0" indent="0">
              <a:buNone/>
            </a:pPr>
            <a:r>
              <a:rPr lang="en-US" dirty="0" smtClean="0"/>
              <a:t>Noon 		Lunch</a:t>
            </a:r>
          </a:p>
          <a:p>
            <a:pPr marL="0" indent="0">
              <a:buNone/>
            </a:pPr>
            <a:r>
              <a:rPr lang="en-US" dirty="0" smtClean="0"/>
              <a:t>1 pm 		Farm Tour</a:t>
            </a:r>
          </a:p>
          <a:p>
            <a:pPr marL="0" indent="0">
              <a:buNone/>
            </a:pPr>
            <a:r>
              <a:rPr lang="en-US" dirty="0" smtClean="0"/>
              <a:t>2.30 pm 	Ethanol Refinery Tour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83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098" name="Picture 2" descr="Image result for corn kernel composition oil st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4" y="156027"/>
            <a:ext cx="7867291" cy="59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58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have used</a:t>
            </a:r>
            <a:br>
              <a:rPr lang="en-US" dirty="0" smtClean="0"/>
            </a:br>
            <a:r>
              <a:rPr lang="en-US" dirty="0" smtClean="0"/>
              <a:t>fermentation for </a:t>
            </a:r>
            <a:r>
              <a:rPr lang="en-US" dirty="0" smtClean="0"/>
              <a:t>millennia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</a:t>
            </a:r>
            <a:r>
              <a:rPr lang="en-US" dirty="0" smtClean="0"/>
              <a:t>of yeast </a:t>
            </a:r>
            <a:r>
              <a:rPr lang="en-US" dirty="0"/>
              <a:t>to convert sugars to alcohol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Preserving </a:t>
            </a:r>
            <a:r>
              <a:rPr lang="en-US" dirty="0" smtClean="0"/>
              <a:t>food: sausage, beer, cheese, </a:t>
            </a:r>
            <a:r>
              <a:rPr lang="en-US" dirty="0" smtClean="0"/>
              <a:t>bread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50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074" name="Picture 2" descr="equ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2" y="1997014"/>
            <a:ext cx="8266355" cy="23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59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break starch down into sugar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enzyme, alpha amylase, is used to convert starch to sugar (glucose) so it can be fermented.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typically purchased, but more recently a gm corn variety (</a:t>
            </a:r>
            <a:r>
              <a:rPr lang="en-US" dirty="0" err="1" smtClean="0"/>
              <a:t>Enogen</a:t>
            </a:r>
            <a:r>
              <a:rPr lang="en-US" dirty="0" smtClean="0"/>
              <a:t>) that produces alpha amylase in the kernel has been released.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6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3" y="0"/>
            <a:ext cx="9210326" cy="68897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83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535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bushel (56 pounds) of corn yields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smtClean="0"/>
              <a:t>2.8 </a:t>
            </a:r>
            <a:r>
              <a:rPr lang="en-US" dirty="0" smtClean="0"/>
              <a:t>gallons of </a:t>
            </a:r>
            <a:r>
              <a:rPr lang="en-US" dirty="0" smtClean="0"/>
              <a:t>ethanol (fuel)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smtClean="0"/>
              <a:t>17.5 </a:t>
            </a:r>
            <a:r>
              <a:rPr lang="en-US" dirty="0" smtClean="0"/>
              <a:t>pounds of distillers </a:t>
            </a:r>
            <a:r>
              <a:rPr lang="en-US" dirty="0" smtClean="0"/>
              <a:t>grains (animal feed)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-1 pound of corn </a:t>
            </a:r>
            <a:r>
              <a:rPr lang="en-US" dirty="0" smtClean="0"/>
              <a:t>oil (biodiesel production)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Some refineries also market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0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37" y="0"/>
            <a:ext cx="5719487" cy="75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8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margins negative?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Demand is weaker than expected</a:t>
            </a:r>
          </a:p>
          <a:p>
            <a:pPr marL="0" indent="0">
              <a:buNone/>
            </a:pPr>
            <a:r>
              <a:rPr lang="en-US" dirty="0" smtClean="0"/>
              <a:t>-domestically</a:t>
            </a:r>
          </a:p>
          <a:p>
            <a:pPr marL="0" indent="0">
              <a:buNone/>
            </a:pPr>
            <a:r>
              <a:rPr lang="en-US" dirty="0" smtClean="0"/>
              <a:t>-internationally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Corn is expensive</a:t>
            </a:r>
          </a:p>
          <a:p>
            <a:pPr marL="0" indent="0">
              <a:buNone/>
            </a:pPr>
            <a:r>
              <a:rPr lang="en-US" dirty="0" smtClean="0"/>
              <a:t>-there is fear of a crop shortage due to a wet spring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7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Tharaldson</a:t>
            </a:r>
            <a:r>
              <a:rPr lang="en-US" dirty="0" smtClean="0"/>
              <a:t>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Dry Mill</a:t>
            </a:r>
          </a:p>
          <a:p>
            <a:pPr marL="0" indent="0">
              <a:buNone/>
            </a:pPr>
            <a:r>
              <a:rPr lang="en-US" dirty="0" smtClean="0"/>
              <a:t>180 million gallons (2</a:t>
            </a:r>
            <a:r>
              <a:rPr lang="en-US" baseline="30000" dirty="0" smtClean="0"/>
              <a:t>nd</a:t>
            </a:r>
            <a:r>
              <a:rPr lang="en-US" dirty="0" smtClean="0"/>
              <a:t> largest in the United States?)</a:t>
            </a:r>
          </a:p>
          <a:p>
            <a:pPr marL="0" indent="0">
              <a:buNone/>
            </a:pPr>
            <a:r>
              <a:rPr lang="en-US" dirty="0" smtClean="0"/>
              <a:t>Uses 60 million bushels of corn annually, most from within 60 miles of the refinery</a:t>
            </a:r>
          </a:p>
          <a:p>
            <a:pPr marL="0" indent="0">
              <a:buNone/>
            </a:pPr>
            <a:r>
              <a:rPr lang="en-US" dirty="0" smtClean="0"/>
              <a:t>Gets its water from Fargo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03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Five refineries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470 million gallon capacity – how much is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494" y="1928553"/>
            <a:ext cx="6600305" cy="419761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NDSU Extension</a:t>
            </a:r>
          </a:p>
          <a:p>
            <a:pPr marL="0" indent="0">
              <a:buNone/>
            </a:pPr>
            <a:r>
              <a:rPr lang="en-US" sz="4000" dirty="0" smtClean="0"/>
              <a:t>My Position</a:t>
            </a:r>
          </a:p>
          <a:p>
            <a:pPr marL="0" indent="0">
              <a:buNone/>
            </a:pPr>
            <a:r>
              <a:rPr lang="en-US" sz="4000" dirty="0" smtClean="0"/>
              <a:t>My 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68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Increased crop and land prices will result in deforestation and other negative environmental impacts.</a:t>
            </a:r>
            <a:endParaRPr lang="en-US" dirty="0"/>
          </a:p>
        </p:txBody>
      </p:sp>
      <p:pic>
        <p:nvPicPr>
          <p:cNvPr id="5122" name="Picture 2" descr="Image result for land use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9947693" cy="37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02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vs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430" y="1647645"/>
            <a:ext cx="430458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is only so much current and potential cropland.  Cropland used for bioenergy production diverts it from food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122" name="Picture 2" descr="Image result for food versus fu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9" y="1595437"/>
            <a:ext cx="46577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4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417571"/>
            <a:ext cx="85439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8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 Corn Ethanol Use&gt;&gt;Feed &amp; Residual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1920479"/>
            <a:ext cx="7565580" cy="3257905"/>
          </a:xfrm>
        </p:spPr>
      </p:pic>
    </p:spTree>
    <p:extLst>
      <p:ext uri="{BB962C8B-B14F-4D97-AF65-F5344CB8AC3E}">
        <p14:creationId xmlns:p14="http://schemas.microsoft.com/office/powerpoint/2010/main" val="33884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Accounting for ‘Feedback’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11105"/>
            <a:ext cx="6858000" cy="3203789"/>
          </a:xfrm>
        </p:spPr>
      </p:pic>
      <p:sp>
        <p:nvSpPr>
          <p:cNvPr id="5" name="TextBox 4"/>
          <p:cNvSpPr txBox="1"/>
          <p:nvPr/>
        </p:nvSpPr>
        <p:spPr>
          <a:xfrm>
            <a:off x="1504436" y="5305520"/>
            <a:ext cx="4199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Data: WASDE, Grain Crushing and Co-Products Production Report</a:t>
            </a:r>
          </a:p>
        </p:txBody>
      </p:sp>
    </p:spTree>
    <p:extLst>
      <p:ext uri="{BB962C8B-B14F-4D97-AF65-F5344CB8AC3E}">
        <p14:creationId xmlns:p14="http://schemas.microsoft.com/office/powerpoint/2010/main" val="7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questions do you </a:t>
            </a:r>
          </a:p>
          <a:p>
            <a:pPr marL="0" indent="0" algn="ctr">
              <a:buNone/>
            </a:pPr>
            <a:r>
              <a:rPr lang="en-US" dirty="0" smtClean="0"/>
              <a:t>have about ethanol refining? </a:t>
            </a:r>
          </a:p>
          <a:p>
            <a:pPr marL="0" indent="0" algn="ctr">
              <a:buNone/>
            </a:pPr>
            <a:r>
              <a:rPr lang="en-US" dirty="0" smtClean="0"/>
              <a:t>For me?  </a:t>
            </a:r>
          </a:p>
          <a:p>
            <a:pPr marL="0" indent="0" algn="ctr">
              <a:buNone/>
            </a:pPr>
            <a:r>
              <a:rPr lang="en-US" dirty="0" smtClean="0"/>
              <a:t>For the tour?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75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27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8"/>
    </mc:Choice>
    <mc:Fallback xmlns="">
      <p:transition spd="slow" advTm="9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Is climate change </a:t>
            </a:r>
          </a:p>
          <a:p>
            <a:pPr marL="0" indent="0" algn="ctr">
              <a:buNone/>
            </a:pPr>
            <a:r>
              <a:rPr lang="en-US" dirty="0" smtClean="0"/>
              <a:t>a point of contention for you? </a:t>
            </a:r>
          </a:p>
          <a:p>
            <a:pPr marL="0" indent="0" algn="ctr">
              <a:buNone/>
            </a:pPr>
            <a:r>
              <a:rPr lang="en-US" dirty="0" smtClean="0"/>
              <a:t>For your family and friends?  </a:t>
            </a:r>
          </a:p>
          <a:p>
            <a:pPr marL="0" indent="0" algn="ctr">
              <a:buNone/>
            </a:pPr>
            <a:r>
              <a:rPr lang="en-US" dirty="0" smtClean="0"/>
              <a:t>For your students?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65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9218" name="Picture 2" descr="Image result for greenhouse gas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08" y="1305431"/>
            <a:ext cx="6425784" cy="42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3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1057"/>
            <a:ext cx="8229600" cy="3495106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‘The study of the allocation of scare resources among alternative ends to satisfy insatiable human wants.’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543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7170" name="Picture 2" descr="Image result for point of no ret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8808"/>
            <a:ext cx="7315200" cy="51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52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Unburnable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542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-- fossil </a:t>
            </a:r>
            <a:r>
              <a:rPr lang="en-US" dirty="0"/>
              <a:t>fuel energy sources which cannot be </a:t>
            </a:r>
            <a:r>
              <a:rPr lang="en-US" dirty="0" smtClean="0"/>
              <a:t>burnt if the world is to limit global warming to 2 degrees 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146" name="Picture 2" descr="Image result for furn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91" y="1692613"/>
            <a:ext cx="5307628" cy="35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80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4098" name="Picture 2" descr="Image result for co2 atmospheric concen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5" y="1647825"/>
            <a:ext cx="8056772" cy="34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86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9318"/>
            <a:ext cx="8229600" cy="1143000"/>
          </a:xfrm>
        </p:spPr>
        <p:txBody>
          <a:bodyPr/>
          <a:lstStyle/>
          <a:p>
            <a:r>
              <a:rPr lang="en-US" dirty="0" smtClean="0"/>
              <a:t>Framing as Climate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448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</a:t>
            </a:r>
            <a:br>
              <a:rPr lang="en-US" dirty="0" smtClean="0"/>
            </a:br>
            <a:r>
              <a:rPr lang="en-US" dirty="0" smtClean="0"/>
              <a:t>life cycle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04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3385"/>
            <a:ext cx="8229600" cy="1143000"/>
          </a:xfrm>
        </p:spPr>
        <p:txBody>
          <a:bodyPr/>
          <a:lstStyle/>
          <a:p>
            <a:r>
              <a:rPr lang="en-US" dirty="0" smtClean="0"/>
              <a:t>Remember that </a:t>
            </a:r>
            <a:br>
              <a:rPr lang="en-US" dirty="0" smtClean="0"/>
            </a:br>
            <a:r>
              <a:rPr lang="en-US" dirty="0" smtClean="0"/>
              <a:t>GHGs </a:t>
            </a:r>
            <a:r>
              <a:rPr lang="en-US" dirty="0" smtClean="0"/>
              <a:t>(CO</a:t>
            </a:r>
            <a:r>
              <a:rPr lang="en-US" baseline="-25000" dirty="0" smtClean="0"/>
              <a:t>2</a:t>
            </a:r>
            <a:r>
              <a:rPr lang="en-US" dirty="0" smtClean="0"/>
              <a:t>) are Pollutants!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88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Environmental </a:t>
            </a:r>
            <a:br>
              <a:rPr lang="en-US" sz="3600" dirty="0" smtClean="0"/>
            </a:br>
            <a:r>
              <a:rPr lang="en-US" sz="3600" dirty="0" smtClean="0"/>
              <a:t>Life Cycle Assessment (LCA) Defined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u="sng" dirty="0" smtClean="0"/>
              <a:t>objective</a:t>
            </a:r>
            <a:r>
              <a:rPr lang="en-US" dirty="0" smtClean="0"/>
              <a:t> process to evaluate the </a:t>
            </a:r>
            <a:r>
              <a:rPr lang="en-US" u="sng" dirty="0" smtClean="0"/>
              <a:t>environmental</a:t>
            </a:r>
            <a:r>
              <a:rPr lang="en-US" dirty="0" smtClean="0"/>
              <a:t> burdens associated with a  product, process, or activity by identifying  </a:t>
            </a:r>
            <a:r>
              <a:rPr lang="en-US" u="sng" dirty="0" smtClean="0"/>
              <a:t>energy and materials</a:t>
            </a:r>
            <a:r>
              <a:rPr lang="en-US" dirty="0" smtClean="0"/>
              <a:t> used and </a:t>
            </a:r>
            <a:r>
              <a:rPr lang="en-US" u="sng" dirty="0" smtClean="0"/>
              <a:t>wastes</a:t>
            </a:r>
            <a:r>
              <a:rPr lang="en-US" dirty="0" smtClean="0"/>
              <a:t> released to the environment, and to evaluate and implement opportunities to affect environmental improvements.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19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and Scope Definition</a:t>
            </a:r>
          </a:p>
          <a:p>
            <a:pPr lvl="1"/>
            <a:r>
              <a:rPr lang="en-US" dirty="0" smtClean="0"/>
              <a:t>What are we trying to learn?</a:t>
            </a:r>
          </a:p>
          <a:p>
            <a:r>
              <a:rPr lang="en-US" dirty="0" smtClean="0"/>
              <a:t>Life Cycle Inventory</a:t>
            </a:r>
          </a:p>
          <a:p>
            <a:pPr lvl="1"/>
            <a:r>
              <a:rPr lang="en-US" dirty="0" smtClean="0"/>
              <a:t>What’s embedded in the product?</a:t>
            </a:r>
          </a:p>
          <a:p>
            <a:r>
              <a:rPr lang="en-US" dirty="0" smtClean="0"/>
              <a:t>Life Cycle Impact Assessment</a:t>
            </a:r>
          </a:p>
          <a:p>
            <a:pPr lvl="1"/>
            <a:r>
              <a:rPr lang="en-US" dirty="0" smtClean="0"/>
              <a:t>What effect does it have?</a:t>
            </a:r>
          </a:p>
          <a:p>
            <a:r>
              <a:rPr lang="en-US" dirty="0" smtClean="0"/>
              <a:t>Data Interpretation</a:t>
            </a:r>
          </a:p>
          <a:p>
            <a:pPr lvl="1"/>
            <a:r>
              <a:rPr lang="en-US" dirty="0" smtClean="0"/>
              <a:t>What does it all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51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88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Corn-ethanol environmental concerns are dominated by GHG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95887"/>
            <a:ext cx="80962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719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84" y="1417638"/>
            <a:ext cx="63341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Unicorn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3782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There is no perfect fuel, there never will be.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There will always be </a:t>
            </a:r>
            <a:r>
              <a:rPr lang="en-US" sz="2800" dirty="0" smtClean="0"/>
              <a:t>costs, alternatives, choices.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Technology, consumer preferences, and resource availability is always changing.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Image result for uni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42" y="1600200"/>
            <a:ext cx="2594822" cy="27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91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37239"/>
            <a:ext cx="8229600" cy="2889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Source:USDA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10244" name="Picture 4" descr="Image result for carbon intensity gasoline M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11" y="637007"/>
            <a:ext cx="7295483" cy="45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7211" y="5201730"/>
            <a:ext cx="54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EIA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73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Does the use of environmental life cycle assessment impact your thoughts about the ‘greenness’ of ethanol relative to gasoline?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011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732" y="1261534"/>
            <a:ext cx="564726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Results of life cycle assessments guide regulatory processes in many states and the federal government, for example the US Environmental Protection Agency’s enforcement of the Renewable Fuel Standard and </a:t>
            </a:r>
            <a:r>
              <a:rPr lang="en-US" u="sng" dirty="0" smtClean="0"/>
              <a:t>California’s Low Carbon Fuel Standard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utoShape 2" descr="Image result for EP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s://www.namm.org/sites/www.namm.org/files_public/pagr/img/Environmental_Protection_Agency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5715"/>
            <a:ext cx="335652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8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almost completely ignore social impacts of biofuels.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does it actually mean to farmers, rural communities, workers, consumers.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Especially those that are socially disadvantaged.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316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460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Net </a:t>
            </a:r>
            <a:r>
              <a:rPr lang="en-US" dirty="0" smtClean="0"/>
              <a:t>energy = energy delivered-energy used to deliver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Energy returned on energy </a:t>
            </a:r>
            <a:r>
              <a:rPr lang="en-US" dirty="0" smtClean="0"/>
              <a:t>invested (EROEI) =</a:t>
            </a:r>
          </a:p>
          <a:p>
            <a:pPr marL="0" indent="0" algn="ctr">
              <a:buNone/>
            </a:pPr>
            <a:r>
              <a:rPr lang="en-US" dirty="0"/>
              <a:t>energy </a:t>
            </a:r>
            <a:r>
              <a:rPr lang="en-US" dirty="0" smtClean="0"/>
              <a:t>delivered/energy used to deliver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53819"/>
            <a:ext cx="8229600" cy="3723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Hall et al 2014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9220" name="Picture 4" descr="http://www.euanmearns.com/wp-content/uploads/2016/05/eroeihalle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11" y="73383"/>
            <a:ext cx="5782881" cy="64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variation?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all depends on model assumptions and the data used.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Estimates for corn-ethanol less than 1 usually considered distillers grains waste, as opposed to a co-product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88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3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has been a lot of criticism of corn-ethanol due to its low energy balance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does it matter if it’s lower cost and more environmentally friendly?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it be lower cost if it doesn’t have a larger EROEI?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 you have your question(s)?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Civilization is currently undergoing a major energy transition</a:t>
            </a:r>
          </a:p>
          <a:p>
            <a:pPr marL="0" indent="0">
              <a:buNone/>
            </a:pPr>
            <a:r>
              <a:rPr lang="en-US" dirty="0" smtClean="0"/>
              <a:t>	Rise </a:t>
            </a:r>
            <a:r>
              <a:rPr lang="en-US" dirty="0" smtClean="0"/>
              <a:t>of renewables and </a:t>
            </a:r>
            <a:r>
              <a:rPr lang="en-US" dirty="0" smtClean="0"/>
              <a:t>storage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Decl</a:t>
            </a:r>
            <a:r>
              <a:rPr lang="en-US" dirty="0" smtClean="0"/>
              <a:t>ine of fossil fuels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hasn’t it been doing this since the development of steam power 400 years ago?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314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Break and then Lunch!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1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Sustainability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8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08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  <p:tag name="TPPRESENTATIONGUID" val="394cbb0f-b8d4-428d-848e-d4d1500742f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14068</TotalTime>
  <Words>1174</Words>
  <Application>Microsoft Office PowerPoint</Application>
  <PresentationFormat>On-screen Show (4:3)</PresentationFormat>
  <Paragraphs>287</Paragraphs>
  <Slides>70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ＭＳ Ｐゴシック</vt:lpstr>
      <vt:lpstr>Arial</vt:lpstr>
      <vt:lpstr>Calibri</vt:lpstr>
      <vt:lpstr>ndsu-template1(1)</vt:lpstr>
      <vt:lpstr>PowerPoint Presentation</vt:lpstr>
      <vt:lpstr>Goal for the Day</vt:lpstr>
      <vt:lpstr>Agenda</vt:lpstr>
      <vt:lpstr>Introductions</vt:lpstr>
      <vt:lpstr>Economics</vt:lpstr>
      <vt:lpstr>Unicorn Fuel</vt:lpstr>
      <vt:lpstr>Energy Transition</vt:lpstr>
      <vt:lpstr>Dimensions of Sustainability</vt:lpstr>
      <vt:lpstr>Corn production</vt:lpstr>
      <vt:lpstr>PowerPoint Presentation</vt:lpstr>
      <vt:lpstr>PowerPoint Presentation</vt:lpstr>
      <vt:lpstr>Corn Advantages</vt:lpstr>
      <vt:lpstr>C4 Plants </vt:lpstr>
      <vt:lpstr>PowerPoint Presentation</vt:lpstr>
      <vt:lpstr>North Dakota Corn</vt:lpstr>
      <vt:lpstr>PowerPoint Presentation</vt:lpstr>
      <vt:lpstr>PowerPoint Presentation</vt:lpstr>
      <vt:lpstr>Genetic Potential</vt:lpstr>
      <vt:lpstr>Input Use Efficiency</vt:lpstr>
      <vt:lpstr>Corn is a resource hog</vt:lpstr>
      <vt:lpstr>Erosion </vt:lpstr>
      <vt:lpstr>Monocultures</vt:lpstr>
      <vt:lpstr>Field Operations</vt:lpstr>
      <vt:lpstr>Production Economics</vt:lpstr>
      <vt:lpstr>North Dakota Agriculture</vt:lpstr>
      <vt:lpstr>Jobs</vt:lpstr>
      <vt:lpstr>PowerPoint Presentation</vt:lpstr>
      <vt:lpstr>PowerPoint Presentation</vt:lpstr>
      <vt:lpstr>Corn-ethanol refining</vt:lpstr>
      <vt:lpstr>PowerPoint Presentation</vt:lpstr>
      <vt:lpstr>Humans have used fermentation for millennia</vt:lpstr>
      <vt:lpstr>PowerPoint Presentation</vt:lpstr>
      <vt:lpstr>Need to break starch down into sugar first</vt:lpstr>
      <vt:lpstr>PowerPoint Presentation</vt:lpstr>
      <vt:lpstr>Corn Ethanol Balance</vt:lpstr>
      <vt:lpstr>PowerPoint Presentation</vt:lpstr>
      <vt:lpstr>Why are margins negative?</vt:lpstr>
      <vt:lpstr>Tharaldson Ethanol</vt:lpstr>
      <vt:lpstr>ND Ethanol</vt:lpstr>
      <vt:lpstr>Land Use Change</vt:lpstr>
      <vt:lpstr>Food vs Fuel</vt:lpstr>
      <vt:lpstr>PowerPoint Presentation</vt:lpstr>
      <vt:lpstr>US Corn Ethanol Use&gt;&gt;Feed &amp; Residual</vt:lpstr>
      <vt:lpstr>Accounting for ‘Feedback’</vt:lpstr>
      <vt:lpstr>PowerPoint Presentation</vt:lpstr>
      <vt:lpstr>PowerPoint Presentation</vt:lpstr>
      <vt:lpstr>Climate change</vt:lpstr>
      <vt:lpstr>PowerPoint Presentation</vt:lpstr>
      <vt:lpstr>PowerPoint Presentation</vt:lpstr>
      <vt:lpstr>PowerPoint Presentation</vt:lpstr>
      <vt:lpstr>Unburnable carbon</vt:lpstr>
      <vt:lpstr>PowerPoint Presentation</vt:lpstr>
      <vt:lpstr>Framing as Climate Variation</vt:lpstr>
      <vt:lpstr>Environmental  life cycle assessment</vt:lpstr>
      <vt:lpstr>Remember that  GHGs (CO2) are Pollutants!</vt:lpstr>
      <vt:lpstr>Environmental  Life Cycle Assessment (LCA) Defined</vt:lpstr>
      <vt:lpstr>The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balance</vt:lpstr>
      <vt:lpstr>Definition</vt:lpstr>
      <vt:lpstr>PowerPoint Presentation</vt:lpstr>
      <vt:lpstr>Why the variation?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656</cp:revision>
  <cp:lastPrinted>2019-07-16T11:56:07Z</cp:lastPrinted>
  <dcterms:created xsi:type="dcterms:W3CDTF">2011-12-22T01:26:49Z</dcterms:created>
  <dcterms:modified xsi:type="dcterms:W3CDTF">2019-07-16T11:56:44Z</dcterms:modified>
</cp:coreProperties>
</file>