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7" r:id="rId10"/>
    <p:sldId id="262" r:id="rId11"/>
    <p:sldId id="266" r:id="rId12"/>
  </p:sldIdLst>
  <p:sldSz cx="9144000" cy="6858000" type="screen4x3"/>
  <p:notesSz cx="6954838" cy="9309100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79354" autoAdjust="0"/>
  </p:normalViewPr>
  <p:slideViewPr>
    <p:cSldViewPr snapToGrid="0" snapToObjects="1">
      <p:cViewPr varScale="1">
        <p:scale>
          <a:sx n="51" d="100"/>
          <a:sy n="51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Locations may produce industrial  sugar feedstock or a finished product.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 facilities may produce: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Industrial sugar feedstock (for third party)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Ethanol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 Advanced chemicals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7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 descr="http://www.suedzucker.de/en/Unternehmen/Standorte/Zuckerfabriken-Deutschland/Werk-Offenau/offenau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2826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3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non-beet sugar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Solazyme</a:t>
            </a:r>
            <a:r>
              <a:rPr lang="en-US" dirty="0" smtClean="0"/>
              <a:t> has partnered with ADM to develop a commercial scale facility next to ADM’s Clinton Corn Wet Mill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The search is for low-cost, low-carbon sugar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 descr="http://mms.businesswire.com/bwapps/mediaserver/ViewMedia?mgid=285027&amp;vid=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409949"/>
            <a:ext cx="3619500" cy="16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emconnector.org/sites/default/files/adm-archer-daniel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41" y="2787650"/>
            <a:ext cx="2327309" cy="25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Sugar:</a:t>
            </a:r>
            <a:br>
              <a:rPr lang="en-US" dirty="0" smtClean="0"/>
            </a:br>
            <a:r>
              <a:rPr lang="en-US" dirty="0" smtClean="0"/>
              <a:t>Understanding the 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334" y="830262"/>
            <a:ext cx="4038600" cy="1143000"/>
          </a:xfrm>
        </p:spPr>
        <p:txBody>
          <a:bodyPr/>
          <a:lstStyle/>
          <a:p>
            <a:r>
              <a:rPr lang="en-US" dirty="0" smtClean="0"/>
              <a:t>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4191000" cy="5851525"/>
          </a:xfrm>
        </p:spPr>
        <p:txBody>
          <a:bodyPr/>
          <a:lstStyle/>
          <a:p>
            <a:pPr marL="0" indent="0" defTabSz="1017752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A project developer is looking to site its first industrial sugar refinery in North Dakota</a:t>
            </a:r>
          </a:p>
          <a:p>
            <a:pPr marL="0" indent="0" defTabSz="1017752" fontAlgn="auto">
              <a:spcAft>
                <a:spcPts val="0"/>
              </a:spcAft>
              <a:buNone/>
              <a:defRPr/>
            </a:pPr>
            <a:endParaRPr lang="en-US" sz="2800" dirty="0"/>
          </a:p>
          <a:p>
            <a:pPr marL="0" indent="0" defTabSz="1017752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Five </a:t>
            </a:r>
            <a:r>
              <a:rPr lang="en-US" sz="2800" dirty="0" smtClean="0"/>
              <a:t>communities under consideration</a:t>
            </a:r>
            <a:endParaRPr lang="en-US" sz="2800" dirty="0"/>
          </a:p>
          <a:p>
            <a:pPr marL="0" indent="0" defTabSz="1017752"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defTabSz="1017752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May </a:t>
            </a:r>
            <a:r>
              <a:rPr lang="en-US" sz="2800" dirty="0" smtClean="0"/>
              <a:t>produce industrial sugar or a finished product like ethanol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7" y="2271712"/>
            <a:ext cx="4318295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48100" cy="1143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0" y="274638"/>
            <a:ext cx="4381500" cy="58515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20 MMGPY Refinery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Requires about 750,000 tons of beets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30,000 </a:t>
            </a:r>
            <a:r>
              <a:rPr lang="en-US" sz="2800" dirty="0" err="1" smtClean="0"/>
              <a:t>dryland</a:t>
            </a:r>
            <a:r>
              <a:rPr lang="en-US" sz="2800" dirty="0" smtClean="0"/>
              <a:t> acres (@25t/AC) </a:t>
            </a:r>
          </a:p>
          <a:p>
            <a:pPr marL="0" indent="0">
              <a:buNone/>
            </a:pPr>
            <a:r>
              <a:rPr lang="en-US" sz="2800" dirty="0" smtClean="0"/>
              <a:t>120,000 </a:t>
            </a:r>
            <a:r>
              <a:rPr lang="en-US" sz="2800" dirty="0"/>
              <a:t>acres </a:t>
            </a:r>
            <a:r>
              <a:rPr lang="en-US" sz="2800" dirty="0" smtClean="0"/>
              <a:t>with a four-year rotation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Most feedstock sourced within 20 miles of plant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Fewer irrigated acres are needed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733810" y="7239000"/>
            <a:ext cx="2346325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168" indent="-285449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1797" indent="-22836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598517" indent="-22836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5235" indent="-22836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1958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68674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5400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2112" indent="-228360" algn="l" defTabSz="1016517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eaLnBrk="1" hangingPunct="1"/>
            <a:fld id="{59D4D9E3-F14C-4621-A106-30BF3286FA2A}" type="slidenum">
              <a:rPr lang="en-US" sz="1300" smtClean="0">
                <a:solidFill>
                  <a:srgbClr val="898989"/>
                </a:solidFill>
              </a:rPr>
              <a:pPr algn="ctr" eaLnBrk="1" hangingPunct="1"/>
              <a:t>4</a:t>
            </a:fld>
            <a:endParaRPr lang="en-US" sz="1300">
              <a:solidFill>
                <a:srgbClr val="898989"/>
              </a:solidFill>
            </a:endParaRPr>
          </a:p>
        </p:txBody>
      </p:sp>
      <p:pic>
        <p:nvPicPr>
          <p:cNvPr id="6146" name="Picture 2" descr="http://static.greatbigcanvas.com/images/singlecanvas_thick_none/getty-images/aerial-view-of-crops,1038395.jpg?max=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900" y="1600200"/>
            <a:ext cx="5143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Low-cost, low- carbon fuel and chemicals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122" name="Picture 2" descr="http://upload.wikimedia.org/wikipedia/commons/d/d6/Pumpj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3" y="2332038"/>
            <a:ext cx="6782677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2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Sugar?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025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Sugar is nature’s energy 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can be readily converted to a wide range of chemicals and fuels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https://encrypted-tbn3.gstatic.com/images?q=tbn:ANd9GcRPdkma-mrkKhISvI6VV2e5y-nk3FZeVJlSz9fA4_tZk9QNyKBZ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638"/>
            <a:ext cx="6772678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50" y="16240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sugar crop: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Higher sugar 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Less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4" name="Picture 6" descr="http://www.chem.info/sites/chem.info/files/biofuel%20be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051" y="1624012"/>
            <a:ext cx="5200209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North Dakota?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Beets are a cool season crop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Fall conditions are ideal for sugar production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Long days</a:t>
            </a:r>
          </a:p>
          <a:p>
            <a:pPr marL="0" indent="0">
              <a:buNone/>
            </a:pPr>
            <a:r>
              <a:rPr lang="en-US" dirty="0" smtClean="0"/>
              <a:t>Cool nights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 descr="http://d12rkrm9wnppc5.cloudfront.net/production/paperclip/pieces/pics/10789/7b319f1e3ef68f3a19d29e374dedfb09/medium/after-the-harvest-north-dakota-wheat-fiel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7326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7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ebula.wsimg.com/8d6513d77eec7b768a440b8a40ec771c?AccessKeyId=5FFD58A4819F13BEE256&amp;disposition=0&amp;alloworigi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09676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57" y="3859213"/>
            <a:ext cx="430924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7281</TotalTime>
  <Words>186</Words>
  <Application>Microsoft Office PowerPoint</Application>
  <PresentationFormat>On-screen Show (4:3)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ndsu-template1(1)</vt:lpstr>
      <vt:lpstr>PowerPoint Presentation</vt:lpstr>
      <vt:lpstr>Industrial Sugar: Understanding the Opportunity</vt:lpstr>
      <vt:lpstr>Siting</vt:lpstr>
      <vt:lpstr>Requirements</vt:lpstr>
      <vt:lpstr>The Play</vt:lpstr>
      <vt:lpstr>Why Sugar?</vt:lpstr>
      <vt:lpstr>Why Beets?</vt:lpstr>
      <vt:lpstr>Why North Dakota?</vt:lpstr>
      <vt:lpstr>Other US Projects</vt:lpstr>
      <vt:lpstr>The European Experience</vt:lpstr>
      <vt:lpstr>A non-beet sugar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442</cp:revision>
  <cp:lastPrinted>2013-08-21T13:41:12Z</cp:lastPrinted>
  <dcterms:created xsi:type="dcterms:W3CDTF">2011-12-22T01:26:49Z</dcterms:created>
  <dcterms:modified xsi:type="dcterms:W3CDTF">2015-03-17T03:17:21Z</dcterms:modified>
</cp:coreProperties>
</file>