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handoutMasterIdLst>
    <p:handoutMasterId r:id="rId8"/>
  </p:handoutMasterIdLst>
  <p:sldIdLst>
    <p:sldId id="257" r:id="rId2"/>
    <p:sldId id="258" r:id="rId3"/>
    <p:sldId id="259" r:id="rId4"/>
    <p:sldId id="260" r:id="rId5"/>
    <p:sldId id="261" r:id="rId6"/>
  </p:sldIdLst>
  <p:sldSz cx="9144000" cy="6858000" type="screen4x3"/>
  <p:notesSz cx="6954838" cy="9309100"/>
  <p:custDataLst>
    <p:tags r:id="rId9"/>
  </p:custDataLst>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am Marx" initials="AM" lastIdx="1" clrIdx="0">
    <p:extLst>
      <p:ext uri="{19B8F6BF-5375-455C-9EA6-DF929625EA0E}">
        <p15:presenceInfo xmlns:p15="http://schemas.microsoft.com/office/powerpoint/2012/main" userId="Adam Marx"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F01"/>
    <a:srgbClr val="FFC830"/>
    <a:srgbClr val="001409"/>
    <a:srgbClr val="FAA523"/>
    <a:srgbClr val="00564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09" autoAdjust="0"/>
    <p:restoredTop sz="60862" autoAdjust="0"/>
  </p:normalViewPr>
  <p:slideViewPr>
    <p:cSldViewPr snapToGrid="0" snapToObjects="1">
      <p:cViewPr varScale="1">
        <p:scale>
          <a:sx n="71" d="100"/>
          <a:sy n="71" d="100"/>
        </p:scale>
        <p:origin x="2892"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gs" Target="tags/tag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8900F2F0-97CE-4980-8AA9-CD714125E3EA}" type="datetimeFigureOut">
              <a:rPr lang="en-US" smtClean="0"/>
              <a:t>11/13/2015</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19F8BB12-A0A9-47C7-9192-89F124059483}" type="slidenum">
              <a:rPr lang="en-US" smtClean="0"/>
              <a:t>‹#›</a:t>
            </a:fld>
            <a:endParaRPr lang="en-US"/>
          </a:p>
        </p:txBody>
      </p:sp>
    </p:spTree>
    <p:extLst>
      <p:ext uri="{BB962C8B-B14F-4D97-AF65-F5344CB8AC3E}">
        <p14:creationId xmlns:p14="http://schemas.microsoft.com/office/powerpoint/2010/main" val="1227853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011651EF-0635-4B61-B1C7-41F8FDC7CA68}" type="datetimeFigureOut">
              <a:rPr lang="en-US" smtClean="0"/>
              <a:t>11/13/2015</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DF897BD4-2453-4D86-BA42-BF621DB70052}" type="slidenum">
              <a:rPr lang="en-US" smtClean="0"/>
              <a:t>‹#›</a:t>
            </a:fld>
            <a:endParaRPr lang="en-US"/>
          </a:p>
        </p:txBody>
      </p:sp>
    </p:spTree>
    <p:extLst>
      <p:ext uri="{BB962C8B-B14F-4D97-AF65-F5344CB8AC3E}">
        <p14:creationId xmlns:p14="http://schemas.microsoft.com/office/powerpoint/2010/main" val="419419706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ening slide">
    <p:spTree>
      <p:nvGrpSpPr>
        <p:cNvPr id="1" name=""/>
        <p:cNvGrpSpPr/>
        <p:nvPr/>
      </p:nvGrpSpPr>
      <p:grpSpPr>
        <a:xfrm>
          <a:off x="0" y="0"/>
          <a:ext cx="0" cy="0"/>
          <a:chOff x="0" y="0"/>
          <a:chExt cx="0" cy="0"/>
        </a:xfrm>
      </p:grpSpPr>
      <p:pic>
        <p:nvPicPr>
          <p:cNvPr id="2" name="Picture 7" descr="green.template_graphics2.wm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9000" y="2732088"/>
            <a:ext cx="73660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8" descr="green.template_graphics3.wmf"/>
          <p:cNvPicPr>
            <a:picLocks noChangeAspect="1"/>
          </p:cNvPicPr>
          <p:nvPr/>
        </p:nvPicPr>
        <p:blipFill>
          <a:blip r:embed="rId3">
            <a:alphaModFix amt="31000"/>
            <a:extLst>
              <a:ext uri="{28A0092B-C50C-407E-A947-70E740481C1C}">
                <a14:useLocalDpi xmlns:a14="http://schemas.microsoft.com/office/drawing/2010/main" val="0"/>
              </a:ext>
            </a:extLst>
          </a:blip>
          <a:srcRect/>
          <a:stretch>
            <a:fillRect/>
          </a:stretch>
        </p:blipFill>
        <p:spPr bwMode="auto">
          <a:xfrm>
            <a:off x="889000" y="5883275"/>
            <a:ext cx="7366000" cy="163513"/>
          </a:xfrm>
          <a:prstGeom prst="rect">
            <a:avLst/>
          </a:prstGeom>
          <a:noFill/>
          <a:ln>
            <a:noFill/>
          </a:ln>
          <a:extLst>
            <a:ext uri="{909E8E84-426E-40DD-AFC4-6F175D3DCCD1}">
              <a14:hiddenFill xmlns:a14="http://schemas.microsoft.com/office/drawing/2010/main">
                <a:solidFill>
                  <a:srgbClr val="FFFFFF">
                    <a:alpha val="31000"/>
                  </a:srgbClr>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7515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47FB7E1-EF20-4DD4-95F2-85C09D17FDA4}" type="datetime1">
              <a:rPr lang="en-US" smtClean="0"/>
              <a:t>11/13/2015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8DD0007-DE76-724F-9A59-044EF43E1446}" type="slidenum">
              <a:rPr lang="en-US"/>
              <a:pPr>
                <a:defRPr/>
              </a:pPr>
              <a:t>‹#›</a:t>
            </a:fld>
            <a:endParaRPr lang="en-US" dirty="0"/>
          </a:p>
        </p:txBody>
      </p:sp>
    </p:spTree>
    <p:extLst>
      <p:ext uri="{BB962C8B-B14F-4D97-AF65-F5344CB8AC3E}">
        <p14:creationId xmlns:p14="http://schemas.microsoft.com/office/powerpoint/2010/main" val="2310676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FF8ECF7-0B08-4BB5-BE6D-1D7798F5D98A}" type="datetime1">
              <a:rPr lang="en-US" smtClean="0"/>
              <a:t>11/13/2015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1F43F9-9AD9-3A45-93DA-A9D45DCAEBA7}" type="slidenum">
              <a:rPr lang="en-US"/>
              <a:pPr>
                <a:defRPr/>
              </a:pPr>
              <a:t>‹#›</a:t>
            </a:fld>
            <a:endParaRPr lang="en-US" dirty="0"/>
          </a:p>
        </p:txBody>
      </p:sp>
    </p:spTree>
    <p:extLst>
      <p:ext uri="{BB962C8B-B14F-4D97-AF65-F5344CB8AC3E}">
        <p14:creationId xmlns:p14="http://schemas.microsoft.com/office/powerpoint/2010/main" val="28119026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59F9606-2F8A-4680-BB77-7EE1732A293E}" type="datetime1">
              <a:rPr lang="en-US" smtClean="0"/>
              <a:t>11/13/2015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0E81DC1-BEBA-A345-AF53-60017037B3EE}" type="slidenum">
              <a:rPr lang="en-US"/>
              <a:pPr>
                <a:defRPr/>
              </a:pPr>
              <a:t>‹#›</a:t>
            </a:fld>
            <a:endParaRPr lang="en-US" dirty="0"/>
          </a:p>
        </p:txBody>
      </p:sp>
    </p:spTree>
    <p:extLst>
      <p:ext uri="{BB962C8B-B14F-4D97-AF65-F5344CB8AC3E}">
        <p14:creationId xmlns:p14="http://schemas.microsoft.com/office/powerpoint/2010/main" val="320888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F1D3F99F-C92A-4AA9-906D-DA7256C1AD58}" type="datetime1">
              <a:rPr lang="en-US" smtClean="0"/>
              <a:t>11/13/2015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0F92C6D-BE8D-DD4F-81E9-D4989C088BC1}" type="slidenum">
              <a:rPr lang="en-US" smtClean="0"/>
              <a:pPr>
                <a:defRPr/>
              </a:pPr>
              <a:t>‹#›</a:t>
            </a:fld>
            <a:endParaRPr lang="en-US" dirty="0"/>
          </a:p>
        </p:txBody>
      </p:sp>
    </p:spTree>
    <p:extLst>
      <p:ext uri="{BB962C8B-B14F-4D97-AF65-F5344CB8AC3E}">
        <p14:creationId xmlns:p14="http://schemas.microsoft.com/office/powerpoint/2010/main" val="765309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782EEE5-7429-4C1A-9E2E-1EF217A483B1}" type="datetime1">
              <a:rPr lang="en-US" smtClean="0"/>
              <a:t>11/13/2015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DDF97D-3401-F044-9350-D8378188946F}" type="slidenum">
              <a:rPr lang="en-US"/>
              <a:pPr>
                <a:defRPr/>
              </a:pPr>
              <a:t>‹#›</a:t>
            </a:fld>
            <a:endParaRPr lang="en-US" dirty="0"/>
          </a:p>
        </p:txBody>
      </p:sp>
    </p:spTree>
    <p:extLst>
      <p:ext uri="{BB962C8B-B14F-4D97-AF65-F5344CB8AC3E}">
        <p14:creationId xmlns:p14="http://schemas.microsoft.com/office/powerpoint/2010/main" val="4021115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4EB89A7-D769-42BF-BDAC-62ABF7E0E3E2}" type="datetime1">
              <a:rPr lang="en-US" smtClean="0"/>
              <a:t>11/13/2015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4D6F01-C5DD-F44B-8162-7A3A521E6E82}" type="slidenum">
              <a:rPr lang="en-US"/>
              <a:pPr>
                <a:defRPr/>
              </a:pPr>
              <a:t>‹#›</a:t>
            </a:fld>
            <a:endParaRPr lang="en-US" dirty="0"/>
          </a:p>
        </p:txBody>
      </p:sp>
    </p:spTree>
    <p:extLst>
      <p:ext uri="{BB962C8B-B14F-4D97-AF65-F5344CB8AC3E}">
        <p14:creationId xmlns:p14="http://schemas.microsoft.com/office/powerpoint/2010/main" val="639642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6D317A3-3446-4300-9344-181C37F7D691}" type="datetime1">
              <a:rPr lang="en-US" smtClean="0"/>
              <a:t>11/13/2015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19A6ADA-3E88-CA4E-8C53-69D050771686}" type="slidenum">
              <a:rPr lang="en-US"/>
              <a:pPr>
                <a:defRPr/>
              </a:pPr>
              <a:t>‹#›</a:t>
            </a:fld>
            <a:endParaRPr lang="en-US" dirty="0"/>
          </a:p>
        </p:txBody>
      </p:sp>
    </p:spTree>
    <p:extLst>
      <p:ext uri="{BB962C8B-B14F-4D97-AF65-F5344CB8AC3E}">
        <p14:creationId xmlns:p14="http://schemas.microsoft.com/office/powerpoint/2010/main" val="2884506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D16512E-A5B3-4490-A07D-1E99D92777FF}" type="datetime1">
              <a:rPr lang="en-US" smtClean="0"/>
              <a:t>11/13/2015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708ADCC-D3CD-C94F-8BCF-C2964FC6869D}" type="slidenum">
              <a:rPr lang="en-US"/>
              <a:pPr>
                <a:defRPr/>
              </a:pPr>
              <a:t>‹#›</a:t>
            </a:fld>
            <a:endParaRPr lang="en-US" dirty="0"/>
          </a:p>
        </p:txBody>
      </p:sp>
    </p:spTree>
    <p:extLst>
      <p:ext uri="{BB962C8B-B14F-4D97-AF65-F5344CB8AC3E}">
        <p14:creationId xmlns:p14="http://schemas.microsoft.com/office/powerpoint/2010/main" val="1018336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E724864-6EE4-4950-8324-AB41820ADAA6}" type="datetime1">
              <a:rPr lang="en-US" smtClean="0"/>
              <a:t>11/13/2015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8457CE4-E225-774A-9249-292B5807F5E7}" type="slidenum">
              <a:rPr lang="en-US"/>
              <a:pPr>
                <a:defRPr/>
              </a:pPr>
              <a:t>‹#›</a:t>
            </a:fld>
            <a:endParaRPr lang="en-US" dirty="0"/>
          </a:p>
        </p:txBody>
      </p:sp>
    </p:spTree>
    <p:extLst>
      <p:ext uri="{BB962C8B-B14F-4D97-AF65-F5344CB8AC3E}">
        <p14:creationId xmlns:p14="http://schemas.microsoft.com/office/powerpoint/2010/main" val="1274274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9EAC86B-9B87-4A06-A963-2380692851DE}" type="datetime1">
              <a:rPr lang="en-US" smtClean="0"/>
              <a:t>11/13/2015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F7E57B2-D218-2543-B1F3-50F8C73AA9FE}" type="slidenum">
              <a:rPr lang="en-US"/>
              <a:pPr>
                <a:defRPr/>
              </a:pPr>
              <a:t>‹#›</a:t>
            </a:fld>
            <a:endParaRPr lang="en-US" dirty="0"/>
          </a:p>
        </p:txBody>
      </p:sp>
    </p:spTree>
    <p:extLst>
      <p:ext uri="{BB962C8B-B14F-4D97-AF65-F5344CB8AC3E}">
        <p14:creationId xmlns:p14="http://schemas.microsoft.com/office/powerpoint/2010/main" val="105162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96F50E-8B69-4751-B1B6-9481F86C6ACC}" type="datetime1">
              <a:rPr lang="en-US" smtClean="0"/>
              <a:t>11/13/2015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16DE4E5-189A-6749-A62F-55E6235656EF}" type="slidenum">
              <a:rPr lang="en-US"/>
              <a:pPr>
                <a:defRPr/>
              </a:pPr>
              <a:t>‹#›</a:t>
            </a:fld>
            <a:endParaRPr lang="en-US" dirty="0"/>
          </a:p>
        </p:txBody>
      </p:sp>
    </p:spTree>
    <p:extLst>
      <p:ext uri="{BB962C8B-B14F-4D97-AF65-F5344CB8AC3E}">
        <p14:creationId xmlns:p14="http://schemas.microsoft.com/office/powerpoint/2010/main" val="3683504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C8A5598-00AE-43C5-9F5F-3693D2C1882B}" type="datetime1">
              <a:rPr lang="en-US" smtClean="0"/>
              <a:t>11/13/2015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873911F-13D9-5149-AD26-CA8FF84BF87B}" type="slidenum">
              <a:rPr lang="en-US"/>
              <a:pPr>
                <a:defRPr/>
              </a:pPr>
              <a:t>‹#›</a:t>
            </a:fld>
            <a:endParaRPr lang="en-US" dirty="0"/>
          </a:p>
        </p:txBody>
      </p:sp>
    </p:spTree>
    <p:extLst>
      <p:ext uri="{BB962C8B-B14F-4D97-AF65-F5344CB8AC3E}">
        <p14:creationId xmlns:p14="http://schemas.microsoft.com/office/powerpoint/2010/main" val="2896853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001409"/>
            </a:gs>
            <a:gs pos="2000">
              <a:srgbClr val="005643"/>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charset="0"/>
              </a:defRPr>
            </a:lvl1pPr>
          </a:lstStyle>
          <a:p>
            <a:pPr>
              <a:defRPr/>
            </a:pPr>
            <a:fld id="{E9A52AE2-B2D2-4A39-841B-D0B2D9F3D4FE}" type="datetime1">
              <a:rPr lang="en-US" smtClean="0"/>
              <a:t>11/13/2015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charset="0"/>
              </a:defRPr>
            </a:lvl1pPr>
          </a:lstStyle>
          <a:p>
            <a:pPr>
              <a:defRPr/>
            </a:pPr>
            <a:fld id="{30F92C6D-BE8D-DD4F-81E9-D4989C088BC1}" type="slidenum">
              <a:rPr lang="en-US"/>
              <a:pPr>
                <a:defRPr/>
              </a:pPr>
              <a:t>‹#›</a:t>
            </a:fld>
            <a:endParaRPr lang="en-US" dirty="0"/>
          </a:p>
        </p:txBody>
      </p:sp>
      <p:pic>
        <p:nvPicPr>
          <p:cNvPr id="1031" name="Picture 15" descr="green.template_graphics2.wmf"/>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508000" y="6164263"/>
            <a:ext cx="2463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3"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5" r:id="rId13"/>
  </p:sldLayoutIdLst>
  <p:timing>
    <p:tnLst>
      <p:par>
        <p:cTn id="1" dur="indefinite" restart="never" nodeType="tmRoot"/>
      </p:par>
    </p:tnLst>
  </p:timing>
  <p:hf hdr="0" ftr="0" dt="0"/>
  <p:txStyles>
    <p:titleStyle>
      <a:lvl1pPr algn="ctr" defTabSz="457200" rtl="0" eaLnBrk="1" fontAlgn="base" hangingPunct="1">
        <a:spcBef>
          <a:spcPct val="0"/>
        </a:spcBef>
        <a:spcAft>
          <a:spcPct val="0"/>
        </a:spcAft>
        <a:defRPr sz="4400" kern="1200">
          <a:solidFill>
            <a:srgbClr val="FFCF0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bg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bg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bg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bg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bg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a:t>
            </a:r>
            <a:br>
              <a:rPr lang="en-US" dirty="0" smtClean="0"/>
            </a:br>
            <a:r>
              <a:rPr lang="en-US" dirty="0" smtClean="0"/>
              <a:t>Research &amp; Extension</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Develop SHARE Farm and regional enterprise budgets</a:t>
            </a:r>
          </a:p>
          <a:p>
            <a:pPr marL="514350" indent="-514350">
              <a:buAutoNum type="arabicPeriod"/>
            </a:pPr>
            <a:r>
              <a:rPr lang="en-US" dirty="0" smtClean="0"/>
              <a:t>Develop SHARE Farm Soil Health Economics database</a:t>
            </a:r>
          </a:p>
          <a:p>
            <a:pPr marL="514350" indent="-514350">
              <a:buAutoNum type="arabicPeriod"/>
            </a:pPr>
            <a:r>
              <a:rPr lang="en-US" dirty="0" smtClean="0"/>
              <a:t>Estimate the impacts of soil health</a:t>
            </a:r>
          </a:p>
          <a:p>
            <a:pPr marL="514350" indent="-514350">
              <a:buAutoNum type="arabicPeriod"/>
            </a:pPr>
            <a:r>
              <a:rPr lang="en-US" dirty="0" smtClean="0"/>
              <a:t>Communicate results of economic research to growers</a:t>
            </a:r>
          </a:p>
          <a:p>
            <a:pPr marL="514350" indent="-514350">
              <a:buAutoNum type="arabicPeriod"/>
            </a:pPr>
            <a:endParaRPr lang="en-US"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a:t>
            </a:fld>
            <a:endParaRPr lang="en-US" dirty="0"/>
          </a:p>
        </p:txBody>
      </p:sp>
    </p:spTree>
    <p:extLst>
      <p:ext uri="{BB962C8B-B14F-4D97-AF65-F5344CB8AC3E}">
        <p14:creationId xmlns:p14="http://schemas.microsoft.com/office/powerpoint/2010/main" val="3465614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r>
              <a:rPr lang="en-US" sz="3600" b="1" dirty="0"/>
              <a:t>Develop SHARE Farm and </a:t>
            </a:r>
            <a:r>
              <a:rPr lang="en-US" sz="3600" b="1" dirty="0" smtClean="0"/>
              <a:t>Regional Enterprise Budgets</a:t>
            </a:r>
            <a:endParaRPr lang="en-US" sz="3600" dirty="0"/>
          </a:p>
        </p:txBody>
      </p:sp>
      <p:sp>
        <p:nvSpPr>
          <p:cNvPr id="3" name="Content Placeholder 2"/>
          <p:cNvSpPr>
            <a:spLocks noGrp="1"/>
          </p:cNvSpPr>
          <p:nvPr>
            <p:ph idx="1"/>
          </p:nvPr>
        </p:nvSpPr>
        <p:spPr/>
        <p:txBody>
          <a:bodyPr/>
          <a:lstStyle/>
          <a:p>
            <a:pPr marL="0" indent="0">
              <a:buNone/>
            </a:pPr>
            <a:r>
              <a:rPr lang="en-US" sz="2800" dirty="0" smtClean="0"/>
              <a:t>Completed activities:  Budget models for SHARE Farm and regional enterprises have been created.</a:t>
            </a:r>
          </a:p>
          <a:p>
            <a:pPr marL="0" indent="0">
              <a:buNone/>
            </a:pPr>
            <a:r>
              <a:rPr lang="en-US" sz="2800" dirty="0" smtClean="0"/>
              <a:t>2015 NDSU Extension values have been used to validate the model.</a:t>
            </a:r>
          </a:p>
          <a:p>
            <a:pPr marL="0" indent="0">
              <a:buNone/>
            </a:pPr>
            <a:endParaRPr lang="en-US" sz="2800" dirty="0" smtClean="0"/>
          </a:p>
          <a:p>
            <a:pPr marL="0" indent="0">
              <a:buNone/>
            </a:pPr>
            <a:r>
              <a:rPr lang="en-US" sz="2800" dirty="0" smtClean="0"/>
              <a:t>Next steps: The budgets will be updated in the next few weeks when 2016 NDSU Extension numbers are released </a:t>
            </a:r>
            <a:endParaRPr lang="en-US" sz="2800"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2</a:t>
            </a:fld>
            <a:endParaRPr lang="en-US" dirty="0"/>
          </a:p>
        </p:txBody>
      </p:sp>
    </p:spTree>
    <p:extLst>
      <p:ext uri="{BB962C8B-B14F-4D97-AF65-F5344CB8AC3E}">
        <p14:creationId xmlns:p14="http://schemas.microsoft.com/office/powerpoint/2010/main" val="1678382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 SHARE Farm Soil Health Economics </a:t>
            </a:r>
            <a:r>
              <a:rPr lang="en-US" dirty="0" smtClean="0"/>
              <a:t>database</a:t>
            </a:r>
            <a:endParaRPr lang="en-US" dirty="0"/>
          </a:p>
        </p:txBody>
      </p:sp>
      <p:sp>
        <p:nvSpPr>
          <p:cNvPr id="3" name="Content Placeholder 2"/>
          <p:cNvSpPr>
            <a:spLocks noGrp="1"/>
          </p:cNvSpPr>
          <p:nvPr>
            <p:ph idx="1"/>
          </p:nvPr>
        </p:nvSpPr>
        <p:spPr/>
        <p:txBody>
          <a:bodyPr/>
          <a:lstStyle/>
          <a:p>
            <a:pPr marL="0" indent="0">
              <a:buNone/>
            </a:pPr>
            <a:r>
              <a:rPr lang="en-US" sz="2800" dirty="0" smtClean="0"/>
              <a:t>Completed activities: A conceptual model of the impact of cropping practices on soil health and soil health on land values and returns has been developed.</a:t>
            </a:r>
          </a:p>
          <a:p>
            <a:pPr marL="0" indent="0">
              <a:buNone/>
            </a:pPr>
            <a:endParaRPr lang="en-US" sz="2800" dirty="0" smtClean="0"/>
          </a:p>
          <a:p>
            <a:pPr marL="0" indent="0">
              <a:buNone/>
            </a:pPr>
            <a:r>
              <a:rPr lang="en-US" sz="2800" dirty="0" smtClean="0"/>
              <a:t>Next steps: This model will be validated by other project team members and an empirical model built.  Data from the SHARE Farm and other sources be assembled into the database and used for use by the model.</a:t>
            </a:r>
          </a:p>
          <a:p>
            <a:pPr marL="514350" indent="-514350">
              <a:buAutoNum type="arabicPeriod"/>
            </a:pPr>
            <a:endParaRPr lang="en-US" sz="2800" dirty="0" smtClean="0"/>
          </a:p>
          <a:p>
            <a:pPr marL="514350" indent="-514350">
              <a:buAutoNum type="arabicPeriod"/>
            </a:pPr>
            <a:endParaRPr lang="en-US" sz="2800"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3</a:t>
            </a:fld>
            <a:endParaRPr lang="en-US" dirty="0"/>
          </a:p>
        </p:txBody>
      </p:sp>
    </p:spTree>
    <p:extLst>
      <p:ext uri="{BB962C8B-B14F-4D97-AF65-F5344CB8AC3E}">
        <p14:creationId xmlns:p14="http://schemas.microsoft.com/office/powerpoint/2010/main" val="3228784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Estimate the </a:t>
            </a:r>
            <a:r>
              <a:rPr lang="en-US" dirty="0" smtClean="0"/>
              <a:t>Impacts </a:t>
            </a:r>
            <a:br>
              <a:rPr lang="en-US" dirty="0" smtClean="0"/>
            </a:br>
            <a:r>
              <a:rPr lang="en-US" dirty="0" smtClean="0"/>
              <a:t>of Soil Health</a:t>
            </a:r>
            <a:endParaRPr lang="en-US" dirty="0"/>
          </a:p>
        </p:txBody>
      </p:sp>
      <p:sp>
        <p:nvSpPr>
          <p:cNvPr id="3" name="Content Placeholder 2"/>
          <p:cNvSpPr>
            <a:spLocks noGrp="1"/>
          </p:cNvSpPr>
          <p:nvPr>
            <p:ph idx="1"/>
          </p:nvPr>
        </p:nvSpPr>
        <p:spPr/>
        <p:txBody>
          <a:bodyPr/>
          <a:lstStyle/>
          <a:p>
            <a:pPr marL="0" indent="0">
              <a:buNone/>
            </a:pPr>
            <a:r>
              <a:rPr lang="en-US" sz="2800" dirty="0" smtClean="0"/>
              <a:t>Completed activities:  The model of estimating the economic impacts of soil health have been finalized.  Baseline numbers have been used to calibrate the model.</a:t>
            </a:r>
          </a:p>
          <a:p>
            <a:pPr marL="0" indent="0">
              <a:buNone/>
            </a:pPr>
            <a:endParaRPr lang="en-US" sz="2800" dirty="0"/>
          </a:p>
          <a:p>
            <a:pPr marL="0" indent="0">
              <a:buNone/>
            </a:pPr>
            <a:r>
              <a:rPr lang="en-US" sz="2800" dirty="0" smtClean="0"/>
              <a:t>Next step:  Use SHARE Farm and other data to provide estimates of the impacts of soil health.</a:t>
            </a:r>
          </a:p>
          <a:p>
            <a:pPr marL="0" indent="0">
              <a:buNone/>
            </a:pPr>
            <a:endParaRPr lang="en-US" sz="2800" dirty="0"/>
          </a:p>
          <a:p>
            <a:endParaRPr lang="en-US" sz="2800"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4</a:t>
            </a:fld>
            <a:endParaRPr lang="en-US" dirty="0"/>
          </a:p>
        </p:txBody>
      </p:sp>
    </p:spTree>
    <p:extLst>
      <p:ext uri="{BB962C8B-B14F-4D97-AF65-F5344CB8AC3E}">
        <p14:creationId xmlns:p14="http://schemas.microsoft.com/office/powerpoint/2010/main" val="1718389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Communicate </a:t>
            </a:r>
            <a:r>
              <a:rPr lang="en-US" dirty="0" smtClean="0"/>
              <a:t>Results </a:t>
            </a:r>
            <a:br>
              <a:rPr lang="en-US" dirty="0" smtClean="0"/>
            </a:br>
            <a:r>
              <a:rPr lang="en-US" dirty="0" smtClean="0"/>
              <a:t>to Growers</a:t>
            </a:r>
            <a:endParaRPr lang="en-US" dirty="0"/>
          </a:p>
        </p:txBody>
      </p:sp>
      <p:sp>
        <p:nvSpPr>
          <p:cNvPr id="3" name="Content Placeholder 2"/>
          <p:cNvSpPr>
            <a:spLocks noGrp="1"/>
          </p:cNvSpPr>
          <p:nvPr>
            <p:ph idx="1"/>
          </p:nvPr>
        </p:nvSpPr>
        <p:spPr/>
        <p:txBody>
          <a:bodyPr/>
          <a:lstStyle/>
          <a:p>
            <a:pPr marL="0" indent="0">
              <a:buNone/>
            </a:pPr>
            <a:r>
              <a:rPr lang="en-US" dirty="0" smtClean="0"/>
              <a:t>Completed activities:  Planning for Extension education programming on the economic impacts of soil salinity has been initiated.</a:t>
            </a:r>
          </a:p>
          <a:p>
            <a:pPr marL="0" indent="0">
              <a:buNone/>
            </a:pPr>
            <a:endParaRPr lang="en-US" dirty="0"/>
          </a:p>
          <a:p>
            <a:pPr marL="0" indent="0">
              <a:buNone/>
            </a:pPr>
            <a:r>
              <a:rPr lang="en-US" dirty="0" smtClean="0"/>
              <a:t>Next steps: Finalize and implement the Extension education program plan.</a:t>
            </a:r>
            <a:endParaRPr lang="en-US"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5</a:t>
            </a:fld>
            <a:endParaRPr lang="en-US" dirty="0"/>
          </a:p>
        </p:txBody>
      </p:sp>
    </p:spTree>
    <p:extLst>
      <p:ext uri="{BB962C8B-B14F-4D97-AF65-F5344CB8AC3E}">
        <p14:creationId xmlns:p14="http://schemas.microsoft.com/office/powerpoint/2010/main" val="126018611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SKPANEKEY" val="71d957d1-d431-4e19-82ce-70eba0a8e170"/>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COLORS" val="0"/>
  <p:tag name="MULTIRESPDIVISOR" val="1"/>
  <p:tag name="INCORRECTPOINTVALUE" val="0"/>
  <p:tag name="AUTOADJUSTPARTRANGE" val="True"/>
  <p:tag name="FIBNUMRESULTS" val="5"/>
  <p:tag name="PRRESPONSE2" val="9"/>
  <p:tag name="PRRESPONSE6" val="5"/>
  <p:tag name="PRRESPONSE10" val="1"/>
  <p:tag name="SHOWBARVISIBLE" val="True"/>
  <p:tag name="ANSWERNOWSTYLE" val="-1"/>
  <p:tag name="RESPTABLESTYLE" val="-1"/>
  <p:tag name="BACKUPSESSIONS" val="True"/>
  <p:tag name="AUTOUPDATEALIASES" val="True"/>
  <p:tag name="SKIPREMAININGRACESLIDES" val="True"/>
  <p:tag name="BUBBLESIZEVISIBLE" val="True"/>
  <p:tag name="CUSTOMCELLBACKCOLOR1" val="-657956"/>
  <p:tag name="DISPLAYNAME" val="True"/>
  <p:tag name="AUTOSIZEGRID" val="True"/>
  <p:tag name="CHARTLABELS" val="1"/>
  <p:tag name="ALLOWUSERFEEDBACK" val="True"/>
  <p:tag name="ZEROBASED" val="False"/>
  <p:tag name="FIBINCLUDEOTHER" val="True"/>
  <p:tag name="PRRESPONSE4" val="7"/>
  <p:tag name="PRRESPONSE9" val="2"/>
  <p:tag name="TPOS" val="2"/>
  <p:tag name="SAVECSVWITHSESSION" val="True"/>
  <p:tag name="RESPCOUNTERFORMAT" val="0"/>
  <p:tag name="CHARTVALUEFORMAT" val="0%"/>
  <p:tag name="RACEENDPOINTS" val="100"/>
  <p:tag name="BUBBLENAMEVISIBLE" val="True"/>
  <p:tag name="CUSTOMCELLBACKCOLOR2" val="-13395457"/>
  <p:tag name="GRIDOPACITY" val="90"/>
  <p:tag name="POLLINGCYCLE" val="2"/>
  <p:tag name="CORRECTPOINTVALUE" val="1"/>
  <p:tag name="ADVANCEDSETTINGSVIEW" val="False"/>
  <p:tag name="PRRESPONSE3" val="8"/>
  <p:tag name="SHOWFLASHWARNING" val="True"/>
  <p:tag name="POWERPOINTVERSION" val="14.0"/>
  <p:tag name="COUNTDOWNSTYLE" val="-1"/>
  <p:tag name="AUTOADVANCE" val="False"/>
  <p:tag name="PARTICIPANTSINLEADERBOARD" val="5"/>
  <p:tag name="CUSTOMGRIDBACKCOLOR" val="-722948"/>
  <p:tag name="GRIDROTATIONINTERVAL" val="2"/>
  <p:tag name="INCLUDENONRESPONDERS" val="False"/>
  <p:tag name="CHARTSCALE" val="True"/>
  <p:tag name="PRRESPONSE5" val="6"/>
  <p:tag name="WASPOLLED" val="65974EBF13894094A2D7E3F56895287B"/>
  <p:tag name="ANSWERNOWTEXT" val="Answer Now"/>
  <p:tag name="REVIEWONLY" val="False"/>
  <p:tag name="BUBBLEGROUPING" val="3"/>
  <p:tag name="DISPLAYDEVICENUMBER" val="True"/>
  <p:tag name="INCLUDEPPT" val="True"/>
  <p:tag name="FIBDISPLAYKEYWORDS" val="True"/>
  <p:tag name="ALWAYSOPENPOLL" val="False"/>
  <p:tag name="COUNTDOWNSECONDS" val="10"/>
  <p:tag name="RACEANIMATIONSPEED" val="3"/>
  <p:tag name="USESCHEMECOLORS" val="True"/>
  <p:tag name="REALTIMEBACKUP" val="False"/>
  <p:tag name="PRRESPONSE7" val="4"/>
  <p:tag name="CSVFORMAT" val="0"/>
  <p:tag name="MAXRESPONDERS" val="5"/>
  <p:tag name="GRIDFONTSIZE" val="12"/>
  <p:tag name="PRRESPONSE1" val="10"/>
  <p:tag name="NUMRESPONSES" val="1"/>
  <p:tag name="CUSTOMCELLBACKCOLOR3" val="-268652"/>
  <p:tag name="FIBDISPLAYRESULTS" val="True"/>
  <p:tag name="ALLOWDUPLICATES" val="False"/>
  <p:tag name="RESETCHARTS" val="True"/>
  <p:tag name="USESECONDARYMONITOR" val="True"/>
  <p:tag name="REALTIMEBACKUPPATH" val="(None)"/>
  <p:tag name="DEFAULTNUMTEAMS" val="5"/>
  <p:tag name="STDCHART" val="1"/>
  <p:tag name="GRIDPOSITION" val="1"/>
  <p:tag name="TPVERSION" val="2008"/>
  <p:tag name="PRRESPONSE8" val="3"/>
  <p:tag name="DELIMITERS" val="3.1"/>
  <p:tag name="TPFULLVERSION" val="4.3.2.1178"/>
  <p:tag name="INCLUDESESSION" val="True"/>
</p:tagLst>
</file>

<file path=ppt/theme/theme1.xml><?xml version="1.0" encoding="utf-8"?>
<a:theme xmlns:a="http://schemas.openxmlformats.org/drawingml/2006/main" name="ndsu-template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ndsu-template1(1)</Template>
  <TotalTime>9578</TotalTime>
  <Words>243</Words>
  <Application>Microsoft Office PowerPoint</Application>
  <PresentationFormat>On-screen Show (4:3)</PresentationFormat>
  <Paragraphs>27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ＭＳ Ｐゴシック</vt:lpstr>
      <vt:lpstr>Arial</vt:lpstr>
      <vt:lpstr>Calibri</vt:lpstr>
      <vt:lpstr>ndsu-template1(1)</vt:lpstr>
      <vt:lpstr>Economic  Research &amp; Extension</vt:lpstr>
      <vt:lpstr>Develop SHARE Farm and Regional Enterprise Budgets</vt:lpstr>
      <vt:lpstr>Develop SHARE Farm Soil Health Economics database</vt:lpstr>
      <vt:lpstr>Estimate the Impacts  of Soil Health</vt:lpstr>
      <vt:lpstr>Communicate Results  to Growers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 Ripplinger</dc:creator>
  <cp:lastModifiedBy>David Ripplinger</cp:lastModifiedBy>
  <cp:revision>483</cp:revision>
  <cp:lastPrinted>2013-08-21T13:41:12Z</cp:lastPrinted>
  <dcterms:created xsi:type="dcterms:W3CDTF">2011-12-22T01:26:49Z</dcterms:created>
  <dcterms:modified xsi:type="dcterms:W3CDTF">2015-11-13T16:40:06Z</dcterms:modified>
</cp:coreProperties>
</file>