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8" r:id="rId6"/>
    <p:sldId id="269" r:id="rId7"/>
    <p:sldId id="271" r:id="rId8"/>
    <p:sldId id="272" r:id="rId9"/>
    <p:sldId id="273" r:id="rId10"/>
    <p:sldId id="275" r:id="rId11"/>
    <p:sldId id="261" r:id="rId12"/>
    <p:sldId id="270" r:id="rId13"/>
    <p:sldId id="274" r:id="rId14"/>
  </p:sldIdLst>
  <p:sldSz cx="9144000" cy="6858000" type="screen4x3"/>
  <p:notesSz cx="6954838" cy="9309100"/>
  <p:custDataLst>
    <p:tags r:id="rId17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830"/>
    <a:srgbClr val="001409"/>
    <a:srgbClr val="FAA523"/>
    <a:srgbClr val="FFCF01"/>
    <a:srgbClr val="005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12" autoAdjust="0"/>
    <p:restoredTop sz="79354" autoAdjust="0"/>
  </p:normalViewPr>
  <p:slideViewPr>
    <p:cSldViewPr snapToGrid="0" snapToObjects="1">
      <p:cViewPr varScale="1">
        <p:scale>
          <a:sx n="51" d="100"/>
          <a:sy n="51" d="100"/>
        </p:scale>
        <p:origin x="90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8900F2F0-97CE-4980-8AA9-CD714125E3EA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19F8BB12-A0A9-47C7-9192-89F124059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53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011651EF-0635-4B61-B1C7-41F8FDC7CA68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DF897BD4-2453-4D86-BA42-BF621DB7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970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7BD4-2453-4D86-BA42-BF621DB7005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611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green.template_graphics2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2732088"/>
            <a:ext cx="7366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green.template_graphics3.wmf"/>
          <p:cNvPicPr>
            <a:picLocks noChangeAspect="1"/>
          </p:cNvPicPr>
          <p:nvPr/>
        </p:nvPicPr>
        <p:blipFill>
          <a:blip r:embed="rId3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5883275"/>
            <a:ext cx="73660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1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515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FB7E1-EF20-4DD4-95F2-85C09D17FDA4}" type="datetime1">
              <a:rPr lang="en-US" smtClean="0"/>
              <a:t>3/16/2015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D0007-DE76-724F-9A59-044EF43E14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676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8ECF7-0B08-4BB5-BE6D-1D7798F5D98A}" type="datetime1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F43F9-9AD9-3A45-93DA-A9D45DCAEB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02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F9606-2F8A-4680-BB77-7EE1732A293E}" type="datetime1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81DC1-BEBA-A345-AF53-60017037B3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88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D3F99F-C92A-4AA9-906D-DA7256C1AD58}" type="datetime1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92C6D-BE8D-DD4F-81E9-D4989C088B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309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2EEE5-7429-4C1A-9E2E-1EF217A483B1}" type="datetime1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DF97D-3401-F044-9350-D837818894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115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B89A7-D769-42BF-BDAC-62ABF7E0E3E2}" type="datetime1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D6F01-C5DD-F44B-8162-7A3A521E6E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642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317A3-3446-4300-9344-181C37F7D691}" type="datetime1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A6ADA-3E88-CA4E-8C53-69D050771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506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6512E-A5B3-4490-A07D-1E99D92777FF}" type="datetime1">
              <a:rPr lang="en-US" smtClean="0"/>
              <a:t>3/16/2015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8ADCC-D3CD-C94F-8BCF-C2964FC686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336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24864-6EE4-4950-8324-AB41820ADAA6}" type="datetime1">
              <a:rPr lang="en-US" smtClean="0"/>
              <a:t>3/16/2015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57CE4-E225-774A-9249-292B5807F5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27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AC86B-9B87-4A06-A963-2380692851DE}" type="datetime1">
              <a:rPr lang="en-US" smtClean="0"/>
              <a:t>3/16/2015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E57B2-D218-2543-B1F3-50F8C73AA9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6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6F50E-8B69-4751-B1B6-9481F86C6ACC}" type="datetime1">
              <a:rPr lang="en-US" smtClean="0"/>
              <a:t>3/16/2015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DE4E5-189A-6749-A62F-55E6235656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50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A5598-00AE-43C5-9F5F-3693D2C1882B}" type="datetime1">
              <a:rPr lang="en-US" smtClean="0"/>
              <a:t>3/16/2015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3911F-13D9-5149-AD26-CA8FF84BF8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853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1409"/>
            </a:gs>
            <a:gs pos="2000">
              <a:srgbClr val="00564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E9A52AE2-B2D2-4A39-841B-D0B2D9F3D4FE}" type="datetime1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30F92C6D-BE8D-DD4F-81E9-D4989C088B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15" descr="green.template_graphics2.wm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6164263"/>
            <a:ext cx="2463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FCF0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212" y="-32671"/>
            <a:ext cx="5329238" cy="689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968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Offtake/Counter Party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happens if refinery goes bankrupt?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4098" name="Picture 2" descr="http://www.listzblog.com/sitebuildercontent/sitebuilderpictures/bankru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24" y="2412207"/>
            <a:ext cx="3159125" cy="338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851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Generation Co-op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Farmers provide equity to build plant.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Have a right and an obligation to deliver.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5122" name="Picture 2" descr="http://proactivesales.net/images/gallery/products/dako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06875"/>
            <a:ext cx="27622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olden Growers Cooperati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75" y="3524250"/>
            <a:ext cx="3238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assets.jobshq.com/dynamic/logos/large/acs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4654549"/>
            <a:ext cx="2571750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104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Management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Production risk – can be protected with diversification and insurance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800" dirty="0" smtClean="0"/>
              <a:t>Crop insurance is not yet available, but trial data is available, but a pricing mechanism is needed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800" dirty="0" smtClean="0"/>
              <a:t>Crop could be priced using fixed price or formula contract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800" dirty="0" smtClean="0"/>
              <a:t>A new generation would address price risk and offtake risk, but would require additional capital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808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Managing </a:t>
            </a:r>
            <a:br>
              <a:rPr lang="en-US" dirty="0" smtClean="0"/>
            </a:br>
            <a:r>
              <a:rPr lang="en-US" dirty="0" smtClean="0"/>
              <a:t>Energy Crop Risk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DF97D-3401-F044-9350-D8378188946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63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1294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Production  </a:t>
            </a:r>
          </a:p>
          <a:p>
            <a:pPr marL="0" indent="0">
              <a:buNone/>
            </a:pPr>
            <a:r>
              <a:rPr lang="en-US" dirty="0" smtClean="0"/>
              <a:t>Marketing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Price </a:t>
            </a:r>
          </a:p>
          <a:p>
            <a:pPr marL="0" indent="0">
              <a:buNone/>
            </a:pPr>
            <a:r>
              <a:rPr lang="en-US" dirty="0" smtClean="0"/>
              <a:t>	- Offtake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28" name="Picture 4" descr="http://www.ciorant.net/wp-content/uploads/2009/05/photo_470_20080904-d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161" y="1839345"/>
            <a:ext cx="4824639" cy="32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683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Risk -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3157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Weather</a:t>
            </a:r>
          </a:p>
          <a:p>
            <a:pPr marL="0" indent="0">
              <a:buNone/>
            </a:pPr>
            <a:r>
              <a:rPr lang="en-US" dirty="0" smtClean="0"/>
              <a:t>Pests</a:t>
            </a:r>
          </a:p>
          <a:p>
            <a:pPr marL="0" indent="0">
              <a:buNone/>
            </a:pPr>
            <a:r>
              <a:rPr lang="en-US" dirty="0" smtClean="0"/>
              <a:t>Human error</a:t>
            </a:r>
          </a:p>
          <a:p>
            <a:pPr marL="0" indent="0">
              <a:buNone/>
            </a:pPr>
            <a:r>
              <a:rPr lang="en-US" dirty="0" smtClean="0"/>
              <a:t>Misuse of technology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2050" name="Picture 2" descr="http://www.iit.edu/~ahutches/images/thunderst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2076450"/>
            <a:ext cx="41402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466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Risk -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5350" y="1600200"/>
            <a:ext cx="398145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Diversification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Crop Insurance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</a:t>
            </a:r>
            <a:r>
              <a:rPr lang="en-US" sz="2800" u="sng" dirty="0" smtClean="0"/>
              <a:t>Not</a:t>
            </a:r>
            <a:r>
              <a:rPr lang="en-US" sz="2800" dirty="0" smtClean="0"/>
              <a:t> currently </a:t>
            </a:r>
            <a:r>
              <a:rPr lang="en-US" sz="2800" dirty="0"/>
              <a:t>available for </a:t>
            </a:r>
            <a:r>
              <a:rPr lang="en-US" sz="2800" dirty="0" smtClean="0"/>
              <a:t>‘energy beets’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  Is available for </a:t>
            </a:r>
            <a:r>
              <a:rPr lang="en-US" sz="2800" u="sng" dirty="0" smtClean="0"/>
              <a:t>sugar</a:t>
            </a:r>
            <a:r>
              <a:rPr lang="en-US" sz="2800" dirty="0" smtClean="0"/>
              <a:t> beets.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3074" name="Picture 2" descr="http://www.gatewayfellowship.net/wp-content/uploads/2011/05/apple-bask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550" y="1600200"/>
            <a:ext cx="4762500" cy="36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739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" y="79375"/>
            <a:ext cx="8443913" cy="687295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47700" y="2228850"/>
            <a:ext cx="3790950" cy="2057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03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commitment to deliver at a future time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May set the price </a:t>
            </a:r>
            <a:r>
              <a:rPr lang="en-US" u="sng" dirty="0" smtClean="0"/>
              <a:t>or</a:t>
            </a:r>
            <a:r>
              <a:rPr lang="en-US" dirty="0" smtClean="0"/>
              <a:t> a formula to calculate the price.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148" name="Picture 4" descr="http://freedomfromgovernment.us/wp-content/uploads/2014/08/contra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28850"/>
            <a:ext cx="412451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238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2450" y="1829593"/>
            <a:ext cx="432435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Fixed price – set price for the duration of the contract.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Formula price – price varies according to an agreed plan.</a:t>
            </a:r>
          </a:p>
          <a:p>
            <a:pPr marL="0" indent="0">
              <a:buNone/>
            </a:pPr>
            <a:r>
              <a:rPr lang="en-US" dirty="0" smtClean="0"/>
              <a:t>Ex. 8x corn futures.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7170" name="Picture 2" descr="http://msftadvisors.com/blog/wp-content/uploads/2012/10/formul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325" y="2129631"/>
            <a:ext cx="404812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89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 Contracts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Could have a minimum price (floor) to limit farmers downside risk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Or maximum price (ceiling) to limit the processors downside risk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AutoShape 2" descr="data:image/jpeg;base64,/9j/4AAQSkZJRgABAQAAAQABAAD/2wCEAAkGBxQSEhQSEhQVFRUXFhQaGBcXGBgVGhYXFxQYGRgXFRgYHCggHBolHBQXITEhJSkrLi4uFx8zODMsNygtLisBCgoKDg0OGhAQGywkHCQsNCwsLCwsLCwsLCwsNCwsLCwsLCwsLCwsLCwsLCwsLCwsLCwsLCwsLCwsLCwsLCwsLP/AABEIALEBHAMBIgACEQEDEQH/xAAbAAEAAgMBAQAAAAAAAAAAAAAAAwQBAgUGB//EADsQAAECAwQHBgUEAgIDAQAAAAEAAgMRIQQxQVESYXGBkaGxFCIywdHwBRNCcuEVgrLxM1LC0mKSoiP/xAAYAQEBAQEBAAAAAAAAAAAAAAAAAQIDBP/EAB8RAQEBAQADAQEAAwAAAAAAAAABERMSMUECIVFhgf/aAAwDAQACEQMRAD8A+GoiICIiAiIgIiICIiAiIgIiICIiAiIgIiICIiAiIgIiICIiAiIgIiIC2htmQJgTIEzQCeJOS1RB17T8D0A4i02Z2iCZNiTJlg0FtSclyERAREQEREBERAREQEREBERAREQEREBERAREQEREBERAREQEREBERAREQEREBERAREQEREBERAREQEREBERAREQEREBERAREQEREBERAREQEREBERAREQEREBERAREQEREBERAREQEREBERAREQEREBERAREQEREBERAREQEREBERAREQEREBERAREQEREBERAREQEREBERAREQEREBERAREQEREBERAREQEREBERAREQEREBERARWeyFOyFTYuVWRWeyFOxlNhlVkVnsZTsZTYZVZFZ7GVnsZTYZVVFa7GU7GU2GVVRWuxlOxFNhlVUVrsRTsRTYZVVFa7EU7EU2GVVRWuxFOxOTYZVVFa7E5OxFNhlVUVvsTk7E5NhlVEVrsTk7E5PKGVVRWuxOTsTk8oZVVFa7E5OxFNhlVUVrsTk7E5PKGVVRWuxOTsTk8oZVVFa7EU7EU2GVVRWuxlOxlNhlelFi1LIsS7Bs88FsLKcpLx+b2eDi9iWexLs/J908lIyCTd5lTzPBw+w6k7FqXe7McfVOzHLlLqnSnhHCFhWTYV3DCp6fhOzm+XH+1Oi+EcTsGpZ7BqXebDGPXyWHsGR9fROlObhiwBZ/TtS7Qh5NIW5hADD37yU6LzcL9PCz+n6l3uzy+kcOq3dZqA01/hOhzjz/wCnIPhy9E2zSBMxdcJoLMZXHVO7hJTpV5x58fDQg+HYr0Qglx0ZA1vw13ySHCn4auzIvrSu5OlOcedPw0e6rb9MpOS9KLO4zaAARPI1v81p2QCUzftnTz1KdKvOPOn4YFn9KXpnQh3ZSOs9EjWU3ypsnLgnWnOPMj4VqWf0vYvVMst0mk7DgtDZ2gkFpBN2I/KnWnOPMH4UFn9KGS9VDs4ymdQotXw5GrRxTrV5R5f9I1UzWf0gal6gCeEuMuImt4cNTtV5R5P9J9yWW/B53L1pgSrSWUvNSQ4LZYbk7U4x453wfUg+DnLovbOs5F2iRr9JLVtmzAG/0U7VeMeM/RdSH4LqXtW2atJnn0qsmz5gHdJO9OEeH/SNQWP0de+ZZmkVEttOq3b8Pbq4einerwjypOs8T/S0+WP9TtJkp/lbRwHVNEbeLvJa1nGkKDP/AFGyqnMAD6iNtOq1c+X5MuQURcbwDup+U0xP8rLSdsoOJWHWcC+mqn9qt8pxMz6nfRSw4Wqm2XNTVxtojZ71p8oXmo104KUANuAGur3c/RYZDDzPxa3TPKcuaDBeJSH43rZ0SQuB2U981nTGQJGNJD3qUjYQMrz03DFTVxiB3wZtAGf5MgoXATwkMb/wFctTBIaQrhW7XIGiWWGyWkZnW6jRsGKJFNrSSDhhWp2e5KZ8Mm6QA3y35qxHePp2aRFTqaMFALNdMfjWprWMRIeh9UycJzl/5OrJSQokwAajCfMraDChjvEDRGB+o4k6lWe1zz3QGgmQF2/qUMbPExJo7swKZTqrEabASwCWjWY23JbmCE2G0HM3zoB6lawXF7XjRmM/2hBJBjSBIvdXZLZuVaO8uIyOYuKs2ixaAadMEUBwoRtzkpG2WbS0SzGquG+u9RYrfLkJaM2n/wCT6KxZWYGgypxHopR4ZyIcKGWOYvmtWWsNAIE2nIy0eVyDT5gDpXg3ObMEbjQ+6rSMCKiTgTfj+4Hz4qSI8OrKWrPWFvDExMVrInEfcBeoqOC5v1Ag7iD73qaHDbPxGRwy6rSLAcwTlMaqtPoswi11PqyNDuOKgkdAY0+IAHWWnl6LaLC0atm4agCR5rSHZnGde6MxdunzC1fAcyrT3c2GctrcOG9MJViA/SukabCsxGSvaLryOsqFU4UZrjUzOq/hOfBSveDcQ7UTUeY4IqUPGQ3THILRxB8I5nyUcOC110266kcR6haxLK7MkapHqFMXU4igXmXvceSyY1bztBdzl6Kq0uFJg6nejp8lI2L/ALQtHWwkT2ioHBBY72Gid4J5SKz8yV7QD9v4UTI5yBHvYFKIu7j5LKuAIINzSdp8lt8ggSJA1f1VXNPATOoegUbYZ0qmQ/0kDyA8yvQ4ariFlX3q9UfIXncK9KcVde5rb5jIumTuAoFpEiON0zrcegKh/VFpJAIa4azdyEuCF08S7ZQcSpHZumdt3ALMObvCN/ojSJkEzm46I2U9SrPaBKQGlrdduCh7pNWucc9Km4NKlg2WdcM8N2aI1EyZ+UuAUpdo0E589mpIkmiQJJzyG65VTFr3anNRUzyBV5rlfXzUrYrL3P0jg0eVOZVVsIzzceAHkFK2EyEM3HUfYAmhVuzMD3XV5NHvipLS9rRotnrpL3NVbNEEp4m6YlMq81oAmRM7PEffABVHOdED3aAEgKnG64KbTDZuAnIYZmvSXEqUShgl1Ca0xOpU7TFpXWT1Ki7ox5e7SM8hsH5mrlhgEzrQl3UqKxwpNBkTTCtcbtatfDbbDDQSWik6zyGpRdxBanOLJ4AA8F0bNDkA4C6/Yb/XcuW+LNtLle+HRB8ppvpIzr4TonmES+mbUJGYMhjdxu3Lk2hhY6lWuN2RPkVeeTolpJMjI6xhXYqhMwQay5jP3kosjWBFmdFwInd/eakiPdDM2mU7nACR1OBx9hQNAcC03jnkdqu2JweDDeJmuqYzEsQis2P4k4nRN+IuB1hTR2NvAOz/AKqCPZCzMtwOW3XrQxzKTqjA+vqhFqFaMjMjOj278fdVubSCakEjFtHD7gogJiZH7hhtWgLZ97unB4pxy6IFoaDU6Ls3No4fcMUhzwk4DIVHmFmNZyK3jMX7TK9QwogvcDT62gg76T93KKn+fK6fU8q9Vv2md4Dtdx2TA8lDFJvpEbmKOWrIgJz5OCg3LWnVqPuXRBZyKtdLUaDnMKQOBvkdvdPG4qKLDIPcdL/xd3epkeCKyYxB78M7RKvXqpRGhZuG4+igZEdOWiZ6vS4qyLM81+W//wBXjpRE/wCuC23FxLA1w+27jJW4IfKZdoDHwE7zL1U7LMZf/kxo1voubHD5y0mvOJBmBwA4BdnFPEitBmKnN3kFH8wuu4nyUbYQHiJcfeCzEjS1DV5lRpLJrb+87LLaqka1OnIykbmt916LaFCc/wAIkM/QKcQmw6CZdzOtxQwsztGZcBLI3b89iki2t75hokM7jurTrsUfyfqfIS1yA95rQPBGkZhk75eL0ChiOBZzUC7E38FcbBl3WivIbVJDOlRktoqBszPRWHBsJuk7dm4+89aLqqYIhjSN5wxJ9FBDYCS90veA99ULy92k78DUNXVA/SlK7DXrPvXkgnhjSMz/AEMvVSmEHzcZ08JBLTrNOCjb/qMb9QxW8aMAJCiQv+FaK+bqykBvpdXjwWrW6cRjc3cm949JLWC0uE7p1rlhyHElZhQHB9ZTl1NcNQVT07hEmudkHHgFwfkaIoSTIX1V+02yYcxrHm5pcANEaRAqSdaiiBS/yL+fZ8NiUA1u5FwV1ryHOFJENdKWYka/tPFcWEK4jvkzmKVnd+5dO4tMyZggzM8JjkHIY1MQ6VcZg6iJkS3T4KrbGYicxO6kxiPPcp7QL+I2g+oWHPmA4YyWf9tKsOdHNqczKuo6lbI0gHtmDwLSPP3cVTgya4tnQ1GzEbjykrQitYZzEj4gOshj5bAqhCtz6scZ01ScFvBiFtH1Bxv3H1Ve2ME5iYGDpE1N271WLPG0+66YOIp7kUV1obi26rcsRszGpTOgNfVl5rIXH0K5UNxYZaR0OJacKnBdGz6TTMOBBwlKe+d6iVSbbzBdoyN9WOrwldtu2rosdCjT0JtiSmW4+jh7opYkRkWTS12ln3Q5p3m7iFy7VYHMNQRk4U4EGhVTS0wXQzN026wDLeCDzUbI4mJ0ODgDzx6q5Z/ihHdizIwcLx9wHUcFJHsDHDSZITyq07hdu4KLt+o4PxEASdoPGYlPhdwkrcJ0N47siMnVlxqN64MaykHvEtOBvB34rLIJZXmyY5YbkV3jZxh3TleD72qRjHigHAiXMrmWa3OGOkNdeamNsODtHVIH+Q/Cg40SIXeKQbg0UH5Wukdg93ZLD4gbtzN+wegUQhuffMdfwumsY30ye6wVx/J9lTQrIAZvm6VcgNk+q2YBDbLlSZ4ALEBul3nT+27frQTCK51GAtGZlyCk0GswmTvJ1/lQ6cyQGz1kmQ2jyCngWYNmZX1OvaiWtGwdI6TtwFw9VJ81te8ABQnyHr7FWNbxpSA0m4mejPZS7r1kh/GhCb/jJy75NcAKXqjom0Q4TZk3XAXnIALjRozortJ24YNGQ8ytbRaXRXabxLJoro+rjmo4kQjutlpHfojEn3UqLEjnT7ouHi/6j3dtUzaCZwUMBlwF3uZOsqRxmZYNv1uvA3X8FPa+ksE4m88hgPetVbU7SOjnfsx8hvU0SJITUfw2GXHSOPQezxQTwYeXNYs8KbyferlJW4zdFpIoZU2mg5yUVlkPLZhyT4VLaTRrc3N5Gf8AxWkQLeLVzBrJ4NI80OKU/Llwj3nT/wBx/BivRXd0GfhIPB0jyJXOa7vP2tPKXkr7ZFpGf/If2isxvfvgq4iEEtpI1G8159VNBdpMaTv2yrzChe/RIdka/a6h5yO5ZVWtj+7NviBnLrxCu2OLpNDhu3qWLlJU7M8MfoTIDpkSAv8AqbXO/iqOjZnfQbj4fNvmOGSitFkrMUOB6g6lJDm/SbouAFxJaJ4zEjOeKna+YIdIOF91cnDUeRmqzf4qsjCRJBJBkWgVG2tVYZNgn9H8durpsugjwa6TaOHAjI+RwW7HOeO6/R2tBlmCFF3VwjSFCQcx7qFUixIxm0udLbMEapreBBMIEuJe3AMAGjnIGcxqwSLa2upov1TAFcwZKs/VBri2ju8M/qG0YjntVqA4t70M34Xtcog6ZIcCDdOVDqMrimgWmY/B2+vVZ1vHRh2pj+64aLv9XXHYbvNQWqy6EiyZGV8th9eKia4PoRtB6jMLaATDoBNvMIkR6AdqOYpxGKyGuGE9YMuSsfJDhMGfUb8tSh0HCkweXKRUacVvjH2nqulZ7ztWEW77YitE/wAj/wBvRWrPesIhPTm2K933FW7T4HbPJYRdPrkrN8woonih7XdERYjrV2FhvVc/5In2w+rkRPlPq5ZcViD4f3P/AJFEUnovtDafDuV74R4R9rURFTW3wb2fyCistw3IiVEz/GzY/wAlh1x/b0RFKRyIXjibG9Sr8G4bB5oiv1Wtj8B+9/8AJ6gtPgf9juhRFL7WelkXBVbZez7x5rKKfR14Pp5qvaPG3Y7qsotT2z+nVsnhGz0VGL/lf+3+IRE+M/n2tw1Ysf8Ajbv6lESNVB8T/wAb9hXOdduRFKv5Q/Uz7z/Eq8/FEU+LfaGx+Pd5q25EUpH/2Q=="/>
          <p:cNvSpPr>
            <a:spLocks noChangeAspect="1" noChangeArrowheads="1"/>
          </p:cNvSpPr>
          <p:nvPr/>
        </p:nvSpPr>
        <p:spPr bwMode="auto">
          <a:xfrm>
            <a:off x="155575" y="-144464"/>
            <a:ext cx="182879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SEhQSEhQVFRUXFhQaGBcXGBgVGhYXFxQYGRgXFRgYHCggHBolHBQXITEhJSkrLi4uFx8zODMsNygtLisBCgoKDg0OGhAQGywkHCQsNCwsLCwsLCwsLCwsNCwsLCwsLCwsLCwsLCwsLCwsLCwsLCwsLCwsLCwsLCwsLCwsLP/AABEIALEBHAMBIgACEQEDEQH/xAAbAAEAAgMBAQAAAAAAAAAAAAAAAwQBAgUGB//EADsQAAECAwQHBgUEAgIDAQAAAAEAAgMRIQQxQVESYXGBkaGxFCIywdHwBRNCcuEVgrLxM1LC0mKSoiP/xAAYAQEBAQEBAAAAAAAAAAAAAAAAAQIDBP/EAB8RAQEBAQADAQEAAwAAAAAAAAABERMSMUECIVFhgf/aAAwDAQACEQMRAD8A+GoiICIiAiIgIiICIiAiIgIiICIiAiIgIiICIiAiIgIiICIiAiIgIiIC2htmQJgTIEzQCeJOS1RB17T8D0A4i02Z2iCZNiTJlg0FtSclyERAREQEREBERAREQEREBERAREQEREBERAREQEREBERAREQEREBERAREQEREBERAREQEREBERAREQEREBERAREQEREBERAREQEREBERAREQEREBERAREQEREBERAREQEREBERAREQEREBERAREQEREBERAREQEREBERAREQEREBERAREQEREBERAREQEREBERAREQEREBERAREQEREBERAREQEREBERAREQEREBERAREQEREBERARWeyFOyFTYuVWRWeyFOxlNhlVkVnsZTsZTYZVZFZ7GVnsZTYZVVFa7GU7GU2GVVRWuxlOxFNhlVUVrsRTsRTYZVVFa7EU7EU2GVVRWuxFOxOTYZVVFa7E5OxFNhlVUVvsTk7E5NhlVEVrsTk7E5PKGVVRWuxOTsTk8oZVVFa7E5OxFNhlVUVrsTk7E5PKGVVRWuxOTsTk8oZVVFa7EU7EU2GVVRWuxlOxlNhlelFi1LIsS7Bs88FsLKcpLx+b2eDi9iWexLs/J908lIyCTd5lTzPBw+w6k7FqXe7McfVOzHLlLqnSnhHCFhWTYV3DCp6fhOzm+XH+1Oi+EcTsGpZ7BqXebDGPXyWHsGR9fROlObhiwBZ/TtS7Qh5NIW5hADD37yU6LzcL9PCz+n6l3uzy+kcOq3dZqA01/hOhzjz/wCnIPhy9E2zSBMxdcJoLMZXHVO7hJTpV5x58fDQg+HYr0Qglx0ZA1vw13ySHCn4auzIvrSu5OlOcedPw0e6rb9MpOS9KLO4zaAARPI1v81p2QCUzftnTz1KdKvOPOn4YFn9KXpnQh3ZSOs9EjWU3ypsnLgnWnOPMj4VqWf0vYvVMst0mk7DgtDZ2gkFpBN2I/KnWnOPMH4UFn9KGS9VDs4ymdQotXw5GrRxTrV5R5f9I1UzWf0gal6gCeEuMuImt4cNTtV5R5P9J9yWW/B53L1pgSrSWUvNSQ4LZYbk7U4x453wfUg+DnLovbOs5F2iRr9JLVtmzAG/0U7VeMeM/RdSH4LqXtW2atJnn0qsmz5gHdJO9OEeH/SNQWP0de+ZZmkVEttOq3b8Pbq4einerwjypOs8T/S0+WP9TtJkp/lbRwHVNEbeLvJa1nGkKDP/AFGyqnMAD6iNtOq1c+X5MuQURcbwDup+U0xP8rLSdsoOJWHWcC+mqn9qt8pxMz6nfRSw4Wqm2XNTVxtojZ71p8oXmo104KUANuAGur3c/RYZDDzPxa3TPKcuaDBeJSH43rZ0SQuB2U981nTGQJGNJD3qUjYQMrz03DFTVxiB3wZtAGf5MgoXATwkMb/wFctTBIaQrhW7XIGiWWGyWkZnW6jRsGKJFNrSSDhhWp2e5KZ8Mm6QA3y35qxHePp2aRFTqaMFALNdMfjWprWMRIeh9UycJzl/5OrJSQokwAajCfMraDChjvEDRGB+o4k6lWe1zz3QGgmQF2/qUMbPExJo7swKZTqrEabASwCWjWY23JbmCE2G0HM3zoB6lawXF7XjRmM/2hBJBjSBIvdXZLZuVaO8uIyOYuKs2ixaAadMEUBwoRtzkpG2WbS0SzGquG+u9RYrfLkJaM2n/wCT6KxZWYGgypxHopR4ZyIcKGWOYvmtWWsNAIE2nIy0eVyDT5gDpXg3ObMEbjQ+6rSMCKiTgTfj+4Hz4qSI8OrKWrPWFvDExMVrInEfcBeoqOC5v1Ag7iD73qaHDbPxGRwy6rSLAcwTlMaqtPoswi11PqyNDuOKgkdAY0+IAHWWnl6LaLC0atm4agCR5rSHZnGde6MxdunzC1fAcyrT3c2GctrcOG9MJViA/SukabCsxGSvaLryOsqFU4UZrjUzOq/hOfBSveDcQ7UTUeY4IqUPGQ3THILRxB8I5nyUcOC110266kcR6haxLK7MkapHqFMXU4igXmXvceSyY1bztBdzl6Kq0uFJg6nejp8lI2L/ALQtHWwkT2ioHBBY72Gid4J5SKz8yV7QD9v4UTI5yBHvYFKIu7j5LKuAIINzSdp8lt8ggSJA1f1VXNPATOoegUbYZ0qmQ/0kDyA8yvQ4ariFlX3q9UfIXncK9KcVde5rb5jIumTuAoFpEiON0zrcegKh/VFpJAIa4azdyEuCF08S7ZQcSpHZumdt3ALMObvCN/ojSJkEzm46I2U9SrPaBKQGlrdduCh7pNWucc9Km4NKlg2WdcM8N2aI1EyZ+UuAUpdo0E589mpIkmiQJJzyG65VTFr3anNRUzyBV5rlfXzUrYrL3P0jg0eVOZVVsIzzceAHkFK2EyEM3HUfYAmhVuzMD3XV5NHvipLS9rRotnrpL3NVbNEEp4m6YlMq81oAmRM7PEffABVHOdED3aAEgKnG64KbTDZuAnIYZmvSXEqUShgl1Ca0xOpU7TFpXWT1Ki7ox5e7SM8hsH5mrlhgEzrQl3UqKxwpNBkTTCtcbtatfDbbDDQSWik6zyGpRdxBanOLJ4AA8F0bNDkA4C6/Yb/XcuW+LNtLle+HRB8ppvpIzr4TonmES+mbUJGYMhjdxu3Lk2hhY6lWuN2RPkVeeTolpJMjI6xhXYqhMwQay5jP3kosjWBFmdFwInd/eakiPdDM2mU7nACR1OBx9hQNAcC03jnkdqu2JweDDeJmuqYzEsQis2P4k4nRN+IuB1hTR2NvAOz/AKqCPZCzMtwOW3XrQxzKTqjA+vqhFqFaMjMjOj278fdVubSCakEjFtHD7gogJiZH7hhtWgLZ97unB4pxy6IFoaDU6Ls3No4fcMUhzwk4DIVHmFmNZyK3jMX7TK9QwogvcDT62gg76T93KKn+fK6fU8q9Vv2md4Dtdx2TA8lDFJvpEbmKOWrIgJz5OCg3LWnVqPuXRBZyKtdLUaDnMKQOBvkdvdPG4qKLDIPcdL/xd3epkeCKyYxB78M7RKvXqpRGhZuG4+igZEdOWiZ6vS4qyLM81+W//wBXjpRE/wCuC23FxLA1w+27jJW4IfKZdoDHwE7zL1U7LMZf/kxo1voubHD5y0mvOJBmBwA4BdnFPEitBmKnN3kFH8wuu4nyUbYQHiJcfeCzEjS1DV5lRpLJrb+87LLaqka1OnIykbmt916LaFCc/wAIkM/QKcQmw6CZdzOtxQwsztGZcBLI3b89iki2t75hokM7jurTrsUfyfqfIS1yA95rQPBGkZhk75eL0ChiOBZzUC7E38FcbBl3WivIbVJDOlRktoqBszPRWHBsJuk7dm4+89aLqqYIhjSN5wxJ9FBDYCS90veA99ULy92k78DUNXVA/SlK7DXrPvXkgnhjSMz/AEMvVSmEHzcZ08JBLTrNOCjb/qMb9QxW8aMAJCiQv+FaK+bqykBvpdXjwWrW6cRjc3cm949JLWC0uE7p1rlhyHElZhQHB9ZTl1NcNQVT07hEmudkHHgFwfkaIoSTIX1V+02yYcxrHm5pcANEaRAqSdaiiBS/yL+fZ8NiUA1u5FwV1ryHOFJENdKWYka/tPFcWEK4jvkzmKVnd+5dO4tMyZggzM8JjkHIY1MQ6VcZg6iJkS3T4KrbGYicxO6kxiPPcp7QL+I2g+oWHPmA4YyWf9tKsOdHNqczKuo6lbI0gHtmDwLSPP3cVTgya4tnQ1GzEbjykrQitYZzEj4gOshj5bAqhCtz6scZ01ScFvBiFtH1Bxv3H1Ve2ME5iYGDpE1N271WLPG0+66YOIp7kUV1obi26rcsRszGpTOgNfVl5rIXH0K5UNxYZaR0OJacKnBdGz6TTMOBBwlKe+d6iVSbbzBdoyN9WOrwldtu2rosdCjT0JtiSmW4+jh7opYkRkWTS12ln3Q5p3m7iFy7VYHMNQRk4U4EGhVTS0wXQzN026wDLeCDzUbI4mJ0ODgDzx6q5Z/ihHdizIwcLx9wHUcFJHsDHDSZITyq07hdu4KLt+o4PxEASdoPGYlPhdwkrcJ0N47siMnVlxqN64MaykHvEtOBvB34rLIJZXmyY5YbkV3jZxh3TleD72qRjHigHAiXMrmWa3OGOkNdeamNsODtHVIH+Q/Cg40SIXeKQbg0UH5Wukdg93ZLD4gbtzN+wegUQhuffMdfwumsY30ye6wVx/J9lTQrIAZvm6VcgNk+q2YBDbLlSZ4ALEBul3nT+27frQTCK51GAtGZlyCk0GswmTvJ1/lQ6cyQGz1kmQ2jyCngWYNmZX1OvaiWtGwdI6TtwFw9VJ81te8ABQnyHr7FWNbxpSA0m4mejPZS7r1kh/GhCb/jJy75NcAKXqjom0Q4TZk3XAXnIALjRozortJ24YNGQ8ytbRaXRXabxLJoro+rjmo4kQjutlpHfojEn3UqLEjnT7ouHi/6j3dtUzaCZwUMBlwF3uZOsqRxmZYNv1uvA3X8FPa+ksE4m88hgPetVbU7SOjnfsx8hvU0SJITUfw2GXHSOPQezxQTwYeXNYs8KbyferlJW4zdFpIoZU2mg5yUVlkPLZhyT4VLaTRrc3N5Gf8AxWkQLeLVzBrJ4NI80OKU/Llwj3nT/wBx/BivRXd0GfhIPB0jyJXOa7vP2tPKXkr7ZFpGf/If2isxvfvgq4iEEtpI1G8159VNBdpMaTv2yrzChe/RIdka/a6h5yO5ZVWtj+7NviBnLrxCu2OLpNDhu3qWLlJU7M8MfoTIDpkSAv8AqbXO/iqOjZnfQbj4fNvmOGSitFkrMUOB6g6lJDm/SbouAFxJaJ4zEjOeKna+YIdIOF91cnDUeRmqzf4qsjCRJBJBkWgVG2tVYZNgn9H8durpsugjwa6TaOHAjI+RwW7HOeO6/R2tBlmCFF3VwjSFCQcx7qFUixIxm0udLbMEapreBBMIEuJe3AMAGjnIGcxqwSLa2upov1TAFcwZKs/VBri2ju8M/qG0YjntVqA4t70M34Xtcog6ZIcCDdOVDqMrimgWmY/B2+vVZ1vHRh2pj+64aLv9XXHYbvNQWqy6EiyZGV8th9eKia4PoRtB6jMLaATDoBNvMIkR6AdqOYpxGKyGuGE9YMuSsfJDhMGfUb8tSh0HCkweXKRUacVvjH2nqulZ7ztWEW77YitE/wAj/wBvRWrPesIhPTm2K933FW7T4HbPJYRdPrkrN8woonih7XdERYjrV2FhvVc/5In2w+rkRPlPq5ZcViD4f3P/AJFEUnovtDafDuV74R4R9rURFTW3wb2fyCistw3IiVEz/GzY/wAlh1x/b0RFKRyIXjibG9Sr8G4bB5oiv1Wtj8B+9/8AJ6gtPgf9juhRFL7WelkXBVbZez7x5rKKfR14Pp5qvaPG3Y7qsotT2z+nVsnhGz0VGL/lf+3+IRE+M/n2tw1Ysf8Ajbv6lESNVB8T/wAb9hXOdduRFKv5Q/Uz7z/Eq8/FEU+LfaGx+Pd5q25EUpH/2Q=="/>
          <p:cNvSpPr>
            <a:spLocks noChangeAspect="1" noChangeArrowheads="1"/>
          </p:cNvSpPr>
          <p:nvPr/>
        </p:nvSpPr>
        <p:spPr bwMode="auto">
          <a:xfrm>
            <a:off x="307975" y="7936"/>
            <a:ext cx="182879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8" name="Picture 6" descr="http://dustlesswoodfloorrefinishingandinstallation.com/wp-content/uploads/2013/02/Hardwood-Floor-Refinishing-Denville-NJ-07834-After-Stain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275" y="1600200"/>
            <a:ext cx="274798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upload.wikimedia.org/wikipedia/commons/d/d6/Suspended-ceiling-0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38" y="3613150"/>
            <a:ext cx="2713062" cy="214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3072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SKPANEKEY" val="71d957d1-d431-4e19-82ce-70eba0a8e170"/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COLORS" val="0"/>
  <p:tag name="MULTIRESPDIVISOR" val="1"/>
  <p:tag name="INCORRECTPOINTVALUE" val="0"/>
  <p:tag name="AUTOADJUSTPARTRANGE" val="True"/>
  <p:tag name="FIBNUMRESULTS" val="5"/>
  <p:tag name="PRRESPONSE2" val="9"/>
  <p:tag name="PRRESPONSE6" val="5"/>
  <p:tag name="PRRESPONSE10" val="1"/>
  <p:tag name="SHOWBARVISIBLE" val="True"/>
  <p:tag name="ANSWERNOWSTYLE" val="-1"/>
  <p:tag name="RESPTABLESTYLE" val="-1"/>
  <p:tag name="BACKUPSESSIONS" val="True"/>
  <p:tag name="AUTOUPDATEALIASES" val="True"/>
  <p:tag name="SKIPREMAININGRACESLIDES" val="True"/>
  <p:tag name="BUBBLESIZEVISIBLE" val="True"/>
  <p:tag name="CUSTOMCELLBACKCOLOR1" val="-657956"/>
  <p:tag name="DISPLAYNAME" val="True"/>
  <p:tag name="AUTOSIZEGRID" val="True"/>
  <p:tag name="CHARTLABELS" val="1"/>
  <p:tag name="ALLOWUSERFEEDBACK" val="True"/>
  <p:tag name="ZEROBASED" val="False"/>
  <p:tag name="FIBINCLUDEOTHER" val="True"/>
  <p:tag name="PRRESPONSE4" val="7"/>
  <p:tag name="PRRESPONSE9" val="2"/>
  <p:tag name="TPOS" val="2"/>
  <p:tag name="SAVECSVWITHSESSION" val="True"/>
  <p:tag name="RESPCOUNTERFORMAT" val="0"/>
  <p:tag name="CHARTVALUEFORMAT" val="0%"/>
  <p:tag name="RACEENDPOINTS" val="100"/>
  <p:tag name="BUBBLENAMEVISIBLE" val="True"/>
  <p:tag name="CUSTOMCELLBACKCOLOR2" val="-13395457"/>
  <p:tag name="GRIDOPACITY" val="90"/>
  <p:tag name="POLLINGCYCLE" val="2"/>
  <p:tag name="CORRECTPOINTVALUE" val="1"/>
  <p:tag name="ADVANCEDSETTINGSVIEW" val="False"/>
  <p:tag name="PRRESPONSE3" val="8"/>
  <p:tag name="SHOWFLASHWARNING" val="True"/>
  <p:tag name="POWERPOINTVERSION" val="14.0"/>
  <p:tag name="COUNTDOWNSTYLE" val="-1"/>
  <p:tag name="AUTOADVANCE" val="False"/>
  <p:tag name="PARTICIPANTSINLEADERBOARD" val="5"/>
  <p:tag name="CUSTOMGRIDBACKCOLOR" val="-722948"/>
  <p:tag name="GRIDROTATIONINTERVAL" val="2"/>
  <p:tag name="INCLUDENONRESPONDERS" val="False"/>
  <p:tag name="CHARTSCALE" val="True"/>
  <p:tag name="PRRESPONSE5" val="6"/>
  <p:tag name="WASPOLLED" val="65974EBF13894094A2D7E3F56895287B"/>
  <p:tag name="ANSWERNOWTEXT" val="Answer Now"/>
  <p:tag name="REVIEWONLY" val="False"/>
  <p:tag name="BUBBLEGROUPING" val="3"/>
  <p:tag name="DISPLAYDEVICENUMBER" val="True"/>
  <p:tag name="INCLUDEPPT" val="True"/>
  <p:tag name="FIBDISPLAYKEYWORDS" val="True"/>
  <p:tag name="ALWAYSOPENPOLL" val="False"/>
  <p:tag name="COUNTDOWNSECONDS" val="10"/>
  <p:tag name="RACEANIMATIONSPEED" val="3"/>
  <p:tag name="USESCHEMECOLORS" val="True"/>
  <p:tag name="REALTIMEBACKUP" val="False"/>
  <p:tag name="PRRESPONSE7" val="4"/>
  <p:tag name="CSVFORMAT" val="0"/>
  <p:tag name="MAXRESPONDERS" val="5"/>
  <p:tag name="GRIDFONTSIZE" val="12"/>
  <p:tag name="PRRESPONSE1" val="10"/>
  <p:tag name="NUMRESPONSES" val="1"/>
  <p:tag name="CUSTOMCELLBACKCOLOR3" val="-268652"/>
  <p:tag name="FIBDISPLAYRESULTS" val="True"/>
  <p:tag name="ALLOWDUPLICATES" val="False"/>
  <p:tag name="RESETCHARTS" val="True"/>
  <p:tag name="USESECONDARYMONITOR" val="True"/>
  <p:tag name="REALTIMEBACKUPPATH" val="(None)"/>
  <p:tag name="DEFAULTNUMTEAMS" val="5"/>
  <p:tag name="STDCHART" val="1"/>
  <p:tag name="GRIDPOSITION" val="1"/>
  <p:tag name="TPVERSION" val="2008"/>
  <p:tag name="PRRESPONSE8" val="3"/>
  <p:tag name="DELIMITERS" val="3.1"/>
  <p:tag name="TPFULLVERSION" val="4.3.2.1178"/>
  <p:tag name="INCLUDESESSIO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ndsu-template1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ndsu-template1(1)</Template>
  <TotalTime>7604</TotalTime>
  <Words>219</Words>
  <Application>Microsoft Office PowerPoint</Application>
  <PresentationFormat>On-screen Show (4:3)</PresentationFormat>
  <Paragraphs>60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ＭＳ Ｐゴシック</vt:lpstr>
      <vt:lpstr>Arial</vt:lpstr>
      <vt:lpstr>Calibri</vt:lpstr>
      <vt:lpstr>ndsu-template1(1)</vt:lpstr>
      <vt:lpstr>PowerPoint Presentation</vt:lpstr>
      <vt:lpstr>Managing  Energy Crop Risk</vt:lpstr>
      <vt:lpstr>Types of Risk</vt:lpstr>
      <vt:lpstr>Production Risk - Causes</vt:lpstr>
      <vt:lpstr>Production Risk - Protection</vt:lpstr>
      <vt:lpstr>PowerPoint Presentation</vt:lpstr>
      <vt:lpstr>Contracting</vt:lpstr>
      <vt:lpstr>Contract Types</vt:lpstr>
      <vt:lpstr>Formula Contracts</vt:lpstr>
      <vt:lpstr>PowerPoint Presentation</vt:lpstr>
      <vt:lpstr>Offtake/Counter Party Risk</vt:lpstr>
      <vt:lpstr>New Generation Co-op</vt:lpstr>
      <vt:lpstr>Risk Management Review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Ripplinger</dc:creator>
  <cp:lastModifiedBy>David Ripplinger</cp:lastModifiedBy>
  <cp:revision>450</cp:revision>
  <cp:lastPrinted>2013-08-21T13:41:12Z</cp:lastPrinted>
  <dcterms:created xsi:type="dcterms:W3CDTF">2011-12-22T01:26:49Z</dcterms:created>
  <dcterms:modified xsi:type="dcterms:W3CDTF">2015-03-17T11:29:41Z</dcterms:modified>
</cp:coreProperties>
</file>