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4" r:id="rId9"/>
    <p:sldId id="293" r:id="rId10"/>
    <p:sldId id="287" r:id="rId11"/>
    <p:sldId id="261" r:id="rId12"/>
    <p:sldId id="259" r:id="rId13"/>
    <p:sldId id="262" r:id="rId14"/>
    <p:sldId id="263" r:id="rId15"/>
    <p:sldId id="264" r:id="rId16"/>
    <p:sldId id="265" r:id="rId17"/>
    <p:sldId id="266" r:id="rId18"/>
    <p:sldId id="269" r:id="rId19"/>
    <p:sldId id="267" r:id="rId20"/>
    <p:sldId id="271" r:id="rId21"/>
    <p:sldId id="286" r:id="rId22"/>
    <p:sldId id="268" r:id="rId23"/>
    <p:sldId id="270" r:id="rId24"/>
    <p:sldId id="274" r:id="rId25"/>
    <p:sldId id="272" r:id="rId26"/>
    <p:sldId id="277" r:id="rId27"/>
    <p:sldId id="295" r:id="rId28"/>
    <p:sldId id="296" r:id="rId29"/>
    <p:sldId id="297" r:id="rId30"/>
    <p:sldId id="283" r:id="rId31"/>
    <p:sldId id="284" r:id="rId32"/>
    <p:sldId id="285" r:id="rId33"/>
    <p:sldId id="298" r:id="rId34"/>
    <p:sldId id="300" r:id="rId35"/>
    <p:sldId id="301" r:id="rId36"/>
    <p:sldId id="302" r:id="rId37"/>
    <p:sldId id="303" r:id="rId38"/>
    <p:sldId id="305" r:id="rId39"/>
    <p:sldId id="306" r:id="rId40"/>
    <p:sldId id="307" r:id="rId41"/>
    <p:sldId id="310" r:id="rId42"/>
    <p:sldId id="312" r:id="rId43"/>
    <p:sldId id="314" r:id="rId44"/>
    <p:sldId id="280" r:id="rId45"/>
  </p:sldIdLst>
  <p:sldSz cx="9144000" cy="6858000" type="screen4x3"/>
  <p:notesSz cx="6954838" cy="9309100"/>
  <p:custDataLst>
    <p:tags r:id="rId48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01"/>
    <a:srgbClr val="FFC830"/>
    <a:srgbClr val="001409"/>
    <a:srgbClr val="FAA523"/>
    <a:srgbClr val="005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2" autoAdjust="0"/>
    <p:restoredTop sz="80431" autoAdjust="0"/>
  </p:normalViewPr>
  <p:slideViewPr>
    <p:cSldViewPr snapToGrid="0" snapToObjects="1">
      <p:cViewPr varScale="1">
        <p:scale>
          <a:sx n="60" d="100"/>
          <a:sy n="60" d="100"/>
        </p:scale>
        <p:origin x="71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ublic\Documents\M_EPOOXE_EEX_NUS-Z00_MBBLm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WTI Forward Curve (NYMEX)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Sheet1!$A$1:$A$46</c:f>
              <c:numCache>
                <c:formatCode>General</c:formatCode>
                <c:ptCount val="46"/>
                <c:pt idx="0" formatCode="mmm\-yy">
                  <c:v>42036</c:v>
                </c:pt>
                <c:pt idx="2" formatCode="mmm\-yy">
                  <c:v>42064</c:v>
                </c:pt>
                <c:pt idx="4" formatCode="mmm\-yy">
                  <c:v>42095</c:v>
                </c:pt>
                <c:pt idx="6" formatCode="mmm\-yy">
                  <c:v>42125</c:v>
                </c:pt>
                <c:pt idx="8" formatCode="mmm\-yy">
                  <c:v>42156</c:v>
                </c:pt>
                <c:pt idx="10" formatCode="mmm\-yy">
                  <c:v>42186</c:v>
                </c:pt>
                <c:pt idx="12" formatCode="mmm\-yy">
                  <c:v>42217</c:v>
                </c:pt>
                <c:pt idx="14" formatCode="mmm\-yy">
                  <c:v>42248</c:v>
                </c:pt>
                <c:pt idx="16" formatCode="mmm\-yy">
                  <c:v>42278</c:v>
                </c:pt>
                <c:pt idx="18" formatCode="mmm\-yy">
                  <c:v>42309</c:v>
                </c:pt>
                <c:pt idx="20" formatCode="mmm\-yy">
                  <c:v>42339</c:v>
                </c:pt>
                <c:pt idx="22" formatCode="mmm\-yy">
                  <c:v>42370</c:v>
                </c:pt>
                <c:pt idx="24" formatCode="mmm\-yy">
                  <c:v>42401</c:v>
                </c:pt>
                <c:pt idx="26" formatCode="mmm\-yy">
                  <c:v>42430</c:v>
                </c:pt>
                <c:pt idx="28" formatCode="mmm\-yy">
                  <c:v>42461</c:v>
                </c:pt>
                <c:pt idx="30" formatCode="mmm\-yy">
                  <c:v>42491</c:v>
                </c:pt>
                <c:pt idx="32" formatCode="mmm\-yy">
                  <c:v>42522</c:v>
                </c:pt>
                <c:pt idx="34" formatCode="mmm\-yy">
                  <c:v>42552</c:v>
                </c:pt>
                <c:pt idx="36" formatCode="mmm\-yy">
                  <c:v>42583</c:v>
                </c:pt>
                <c:pt idx="38" formatCode="mmm\-yy">
                  <c:v>42614</c:v>
                </c:pt>
                <c:pt idx="40" formatCode="mmm\-yy">
                  <c:v>42644</c:v>
                </c:pt>
                <c:pt idx="42" formatCode="mmm\-yy">
                  <c:v>42675</c:v>
                </c:pt>
                <c:pt idx="44" formatCode="mmm\-yy">
                  <c:v>42705</c:v>
                </c:pt>
              </c:numCache>
            </c:numRef>
          </c:cat>
          <c:val>
            <c:numRef>
              <c:f>Sheet1!$B$1:$B$46</c:f>
              <c:numCache>
                <c:formatCode>General</c:formatCode>
                <c:ptCount val="46"/>
                <c:pt idx="0">
                  <c:v>48.89</c:v>
                </c:pt>
                <c:pt idx="2">
                  <c:v>49.41</c:v>
                </c:pt>
                <c:pt idx="4">
                  <c:v>50.09</c:v>
                </c:pt>
                <c:pt idx="6">
                  <c:v>50.84</c:v>
                </c:pt>
                <c:pt idx="8">
                  <c:v>51.62</c:v>
                </c:pt>
                <c:pt idx="10">
                  <c:v>52.37</c:v>
                </c:pt>
                <c:pt idx="12">
                  <c:v>53.18</c:v>
                </c:pt>
                <c:pt idx="14">
                  <c:v>53.86</c:v>
                </c:pt>
                <c:pt idx="16">
                  <c:v>54.66</c:v>
                </c:pt>
                <c:pt idx="18">
                  <c:v>55.53</c:v>
                </c:pt>
                <c:pt idx="20">
                  <c:v>56.14</c:v>
                </c:pt>
                <c:pt idx="22">
                  <c:v>56.93</c:v>
                </c:pt>
                <c:pt idx="24">
                  <c:v>57.49</c:v>
                </c:pt>
                <c:pt idx="26">
                  <c:v>58.06</c:v>
                </c:pt>
                <c:pt idx="28">
                  <c:v>58.65</c:v>
                </c:pt>
                <c:pt idx="30">
                  <c:v>59.27</c:v>
                </c:pt>
                <c:pt idx="32">
                  <c:v>59.71</c:v>
                </c:pt>
                <c:pt idx="34">
                  <c:v>60.31</c:v>
                </c:pt>
                <c:pt idx="36">
                  <c:v>60.95</c:v>
                </c:pt>
                <c:pt idx="38">
                  <c:v>61.56</c:v>
                </c:pt>
                <c:pt idx="40">
                  <c:v>61.99</c:v>
                </c:pt>
                <c:pt idx="42">
                  <c:v>62.44</c:v>
                </c:pt>
                <c:pt idx="44">
                  <c:v>62.5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269240"/>
        <c:axId val="81780832"/>
      </c:lineChart>
      <c:dateAx>
        <c:axId val="159269240"/>
        <c:scaling>
          <c:orientation val="minMax"/>
        </c:scaling>
        <c:delete val="0"/>
        <c:axPos val="b"/>
        <c:numFmt formatCode="mmmm\ 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780832"/>
        <c:crosses val="autoZero"/>
        <c:auto val="1"/>
        <c:lblOffset val="100"/>
        <c:baseTimeUnit val="months"/>
        <c:majorUnit val="8"/>
        <c:majorTimeUnit val="months"/>
      </c:dateAx>
      <c:valAx>
        <c:axId val="81780832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269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RBOB Forward </a:t>
            </a:r>
            <a:r>
              <a:rPr lang="en-US" sz="3200" dirty="0" smtClean="0"/>
              <a:t>Curve (NYMEX)</a:t>
            </a:r>
            <a:endParaRPr lang="en-US" sz="3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Sheet4!$M$1:$M$36</c:f>
              <c:numCache>
                <c:formatCode>General</c:formatCode>
                <c:ptCount val="36"/>
                <c:pt idx="0" formatCode="m/d/yyyy">
                  <c:v>42036</c:v>
                </c:pt>
                <c:pt idx="2" formatCode="m/d/yyyy">
                  <c:v>42064</c:v>
                </c:pt>
                <c:pt idx="4" formatCode="m/d/yyyy">
                  <c:v>42095</c:v>
                </c:pt>
                <c:pt idx="6" formatCode="m/d/yyyy">
                  <c:v>42125</c:v>
                </c:pt>
                <c:pt idx="8" formatCode="m/d/yyyy">
                  <c:v>42156</c:v>
                </c:pt>
                <c:pt idx="10" formatCode="m/d/yyyy">
                  <c:v>42186</c:v>
                </c:pt>
                <c:pt idx="12" formatCode="m/d/yyyy">
                  <c:v>42217</c:v>
                </c:pt>
                <c:pt idx="14" formatCode="m/d/yyyy">
                  <c:v>42248</c:v>
                </c:pt>
                <c:pt idx="16" formatCode="m/d/yyyy">
                  <c:v>42278</c:v>
                </c:pt>
                <c:pt idx="18" formatCode="m/d/yyyy">
                  <c:v>42309</c:v>
                </c:pt>
                <c:pt idx="20" formatCode="m/d/yyyy">
                  <c:v>42339</c:v>
                </c:pt>
                <c:pt idx="22" formatCode="m/d/yyyy">
                  <c:v>42370</c:v>
                </c:pt>
                <c:pt idx="24" formatCode="m/d/yyyy">
                  <c:v>42401</c:v>
                </c:pt>
                <c:pt idx="26" formatCode="m/d/yyyy">
                  <c:v>42430</c:v>
                </c:pt>
                <c:pt idx="28" formatCode="m/d/yyyy">
                  <c:v>42461</c:v>
                </c:pt>
                <c:pt idx="30" formatCode="m/d/yyyy">
                  <c:v>42491</c:v>
                </c:pt>
                <c:pt idx="32" formatCode="m/d/yyyy">
                  <c:v>42522</c:v>
                </c:pt>
                <c:pt idx="34" formatCode="m/d/yyyy">
                  <c:v>42552</c:v>
                </c:pt>
              </c:numCache>
            </c:numRef>
          </c:cat>
          <c:val>
            <c:numRef>
              <c:f>Sheet4!$N$1:$N$50</c:f>
              <c:numCache>
                <c:formatCode>General</c:formatCode>
                <c:ptCount val="50"/>
                <c:pt idx="0">
                  <c:v>1.3786</c:v>
                </c:pt>
                <c:pt idx="2">
                  <c:v>1.4124000000000001</c:v>
                </c:pt>
                <c:pt idx="4">
                  <c:v>1.6357999999999999</c:v>
                </c:pt>
                <c:pt idx="6">
                  <c:v>1.6529</c:v>
                </c:pt>
                <c:pt idx="8">
                  <c:v>1.6561999999999999</c:v>
                </c:pt>
                <c:pt idx="10">
                  <c:v>1.6516</c:v>
                </c:pt>
                <c:pt idx="12">
                  <c:v>1.6476999999999999</c:v>
                </c:pt>
                <c:pt idx="14">
                  <c:v>1.6349</c:v>
                </c:pt>
                <c:pt idx="16">
                  <c:v>1.5227999999999999</c:v>
                </c:pt>
                <c:pt idx="18">
                  <c:v>1.5144</c:v>
                </c:pt>
                <c:pt idx="20">
                  <c:v>1.5144</c:v>
                </c:pt>
                <c:pt idx="22">
                  <c:v>1.5349999999999999</c:v>
                </c:pt>
                <c:pt idx="24">
                  <c:v>1.5607</c:v>
                </c:pt>
                <c:pt idx="26">
                  <c:v>1.5879000000000001</c:v>
                </c:pt>
                <c:pt idx="28">
                  <c:v>1.7972999999999999</c:v>
                </c:pt>
                <c:pt idx="30">
                  <c:v>1.8086</c:v>
                </c:pt>
                <c:pt idx="32">
                  <c:v>1.806</c:v>
                </c:pt>
                <c:pt idx="34">
                  <c:v>1.8009999999999999</c:v>
                </c:pt>
                <c:pt idx="36">
                  <c:v>1.7909999999999999</c:v>
                </c:pt>
                <c:pt idx="38">
                  <c:v>0</c:v>
                </c:pt>
                <c:pt idx="40">
                  <c:v>0</c:v>
                </c:pt>
                <c:pt idx="42">
                  <c:v>0</c:v>
                </c:pt>
                <c:pt idx="44">
                  <c:v>0</c:v>
                </c:pt>
                <c:pt idx="46">
                  <c:v>0</c:v>
                </c:pt>
                <c:pt idx="48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1270632"/>
        <c:axId val="161830680"/>
      </c:lineChart>
      <c:dateAx>
        <c:axId val="161270632"/>
        <c:scaling>
          <c:orientation val="minMax"/>
        </c:scaling>
        <c:delete val="0"/>
        <c:axPos val="b"/>
        <c:numFmt formatCode="mmmm\ yyyy\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830680"/>
        <c:crosses val="autoZero"/>
        <c:auto val="1"/>
        <c:lblOffset val="100"/>
        <c:baseTimeUnit val="months"/>
        <c:majorUnit val="4"/>
        <c:majorTimeUnit val="months"/>
      </c:dateAx>
      <c:valAx>
        <c:axId val="161830680"/>
        <c:scaling>
          <c:orientation val="minMax"/>
          <c:min val="1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270632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 smtClean="0"/>
              <a:t>NYH</a:t>
            </a:r>
            <a:r>
              <a:rPr lang="en-US" sz="3200" baseline="0" dirty="0" smtClean="0"/>
              <a:t> ULSD Forward Curve (NYMEX)</a:t>
            </a:r>
            <a:endParaRPr lang="en-US" sz="3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Sheet5!$A$1:$A$46</c:f>
              <c:numCache>
                <c:formatCode>General</c:formatCode>
                <c:ptCount val="46"/>
                <c:pt idx="0" formatCode="mmm\-yy">
                  <c:v>42036</c:v>
                </c:pt>
                <c:pt idx="2" formatCode="mmm\-yy">
                  <c:v>42064</c:v>
                </c:pt>
                <c:pt idx="4" formatCode="mmm\-yy">
                  <c:v>42095</c:v>
                </c:pt>
                <c:pt idx="6" formatCode="mmm\-yy">
                  <c:v>42125</c:v>
                </c:pt>
                <c:pt idx="8" formatCode="mmm\-yy">
                  <c:v>42156</c:v>
                </c:pt>
                <c:pt idx="10" formatCode="mmm\-yy">
                  <c:v>42186</c:v>
                </c:pt>
                <c:pt idx="12" formatCode="mmm\-yy">
                  <c:v>42217</c:v>
                </c:pt>
                <c:pt idx="14" formatCode="mmm\-yy">
                  <c:v>42248</c:v>
                </c:pt>
                <c:pt idx="16" formatCode="mmm\-yy">
                  <c:v>42278</c:v>
                </c:pt>
                <c:pt idx="18" formatCode="mmm\-yy">
                  <c:v>42309</c:v>
                </c:pt>
                <c:pt idx="20" formatCode="mmm\-yy">
                  <c:v>42339</c:v>
                </c:pt>
                <c:pt idx="22" formatCode="mmm\-yy">
                  <c:v>42370</c:v>
                </c:pt>
                <c:pt idx="24" formatCode="mmm\-yy">
                  <c:v>42401</c:v>
                </c:pt>
                <c:pt idx="26" formatCode="mmm\-yy">
                  <c:v>42430</c:v>
                </c:pt>
                <c:pt idx="28" formatCode="mmm\-yy">
                  <c:v>42461</c:v>
                </c:pt>
                <c:pt idx="30" formatCode="mmm\-yy">
                  <c:v>42491</c:v>
                </c:pt>
                <c:pt idx="32" formatCode="mmm\-yy">
                  <c:v>42522</c:v>
                </c:pt>
                <c:pt idx="34" formatCode="mmm\-yy">
                  <c:v>42552</c:v>
                </c:pt>
                <c:pt idx="36" formatCode="mmm\-yy">
                  <c:v>42583</c:v>
                </c:pt>
                <c:pt idx="38" formatCode="mmm\-yy">
                  <c:v>42614</c:v>
                </c:pt>
                <c:pt idx="40" formatCode="mmm\-yy">
                  <c:v>42644</c:v>
                </c:pt>
                <c:pt idx="42" formatCode="mmm\-yy">
                  <c:v>42675</c:v>
                </c:pt>
                <c:pt idx="44" formatCode="mmm\-yy">
                  <c:v>42705</c:v>
                </c:pt>
              </c:numCache>
            </c:numRef>
          </c:cat>
          <c:val>
            <c:numRef>
              <c:f>Sheet5!$B$1:$B$46</c:f>
              <c:numCache>
                <c:formatCode>General</c:formatCode>
                <c:ptCount val="46"/>
                <c:pt idx="0">
                  <c:v>1.7492000000000001</c:v>
                </c:pt>
                <c:pt idx="2">
                  <c:v>1.7294</c:v>
                </c:pt>
                <c:pt idx="4">
                  <c:v>1.7151000000000001</c:v>
                </c:pt>
                <c:pt idx="6">
                  <c:v>1.7175</c:v>
                </c:pt>
                <c:pt idx="8">
                  <c:v>1.7287999999999999</c:v>
                </c:pt>
                <c:pt idx="10">
                  <c:v>1.7476</c:v>
                </c:pt>
                <c:pt idx="12">
                  <c:v>1.7667999999999999</c:v>
                </c:pt>
                <c:pt idx="14">
                  <c:v>1.7861</c:v>
                </c:pt>
                <c:pt idx="16">
                  <c:v>1.8055000000000001</c:v>
                </c:pt>
                <c:pt idx="18">
                  <c:v>1.8229</c:v>
                </c:pt>
                <c:pt idx="20">
                  <c:v>1.8392999999999999</c:v>
                </c:pt>
                <c:pt idx="22">
                  <c:v>1.857</c:v>
                </c:pt>
                <c:pt idx="24">
                  <c:v>1.8701000000000001</c:v>
                </c:pt>
                <c:pt idx="26">
                  <c:v>1.8741000000000001</c:v>
                </c:pt>
                <c:pt idx="28">
                  <c:v>1.8706</c:v>
                </c:pt>
                <c:pt idx="30">
                  <c:v>1.8751</c:v>
                </c:pt>
                <c:pt idx="32">
                  <c:v>1.8861000000000001</c:v>
                </c:pt>
                <c:pt idx="34">
                  <c:v>1.8980999999999999</c:v>
                </c:pt>
                <c:pt idx="36">
                  <c:v>1.9131</c:v>
                </c:pt>
                <c:pt idx="38">
                  <c:v>1.9291</c:v>
                </c:pt>
                <c:pt idx="40">
                  <c:v>1.9466000000000001</c:v>
                </c:pt>
                <c:pt idx="42">
                  <c:v>1.9641</c:v>
                </c:pt>
                <c:pt idx="44">
                  <c:v>1.9811000000000001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528368"/>
        <c:axId val="161798784"/>
      </c:lineChart>
      <c:dateAx>
        <c:axId val="162528368"/>
        <c:scaling>
          <c:orientation val="minMax"/>
        </c:scaling>
        <c:delete val="0"/>
        <c:axPos val="b"/>
        <c:numFmt formatCode="mmmm\ 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798784"/>
        <c:crosses val="autoZero"/>
        <c:auto val="1"/>
        <c:lblOffset val="100"/>
        <c:baseTimeUnit val="months"/>
        <c:majorUnit val="6"/>
        <c:majorTimeUnit val="months"/>
      </c:dateAx>
      <c:valAx>
        <c:axId val="16179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52836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US Ethanol Exports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'[M_EPOOXE_EEX_NUS-Z00_MBBLm.xls]Data 1'!$A$4:$A$58</c:f>
              <c:numCache>
                <c:formatCode>mmm\-yyyy</c:formatCode>
                <c:ptCount val="55"/>
                <c:pt idx="0">
                  <c:v>40193</c:v>
                </c:pt>
                <c:pt idx="1">
                  <c:v>40224</c:v>
                </c:pt>
                <c:pt idx="2">
                  <c:v>40252</c:v>
                </c:pt>
                <c:pt idx="3">
                  <c:v>40283</c:v>
                </c:pt>
                <c:pt idx="4">
                  <c:v>40313</c:v>
                </c:pt>
                <c:pt idx="5">
                  <c:v>40344</c:v>
                </c:pt>
                <c:pt idx="6">
                  <c:v>40374</c:v>
                </c:pt>
                <c:pt idx="7">
                  <c:v>40405</c:v>
                </c:pt>
                <c:pt idx="8">
                  <c:v>40436</c:v>
                </c:pt>
                <c:pt idx="9">
                  <c:v>40466</c:v>
                </c:pt>
                <c:pt idx="10">
                  <c:v>40497</c:v>
                </c:pt>
                <c:pt idx="11">
                  <c:v>40527</c:v>
                </c:pt>
                <c:pt idx="12">
                  <c:v>40558</c:v>
                </c:pt>
                <c:pt idx="13">
                  <c:v>40589</c:v>
                </c:pt>
                <c:pt idx="14">
                  <c:v>40617</c:v>
                </c:pt>
                <c:pt idx="15">
                  <c:v>40648</c:v>
                </c:pt>
                <c:pt idx="16">
                  <c:v>40678</c:v>
                </c:pt>
                <c:pt idx="17">
                  <c:v>40709</c:v>
                </c:pt>
                <c:pt idx="18">
                  <c:v>40739</c:v>
                </c:pt>
                <c:pt idx="19">
                  <c:v>40770</c:v>
                </c:pt>
                <c:pt idx="20">
                  <c:v>40801</c:v>
                </c:pt>
                <c:pt idx="21">
                  <c:v>40831</c:v>
                </c:pt>
                <c:pt idx="22">
                  <c:v>40862</c:v>
                </c:pt>
                <c:pt idx="23">
                  <c:v>40892</c:v>
                </c:pt>
                <c:pt idx="24">
                  <c:v>40923</c:v>
                </c:pt>
                <c:pt idx="25">
                  <c:v>40954</c:v>
                </c:pt>
                <c:pt idx="26">
                  <c:v>40983</c:v>
                </c:pt>
                <c:pt idx="27">
                  <c:v>41014</c:v>
                </c:pt>
                <c:pt idx="28">
                  <c:v>41044</c:v>
                </c:pt>
                <c:pt idx="29">
                  <c:v>41075</c:v>
                </c:pt>
                <c:pt idx="30">
                  <c:v>41105</c:v>
                </c:pt>
                <c:pt idx="31">
                  <c:v>41136</c:v>
                </c:pt>
                <c:pt idx="32">
                  <c:v>41167</c:v>
                </c:pt>
                <c:pt idx="33">
                  <c:v>41197</c:v>
                </c:pt>
                <c:pt idx="34">
                  <c:v>41228</c:v>
                </c:pt>
                <c:pt idx="35">
                  <c:v>41258</c:v>
                </c:pt>
                <c:pt idx="36">
                  <c:v>41289</c:v>
                </c:pt>
                <c:pt idx="37">
                  <c:v>41320</c:v>
                </c:pt>
                <c:pt idx="38">
                  <c:v>41348</c:v>
                </c:pt>
                <c:pt idx="39">
                  <c:v>41379</c:v>
                </c:pt>
                <c:pt idx="40">
                  <c:v>41409</c:v>
                </c:pt>
                <c:pt idx="41">
                  <c:v>41440</c:v>
                </c:pt>
                <c:pt idx="42">
                  <c:v>41470</c:v>
                </c:pt>
                <c:pt idx="43">
                  <c:v>41501</c:v>
                </c:pt>
                <c:pt idx="44">
                  <c:v>41532</c:v>
                </c:pt>
                <c:pt idx="45">
                  <c:v>41562</c:v>
                </c:pt>
                <c:pt idx="46">
                  <c:v>41593</c:v>
                </c:pt>
                <c:pt idx="47">
                  <c:v>41623</c:v>
                </c:pt>
                <c:pt idx="48">
                  <c:v>41654</c:v>
                </c:pt>
                <c:pt idx="49">
                  <c:v>41685</c:v>
                </c:pt>
                <c:pt idx="50">
                  <c:v>41713</c:v>
                </c:pt>
                <c:pt idx="51">
                  <c:v>41744</c:v>
                </c:pt>
                <c:pt idx="52">
                  <c:v>41774</c:v>
                </c:pt>
                <c:pt idx="53">
                  <c:v>41805</c:v>
                </c:pt>
                <c:pt idx="54">
                  <c:v>41835</c:v>
                </c:pt>
              </c:numCache>
            </c:numRef>
          </c:cat>
          <c:val>
            <c:numRef>
              <c:f>'[M_EPOOXE_EEX_NUS-Z00_MBBLm.xls]Data 1'!$B$4:$B$58</c:f>
              <c:numCache>
                <c:formatCode>General</c:formatCode>
                <c:ptCount val="55"/>
                <c:pt idx="0">
                  <c:v>324</c:v>
                </c:pt>
                <c:pt idx="1">
                  <c:v>519</c:v>
                </c:pt>
                <c:pt idx="2">
                  <c:v>1153</c:v>
                </c:pt>
                <c:pt idx="3">
                  <c:v>973</c:v>
                </c:pt>
                <c:pt idx="4">
                  <c:v>414</c:v>
                </c:pt>
                <c:pt idx="5">
                  <c:v>387</c:v>
                </c:pt>
                <c:pt idx="6">
                  <c:v>603</c:v>
                </c:pt>
                <c:pt idx="7">
                  <c:v>707</c:v>
                </c:pt>
                <c:pt idx="8">
                  <c:v>929</c:v>
                </c:pt>
                <c:pt idx="9">
                  <c:v>834</c:v>
                </c:pt>
                <c:pt idx="10">
                  <c:v>930</c:v>
                </c:pt>
                <c:pt idx="11">
                  <c:v>1717</c:v>
                </c:pt>
                <c:pt idx="12">
                  <c:v>1364</c:v>
                </c:pt>
                <c:pt idx="13">
                  <c:v>1425</c:v>
                </c:pt>
                <c:pt idx="14">
                  <c:v>2003</c:v>
                </c:pt>
                <c:pt idx="15">
                  <c:v>2865</c:v>
                </c:pt>
                <c:pt idx="16">
                  <c:v>1743</c:v>
                </c:pt>
                <c:pt idx="17">
                  <c:v>1604</c:v>
                </c:pt>
                <c:pt idx="18">
                  <c:v>3036</c:v>
                </c:pt>
                <c:pt idx="19">
                  <c:v>1246</c:v>
                </c:pt>
                <c:pt idx="20">
                  <c:v>2525</c:v>
                </c:pt>
                <c:pt idx="21">
                  <c:v>2895</c:v>
                </c:pt>
                <c:pt idx="22">
                  <c:v>3634</c:v>
                </c:pt>
                <c:pt idx="23">
                  <c:v>4117</c:v>
                </c:pt>
                <c:pt idx="24">
                  <c:v>1819</c:v>
                </c:pt>
                <c:pt idx="25">
                  <c:v>1785</c:v>
                </c:pt>
                <c:pt idx="26">
                  <c:v>1992</c:v>
                </c:pt>
                <c:pt idx="27">
                  <c:v>1775</c:v>
                </c:pt>
                <c:pt idx="28">
                  <c:v>1397</c:v>
                </c:pt>
                <c:pt idx="29">
                  <c:v>1410</c:v>
                </c:pt>
                <c:pt idx="30">
                  <c:v>1519</c:v>
                </c:pt>
                <c:pt idx="31">
                  <c:v>1206</c:v>
                </c:pt>
                <c:pt idx="32">
                  <c:v>1191</c:v>
                </c:pt>
                <c:pt idx="33">
                  <c:v>1284</c:v>
                </c:pt>
                <c:pt idx="34">
                  <c:v>965</c:v>
                </c:pt>
                <c:pt idx="35">
                  <c:v>1313</c:v>
                </c:pt>
                <c:pt idx="36">
                  <c:v>1518</c:v>
                </c:pt>
                <c:pt idx="37">
                  <c:v>1017</c:v>
                </c:pt>
                <c:pt idx="38">
                  <c:v>1312</c:v>
                </c:pt>
                <c:pt idx="39">
                  <c:v>967</c:v>
                </c:pt>
                <c:pt idx="40">
                  <c:v>952</c:v>
                </c:pt>
                <c:pt idx="41">
                  <c:v>796</c:v>
                </c:pt>
                <c:pt idx="42">
                  <c:v>830</c:v>
                </c:pt>
                <c:pt idx="43">
                  <c:v>1182</c:v>
                </c:pt>
                <c:pt idx="44">
                  <c:v>1299</c:v>
                </c:pt>
                <c:pt idx="45">
                  <c:v>1206</c:v>
                </c:pt>
                <c:pt idx="46">
                  <c:v>2134</c:v>
                </c:pt>
                <c:pt idx="47">
                  <c:v>1525</c:v>
                </c:pt>
                <c:pt idx="48">
                  <c:v>2054</c:v>
                </c:pt>
                <c:pt idx="49">
                  <c:v>1605</c:v>
                </c:pt>
                <c:pt idx="50">
                  <c:v>2139</c:v>
                </c:pt>
                <c:pt idx="51">
                  <c:v>1585</c:v>
                </c:pt>
                <c:pt idx="52">
                  <c:v>1263</c:v>
                </c:pt>
                <c:pt idx="53">
                  <c:v>1431</c:v>
                </c:pt>
                <c:pt idx="54">
                  <c:v>1600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589408"/>
        <c:axId val="209589800"/>
      </c:lineChart>
      <c:dateAx>
        <c:axId val="209589408"/>
        <c:scaling>
          <c:orientation val="minMax"/>
        </c:scaling>
        <c:delete val="0"/>
        <c:axPos val="b"/>
        <c:numFmt formatCode="mmmm\ 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89800"/>
        <c:crosses val="autoZero"/>
        <c:auto val="1"/>
        <c:lblOffset val="100"/>
        <c:baseTimeUnit val="months"/>
        <c:majorUnit val="12"/>
        <c:majorTimeUnit val="months"/>
      </c:dateAx>
      <c:valAx>
        <c:axId val="209589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Thousand Barrels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8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8900F2F0-97CE-4980-8AA9-CD714125E3EA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19F8BB12-A0A9-47C7-9192-89F12405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53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011651EF-0635-4B61-B1C7-41F8FDC7CA68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DF897BD4-2453-4D86-BA42-BF621DB7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70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1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OPEC was established in 1960 to stabilize oil revenues among member nations.</a:t>
            </a:r>
          </a:p>
          <a:p>
            <a:endParaRPr lang="en-US" dirty="0" smtClean="0"/>
          </a:p>
          <a:p>
            <a:r>
              <a:rPr lang="en-US" dirty="0" smtClean="0"/>
              <a:t>Traditionally we think of them as</a:t>
            </a:r>
            <a:r>
              <a:rPr lang="en-US" baseline="0" dirty="0" smtClean="0"/>
              <a:t> behaving as a cartel – limiting supplies to keep prices high, but that isn’t always the case.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6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</a:t>
            </a:r>
            <a:r>
              <a:rPr lang="en-US" baseline="0" dirty="0" smtClean="0"/>
              <a:t> in the late 1970’s and early 80’s OPEC wanted to limit production to some extent to drive up prices.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problem with OPEC, like most cartels, is that there is an incentive for individual members to cheat.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happened in this case was Saudi Arabia kept cutting production from nearly 10 </a:t>
            </a:r>
            <a:r>
              <a:rPr lang="en-US" baseline="0" dirty="0" err="1" smtClean="0"/>
              <a:t>mmbbl</a:t>
            </a:r>
            <a:r>
              <a:rPr lang="en-US" baseline="0" dirty="0" smtClean="0"/>
              <a:t>/day to 2.5 </a:t>
            </a:r>
            <a:r>
              <a:rPr lang="en-US" baseline="0" dirty="0" err="1" smtClean="0"/>
              <a:t>mmbbl</a:t>
            </a:r>
            <a:r>
              <a:rPr lang="en-US" baseline="0" dirty="0" smtClean="0"/>
              <a:t>/day.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67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effect of reduced</a:t>
            </a:r>
            <a:r>
              <a:rPr lang="en-US" baseline="0" dirty="0" smtClean="0"/>
              <a:t> oil production was an increase in global oil prices.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led to the development of North Sea/off-shore oil development, and increased fuel economy of American vehicles.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52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  <a:r>
              <a:rPr lang="en-US" baseline="0" dirty="0" smtClean="0"/>
              <a:t> 1985 Saudi Arabia had enough and decided that it increase production to gain market share.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led oil prices to fall by 2/3rds from 1985 to 1986.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led to a major disruption of a number of oil companies, many of which filed for bankruptcy.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92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Today, history is repeating itself very closely.</a:t>
            </a:r>
          </a:p>
          <a:p>
            <a:endParaRPr lang="en-US" dirty="0" smtClean="0"/>
          </a:p>
          <a:p>
            <a:r>
              <a:rPr lang="en-US" dirty="0" smtClean="0"/>
              <a:t>OPEC members have been producing above their</a:t>
            </a:r>
            <a:r>
              <a:rPr lang="en-US" baseline="0" dirty="0" smtClean="0"/>
              <a:t> quotas, leading to a slow build up in global supplies.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High prices of oil led to the development of shale oil, including the </a:t>
            </a:r>
            <a:r>
              <a:rPr lang="en-US" baseline="0" dirty="0" err="1" smtClean="0"/>
              <a:t>Bakken</a:t>
            </a:r>
            <a:r>
              <a:rPr lang="en-US" baseline="0" dirty="0" smtClean="0"/>
              <a:t> Field in North Dakota.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Like in 1985, Saudi Arabia decided that it wanted its market share back, in this case continuing to produce oil above….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Something about 2 million gallons.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to do with those gallons.  We either need increased consumption or decreased production or both.  Balance.  Building pools/glut.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8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question</a:t>
            </a:r>
            <a:r>
              <a:rPr lang="en-US" baseline="0" dirty="0" smtClean="0"/>
              <a:t> among investors and economists is how low with this go.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Doesn’t appear that we’ve found a price at which the market can clear.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announced their plans to continue production on Thanksgiving, when price was $70/bbl.  It has now fallen below $50.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look back to earlier in the year when their were signs of overproduction and growing supplies.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Saudi Arabia has given no clues as to how low they will tolerate oil to fall, making comments about willingness to see $30, $20, or lower prices.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93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hit</a:t>
            </a:r>
            <a:r>
              <a:rPr lang="en-US" baseline="0" dirty="0" smtClean="0"/>
              <a:t> the low.  I don’t think we’re there yet.  How long will it last.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believe that Saudi Arabia doesn’t have the appetite for this to last long.  They have $750 billion in assets that make me think otherwise.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took almost two decades for the real price to recover from the </a:t>
            </a:r>
            <a:r>
              <a:rPr lang="en-US" baseline="0" smtClean="0"/>
              <a:t>1985 change.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7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9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reen.template_graphics2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732088"/>
            <a:ext cx="7366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green.template_graphics3.wmf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883275"/>
            <a:ext cx="73660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51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FB7E1-EF20-4DD4-95F2-85C09D17FDA4}" type="datetime1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0007-DE76-724F-9A59-044EF43E14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7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8ECF7-0B08-4BB5-BE6D-1D7798F5D98A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F43F9-9AD9-3A45-93DA-A9D45DCAEB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0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F9606-2F8A-4680-BB77-7EE1732A293E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81DC1-BEBA-A345-AF53-60017037B3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8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D3F99F-C92A-4AA9-906D-DA7256C1AD58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92C6D-BE8D-DD4F-81E9-D4989C088B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0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2EEE5-7429-4C1A-9E2E-1EF217A483B1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DF97D-3401-F044-9350-D837818894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1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B89A7-D769-42BF-BDAC-62ABF7E0E3E2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D6F01-C5DD-F44B-8162-7A3A521E6E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4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317A3-3446-4300-9344-181C37F7D691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6ADA-3E88-CA4E-8C53-69D050771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0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6512E-A5B3-4490-A07D-1E99D92777FF}" type="datetime1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8ADCC-D3CD-C94F-8BCF-C2964FC686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3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24864-6EE4-4950-8324-AB41820ADAA6}" type="datetime1">
              <a:rPr lang="en-US" smtClean="0"/>
              <a:t>1/21/2015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57CE4-E225-774A-9249-292B5807F5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7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AC86B-9B87-4A06-A963-2380692851DE}" type="datetime1">
              <a:rPr lang="en-US" smtClean="0"/>
              <a:t>1/21/2015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57B2-D218-2543-B1F3-50F8C73AA9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6F50E-8B69-4751-B1B6-9481F86C6ACC}" type="datetime1">
              <a:rPr lang="en-US" smtClean="0"/>
              <a:t>1/21/2015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DE4E5-189A-6749-A62F-55E6235656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0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A5598-00AE-43C5-9F5F-3693D2C1882B}" type="datetime1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3911F-13D9-5149-AD26-CA8FF84BF8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5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1409"/>
            </a:gs>
            <a:gs pos="2000">
              <a:srgbClr val="00564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9A52AE2-B2D2-4A39-841B-D0B2D9F3D4FE}" type="datetime1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0F92C6D-BE8D-DD4F-81E9-D4989C088B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5" descr="green.template_graphics2.wm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164263"/>
            <a:ext cx="2463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CF0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History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A6ADA-3E88-CA4E-8C53-69D05077168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8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3925" y="1447799"/>
            <a:ext cx="4193628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Organization of Petroleum Exporting Countries (OPEC) looks to </a:t>
            </a:r>
            <a:r>
              <a:rPr lang="en-US" u="sng" dirty="0" smtClean="0"/>
              <a:t>stabilize oil revenues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Not only to keep prices high…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050" name="Picture 2" descr="http://news.bbcimg.co.uk/media/images/53300000/jpg/_53300685_00003095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8" y="2129631"/>
            <a:ext cx="4063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7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055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Late 70’s/early 80’s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OPEC limited production to keep prices high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Saudi Arabia cut production significantly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AutoShape 4" descr="data:image/jpeg;base64,/9j/4AAQSkZJRgABAQAAAQABAAD/2wCEAAkGBxQSEhQUEBQQDxAVFBAUFRAUFA8UDxAPFBQWFhQVFRQYHCggGBolHBQUITEhJSkrLi4uFx8zODMsNygtLisBCgoKDg0OFxAQGCwfHBwsLCwsLCwsLCwsLCwsLCwsLCwsLCwsLCssLCwsLCwsLCwsLCwsLCwsLCwsLCwsLDcrLP/AABEIAPsAyQMBIgACEQEDEQH/xAAcAAACAwEBAQEAAAAAAAAAAAADBAIFBgEABwj/xABCEAACAQIEAwcCAggFAAsAAAABAgADEQQSITEFQVEGEyJhcYGRMqGx4RQVI0JSwdHwByRTcpIzQ2NzgoOTorLS8f/EABkBAAMBAQEAAAAAAAAAAAAAAAABAgMEBf/EACcRAQEAAgEDBAIBBQAAAAAAAAABAhEDEyExEjJBURRhIgSBkaHx/9oADAMBAAIRAxEAPwDMKsMqz1NYZUnJXoyIqIZFnVSGRJNpyOKsKqSSrDIki1WkESGVJNEhlSTarQYSECQyJDLTk7BdUne7ja05Lu4tgn3c6acc7ucNOGwRanBPTli1OCanHsK8pBMkedIF0lSkSZIGokddIBxK2WibLBMsbZYF1lSpKESJWHZYMiVKNAOIKMkSOWUnQyiHRZFEh0WTVPKsMizyrD01k2qeRIZUnUSHRJnaqOIkOlOSppGqdKRaAkpQ60oZKUYSjECy0pKpTsCbXsL26x+nh5n+2fFv0VVGV27wN4ltYFSNDfffb1hO5WrGmoYXUgg7EagzppTO9i+0Yqk0qtkbUr0Zb66ciLgek2r4eFmi2qWpQL05avRi9SlBSrelF6lOWlSlFKlOVKFc6QDpH3SLVElSgk6wLLHHSAdJcTSjLBMsZYQTCURYichnWDyxkaVYZEnlWHRYjjyLGEWRRYdFmdqk6axlEkKaxlFkU06SRqlSkaKR6jTkByjRjtOhO0Kceo0oRnlkDToSg7c8MFaiiE5SXJVuhCEzXJTlJ2oqhTSULnqv3ndroLt4bgk7eG4v5zTWu7P1bunx7gPCazOpRXsjAsw/d8VyAetuU+4vSmK7J4EnCVMt1PeVimuimykmxGpA0n0JqceX8jyuqqXpRWtSlxUpxStTmapkpqtOJ1UltWSJVkhGkqtqJFKqSyqLE6qy4ZB1gKix2qsXcS4RNlgXSNuIFhKiaWYSFodxIWlEbAhkEiqwyCTVRNBGKawaCM0xM6oWksapLA0xGqQkXyDFFZYUEi2HWWNFZKMh6FOPU0gaSxxFmuEc+eToWZntghLU72Wl3dTvHtdqakqFYDlYgeLlvNUJQ9qHdQHUB6ao/eIBdyjG2Zetja4m9x/izwu8ma7E4QnBFqtRlpnvjYeEMRpd3GoGmwtN8BcA76TD9juFrVwVMVWZ0/aXQm1JFvrZRuT1O03ND6V/2r+Ak4zsrlvcF1ilZJYMsWrCZ5Ynjkq66Sur05b11lfWWZWOjGqqqsUqrLGssRrLKjQjVEWcRtxF3lQUs6wLLGH8oFx7TSEXqCDtDFZywjTo4FhkWQQQyiRaoSmsZprApGaYkmNTEbpCL0xGqQkXyDlBZY0BEaEeoRM8j9ERpIrSjSzfBy5pys4y5CVSozstNvBze4Nh13vLMSl45QNRKpQ5KlMeGpsQctyvmCDNsvajC/yIdgaQTBoT1cm/LUbDlNJhz4F/2rpzGkzfYLEFsMoIN1Yi1rZhYWPvNJhz4RffX03MWHg+X3VJotVEZYxepIzPElWEQrCP1jEK4nPXTjVfXiNUR+sIlVhGpGosXdfeOOIu4lw6TdIJhGXEC0uEWYSFow4kLRg2ohkEiqwyiTTiaCMUxBIIdBJA9MRqnFqYjKSbCp6jHaMRpRukZMZ5LCkYypiVJowjTXGsMoaBmZ4zxcBq1HZmD2ZtFYBBms1+W3XxCaINMF20wFSqtQJZxmquy+C6FcwQqTbKfAb8iJeWXZPHjPV3H7G8WVcHqLsmX6WHhJRQovzPkAZqOBcQFWnZiO9GYuoN8viYb89RPz7wHHvSrF6d1KkZza6qGNgWHuJsf1o2GFOpSqsbvVYghb5yTmBCfusD82i3ca3y4plt9feAqGVPZLiTVsKjVHD1dc5FtCSSBpobCwv5SxqGLKspjq6ArRGtHKrRKvM2sI1YnWEcqxSrHGpSoIu4jTiAcSpFFWECRGGWCYSiAcQdodhB2lA8ohlEgIVBIpxJBGEEEoh0kgRIxTgkhlipG6RjNMxSmYxTMhFO0zDo0URoZWlys7DivPnPGqrIQazquGqnFnMEObNmbKjG/M2s1trjSb3vJh+I4Ol3Azm9RVqF8zMbvkLAqNrXK/hDYwj5DisSRUOa9lKjKDbOo5Ejy5z6DW4LVpMKdOkpvUZRUvaiSwDDKx8beEgnQbbzP/4a9m0xdSo9VWekhAZUNnzHUG521H4z6BwvJlDIxdVquii5OT9lTL3J1Jzfhaa52b0Jbe617C8N7jDDx953mV/ptlNrEDXbaXrtK/s63+WpDotvhiP5Rx2mWy13CcxSqYxUaKVImkL1IpVjbxSrHFwu8A8YcQDiXDAcQLCMNAvGACJzJCET1pQNqIZRIKIVZFCaiFQSCwqCKgRIZIIQqyQYpw6GLKYZTEgwjQwaLK0KDArE8Q9kY9Fb7KZ83x9cUhrmrGrhbhmtmokrlIN+VyfPSb/iDAUqhJsMjXO1gRYmfNuOKM+JLGxCHIp3FwDlPs2/UGE8njOzMdlKdRqtNKNQqjd0aqZ2WnUtcnOdha2oPKfQMFhaSo4w7G61XJq0y3dl7ch9NtNvOYv/AA4waPVDMquQG8DnwtodfI7CbSu5Y1lpZaVqtYHQeG9Msu3r9prye5GPjbVdn2/y63te9QG2185vHHaVHZZz+jKSSxZqrXO/jctb2vb2lmzTOnpB2i7mEcwDw0qQJzFqkYcxepHIsF4FxDwTiVAA0E4hmEE0YBM5JMJHLKB9RCqJBYVZFCSiFWDSFWKgRIRYNJNTEBlhVMCkKkkhlMneCBk7wQr+0bH9HcKQt8qkm/0k62tz0Ew3GMGUpVSP2rMuuY3rUza17qLG46m83XGaedFXmXQjpdbsAfUi3vMd2x4spDKtlHdM2UD6bgACw56+0c8qnhjeyFXKQQQCaiddiwuCBuLA3n0KuFQ1sjZ75mLWyhmyOLjQD+EadBMf/hsT3l0U5wbA2UrlCtmvmIA3A3mn4xji9U03CKWDfQ4YMQATYjkNdJpn7kYe2NR2e0oAdHqD4Mecyt7Ovej/AOZU/ESwcyKaDGCaTJgmMFQMwLwzQLxqCaCaFaCMcATCCYQxgzGACs5aTaclA8sJIqJICQE0hEg1hFMVAiSSyKySxAZIRYJZNTEkVZMQQMneBKztDqtMZ2pA1BeopsUsDrrpPnnHKBXve+vcByKijKzhzmGZORuF05ZjefQuN0M5QZzRyK794LGzDKACDuDe1pgePo9FHaogNRjcVLEEplZSrKNjz9o8fKp4JdgMaFfKUWq9rrcZgL5gbj2mrxJBqjQM+Z81Q93mv3Q0CrfKvQSg/wAM6tNGYu6U2yWBOW2j7EH1M03GcWpqU8oDXqD/AKOxTVCN/baXl7kY+1bdlmvhwersfmxlo0oew9UthQWGU5tvVEP85emRREINoSDaNUCaCeGYwLQUG0E0MYJxHACYNhCsIMxgMicyyc9aGwaEnBiTEk00hFg0hBESawiwayYgHatYIpZjlVRcnkBCqYvWohrZtQpzZeRYbE9bbwrVAupNtQPc6ARFTAMmTBqZ1mtqdLXJPQCBKLjOJtiaIJZUCtdhbwE5bNr0+28zXa9VNJmzEqM92LMSbkj0Gt/gw3GePIagZQLk1LOWHiWwVVt7feUfG8UalFqYZfEv0bt4PEBc6+Ha/PnHPMO+07/h9hA4W5KMQ1mW2a2bnfexl/xEqlamrZO9FSnZlYtceMHRjdT5TLdgmQ2zgsFJVgb5Bm1BsDrtNF2kSmtWkyItJKZDFgFCsMwFx1Pj+JWXuTPatuxR/wAuR0e3/sWXplD2NP7Or/3h/CXpi8UQNpAwhEG0RwNhBEQzQZjUgYFhDEQZEACRIWhSINhABkTlpMz1o9mKIQCVy8UQnTN62jS42mf319zrImQ7mlkxKir2goK2QuL3A01uT/SWFHGU22dfmx+8KRoQgEErDqPkQgi2EoF69iwYoqqadjcXub3uOW0BxmrlovrZiugvYnUXtPnuLZlYsCAGy3JuxJHkYxI+kVeL0E3q079Abk+wlPi+N0xSqIrVKpfOAWGiq+lteVuUxq4XMwdjd9NRpyjNdrL7xH6SmG0rpo2zBLGmGDAkixfTS40MhxerVrAl2BKqyf8AVqbDxakbmwIvKXHaP4STlINiT53/AJQ2J4ipotSsAMyOam7XF7gG17XP2m8w8WMrn5gnA6lRabBCwztT0FhcjQan1+81ON4Ucpaq7BlYDVu8Jq2pN/t2blf6ZiuH4sJbKxuDfY2vy/lL+nx8utQOQbglQospbu8pOUaAmw1EnOXe1TUxkbvsZ9Fa30iu4U9VH5kj2mgMyHYTiKlXW1s1Sq2a4yDZiL/+MzWUqyuMyMrr/EpBB9xIy8lHjIMIvW4goqrRBBqsC2XooHXkYcPcA7XANvURKQkGhJBozDMGYQwbQCDSDCTaRaBwMictJz1obDGLnB3t57idxmICIWJBPIWFi3KLpiLbke+8TLd/WsL92mp6E9P76TLGbvf4bW9huD4f9+ob1W8R0Fhc6WHLS0uEI8/78otSXU312/DpGUYScst3ZY46mhFqHle/Xn9pDF8X7oeN3F9lF9YbX00vr06zI8XxZrVTr4EBW45AHxEeZNhK48fVf0Wd1OxziPEnrundCocofLcg+I7mx5CBx61xqneEc86UhblcWl5wbBimgJFnYC4O6jknt+MhxioLGnTUGqyn0RObGx3vYDzlzk1lqRF47rdrJ1cTibsrEgoLtYqLe+15XviXY2LudeZM2eKw6rTphPpqqKeu5z2dj8BrzPV8JTHeFScwappZgqAHwknz+kDznRx8kvfTk5OLLc7q6oSBqST1v8RZ6hA0O/SM4mmAF18RzZl2yEHS49NZGtgmylgAyIVDMNgX+mbSxz5b+C1Ku29ze/UxtcSRrc7HpsYlSQ7W1uB7wpU8r7f3+Md0nHLKL7BY+pTT9k7p4gxAJFyRYn0I5TZdh8f3aNmSpkN2DZgUJNr5Re+4MwVKm9O3eJVXcEshCnyB56azZ9n8bnXJpdFFgNLoL2IHvOXm7Tcd/D/LyZqYym3FVcglTRsQRrexE1uGxaFEsy/SthcX2mAxdW2Opn/s+ZAvvzlvSqAqLi+nlMssvDaY7a+8i5mUp1CpupZPQyxocXI0cZvMWB+JPqO4VavIEwNPHI2zD0OhEkWt0+0e0adJkWMgao6r8icL+n2hs3S09mgywkc48vtDZvkwxtSoyg/tCLlRZQb2I3mi4PTAp728VjqtywAJ+L2mNZvWXWBdQBtfUb7CdPLhuajn4eS77tEcMCr2upJJzg6ggDX7RKlSYd3mquGIcvZh9IUEeh8UDTxYtvodLXHpF8djQFAG40H85jjhlOzoyyxvcWtjjSplC5ZuQ3IHMlv5RjgfDWtnqDJbUA2uTyJB2A/EylwBGdWfUFhcdQTc3jHFuIsXAQkLY6afzl3C+2MvX29V8fTQYziHdqGzXJBsll+rTfWQ4RjkAJa5qN42c7Hoo6AdJm6xLohbVjux6Rb9II2ZrDTe0U4JrR3n13aNccMysQSlPPTRb6sSSbgX10yj5ldQcNTxD1CALOyrzeq1wuvMDl5ysTEFtybAkjyJ3I87QWIewA5dOQA8ppjx6Y583bYmPpkOCzB2IzMQSfEeR84bDYq2GrIRfOya3sRkuQbc5XrW5mRq1LzXXw5vXJbY9gqmQ3AF/sOQ9xJ5jc+Y19zc/hAU2k7mVpErRYjiytSyZBnzXvyVb+Z1NjF8HiCtrG29iCR6i/IGVa/36zyub35aXF95nOOa06Otd7rUUcQoxdJlZsuT95iSpsbjXzl/RrDKLajxf/IzFYZwSCSQyg+Ib/Sbfe0vsJiwnhZgRdrNpZhc6zl5cL207eHOLnvZ7vYkcUlrg39ATOLiFOmbXzuJz6rfcONVHOQNYQHeDkVv6zh9vkRyH2EatINVgTVXbMt/USBqra+Zbeoj0W4Kak5n9YuK6nZk/wCQk/dfkQ7ntiQZO8eHBRzqke35yY4TSG9R/gCeh1Mft5U4eT6VwM7nlj+qaP8AHVPpl/pJLwukNf2p9Sn3Foupiro8n6/ySonMPC1MW/iax9YGrUBOrC4uNNRLtaCDQAf8aX/1hVprzF+lrX+AJPU/TS8GVmtqKpiQUVVN7Df8otnNpqThk5oT6lv6yIwVI/uqvqx1h1sZ8Ff6fK/LNJUt1nne/W0seNYZUKBLXN7216fnGMNhEyKSNbC+oGtpp1JqX7Y9HK5XHfhS6dD8z1l6N8j+kt6lNB+RBHzFqjL5/bWOZbLLi9PmxXIy/wALfP5Qwqr/AAn5/KT7wAHrCJiEBF1uLWI11PWP+yJJ9xKniaVtaR/9Rt/ieWpTO1I/8m/kIP8ASF0KrYjfzvvPUsYVsV0IvqOd94vT9H659/6N4bGUwQBRbY82Y/HSFXiKf6APre/XrK39La1hYaEX5kEAH8Jx8YxN72NraDl/+SfRtc5tf8Wn63pc8OtoQcZpb9yRbpl0MomckWubb25X6zw/HnDpYl+Rl8L39bUP9Mj2X+s4eKYc/uN8fnKC1v71nr+sOjiPys1+vE8P/Cw9j/WQbH4e9sh5m+3L1lDOkR9GD8nJcvxGgNqZ+wgv1nT/ANI/8/zlSRPWj6eJfk5/UaxOHtpcX6nMd/iFXhZ5fPP8JbDn/fKTpOZwdSvUmEUzYCp6adRv56QZwLDUnWxuN5oxJAaw6lHpZdsI2pIJXntCUaZB+k+uompNIHcCQFFdTbWF5exelR0w99w3kR0nsWCPqCE8rXFvtLmpRHTz3O4vaVz0xa/PXU3O/rDG77qqoyHUtlHyx/CB7tmO2b4lrgTmPi12/GNYmgoAsBNJyMtKCnhSd1EXq0Bc+H8ZoqCDpyv7xHFKLnTnLxztqcsIpRhlO2ntPLg77EfYS0FMdBvIIo+xmvqrLpY34KDhTdL+41nH4a1vpHzLXDG978o7Ror0ExvLlGnQw14ZQ4Q8wROjh7H6VJ9BNG9MA2AFopsdNJU5aj8bFSNgW6GDbDNzVpo9wb6wQEvHltRl/TYs/wB163nhhW6fcGXbINNIqN+XuAZdzqOhFccI/wDCfj+kgaLdD62M0K0FuvhX4AnqtILsLfMXUp/jz7ZvuzJ9zLctoOettbHT3jndjoPgR9X9J/Hn2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http://upload.wikimedia.org/wikipedia/commons/f/f7/@hand_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032794"/>
            <a:ext cx="2667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27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70’s/Early 80’s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26" name="Picture 2" descr="http://upload.wikimedia.org/wikipedia/commons/a/a1/Oil_platfor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8" y="2999915"/>
            <a:ext cx="3203357" cy="256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8/84/Harbor_Fwy_Traff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91" y="2999915"/>
            <a:ext cx="3416915" cy="256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1609791" y="1828800"/>
            <a:ext cx="0" cy="7669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28725" y="18288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Production</a:t>
            </a:r>
            <a:endParaRPr lang="en-US" sz="3200" dirty="0">
              <a:solidFill>
                <a:schemeClr val="accent6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81375" y="2121187"/>
            <a:ext cx="75739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114991" y="1742645"/>
            <a:ext cx="0" cy="7570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48367" y="1828799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Prices 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429" y="5561661"/>
            <a:ext cx="3760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Higher cost alternative sources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6267" y="5582655"/>
            <a:ext cx="3760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Less driving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09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Saudi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400" y="1600200"/>
            <a:ext cx="3022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Increase production to gain market share. 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2800" dirty="0" smtClean="0"/>
              <a:t>Oil prices fell 2/3</a:t>
            </a:r>
            <a:r>
              <a:rPr lang="en-US" sz="2800" baseline="30000" dirty="0" smtClean="0"/>
              <a:t>rds</a:t>
            </a:r>
            <a:r>
              <a:rPr lang="en-US" sz="2800" dirty="0" smtClean="0"/>
              <a:t>! in 1985-1986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122" name="Picture 2" descr="http://upload.wikimedia.org/wikipedia/commons/b/b0/Crude_oil_prices_since_18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8425" y="1739900"/>
            <a:ext cx="8645525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016375" y="3048000"/>
            <a:ext cx="228600" cy="1270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464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434340" cy="1143000"/>
          </a:xfrm>
        </p:spPr>
        <p:txBody>
          <a:bodyPr/>
          <a:lstStyle/>
          <a:p>
            <a:r>
              <a:rPr lang="en-US" sz="3600" dirty="0" smtClean="0"/>
              <a:t>2014:History Repeats Itself  (again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609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OPEC members overproducing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dirty="0" smtClean="0"/>
              <a:t>Shale oil/renewables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dirty="0" smtClean="0"/>
              <a:t>Slumping demand in East Asia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dirty="0" smtClean="0"/>
              <a:t>Saudi Arabia goes for market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AutoShape 2" descr="data:image/jpeg;base64,/9j/4AAQSkZJRgABAQAAAQABAAD/2wCEAAkGBxQSEhUUExQVFRUXGRwYGRgYGB0cGhwgHx0cHRsgGxobHikgHxolHR0cIjEhJSkrLi4uHB8zODMsNygtLisBCgoKDg0OGxAQGywkICYsLSwsLzctNCwsLCwsLCwsLCwsLCwvLCwsLCwsLCwsLCwsLCwsLCwsLCwsLCwsLCwsLP/AABEIAMIBAwMBIgACEQEDEQH/xAAbAAACAgMBAAAAAAAAAAAAAAAFBgMEAAECB//EAEcQAAIBAgQDBgMGAgcGBQUAAAECEQADBBIhMQVBUQYTImFxgZGhsTJCUsHR8BQjBzNicpLh8RUWJEOC0lNUk8LiFzRzorL/xAAZAQADAQEBAAAAAAAAAAAAAAABAgMABAX/xAA0EQACAgEDAQUHAgYDAQAAAAAAAQIRIQMSMUEyUWGBkQQUIlJxofAjsRMzwdHh8TRCUwX/2gAMAwEAAhEDEQA/AF5sUq3GZhmkGBP1qrna47MQBoQPcRQi5iNQCZ/fUVJYxM7H41zU07A9Vt+ATsXCEdBBMHmR5fntNCbVtlVyw2Bj50TJJtuAYlSJ6Ch/D8Ke7ZmkoSAW2nXX86pBtmjbYOtYo7bjpVjiwIZRB+yOXxijV/h1jKoW3lLDMpknQb/ePL61UxpDG6QZVQESd4JBP5mqJ2PPT2OsAXEXW1Q/Ma1pU0opxbhpVy5jKdvhpO3SolAtqIKkt1BJjQ+nnREot8BwwL/zDkAGhKlteWg5VdwPDjev5A6jmWElR0+elQcIa+7C3aVJbxljyE689tNopmsYcWrzM5W1K5vDt8N9feg+5FdKlmXBBjuz960rMMtwEbg6jzj5c6rYPj6gQe8aBBkWz8JG1W8fxM3PAj3GXwyAGI5zByztrS6cEHcojwxb7JWIPOSemvwoxVch1JPFBizxVWZgGYSDPhXTaIgx1olj8Kz2Evh2ViqqQOfnHpQ/heGu4cvdLWLy5YImWyzJIGmw9aJ4LigL5mEJmhi0jKoG/dzMkwP9afC4JJyk85BmPtMLaPJHhynSDGbeOs61HhLVvMHg5wHMz029f8xTPx3F2rygI+aNwVjQjkfh8aT7lwqwAGoRl0g6GPnSrnI1dUXrIzF1LFVLwT0AUciY3Aolh+B92/eM6MqjQB1nXqsyDQDD3BlZnbISxIB5xqRPypn4ZxEXbcZLYXnI1B35CD1oQVNvxNNql9CrjeKm3dItLIjmASNtNdOtCOJ41rrIGTxk7gASAecGPemCxw0X3YQ/eaxB0jrykCqA4arMUzQ6MQRmPKQdDGs9Ka0Iot8FNeCC6oOZzuulskA89RIIoficK2HYZbpInUEFSPY6bUzXeAXQpNu5EcmVgTPQiZNLXEO9UhXjWNDOuseke9OqawI008nKcQyoh3jN8I0nXyqjexzKQ45k+X4a6F2AxyLoY0B/WqWIu/ywp3DE+xAilCTi93rSSTCnX4VqzbEAHSAKhwj6MOimo0zE6N8zyrIJ6pwkRaQf2F+lWetee4PFMrL/ADCBqTqdgBVnEcQu5V8RzGToeXxpWuo10Xu2La2xP4vqKV88mt4nFO58ZJidzVR36TSNCPLLVzECAJmK7GIgLEazyqq1sgCtlBIE8vWskFE73Wk6k+9bqgQ3nWUaBRGWZTqJB5b/AAqRbUnMpy9dJq6MExtd7qEzeUc/ffSucEmgYGDJH7HpU33mpnV1mKrbEywBEdSYAqVrdy2htkk6A5RrGu+3LWouIrGWPLXpzrrvZVmJJOgknXpvTR4KRjgkF1hCgkiN+Q5aabfrVTFBlOYTBMe9W8fi1dQEQJ+LUmTIjfaK7xWIkIoGgbMYHsfPejbxgKSzZUcmGDSSxBGoidhM8q3b4YWEsREcvLT8qK4fCZmgKDP2QdvLepbmCvJZdrlsAKBsRoDAO3ITv606ticDV2Z4eluwpgl2GpK7mBptsNqqcR4Y2Ithm8InTKQOca+HlQnC9qVVAoQDf7J1HuaP2cFeItHvFCBdUzTJMn8x8KLh3jKb6EKcJt2MuY3FyrIIuTtAOhXTedKpcKsJdxLtbBOjCLjaTAWWA33I0G5rvGrie6QBw90M6nxagEAH9+dS8Outhj/Ltu75PugkCeZgGdRSq7wUaio2+X4enqX2wCpaLHKkggDu4JJkRAWdfpS42IT+IBUHvGOVxrBkCN9NI6b0cxnaK48W71oqGI1YEHfcHSlm1aNu8AWzOpXLB0MjU+Wms8hTUyKqhtxdsKJWy41A0ZSd+YA22pWvlxdz5DCyPSDzr0WzhUdcpGYxuTAPwNDcR2YZs4DKA2sTtO4npStjQxkTe/GQNJkMck7KC2wnT/U0wrgIRXZ7wYqSIKjQ7CY5+tVH7PPYUq5V13BH79Kq2OJIii2zki2fFvrrEaHp0oZtDJLLZ1bVLbPnuPnI0yzBPKSeRPQ+1Ucdh2RiwYnzijmNw9rEJlU922/2pI9cxigTX7vemyxzEkGNxBjmJFM26waCTbJLfaG8oLF9NgDPSdB11rV3it+ct0MUJ0LA7T5+VEcV2XQiA7SJIGwJ+OlQWuLC4CrJBHhPLeRJHTTlSqu40ou+S3huBWH+y++sED5cqy52NQEkTr1GYeWgAobfw7nxK4UDRdT+kdKoDG3rhGv2Rz8+vmKspRZCUZRYUv8AZkorxa3AAIzQN82hPPSgK4Md6BDJ4iAp5Dkf9a6/2vfGgnp9pv1quuPe4wzE5s2hJJ05jXpWdGi31LGqvAglcw19pmTqKIYle8a1yGVtvKB9ZqhYxKgXSdWAUhvMlZireFvzkWSTlOXnAPKl+o7rhAS7Hnv+tS4XBltQVB9at4nAFVy7kyem0frVfDNlzesR7UZqPKESfUqXVcEZgdYP6VPeeNBuKxSWIAmABVTFv4m8z+VT+g3Q6N0/s1quVsmNjWqFAObNxiIJgKNANefIeZNEME2U28uxYge5FSYjhOW40DuVacgLE67hZ3189p8qs/wRssgedBnnlrpQsuuc8EnF8Me7UkCM2p0nUNHmRofIeVVL19BZCR4wRJ021I9ai4niQzTuZ06eR9PKosNhcxltFAEmskZzptR4ZYwGC75ekHT97Ua/2FdVS2R30MAITvRPhnCFAEnw7wOfqaO3OM21hSCZ2OYLsOpFNRNCPZx3dnNOqwCpBUg6/oaIDtIjDLcIykEHfYjmJ1+NTY/A2r124CoAJDEBp15eJdDUS9mcP+D5n9a1y6Mspaa7UL83/Qn7O8BVbnei0z7QQCVEgcgIBg0e4xYfIVW2wEaMwOka/CoezMPbVu6UlJUEgE6Ewddjry6VZ4wii1dPdKGYDUAAgyNZGpNK1LnqdENnDWPz848xZ4bfz3WZGzogM+GDmIH6Eb8htR/hePtgDxEu8nKDJAHUDYevWk98WmDum2gbxeJxvMjQL0A/WpuE8F/irXfNcFpySIgiQI18PLlECmysHK0pW1jw/wBjNx9O+tHKGzKZTNmidj8tfUUo42ycxYIGORGzaGfCFjLuRvRLH8A7tMyYhmZQSyh2BaPwysTHWr3AcPaNmUJbkWMztPMnaY06cqy8QOOLVY/r+dCjhu0rmQblu2VhQCNxG/5VM3FiJm+gjebfXXrS5dxVsMZyj13rVzHoxkup6y35enOu7Z4peSPP3eD9WF8d2gPhi6twk5SFEQD76jyrjF8NF6HQwSNdBtuTy8UiN+tCrWMtyNVOuw50U4Ji8rFORJgn3MfCoa3w1my+hcrwHez+BZwqpmymT4UzevkTr1ovjez0hZ71WUnxGzlGo2kNA9ar9h+FEo03AtwsdySpGpAWAI5bztRTivD7+HttdN5CByDMJnrIipoplcA29cQN/XQByyH660ocWtd1iu+QBwDmI3G20H4+/lTVexNs/bwyMYgk5x6xBiJmqOMyKM1i2tpuahic06ffOgq0pRa4JRi1Lkzidy+6qW/h0QlYAYzqRv4d+oFcYjsbigDkFpgTPOfT2q/ieIYe6ttbYXP95cxMbA9IIJ0PlV7iHdo8C7JjM3g2nYb71BFpHm+J4TdD/wAP/wAzNmy5TJ0j3FH+DdnnVxcu2wmQAKChEwN9efnRW5etO6MwkqQc0lSNQdp122ohisOFuDKxujKWYRqOnXetNpK2GDp8WAeLJbRc91VZJ1kTr001FC7ODF2+oCtaH3SpEyBI06Uw4y/bPhayMp3B026edBuJcOyGbSXwRLKVtkrqZ16j05UIsafxMixpNt1zHMFGUSPTn10qlhOH96WKsPES0SJ15RNGkwy3CzXczAAQGJAk9Vkbe29VsRg7dvRUyzrI0941Bqld5K+iIcFwB2aMyDTckj5RNaxHY26rCXtdRqQenSsXiDrowzqOuvpvt7UXwvHZAAuMkcpJH6j50HG+yZSrtAhuzV4aDLH96spntcQuEA/xA16k/pWUnoNSE3F3WzLrIK61T4njHbIZ2XKNOmuvLn8hXa4vvWRSIyKSTrrJmfTWrT4EAKSZO+X1HXlSdR7tFPhvDZGd5jkBoT6TpTrwfhYa2A+HE66ZuU6bNUXZvBF1LOqvyEwRodNDTOtpgNLCk/3FP5UULxgD8UwjWLbOtoLoRuxHrqTtvA3pKw/GzdAtNlJk+OI0ggc9pg7TTJ2lzKWzK2uUrDaAlfEpQf2ufKhPDOzFtGDyTHWtyUjNxWPz88C9wXhXcKZYsx5nymPrVjCX8aRKJ3e4IyEzrvJTY1YwNo3sVbtK2wzsp2gaiTvv9KcV4KY+2D7/APxp0Rk6EK72jxdi8q32i2QCR3cEgtBg5Ry6VrH8XZcysA4jcMYI5E6896v9og+Hv2Ut5i7AgFTMgkCOXt6UnY3B3bjNdBAQaZTvvGx86Wd9Dp9mnCLuSv8AubONGKuABFLEoDckj7BJB10Hh09vOmzgvEdcptBgGIBRZAkzLGN/Sl7szatIrDMGLZY0121012J969M4P2hweCUYVc5dCQ2VJ8X3tfI6e1MRb7wNxi+EGqZgynxKkx6kilnhWOGHwrs3N2idpJgAfD616le7Y4b7NwXBP4releW9u8LkdbUk2hczo2uVUYZtP7Rk6c4rX3gS7hUxmGVyWLIsn7OpI068xV/BYDCoFW7be433mDFR7AeUVTx+BT+KIwxNy0CpWRqdiQRG+/KvR7WDwVqLd60HvAAuSzzPPRdh/lWTsaWHjp6Ce2EwWcBLFxejB2OXzIO8HWKpcWDW4KnUGdOqkj616PieF4Lu83cKs7ENckeZXf4ilLjuGVpyARyAJMaDqJ3pdyqkNKMk23h+hb4dxS93ee0F8QGuYqQw0PIg9fepcHxC69wLe2EkgtmB0I18I01oJwfFCzCN9ljz+6eX6VYv8TFu84AnNbIDa+E6ajrEUY5ElHb2h5sY3ElQbcMo00yxp71xxbibiy3fAKCMsFVGaQZ89v3yqkFdEQKuaABpH5mqHGSDYuC8hjdTGoaRGu0cveq7WS3AW/wvJL2FVW6Hby9KgwHHltG4LqFnYCYI0Ikc9xtU/wDtkqJORgvMDcnWNDrA5mauWFwuIGZ7AJ2MaEH1n8qRDss4TvCEuIwtpdZbeh0B3kgaxBovb4abZzLi7ecneHHxldai4Iq2myi3mtMZKsddBGjcqlOIa29/+UCCZAZQ2URprHTWs1eGLdZQPbEXXxAs33UnRkK/YOusEga6bGjF9MSDAtiJ5BYj2NUrGMs4gEOLaskZTlOkyfCVOh0qubd7NIxgMbDKy/HkfhXPLRa7FfSiq1b7V+pnG8YcOpYoNSJkEST005/lQ7CY3OspLDkDJI8vTehPF8biO9GHxD5kPjmZkep2P0orbxeEW1mt3Ftg7rJJn61WEJyjU3wK5xTuK5K2LsvMgHXqB+lDL95FBDKC86QfLy0ogeOz/VuGGxHMfnVGFuEkqCwBgg+0UVCcVbqhXOLdLk2swNTtWqOd7hzqyGecTWUtortfcKOFuCWyLMrEz5g6zpsKI8O/iLpLW0UqSB4xt1O9d8Fs2Lrv3jFblws2VV2B1jMT0o9d7P4Y3M/eXUH4EhVHpBn50I3fA+o4ytp14BLAYJ7Q8WUHlCp+VU8bxC4twrcZ+5IE5WKR6AcvCfjQvtPh2t3LYsXLiqYkksS0xEKJ1GvvQ/jPEUvXxlPhCi2wggyfBJkDxdaLfSgKKpzTquF1CoxNprsWycjHwhmzMYktr0om1wDT6fvag2D4UMOjMplgCQWMgQPpVHDYi+x7xbzKxM5QBGmwjnWS6IW7dyPQcHcsLllLbOB9soC2+2bfQ1ZxvE1a0VWFnwgqo3nafUUoY+3xIILhe6i6eJVGn94DYetQ4LGsrLmPetAUgxsDoYGgPT1o/U6FJXthlfSijicb3iiUK3GcqTIj7JjwnxAzz2o5Y4cFthRPx1oHiMG1zE2nRcoE5zz3lQfOmm9myHKQrRoSJA9qyJa3aqkqwUOGYVrd60BbuvbDFmyAmDIjN5b6c6z/AHbug3mLeK6TLd3dkS2Y7Kd6F2+J3VZh3zWzIkABZgRMEEj40SvceZxCO6N+IS3xkETGlMotO0Tc1VNcEK4Hu1Ntr1sHMGGYXAREgwCnOflVnjeW+iIjBstpbbtBiRMRMHaNYqDAYzK9xsTlI2a666xuIgaGOg61aw/FLeJuXGtLCKQo2AO+sQPnrSvfuyP+ls4d/b9gPY4f3KCTAB1YCDqfrrVDia3s3ehnIu6gvMkAkDWddo9qY+MYI3LTKDBI3pV7P2Xv3FGYlbRGaBqFBnTqTrpFZ94ItOLi/IJDBcSdNLV1kgDRH2G3nFT8M4firec3rThSuUlrTaajWW2PnTSvbXErBe8qA/chBAOwJIn3qRO1F+9Km+GQyCkJLA8lIAM9KLRNbTzzG4Ui4o1+1+dXOJ30ex3wUZgWtseYgan0Onzo3juGjwy3iET7bH3pe4XCZw/iUtDCZEGIMdRSJ1kdQbbr8o4sdpXusqsYPUMB8abcFiJsLnVGnUhlDeY3pe4lwuzaGYKqmYnYf6aU0dn+I37dgEPBuEvoARyiJG2XLtzmuh6jlghsUclK5gLV2B3VpDMghAuvKY5daD2OMq99hct27EwsIpFuRptOhPlpTg3Hbx3cH1RD/wC2lXttbzql9Aneq2uUAEjQ6gdDr8aAQ1h7+XTMnpH/AMq3isZiIbIysGUKQNDptuTry96Uz2/vFUDRmXZhEjkRPTy9Ki4p2pLm3cLM5BBKkEL8TodRQwYbeDYVLxZXcI68oUT6gRqPzrEt2+8uILwlNJyGPiDy9Kg7HpbvG5dxF3uWYBgogALOQEseZOwpit8MwUkribcsDMMomeenOg2GhTvcDDBw19HLaAsGBXrB89BQZEt4R2QpmZyICnMD0yk9NuteiPwBY/l3kfyJH1BpX7VcCux3jIrC0CYViG+nLeJoYCm0B3uK9yVt5crFW3Abnv8A6VauYO2ksPCJzb9dfWl3C3yMrMXgsCwkk6aSfhzpjuG050JKHbNoQeUj96Vk6wZpvJbPDS2oe2QdjNZVRsAs6XiB0Nth+ZrVDaNuZfXsyMKwa6t1GclQSAQeu23rU5xli0cly84J1+yT8wDUnanD4nGPYxNqXJUAqBIVhuI2CmJ1/F5UF4x2nOEuG01sF1+2AE8JgEa5YOh5Umeg1JO2G+MYizoiku6jc/ZgyxjkSJ31iaT+C8FcXc7mVJJg6nXXc8/OsxnH3xzBUGQgQBAO+hPhA5GmOAUCnyBgE9OQ1rK0shpSlUQ/we1AkpbcH/xFZtp2AEfsURw+CsIVK4awCNRFttPShFlxAjOQORttUmMx4gBvAw6rH+opd0ebOhaWr2VC/P8AyXMVxlbNwTCoQQwghY5hgeoNJnBrzMiL3YFsOzLdMBtSqxO5UbzVvirWmXLnzEknw+YA0OvMUvvjboxBsK85gEGYSBMHT3FBNSddwdSEtGO5KrVB7s8WYeIGTsvP9zRXiGHuG04RXzZWy+E7xpyofhsYgdilzKJKr5gaSZ6kE+U0bXGuQIujToq/PTWq/Q5N6ttvIgY/A4m85NxLxuHxGVBY+cKZI0pi4Rd7u2isqOQIJcAkeWu0Vdxz3O5vHOxZBbaZjMmbKwI20JU6dTS/bzC6BnfJBZz90EGDrvJ35a06lWBW3J28sYcXxQlO7a3Zdd8pQFdo29NKH4UW0clUCZ48KDQETyG2kVFxDF4dbZNu89x+Qhh7yRE11w3GW/5UFzdcw4P2dtI05Usml0HhFzu3wvygu9kkGlnhaPgrt0qzqzkZGUeZkE+hNNoFL3HbuW5bBaATJI3jnHnQlVZNp3uVOgtdt4m45YLh9QCWdZY6D7RIkn3qG5bxVthAw2dSCCbcEeYIEz6VQxCYS3bN12vM7yyLmACgkhCxGuu/+tU7d7vApGFLkxGW9A8tDMGmStWK1tbt5+3qGce5e4wuMxZxqT+LUyD0iPOlrFWGzZdAD9r4j6RTXxbh1q3YN0i4t0ZfApDLmJAWdBA5GOtCMao0fnAMHfrEdaSUXHFDwmpPc3jqQ4iGtyZmzBbNvA1U/DSfSnHst2ssiyttsuhIEsJiJGkbTpXnR4k5ut3oEOoRxEAr+vnVa5wa5auA+FrU/aHQnT8qKdCyqTbisHpCdoLl67ecALbVsqiAYy6T6kz8BUOMxneIyMFZWEMMvyof2csZsIGQhtWlQxzGJMx6VzZxKa5c+m8EmPbWnWSbsG8R7L4fKjhQMxIIGkGiXZ7hdhbbW2S2wnN40ViNI5iY02+HnO2EbEBsnekrDaLpOsfdHTaaWuI3msvbZWMmQSeYkHWOmsUrGQQe4t5LjqmUFrabRChXMabCYNcWMEu5y5ZjQj9aYeE9plRwoEqwWTIjKV0HXQUW47xq0mGfJbQnLlUADc6CI9fjW3dDUK+D4UjFcxyK3Oem8TzrXFuO5V7vwlgoAZmJJ1KiOXKpcf3N5UCrrkB2BI5QYga9Bpp6yMfhwzSWE+aR+/WjTBdG+EcD/iLzItxEYru8/ARy050WT+j+4CIxOHYjkH36fWhvDkzXoDqWOhM8yQBmmNtp86YLnZXGKZFrN6On5tWUFdlHrT27OhXu/wBHZJJzA/8AWKyqmJ7PcRzHLaaOX8xf+6so7V3k9z7hvw/E+8N5g1tbdsi1CiGJJEGANplQZ3nak3j+BS7fZmEnQajWIEfWfep+IJ3Fy6waC+68tGzAnoQ23+elbCI7AtcfMxMknz5DyFQ06KSk5cg+6ncHwWtCPtgiAeQI3/1phs38igLOmnma4wfDrd4lbjZVjfNlM6xrB5wfOKu4Xs8qx/xwEDTLbT6lZp1LNUbYqTb8uprFYh0jNnWROpIpf7QsbyCZYbRP0+FNl/g9oj/79pjSRbImOhST6SKVOOlMOl1GZ3uK4IuDRSMsfYBga65q0nimimnFbnKMqrv6ghL1u3HdysRmnoDJEegNXuEXrasMSbYZjmgPoRoYPqNIFA8Lwy4943M3hJJ9QaN8UtQqLG+b6Tv6A/OprTSTLT9qc5Lw/PAs2cNcuXiBhrAQxlzZQg08Ugakk+elFcJbuKjMuHw5VZkAuNtwAPr86WbGMaCFJzAct64v9qi0Kb1wAaRlXYDSqu1wcrUWO2Jx6JZuBsMP5lsrmkgGYbQuYIkAwNdKF8E4G2JUv3y212EidY1gDcCd6ScNjLuJurazEyYERsdzHpXrvDuBXbVlUAGnQ7jlJ9Inzmgo5szmtqSQo/8A0xT/AM+n/pH/ALq1/uN/Cnv1xVu6LepUAho26nkaebvDLzJGWD5QfnO/tQ2/wXEZYVRuM0karzp6J2DrTk60vdocJ3t6yGmCSpj0n6ijnDbDJKs05SRHly18hVTtHi0tBS25YRp0InXlpQCgjw7s9hWt3buIQMsKwXMV0W2snwkalgf2aEY/FIpGQZbHhyEKwmADBaNSYj40ycAxiOpfuVC6BQwmAABOo3JBPvRS5eXSLVuJ/AOhrKVpYoEo7ZPNiPfxdzHylpSrQSQWVQYkrBYgROWq9u1dUG3fH81InxBtOUMCQdKdMdila24W2imPtKoB06aUqfxxbxMI7s5TrvmidPXX3o6kmwaaihb4vhTq8REfMn8+VSYW8buGeyCc6+JeegIJHx1ovxXCz5qSCB1pdwN/uL2YCQpPw1FTTDJU7BFvGhR4HdWnr4f1o9wLiNs2ytwuzMcpKgERyBnf0o7e4VYvKLgtrDa6DY8xRXstbsm2thLYQ953ivP31BCFh0B5CNhTLIeMkY7L3ghQcStW11lRbIA5awwExptVPiHYxrgtquKw7d3H3omPpTTiuz1/JkUA+YOn61W4Zw5e9exeI74KCIMiSJgwQZiDTuqFTbZ5zxLhGJwzgXAmU/fUqV3P3uR/LyrXBOIpqt4Z0fq2WCpkajn8q9OxfZuw1nIUOQnMRmMzzkkmYP1PWgt/sJhSDHepz0YaekqaS0PTBGGtswzAGDtl6DQD5GrGDk3D4cyqv8wEgEagQJ1mDIIohhsCti0/juHLqFiY/FqBqOfKlXhuLK4kNnGZjm18/WnvAm3IbxGAhjAzCd/xDkTHOr+N4niLg8b3RAhSpYRH92NaX4YmSTJ13qS25HNviaINxdFwnVr17Nzm40/M1lRC434j8aygGyrjeJguFYg52AnrJE+1Eri5xlkidJUwfjQHhPDmIXvFAKzEa851PWmXC2df+YIUwUEnN92ZG1QtQiXhpOckuAjw/g11U0VjPX4fQCr+C4O8lrgb0Akn8qH8H4zju8C3FC2yPtMDpAnfTeKYbHGLub+stxMTlbbrvvTp2hZ6eyWc+f8AYDYvhTs/hRgo2ka/WgvaThzFlziFKw09AdNOpEfCmPiHabHh2S1bQqDAYCc3nqDVDjeCvX7o8DnMis5KgZSdDlGgI5xvvSS1FdFI+ztR3WvVX6AnCgEdAPlQ7juMC5VDCDBPoTA1G060z4Xs9eiMo9KHN2BxA7zLaBV40JIAjp7025d4m1roDMX2eOCyvntZm0WLh3ld1bcQTzmaWeJcKF24XTTNqwA2bn8d6acH/R1jgQWtSQxIE6ACMpnnMkRHLzoiewOMLlmU5TEqDp71lV8mdsG/0b8K7i8b5dg6+FcoHMeKc2nQfGvTH4mzaw55/c6R+KlzD9nbtq2EyMBOsCY5etWbdu+qwqEeuWfmavvjHCo59knnKCV3jBVd2WNjCmCNtmNLlviGLa6wS8CoErmKqT00Ig679KkXh13MSyHXzX/uoTiOHXrY0nMpcqE8TaxlkjbVm0O9M6muiDC4STdvwZ3gLzZrofLmDa5TI9jzrriABGuo/cfOocHbuLL3LTWy0TOxMdfhpUHGLl06KEyaf3v0qEWmrRfUhsntY28MwihQgWCujeLnA/s+mlFBZ0KmIPmJ9tKV8C2W0JzFjruR9NyattOXNr8T+tFcZJtrc9t0Fzwq2QQWYaRv/lSVj8KiM9tSGA2PURznWd6JHENP2nA/vH9aXr2JfMxRQz6gToPKfSCKEjQaJrALJrumh/X4UA4tYyhfLMfYnSfSfnRtC65TcAUt4WC6j+yfy964xlsQdNgeXkd6TgZq0Vey/FAP5LkhWOh6E0W7P4/+GxLBgCyXHRgRtrIIPKV196Szba0wncQRRfHXXuRfspmkjvBOsqpA+IPyNOhFLG1ntOI4rCF0tlwBMBhtzg68teuleYcHxrti3ZmINxy7Hpr4d9gsT6aUurxpxcBNu7bk6rPg89I/Om3BZsQwQJaDd24RlBUmVIho0OmsnWfWi30DXULN2ulf6lddTqRrXI7Sqd7I/wAZ/ShnEeCX7SM5QQoJkEGIFKqY+5IHhPPUfoaz2g+Id+JYmxeQhrZ1/tzznaBr0pTxuHU4liElt1IH9nXQciJPvRHgGOObMyZsp2Xnp5mrX8RZsst1+9FwmLYGUJvB7wmTGUgQI+zvWXgbPUEXcLrpcidRBnT6iubeDYbXJ9f86kv4VwrjuUd2LFWF1TCwI5giDr70uYY3FYB2eOYDa/HWmsFIPMLw0BBH/T+tZVq3wtHAZb9xQeTZSR7xWUDUN9rCgaB2H+H9Kmu2MonvW9PD+lAbXHVnQ/FGA+dbucZXcmB5owFJaLrT1nxyb7QvcFuDcYhgR76EbcomgnDuJOrLb7wqpzQT9kRqeek9KJ4/FpeUDOsDXTfaBv61c7Kdmrd3N35CIozZQyh3JnUk6hY/Kg2mU/gzUU5AnhnaRr14WLL3HckgZRpA3ac32ec16bhrWRApfM3Mk6k/pQ/hHZnCYJmOGtZSwguWZiRv946CeQA2FFsFlzZjy5VCVN0aK2q2EMDhSupBk/IVavMEBZiFUCSeQAqJccnnQ7jtgYu01oXWtyQCVWTA1jcfuaomkRdvJR/+oGFyF4u5BzhfkC0n4Ux8Oxq37a3EDZWEjMIOu2hpGPYGxNv+c4VGzEd2q5o/tIFYfE/Knm3jbagAHT0o7kamTFTVDjLhVAgTNXVxyH7w96TuLcUN/F3LIE20VQT56lvbLA96WbVDQTsuNJqPi90pZJA8XKN9Nfyra2h93SqHa7Hd1aCj7TDTy2FQirZ0ydAbtBxK5cS2tpfvAmQBsZbyPTXrUvDOz74ppUqqgncE8pMDy0+IpR4xjXD2hqHZcxynQsCR6xliZ86c+H9u7WEUWmw99nUeIqFAloJ3aeQ3ro0I1Hnkn7VqKcriqSwMg7Gj8YHoD+tbHZDpcPz/AFoZhv6T7DzmsYhPUAz8DUj/ANJeFSFFrEsIGoSfjJkmq3miChJLev3/ABkmJ7I5BOaZMaEyf2JPsaT+IWbWVnsePKfGwG2pEzO06R501X+3+FvK5TvgyW3YK9ojWN51E8vc15nw6/lzIbjotyQcp00OueAdPXyoS3VgOnsv47oK4iznSPb9KqmWWdjz9av2LwaQJI2BIInzg61VzZbkcm+v+dL4A8Re4soyga5gSfbc/M1vs5xIWmKt9lvr+/3rRnF2II/f7FKnd/zIGgLQPLWjeCcou8DfxLIbbg/hP0qPs7xLu7qgeIqFYEH7QJggT1FR30D2ymYs1sZSdpHIwdf8vSlqyzWnABHhEDNB0kmDOh3o4aKyhKDqXIydp+InEO91SQM2UiTty0BjUdejeVBbe/tUIxBJcyANAwGxGh+RqSw8zHlWlkRF/h+LyKR3YbWZk+VEu88Gc2CEJy5p0neNt4oVYZQokkex/Ki3DMt1SJJjlJA9YP1qidInlsg/l6nI2ojl8tNKGNirUy4OaSCB4SRyMjTODy50zrbyxGkaihePwIuXGdpzEknpJ3MdazyMEMDYBtrOpjeayoLVwKoBBMCJkifYVlAGQSnaphMYe1r5+k/OouIcSNwAta7sTmJXXSAAJPx96U7eJ1AI50wcLxpYCQfQaj4fpUcnpaK0pO1hhC1cVUNxdSRADdfLofWnzsHg2a337SFIgA8zzPoNvjSt2Z4SmNuQVhEgu406wNNyf1r1O2wUBUWFUQABoAKnqSSwjNThLMjbg0FfjFy2xX+HuuATqpSD8WB+VGzeJ5VXNvMSRUbF2plIcduf+VvfG3/31CON3gTGFuQTOpToBr46LC1pXPcGhuZtiKSdoLw3wr/4l/7qjudpCiwcPemOi/k1EDYNbwmEz3FB2Gp9qykzOCJ+IxawxuOJfLO0kEjl6UI4QitnvAMDcMkMCDMAHf0ozxxs7Lb5bn2qELAgUE8jbVR3hk1FIf8ASHxEm4wUxlGX5E/U16JhIEsdgCfhXkHahjcuRpLtliY1Yjn7106Kw2c+tKmkjXZ7EFiLl1hkXWD9po8QA8tIyjeqN3iksS+jMSTJjUmq3CbLrcGQG5lMlVBbLlI1j5TFer3P5mhQGdswBH51VUpbhZTvTUK639Tze3ibcfaHxqzh3B2Ij1pqFpVYkYW0rDTMoUHaeae1WcPhLTEk4O1POVTn/wBNPuIbRbwbZbtskiC2UjqDofkavcM4Wtm1iBcglnZAOZUc+up+gq9x7FJZS4LVq0mS2zs3dgSYORRAG5BkzS/wziT3bJuPdtq+4tqomNNSGkxrUmrdnRv/AE9tcOywIjQEHlofnJqHiNnMJGk6g9DQzB9pDduvaDEFZhiqQY05Dap8BibtzvlYpntRsDlMievSKKjt6k73F5bPeWwyqBI53JP+E0A4hY3JgFSCI9gf1onwvEguQ9tAzHXvDosARDDkaziGDUkyV/6GkfEUWBAfE44pdzgDxLBEzzPSu+PcAN2GRgBEjn7T5UNx1kq28giQfr86L8Ex2a2bTHUar+n5fDpWjjBtXVU9RyqrAuBTumNp9z+/mKN9mbuS41sKXBkiASdDHLXY/Sg2Pwtx8SkDSRr9Z9qaMbiP4RUvq4IzZfCZg6MQJXT1E7U10x46TlFy6II3sZaBhlII5EMCPiKBYoZSt2ydd2TWDO8Vb4V2sw+S7bxAZ86sFYQWQmMpWQII11npSlxHG3bd0otxinmAJHpry86q6ogh4sYnOAYiay6Bzn2EmlLgPFMRcLAFSQsiV55gOXrUmLTGuYLIIOw0+oqV3aQ9UMUL1P8AhNZQC3wnGEfaHxH6VqhUu81oGYvAZmJB5zFFeH4N715bdoAswQCNhpufIASTRPjHC7doLkcuXMRA03iI608dh+y/8GhuPLXrgEz9xeSD6n/Kl1JKKLaN7rDHA+EJhbS219WPNm5n98qJRyrkT0NdHTWK4rtnScXTPhFdpbrlUNdPMbUTGmQnatZGG9ee3l4ilxggJtycsty5Tr0ps7Od9kPfTmnroBH1maaW3oxY7uqCx0FWOGW4VnJifTl/nVW7rCjcmKt8Vui3ayzGyj6UjdIarYLw794WuaEkx8NKkIM1JYtAKB0qRQKCGZHj7wtWHY84X9a85xiW3VDl/mNdRs3OC6mB7U1f0gcR7tLVobsGY+mwrz2zxh7p7tQBtHPaPyFdsFUUcE3umxwwxt4XiOJy2we8S3cgCMsyGGg5lc3vRz/a9v8AAR+/SvO8X2ru27RuC3rOWWVNDynLy0oOv9IeIH3V+JqlYEuz1i7xPDsZa3J6lVNT4XieHXRVy+gAryQf0kXvwD/EalX+kq6P+X/+xoUEfu1mOttZxIQEscO4XTmVcf8Aurxy1i7h+2zFVAEEkAgbKY1jTaac8NjrnERnLd2Auo32JFXTgLgyjvFOnNekU8VHqxJSmuF9xG4cAz+Em27kwV21+76bR7Ua7Mkq+JlixmCTuYkUXscGcOWzoT/d/T96VO2DvMgIdFzRqJ/WjUH1+wN81/1+5BjbUEmJykEecAECrl/LcRWJsCRJCCG15H0qthw7Kxc5mVipPptUvBplrYW0Y8U3P7U7HyqXSioB4xYGSPvA+H8/35UCR4IPSnbiuHI5rm8tQPSlHitjK0jZtffmKCEms2NNqyLjpcUgB9yesa/EfOao/wBJD90mHtLsGZxLZoGgAGg8I96ocJ4jFp7bdPD++oP1NXOI8DW5GYmR15UVyXhq/pbBLw+Z3AAliaO8VXQZrZDD2IEbajauMR2eyeIE6a1HxbiZxLSYVl0iZkAAflPvTEQx2LdVvGJU5QQYmMpzSQOWlPKY0NcZ2XDuxkmEPp4p9q8owvEGWWXcHmOs0W7Ii690ZUN0s32TIQ6jRiCIB9RUZaUsyjJq/p/v7lVOOE0emLiVgf8AD2f8LfrWUDvcOxoY5LVzLyhkIE6kCXmAetbrlb9qvDLqOjRX/os7Lkn+KusTbH9WhGhYfe15Dl568hXqRakjhPai1bspbe4WKgCVUKPIAeVWx2uw3V/lXVP2fVk7o54+1aEVVjWXqGZM8hS5/vdY5ZvlWl7WWfP5Uvumr3B990PmGpTW2elkdq7I5n41Ivaqz1Pyre6avcH33Q+b9w2cOK7VQooKO01nqfl+tZ/vNYP3jW901flD79ofMWL/ABZbDhmBO+1av9oMPdKlnKRyK6fGg/Eb+EvGWcqeo0PyobdwNkjwYj/Es0svZdVvsjR9s0PmHmxdW4JtsrjyNSWVk15ecA6Or27iGGBOVsuk048L404uqvd5kMl7mceHppuaH8DUTymN7zpPiSFz+kG/3mIcclAQewk/M0t8NsBMz9Bz9DV3jOJz3XPUsfiTVfGW/wDhbh1nUAex/Sup8HLB5srCWQ22yMGIiDrAk6/HeqdzgadKl4HhUUBoOeOfL0os60TN27F88CTpWf7BSjrJXJFYBRtYo4Mi2kEOgPiB5k0VtcWzQS9tTBEEExtz0/c1HwrhhxpAF1UKLEFQ8gMwnlHLSjdvsNA1vrP/AOJP1o/CMptcoHniaj/nWj7H9aq3+Nd0oHguAQZBIIgcxrRw9hh/4y/+kn61Be7CN929bJ87Sx9TR+EO/wAClwO/3isT99if9JqLGqEZXYSqk5l2mrd/BPhFVHKnzWANTvAAqPHLmE7gipvEvqblFy5ZBXw2WtqRJJaR5UtcZwrMuVV0mZ/ft8KK8FbOjLcxDIQSMpOkctKjxsE6GNd1O/nQeHYOVQoYK2WuIoGpYCPenbE22iWBDr4XB38jQCxgv+LQAlQzBpG4jePQ0637IU52vC7PhYSJj460Jd6Np9zFXGTlMb0qW1KKyumpMz+hr0PG4DK0ctweo5UKxfC5p1JNWZxaYnIqa+I67DnXqfYPhBSwpV8jt4pjWNQPmT8KV+C9nVNxmbSNBOwmczH+6smmQGFEABVgLIkwBAB9t/Oa59VS1Pgi68R4tQ+JodrNu8qgC78l/Ssrzh7up2rdcvuOv/7P0/yU/jw+QS8cxneq2c9T8aysr1tXts4dHsI6Fw9T8a7Fw9T8ayspLK0dd63U/Gti634j8aysrWzUjYvN+I/E12t5vxH4mt1lG2BxRIt5vxN8TUq3mj7R+JrVZVItkpRXcSJcMjU/GjvBrh11PLnWVldEOGcethohf7Z9P1q1e/qh7/nWVlcT6nox6FXDDWiFZWVgnLVTx/2D6VlZRMZ2JP8APu/3T9Vp0JrVZTRBI1mroMaysphQDx4y5n8H5iqeEP8AJT0H0rKypavQrp9Stwi2DirgIBGTmPOiGLtAEwAPasrKnIyBlsf8TZ9X/wD5FG7lsamBMnlW6yguQ9PMsYj+qte/1rnhxi4IrKyubW/48/Muv5i8i/xEf1nmg+oH00qq39SP+r6msrKn/wDO/len7Ce09tAMCsrKyvROY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upload.wikimedia.org/wikipedia/commons/7/72/Bangkok_traffic_by_g-h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40" y="3337719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upload.wikimedia.org/wikipedia/commons/9/9b/Drilling_the_Bakken_formation_in_the_Williston_Bas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40" y="-319881"/>
            <a:ext cx="21873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upload.wikimedia.org/wikipedia/commons/c/ca/Fisker_Karma_EPA_lab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40" y="4937124"/>
            <a:ext cx="4267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11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799" cy="1143000"/>
          </a:xfrm>
        </p:spPr>
        <p:txBody>
          <a:bodyPr/>
          <a:lstStyle/>
          <a:p>
            <a:r>
              <a:rPr lang="en-US" dirty="0" smtClean="0"/>
              <a:t>How low?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0747"/>
            <a:ext cx="3200400" cy="39583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West Texas Intermediate is now below $50 – half of its 52-week high of $101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074" name="Picture 2" descr="https://dwq4do82y8xi7.cloudfront.net/x/gmUAtGpK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20" y="1041347"/>
            <a:ext cx="4994607" cy="489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435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6324" y="274638"/>
            <a:ext cx="3800475" cy="1143000"/>
          </a:xfrm>
        </p:spPr>
        <p:txBody>
          <a:bodyPr/>
          <a:lstStyle/>
          <a:p>
            <a:r>
              <a:rPr lang="en-US" dirty="0" smtClean="0"/>
              <a:t>How long?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275" y="1417638"/>
            <a:ext cx="35814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A few months?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A year to 18 months?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Longer?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2" descr="http://upload.wikimedia.org/wikipedia/commons/b/b0/Crude_oil_prices_since_18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5677" y="0"/>
            <a:ext cx="8407321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3282156"/>
            <a:ext cx="4241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251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7313"/>
            <a:ext cx="8229600" cy="1143000"/>
          </a:xfrm>
        </p:spPr>
        <p:txBody>
          <a:bodyPr/>
          <a:lstStyle/>
          <a:p>
            <a:r>
              <a:rPr lang="en-US" sz="4000" dirty="0" smtClean="0"/>
              <a:t>What about the </a:t>
            </a:r>
            <a:r>
              <a:rPr lang="en-US" sz="4000" dirty="0" err="1" smtClean="0"/>
              <a:t>Bakken</a:t>
            </a:r>
            <a:r>
              <a:rPr lang="en-US" sz="4000" dirty="0" smtClean="0"/>
              <a:t>?</a:t>
            </a:r>
            <a:br>
              <a:rPr lang="en-US" sz="4000" dirty="0" smtClean="0"/>
            </a:br>
            <a:r>
              <a:rPr lang="en-US" sz="4000" dirty="0" smtClean="0"/>
              <a:t>ND Light Sweet: $33.37 1/20/15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58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762702"/>
              </p:ext>
            </p:extLst>
          </p:nvPr>
        </p:nvGraphicFramePr>
        <p:xfrm>
          <a:off x="457200" y="7938"/>
          <a:ext cx="8398042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9021"/>
                <a:gridCol w="4199021"/>
              </a:tblGrid>
              <a:tr h="459674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Breakeven/</a:t>
                      </a:r>
                      <a:r>
                        <a:rPr lang="en-US" sz="2600" dirty="0" err="1" smtClean="0"/>
                        <a:t>bbl</a:t>
                      </a:r>
                      <a:endParaRPr lang="en-US" sz="260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Billings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$53</a:t>
                      </a:r>
                      <a:endParaRPr lang="en-US" sz="260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Bottineau-Renville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$51</a:t>
                      </a:r>
                      <a:endParaRPr lang="en-US" sz="260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Bowman-Slope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$75</a:t>
                      </a:r>
                      <a:endParaRPr lang="en-US" sz="260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Burke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$81</a:t>
                      </a:r>
                      <a:endParaRPr lang="en-US" sz="260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Divide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$85</a:t>
                      </a:r>
                      <a:endParaRPr lang="en-US" sz="260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Dunn</a:t>
                      </a:r>
                      <a:endParaRPr lang="en-US" sz="2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$29</a:t>
                      </a:r>
                      <a:endParaRPr lang="en-US" sz="2600" b="1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Golden Valley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$77</a:t>
                      </a:r>
                      <a:endParaRPr lang="en-US" sz="260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McKenzie</a:t>
                      </a:r>
                      <a:endParaRPr lang="en-US" sz="2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$28</a:t>
                      </a:r>
                      <a:endParaRPr lang="en-US" sz="2600" b="1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McLean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$73</a:t>
                      </a:r>
                      <a:endParaRPr lang="en-US" sz="260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Mountrail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$42</a:t>
                      </a:r>
                      <a:endParaRPr lang="en-US" sz="260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b="0" dirty="0" smtClean="0"/>
                        <a:t>Stark</a:t>
                      </a:r>
                      <a:endParaRPr lang="en-US" sz="2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0" dirty="0" smtClean="0"/>
                        <a:t>$36</a:t>
                      </a:r>
                      <a:endParaRPr lang="en-US" sz="2600" b="0" dirty="0"/>
                    </a:p>
                  </a:txBody>
                  <a:tcPr/>
                </a:tc>
              </a:tr>
              <a:tr h="459674">
                <a:tc>
                  <a:txBody>
                    <a:bodyPr/>
                    <a:lstStyle/>
                    <a:p>
                      <a:r>
                        <a:rPr lang="en-US" sz="2600" b="0" dirty="0" smtClean="0"/>
                        <a:t>Williams</a:t>
                      </a:r>
                      <a:endParaRPr lang="en-US" sz="2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0" dirty="0" smtClean="0"/>
                        <a:t>$37</a:t>
                      </a:r>
                      <a:endParaRPr lang="en-US" sz="26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68253" y="6400269"/>
            <a:ext cx="295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ND DMR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7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Energy Outlook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/>
              <a:t>David Ripplinger</a:t>
            </a:r>
          </a:p>
          <a:p>
            <a:r>
              <a:rPr lang="en-US" sz="2800" dirty="0" smtClean="0"/>
              <a:t>Valley City</a:t>
            </a:r>
            <a:endParaRPr lang="en-US" sz="2800" dirty="0"/>
          </a:p>
          <a:p>
            <a:r>
              <a:rPr lang="en-US" sz="2800" dirty="0" smtClean="0"/>
              <a:t>January 21,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DF97D-3401-F044-9350-D8378188946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05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State Fiscal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Lower investment (impact sales/income tax)</a:t>
            </a:r>
          </a:p>
          <a:p>
            <a:endParaRPr lang="en-US" sz="1200" dirty="0" smtClean="0"/>
          </a:p>
          <a:p>
            <a:pPr marL="0" indent="0">
              <a:buNone/>
            </a:pPr>
            <a:r>
              <a:rPr lang="en-US" dirty="0" smtClean="0"/>
              <a:t>Lower production (</a:t>
            </a:r>
            <a:r>
              <a:rPr lang="en-US" dirty="0" err="1" smtClean="0"/>
              <a:t>bbls</a:t>
            </a:r>
            <a:r>
              <a:rPr lang="en-US" dirty="0" smtClean="0"/>
              <a:t> to tax)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dirty="0" smtClean="0"/>
              <a:t>Lower extraction tax revenue – exemption if average monthly WTI price is below $52.59 for five consecutive months.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944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95197"/>
              </p:ext>
            </p:extLst>
          </p:nvPr>
        </p:nvGraphicFramePr>
        <p:xfrm>
          <a:off x="385280" y="156681"/>
          <a:ext cx="8301519" cy="5969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1664413" y="3143892"/>
            <a:ext cx="2445250" cy="1027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127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Last Year’s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Last year – predicted ~ 180 rigs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Above that level through December 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Down to 169 as of January 2</a:t>
            </a:r>
            <a:r>
              <a:rPr lang="en-US" baseline="30000" dirty="0" smtClean="0"/>
              <a:t>nd</a:t>
            </a:r>
            <a:r>
              <a:rPr lang="en-US" dirty="0" smtClean="0"/>
              <a:t>. </a:t>
            </a:r>
            <a:r>
              <a:rPr lang="en-US" dirty="0" smtClean="0"/>
              <a:t>  156 as of the 16</a:t>
            </a:r>
            <a:r>
              <a:rPr lang="en-US" baseline="30000" dirty="0" smtClean="0"/>
              <a:t>th</a:t>
            </a:r>
            <a:r>
              <a:rPr lang="en-US" dirty="0" smtClean="0"/>
              <a:t>…</a:t>
            </a:r>
            <a:endParaRPr lang="en-US" dirty="0" smtClean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03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Tremendous uncertainty regarding a short-term price, some saying WTI into the $20s.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dirty="0" smtClean="0"/>
              <a:t>Uncertainty of how long new low-price regime will last.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dirty="0" smtClean="0"/>
              <a:t>Rig count down substantially ~120 rigs.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</a:t>
            </a:r>
            <a:r>
              <a:rPr lang="en-US" sz="2400" dirty="0" smtClean="0"/>
              <a:t>Helms expected 40 to 50 rig decline when WTI was 		$58 and total count was 180.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90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A6ADA-3E88-CA4E-8C53-69D05077168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422400"/>
            <a:ext cx="6796128" cy="43465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005013" y="330200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rgbClr val="FFCF0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The Good news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80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Regular gasoline (PADD 2, EIA)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11/19/15 - $1.92</a:t>
            </a:r>
          </a:p>
          <a:p>
            <a:pPr marL="0" indent="0">
              <a:buNone/>
            </a:pPr>
            <a:r>
              <a:rPr lang="en-US" dirty="0" smtClean="0"/>
              <a:t>							12/30/13 - $3.26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12,000 miles per year, 24 mpg, 500 gallons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	-&gt;	‘savings’ of $670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269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418018"/>
              </p:ext>
            </p:extLst>
          </p:nvPr>
        </p:nvGraphicFramePr>
        <p:xfrm>
          <a:off x="457200" y="46037"/>
          <a:ext cx="8229600" cy="5830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1607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4488"/>
            <a:ext cx="8229600" cy="1143000"/>
          </a:xfrm>
        </p:spPr>
        <p:txBody>
          <a:bodyPr/>
          <a:lstStyle/>
          <a:p>
            <a:r>
              <a:rPr lang="en-US" dirty="0" smtClean="0"/>
              <a:t>Should I buy diesel 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4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74638"/>
          <a:ext cx="8229600" cy="585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9362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Ethanol &amp; low oil Prices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A6ADA-3E88-CA4E-8C53-69D05077168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3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Economy</a:t>
            </a:r>
          </a:p>
          <a:p>
            <a:r>
              <a:rPr lang="en-US" dirty="0" smtClean="0"/>
              <a:t>Oil!</a:t>
            </a:r>
          </a:p>
          <a:p>
            <a:r>
              <a:rPr lang="en-US" dirty="0" smtClean="0"/>
              <a:t>Ethanol</a:t>
            </a:r>
          </a:p>
          <a:p>
            <a:r>
              <a:rPr lang="en-US" dirty="0" smtClean="0"/>
              <a:t>Corn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834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7155"/>
            <a:ext cx="4651375" cy="435900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Good news for ethanol as a blend stock for gasoline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 smtClean="0"/>
              <a:t>Lower oil and consequently gas prices will result in increased consumption, including ethanol.</a:t>
            </a:r>
          </a:p>
          <a:p>
            <a:pPr marL="0" indent="0"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26" name="Picture 2" descr="http://upload.wikimedia.org/wikipedia/commons/a/a8/Peanut-Butter-Jelly-Sandw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31" y="1600200"/>
            <a:ext cx="647113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E10 - complement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00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874" y="274638"/>
            <a:ext cx="6383926" cy="1143000"/>
          </a:xfrm>
        </p:spPr>
        <p:txBody>
          <a:bodyPr/>
          <a:lstStyle/>
          <a:p>
            <a:r>
              <a:rPr lang="en-US" dirty="0" smtClean="0"/>
              <a:t>E85 - substitute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2246" y="1828800"/>
            <a:ext cx="5604553" cy="35473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E85 will have a more difficult time competing against gasoline on an energy-price equivalent basis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2050" name="Picture 2" descr="http://upload.wikimedia.org/wikipedia/commons/f/fd/Western-pack-bu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726" y="639763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5/5c/Margar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725" y="3382963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281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low oil prices persist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054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Refiners may produce higher octane gasoline, displacing ethanol as an oxygenate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4098" name="Picture 2" descr="http://upload.wikimedia.org/wikipedia/en/a/a6/Imperial_Oil_Refin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44" y="1744234"/>
            <a:ext cx="48767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22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DF97D-3401-F044-9350-D8378188946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2050" name="Picture 2" descr="http://i.huffpost.com/gadgets/slideshows/17560/slide_17560_243732_hu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1793"/>
            <a:ext cx="7315200" cy="531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The Renewable Fuel Standard mandates minimum use of  biofuels by type and year.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 smtClean="0"/>
              <a:t>EPA can change the mandate for the next year in the case of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economic harm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inadequate supply</a:t>
            </a:r>
          </a:p>
          <a:p>
            <a:pPr marL="0" indent="0">
              <a:buNone/>
            </a:pPr>
            <a:r>
              <a:rPr lang="en-US" sz="2800" dirty="0" smtClean="0"/>
              <a:t>Obligated parties </a:t>
            </a:r>
            <a:r>
              <a:rPr lang="en-US" sz="2800" dirty="0"/>
              <a:t>(blenders and others) are required to blend or purchase RINs to show compliance with the law.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3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2014 Proposed </a:t>
            </a:r>
            <a:r>
              <a:rPr lang="en-US" dirty="0" smtClean="0"/>
              <a:t>Rule</a:t>
            </a:r>
            <a:br>
              <a:rPr lang="en-US" dirty="0" smtClean="0"/>
            </a:br>
            <a:r>
              <a:rPr lang="en-US" dirty="0" smtClean="0"/>
              <a:t>November </a:t>
            </a:r>
            <a:r>
              <a:rPr lang="en-US" dirty="0"/>
              <a:t>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/>
          </p:nvPr>
        </p:nvGraphicFramePr>
        <p:xfrm>
          <a:off x="457200" y="2073165"/>
          <a:ext cx="6400800" cy="3566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00400"/>
                <a:gridCol w="1600200"/>
                <a:gridCol w="1600200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Original Mandate</a:t>
                      </a:r>
                      <a:endParaRPr lang="en-US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2014 Proposed</a:t>
                      </a:r>
                      <a:endParaRPr lang="en-US" sz="24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Cellulosic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.017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Biomass-based</a:t>
                      </a:r>
                      <a:r>
                        <a:rPr lang="en-US" sz="2400" baseline="0" dirty="0" smtClean="0"/>
                        <a:t> diesel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1/1.28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1.28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Other advanced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.263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advanced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3.75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Corn-starch ethanol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14.4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13.01</a:t>
                      </a:r>
                      <a:endParaRPr lang="en-US" sz="2400" dirty="0"/>
                    </a:p>
                  </a:txBody>
                  <a:tcPr/>
                </a:tc>
              </a:tr>
              <a:tr h="42976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renewable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18.15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15.21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6321972" y="3074276"/>
            <a:ext cx="961697" cy="63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53200" y="4981903"/>
            <a:ext cx="730469" cy="157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83669" y="2658777"/>
            <a:ext cx="1655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Limited production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67903" y="4766836"/>
            <a:ext cx="1876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‘Blend wall’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Rule -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For corn ethanol: ‘adjust the net’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For advanced biofuel and cellulosic: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- slow or stop ethanol activity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- support drop-in fuels activity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 algn="ctr">
              <a:buNone/>
            </a:pPr>
            <a:r>
              <a:rPr lang="en-US" u="sng" dirty="0" smtClean="0"/>
              <a:t>It’s all about the reasoning.  </a:t>
            </a:r>
          </a:p>
          <a:p>
            <a:pPr marL="0" indent="0" algn="ctr">
              <a:buNone/>
            </a:pPr>
            <a:r>
              <a:rPr lang="en-US" u="sng" dirty="0" smtClean="0"/>
              <a:t>Is the ‘blend wall’ justification?</a:t>
            </a:r>
            <a:endParaRPr lang="en-US" u="sng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RFS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54297"/>
            <a:ext cx="3617245" cy="200506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Guarantee – The EPA will be sued by the biofuels industry, the oil and gas industry, or both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026" name="Picture 2" descr="020112-AJC-SPT-Michigan-mens-basketball-vs-Indiana-34_dis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5" y="1316610"/>
            <a:ext cx="3603341" cy="257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/>
          <p:cNvGraphicFramePr>
            <a:graphicFrameLocks/>
          </p:cNvGraphicFramePr>
          <p:nvPr>
            <p:extLst/>
          </p:nvPr>
        </p:nvGraphicFramePr>
        <p:xfrm>
          <a:off x="4074443" y="1417638"/>
          <a:ext cx="4971051" cy="3931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3451"/>
                <a:gridCol w="1280160"/>
                <a:gridCol w="1280160"/>
                <a:gridCol w="1097280"/>
              </a:tblGrid>
              <a:tr h="57813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Mandate</a:t>
                      </a:r>
                      <a:endParaRPr lang="en-US" sz="1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Original Mandate</a:t>
                      </a:r>
                      <a:endParaRPr lang="en-US" sz="1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2014</a:t>
                      </a:r>
                      <a:r>
                        <a:rPr lang="en-US" sz="1800" baseline="0" dirty="0" smtClean="0"/>
                        <a:t> Proposed</a:t>
                      </a:r>
                      <a:endParaRPr lang="en-US" sz="1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Outlook</a:t>
                      </a:r>
                      <a:endParaRPr lang="en-US" sz="1800" b="1" dirty="0"/>
                    </a:p>
                  </a:txBody>
                  <a:tcPr anchor="b"/>
                </a:tc>
              </a:tr>
              <a:tr h="2997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Cellulosic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1.75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.017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.017</a:t>
                      </a:r>
                      <a:endParaRPr lang="en-US" sz="1800" b="1" dirty="0"/>
                    </a:p>
                  </a:txBody>
                  <a:tcPr/>
                </a:tc>
              </a:tr>
              <a:tr h="53531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Biomass-based</a:t>
                      </a:r>
                      <a:r>
                        <a:rPr lang="en-US" sz="1800" baseline="0" dirty="0" smtClean="0"/>
                        <a:t> diesel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1/1.28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1.28</a:t>
                      </a:r>
                      <a:endParaRPr lang="en-US" sz="1800" b="1" dirty="0"/>
                    </a:p>
                  </a:txBody>
                  <a:tcPr/>
                </a:tc>
              </a:tr>
              <a:tr h="2997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Other Adv.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.263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.263</a:t>
                      </a:r>
                      <a:endParaRPr lang="en-US" sz="1800" b="1" dirty="0"/>
                    </a:p>
                  </a:txBody>
                  <a:tcPr/>
                </a:tc>
              </a:tr>
              <a:tr h="2997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3.75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2.2</a:t>
                      </a:r>
                      <a:endParaRPr lang="en-US" sz="1800" b="1" dirty="0"/>
                    </a:p>
                  </a:txBody>
                  <a:tcPr/>
                </a:tc>
              </a:tr>
              <a:tr h="53531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Corn-starch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13.01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13.8</a:t>
                      </a:r>
                      <a:endParaRPr lang="en-US" sz="1800" b="1" dirty="0"/>
                    </a:p>
                  </a:txBody>
                  <a:tcPr/>
                </a:tc>
              </a:tr>
              <a:tr h="59910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 renewable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18.15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15.21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16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96958" y="5455923"/>
            <a:ext cx="297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illion gallons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Falling energy (oil) prices</a:t>
            </a:r>
          </a:p>
          <a:p>
            <a:pPr marL="514350" indent="-514350">
              <a:buAutoNum type="arabicPeriod"/>
            </a:pPr>
            <a:r>
              <a:rPr lang="en-US" dirty="0" smtClean="0"/>
              <a:t>Large </a:t>
            </a:r>
            <a:r>
              <a:rPr lang="en-US" dirty="0" smtClean="0"/>
              <a:t>corn crop</a:t>
            </a:r>
          </a:p>
          <a:p>
            <a:pPr marL="514350" indent="-514350">
              <a:buAutoNum type="arabicPeriod"/>
            </a:pPr>
            <a:r>
              <a:rPr lang="en-US" dirty="0" smtClean="0"/>
              <a:t>Exports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291" y="551794"/>
            <a:ext cx="3279225" cy="55743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Brazil may increase its gasoline blend from 25 to 27.5%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Corn-ethanol </a:t>
            </a:r>
            <a:r>
              <a:rPr lang="en-US" dirty="0" smtClean="0">
                <a:solidFill>
                  <a:schemeClr val="tx1"/>
                </a:solidFill>
              </a:rPr>
              <a:t>is/was… an </a:t>
            </a:r>
            <a:r>
              <a:rPr lang="en-US" dirty="0" smtClean="0">
                <a:solidFill>
                  <a:schemeClr val="tx1"/>
                </a:solidFill>
              </a:rPr>
              <a:t>affordable source of octane</a:t>
            </a:r>
            <a:endParaRPr lang="en-US" dirty="0">
              <a:solidFill>
                <a:srgbClr val="FFC83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220717" y="274638"/>
          <a:ext cx="5407574" cy="585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82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A6ADA-3E88-CA4E-8C53-69D05077168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091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Normal?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Corn ethanol – unsubsidized, weakly supported by the RFS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Economics driven by </a:t>
            </a:r>
            <a:r>
              <a:rPr lang="en-US" dirty="0" smtClean="0"/>
              <a:t>global oil and US </a:t>
            </a:r>
            <a:r>
              <a:rPr lang="en-US" dirty="0" smtClean="0"/>
              <a:t>corn prices, exports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Ethanol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297998"/>
              </p:ext>
            </p:extLst>
          </p:nvPr>
        </p:nvGraphicFramePr>
        <p:xfrm>
          <a:off x="457200" y="1609342"/>
          <a:ext cx="8229600" cy="41148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114800"/>
                <a:gridCol w="4114800"/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3200" b="0" dirty="0" smtClean="0"/>
                        <a:t>Production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/>
                        <a:t>14.5 </a:t>
                      </a:r>
                      <a:r>
                        <a:rPr lang="en-US" sz="3200" b="0" dirty="0" smtClean="0"/>
                        <a:t>billion gallons</a:t>
                      </a:r>
                      <a:endParaRPr lang="en-US" sz="3200" b="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Capacity Use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97.5 </a:t>
                      </a:r>
                      <a:r>
                        <a:rPr lang="en-US" sz="3200" dirty="0" smtClean="0"/>
                        <a:t>%</a:t>
                      </a:r>
                      <a:endParaRPr lang="en-US" sz="32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Corn Use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5,175 </a:t>
                      </a:r>
                      <a:r>
                        <a:rPr lang="en-US" sz="3200" dirty="0" smtClean="0"/>
                        <a:t>billion</a:t>
                      </a:r>
                      <a:r>
                        <a:rPr lang="en-US" sz="3200" baseline="0" dirty="0" smtClean="0"/>
                        <a:t> b</a:t>
                      </a:r>
                      <a:r>
                        <a:rPr lang="en-US" sz="3200" dirty="0" smtClean="0"/>
                        <a:t>ushels</a:t>
                      </a:r>
                      <a:endParaRPr lang="en-US" sz="32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DDGs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43.9 </a:t>
                      </a:r>
                      <a:r>
                        <a:rPr lang="en-US" sz="3200" dirty="0" smtClean="0"/>
                        <a:t>million</a:t>
                      </a:r>
                      <a:r>
                        <a:rPr lang="en-US" sz="3200" baseline="0" dirty="0" smtClean="0"/>
                        <a:t> tons</a:t>
                      </a:r>
                      <a:endParaRPr lang="en-US" sz="32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Consumption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13.25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smtClean="0"/>
                        <a:t>billion gallons</a:t>
                      </a:r>
                      <a:endParaRPr lang="en-US" sz="32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Exports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1.25 </a:t>
                      </a:r>
                      <a:r>
                        <a:rPr lang="en-US" sz="3200" dirty="0" smtClean="0"/>
                        <a:t>billion gallons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91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Beet-Ethanol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076" y="1417638"/>
            <a:ext cx="555997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 smtClean="0"/>
              <a:t>Langdon, Cando, Carrington, Jamestown, and Valley City under consideration for first 20 MMGPY biorefinery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500" dirty="0" smtClean="0"/>
              <a:t>Require 750,000 tons of beets</a:t>
            </a:r>
          </a:p>
          <a:p>
            <a:pPr marL="0" indent="0">
              <a:buNone/>
            </a:pPr>
            <a:r>
              <a:rPr lang="en-US" sz="2500" dirty="0" smtClean="0"/>
              <a:t>	30,000 </a:t>
            </a:r>
            <a:r>
              <a:rPr lang="en-US" sz="2500" dirty="0"/>
              <a:t>dryland acres (@25t/AC)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500" dirty="0"/>
              <a:t>Most feedstock sourced within 20 miles of plant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500" dirty="0" smtClean="0"/>
              <a:t>Grower meetings held last winter – chemical carryover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2" descr="http://ethanolproducer.com/uploads/posts/web/2012/07/13437657390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731" y="1993824"/>
            <a:ext cx="4086226" cy="29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Cellulosic Biofuel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12"/>
            <a:ext cx="454047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POET’s Project Liberty had its grand opening in September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800" dirty="0" err="1" smtClean="0"/>
              <a:t>Abengoa</a:t>
            </a:r>
            <a:r>
              <a:rPr lang="en-US" sz="2800" dirty="0" smtClean="0"/>
              <a:t> had its grand opening in October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2800" dirty="0" err="1" smtClean="0"/>
              <a:t>Dupont’s</a:t>
            </a:r>
            <a:r>
              <a:rPr lang="en-US" sz="2800" dirty="0" smtClean="0"/>
              <a:t> refinery in Nevada, IA is under commission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1026" name="Picture 2" descr="POET Emmetsb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73" y="2105883"/>
            <a:ext cx="4267027" cy="38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1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global economy is in crisis</a:t>
            </a:r>
          </a:p>
          <a:p>
            <a:r>
              <a:rPr lang="en-US" dirty="0" smtClean="0"/>
              <a:t>Oil prices have fallen</a:t>
            </a:r>
          </a:p>
          <a:p>
            <a:r>
              <a:rPr lang="en-US" dirty="0" smtClean="0"/>
              <a:t>Ethanol </a:t>
            </a:r>
            <a:r>
              <a:rPr lang="en-US" dirty="0" smtClean="0"/>
              <a:t>benefits and suffers from low gasoline prices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16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98063" y="1989138"/>
            <a:ext cx="3652236" cy="15577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Weak Global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601876" cy="470852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Most economies in the world are struggling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Today, the ECB will likely announce a major stimulus package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In China, it is expected that the lowest growth in 24 years will be reported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26" name="Picture 2" descr="http://amac.us/wp-content/uploads/2014/12/c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76" y="4118381"/>
            <a:ext cx="289122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cb.europa.eu/shared/img/logo_new/print/ecb_logo_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63" y="1989138"/>
            <a:ext cx="3652236" cy="15577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53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222" y="1600200"/>
            <a:ext cx="3820578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There are signs that </a:t>
            </a:r>
            <a:r>
              <a:rPr lang="en-US" sz="2800" u="sng" dirty="0" smtClean="0"/>
              <a:t>de</a:t>
            </a:r>
            <a:r>
              <a:rPr lang="en-US" sz="2800" dirty="0" smtClean="0"/>
              <a:t>flation may rear its head in many places</a:t>
            </a:r>
          </a:p>
          <a:p>
            <a:pPr marL="0" indent="0">
              <a:buNone/>
            </a:pPr>
            <a:r>
              <a:rPr lang="en-US" sz="2800" dirty="0" smtClean="0"/>
              <a:t>(NZ yesterday…)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This means regularly falling prices – which can be just as bad (if not worse) than inflation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050" name="Picture 2" descr="https://encrypted-tbn0.gstatic.com/images?q=tbn:ANd9GcTYrcY3jfkk0C_5Fqa1v_mJqnwb4gquulkZ6eklamXYpZHewEc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7" y="1718593"/>
            <a:ext cx="4409023" cy="36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3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Search for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Be happy you live in the United States…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Capital is flowing to the United States strengthening the dollar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AutoShape 2" descr="data:image/jpeg;base64,/9j/4AAQSkZJRgABAQAAAQABAAD/2wCEAAkGBxQTEhUUExQWFhUXFhgaGBgXGB8eHBcXHhoXHhwgFxocHCggHBolHRwdITIhJSkrLi4uGCAzODMsNygtLisBCgoKDg0OGxAQGywkHCQsLCwsLCwsLCwsLCwtLCwsLCwsLCwsLCwsLCwsLCwsLCwsLCwsLCwsLCwsLCwsLCwsLP/AABEIAJQBVQMBIgACEQEDEQH/xAAbAAABBQEBAAAAAAAAAAAAAAAGAAMEBQcBAv/EAEgQAAIBAgQEAwYDBAYJAwUBAAECEQMhAAQSMQUTIkEGUWEjMlJxgZEUQpIzobHRU2JygsHSFRYkQ4OTouHwY9PxNFRzsrMH/8QAGQEBAQEBAQEAAAAAAAAAAAAAAAECAwQF/8QAJBEBAAICAgMAAgIDAAAAAAAAAAERAhIhMQMTUUFhBPBCkcH/2gAMAwEAAhEDEQA/ANdqOBJJgC5J7D1x45y/Ev6h/PCzPut/Zb+GMeTqVmSGKklhqkkkvERuZRzpF4Dd4GPLhjatg56/Ev3H88cOZT41/UP54y6hlUcuQbujNTB2UKBBjcBmgedm88N02HJplZLagreg0gksTcrLESDIKidyRr1wW1M5tPjT9Q/njgzqf0ifqH88ZXmAFuZ3soYgAnbUb2Mj5Am9gMe8krFkElkcoQSIOkmJIkQJna1osRGHrLakM7T/AKRP1D+eEM7T/pE/UP54y6rl6mqoiazqh0IDGFqaTEr7pWWH92bSMSESoWjTUAWxJVr2kQSBPlYjvPbD1ltKGcT40/UP54X4xPjT9Q/njLwlQG4q38tcLYdoIMXN7SAO84dVaig/tCJBElpgBrbkjsD6jvaXrgtpf42n8afqH88IZxPjT9Q/njNqq1zSzXKatqalR0wWswrUpIEWkb+Ym0A4tM5nAlGm6pUq1QgFVE5wDvCzBaCqyGutxIsROHrgsbHOU/jT9Q/nhv8AGU/6RP1D+eAr8RFKh73OIPMvV0AlWI1GJK6tM6L9xbDVGr7Eambm/iLya4H4fnRsDvypiL7TecT1lj38ZT+NP1D+eOjMp8a/qGAWjmaGvMAPW5YRRS1VMxq5ntNdyZ0TojX5mJUjDWTzCnMDm1G5HLaQKmYDB9Q0aoeNWnVOnpth6y2gGqvxD7jHg1V+IfcYzzi9IPQpilXrJUNWKlTn1xppy0kKWKtKxG1yu1xhviVZWpZepl6tWnUDLzKLV6xDK2kGSKhErII0tsxuTGL6y2jCuvxD7jHOcvxL9xjNPFjMzscpmaiIiK0CtmC9SqXICwXhVC6TJgX+1nkq1EpljUq1QxBGY0ZnMEBtDd+dYawASs3gbSRPWWO/xC/Ev3GOc9fiX7jGf5Sqq08yXqVdS1WFDTmq7FqcKRvWVSdx1aTa5tOG8tmqSvVarVzDCEFMUc3WhZ1AmKlVZMxI1MAbARJN9ZbR/wASvxL9xjycwvxL9xgAy9Wh+KCHNVnoCh1MczmVPN1KQQRVAaUMkgQLd5xFyuZU1KI5z8otUNXVm8wKgSCVJArkC+mIM3MqLxPWW0kZhPiX7jHfxKfGv6hjOuIZigtKs1OtWqVFeaSHO5hA1PpNjzTqgFrnSbRaAxjcfzaBKT5WpmPaIQUqZrNDlOShDVGNcAKo1gjuY3Aw9ZbTTmk+Nf1DHPxKfGv6h/PGcccq0U18ivWI5BKk5zMCKsVI0+2lmspCaCD3IxF8N5ik9JVzdfMU6ratNRc7XsAFKmonOOknq7R0wdJKzfWW1L8Unxr+ofzwvxSfGv6h/PGZVM5T5Nc08xVNdKqqitnMwEakKiBmTVX65UsZ1Ej6XmtmMr+K5a18w1GNT1GzuYCrZxopnmguSwUz1QNV/KaFtD/Er8S/cY8rmF+JfuMAeSzGXOYqK9V1oqDpqfj6xFQllKaPb2hdQYRuB54h5LNk5nJhKrFWduYv4h6jEcsEc2mXdVEgwdV5uojDQtpfNHmPvhc0eY++Mhp8UYKCcw3XBX2x93tAJ7/f545X4oUHVmX8wBVMkR3uY8x5kR3g31Ftg5o8x98I1B5j74yWjxViGYV2YRP7T3fQw0nttPeJmA3V4wSJXMbGD7W2436u47D0uMPUW1/mDzH3xzUPMYy/L5h2pvU51SShqINbQKa1FUk/P2nnZEI3OIT5yqPeruvpqJtaC1xF+3qDtbD1fstr+oYU4yVc3WH+9qEGIOpr27+pPb1jcHHipnq5KinVqEsYEPYzIF5v1RIA79sPV+y2uTjoxlOYz1VGI5tU6tPLGoyQVXYXJOrUIHcG2LjwrXq/jNFVmMUydLGYOqlpM+ZVv3n5CT46LHzQd8cx7UYWOSmc37rf2T/DGWcJyxQamBUkoyyQJKCtBW5BPV37BjjUs4elvkcZT4eXmVA06ggLHVcFlKhAf6vMKW8gdsdvH1KSshlqWXIKpzKjCpy6JsqqWZ21LBIADCRB7CJmI9biddl1tyyVZVHTCIrAwFQMDcg9WqI7Y8c72rVpJAYoGInQisZkCTLsC394/QuynAKBpAkap6pBMHeI9IJHyxqZrtAk1LnqvQqV4bSP93Wj3luOkn1kHqkm+n3lcrzMuHEhuVVamCeqnVBqiotiPfGoEbSinsAIlEGpRRgSsIjBhELKqRH1hgL3J33FnkcyGqlmP5WMCYDuDTeO/v6W+rHGhbeGanM5auLGijAG4YrEmP8AiL8/XtI4nxyhRqFGoMQKlKlrCJpL1AxAksDYC9rSu848eHXFSszgQqIUUD3RJUnT6dOny6O84b8a5EuKBXSoSvTqMztpUhZkD+uYHltvbHP8h2lx3Ll6KGgytWasqhkToNEsKmu5gDSSImRjxR8SZc0atXkkLRqPTaVSWZAC2gBoIAPcie07Yr84mrM5SuHQU6JzIcmoBJqBtOgd4kEyRY9+8CnkGGWzVHVSL162YdIqCAtQJGryI0Gfpc4tQC2hxigzqnKID0RV1lF0hTosxBs0OpjyPocec3xWlTzNPLtS6nVmVoUKFUMzEncQAe2KTLKECqNGgJqqHndT1OVQTSNJJCey3+VsSvFHDWObo1pUIKVamxZogujqDJgbsJEgxsD2lRYkZzxHRo6DVo6VqMUD9BUQxALEHpUkGCbEKT2x3P8AiKnRUNUoETV5QA0ElriQAfdkEScQeJU1qg03C8mpThm1CxFUtCAxqgOeoT1KN+1PxDhOYOWy1J2WpVpOGZy4E01qVeXDMbk0ynntc+dqAT5nxPSWoKRoOWZ6iKFCHU1NVLaTIkdQE9zYY8ZfxPQZ0RaRLPQFdbKByiJBJJse0Yq+IUC+ay1ZY5dKpW1EugADkldPVc3k/wCOItXKE5tax/ZfhFpD2iKS4JPTDjpkd5B2MjCoF/U8T0AtEmmw57hFlQCHLugDDcSytc+WJuT4tQqu9NYFRCAykCZI1CCLMCJII3APkYFM/SqV/wAKzCkr080lSpFVSqUlq1SqgzDHQQYEd7CwxI4HwxhnK1XUpNV6UKjA6KaadTOR0gkqAAJNzthMQLkeIctFYqpdaLFHKhTLgAkIshnIB7DewnHhvEeWFQUzSq6maqijlg62pKGcL1XgEfM2EmRgY4z4fUvWZF5FdjUOpcyiBupijMhM6WEatiDqPUSJlZjJVWzOSqEhkpCqHqNUVQxamoLIHZWYGrqawNiO9sNYBPQ43lGagtproXpgqPd0q/V5dDA/KfI4hVfFWTWSUey1W/ZD3KRYVGF5hSrfPSYxR8Zy1WpTpPRpqK9CoGSatLqVAikFtcBCoFiQbEQcN5nKMc2pVV5Qy1WkCa1LoLo4QQKuqwKAkTcsZwjGATnjeXFSrT5bFqSKzgIvusARp6uomRZZN4icOUOM5Z2UKJZqK1hZRppNGksWYATItP8ADAzSov8AiczXNMsjJQ5amtSTmaQsqymp7pvAcRsdxOI+b4MtbQ1Sm4qijRBenmEWDohqYktOgiZVYOo3tBtQDOjxCg9M1Y0KoYtrGkhVZlJI8pVr+mIqeIssxpdLqtYNymI9+PTVKz21Aau2KHh3BqlTK1su1Qu/JZOZJbSOYWpqWB0s2m7BZ3AnuYH+imIyOshBl+W1U6gSppMYRVBlmY7QLX1QbYVH0FB8RZYJUcirppVBTe0w1rAB5NjuJHrix4rnsvQVXqe61RaYi/WSRe9ogye0HAXwbhdQfiFenpNSq5RWqIVIdCoJRGIkNpiQDc+sWnijIc6nXy4pNBk02Zk6qjO7uY1agCwXcAEGZ3xKixd57i+XpVaVN9Y5zaUIkqWmIJ1WabQRM+eOUuNZZqlWmodmpaS0bdcadJLjVM9vLAnnMtWr5YU3XRVKq+vmUzy8wjIsjTUJPMALkgW1N3OJeTpMM1marKOW5y3LOunNQU4U9AqSCQQeoDvi6i5yviTLVFpOoqlaz6EMG7atPUNcgTaSIn6Y7/rHljz7Vf8AZwpq/wBUEMRHX1WVjCzEXwNeGcpVoUMujU/ac0B5r0tNJDV1FwOYQToJ9zqP0GGBwypGe00wBV5BoBqlNtQVXUhlDyCdQXqAs5NoJDWAYL4hy2qio5rc+BSjVDSAbksIsRvGx8jHqr4hywFYg1GFDSahTUYkEwvUNbQCSFkiMDNXKua+RcU1Vad6gFSkFpA01UKF1yVV9cRNhN5x3gXD2pHMBghD1nqoWZYIdKog3JBRiJMQZOmTIxNYBhV4lQWqlEuQ7hyo1H8nvyZsR/gTsMeuMuKdMmWG2zfX8xiLXntgN4/l6lRUq0UJzFGu1RNT0gXXWoOtuZCqygNBg7qRO5LQUVaD0VIDKJSSp0jdASpI6T0GPh9QcSqARWzSivWQavbK1MQIgMEMgRvd2gACwte3utwx3egWSQ0tVuQiItUiWeRpJRiS0idJO+nD1HJhXRmRk0sxRTAKtDrUTeNIkkQewIPVOPearfiNataERV9KgYuSbbgECN+l42OOlhjNZhEUacuhp1NRWatUWk+/L2Pn8+045nM6AlEciltKqutSgBIA1BpYyC2ptizdseeF1VPLpVgwVqgPQQdDGAASDIB90kXkjYTBb4wylNMo5VQDNNQR21VFFuw3xLqaA5QocwDoCVdI5RV3LBRUGsgN+bQ1RgLkhT2xK8J1S/EXfQVVlfTNulWoqoHyUCRYidsQqdMVa3MJHKCCodvy6QAZ7aiN4gC3eJXgypOdJLFpFU376qimb7TAMenrhPQ0pThY8rhY8zRrOe6fkcZv4ZE0HJBHtMssmNjUJnt3Ci/YC5xo3EPdOM34DUjLZka1MLRcG3QJeS3qoQmT5Tjth0ko1GlUV6jA+9qKguoA1MNanUd1J0wfKe4nQ+DH/ZaW37JdjI93se+M74nmEatUY6ivLpgKpAhyFYhWA933ZJmTq7baBwdv9lo2j2S28unFz6QC+H6xFLLGAwGXQ6RfUh5chQD+0lpuNlEkSDj1m9IcXICU2FgCdKtpkAkDanPyJMdxX8Ly61crlgLkUKcpMGTTWdPnb67+U4vMsCazOf8AdoNfoWdp+mnV98bkX3DKwpII0lAPfPSO4uTJUjYhgI27Ri2yecWqJWRBhgd1I7H5yCPMEHvgR8M5YVKlamGZUHwki0iBBkWFpgmw2FsX3BeA/h6jstRijIF0EbEHpgzsBqEf1sc8qF0MQ6+fVagplHvswA0/Uzb6gY9ZrJsxJFV0lQsCbHruLjq6hvPu+cENnKVLRWayKp1CQSoYarMDqJaTe8LtF8xSmzxanpVtLwyax0jbUFgmY1Sdpv2nHtuJppZiGGn3gYn3dQ/NG3rvjmZyFRixFdlmYibTp2697EeUHaZJ9nJN1RVeGVhuxKyWIKktYiQP7uLwjxmOJUliR2mIEgQp2Jtv/wBLeWPSZ+mykhSYgFYAMaiAdLEdJIkeYIIw2OHVZMZh4IIAImLiD7wkwI27k+mHq2RqEQtdlPXJAk3iPeYwR9r7AWw4EU8Uox7p2B90X6dXnBsdxtfEzKslRTpWAGIuIuO49CIM9xjzU4dUIPt3HVUI02gMRAMsZ0ifK5BtEY4eH1JB57aZBKxuJBgENI73/remE0qS1JVBsI7wPL0G+GxmqY/MB9Db92HspTNOmod9RUdTm0x3Mkx98BtfgmoNUWo50kkLqhSxizUzTBIkRLEje0WMxiwUmvSO5BPyn/DCavSNiQfQif8ADGY8sOXVRYr+yJKUQNHtGqJq0hV1HUTu1/QQK3EQzmnQUV3Y3q1V9nIvNOiw06VgQXHb3R33ojXk5RuFmJEimfqJ0+v7zhtadFrBAfTlk/u02xmZ8JZjMdWZzMgflksBtIVSQqfID6Yk1P8A/PKIB0VKgZdmKiJ87AGPkZ/xmsfVaKy0AYKpI7FNhv8AD/5OGytCI0rG8cv/AA0+uMoztLN5Qpz9NelIKcwmooIuNDHrpN/ZK/W+JeTr0q4Jphg6gsUbqq0umGqUKli4A8oIi6gdWLp+0anTr0woAMADshA+lscD0i4IWXNgxpmdviK+QPfGaZLJrVZVheYYPNs1SZVR7RrwzVFAIggTNhGDTwxw4UKrqWUsw9JJGnZgq8w2MkqpEbHfEnGoVeVMhTJk00J3JKgn7xjtTLqxBZVJGxIBI72JxLGKfgfFTXgEJOhHOhidOqel5Fmt699u/O2ZyiJiPqQchS/o6f6F/lj2+Spt71NCY7qDb6jEehnmYnoHUjPThrsoMQ0r0kyp7+96Xjni7aGMJK1RTJBYpOkMYIWZG0Rvisz5MYTnyFL+jQ/3F/ljv4GnaaaGB8I/liN/pONM6WBp1HJQz7rUwAsxM67zsRj3nM8yOi6V0syr7/UxYwdCxcKIYyRafLDld8atIbI0zM00M3MqLn1tfCTJ0xEU0ABkAKLG1xbf+WI4zNTnBCq6TrMhjIRYAJERckWnz8sRclxcvTLxT2Q6UckjUQOqVEbm/mDhynsxWT5KmSWNNCx3JUSZtcxJtiPmsmERmooiuBYhQCe5E6TuBG3fHqtnwKNWqBPLFWxtJp6gb3gSpvj1w/NmoCZpEAwDSqax630i/pgu8XQH4tXSuYqIErAAyLBhBBkT1IQYBvZrHzi8PraX0s3v1jClQdTOF1MWBlbkIRcFVMQSCSnxNlBpIUxILaTBQRGpjOwuJMxfzOArILFekWJK0/auQD0IqtUYMTMSEjeT0/M9o5hpKpsvNWVuM2FDbe7WEyO+/wBLnBd46/8ApG//ACUP/wC1PzwHcP5xWkXhdVdSy3lizqWgbxJMnaCZODDxys5N97PSY/JaiMf3A4k9wBYZpVp12CDQvK0r3YsKmgMwuZJAJ+oi2JPg4k5zVUAFVqfVpELI0gADtCKsg7EwSTfDBquXr03Ek0ldTch3pEVOn0YK+x8r3tM8DUmGYUlQJR4uZI87k27/AFNsWehoSDCx2nhY8zSPnx0n6fxGMq8LUgNdNlYLXpMpOwJAIMA99Otp2v6W1XPe6fmP4jGRZamWCnVOhZAY2MAwOoSoa66u4Yi4jHfx9SkneG0mTWrxNIxDgleZeABIOlh1gTsPWMWI43nNEhqIAJWOU3lJJ9rMYVagtdoFSKgUGdy9MwVfTNwVPzBJ7Y85jJulKCwJViZncdP6TN7/AHONo8PRKw7mmFPUxRSqwI6WlmPaYmNJJAtgq8KcLK0i9UddRi191UwFBkeQBIjcnFX4c8Pk6aleFRSClMx1HcGodpB2A8gbbYNoxjPL8Ct4VwdKDVCk9bAifyqAIWTvfUZ9QO04swMRanEaK1BSNRBUkDTqEyRIB8iRcDc4kg45zaunCAwzm80lNC7nSoIBME7kAWAJJJIEeuA3PcTq14D6qYcJppJBFSC9TUtQ6YYqncgGBAYCTYxsGzVB5jePrEx84vGPU4zmrTpoxqFdZUcwkN1VHJqQVOgHmooCzADaliZIxPyGcrUQNBLgU5FJivWzsxd1ZQxIDq2xIAJtuV1OCDhRj2uIuRzaVV1UzqWSAYIuCQbEA2II+YOH5xzlTkY5qGEceIxBzMIHUqdmBB7WI8xcfMYGuLOKSulPUxCrTQSSzVGYt7zbwShPkGPYYIqrR8u+M38c8T0IQDD1GK77Ar7Vgf7LCmp+Go4/KMdPHAH83W5zHL0WmnOqo4/3zgySLj2Skkqve7HqIgk4RwqlT0qttR+rWMSYnfsNrWwL8BQAFoJPTB3AIIPb13+mCenrKqWsbsNImLkibj7et7xjpkgmp1Vi0EdpB7nf1m/bEwwRvf8A88sDS17KCQJIJMQI9PtNsTKnG6Ke+WA+IIxUfMgSB67XxzoWeYpq6lXVHUzKkSD/AIg95/djLeP8HbK1gabPpJ1UagPUsHYkbOpI23BB740x8zTC69a6Is0wDO3Vge42tPNUKnLZX0e0UrBuA2r7qsfbyxrGaFf4f4kHdaugBwVWogEQ5dXptTGwSrURVItpc2s4GDzhmSpuadYFiyawIPSx1ONREXMEwfJh6RjuRzPJqLUEke64UgFqbe8AQbGLg9iFPbGueHKw6lBBmHBGzAgQwGw1CCFGyaPPFzjgEGvEHhnDuVHW7wiourT0ouwGlRPzM4lt/hjqnHAmImbQ6PDQhaHe6lV932akzCQvnHvT7ox5TIlVaKr62YMzkJJgBYjRpiAO3bEzNqSjBTpYghW8jFj98VRo5kCA6EnVvOxkqQI3QwInqHkRfUQzpD3U4RTamEa5AbqMapdtTGwAu17W9MPHJHmcwOV6VUjSpBVSTEkSAZ7HEYUszN3SPQAd0vdTHTqte5F8dy6ZmYdlIndYB09O4K+8L7WJE2B0i0mmPxZLRAc1LyUVY7DSXNvU6v3DEWlw+dRqu1QsoXqAEKCTYKBeTv8ALEWkM3oEsmvSs26dWkarCCYedo6Y73w8q15U7QqyCwgkFtewnqGmLCPSCCprWJek4Wq0alIExU5t9yOYW2nyn93zxOjDGTWpfXfe82nU3uiLArHftt3MmMSSMYjpScQSo9UqtMMAlMgtIUEM+5i5Bg6R5AmLTTca4VUSmQpDMxDOze7UOrUymTChiEAJkaVIYwZwYowNwQR6HDOboalI/wDjGoypWbOlVZc1Cpt1IQwMrqXQxB6WVg07nTHlhLm6vRObrdazdaQg6nAmVa1vL69sSuO5Opr6AHsCaa++GVEQPTG79KJKr1AgwCDIi1QzrR5YDQkHTsvU3vH8okgGbdvTHUO5YVKSyxRQp96qwsRpJKUxdhqKoQqmS0RBIEjwOV/GsEV1Tr5YcEEUxqKgg7D3gPT7Cs4nWFRlp39kXmpBHtWCKdKNBhFQCbSWJvab/wAHU3GcZKhJZNYEm4VlDKCYE2I/ee+JPQ0BMLHUwseZpHznun5j+IxivKdqE0r8sMzqpiDO4nYQZvIgHpvjac4On6j+IxmPCWC0HIjUDSKkEWUSbR8mHzAx28fSSWb4UlJ6QpsQDXqpqE7hEAMjaDTa/bWTixqcUNOi6GqHqt0IoSWeSAYgdQiYYb9pxV50uKlCnRgENWZS2yiozyT/AGUsD5zPYEp8KZZg9QMxqKhhXOkat1fpUAL1o1t4IntG56RZ0OHFsulN5UwurSRYjtPlNreWLKlT0zcnaJ7WAt9p+uPWOnHG7UN5pXesy1KdXlLWRlWkiBHZShWpWctqaHGqBHurOrBCox3HQMW0DXi+sZp0zKIQzMzXpmATpqKrBiOm5JUDWIMyVh+GMnUc1DVYFS+pUA6QWUNpYiC4U7i0kE98c8c0X5lNkdaReENTdiJIAKERoBcEsOxae0v+DeIMynmpy2eXVZmYs0d5ke5ciIx0/wARHTxFWGVzdVloRlsy9HQEZQ6qaYsS50sS9rEbCMc8RcPqBadTLnlCo6F0KiC5XpBO6kk6LEQGbewxCyeSfkZ6KNUV6mbrVMuRTdHvo0MHIGhd5BItqHeMWXibO1KeWpBgKlelyq1WCAA1PSxMmBBIJjuO2EdiZ4XzUswUNy3RaiS3Sg8tJuCZGwI6Dc2ZiUYBvAmXcOeY61TRpimrT1IIRSoAUal5lOquprwq7yYOMYz7DjY4xwg2POOaonEKwSm7EwAN/LtOMd8QtrzTBhakRThZ94EmrH/EL/SMa3x0jQoOzVEVv7LHSf8A9pxi2Udn62HU51t0m7NJPfzOO/jjhBDw3ilGWGwGkQRExMEAkWAnFumZp6FVestOlrwBAJMGNgZkA7xecB1XLB+8ekWn1mf/AD54m8JrwSHWAFADQToM7gTA3n6eeNTAJ+h64ViRERBgzG4tfsMScrwgU1YmpUIa+nV07kwFMgntJm3rBxSVuqquyyoi83lpVj9/lGCelVJpsV9/SdM7aoMSY2n+HzxieBV5PhgNE0qjMOW4KsN1BBAjVIgH/wAth2jS5JN9bP57tB8x5r5+V7Y88OTMrrFWiqhgJqa5FoG0zqMTfyOIXiWqJUMYAJIPew/xkffADXGsoEqnRHLYyhlYFzI2/LMfUYK/A/EeijP5XNEkxsxQJt+YtUpIPSicC+c4g1YgkaYv725MTuLbDbFl4VraVrxuoSqBPdFqgbD43Q/QY3McDWdO2EcdY44MedTecraELHsMQkI5JqVInSzM3wwOx3tHbyxzxI8UreY+2KPjlUvy6MdCjmPMaT1EKCbkAAOxlYOkC4JxYjhz8uemNmcz4hqVRFMKqgwHYSxgkyASAqMq7sQbmJkYr+H8RzHWDWeEiSyAqwudtIkEbwbiPTDfCqYqmqGeooRoIQqHLMwUdTGBBkGIki50wMRRwNVqIpSushW1B6YPV5XgRHzFiYkY28Wc+Sb7/wB0teCcfXVqrwaZiHCwq2I9om4BIi0ie98EHDk/2ispgqosCBa49MCXE10MEptJqUxUXmCenqkNHvHTqNxJEggyMXPgupFWtTOyDp/sSLEm5IMgk7xOI6fx/LlOWmS+pUdOYt7pFvSzf4/wGHuOVAtCqWQuNBlFJBftpkXE7Th5QG0vBkTH8Dh+cZvl7Q94Zy6B6rq1MMy0wadGk1OmgTXB6gNTnUQWgWVRAjF+2PWPL4XcoCuJ+E15xKMy6oZWZi3UN1YMTKiAfk1rLiFmabc+mzltILiog2FXlt1sRBqBgNOt9RUgCeqxfxN0ZhS1AVI1AbGL3X/ttgV8QVyV0tcsFAqWBR4V1DrMsA2lpAsB3mG6xNiJWoB8xkyo/bU01+vK03b+sVZV9YXyxceHqitxKs4MkyNuyA0wdu+gkX2gwJuOVuIinRpTK1FV0WQCaeoqXmJso0D1I+uLfwFR0VwNLDpPvbnpPqb+cWwmOBoqYWEmFjztI2dPSfmP4jGL8HzNjp1MCmk/CBeSCbSDeJJggQN8bPxAdJ+n8RjJ+HB6qt7TSgptzC41AIImBDMTPbvBHa/fx9JKTlmqF6iUliuwKqxYRRplm7i5YR5WgG+xMvB+XFOhoEdJCkgRqIAE+sxvgWy4TLB81UK8xkCoAQxAAA1GNpVEJsLqfMAE3gV5yiE91X+H78XLpBEq49MMeQ2PGazARSzTEqLCSSzBQAPmRjiTNHMLEQZ9CjVDIVJ1AqQwI3GmJnyA3kRvhDiSFNUP72nTobXq8tMTtfyi+Kzvj9N8Y4ctemabQJi+kGBIkQexEqfRjgJpZfkFKT0xTb2fT7xdTUqgMXUkqBquRNgxgWGDd+JJ0wHbUuoaUJ6T5+XyOFmFpVddKoFZSQrIwsx0hwIO9iD9DjUZUsZRP5B1PjNVjUUVjpWoEkVEJAdSaZapa5YQQOxteAzZQVCaSIKtQpVlC0FlDLeozEAn3LEQCSQAbYIfweULudBlS1Q+/pPLAVtAPSUGxUWkzF5xKyeZo0kKU6bItNgOWtMiGqNPSo8y02+LGto/Cb4/UjgXDFy9IU1MgTfSB3sIHYDpEyYAud8WKriKM8oALSk6vfEQFBJLTsIE49ZnOLT0khiXbSAokk6Wb7QpxzldoSW3x5Ixym2oAwRPYiCPmMe9JxGlJ4kJ0C3Yn7FMY5lE6RYduw8j642nj1MlE9alNT/ZLqWP0VTjE8n2BEGB2WQfI+uO/j6RYUqPfTbz0j+M4l8NpBnqUz3RbeombehI+/riAwLlQ0aVMk+QBmPKCZt5T9ZFKppYVBJI7Dup3n6fvj1nQkqWV5a4Ag/IdvkRsflgo4fXWqoC3N4BJBtPl2xUZ1FdVqIfeEg+n1/ge/rirYNMqSD2hZv2iLj6HGZ5BpWyCxdDb+u0T8i0z9MCfiHNirWCoDoQQIPeb3n0H2xacZyuYpZQPWqnVUZVCGBClWLagbzYW3v2OBwUhY2/6fPDGB5K/PtYfXtOLTw0s1agv+wG5P8A9xlf8DioqW8u3w+fzxb+FmkVyN+WFFvzEVKgFp3NH+GNDWMtdVPfSP4Xw5GOqIt2FsegceWZVTeJv2QP9YYFuMtorEmmX1LRgBVJ3r3i5gfEb3jYDBlxuhqosBc2P2xScfyGuitVRqKK+pbdVMnURtLEFQQsgG4O+N4uH8jGcseAn4bstZSGLs4C6WKyVJ7qQWmSI9DtEi24nkaop80sCYBZQY6YPcEbSdojscD2Xzhou5suoFQSDpdRbcCVYfKOzARi6fOIaAUUXLkQQ1UQCI6tQJJMrMafyG20aeLDyYxcfFfn62uvliNXTTIOoliQC7MZNyDLD92LfwfSD5mve3KiRFjzGjYKfWwHY7gHA/kMwWfUBq7MyqdhJCU1N2JIm9yB+UAnBp4QyZR6pb3yBI3CiwABgEgKAL4S1/Gi/JMx9/4JMokIAREDY/8AbHsYhnMTWCDsDP1GJkYw+kQxzCdgokkAC5JMAfM4SsDcGR6YIHvFXDUcrVYkFQAGH5SCSJ9GkgzGy4DOODYuZemIZGIIqJNiCRNhYgk28ovqbrIjGdeJ6KBtJWF5MsR2JBHSAPeYmANiTtIx1wFVTZlqcxQrMFCwwDQIJimpBJMGZ3h7STi88BMTmbuWIDAjbQIcgafO5BPfSCMQODcS0B1FE9ZJ1CtDmBYadIAVV6QA0ADvc4uvCLhs1KqQI3YyxGl4m5jfabYuXUg8BwsdXCx5mkbiHun6fxGMYyNUrTXRsQyvIkEbAN5iAIFj5G5B2fiPun6fxGMlyBC0XZxoVVUSwLamedAAEXsWJuQFNiYnv4+kk1SyL5htVZitOxHT0MQTMgvqIELsCJJmLYOvCPs6Ko0GBuhkfYgNv2ANj5YGUyg00xUBqOUsimooCvfTpUh3LAqShiwXVJBibxDJmmaaVQaRjoNGoysvnAV9DAfCRcCxETjU88IPqZBEg2xG4vQapSKqATqpmCxWQtRWI1AEiQDcDA94e4rUSryK7ByQCtQW5ikWJEATEHUItIIlbldV9KkkEgAmFEkx2UDc+mOUxUkxcUqsvw5xQdOlWLFlGpmAOrUAXI1MJFyR39Me0y9UJUOlC9RyzIKjKAulUhagTVqhQZgbn5495LiZeo1J6ZpuEV41K3SxIGrSelpG23kTeLHDlj1woa3Cn5dNFVda0wvN5jLoI7qoHVG4mJ77nEutkG5y1FYxr1Mto/ZaLWnsO/nifTqKwlSCLiQZEix27zbCNUSFkajJAm5AiSB3AkfcYlnqx/v6QOH5apzWeqt+oB9cwuqQqppAURExclRM2hHInluGRXZqrPGoqCOYSnUATIQKNvyxiyGEcCPHFUpa3C3aho16XAqwAdQAcMAmphJABCzE2+mJObyRcUQxkI0sZKk+zdbaYvLDy74njHAQZHl+754HrxeqUKABsBHn+8749h8cUYbqvF8SnRQ+Is7LGlYKVjX8DsSt/wC6THrjNOL9GZqAAjUeYo8hUGsDbtqj6HywWcaJSsWZgUdCrKfMKxWfPVAHkZI7XqeP0w4WuCCUlX+5Mm/aoSCOwrUhjvjwiuQWUEX3PoTbf5W/+ceqK9vM/wA8N0qgZmIFjYDuf+98MUq0AG9j9t4/89MbBFwLI6qLAT01Lx2BVf8AvfBLwPh9OmA601Lj85Gx9In7iMCXBuIGlVVpGioAjf1gfdPzBPftOCTJVmTME6veAB8j8Mx9b9pxzyiRV+P+LVH6aQ6aY1swEgtMKrT2jUYIja/lS56g0moinlkkiCCFBMgERIgef3wa8TC1gw0i/eILDuLW1d72NjG+BLLa6c0mI6HKBt5UqDSBvsIcfKB2GLj0KCq4Pf8Aev8ALBV4WpBKKF9qlbV/cQgqfkeVWT15g88VmZy/OZU03dtAcWYNAM1DF0G5bsBfbFvVemNdNZihl2VZH5iiyD/6hHLt2ZqgxZGgcNznMpqx3IBPpIn+BGJQqYG/DBKppY7CIF4sAJI7gAD5yLxJINQG5A+Z+2OExypxhM+uIoy5A0g2+V4O4n/tj3+KT40j+0Pn54cA77yMEUnE/DFKrt7OYnSB1XkllPSWN+ognyOIFDwgVtzpEg2S8yZIlioJUx7u5JwW4UYXLnPhwnuFHw3gFOidSwz7KzKDp973QICTqghNIMC2JeUyJRmYPJYQZXy8oOJ+O4W3jjGMVCDl8gRULlpJ9I89r+Z9cTox2cInBoxm6IdGQkgMCpjeDY7g9sN08mAQQXsSQNVjJYmVFj7x+w8sMNxlBU0aakF+WKmg6DUv0zv2ImNMiJnE6rUCgse3/g/fa+Lyjj1AoliBJi5i/wBcZt4poGo1Otq0UlC6HLEjWpBDRBA9CZkA98XY8QtX5jqTSVCBSqRqD93ATUC0gAgH0YsshcVVPNAXD1YEkF1VkGrWPcWCFGq0F7RAOOmMUBpM6bENLAxqBIBI1QQGiJi2qBLGWvBLvApH4mwiUB0+VqvmbA7wBAmxIxX1qNHnOEpMmkB1BfUKyaDLJBIFgdiAVUiEIKmx8AEGuWliSBM/2XsLD7AW+c41l0NEAwsdGO48rSLn/dP0/iMZFwrKmsmUomShrnXM+6eQsbbjVUj0P1xrue90/T+IxlvhzoKaF90losNTstNg0gQBqpEH+0POMdvH0kn+FZtmr06klS9Sm1jealTU09vdEQexI74ufHE8xI/o2I9CNRH7xioyyU6VVQW9mjIwIRz7INrpkKikkhZWbAGQYjE3xJxmhWdHpsxhWW9KqumfzSyBfdLd52icb/KItSodNF492o4MH8nQ4v5ddS39YYPqxepQIRtFR6R0vE6GZbNHeCZ+mAVsrOlRbQSzLAjU/LISB+YU0Ulf/WHfBtRzlJVVQ4hQFH92BjOQh8D4c9CVPI0G/sqTKzN5uzVG1mO5v64k8UyVSqNIcIncQSaljZiGUqsxIBvEEwSC6OIUvjG099sNZrOKRC1FUyLmfMiLRuRjPNhvhmSr0yA9ZWQA9C0gsE+TaiY+ckyZOGafDK4qtV566za1IxomVUg1SLeYifqce2zzb82l+hvntNrdvT6Y9NmzI9sm9xosRI+s/W1sOQxmOG5pkZTm1uIB/Dww+q1B3jaDAsQeoMLwTMaVBzClkMj2R0m8yRzNRJIBPVb8sG+Jn4w29tT87qbi9t9v8Rv2x5OaaTFen+WQVmNpjymD9/ri8h/PZeoyBedoAA1tpgsfUqylF/skH1HdnhPDKtMgtWTTuVp0tOs6fzszuTfYiDCqCTF4PG8/qUABjH51bSCxW1/eWCRJGwJHzoKHivMqoAylQ/Ko5mT6Uome0DCImhouBfxHnWJ0qrEg2AfSSO//AMwR52xWDxJm7D8FWkqWC8ypqK2uE0TEkX9fliBmOK1as6uH5hoidL1hHeCVX6wcWMRzO659qrVKY6gG6Sf79iGEbkrv5SDFpVkpuV1BqFQaRLEqN9yLqIMEESoCP1FBj1S4jp1Rw+uCsM/tK0i3+86fIA9Vtsd/FSxP+jMxLAAkc4SDB3CeeNwKjOZJqFXS06GnQT+YAwQw2DKelhNj5ggmOFEmTbyPefXuMX1atrGitlqlKmt0VxUBLqgXcKIAQKgGlo0gmSSTBTJUlQM1POVWKgxySqAGCwY2P1ViMWxAZwUKH7fSe+2CXhmaeroebsq3HZl1A2i15PyOIGorEZFVAnTzuq0gj9ogNtpvucTaXPAWMnRAJtopsuqQSQpi8jfT2HocSeQSZZ1JOpiAAIYncrHcdwSAPQDfAnxlG1PU21AmO6kHWnzPTotEarWxNocTcezqZauI0yKQ1sAIuUKiDPc7ffDXFa6FtTrW0Dq6qLoWeelFePeufIX3OJHAYyK8inzXHtaihaaN2GkHqGwBWGadkMGObbiU0ADFzVe5A1RfcuxO41EmCCSXm0HDlbNO5SpVyVZqkN1KH/MSTYKu86tokkiJgR/9MU1DKMtVX4gGcGbbkPM388UWeQzLKgJ1ECdQRiioBGwAkkd/KbiMFuXqpmaLJFwLBibGCFJZTOAOpxUUzqbK1l1GblxqNhPvQTEeZxYZbxPVpjSuWrgRboY2iblj/wCWxmcQRL4eaVkUoWJ966xB7CSRbfa20abfNUiFUIpMDSq6iFG13vLAAbev1AbV8Z11u1CqoPxU4H8cN0OL1M05JV0KgaT7oLSI2JmAGIt2Pc3TE/kEdanWC/s6VHpnmrUko0AQ6LSTXJ7A37FbYkcJFc0TrYM7E6WAIEEASBqYwDJAm4AuZ1H02dFRRGler3akbrNgBMmfIzbHp861yHony6jcz5+Xme3ljNyHaiMtIlSdQW5JZtt4XqOqJgAG8b4r1fOaYWnTEAdTOSxIInpJIuu0vuN8SnzZ3FSjHq1o857d/T1wjmmBPtKMT3aIHYbD533xIDOSfOBYenTd9QBZq0ArqgkBaMTp6thM9thbUXY+8oHyM39LC2I1DOXOtqYAA91u8SRB8h9fTD34tPjX9QxJFJSyNf8AEGpVp06kVGKMa7+ypyQuijytAcIbmZJJ6osF47rsMtpUwXOmfQwHn+4WxdjN0/jWP7Q/n6YovFoWolOCGC1ATBB3Kqe/wsT8hixNyBrPjQ3LgaaS6byAWEGpqgi7VDG+ygfK+8YqOTl1jSutYA2UaSBbyAP2tih4xSZqpsxL9QCiZ1hW2jcOhX+6dzgg8bZY8qiSDpVwXMGwAntbtubY3+YA2KpNKVENQdaiWNgSwYX3HMUG/wATeeLfwbTIzlYagVRoRQI0qRUZZvvoZZ+U98U+WRjSedRLlE+bSaraflpQf31n0u/CBDZyuQIghNXxBBUUEfafkRiz1IOwcdxxThY8zSPnvdP0/iMY3kqzU0p1FGoywM/CDZSRMTCmVBYHSStjG0ZinqBB7+WKhfDWWH+5pef7Knv3/JjphlEIF6S08wJpFXYdXLYlWQmxZWSTSkgk9LoSCReTjtHhzb9KhTd2qc3T66BSpoD5M5IBg6bYJ08L5UGRRpAi4PJpCD5j2e+HcxwKi5XWivFxqRDBEREpY41vABc1xNSCKDQiFwzsA2up+bVzFOqSZLESSRG0t6pVXBJJUIok+xojcA2PK+/y7Rc0Tw1lgZFGkD58qnv+jHoeHqA2poP+FT/yYbwUCalVwwgqEIBHsKPu9wfZbdo/jhrMZx0QszLMgCKFEkmZUAcqSSSAB6kyInB2vhzL7ClTjy5VP0/qeg+2OHw3l7E0qcjvyqXyt7PythvBQBGbqzUDMoNMwymhQnWIG/LIuJM7dpthyhWqlluumJJ5NGwkSZ5IM2P3HzBw/hrLkk8qnJ3PKpX+fs8dHh2hvy0/5VL/ANvF3goD18y8AoUgi00aHnF/Ze7/AD3td5FqsUiokMFYnk0BII1BQOVJYDvEC/cRgyHhrL/0VP8A5VL/ANvHn/VrLiCKaArOmKVLpkEGPZ2kEj64m8FAR8xU5xAIjUQAFHTpqQQY6rrfy6gRESrvhziVNMxVqMSaSvK7GBpgkRveTabbTIwYp4VywUoKVMId15VKD8xy8Op4coAWpoB6U6V/n7PDeCg5X4vlv9IpmPxCcsZUobmQwdjGmNUkP5flOIea8RIa9XM0KqJNOkiJVBHP0uxckRK9J0qWgyPLBW3hTKn/AHNP/lUv/bx1vCWVIvRp/wDKp/5MNsQL+KOJZPMZZnVlFdqWlJs2kspKM1hpkTcwCO046/FMr/o4Zc1qTvyUQqSwUkaZBIg6fkRbBN/qjlNuTTjy5VP/ACY5/qhlP6Cn/wAumf4phtiAPjGZVzSKZlX9r00U1FaKaVGkOQGYGI2EattybivxHLjh1ehzaXNejmFCA21uKkCSIF2vNpnBKnhTKjakg/4af5Mem8LZY3NNTO/Ql/8AownOAM5jxJlqeUy9HVz6q/h5VJgctkLnWRGwYAE9UwbEw94i4pl6tXJstanFLMB31nQUUCZKvBm0WBuwwQ0/CuWUyKag+iJb/owqvhnLsZampPmUT/JhtiB3N+IMtUzuWqJVQJRFYVKjSurWkKqCJcTcmNPkSZGK/j/4XNZ2m75qj+HSiF986tety2gAWkaJaewsYjBifDOXIjlrHloTf9GGz4Tyv9Gv6E/yYRliKGhxqgvD2pCvSWtyaoVVf3XbXphiYEEjvA+mKHJUsvl6I5dfLtU5dQuA/TzAF5SqCQGkzJMCBFpknZ8I5X+jF/6qev8AVx0eEsr/AEa/pT/JixnAoeK8Tymbyiq+ZpU62lXWWHs6wHpNrspiYBOGstxfLnhb0Xq0BVahWXlcwAS2sBdQMKDO4MCcEo8JZb+jH6V/y49P4Uy39GP0r/lxNsSgv4h4nQfIJToZiiAFojk8xNRRSsqGYzKxvuQpjcYqlzpVEKSFI6jG5KtpmLwx0TETpAmJGDr/AFTy0AcsfZf8uHR4eoxAWw9F85+HDeAFLmKgRtKoXVl1DTYgqNgYCuJjsNgfPHqvnaqxanBAIhZgSQZ2vIG3nN8GdPwxQEwpGogtEQxEQWtcyAfoMJvDFAmYaYAkm8CYkxPc/c4u8JQSGYbTBC69IOnSY07G8/b0w1Sz72kJJ3sRcH572+eC9vDFGdU1NXnqvv5xOOHwtQ86n6v+2G8LQHfjLgxFPSGCE6W062jSurXYkSP7yi2xfrcQe8CnIE3DbzJ2cdpPoV3wW/6nZbSVh9JJJXVYmSZI85JP1x7HhHL/APqf8xp+84b4lBelmTpEhAWnQAHuo9ddp/wPniInFKoKkrSu2lhD3gXAJqEdQkSZ7xNsGLeD8sSCQ5I2JqPb5dVvphHwfljur7R+0qbb/HhviUoa9BK1MkDWkwbAmmxiQysQCD7xSQZll1ar1J4JRUjoEmSAtCoGIkgftURASRYswFrSMGuT8IZekdVPmI3dlq1QT8yKlx6HEmvwNWMsz6ojUKlQGPmtQHue+JvBQI4lmBlVE2rQRSpqdXJU3LMxAliYYsQNR0wNKnE7wPHPMbaaZA8hozAja4BG/f8Adi7Pg3LTOj5y9S5mb+0vfznEzhnh6nQfWliYm7GYDACXcwBqJthOcUUuVGFjqDCxxVJKDywtA8sLCx69Y+MwWgYWgeWFhYmsfAtA8sLQPLCwsNY+BaB5YWgYWFhrHwhzljyx3QPLCwsNY+BaB5YWgeWFhYax8HOWPLC5Y8sLCw1j4OcsY6aY8sLCwqBzljC5Q8sLCwqAuWPLC5Y8sLCw1j4EaYwuUPLCwsXWPgQpDywuWPLCwsTWPgXKHlhCkPLCwsNY+DugYWgYWFhrHwc5Y8sIUx5YWFhrA7yxhGmMLCw1gc5Q8sd5I8sLCw1gLljyx3ljywsLDWBzljywtA8sLCw1j4Fyx5YXKGFhYax8C5QwuUMLCw1j4OimMdwsLDWPg//Z"/>
          <p:cNvSpPr>
            <a:spLocks noChangeAspect="1" noChangeArrowheads="1"/>
          </p:cNvSpPr>
          <p:nvPr/>
        </p:nvSpPr>
        <p:spPr bwMode="auto">
          <a:xfrm>
            <a:off x="2882733" y="3934326"/>
            <a:ext cx="156327" cy="15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upload.wikimedia.org/wikipedia/commons/2/24/Onedolar2009se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33" y="3971883"/>
            <a:ext cx="5940425" cy="25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77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2" y="483185"/>
            <a:ext cx="8839456" cy="493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2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strong dollar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Makes American goods more expensive and foreign goods less expensive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 smtClean="0"/>
              <a:t>Is good for American consumers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 smtClean="0"/>
              <a:t>But not so good for American farmers, especially those in North Dakota, given how much we export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078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SKPANEKEY" val="71d957d1-d431-4e19-82ce-70eba0a8e170"/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CHARTLABELS" val="1"/>
  <p:tag name="ALLOWUSERFEEDBACK" val="True"/>
  <p:tag name="ZEROBASED" val="False"/>
  <p:tag name="FIBINCLUDEOTHER" val="True"/>
  <p:tag name="PRRESPONSE4" val="7"/>
  <p:tag name="PRRESPONSE9" val="2"/>
  <p:tag name="TPOS" val="2"/>
  <p:tag name="SAVECSVWITHSESSION" val="True"/>
  <p:tag name="RESPCOUNTERFORMAT" val="0"/>
  <p:tag name="CHARTVALUEFORMAT" val="0%"/>
  <p:tag name="RACEENDPOINTS" val="100"/>
  <p:tag name="BUBBLENAMEVISIBLE" val="True"/>
  <p:tag name="CUSTOMCELLBACKCOLOR2" val="-13395457"/>
  <p:tag name="GRIDOPACITY" val="90"/>
  <p:tag name="POLLINGCYCLE" val="2"/>
  <p:tag name="CORRECTPOINTVALUE" val="1"/>
  <p:tag name="ADVANCEDSETTINGSVIEW" val="False"/>
  <p:tag name="PRRESPONSE3" val="8"/>
  <p:tag name="SHOWFLASHWARNING" val="True"/>
  <p:tag name="POWERPOINTVERSION" val="14.0"/>
  <p:tag name="COUNTDOWNSTYLE" val="-1"/>
  <p:tag name="AUTOADVANCE" val="False"/>
  <p:tag name="PARTICIPANTSINLEADERBOARD" val="5"/>
  <p:tag name="CUSTOMGRIDBACKCOLOR" val="-722948"/>
  <p:tag name="GRIDROTATIONINTERVAL" val="2"/>
  <p:tag name="INCLUDENONRESPONDERS" val="False"/>
  <p:tag name="CHARTSCALE" val="True"/>
  <p:tag name="PRRESPONSE5" val="6"/>
  <p:tag name="WASPOLLED" val="65974EBF13894094A2D7E3F56895287B"/>
  <p:tag name="ANSWERNOWTEXT" val="Answer Now"/>
  <p:tag name="REVIEWONLY" val="False"/>
  <p:tag name="BUBBLEGROUPING" val="3"/>
  <p:tag name="DISPLAYDEVICENUMBER" val="True"/>
  <p:tag name="INCLUDEPPT" val="True"/>
  <p:tag name="FIBDISPLAYKEYWORDS" val="True"/>
  <p:tag name="ALWAYSOPENPOLL" val="False"/>
  <p:tag name="COUNTDOWNSECONDS" val="10"/>
  <p:tag name="RACEANIMATIONSPEED" val="3"/>
  <p:tag name="USESCHEMECOLORS" val="True"/>
  <p:tag name="REALTIMEBACKUP" val="False"/>
  <p:tag name="PRRESPONSE7" val="4"/>
  <p:tag name="CSVFORMAT" val="0"/>
  <p:tag name="MAXRESPONDERS" val="5"/>
  <p:tag name="GRIDFONTSIZE" val="12"/>
  <p:tag name="PRRESPONSE1" val="10"/>
  <p:tag name="NUMRESPONSES" val="1"/>
  <p:tag name="CUSTOMCELLBACKCOLOR3" val="-268652"/>
  <p:tag name="FIBDISPLAYRESULTS" val="True"/>
  <p:tag name="ALLOWDUPLICATES" val="False"/>
  <p:tag name="RESETCHARTS" val="True"/>
  <p:tag name="USESECONDARYMONITOR" val="True"/>
  <p:tag name="REALTIMEBACKUPPATH" val="(None)"/>
  <p:tag name="DEFAULTNUMTEAMS" val="5"/>
  <p:tag name="STDCHART" val="1"/>
  <p:tag name="GRIDPOSITION" val="1"/>
  <p:tag name="TPVERSION" val="2008"/>
  <p:tag name="PRRESPONSE8" val="3"/>
  <p:tag name="DELIMITERS" val="3.1"/>
  <p:tag name="TPFULLVERSION" val="4.3.2.1178"/>
  <p:tag name="INCLUDESESS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ndsu-template1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ndsu-template1(1)</Template>
  <TotalTime>4656</TotalTime>
  <Words>1343</Words>
  <Application>Microsoft Office PowerPoint</Application>
  <PresentationFormat>On-screen Show (4:3)</PresentationFormat>
  <Paragraphs>345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ＭＳ Ｐゴシック</vt:lpstr>
      <vt:lpstr>Arial</vt:lpstr>
      <vt:lpstr>Calibri</vt:lpstr>
      <vt:lpstr>ndsu-template1(1)</vt:lpstr>
      <vt:lpstr>PowerPoint Presentation</vt:lpstr>
      <vt:lpstr>Energy Outlook</vt:lpstr>
      <vt:lpstr>Outline </vt:lpstr>
      <vt:lpstr>The Big Picture</vt:lpstr>
      <vt:lpstr>A Weak Global Economy</vt:lpstr>
      <vt:lpstr>Deflation</vt:lpstr>
      <vt:lpstr>The Search for Strength</vt:lpstr>
      <vt:lpstr>PowerPoint Presentation</vt:lpstr>
      <vt:lpstr>A strong dollar</vt:lpstr>
      <vt:lpstr>Oil History</vt:lpstr>
      <vt:lpstr>PowerPoint Presentation</vt:lpstr>
      <vt:lpstr>PowerPoint Presentation</vt:lpstr>
      <vt:lpstr>Late 70’s/Early 80’s</vt:lpstr>
      <vt:lpstr>Saudi Response</vt:lpstr>
      <vt:lpstr>2014:History Repeats Itself  (again)</vt:lpstr>
      <vt:lpstr>How low?</vt:lpstr>
      <vt:lpstr>How long?</vt:lpstr>
      <vt:lpstr>What about the Bakken? ND Light Sweet: $33.37 1/20/15</vt:lpstr>
      <vt:lpstr>PowerPoint Presentation</vt:lpstr>
      <vt:lpstr>Potential State Fiscal Impact</vt:lpstr>
      <vt:lpstr>PowerPoint Presentation</vt:lpstr>
      <vt:lpstr>Review of Last Year’s Outlook</vt:lpstr>
      <vt:lpstr>Outlook</vt:lpstr>
      <vt:lpstr>PowerPoint Presentation</vt:lpstr>
      <vt:lpstr>Consumer Impacts</vt:lpstr>
      <vt:lpstr>PowerPoint Presentation</vt:lpstr>
      <vt:lpstr>Should I buy diesel now…</vt:lpstr>
      <vt:lpstr>PowerPoint Presentation</vt:lpstr>
      <vt:lpstr>Ethanol &amp; low oil Prices</vt:lpstr>
      <vt:lpstr>E10 - complement</vt:lpstr>
      <vt:lpstr>E85 - substitute</vt:lpstr>
      <vt:lpstr>If low oil prices persist</vt:lpstr>
      <vt:lpstr>PowerPoint Presentation</vt:lpstr>
      <vt:lpstr>RFS</vt:lpstr>
      <vt:lpstr>2014 Proposed Rule November 2013</vt:lpstr>
      <vt:lpstr>Final Rule - Implications</vt:lpstr>
      <vt:lpstr>RFS Outlook</vt:lpstr>
      <vt:lpstr>Key Factors</vt:lpstr>
      <vt:lpstr>PowerPoint Presentation</vt:lpstr>
      <vt:lpstr>The New Normal?</vt:lpstr>
      <vt:lpstr>Corn Ethanol Outlook</vt:lpstr>
      <vt:lpstr>Energy Beet-Ethanol</vt:lpstr>
      <vt:lpstr>Cellulosic Biofuel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Ripplinger</dc:creator>
  <cp:lastModifiedBy>David Ripplinger</cp:lastModifiedBy>
  <cp:revision>419</cp:revision>
  <cp:lastPrinted>2013-08-21T13:41:12Z</cp:lastPrinted>
  <dcterms:created xsi:type="dcterms:W3CDTF">2011-12-22T01:26:49Z</dcterms:created>
  <dcterms:modified xsi:type="dcterms:W3CDTF">2015-01-21T12:19:32Z</dcterms:modified>
</cp:coreProperties>
</file>