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7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1" r:id="rId14"/>
    <p:sldId id="286" r:id="rId15"/>
    <p:sldId id="268" r:id="rId16"/>
    <p:sldId id="270" r:id="rId17"/>
    <p:sldId id="274" r:id="rId18"/>
    <p:sldId id="272" r:id="rId19"/>
    <p:sldId id="277" r:id="rId20"/>
    <p:sldId id="279" r:id="rId21"/>
    <p:sldId id="282" r:id="rId22"/>
    <p:sldId id="283" r:id="rId23"/>
    <p:sldId id="284" r:id="rId24"/>
    <p:sldId id="285" r:id="rId25"/>
    <p:sldId id="276" r:id="rId26"/>
    <p:sldId id="278" r:id="rId27"/>
    <p:sldId id="280" r:id="rId28"/>
  </p:sldIdLst>
  <p:sldSz cx="9144000" cy="6858000" type="screen4x3"/>
  <p:notesSz cx="6954838" cy="93091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FFC830"/>
    <a:srgbClr val="001409"/>
    <a:srgbClr val="FAA523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80431" autoAdjust="0"/>
  </p:normalViewPr>
  <p:slideViewPr>
    <p:cSldViewPr snapToGrid="0" snapToObjects="1">
      <p:cViewPr varScale="1">
        <p:scale>
          <a:sx n="60" d="100"/>
          <a:sy n="6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WTI Forward Curve (NYMEX)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Sheet1!$A$1:$A$46</c:f>
              <c:numCache>
                <c:formatCode>General</c:formatCode>
                <c:ptCount val="46"/>
                <c:pt idx="0" formatCode="mmm\-yy">
                  <c:v>42036</c:v>
                </c:pt>
                <c:pt idx="2" formatCode="mmm\-yy">
                  <c:v>42064</c:v>
                </c:pt>
                <c:pt idx="4" formatCode="mmm\-yy">
                  <c:v>42095</c:v>
                </c:pt>
                <c:pt idx="6" formatCode="mmm\-yy">
                  <c:v>42125</c:v>
                </c:pt>
                <c:pt idx="8" formatCode="mmm\-yy">
                  <c:v>42156</c:v>
                </c:pt>
                <c:pt idx="10" formatCode="mmm\-yy">
                  <c:v>42186</c:v>
                </c:pt>
                <c:pt idx="12" formatCode="mmm\-yy">
                  <c:v>42217</c:v>
                </c:pt>
                <c:pt idx="14" formatCode="mmm\-yy">
                  <c:v>42248</c:v>
                </c:pt>
                <c:pt idx="16" formatCode="mmm\-yy">
                  <c:v>42278</c:v>
                </c:pt>
                <c:pt idx="18" formatCode="mmm\-yy">
                  <c:v>42309</c:v>
                </c:pt>
                <c:pt idx="20" formatCode="mmm\-yy">
                  <c:v>42339</c:v>
                </c:pt>
                <c:pt idx="22" formatCode="mmm\-yy">
                  <c:v>42370</c:v>
                </c:pt>
                <c:pt idx="24" formatCode="mmm\-yy">
                  <c:v>42401</c:v>
                </c:pt>
                <c:pt idx="26" formatCode="mmm\-yy">
                  <c:v>42430</c:v>
                </c:pt>
                <c:pt idx="28" formatCode="mmm\-yy">
                  <c:v>42461</c:v>
                </c:pt>
                <c:pt idx="30" formatCode="mmm\-yy">
                  <c:v>42491</c:v>
                </c:pt>
                <c:pt idx="32" formatCode="mmm\-yy">
                  <c:v>42522</c:v>
                </c:pt>
                <c:pt idx="34" formatCode="mmm\-yy">
                  <c:v>42552</c:v>
                </c:pt>
                <c:pt idx="36" formatCode="mmm\-yy">
                  <c:v>42583</c:v>
                </c:pt>
                <c:pt idx="38" formatCode="mmm\-yy">
                  <c:v>42614</c:v>
                </c:pt>
                <c:pt idx="40" formatCode="mmm\-yy">
                  <c:v>42644</c:v>
                </c:pt>
                <c:pt idx="42" formatCode="mmm\-yy">
                  <c:v>42675</c:v>
                </c:pt>
                <c:pt idx="44" formatCode="mmm\-yy">
                  <c:v>42705</c:v>
                </c:pt>
              </c:numCache>
            </c:numRef>
          </c:cat>
          <c:val>
            <c:numRef>
              <c:f>Sheet1!$B$1:$B$46</c:f>
              <c:numCache>
                <c:formatCode>General</c:formatCode>
                <c:ptCount val="46"/>
                <c:pt idx="0">
                  <c:v>48.89</c:v>
                </c:pt>
                <c:pt idx="2">
                  <c:v>49.41</c:v>
                </c:pt>
                <c:pt idx="4">
                  <c:v>50.09</c:v>
                </c:pt>
                <c:pt idx="6">
                  <c:v>50.84</c:v>
                </c:pt>
                <c:pt idx="8">
                  <c:v>51.62</c:v>
                </c:pt>
                <c:pt idx="10">
                  <c:v>52.37</c:v>
                </c:pt>
                <c:pt idx="12">
                  <c:v>53.18</c:v>
                </c:pt>
                <c:pt idx="14">
                  <c:v>53.86</c:v>
                </c:pt>
                <c:pt idx="16">
                  <c:v>54.66</c:v>
                </c:pt>
                <c:pt idx="18">
                  <c:v>55.53</c:v>
                </c:pt>
                <c:pt idx="20">
                  <c:v>56.14</c:v>
                </c:pt>
                <c:pt idx="22">
                  <c:v>56.93</c:v>
                </c:pt>
                <c:pt idx="24">
                  <c:v>57.49</c:v>
                </c:pt>
                <c:pt idx="26">
                  <c:v>58.06</c:v>
                </c:pt>
                <c:pt idx="28">
                  <c:v>58.65</c:v>
                </c:pt>
                <c:pt idx="30">
                  <c:v>59.27</c:v>
                </c:pt>
                <c:pt idx="32">
                  <c:v>59.71</c:v>
                </c:pt>
                <c:pt idx="34">
                  <c:v>60.31</c:v>
                </c:pt>
                <c:pt idx="36">
                  <c:v>60.95</c:v>
                </c:pt>
                <c:pt idx="38">
                  <c:v>61.56</c:v>
                </c:pt>
                <c:pt idx="40">
                  <c:v>61.99</c:v>
                </c:pt>
                <c:pt idx="42">
                  <c:v>62.44</c:v>
                </c:pt>
                <c:pt idx="44">
                  <c:v>62.5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684920"/>
        <c:axId val="128479312"/>
      </c:lineChart>
      <c:dateAx>
        <c:axId val="127684920"/>
        <c:scaling>
          <c:orientation val="minMax"/>
        </c:scaling>
        <c:delete val="0"/>
        <c:axPos val="b"/>
        <c:numFmt formatCode="m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79312"/>
        <c:crosses val="autoZero"/>
        <c:auto val="1"/>
        <c:lblOffset val="100"/>
        <c:baseTimeUnit val="months"/>
        <c:majorUnit val="8"/>
        <c:majorTimeUnit val="months"/>
      </c:dateAx>
      <c:valAx>
        <c:axId val="12847931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8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RBOB Forward </a:t>
            </a:r>
            <a:r>
              <a:rPr lang="en-US" sz="3200" dirty="0" smtClean="0"/>
              <a:t>Curve (NYMEX)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Sheet4!$M$1:$M$36</c:f>
              <c:numCache>
                <c:formatCode>General</c:formatCode>
                <c:ptCount val="36"/>
                <c:pt idx="0" formatCode="m/d/yyyy">
                  <c:v>42036</c:v>
                </c:pt>
                <c:pt idx="2" formatCode="m/d/yyyy">
                  <c:v>42064</c:v>
                </c:pt>
                <c:pt idx="4" formatCode="m/d/yyyy">
                  <c:v>42095</c:v>
                </c:pt>
                <c:pt idx="6" formatCode="m/d/yyyy">
                  <c:v>42125</c:v>
                </c:pt>
                <c:pt idx="8" formatCode="m/d/yyyy">
                  <c:v>42156</c:v>
                </c:pt>
                <c:pt idx="10" formatCode="m/d/yyyy">
                  <c:v>42186</c:v>
                </c:pt>
                <c:pt idx="12" formatCode="m/d/yyyy">
                  <c:v>42217</c:v>
                </c:pt>
                <c:pt idx="14" formatCode="m/d/yyyy">
                  <c:v>42248</c:v>
                </c:pt>
                <c:pt idx="16" formatCode="m/d/yyyy">
                  <c:v>42278</c:v>
                </c:pt>
                <c:pt idx="18" formatCode="m/d/yyyy">
                  <c:v>42309</c:v>
                </c:pt>
                <c:pt idx="20" formatCode="m/d/yyyy">
                  <c:v>42339</c:v>
                </c:pt>
                <c:pt idx="22" formatCode="m/d/yyyy">
                  <c:v>42370</c:v>
                </c:pt>
                <c:pt idx="24" formatCode="m/d/yyyy">
                  <c:v>42401</c:v>
                </c:pt>
                <c:pt idx="26" formatCode="m/d/yyyy">
                  <c:v>42430</c:v>
                </c:pt>
                <c:pt idx="28" formatCode="m/d/yyyy">
                  <c:v>42461</c:v>
                </c:pt>
                <c:pt idx="30" formatCode="m/d/yyyy">
                  <c:v>42491</c:v>
                </c:pt>
                <c:pt idx="32" formatCode="m/d/yyyy">
                  <c:v>42522</c:v>
                </c:pt>
                <c:pt idx="34" formatCode="m/d/yyyy">
                  <c:v>42552</c:v>
                </c:pt>
              </c:numCache>
            </c:numRef>
          </c:cat>
          <c:val>
            <c:numRef>
              <c:f>Sheet4!$N$1:$N$50</c:f>
              <c:numCache>
                <c:formatCode>General</c:formatCode>
                <c:ptCount val="50"/>
                <c:pt idx="0">
                  <c:v>1.3786</c:v>
                </c:pt>
                <c:pt idx="2">
                  <c:v>1.4124000000000001</c:v>
                </c:pt>
                <c:pt idx="4">
                  <c:v>1.6357999999999999</c:v>
                </c:pt>
                <c:pt idx="6">
                  <c:v>1.6529</c:v>
                </c:pt>
                <c:pt idx="8">
                  <c:v>1.6561999999999999</c:v>
                </c:pt>
                <c:pt idx="10">
                  <c:v>1.6516</c:v>
                </c:pt>
                <c:pt idx="12">
                  <c:v>1.6476999999999999</c:v>
                </c:pt>
                <c:pt idx="14">
                  <c:v>1.6349</c:v>
                </c:pt>
                <c:pt idx="16">
                  <c:v>1.5227999999999999</c:v>
                </c:pt>
                <c:pt idx="18">
                  <c:v>1.5144</c:v>
                </c:pt>
                <c:pt idx="20">
                  <c:v>1.5144</c:v>
                </c:pt>
                <c:pt idx="22">
                  <c:v>1.5349999999999999</c:v>
                </c:pt>
                <c:pt idx="24">
                  <c:v>1.5607</c:v>
                </c:pt>
                <c:pt idx="26">
                  <c:v>1.5879000000000001</c:v>
                </c:pt>
                <c:pt idx="28">
                  <c:v>1.7972999999999999</c:v>
                </c:pt>
                <c:pt idx="30">
                  <c:v>1.8086</c:v>
                </c:pt>
                <c:pt idx="32">
                  <c:v>1.806</c:v>
                </c:pt>
                <c:pt idx="34">
                  <c:v>1.8009999999999999</c:v>
                </c:pt>
                <c:pt idx="36">
                  <c:v>1.7909999999999999</c:v>
                </c:pt>
                <c:pt idx="38">
                  <c:v>0</c:v>
                </c:pt>
                <c:pt idx="40">
                  <c:v>0</c:v>
                </c:pt>
                <c:pt idx="42">
                  <c:v>0</c:v>
                </c:pt>
                <c:pt idx="44">
                  <c:v>0</c:v>
                </c:pt>
                <c:pt idx="46">
                  <c:v>0</c:v>
                </c:pt>
                <c:pt idx="4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492768"/>
        <c:axId val="112867344"/>
      </c:lineChart>
      <c:dateAx>
        <c:axId val="83492768"/>
        <c:scaling>
          <c:orientation val="minMax"/>
        </c:scaling>
        <c:delete val="0"/>
        <c:axPos val="b"/>
        <c:numFmt formatCode="mmmm\ yyyy\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67344"/>
        <c:crosses val="autoZero"/>
        <c:auto val="1"/>
        <c:lblOffset val="100"/>
        <c:baseTimeUnit val="months"/>
        <c:majorUnit val="4"/>
        <c:majorTimeUnit val="months"/>
      </c:dateAx>
      <c:valAx>
        <c:axId val="112867344"/>
        <c:scaling>
          <c:orientation val="minMax"/>
          <c:min val="1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92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NYH</a:t>
            </a:r>
            <a:r>
              <a:rPr lang="en-US" sz="3200" baseline="0" dirty="0" smtClean="0"/>
              <a:t> ULSD Forward Curve (NYMEX)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Sheet5!$A$1:$A$46</c:f>
              <c:numCache>
                <c:formatCode>General</c:formatCode>
                <c:ptCount val="46"/>
                <c:pt idx="0" formatCode="mmm\-yy">
                  <c:v>42036</c:v>
                </c:pt>
                <c:pt idx="2" formatCode="mmm\-yy">
                  <c:v>42064</c:v>
                </c:pt>
                <c:pt idx="4" formatCode="mmm\-yy">
                  <c:v>42095</c:v>
                </c:pt>
                <c:pt idx="6" formatCode="mmm\-yy">
                  <c:v>42125</c:v>
                </c:pt>
                <c:pt idx="8" formatCode="mmm\-yy">
                  <c:v>42156</c:v>
                </c:pt>
                <c:pt idx="10" formatCode="mmm\-yy">
                  <c:v>42186</c:v>
                </c:pt>
                <c:pt idx="12" formatCode="mmm\-yy">
                  <c:v>42217</c:v>
                </c:pt>
                <c:pt idx="14" formatCode="mmm\-yy">
                  <c:v>42248</c:v>
                </c:pt>
                <c:pt idx="16" formatCode="mmm\-yy">
                  <c:v>42278</c:v>
                </c:pt>
                <c:pt idx="18" formatCode="mmm\-yy">
                  <c:v>42309</c:v>
                </c:pt>
                <c:pt idx="20" formatCode="mmm\-yy">
                  <c:v>42339</c:v>
                </c:pt>
                <c:pt idx="22" formatCode="mmm\-yy">
                  <c:v>42370</c:v>
                </c:pt>
                <c:pt idx="24" formatCode="mmm\-yy">
                  <c:v>42401</c:v>
                </c:pt>
                <c:pt idx="26" formatCode="mmm\-yy">
                  <c:v>42430</c:v>
                </c:pt>
                <c:pt idx="28" formatCode="mmm\-yy">
                  <c:v>42461</c:v>
                </c:pt>
                <c:pt idx="30" formatCode="mmm\-yy">
                  <c:v>42491</c:v>
                </c:pt>
                <c:pt idx="32" formatCode="mmm\-yy">
                  <c:v>42522</c:v>
                </c:pt>
                <c:pt idx="34" formatCode="mmm\-yy">
                  <c:v>42552</c:v>
                </c:pt>
                <c:pt idx="36" formatCode="mmm\-yy">
                  <c:v>42583</c:v>
                </c:pt>
                <c:pt idx="38" formatCode="mmm\-yy">
                  <c:v>42614</c:v>
                </c:pt>
                <c:pt idx="40" formatCode="mmm\-yy">
                  <c:v>42644</c:v>
                </c:pt>
                <c:pt idx="42" formatCode="mmm\-yy">
                  <c:v>42675</c:v>
                </c:pt>
                <c:pt idx="44" formatCode="mmm\-yy">
                  <c:v>42705</c:v>
                </c:pt>
              </c:numCache>
            </c:numRef>
          </c:cat>
          <c:val>
            <c:numRef>
              <c:f>Sheet5!$B$1:$B$46</c:f>
              <c:numCache>
                <c:formatCode>General</c:formatCode>
                <c:ptCount val="46"/>
                <c:pt idx="0">
                  <c:v>1.7492000000000001</c:v>
                </c:pt>
                <c:pt idx="2">
                  <c:v>1.7294</c:v>
                </c:pt>
                <c:pt idx="4">
                  <c:v>1.7151000000000001</c:v>
                </c:pt>
                <c:pt idx="6">
                  <c:v>1.7175</c:v>
                </c:pt>
                <c:pt idx="8">
                  <c:v>1.7287999999999999</c:v>
                </c:pt>
                <c:pt idx="10">
                  <c:v>1.7476</c:v>
                </c:pt>
                <c:pt idx="12">
                  <c:v>1.7667999999999999</c:v>
                </c:pt>
                <c:pt idx="14">
                  <c:v>1.7861</c:v>
                </c:pt>
                <c:pt idx="16">
                  <c:v>1.8055000000000001</c:v>
                </c:pt>
                <c:pt idx="18">
                  <c:v>1.8229</c:v>
                </c:pt>
                <c:pt idx="20">
                  <c:v>1.8392999999999999</c:v>
                </c:pt>
                <c:pt idx="22">
                  <c:v>1.857</c:v>
                </c:pt>
                <c:pt idx="24">
                  <c:v>1.8701000000000001</c:v>
                </c:pt>
                <c:pt idx="26">
                  <c:v>1.8741000000000001</c:v>
                </c:pt>
                <c:pt idx="28">
                  <c:v>1.8706</c:v>
                </c:pt>
                <c:pt idx="30">
                  <c:v>1.8751</c:v>
                </c:pt>
                <c:pt idx="32">
                  <c:v>1.8861000000000001</c:v>
                </c:pt>
                <c:pt idx="34">
                  <c:v>1.8980999999999999</c:v>
                </c:pt>
                <c:pt idx="36">
                  <c:v>1.9131</c:v>
                </c:pt>
                <c:pt idx="38">
                  <c:v>1.9291</c:v>
                </c:pt>
                <c:pt idx="40">
                  <c:v>1.9466000000000001</c:v>
                </c:pt>
                <c:pt idx="42">
                  <c:v>1.9641</c:v>
                </c:pt>
                <c:pt idx="44">
                  <c:v>1.9811000000000001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23040"/>
        <c:axId val="113417032"/>
      </c:lineChart>
      <c:dateAx>
        <c:axId val="128823040"/>
        <c:scaling>
          <c:orientation val="minMax"/>
        </c:scaling>
        <c:delete val="0"/>
        <c:axPos val="b"/>
        <c:numFmt formatCode="m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7032"/>
        <c:crosses val="autoZero"/>
        <c:auto val="1"/>
        <c:lblOffset val="100"/>
        <c:baseTimeUnit val="months"/>
        <c:majorUnit val="6"/>
        <c:majorTimeUnit val="months"/>
      </c:dateAx>
      <c:valAx>
        <c:axId val="11341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230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OPEC was established in 1960 to stabilize oil revenues among member nations.</a:t>
            </a:r>
          </a:p>
          <a:p>
            <a:endParaRPr lang="en-US" dirty="0" smtClean="0"/>
          </a:p>
          <a:p>
            <a:r>
              <a:rPr lang="en-US" dirty="0" smtClean="0"/>
              <a:t>Traditionally we think of them as</a:t>
            </a:r>
            <a:r>
              <a:rPr lang="en-US" baseline="0" dirty="0" smtClean="0"/>
              <a:t> behaving as a cartel – limiting supplies to keep prices high, but that isn’t always the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in the late 1970’s and early 80’s OPEC wanted to limit production to some extent to drive up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with OPEC, like most cartels, is that there is an incentive for individual members to cheat.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happened in this case was Saudi Arabia kept cutting production from nearly 10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 to 2.5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reduced</a:t>
            </a:r>
            <a:r>
              <a:rPr lang="en-US" baseline="0" dirty="0" smtClean="0"/>
              <a:t> oil production was an increase in global oil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the development of North Sea/off-shore oil development, and increased fuel economy of American vehicles.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1985 Saudi Arabia had enough and decided that it increase production to gain market share.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oil prices to fall by 2/3rds from 1985 to 1986.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a major disruption of a number of oil companies, many of which filed for bankruptcy.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history is repeating itself very closely.</a:t>
            </a:r>
          </a:p>
          <a:p>
            <a:endParaRPr lang="en-US" dirty="0" smtClean="0"/>
          </a:p>
          <a:p>
            <a:r>
              <a:rPr lang="en-US" dirty="0" smtClean="0"/>
              <a:t>OPEC members have been producing above their</a:t>
            </a:r>
            <a:r>
              <a:rPr lang="en-US" baseline="0" dirty="0" smtClean="0"/>
              <a:t> quotas, leading to a slow build up in global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prices of oil led to the development of shale oil, including the </a:t>
            </a:r>
            <a:r>
              <a:rPr lang="en-US" baseline="0" dirty="0" err="1" smtClean="0"/>
              <a:t>Bakken</a:t>
            </a:r>
            <a:r>
              <a:rPr lang="en-US" baseline="0" dirty="0" smtClean="0"/>
              <a:t> Field in North Dakota.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in 1985, Saudi Arabia decided that it wanted its market share back, in this case continuing to produce oil above….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Something about 2 million gallons.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to do with those gallons.  We either need increased consumption or decreased production or both.  Balance.  Building pools/glut.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question</a:t>
            </a:r>
            <a:r>
              <a:rPr lang="en-US" baseline="0" dirty="0" smtClean="0"/>
              <a:t> among investors and economists is how low with this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Doesn’t appear that we’ve found a price at which the market can clear.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announced their plans to continue production on Thanksgiving, when price was $70/bbl.  It has now fallen below $50.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look back to earlier in the year when their were signs of overproduction and growing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Saudi Arabia has given no clues as to how low they will tolerate oil to fall, making comments about willingness to see $30, $20, or lower prices.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hit</a:t>
            </a:r>
            <a:r>
              <a:rPr lang="en-US" baseline="0" dirty="0" smtClean="0"/>
              <a:t> the low.  I don’t think we’re there yet.  How long will it last.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believe that Saudi Arabia doesn’t have the appetite for this to last long.  They have $750 billion in assets that make me think otherwise.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took almost two decades for the real price to recover from the </a:t>
            </a:r>
            <a:r>
              <a:rPr lang="en-US" baseline="0" smtClean="0"/>
              <a:t>1985 change.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324" y="274638"/>
            <a:ext cx="3800475" cy="1143000"/>
          </a:xfrm>
        </p:spPr>
        <p:txBody>
          <a:bodyPr/>
          <a:lstStyle/>
          <a:p>
            <a:r>
              <a:rPr lang="en-US" dirty="0" smtClean="0"/>
              <a:t>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275" y="1417638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few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year to 18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Longer?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77" y="0"/>
            <a:ext cx="8407321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3282156"/>
            <a:ext cx="424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5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31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about the </a:t>
            </a:r>
            <a:r>
              <a:rPr lang="en-US" sz="4000" dirty="0" err="1" smtClean="0"/>
              <a:t>Bakken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/>
              <a:t>ND Light Sweet: $</a:t>
            </a:r>
            <a:r>
              <a:rPr lang="en-US" sz="4000" dirty="0" smtClean="0"/>
              <a:t>34.91 1/6/15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5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425401"/>
              </p:ext>
            </p:extLst>
          </p:nvPr>
        </p:nvGraphicFramePr>
        <p:xfrm>
          <a:off x="457200" y="7938"/>
          <a:ext cx="822960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Breakeven/</a:t>
                      </a:r>
                      <a:r>
                        <a:rPr lang="en-US" sz="2800" dirty="0" err="1" smtClean="0"/>
                        <a:t>bbl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Bottineau-Renville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Bowman-Slope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Burke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$81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Divide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$85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Dunn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$29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Golden Valley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McKenzie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$28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McLean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Mountrail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Stark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$36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Williams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$37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7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State Fiscal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Lower investment (impact sales/income tax)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Lower production (</a:t>
            </a:r>
            <a:r>
              <a:rPr lang="en-US" dirty="0" err="1" smtClean="0"/>
              <a:t>bbls</a:t>
            </a:r>
            <a:r>
              <a:rPr lang="en-US" dirty="0" smtClean="0"/>
              <a:t> to tax)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Lower extraction tax revenue – exemption if average monthly WTI price is below $52.59 for five consecutive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4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95197"/>
              </p:ext>
            </p:extLst>
          </p:nvPr>
        </p:nvGraphicFramePr>
        <p:xfrm>
          <a:off x="385280" y="156681"/>
          <a:ext cx="8301519" cy="596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664413" y="3143892"/>
            <a:ext cx="2445250" cy="1027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12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Year’s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year – predicted ~ 180 rigs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Above that level through December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Down to 169 as of January 2</a:t>
            </a:r>
            <a:r>
              <a:rPr lang="en-US" baseline="30000" dirty="0" smtClean="0"/>
              <a:t>nd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0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Tremendous uncertainty regarding a short-term price, some saying WTI into the $20s.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Uncertainty of how long new low-price regime will last.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Rig count down substantially ~120 rigs.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sz="2400" dirty="0" smtClean="0"/>
              <a:t>Helms expected 40 to 50 rig decline when WTI was 		$58 and total count was 180.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9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422400"/>
            <a:ext cx="6796128" cy="43465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05013" y="3302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The Good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Regular gasoline (PADD 2, EIA)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12/29/14 - $2.09</a:t>
            </a:r>
          </a:p>
          <a:p>
            <a:pPr marL="0" indent="0">
              <a:buNone/>
            </a:pPr>
            <a:r>
              <a:rPr lang="en-US" dirty="0" smtClean="0"/>
              <a:t>							12/30/13 - $3.26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12,000 miles per year, 24 mpg, 500 gallons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-&gt;	‘savings’ of $585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6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418018"/>
              </p:ext>
            </p:extLst>
          </p:nvPr>
        </p:nvGraphicFramePr>
        <p:xfrm>
          <a:off x="457200" y="46037"/>
          <a:ext cx="8229600" cy="583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6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Oil &amp; Gas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David Ripplinger</a:t>
            </a:r>
          </a:p>
          <a:p>
            <a:r>
              <a:rPr lang="en-US" sz="2800" dirty="0" smtClean="0"/>
              <a:t>Lake Region Extension Round-up</a:t>
            </a:r>
          </a:p>
          <a:p>
            <a:r>
              <a:rPr lang="en-US" sz="2800" dirty="0"/>
              <a:t>Devils </a:t>
            </a:r>
            <a:r>
              <a:rPr lang="en-US" sz="2800" dirty="0" smtClean="0"/>
              <a:t>Lake</a:t>
            </a:r>
            <a:endParaRPr lang="en-US" sz="2800" dirty="0"/>
          </a:p>
          <a:p>
            <a:r>
              <a:rPr lang="en-US" sz="2800" dirty="0" smtClean="0"/>
              <a:t>January 7,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05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road trip soon.</a:t>
            </a:r>
            <a:br>
              <a:rPr lang="en-US" dirty="0" smtClean="0"/>
            </a:br>
            <a:r>
              <a:rPr lang="en-US" dirty="0" smtClean="0"/>
              <a:t>Someone needs to use this fuel.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72005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4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4488"/>
            <a:ext cx="8229600" cy="1143000"/>
          </a:xfrm>
        </p:spPr>
        <p:txBody>
          <a:bodyPr/>
          <a:lstStyle/>
          <a:p>
            <a:r>
              <a:rPr lang="en-US" dirty="0" smtClean="0"/>
              <a:t>What does this mean for ethanol?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155"/>
            <a:ext cx="4651375" cy="43590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Good news for ethanol as a blend stock for gasoline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Lower oil and consequently gas prices will result in increased consumption, including ethanol.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 descr="http://upload.wikimedia.org/wikipedia/commons/a/a8/Peanut-Butter-Jelly-Sandw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1" y="1600200"/>
            <a:ext cx="64711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874" y="274638"/>
            <a:ext cx="6383926" cy="1143000"/>
          </a:xfrm>
        </p:spPr>
        <p:txBody>
          <a:bodyPr/>
          <a:lstStyle/>
          <a:p>
            <a:r>
              <a:rPr lang="en-US" dirty="0" smtClean="0"/>
              <a:t>E85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46" y="1828800"/>
            <a:ext cx="5604553" cy="3547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E85 will have a more difficult time competing against gasoline on an energy-price equivalent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 descr="http://upload.wikimedia.org/wikipedia/commons/f/fd/Western-pack-bu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726" y="639763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5/5c/Marga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725" y="3382963"/>
            <a:ext cx="36575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8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low oil prices persist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054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Refiners may produce higher octane gasoline, displacing ethanol as an oxygenate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 descr="http://upload.wikimedia.org/wikipedia/en/a/a6/Imperial_Oil_Refin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44" y="1744234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2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4488"/>
            <a:ext cx="8229600" cy="1143000"/>
          </a:xfrm>
        </p:spPr>
        <p:txBody>
          <a:bodyPr/>
          <a:lstStyle/>
          <a:p>
            <a:r>
              <a:rPr lang="en-US" dirty="0" smtClean="0"/>
              <a:t>Should I buy diesel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5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55544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58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Saudis have started a price war</a:t>
            </a:r>
          </a:p>
          <a:p>
            <a:r>
              <a:rPr lang="en-US" dirty="0" smtClean="0"/>
              <a:t>This is good for consumers</a:t>
            </a:r>
          </a:p>
          <a:p>
            <a:r>
              <a:rPr lang="en-US" dirty="0" smtClean="0"/>
              <a:t>It has mixed impacts on biofuels</a:t>
            </a:r>
          </a:p>
          <a:p>
            <a:r>
              <a:rPr lang="en-US" dirty="0" smtClean="0"/>
              <a:t>It is not good for the state’s oil industry or coffers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1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8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25" y="1447799"/>
            <a:ext cx="419362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Organization of Petroleum Exporting Countries (OPEC) looks to stabilize oil revenues.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only to keep prices high…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http://news.bbcimg.co.uk/media/images/53300000/jpg/_53300685_00003095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8" y="2129631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7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 70’s/early 80’s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OPEC limited production to keep prices high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Saudi Arabia cut production significantly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AutoShape 4" descr="data:image/jpeg;base64,/9j/4AAQSkZJRgABAQAAAQABAAD/2wCEAAkGBxQSEhQUEBQQDxAVFBAUFRAUFA8UDxAPFBQWFhQVFRQYHCggGBolHBQUITEhJSkrLi4uFx8zODMsNygtLisBCgoKDg0OFxAQGCwfHBwsLCwsLCwsLCwsLCwsLCwsLCwsLCwsLCssLCwsLCwsLCwsLCwsLCwsLCwsLCwsLDcrLP/AABEIAPsAyQMBIgACEQEDEQH/xAAcAAACAwEBAQEAAAAAAAAAAAADBAIFBgEABwj/xABCEAACAQIEAwcCAggFAAsAAAABAgADEQQSITEFQVEGEyJhcYGRMqGx4RQVI0JSwdHwByRTcpIzQ2NzgoOTorLS8f/EABkBAAMBAQEAAAAAAAAAAAAAAAABAgMEBf/EACcRAQEAAgEDBAIBBQAAAAAAAAABAhEDEyExEjJBURRhIgSBkaHx/9oADAMBAAIRAxEAPwDMKsMqz1NYZUnJXoyIqIZFnVSGRJNpyOKsKqSSrDIki1WkESGVJNEhlSTarQYSECQyJDLTk7BdUne7ja05Lu4tgn3c6acc7ucNOGwRanBPTli1OCanHsK8pBMkedIF0lSkSZIGokddIBxK2WibLBMsbZYF1lSpKESJWHZYMiVKNAOIKMkSOWUnQyiHRZFEh0WTVPKsMizyrD01k2qeRIZUnUSHRJnaqOIkOlOSppGqdKRaAkpQ60oZKUYSjECy0pKpTsCbXsL26x+nh5n+2fFv0VVGV27wN4ltYFSNDfffb1hO5WrGmoYXUgg7EagzppTO9i+0Yqk0qtkbUr0Zb66ciLgek2r4eFmi2qWpQL05avRi9SlBSrelF6lOWlSlFKlOVKFc6QDpH3SLVElSgk6wLLHHSAdJcTSjLBMsZYQTCURYichnWDyxkaVYZEnlWHRYjjyLGEWRRYdFmdqk6axlEkKaxlFkU06SRqlSkaKR6jTkByjRjtOhO0Kceo0oRnlkDToSg7c8MFaiiE5SXJVuhCEzXJTlJ2oqhTSULnqv3ndroLt4bgk7eG4v5zTWu7P1bunx7gPCazOpRXsjAsw/d8VyAetuU+4vSmK7J4EnCVMt1PeVimuimykmxGpA0n0JqceX8jyuqqXpRWtSlxUpxStTmapkpqtOJ1UltWSJVkhGkqtqJFKqSyqLE6qy4ZB1gKix2qsXcS4RNlgXSNuIFhKiaWYSFodxIWlEbAhkEiqwyCTVRNBGKawaCM0xM6oWksapLA0xGqQkXyDFFZYUEi2HWWNFZKMh6FOPU0gaSxxFmuEc+eToWZntghLU72Wl3dTvHtdqakqFYDlYgeLlvNUJQ9qHdQHUB6ao/eIBdyjG2Zetja4m9x/izwu8ma7E4QnBFqtRlpnvjYeEMRpd3GoGmwtN8BcA76TD9juFrVwVMVWZ0/aXQm1JFvrZRuT1O03ND6V/2r+Ak4zsrlvcF1ilZJYMsWrCZ5Ynjkq66Sur05b11lfWWZWOjGqqqsUqrLGssRrLKjQjVEWcRtxF3lQUs6wLLGH8oFx7TSEXqCDtDFZywjTo4FhkWQQQyiRaoSmsZprApGaYkmNTEbpCL0xGqQkXyDlBZY0BEaEeoRM8j9ERpIrSjSzfBy5pys4y5CVSozstNvBze4Nh13vLMSl45QNRKpQ5KlMeGpsQctyvmCDNsvajC/yIdgaQTBoT1cm/LUbDlNJhz4F/2rpzGkzfYLEFsMoIN1Yi1rZhYWPvNJhz4RffX03MWHg+X3VJotVEZYxepIzPElWEQrCP1jEK4nPXTjVfXiNUR+sIlVhGpGosXdfeOOIu4lw6TdIJhGXEC0uEWYSFow4kLRg2ohkEiqwyiTTiaCMUxBIIdBJA9MRqnFqYjKSbCp6jHaMRpRukZMZ5LCkYypiVJowjTXGsMoaBmZ4zxcBq1HZmD2ZtFYBBms1+W3XxCaINMF20wFSqtQJZxmquy+C6FcwQqTbKfAb8iJeWXZPHjPV3H7G8WVcHqLsmX6WHhJRQovzPkAZqOBcQFWnZiO9GYuoN8viYb89RPz7wHHvSrF6d1KkZza6qGNgWHuJsf1o2GFOpSqsbvVYghb5yTmBCfusD82i3ca3y4plt9feAqGVPZLiTVsKjVHD1dc5FtCSSBpobCwv5SxqGLKspjq6ArRGtHKrRKvM2sI1YnWEcqxSrHGpSoIu4jTiAcSpFFWECRGGWCYSiAcQdodhB2lA8ohlEgIVBIpxJBGEEEoh0kgRIxTgkhlipG6RjNMxSmYxTMhFO0zDo0URoZWlys7DivPnPGqrIQazquGqnFnMEObNmbKjG/M2s1trjSb3vJh+I4Ol3Azm9RVqF8zMbvkLAqNrXK/hDYwj5DisSRUOa9lKjKDbOo5Ejy5z6DW4LVpMKdOkpvUZRUvaiSwDDKx8beEgnQbbzP/4a9m0xdSo9VWekhAZUNnzHUG521H4z6BwvJlDIxdVquii5OT9lTL3J1Jzfhaa52b0Jbe617C8N7jDDx953mV/ptlNrEDXbaXrtK/s63+WpDotvhiP5Rx2mWy13CcxSqYxUaKVImkL1IpVjbxSrHFwu8A8YcQDiXDAcQLCMNAvGACJzJCET1pQNqIZRIKIVZFCaiFQSCwqCKgRIZIIQqyQYpw6GLKYZTEgwjQwaLK0KDArE8Q9kY9Fb7KZ83x9cUhrmrGrhbhmtmokrlIN+VyfPSb/iDAUqhJsMjXO1gRYmfNuOKM+JLGxCHIp3FwDlPs2/UGE8njOzMdlKdRqtNKNQqjd0aqZ2WnUtcnOdha2oPKfQMFhaSo4w7G61XJq0y3dl7ch9NtNvOYv/AA4waPVDMquQG8DnwtodfI7CbSu5Y1lpZaVqtYHQeG9Msu3r9prye5GPjbVdn2/y63te9QG2185vHHaVHZZz+jKSSxZqrXO/jctb2vb2lmzTOnpB2i7mEcwDw0qQJzFqkYcxepHIsF4FxDwTiVAA0E4hmEE0YBM5JMJHLKB9RCqJBYVZFCSiFWDSFWKgRIRYNJNTEBlhVMCkKkkhlMneCBk7wQr+0bH9HcKQt8qkm/0k62tz0Ew3GMGUpVSP2rMuuY3rUza17qLG46m83XGaedFXmXQjpdbsAfUi3vMd2x4spDKtlHdM2UD6bgACw56+0c8qnhjeyFXKQQQCaiddiwuCBuLA3n0KuFQ1sjZ75mLWyhmyOLjQD+EadBMf/hsT3l0U5wbA2UrlCtmvmIA3A3mn4xji9U03CKWDfQ4YMQATYjkNdJpn7kYe2NR2e0oAdHqD4Mecyt7Ovej/AOZU/ESwcyKaDGCaTJgmMFQMwLwzQLxqCaCaFaCMcATCCYQxgzGACs5aTaclA8sJIqJICQE0hEg1hFMVAiSSyKySxAZIRYJZNTEkVZMQQMneBKztDqtMZ2pA1BeopsUsDrrpPnnHKBXve+vcByKijKzhzmGZORuF05ZjefQuN0M5QZzRyK794LGzDKACDuDe1pgePo9FHaogNRjcVLEEplZSrKNjz9o8fKp4JdgMaFfKUWq9rrcZgL5gbj2mrxJBqjQM+Z81Q93mv3Q0CrfKvQSg/wAM6tNGYu6U2yWBOW2j7EH1M03GcWpqU8oDXqD/AKOxTVCN/baXl7kY+1bdlmvhwersfmxlo0oew9UthQWGU5tvVEP85emRREINoSDaNUCaCeGYwLQUG0E0MYJxHACYNhCsIMxgMicyyc9aGwaEnBiTEk00hFg0hBESawiwayYgHatYIpZjlVRcnkBCqYvWohrZtQpzZeRYbE9bbwrVAupNtQPc6ARFTAMmTBqZ1mtqdLXJPQCBKLjOJtiaIJZUCtdhbwE5bNr0+28zXa9VNJmzEqM92LMSbkj0Gt/gw3GePIagZQLk1LOWHiWwVVt7feUfG8UalFqYZfEv0bt4PEBc6+Ha/PnHPMO+07/h9hA4W5KMQ1mW2a2bnfexl/xEqlamrZO9FSnZlYtceMHRjdT5TLdgmQ2zgsFJVgb5Bm1BsDrtNF2kSmtWkyItJKZDFgFCsMwFx1Pj+JWXuTPatuxR/wAuR0e3/sWXplD2NP7Or/3h/CXpi8UQNpAwhEG0RwNhBEQzQZjUgYFhDEQZEACRIWhSINhABkTlpMz1o9mKIQCVy8UQnTN62jS42mf319zrImQ7mlkxKir2goK2QuL3A01uT/SWFHGU22dfmx+8KRoQgEErDqPkQgi2EoF69iwYoqqadjcXub3uOW0BxmrlovrZiugvYnUXtPnuLZlYsCAGy3JuxJHkYxI+kVeL0E3q079Abk+wlPi+N0xSqIrVKpfOAWGiq+lteVuUxq4XMwdjd9NRpyjNdrL7xH6SmG0rpo2zBLGmGDAkixfTS40MhxerVrAl2BKqyf8AVqbDxakbmwIvKXHaP4STlINiT53/AJQ2J4ipotSsAMyOam7XF7gG17XP2m8w8WMrn5gnA6lRabBCwztT0FhcjQan1+81ON4Ucpaq7BlYDVu8Jq2pN/t2blf6ZiuH4sJbKxuDfY2vy/lL+nx8utQOQbglQospbu8pOUaAmw1EnOXe1TUxkbvsZ9Fa30iu4U9VH5kj2mgMyHYTiKlXW1s1Sq2a4yDZiL/+MzWUqyuMyMrr/EpBB9xIy8lHjIMIvW4goqrRBBqsC2XooHXkYcPcA7XANvURKQkGhJBozDMGYQwbQCDSDCTaRaBwMictJz1obDGLnB3t57idxmICIWJBPIWFi3KLpiLbke+8TLd/WsL92mp6E9P76TLGbvf4bW9huD4f9+ob1W8R0Fhc6WHLS0uEI8/78otSXU312/DpGUYScst3ZY46mhFqHle/Xn9pDF8X7oeN3F9lF9YbX00vr06zI8XxZrVTr4EBW45AHxEeZNhK48fVf0Wd1OxziPEnrundCocofLcg+I7mx5CBx61xqneEc86UhblcWl5wbBimgJFnYC4O6jknt+MhxioLGnTUGqyn0RObGx3vYDzlzk1lqRF47rdrJ1cTibsrEgoLtYqLe+15XviXY2LudeZM2eKw6rTphPpqqKeu5z2dj8BrzPV8JTHeFScwappZgqAHwknz+kDznRx8kvfTk5OLLc7q6oSBqST1v8RZ6hA0O/SM4mmAF18RzZl2yEHS49NZGtgmylgAyIVDMNgX+mbSxz5b+C1Ku29ze/UxtcSRrc7HpsYlSQ7W1uB7wpU8r7f3+Md0nHLKL7BY+pTT9k7p4gxAJFyRYn0I5TZdh8f3aNmSpkN2DZgUJNr5Re+4MwVKm9O3eJVXcEshCnyB56azZ9n8bnXJpdFFgNLoL2IHvOXm7Tcd/D/LyZqYym3FVcglTRsQRrexE1uGxaFEsy/SthcX2mAxdW2Opn/s+ZAvvzlvSqAqLi+nlMssvDaY7a+8i5mUp1CpupZPQyxocXI0cZvMWB+JPqO4VavIEwNPHI2zD0OhEkWt0+0e0adJkWMgao6r8icL+n2hs3S09mgywkc48vtDZvkwxtSoyg/tCLlRZQb2I3mi4PTAp728VjqtywAJ+L2mNZvWXWBdQBtfUb7CdPLhuajn4eS77tEcMCr2upJJzg6ggDX7RKlSYd3mquGIcvZh9IUEeh8UDTxYtvodLXHpF8djQFAG40H85jjhlOzoyyxvcWtjjSplC5ZuQ3IHMlv5RjgfDWtnqDJbUA2uTyJB2A/EylwBGdWfUFhcdQTc3jHFuIsXAQkLY6afzl3C+2MvX29V8fTQYziHdqGzXJBsll+rTfWQ4RjkAJa5qN42c7Hoo6AdJm6xLohbVjux6Rb9II2ZrDTe0U4JrR3n13aNccMysQSlPPTRb6sSSbgX10yj5ldQcNTxD1CALOyrzeq1wuvMDl5ysTEFtybAkjyJ3I87QWIewA5dOQA8ppjx6Y583bYmPpkOCzB2IzMQSfEeR84bDYq2GrIRfOya3sRkuQbc5XrW5mRq1LzXXw5vXJbY9gqmQ3AF/sOQ9xJ5jc+Y19zc/hAU2k7mVpErRYjiytSyZBnzXvyVb+Z1NjF8HiCtrG29iCR6i/IGVa/36zyub35aXF95nOOa06Otd7rUUcQoxdJlZsuT95iSpsbjXzl/RrDKLajxf/IzFYZwSCSQyg+Ib/Sbfe0vsJiwnhZgRdrNpZhc6zl5cL207eHOLnvZ7vYkcUlrg39ATOLiFOmbXzuJz6rfcONVHOQNYQHeDkVv6zh9vkRyH2EatINVgTVXbMt/USBqra+Zbeoj0W4Kak5n9YuK6nZk/wCQk/dfkQ7ntiQZO8eHBRzqke35yY4TSG9R/gCeh1Mft5U4eT6VwM7nlj+qaP8AHVPpl/pJLwukNf2p9Sn3Foupiro8n6/ySonMPC1MW/iax9YGrUBOrC4uNNRLtaCDQAf8aX/1hVprzF+lrX+AJPU/TS8GVmtqKpiQUVVN7Df8otnNpqThk5oT6lv6yIwVI/uqvqx1h1sZ8Ff6fK/LNJUt1nne/W0seNYZUKBLXN7216fnGMNhEyKSNbC+oGtpp1JqX7Y9HK5XHfhS6dD8z1l6N8j+kt6lNB+RBHzFqjL5/bWOZbLLi9PmxXIy/wALfP5Qwqr/AAn5/KT7wAHrCJiEBF1uLWI11PWP+yJJ9xKniaVtaR/9Rt/ieWpTO1I/8m/kIP8ASF0KrYjfzvvPUsYVsV0IvqOd94vT9H659/6N4bGUwQBRbY82Y/HSFXiKf6APre/XrK39La1hYaEX5kEAH8Jx8YxN72NraDl/+SfRtc5tf8Wn63pc8OtoQcZpb9yRbpl0MomckWubb25X6zw/HnDpYl+Rl8L39bUP9Mj2X+s4eKYc/uN8fnKC1v71nr+sOjiPys1+vE8P/Cw9j/WQbH4e9sh5m+3L1lDOkR9GD8nJcvxGgNqZ+wgv1nT/ANI/8/zlSRPWj6eJfk5/UaxOHtpcX6nMd/iFXhZ5fPP8JbDn/fKTpOZwdSvUmEUzYCp6adRv56QZwLDUnWxuN5oxJAaw6lHpZdsI2pIJXntCUaZB+k+uompNIHcCQFFdTbWF5exelR0w99w3kR0nsWCPqCE8rXFvtLmpRHTz3O4vaVz0xa/PXU3O/rDG77qqoyHUtlHyx/CB7tmO2b4lrgTmPi12/GNYmgoAsBNJyMtKCnhSd1EXq0Bc+H8ZoqCDpyv7xHFKLnTnLxztqcsIpRhlO2ntPLg77EfYS0FMdBvIIo+xmvqrLpY34KDhTdL+41nH4a1vpHzLXDG978o7Ror0ExvLlGnQw14ZQ4Q8wROjh7H6VJ9BNG9MA2AFopsdNJU5aj8bFSNgW6GDbDNzVpo9wb6wQEvHltRl/TYs/wB163nhhW6fcGXbINNIqN+XuAZdzqOhFccI/wDCfj+kgaLdD62M0K0FuvhX4AnqtILsLfMXUp/jz7ZvuzJ9zLctoOettbHT3jndjoPgR9X9J/Hn2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upload.wikimedia.org/wikipedia/commons/f/f7/@hand_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32794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2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70’s/Early 80’s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http://upload.wikimedia.org/wikipedia/commons/a/a1/Oil_platfor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8" y="2999915"/>
            <a:ext cx="3203357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4/Harbor_Fwy_Traff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91" y="2999915"/>
            <a:ext cx="3416915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09791" y="1828800"/>
            <a:ext cx="0" cy="7669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8725" y="182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Production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81375" y="2121187"/>
            <a:ext cx="75739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14991" y="1742645"/>
            <a:ext cx="0" cy="757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8367" y="18287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Prices 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0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0" y="1600200"/>
            <a:ext cx="3022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Increase production to gain market share.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Oil prices fell 2/3</a:t>
            </a:r>
            <a:r>
              <a:rPr lang="en-US" sz="2800" baseline="30000" dirty="0" smtClean="0"/>
              <a:t>rds</a:t>
            </a:r>
            <a:r>
              <a:rPr lang="en-US" sz="2800" dirty="0" smtClean="0"/>
              <a:t>! in 1985-1986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122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25" y="1739900"/>
            <a:ext cx="86455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16375" y="3048000"/>
            <a:ext cx="228600" cy="127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6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34340" cy="1143000"/>
          </a:xfrm>
        </p:spPr>
        <p:txBody>
          <a:bodyPr/>
          <a:lstStyle/>
          <a:p>
            <a:r>
              <a:rPr lang="en-US" sz="3600" dirty="0" smtClean="0"/>
              <a:t>2014:History Repeats Itself  (again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609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OPEC members overproducing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Shale oil/renewables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Slumping demand in East Asia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Saudi Arabia goes for market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AutoShape 2" descr="data:image/jpeg;base64,/9j/4AAQSkZJRgABAQAAAQABAAD/2wCEAAkGBxQSEhUUExQVFRUXGRwYGRgYGB0cGhwgHx0cHRsgGxobHikgHxolHR0cIjEhJSkrLi4uHB8zODMsNygtLisBCgoKDg0OGxAQGywkICYsLSwsLzctNCwsLCwsLCwsLCwsLCwvLCwsLCwsLCwsLCwsLCwsLCwsLCwsLCwsLCwsLP/AABEIAMIBAwMBIgACEQEDEQH/xAAbAAACAgMBAAAAAAAAAAAAAAAFBgMEAAECB//EAEcQAAIBAgQDBgMGAgcGBQUAAAECEQADBBIhMQVBUQYTImFxgZGhsTJCUsHR8BQjBzNicpLh8RUWJEOC0lNUk8LiFzRzorL/xAAZAQADAQEBAAAAAAAAAAAAAAABAgMABAX/xAA0EQACAgEDAQUHAgYDAQAAAAAAAQIRIQMSMUEyUWGBkQQUIlJxofAjsRMzwdHh8TRCUwX/2gAMAwEAAhEDEQA/AF5sUq3GZhmkGBP1qrna47MQBoQPcRQi5iNQCZ/fUVJYxM7H41zU07A9Vt+ATsXCEdBBMHmR5fntNCbVtlVyw2Bj50TJJtuAYlSJ6Ch/D8Ke7ZmkoSAW2nXX86pBtmjbYOtYo7bjpVjiwIZRB+yOXxijV/h1jKoW3lLDMpknQb/ePL61UxpDG6QZVQESd4JBP5mqJ2PPT2OsAXEXW1Q/Ma1pU0opxbhpVy5jKdvhpO3SolAtqIKkt1BJjQ+nnREot8BwwL/zDkAGhKlteWg5VdwPDjev5A6jmWElR0+elQcIa+7C3aVJbxljyE689tNopmsYcWrzM5W1K5vDt8N9feg+5FdKlmXBBjuz960rMMtwEbg6jzj5c6rYPj6gQe8aBBkWz8JG1W8fxM3PAj3GXwyAGI5zByztrS6cEHcojwxb7JWIPOSemvwoxVch1JPFBizxVWZgGYSDPhXTaIgx1olj8Kz2Evh2ViqqQOfnHpQ/heGu4cvdLWLy5YImWyzJIGmw9aJ4LigL5mEJmhi0jKoG/dzMkwP9afC4JJyk85BmPtMLaPJHhynSDGbeOs61HhLVvMHg5wHMz029f8xTPx3F2rygI+aNwVjQjkfh8aT7lwqwAGoRl0g6GPnSrnI1dUXrIzF1LFVLwT0AUciY3Aolh+B92/eM6MqjQB1nXqsyDQDD3BlZnbISxIB5xqRPypn4ZxEXbcZLYXnI1B35CD1oQVNvxNNql9CrjeKm3dItLIjmASNtNdOtCOJ41rrIGTxk7gASAecGPemCxw0X3YQ/eaxB0jrykCqA4arMUzQ6MQRmPKQdDGs9Ka0Iot8FNeCC6oOZzuulskA89RIIoficK2HYZbpInUEFSPY6bUzXeAXQpNu5EcmVgTPQiZNLXEO9UhXjWNDOuseke9OqawI008nKcQyoh3jN8I0nXyqjexzKQ45k+X4a6F2AxyLoY0B/WqWIu/ywp3DE+xAilCTi93rSSTCnX4VqzbEAHSAKhwj6MOimo0zE6N8zyrIJ6pwkRaQf2F+lWetee4PFMrL/ADCBqTqdgBVnEcQu5V8RzGToeXxpWuo10Xu2La2xP4vqKV88mt4nFO58ZJidzVR36TSNCPLLVzECAJmK7GIgLEazyqq1sgCtlBIE8vWskFE73Wk6k+9bqgQ3nWUaBRGWZTqJB5b/AAqRbUnMpy9dJq6MExtd7qEzeUc/ffSucEmgYGDJH7HpU33mpnV1mKrbEywBEdSYAqVrdy2htkk6A5RrGu+3LWouIrGWPLXpzrrvZVmJJOgknXpvTR4KRjgkF1hCgkiN+Q5aabfrVTFBlOYTBMe9W8fi1dQEQJ+LUmTIjfaK7xWIkIoGgbMYHsfPejbxgKSzZUcmGDSSxBGoidhM8q3b4YWEsREcvLT8qK4fCZmgKDP2QdvLepbmCvJZdrlsAKBsRoDAO3ITv606ticDV2Z4eluwpgl2GpK7mBptsNqqcR4Y2Ithm8InTKQOca+HlQnC9qVVAoQDf7J1HuaP2cFeItHvFCBdUzTJMn8x8KLh3jKb6EKcJt2MuY3FyrIIuTtAOhXTedKpcKsJdxLtbBOjCLjaTAWWA33I0G5rvGrie6QBw90M6nxagEAH9+dS8Outhj/Ltu75PugkCeZgGdRSq7wUaio2+X4enqX2wCpaLHKkggDu4JJkRAWdfpS42IT+IBUHvGOVxrBkCN9NI6b0cxnaK48W71oqGI1YEHfcHSlm1aNu8AWzOpXLB0MjU+Wms8hTUyKqhtxdsKJWy41A0ZSd+YA22pWvlxdz5DCyPSDzr0WzhUdcpGYxuTAPwNDcR2YZs4DKA2sTtO4npStjQxkTe/GQNJkMck7KC2wnT/U0wrgIRXZ7wYqSIKjQ7CY5+tVH7PPYUq5V13BH79Kq2OJIii2zki2fFvrrEaHp0oZtDJLLZ1bVLbPnuPnI0yzBPKSeRPQ+1Ucdh2RiwYnzijmNw9rEJlU922/2pI9cxigTX7vemyxzEkGNxBjmJFM26waCTbJLfaG8oLF9NgDPSdB11rV3it+ct0MUJ0LA7T5+VEcV2XQiA7SJIGwJ+OlQWuLC4CrJBHhPLeRJHTTlSqu40ou+S3huBWH+y++sED5cqy52NQEkTr1GYeWgAobfw7nxK4UDRdT+kdKoDG3rhGv2Rz8+vmKspRZCUZRYUv8AZkorxa3AAIzQN82hPPSgK4Md6BDJ4iAp5Dkf9a6/2vfGgnp9pv1quuPe4wzE5s2hJJ05jXpWdGi31LGqvAglcw19pmTqKIYle8a1yGVtvKB9ZqhYxKgXSdWAUhvMlZireFvzkWSTlOXnAPKl+o7rhAS7Hnv+tS4XBltQVB9at4nAFVy7kyem0frVfDNlzesR7UZqPKESfUqXVcEZgdYP6VPeeNBuKxSWIAmABVTFv4m8z+VT+g3Q6N0/s1quVsmNjWqFAObNxiIJgKNANefIeZNEME2U28uxYge5FSYjhOW40DuVacgLE67hZ3189p8qs/wRssgedBnnlrpQsuuc8EnF8Me7UkCM2p0nUNHmRofIeVVL19BZCR4wRJ021I9ai4niQzTuZ06eR9PKosNhcxltFAEmskZzptR4ZYwGC75ekHT97Ua/2FdVS2R30MAITvRPhnCFAEnw7wOfqaO3OM21hSCZ2OYLsOpFNRNCPZx3dnNOqwCpBUg6/oaIDtIjDLcIykEHfYjmJ1+NTY/A2r124CoAJDEBp15eJdDUS9mcP+D5n9a1y6Mspaa7UL83/Qn7O8BVbnei0z7QQCVEgcgIBg0e4xYfIVW2wEaMwOka/CoezMPbVu6UlJUEgE6Ewddjry6VZ4wii1dPdKGYDUAAgyNZGpNK1LnqdENnDWPz848xZ4bfz3WZGzogM+GDmIH6Eb8htR/hePtgDxEu8nKDJAHUDYevWk98WmDum2gbxeJxvMjQL0A/WpuE8F/irXfNcFpySIgiQI18PLlECmysHK0pW1jw/wBjNx9O+tHKGzKZTNmidj8tfUUo42ycxYIGORGzaGfCFjLuRvRLH8A7tMyYhmZQSyh2BaPwysTHWr3AcPaNmUJbkWMztPMnaY06cqy8QOOLVY/r+dCjhu0rmQblu2VhQCNxG/5VM3FiJm+gjebfXXrS5dxVsMZyj13rVzHoxkup6y35enOu7Z4peSPP3eD9WF8d2gPhi6twk5SFEQD76jyrjF8NF6HQwSNdBtuTy8UiN+tCrWMtyNVOuw50U4Ji8rFORJgn3MfCoa3w1my+hcrwHez+BZwqpmymT4UzevkTr1ovjez0hZ71WUnxGzlGo2kNA9ar9h+FEo03AtwsdySpGpAWAI5bztRTivD7+HttdN5CByDMJnrIipoplcA29cQN/XQByyH660ocWtd1iu+QBwDmI3G20H4+/lTVexNs/bwyMYgk5x6xBiJmqOMyKM1i2tpuahic06ffOgq0pRa4JRi1Lkzidy+6qW/h0QlYAYzqRv4d+oFcYjsbigDkFpgTPOfT2q/ieIYe6ttbYXP95cxMbA9IIJ0PlV7iHdo8C7JjM3g2nYb71BFpHm+J4TdD/wAP/wAzNmy5TJ0j3FH+DdnnVxcu2wmQAKChEwN9efnRW5etO6MwkqQc0lSNQdp122ohisOFuDKxujKWYRqOnXetNpK2GDp8WAeLJbRc91VZJ1kTr001FC7ODF2+oCtaH3SpEyBI06Uw4y/bPhayMp3B026edBuJcOyGbSXwRLKVtkrqZ16j05UIsafxMixpNt1zHMFGUSPTn10qlhOH96WKsPES0SJ15RNGkwy3CzXczAAQGJAk9Vkbe29VsRg7dvRUyzrI0941Bqld5K+iIcFwB2aMyDTckj5RNaxHY26rCXtdRqQenSsXiDrowzqOuvpvt7UXwvHZAAuMkcpJH6j50HG+yZSrtAhuzV4aDLH96spntcQuEA/xA16k/pWUnoNSE3F3WzLrIK61T4njHbIZ2XKNOmuvLn8hXa4vvWRSIyKSTrrJmfTWrT4EAKSZO+X1HXlSdR7tFPhvDZGd5jkBoT6TpTrwfhYa2A+HE66ZuU6bNUXZvBF1LOqvyEwRodNDTOtpgNLCk/3FP5UULxgD8UwjWLbOtoLoRuxHrqTtvA3pKw/GzdAtNlJk+OI0ggc9pg7TTJ2lzKWzK2uUrDaAlfEpQf2ufKhPDOzFtGDyTHWtyUjNxWPz88C9wXhXcKZYsx5nymPrVjCX8aRKJ3e4IyEzrvJTY1YwNo3sVbtK2wzsp2gaiTvv9KcV4KY+2D7/APxp0Rk6EK72jxdi8q32i2QCR3cEgtBg5Ry6VrH8XZcysA4jcMYI5E6896v9og+Hv2Ut5i7AgFTMgkCOXt6UnY3B3bjNdBAQaZTvvGx86Wd9Dp9mnCLuSv8AubONGKuABFLEoDckj7BJB10Hh09vOmzgvEdcptBgGIBRZAkzLGN/Sl7szatIrDMGLZY0121012J969M4P2hweCUYVc5dCQ2VJ8X3tfI6e1MRb7wNxi+EGqZgynxKkx6kilnhWOGHwrs3N2idpJgAfD616le7Y4b7NwXBP4releW9u8LkdbUk2hczo2uVUYZtP7Rk6c4rX3gS7hUxmGVyWLIsn7OpI068xV/BYDCoFW7be433mDFR7AeUVTx+BT+KIwxNy0CpWRqdiQRG+/KvR7WDwVqLd60HvAAuSzzPPRdh/lWTsaWHjp6Ce2EwWcBLFxejB2OXzIO8HWKpcWDW4KnUGdOqkj616PieF4Lu83cKs7ENckeZXf4ilLjuGVpyARyAJMaDqJ3pdyqkNKMk23h+hb4dxS93ee0F8QGuYqQw0PIg9fepcHxC69wLe2EkgtmB0I18I01oJwfFCzCN9ljz+6eX6VYv8TFu84AnNbIDa+E6ajrEUY5ElHb2h5sY3ElQbcMo00yxp71xxbibiy3fAKCMsFVGaQZ89v3yqkFdEQKuaABpH5mqHGSDYuC8hjdTGoaRGu0cveq7WS3AW/wvJL2FVW6Hby9KgwHHltG4LqFnYCYI0Ikc9xtU/wDtkqJORgvMDcnWNDrA5mauWFwuIGZ7AJ2MaEH1n8qRDss4TvCEuIwtpdZbeh0B3kgaxBovb4abZzLi7ecneHHxldai4Iq2myi3mtMZKsddBGjcqlOIa29/+UCCZAZQ2URprHTWs1eGLdZQPbEXXxAs33UnRkK/YOusEga6bGjF9MSDAtiJ5BYj2NUrGMs4gEOLaskZTlOkyfCVOh0qubd7NIxgMbDKy/HkfhXPLRa7FfSiq1b7V+pnG8YcOpYoNSJkEST005/lQ7CY3OspLDkDJI8vTehPF8biO9GHxD5kPjmZkep2P0orbxeEW1mt3Ftg7rJJn61WEJyjU3wK5xTuK5K2LsvMgHXqB+lDL95FBDKC86QfLy0ogeOz/VuGGxHMfnVGFuEkqCwBgg+0UVCcVbqhXOLdLk2swNTtWqOd7hzqyGecTWUtortfcKOFuCWyLMrEz5g6zpsKI8O/iLpLW0UqSB4xt1O9d8Fs2Lrv3jFblws2VV2B1jMT0o9d7P4Y3M/eXUH4EhVHpBn50I3fA+o4ytp14BLAYJ7Q8WUHlCp+VU8bxC4twrcZ+5IE5WKR6AcvCfjQvtPh2t3LYsXLiqYkksS0xEKJ1GvvQ/jPEUvXxlPhCi2wggyfBJkDxdaLfSgKKpzTquF1CoxNprsWycjHwhmzMYktr0om1wDT6fvag2D4UMOjMplgCQWMgQPpVHDYi+x7xbzKxM5QBGmwjnWS6IW7dyPQcHcsLllLbOB9soC2+2bfQ1ZxvE1a0VWFnwgqo3nafUUoY+3xIILhe6i6eJVGn94DYetQ4LGsrLmPetAUgxsDoYGgPT1o/U6FJXthlfSijicb3iiUK3GcqTIj7JjwnxAzz2o5Y4cFthRPx1oHiMG1zE2nRcoE5zz3lQfOmm9myHKQrRoSJA9qyJa3aqkqwUOGYVrd60BbuvbDFmyAmDIjN5b6c6z/AHbug3mLeK6TLd3dkS2Y7Kd6F2+J3VZh3zWzIkABZgRMEEj40SvceZxCO6N+IS3xkETGlMotO0Tc1VNcEK4Hu1Ntr1sHMGGYXAREgwCnOflVnjeW+iIjBstpbbtBiRMRMHaNYqDAYzK9xsTlI2a666xuIgaGOg61aw/FLeJuXGtLCKQo2AO+sQPnrSvfuyP+ls4d/b9gPY4f3KCTAB1YCDqfrrVDia3s3ehnIu6gvMkAkDWddo9qY+MYI3LTKDBI3pV7P2Xv3FGYlbRGaBqFBnTqTrpFZ94ItOLi/IJDBcSdNLV1kgDRH2G3nFT8M4firec3rThSuUlrTaajWW2PnTSvbXErBe8qA/chBAOwJIn3qRO1F+9Km+GQyCkJLA8lIAM9KLRNbTzzG4Ui4o1+1+dXOJ30ex3wUZgWtseYgan0Onzo3juGjwy3iET7bH3pe4XCZw/iUtDCZEGIMdRSJ1kdQbbr8o4sdpXusqsYPUMB8abcFiJsLnVGnUhlDeY3pe4lwuzaGYKqmYnYf6aU0dn+I37dgEPBuEvoARyiJG2XLtzmuh6jlghsUclK5gLV2B3VpDMghAuvKY5daD2OMq99hct27EwsIpFuRptOhPlpTg3Hbx3cH1RD/wC2lXttbzql9Aneq2uUAEjQ6gdDr8aAQ1h7+XTMnpH/AMq3isZiIbIysGUKQNDptuTry96Uz2/vFUDRmXZhEjkRPTy9Ki4p2pLm3cLM5BBKkEL8TodRQwYbeDYVLxZXcI68oUT6gRqPzrEt2+8uILwlNJyGPiDy9Kg7HpbvG5dxF3uWYBgogALOQEseZOwpit8MwUkribcsDMMomeenOg2GhTvcDDBw19HLaAsGBXrB89BQZEt4R2QpmZyICnMD0yk9NuteiPwBY/l3kfyJH1BpX7VcCux3jIrC0CYViG+nLeJoYCm0B3uK9yVt5crFW3Abnv8A6VauYO2ksPCJzb9dfWl3C3yMrMXgsCwkk6aSfhzpjuG050JKHbNoQeUj96Vk6wZpvJbPDS2oe2QdjNZVRsAs6XiB0Nth+ZrVDaNuZfXsyMKwa6t1GclQSAQeu23rU5xli0cly84J1+yT8wDUnanD4nGPYxNqXJUAqBIVhuI2CmJ1/F5UF4x2nOEuG01sF1+2AE8JgEa5YOh5Umeg1JO2G+MYizoiku6jc/ZgyxjkSJ31iaT+C8FcXc7mVJJg6nXXc8/OsxnH3xzBUGQgQBAO+hPhA5GmOAUCnyBgE9OQ1rK0shpSlUQ/we1AkpbcH/xFZtp2AEfsURw+CsIVK4awCNRFttPShFlxAjOQORttUmMx4gBvAw6rH+opd0ebOhaWr2VC/P8AyXMVxlbNwTCoQQwghY5hgeoNJnBrzMiL3YFsOzLdMBtSqxO5UbzVvirWmXLnzEknw+YA0OvMUvvjboxBsK85gEGYSBMHT3FBNSddwdSEtGO5KrVB7s8WYeIGTsvP9zRXiGHuG04RXzZWy+E7xpyofhsYgdilzKJKr5gaSZ6kE+U0bXGuQIujToq/PTWq/Q5N6ttvIgY/A4m85NxLxuHxGVBY+cKZI0pi4Rd7u2isqOQIJcAkeWu0Vdxz3O5vHOxZBbaZjMmbKwI20JU6dTS/bzC6BnfJBZz90EGDrvJ35a06lWBW3J28sYcXxQlO7a3Zdd8pQFdo29NKH4UW0clUCZ48KDQETyG2kVFxDF4dbZNu89x+Qhh7yRE11w3GW/5UFzdcw4P2dtI05Usml0HhFzu3wvygu9kkGlnhaPgrt0qzqzkZGUeZkE+hNNoFL3HbuW5bBaATJI3jnHnQlVZNp3uVOgtdt4m45YLh9QCWdZY6D7RIkn3qG5bxVthAw2dSCCbcEeYIEz6VQxCYS3bN12vM7yyLmACgkhCxGuu/+tU7d7vApGFLkxGW9A8tDMGmStWK1tbt5+3qGce5e4wuMxZxqT+LUyD0iPOlrFWGzZdAD9r4j6RTXxbh1q3YN0i4t0ZfApDLmJAWdBA5GOtCMao0fnAMHfrEdaSUXHFDwmpPc3jqQ4iGtyZmzBbNvA1U/DSfSnHst2ssiyttsuhIEsJiJGkbTpXnR4k5ut3oEOoRxEAr+vnVa5wa5auA+FrU/aHQnT8qKdCyqTbisHpCdoLl67ecALbVsqiAYy6T6kz8BUOMxneIyMFZWEMMvyof2csZsIGQhtWlQxzGJMx6VzZxKa5c+m8EmPbWnWSbsG8R7L4fKjhQMxIIGkGiXZ7hdhbbW2S2wnN40ViNI5iY02+HnO2EbEBsnekrDaLpOsfdHTaaWuI3msvbZWMmQSeYkHWOmsUrGQQe4t5LjqmUFrabRChXMabCYNcWMEu5y5ZjQj9aYeE9plRwoEqwWTIjKV0HXQUW47xq0mGfJbQnLlUADc6CI9fjW3dDUK+D4UjFcxyK3Oem8TzrXFuO5V7vwlgoAZmJJ1KiOXKpcf3N5UCrrkB2BI5QYga9Bpp6yMfhwzSWE+aR+/WjTBdG+EcD/iLzItxEYru8/ARy050WT+j+4CIxOHYjkH36fWhvDkzXoDqWOhM8yQBmmNtp86YLnZXGKZFrN6On5tWUFdlHrT27OhXu/wBHZJJzA/8AWKyqmJ7PcRzHLaaOX8xf+6so7V3k9z7hvw/E+8N5g1tbdsi1CiGJJEGANplQZ3nak3j+BS7fZmEnQajWIEfWfep+IJ3Fy6waC+68tGzAnoQ23+elbCI7AtcfMxMknz5DyFQ06KSk5cg+6ncHwWtCPtgiAeQI3/1phs38igLOmnma4wfDrd4lbjZVjfNlM6xrB5wfOKu4Xs8qx/xwEDTLbT6lZp1LNUbYqTb8uprFYh0jNnWROpIpf7QsbyCZYbRP0+FNl/g9oj/79pjSRbImOhST6SKVOOlMOl1GZ3uK4IuDRSMsfYBga65q0nimimnFbnKMqrv6ghL1u3HdysRmnoDJEegNXuEXrasMSbYZjmgPoRoYPqNIFA8Lwy4943M3hJJ9QaN8UtQqLG+b6Tv6A/OprTSTLT9qc5Lw/PAs2cNcuXiBhrAQxlzZQg08Ugakk+elFcJbuKjMuHw5VZkAuNtwAPr86WbGMaCFJzAct64v9qi0Kb1wAaRlXYDSqu1wcrUWO2Jx6JZuBsMP5lsrmkgGYbQuYIkAwNdKF8E4G2JUv3y212EidY1gDcCd6ScNjLuJurazEyYERsdzHpXrvDuBXbVlUAGnQ7jlJ9Inzmgo5szmtqSQo/8A0xT/AM+n/pH/ALq1/uN/Cnv1xVu6LepUAho26nkaebvDLzJGWD5QfnO/tQ2/wXEZYVRuM0karzp6J2DrTk60vdocJ3t6yGmCSpj0n6ijnDbDJKs05SRHly18hVTtHi0tBS25YRp0InXlpQCgjw7s9hWt3buIQMsKwXMV0W2snwkalgf2aEY/FIpGQZbHhyEKwmADBaNSYj40ycAxiOpfuVC6BQwmAABOo3JBPvRS5eXSLVuJ/AOhrKVpYoEo7ZPNiPfxdzHylpSrQSQWVQYkrBYgROWq9u1dUG3fH81InxBtOUMCQdKdMdila24W2imPtKoB06aUqfxxbxMI7s5TrvmidPXX3o6kmwaaihb4vhTq8REfMn8+VSYW8buGeyCc6+JeegIJHx1ovxXCz5qSCB1pdwN/uL2YCQpPw1FTTDJU7BFvGhR4HdWnr4f1o9wLiNs2ytwuzMcpKgERyBnf0o7e4VYvKLgtrDa6DY8xRXstbsm2thLYQ953ivP31BCFh0B5CNhTLIeMkY7L3ghQcStW11lRbIA5awwExptVPiHYxrgtquKw7d3H3omPpTTiuz1/JkUA+YOn61W4Zw5e9exeI74KCIMiSJgwQZiDTuqFTbZ5zxLhGJwzgXAmU/fUqV3P3uR/LyrXBOIpqt4Z0fq2WCpkajn8q9OxfZuw1nIUOQnMRmMzzkkmYP1PWgt/sJhSDHepz0YaekqaS0PTBGGtswzAGDtl6DQD5GrGDk3D4cyqv8wEgEagQJ1mDIIohhsCti0/juHLqFiY/FqBqOfKlXhuLK4kNnGZjm18/WnvAm3IbxGAhjAzCd/xDkTHOr+N4niLg8b3RAhSpYRH92NaX4YmSTJ13qS25HNviaINxdFwnVr17Nzm40/M1lRC434j8aygGyrjeJguFYg52AnrJE+1Eri5xlkidJUwfjQHhPDmIXvFAKzEa851PWmXC2df+YIUwUEnN92ZG1QtQiXhpOckuAjw/g11U0VjPX4fQCr+C4O8lrgb0Akn8qH8H4zju8C3FC2yPtMDpAnfTeKYbHGLub+stxMTlbbrvvTp2hZ6eyWc+f8AYDYvhTs/hRgo2ka/WgvaThzFlziFKw09AdNOpEfCmPiHabHh2S1bQqDAYCc3nqDVDjeCvX7o8DnMis5KgZSdDlGgI5xvvSS1FdFI+ztR3WvVX6AnCgEdAPlQ7juMC5VDCDBPoTA1G060z4Xs9eiMo9KHN2BxA7zLaBV40JIAjp7025d4m1roDMX2eOCyvntZm0WLh3ld1bcQTzmaWeJcKF24XTTNqwA2bn8d6acH/R1jgQWtSQxIE6ACMpnnMkRHLzoiewOMLlmU5TEqDp71lV8mdsG/0b8K7i8b5dg6+FcoHMeKc2nQfGvTH4mzaw55/c6R+KlzD9nbtq2EyMBOsCY5etWbdu+qwqEeuWfmavvjHCo59knnKCV3jBVd2WNjCmCNtmNLlviGLa6wS8CoErmKqT00Ig679KkXh13MSyHXzX/uoTiOHXrY0nMpcqE8TaxlkjbVm0O9M6muiDC4STdvwZ3gLzZrofLmDa5TI9jzrriABGuo/cfOocHbuLL3LTWy0TOxMdfhpUHGLl06KEyaf3v0qEWmrRfUhsntY28MwihQgWCujeLnA/s+mlFBZ0KmIPmJ9tKV8C2W0JzFjruR9NyattOXNr8T+tFcZJtrc9t0Fzwq2QQWYaRv/lSVj8KiM9tSGA2PURznWd6JHENP2nA/vH9aXr2JfMxRQz6gToPKfSCKEjQaJrALJrumh/X4UA4tYyhfLMfYnSfSfnRtC65TcAUt4WC6j+yfy964xlsQdNgeXkd6TgZq0Vey/FAP5LkhWOh6E0W7P4/+GxLBgCyXHRgRtrIIPKV196Szba0wncQRRfHXXuRfspmkjvBOsqpA+IPyNOhFLG1ntOI4rCF0tlwBMBhtzg68teuleYcHxrti3ZmINxy7Hpr4d9gsT6aUurxpxcBNu7bk6rPg89I/Om3BZsQwQJaDd24RlBUmVIho0OmsnWfWi30DXULN2ulf6lddTqRrXI7Sqd7I/wAZ/ShnEeCX7SM5QQoJkEGIFKqY+5IHhPPUfoaz2g+Id+JYmxeQhrZ1/tzznaBr0pTxuHU4liElt1IH9nXQciJPvRHgGOObMyZsp2Xnp5mrX8RZsst1+9FwmLYGUJvB7wmTGUgQI+zvWXgbPUEXcLrpcidRBnT6iubeDYbXJ9f86kv4VwrjuUd2LFWF1TCwI5giDr70uYY3FYB2eOYDa/HWmsFIPMLw0BBH/T+tZVq3wtHAZb9xQeTZSR7xWUDUN9rCgaB2H+H9Kmu2MonvW9PD+lAbXHVnQ/FGA+dbucZXcmB5owFJaLrT1nxyb7QvcFuDcYhgR76EbcomgnDuJOrLb7wqpzQT9kRqeek9KJ4/FpeUDOsDXTfaBv61c7Kdmrd3N35CIozZQyh3JnUk6hY/Kg2mU/gzUU5AnhnaRr14WLL3HckgZRpA3ac32ec16bhrWRApfM3Mk6k/pQ/hHZnCYJmOGtZSwguWZiRv946CeQA2FFsFlzZjy5VCVN0aK2q2EMDhSupBk/IVavMEBZiFUCSeQAqJccnnQ7jtgYu01oXWtyQCVWTA1jcfuaomkRdvJR/+oGFyF4u5BzhfkC0n4Ux8Oxq37a3EDZWEjMIOu2hpGPYGxNv+c4VGzEd2q5o/tIFYfE/Knm3jbagAHT0o7kamTFTVDjLhVAgTNXVxyH7w96TuLcUN/F3LIE20VQT56lvbLA96WbVDQTsuNJqPi90pZJA8XKN9Nfyra2h93SqHa7Hd1aCj7TDTy2FQirZ0ydAbtBxK5cS2tpfvAmQBsZbyPTXrUvDOz74ppUqqgncE8pMDy0+IpR4xjXD2hqHZcxynQsCR6xliZ86c+H9u7WEUWmw99nUeIqFAloJ3aeQ3ro0I1Hnkn7VqKcriqSwMg7Gj8YHoD+tbHZDpcPz/AFoZhv6T7DzmsYhPUAz8DUj/ANJeFSFFrEsIGoSfjJkmq3miChJLev3/ABkmJ7I5BOaZMaEyf2JPsaT+IWbWVnsePKfGwG2pEzO06R501X+3+FvK5TvgyW3YK9ojWN51E8vc15nw6/lzIbjotyQcp00OueAdPXyoS3VgOnsv47oK4iznSPb9KqmWWdjz9av2LwaQJI2BIInzg61VzZbkcm+v+dL4A8Re4soyga5gSfbc/M1vs5xIWmKt9lvr+/3rRnF2II/f7FKnd/zIGgLQPLWjeCcou8DfxLIbbg/hP0qPs7xLu7qgeIqFYEH7QJggT1FR30D2ymYs1sZSdpHIwdf8vSlqyzWnABHhEDNB0kmDOh3o4aKyhKDqXIydp+InEO91SQM2UiTty0BjUdejeVBbe/tUIxBJcyANAwGxGh+RqSw8zHlWlkRF/h+LyKR3YbWZk+VEu88Gc2CEJy5p0neNt4oVYZQokkex/Ki3DMt1SJJjlJA9YP1qidInlsg/l6nI2ojl8tNKGNirUy4OaSCB4SRyMjTODy50zrbyxGkaihePwIuXGdpzEknpJ3MdazyMEMDYBtrOpjeayoLVwKoBBMCJkifYVlAGQSnaphMYe1r5+k/OouIcSNwAta7sTmJXXSAAJPx96U7eJ1AI50wcLxpYCQfQaj4fpUcnpaK0pO1hhC1cVUNxdSRADdfLofWnzsHg2a337SFIgA8zzPoNvjSt2Z4SmNuQVhEgu406wNNyf1r1O2wUBUWFUQABoAKnqSSwjNThLMjbg0FfjFy2xX+HuuATqpSD8WB+VGzeJ5VXNvMSRUbF2plIcduf+VvfG3/31CON3gTGFuQTOpToBr46LC1pXPcGhuZtiKSdoLw3wr/4l/7qjudpCiwcPemOi/k1EDYNbwmEz3FB2Gp9qykzOCJ+IxawxuOJfLO0kEjl6UI4QitnvAMDcMkMCDMAHf0ozxxs7Lb5bn2qELAgUE8jbVR3hk1FIf8ASHxEm4wUxlGX5E/U16JhIEsdgCfhXkHahjcuRpLtliY1Yjn7106Kw2c+tKmkjXZ7EFiLl1hkXWD9po8QA8tIyjeqN3iksS+jMSTJjUmq3CbLrcGQG5lMlVBbLlI1j5TFer3P5mhQGdswBH51VUpbhZTvTUK639Tze3ibcfaHxqzh3B2Ij1pqFpVYkYW0rDTMoUHaeae1WcPhLTEk4O1POVTn/wBNPuIbRbwbZbtskiC2UjqDofkavcM4Wtm1iBcglnZAOZUc+up+gq9x7FJZS4LVq0mS2zs3dgSYORRAG5BkzS/wziT3bJuPdtq+4tqomNNSGkxrUmrdnRv/AE9tcOywIjQEHlofnJqHiNnMJGk6g9DQzB9pDduvaDEFZhiqQY05Dap8BibtzvlYpntRsDlMievSKKjt6k73F5bPeWwyqBI53JP+E0A4hY3JgFSCI9gf1onwvEguQ9tAzHXvDosARDDkaziGDUkyV/6GkfEUWBAfE44pdzgDxLBEzzPSu+PcAN2GRgBEjn7T5UNx1kq28giQfr86L8Ex2a2bTHUar+n5fDpWjjBtXVU9RyqrAuBTumNp9z+/mKN9mbuS41sKXBkiASdDHLXY/Sg2Pwtx8SkDSRr9Z9qaMbiP4RUvq4IzZfCZg6MQJXT1E7U10x46TlFy6II3sZaBhlII5EMCPiKBYoZSt2ydd2TWDO8Vb4V2sw+S7bxAZ86sFYQWQmMpWQII11npSlxHG3bd0otxinmAJHpry86q6ogh4sYnOAYiay6Bzn2EmlLgPFMRcLAFSQsiV55gOXrUmLTGuYLIIOw0+oqV3aQ9UMUL1P8AhNZQC3wnGEfaHxH6VqhUu81oGYvAZmJB5zFFeH4N715bdoAswQCNhpufIASTRPjHC7doLkcuXMRA03iI608dh+y/8GhuPLXrgEz9xeSD6n/Kl1JKKLaN7rDHA+EJhbS219WPNm5n98qJRyrkT0NdHTWK4rtnScXTPhFdpbrlUNdPMbUTGmQnatZGG9ee3l4ilxggJtycsty5Tr0ps7Od9kPfTmnroBH1maaW3oxY7uqCx0FWOGW4VnJifTl/nVW7rCjcmKt8Vui3ayzGyj6UjdIarYLw794WuaEkx8NKkIM1JYtAKB0qRQKCGZHj7wtWHY84X9a85xiW3VDl/mNdRs3OC6mB7U1f0gcR7tLVobsGY+mwrz2zxh7p7tQBtHPaPyFdsFUUcE3umxwwxt4XiOJy2we8S3cgCMsyGGg5lc3vRz/a9v8AAR+/SvO8X2ru27RuC3rOWWVNDynLy0oOv9IeIH3V+JqlYEuz1i7xPDsZa3J6lVNT4XieHXRVy+gAryQf0kXvwD/EalX+kq6P+X/+xoUEfu1mOttZxIQEscO4XTmVcf8Aurxy1i7h+2zFVAEEkAgbKY1jTaac8NjrnERnLd2Auo32JFXTgLgyjvFOnNekU8VHqxJSmuF9xG4cAz+Em27kwV21+76bR7Ua7Mkq+JlixmCTuYkUXscGcOWzoT/d/T96VO2DvMgIdFzRqJ/WjUH1+wN81/1+5BjbUEmJykEecAECrl/LcRWJsCRJCCG15H0qthw7Kxc5mVipPptUvBplrYW0Y8U3P7U7HyqXSioB4xYGSPvA+H8/35UCR4IPSnbiuHI5rm8tQPSlHitjK0jZtffmKCEms2NNqyLjpcUgB9yesa/EfOao/wBJD90mHtLsGZxLZoGgAGg8I96ocJ4jFp7bdPD++oP1NXOI8DW5GYmR15UVyXhq/pbBLw+Z3AAliaO8VXQZrZDD2IEbajauMR2eyeIE6a1HxbiZxLSYVl0iZkAAflPvTEQx2LdVvGJU5QQYmMpzSQOWlPKY0NcZ2XDuxkmEPp4p9q8owvEGWWXcHmOs0W7Ii690ZUN0s32TIQ6jRiCIB9RUZaUsyjJq/p/v7lVOOE0emLiVgf8AD2f8LfrWUDvcOxoY5LVzLyhkIE6kCXmAetbrlb9qvDLqOjRX/os7Lkn+KusTbH9WhGhYfe15Dl568hXqRakjhPai1bspbe4WKgCVUKPIAeVWx2uw3V/lXVP2fVk7o54+1aEVVjWXqGZM8hS5/vdY5ZvlWl7WWfP5Uvumr3B990PmGpTW2elkdq7I5n41Ivaqz1Pyre6avcH33Q+b9w2cOK7VQooKO01nqfl+tZ/vNYP3jW901flD79ofMWL/ABZbDhmBO+1av9oMPdKlnKRyK6fGg/Eb+EvGWcqeo0PyobdwNkjwYj/Es0svZdVvsjR9s0PmHmxdW4JtsrjyNSWVk15ecA6Or27iGGBOVsuk048L404uqvd5kMl7mceHppuaH8DUTymN7zpPiSFz+kG/3mIcclAQewk/M0t8NsBMz9Bz9DV3jOJz3XPUsfiTVfGW/wDhbh1nUAex/Sup8HLB5srCWQ22yMGIiDrAk6/HeqdzgadKl4HhUUBoOeOfL0os60TN27F88CTpWf7BSjrJXJFYBRtYo4Mi2kEOgPiB5k0VtcWzQS9tTBEEExtz0/c1HwrhhxpAF1UKLEFQ8gMwnlHLSjdvsNA1vrP/AOJP1o/CMptcoHniaj/nWj7H9aq3+Nd0oHguAQZBIIgcxrRw9hh/4y/+kn61Be7CN929bJ87Sx9TR+EO/wAClwO/3isT99if9JqLGqEZXYSqk5l2mrd/BPhFVHKnzWANTvAAqPHLmE7gipvEvqblFy5ZBXw2WtqRJJaR5UtcZwrMuVV0mZ/ft8KK8FbOjLcxDIQSMpOkctKjxsE6GNd1O/nQeHYOVQoYK2WuIoGpYCPenbE22iWBDr4XB38jQCxgv+LQAlQzBpG4jePQ0637IU52vC7PhYSJj460Jd6Np9zFXGTlMb0qW1KKyumpMz+hr0PG4DK0ctweo5UKxfC5p1JNWZxaYnIqa+I67DnXqfYPhBSwpV8jt4pjWNQPmT8KV+C9nVNxmbSNBOwmczH+6smmQGFEABVgLIkwBAB9t/Oa59VS1Pgi68R4tQ+JodrNu8qgC78l/Ssrzh7up2rdcvuOv/7P0/yU/jw+QS8cxneq2c9T8aysr1tXts4dHsI6Fw9T8a7Fw9T8ayspLK0dd63U/Gti634j8aysrWzUjYvN+I/E12t5vxH4mt1lG2BxRIt5vxN8TUq3mj7R+JrVZVItkpRXcSJcMjU/GjvBrh11PLnWVldEOGcethohf7Z9P1q1e/qh7/nWVlcT6nox6FXDDWiFZWVgnLVTx/2D6VlZRMZ2JP8APu/3T9Vp0JrVZTRBI1mroMaysphQDx4y5n8H5iqeEP8AJT0H0rKypavQrp9Stwi2DirgIBGTmPOiGLtAEwAPasrKnIyBlsf8TZ9X/wD5FG7lsamBMnlW6yguQ9PMsYj+qte/1rnhxi4IrKyubW/48/Muv5i8i/xEf1nmg+oH00qq39SP+r6msrKn/wDO/len7Ce09tAMCsrKyvRO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commons/7/72/Bangkok_traffic_by_g-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0" y="333771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b/Drilling_the_Bakken_formation_in_the_Williston_Ba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0" y="-319881"/>
            <a:ext cx="2187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c/ca/Fisker_Karma_EPA_lab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40" y="4937124"/>
            <a:ext cx="4267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1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799" cy="1143000"/>
          </a:xfrm>
        </p:spPr>
        <p:txBody>
          <a:bodyPr/>
          <a:lstStyle/>
          <a:p>
            <a:r>
              <a:rPr lang="en-US" dirty="0" smtClean="0"/>
              <a:t>How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7"/>
            <a:ext cx="3200400" cy="3958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West Texas Intermediate is now below $50 – half of its 52-week high of $101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https://dwq4do82y8xi7.cloudfront.net/x/gmUAtGpK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20" y="1041347"/>
            <a:ext cx="4994607" cy="48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35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4622</TotalTime>
  <Words>900</Words>
  <Application>Microsoft Office PowerPoint</Application>
  <PresentationFormat>On-screen Show (4:3)</PresentationFormat>
  <Paragraphs>188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ndsu-template1(1)</vt:lpstr>
      <vt:lpstr>PowerPoint Presentation</vt:lpstr>
      <vt:lpstr>Oil &amp; Gas Outlook</vt:lpstr>
      <vt:lpstr>A little History</vt:lpstr>
      <vt:lpstr>PowerPoint Presentation</vt:lpstr>
      <vt:lpstr>PowerPoint Presentation</vt:lpstr>
      <vt:lpstr>Late 70’s/Early 80’s</vt:lpstr>
      <vt:lpstr>Saudi Response</vt:lpstr>
      <vt:lpstr>2014:History Repeats Itself  (again)</vt:lpstr>
      <vt:lpstr>How low?</vt:lpstr>
      <vt:lpstr>How long?</vt:lpstr>
      <vt:lpstr>What about the Bakken? ND Light Sweet: $34.91 1/6/15</vt:lpstr>
      <vt:lpstr>PowerPoint Presentation</vt:lpstr>
      <vt:lpstr>Potential State Fiscal Impact</vt:lpstr>
      <vt:lpstr>PowerPoint Presentation</vt:lpstr>
      <vt:lpstr>Review of Last Year’s Outlook</vt:lpstr>
      <vt:lpstr>Outlook</vt:lpstr>
      <vt:lpstr>PowerPoint Presentation</vt:lpstr>
      <vt:lpstr>Consumer Impacts</vt:lpstr>
      <vt:lpstr>PowerPoint Presentation</vt:lpstr>
      <vt:lpstr>Take a road trip soon. Someone needs to use this fuel.</vt:lpstr>
      <vt:lpstr>What does this mean for ethanol?</vt:lpstr>
      <vt:lpstr>E10</vt:lpstr>
      <vt:lpstr>E85</vt:lpstr>
      <vt:lpstr>If low oil prices persist</vt:lpstr>
      <vt:lpstr>Should I buy diesel now…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399</cp:revision>
  <cp:lastPrinted>2013-08-21T13:41:12Z</cp:lastPrinted>
  <dcterms:created xsi:type="dcterms:W3CDTF">2011-12-22T01:26:49Z</dcterms:created>
  <dcterms:modified xsi:type="dcterms:W3CDTF">2015-01-07T11:23:31Z</dcterms:modified>
</cp:coreProperties>
</file>