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328" r:id="rId4"/>
    <p:sldId id="331" r:id="rId5"/>
    <p:sldId id="326" r:id="rId6"/>
    <p:sldId id="329" r:id="rId7"/>
    <p:sldId id="330" r:id="rId8"/>
    <p:sldId id="332" r:id="rId9"/>
    <p:sldId id="306" r:id="rId10"/>
    <p:sldId id="307" r:id="rId11"/>
    <p:sldId id="333" r:id="rId12"/>
    <p:sldId id="302" r:id="rId13"/>
    <p:sldId id="308" r:id="rId14"/>
    <p:sldId id="313" r:id="rId15"/>
    <p:sldId id="317" r:id="rId16"/>
    <p:sldId id="320" r:id="rId17"/>
    <p:sldId id="293" r:id="rId18"/>
    <p:sldId id="334" r:id="rId19"/>
    <p:sldId id="335" r:id="rId20"/>
    <p:sldId id="336" r:id="rId21"/>
    <p:sldId id="337" r:id="rId22"/>
  </p:sldIdLst>
  <p:sldSz cx="9144000" cy="6858000" type="screen4x3"/>
  <p:notesSz cx="6954838" cy="9309100"/>
  <p:custDataLst>
    <p:tags r:id="rId2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30"/>
    <a:srgbClr val="001409"/>
    <a:srgbClr val="FAA523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1945" autoAdjust="0"/>
  </p:normalViewPr>
  <p:slideViewPr>
    <p:cSldViewPr snapToGrid="0" snapToObjects="1">
      <p:cViewPr varScale="1">
        <p:scale>
          <a:sx n="107" d="100"/>
          <a:sy n="107" d="100"/>
        </p:scale>
        <p:origin x="6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Tons Per Acre</a:t>
            </a:r>
          </a:p>
        </c:rich>
      </c:tx>
      <c:layout>
        <c:manualLayout>
          <c:xMode val="edge"/>
          <c:yMode val="edge"/>
          <c:x val="0.3738183966813362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'2009 to 2012 Tons'!#REF!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6.80272108843537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557126030624301E-3"/>
                  <c:y val="6.519967400162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9702082200251E-3"/>
                  <c:y val="1.4582334258065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8.87487200317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02040816326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'2009 to 2012 Tons'!$A$3:$A$10</c:f>
              <c:strCache>
                <c:ptCount val="8"/>
                <c:pt idx="0">
                  <c:v>Foster (I)</c:v>
                </c:pt>
                <c:pt idx="1">
                  <c:v>Foster (D)</c:v>
                </c:pt>
                <c:pt idx="2">
                  <c:v>McLean (I)</c:v>
                </c:pt>
                <c:pt idx="3">
                  <c:v>Ward (D)</c:v>
                </c:pt>
                <c:pt idx="4">
                  <c:v>Cavalier (D)</c:v>
                </c:pt>
                <c:pt idx="5">
                  <c:v>Stutsman (D)</c:v>
                </c:pt>
                <c:pt idx="6">
                  <c:v>Barnes (I)</c:v>
                </c:pt>
                <c:pt idx="7">
                  <c:v>Towner (D)</c:v>
                </c:pt>
              </c:strCache>
            </c:strRef>
          </c:cat>
          <c:val>
            <c:numRef>
              <c:f>'2009 to 2012 Tons'!#REF!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'2009 to 2012 Tons'!#REF!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1.5823755526891701E-3"/>
                  <c:y val="1.02041645868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814941538267004E-4"/>
                  <c:y val="1.65555138466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682825069736696E-4"/>
                  <c:y val="6.80267951437033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546520980786499E-3"/>
                  <c:y val="8.04920174366191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185560921952896E-4"/>
                  <c:y val="-4.72175205019424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302475239881116E-3"/>
                  <c:y val="-2.5106374165517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5669980994616097E-4"/>
                  <c:y val="5.97035553937344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3557126030624301E-3"/>
                  <c:y val="1.9983956773129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1.02040816326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'2009 to 2012 Tons'!$A$3:$A$10</c:f>
              <c:strCache>
                <c:ptCount val="8"/>
                <c:pt idx="0">
                  <c:v>Foster (I)</c:v>
                </c:pt>
                <c:pt idx="1">
                  <c:v>Foster (D)</c:v>
                </c:pt>
                <c:pt idx="2">
                  <c:v>McLean (I)</c:v>
                </c:pt>
                <c:pt idx="3">
                  <c:v>Ward (D)</c:v>
                </c:pt>
                <c:pt idx="4">
                  <c:v>Cavalier (D)</c:v>
                </c:pt>
                <c:pt idx="5">
                  <c:v>Stutsman (D)</c:v>
                </c:pt>
                <c:pt idx="6">
                  <c:v>Barnes (I)</c:v>
                </c:pt>
                <c:pt idx="7">
                  <c:v>Towner (D)</c:v>
                </c:pt>
              </c:strCache>
            </c:strRef>
          </c:cat>
          <c:val>
            <c:numRef>
              <c:f>'2009 to 2012 Tons'!#REF!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'2009 to 2012 Tons'!$B$1:$B$2</c:f>
              <c:strCache>
                <c:ptCount val="2"/>
                <c:pt idx="1">
                  <c:v>2011</c:v>
                </c:pt>
              </c:strCache>
            </c:strRef>
          </c:tx>
          <c:invertIfNegative val="0"/>
          <c:dLbls>
            <c:delete val="1"/>
          </c:dLbls>
          <c:cat>
            <c:strRef>
              <c:f>'2009 to 2012 Tons'!$A$3:$A$10</c:f>
              <c:strCache>
                <c:ptCount val="8"/>
                <c:pt idx="0">
                  <c:v>Foster (I)</c:v>
                </c:pt>
                <c:pt idx="1">
                  <c:v>Foster (D)</c:v>
                </c:pt>
                <c:pt idx="2">
                  <c:v>McLean (I)</c:v>
                </c:pt>
                <c:pt idx="3">
                  <c:v>Ward (D)</c:v>
                </c:pt>
                <c:pt idx="4">
                  <c:v>Cavalier (D)</c:v>
                </c:pt>
                <c:pt idx="5">
                  <c:v>Stutsman (D)</c:v>
                </c:pt>
                <c:pt idx="6">
                  <c:v>Barnes (I)</c:v>
                </c:pt>
                <c:pt idx="7">
                  <c:v>Towner (D)</c:v>
                </c:pt>
              </c:strCache>
            </c:strRef>
          </c:cat>
          <c:val>
            <c:numRef>
              <c:f>'2009 to 2012 Tons'!$B$3:$B$10</c:f>
              <c:numCache>
                <c:formatCode>0.0</c:formatCode>
                <c:ptCount val="8"/>
                <c:pt idx="0">
                  <c:v>25.2</c:v>
                </c:pt>
                <c:pt idx="1">
                  <c:v>25</c:v>
                </c:pt>
                <c:pt idx="2">
                  <c:v>25.3</c:v>
                </c:pt>
                <c:pt idx="3">
                  <c:v>27.8</c:v>
                </c:pt>
                <c:pt idx="4">
                  <c:v>26.5</c:v>
                </c:pt>
              </c:numCache>
            </c:numRef>
          </c:val>
        </c:ser>
        <c:ser>
          <c:idx val="3"/>
          <c:order val="3"/>
          <c:tx>
            <c:strRef>
              <c:f>'2009 to 2012 Tons'!$C$1:$C$2</c:f>
              <c:strCache>
                <c:ptCount val="2"/>
                <c:pt idx="1">
                  <c:v>2012</c:v>
                </c:pt>
              </c:strCache>
            </c:strRef>
          </c:tx>
          <c:invertIfNegative val="0"/>
          <c:dLbls>
            <c:delete val="1"/>
          </c:dLbls>
          <c:cat>
            <c:strRef>
              <c:f>'2009 to 2012 Tons'!$A$3:$A$10</c:f>
              <c:strCache>
                <c:ptCount val="8"/>
                <c:pt idx="0">
                  <c:v>Foster (I)</c:v>
                </c:pt>
                <c:pt idx="1">
                  <c:v>Foster (D)</c:v>
                </c:pt>
                <c:pt idx="2">
                  <c:v>McLean (I)</c:v>
                </c:pt>
                <c:pt idx="3">
                  <c:v>Ward (D)</c:v>
                </c:pt>
                <c:pt idx="4">
                  <c:v>Cavalier (D)</c:v>
                </c:pt>
                <c:pt idx="5">
                  <c:v>Stutsman (D)</c:v>
                </c:pt>
                <c:pt idx="6">
                  <c:v>Barnes (I)</c:v>
                </c:pt>
                <c:pt idx="7">
                  <c:v>Towner (D)</c:v>
                </c:pt>
              </c:strCache>
            </c:strRef>
          </c:cat>
          <c:val>
            <c:numRef>
              <c:f>'2009 to 2012 Tons'!$C$3:$C$10</c:f>
              <c:numCache>
                <c:formatCode>General</c:formatCode>
                <c:ptCount val="8"/>
                <c:pt idx="0">
                  <c:v>31.2</c:v>
                </c:pt>
                <c:pt idx="1">
                  <c:v>21.4</c:v>
                </c:pt>
                <c:pt idx="2">
                  <c:v>36.200000000000003</c:v>
                </c:pt>
                <c:pt idx="3">
                  <c:v>23.8</c:v>
                </c:pt>
                <c:pt idx="4">
                  <c:v>31.3</c:v>
                </c:pt>
                <c:pt idx="5" formatCode="0.0">
                  <c:v>20</c:v>
                </c:pt>
                <c:pt idx="6">
                  <c:v>33.200000000000003</c:v>
                </c:pt>
              </c:numCache>
            </c:numRef>
          </c:val>
        </c:ser>
        <c:ser>
          <c:idx val="4"/>
          <c:order val="4"/>
          <c:tx>
            <c:strRef>
              <c:f>'2009 to 2012 Tons'!$D$1:$D$2</c:f>
              <c:strCache>
                <c:ptCount val="2"/>
                <c:pt idx="1">
                  <c:v>2013</c:v>
                </c:pt>
              </c:strCache>
            </c:strRef>
          </c:tx>
          <c:invertIfNegative val="0"/>
          <c:dLbls>
            <c:delete val="1"/>
          </c:dLbls>
          <c:cat>
            <c:strRef>
              <c:f>'2009 to 2012 Tons'!$A$3:$A$10</c:f>
              <c:strCache>
                <c:ptCount val="8"/>
                <c:pt idx="0">
                  <c:v>Foster (I)</c:v>
                </c:pt>
                <c:pt idx="1">
                  <c:v>Foster (D)</c:v>
                </c:pt>
                <c:pt idx="2">
                  <c:v>McLean (I)</c:v>
                </c:pt>
                <c:pt idx="3">
                  <c:v>Ward (D)</c:v>
                </c:pt>
                <c:pt idx="4">
                  <c:v>Cavalier (D)</c:v>
                </c:pt>
                <c:pt idx="5">
                  <c:v>Stutsman (D)</c:v>
                </c:pt>
                <c:pt idx="6">
                  <c:v>Barnes (I)</c:v>
                </c:pt>
                <c:pt idx="7">
                  <c:v>Towner (D)</c:v>
                </c:pt>
              </c:strCache>
            </c:strRef>
          </c:cat>
          <c:val>
            <c:numRef>
              <c:f>'2009 to 2012 Tons'!$D$3:$D$10</c:f>
              <c:numCache>
                <c:formatCode>General</c:formatCode>
                <c:ptCount val="8"/>
                <c:pt idx="0">
                  <c:v>28.1</c:v>
                </c:pt>
                <c:pt idx="1">
                  <c:v>23.6</c:v>
                </c:pt>
                <c:pt idx="2">
                  <c:v>37.6</c:v>
                </c:pt>
                <c:pt idx="4">
                  <c:v>29.1</c:v>
                </c:pt>
                <c:pt idx="6">
                  <c:v>16.2</c:v>
                </c:pt>
              </c:numCache>
            </c:numRef>
          </c:val>
        </c:ser>
        <c:ser>
          <c:idx val="5"/>
          <c:order val="5"/>
          <c:tx>
            <c:strRef>
              <c:f>'2009 to 2012 Tons'!$E$1:$E$2</c:f>
              <c:strCache>
                <c:ptCount val="2"/>
                <c:pt idx="1">
                  <c:v>2014</c:v>
                </c:pt>
              </c:strCache>
            </c:strRef>
          </c:tx>
          <c:invertIfNegative val="0"/>
          <c:dLbls>
            <c:delete val="1"/>
          </c:dLbls>
          <c:cat>
            <c:strRef>
              <c:f>'2009 to 2012 Tons'!$A$3:$A$10</c:f>
              <c:strCache>
                <c:ptCount val="8"/>
                <c:pt idx="0">
                  <c:v>Foster (I)</c:v>
                </c:pt>
                <c:pt idx="1">
                  <c:v>Foster (D)</c:v>
                </c:pt>
                <c:pt idx="2">
                  <c:v>McLean (I)</c:v>
                </c:pt>
                <c:pt idx="3">
                  <c:v>Ward (D)</c:v>
                </c:pt>
                <c:pt idx="4">
                  <c:v>Cavalier (D)</c:v>
                </c:pt>
                <c:pt idx="5">
                  <c:v>Stutsman (D)</c:v>
                </c:pt>
                <c:pt idx="6">
                  <c:v>Barnes (I)</c:v>
                </c:pt>
                <c:pt idx="7">
                  <c:v>Towner (D)</c:v>
                </c:pt>
              </c:strCache>
            </c:strRef>
          </c:cat>
          <c:val>
            <c:numRef>
              <c:f>'2009 to 2012 Tons'!$E$3:$E$10</c:f>
              <c:numCache>
                <c:formatCode>General</c:formatCode>
                <c:ptCount val="8"/>
                <c:pt idx="0">
                  <c:v>28.1</c:v>
                </c:pt>
                <c:pt idx="1">
                  <c:v>20.100000000000001</c:v>
                </c:pt>
                <c:pt idx="4">
                  <c:v>27</c:v>
                </c:pt>
                <c:pt idx="5">
                  <c:v>26.4</c:v>
                </c:pt>
                <c:pt idx="6">
                  <c:v>22.7</c:v>
                </c:pt>
                <c:pt idx="7">
                  <c:v>33.700000000000003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1489104"/>
        <c:axId val="180191216"/>
      </c:barChart>
      <c:catAx>
        <c:axId val="29148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200000"/>
          <a:lstStyle/>
          <a:p>
            <a:pPr>
              <a:defRPr sz="1800"/>
            </a:pPr>
            <a:endParaRPr lang="en-US"/>
          </a:p>
        </c:txPr>
        <c:crossAx val="180191216"/>
        <c:crosses val="autoZero"/>
        <c:auto val="1"/>
        <c:lblAlgn val="ctr"/>
        <c:lblOffset val="100"/>
        <c:noMultiLvlLbl val="0"/>
      </c:catAx>
      <c:valAx>
        <c:axId val="180191216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148910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Sugar </a:t>
            </a:r>
            <a:r>
              <a:rPr lang="en-US" sz="2400" dirty="0" smtClean="0"/>
              <a:t>Content (%)</a:t>
            </a:r>
            <a:endParaRPr lang="en-US" sz="2400" dirty="0"/>
          </a:p>
        </c:rich>
      </c:tx>
      <c:layout>
        <c:manualLayout>
          <c:xMode val="edge"/>
          <c:yMode val="edge"/>
          <c:x val="0.3605963302752293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'2009 to 2012 Sugar'!$B$1:$B$2</c:f>
              <c:strCache>
                <c:ptCount val="2"/>
                <c:pt idx="1">
                  <c:v>2011</c:v>
                </c:pt>
              </c:strCache>
            </c:strRef>
          </c:tx>
          <c:invertIfNegative val="0"/>
          <c:cat>
            <c:strRef>
              <c:f>'2009 to 2012 Sugar'!$A$3:$A$10</c:f>
              <c:strCache>
                <c:ptCount val="8"/>
                <c:pt idx="0">
                  <c:v>Foster (I)</c:v>
                </c:pt>
                <c:pt idx="1">
                  <c:v>Foster (D)</c:v>
                </c:pt>
                <c:pt idx="2">
                  <c:v>McLean (I)</c:v>
                </c:pt>
                <c:pt idx="3">
                  <c:v>Ward (D)</c:v>
                </c:pt>
                <c:pt idx="4">
                  <c:v>Cavalier (D)</c:v>
                </c:pt>
                <c:pt idx="5">
                  <c:v>Stutsman (D)</c:v>
                </c:pt>
                <c:pt idx="6">
                  <c:v>Barnes (I)</c:v>
                </c:pt>
                <c:pt idx="7">
                  <c:v>Towner (D)</c:v>
                </c:pt>
              </c:strCache>
            </c:strRef>
          </c:cat>
          <c:val>
            <c:numRef>
              <c:f>'2009 to 2012 Sugar'!$B$3:$B$10</c:f>
              <c:numCache>
                <c:formatCode>0.0</c:formatCode>
                <c:ptCount val="8"/>
                <c:pt idx="0">
                  <c:v>17.3</c:v>
                </c:pt>
                <c:pt idx="1">
                  <c:v>17.399999999999999</c:v>
                </c:pt>
                <c:pt idx="2">
                  <c:v>19.7</c:v>
                </c:pt>
                <c:pt idx="3">
                  <c:v>19.100000000000001</c:v>
                </c:pt>
                <c:pt idx="4">
                  <c:v>20.7</c:v>
                </c:pt>
              </c:numCache>
            </c:numRef>
          </c:val>
        </c:ser>
        <c:ser>
          <c:idx val="1"/>
          <c:order val="1"/>
          <c:tx>
            <c:strRef>
              <c:f>'2009 to 2012 Sugar'!$C$1:$C$2</c:f>
              <c:strCache>
                <c:ptCount val="2"/>
                <c:pt idx="1">
                  <c:v>2012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'2009 to 2012 Sugar'!$A$3:$A$10</c:f>
              <c:strCache>
                <c:ptCount val="8"/>
                <c:pt idx="0">
                  <c:v>Foster (I)</c:v>
                </c:pt>
                <c:pt idx="1">
                  <c:v>Foster (D)</c:v>
                </c:pt>
                <c:pt idx="2">
                  <c:v>McLean (I)</c:v>
                </c:pt>
                <c:pt idx="3">
                  <c:v>Ward (D)</c:v>
                </c:pt>
                <c:pt idx="4">
                  <c:v>Cavalier (D)</c:v>
                </c:pt>
                <c:pt idx="5">
                  <c:v>Stutsman (D)</c:v>
                </c:pt>
                <c:pt idx="6">
                  <c:v>Barnes (I)</c:v>
                </c:pt>
                <c:pt idx="7">
                  <c:v>Towner (D)</c:v>
                </c:pt>
              </c:strCache>
            </c:strRef>
          </c:cat>
          <c:val>
            <c:numRef>
              <c:f>'2009 to 2012 Sugar'!$C$3:$C$10</c:f>
              <c:numCache>
                <c:formatCode>General</c:formatCode>
                <c:ptCount val="8"/>
                <c:pt idx="0">
                  <c:v>18.8</c:v>
                </c:pt>
                <c:pt idx="1">
                  <c:v>19.5</c:v>
                </c:pt>
                <c:pt idx="2">
                  <c:v>17.2</c:v>
                </c:pt>
                <c:pt idx="3">
                  <c:v>19.3</c:v>
                </c:pt>
                <c:pt idx="4">
                  <c:v>18.100000000000001</c:v>
                </c:pt>
                <c:pt idx="5" formatCode="0.0">
                  <c:v>19.7</c:v>
                </c:pt>
                <c:pt idx="6">
                  <c:v>21.2</c:v>
                </c:pt>
                <c:pt idx="7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'2009 to 2012 Sugar'!$D$1:$D$2</c:f>
              <c:strCache>
                <c:ptCount val="2"/>
                <c:pt idx="1">
                  <c:v>2013</c:v>
                </c:pt>
              </c:strCache>
            </c:strRef>
          </c:tx>
          <c:invertIfNegative val="0"/>
          <c:cat>
            <c:strRef>
              <c:f>'2009 to 2012 Sugar'!$A$3:$A$10</c:f>
              <c:strCache>
                <c:ptCount val="8"/>
                <c:pt idx="0">
                  <c:v>Foster (I)</c:v>
                </c:pt>
                <c:pt idx="1">
                  <c:v>Foster (D)</c:v>
                </c:pt>
                <c:pt idx="2">
                  <c:v>McLean (I)</c:v>
                </c:pt>
                <c:pt idx="3">
                  <c:v>Ward (D)</c:v>
                </c:pt>
                <c:pt idx="4">
                  <c:v>Cavalier (D)</c:v>
                </c:pt>
                <c:pt idx="5">
                  <c:v>Stutsman (D)</c:v>
                </c:pt>
                <c:pt idx="6">
                  <c:v>Barnes (I)</c:v>
                </c:pt>
                <c:pt idx="7">
                  <c:v>Towner (D)</c:v>
                </c:pt>
              </c:strCache>
            </c:strRef>
          </c:cat>
          <c:val>
            <c:numRef>
              <c:f>'2009 to 2012 Sugar'!$D$3:$D$10</c:f>
              <c:numCache>
                <c:formatCode>General</c:formatCode>
                <c:ptCount val="8"/>
                <c:pt idx="0">
                  <c:v>18.399999999999999</c:v>
                </c:pt>
                <c:pt idx="1">
                  <c:v>17.399999999999999</c:v>
                </c:pt>
                <c:pt idx="2">
                  <c:v>17.100000000000001</c:v>
                </c:pt>
                <c:pt idx="4">
                  <c:v>18.399999999999999</c:v>
                </c:pt>
                <c:pt idx="6">
                  <c:v>18.399999999999999</c:v>
                </c:pt>
                <c:pt idx="7">
                  <c:v>17.5</c:v>
                </c:pt>
              </c:numCache>
            </c:numRef>
          </c:val>
        </c:ser>
        <c:ser>
          <c:idx val="3"/>
          <c:order val="3"/>
          <c:tx>
            <c:strRef>
              <c:f>'2009 to 2012 Sugar'!$E$1:$E$2</c:f>
              <c:strCache>
                <c:ptCount val="2"/>
                <c:pt idx="1">
                  <c:v>2014</c:v>
                </c:pt>
              </c:strCache>
            </c:strRef>
          </c:tx>
          <c:invertIfNegative val="0"/>
          <c:cat>
            <c:strRef>
              <c:f>'2009 to 2012 Sugar'!$A$3:$A$10</c:f>
              <c:strCache>
                <c:ptCount val="8"/>
                <c:pt idx="0">
                  <c:v>Foster (I)</c:v>
                </c:pt>
                <c:pt idx="1">
                  <c:v>Foster (D)</c:v>
                </c:pt>
                <c:pt idx="2">
                  <c:v>McLean (I)</c:v>
                </c:pt>
                <c:pt idx="3">
                  <c:v>Ward (D)</c:v>
                </c:pt>
                <c:pt idx="4">
                  <c:v>Cavalier (D)</c:v>
                </c:pt>
                <c:pt idx="5">
                  <c:v>Stutsman (D)</c:v>
                </c:pt>
                <c:pt idx="6">
                  <c:v>Barnes (I)</c:v>
                </c:pt>
                <c:pt idx="7">
                  <c:v>Towner (D)</c:v>
                </c:pt>
              </c:strCache>
            </c:strRef>
          </c:cat>
          <c:val>
            <c:numRef>
              <c:f>'2009 to 2012 Sugar'!$E$3:$E$10</c:f>
              <c:numCache>
                <c:formatCode>General</c:formatCode>
                <c:ptCount val="8"/>
                <c:pt idx="0">
                  <c:v>21.7</c:v>
                </c:pt>
                <c:pt idx="1">
                  <c:v>22.1</c:v>
                </c:pt>
                <c:pt idx="4">
                  <c:v>19.399999999999999</c:v>
                </c:pt>
                <c:pt idx="5">
                  <c:v>22.3</c:v>
                </c:pt>
                <c:pt idx="6">
                  <c:v>17.3</c:v>
                </c:pt>
                <c:pt idx="7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648848"/>
        <c:axId val="290653944"/>
      </c:barChart>
      <c:catAx>
        <c:axId val="29064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200000" vert="horz"/>
          <a:lstStyle/>
          <a:p>
            <a:pPr>
              <a:defRPr sz="1800"/>
            </a:pPr>
            <a:endParaRPr lang="en-US"/>
          </a:p>
        </c:txPr>
        <c:crossAx val="290653944"/>
        <c:crosses val="autoZero"/>
        <c:auto val="1"/>
        <c:lblAlgn val="ctr"/>
        <c:lblOffset val="100"/>
        <c:noMultiLvlLbl val="0"/>
      </c:catAx>
      <c:valAx>
        <c:axId val="290653944"/>
        <c:scaling>
          <c:orientation val="minMax"/>
          <c:min val="14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90648848"/>
        <c:crosses val="autoZero"/>
        <c:crossBetween val="between"/>
        <c:majorUnit val="2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0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4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Locations may produce industrial  sugar feedstock or a finished product.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 facilities may produce: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Industrial sugar feedstock (for third party)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Ethanol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Advanced chemicals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490210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2011-2014 </a:t>
            </a:r>
            <a:r>
              <a:rPr lang="en-US" sz="2800" b="1" dirty="0" smtClean="0"/>
              <a:t>North Dakota </a:t>
            </a:r>
            <a:r>
              <a:rPr lang="en-US" sz="2800" b="1" dirty="0" smtClean="0"/>
              <a:t>Trials</a:t>
            </a:r>
            <a:endParaRPr lang="en-US" sz="28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036713"/>
              </p:ext>
            </p:extLst>
          </p:nvPr>
        </p:nvGraphicFramePr>
        <p:xfrm>
          <a:off x="228600" y="1013430"/>
          <a:ext cx="8305800" cy="584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2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sugar is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653332"/>
              </p:ext>
            </p:extLst>
          </p:nvPr>
        </p:nvGraphicFramePr>
        <p:xfrm>
          <a:off x="608013" y="1970088"/>
          <a:ext cx="7926387" cy="341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3" imgW="5505579" imgH="2371680" progId="Excel.Sheet.12">
                  <p:embed/>
                </p:oleObj>
              </mc:Choice>
              <mc:Fallback>
                <p:oleObj name="Worksheet" r:id="rId3" imgW="5505579" imgH="23716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013" y="1970088"/>
                        <a:ext cx="7926387" cy="341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37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181"/>
            <a:ext cx="8229600" cy="1143000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u="sng" dirty="0"/>
              <a:t>you</a:t>
            </a:r>
            <a:r>
              <a:rPr lang="en-US" dirty="0"/>
              <a:t> grow beets </a:t>
            </a:r>
            <a:br>
              <a:rPr lang="en-US" dirty="0"/>
            </a:br>
            <a:r>
              <a:rPr lang="en-US" dirty="0"/>
              <a:t>outside the RRV?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2"/>
            <a:ext cx="6675967" cy="1143000"/>
          </a:xfrm>
        </p:spPr>
        <p:txBody>
          <a:bodyPr/>
          <a:lstStyle/>
          <a:p>
            <a:r>
              <a:rPr lang="en-US" dirty="0" smtClean="0"/>
              <a:t>Herbicide Carryover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0833"/>
            <a:ext cx="4724400" cy="41830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Growers must plan ahead on herbicides two to four years due to potential of carry-over damage to </a:t>
            </a:r>
            <a:r>
              <a:rPr lang="en-US" sz="2800" dirty="0" smtClean="0"/>
              <a:t>beets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(Similar to canola)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098" name="Picture 2" descr="https://encrypted-tbn3.gstatic.com/images?q=tbn:ANd9GcRrqw8TzG-GNko50rbjkEvFruEOAuSdIJw2xlihhpV-dIovvG2q4ySQS13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38" y="1940983"/>
            <a:ext cx="2756522" cy="27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</a:t>
            </a:r>
            <a:r>
              <a:rPr lang="en-US" dirty="0" smtClean="0"/>
              <a:t>years to break disease cycle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Does well following wheat and </a:t>
            </a:r>
            <a:r>
              <a:rPr lang="en-US" dirty="0" smtClean="0"/>
              <a:t>barley (better emergence)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Does poorly following soybeans and dry beans (too much nitrogen)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4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1647825"/>
            <a:ext cx="535093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Deep tap root can improve soil health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Allow beet to endure drought conditions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Provide access to nutrients far below the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2" descr="C:\Users\krhanson\Documents\Green Vision Group\GVG Photos and logos\Beet Root 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47825"/>
            <a:ext cx="28956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4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276" y="1600200"/>
            <a:ext cx="561252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can grow no-till beets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can grow in rocky soil (lifter, facility)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Efforts to develop crop insurance policies are underway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4" name="Picture 2" descr="http://upload.wikimedia.org/wikipedia/commons/1/1a/Uluru_Australi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683" y="2039471"/>
            <a:ext cx="3713137" cy="278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15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Beet </a:t>
            </a:r>
            <a:r>
              <a:rPr lang="en-US" dirty="0" smtClean="0"/>
              <a:t>emergence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Soil compaction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Harvest </a:t>
            </a:r>
            <a:r>
              <a:rPr lang="en-US" dirty="0" smtClean="0"/>
              <a:t>weather</a:t>
            </a:r>
          </a:p>
          <a:p>
            <a:pPr marL="0" indent="0">
              <a:buNone/>
            </a:pPr>
            <a:r>
              <a:rPr lang="en-US" dirty="0" smtClean="0"/>
              <a:t>&amp; labor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AutoShape 2" descr="data:image/jpeg;base64,/9j/4AAQSkZJRgABAQAAAQABAAD/2wCEAAkGBhISERUUExQWFRUWGCAXGRgYGRweIBkdGhoYIB0aGyIcGyceHB4jHhocHy8gJCcpLCwsHB4yNTAqNSYrLSkBCQoKDgwOFw8PGiwkHyQsKSwpLCksLCwsLCksKSwsLCwsKSwsLCwsLCkpLCwpLC0sLCwsLCwsLCwsKSwsLCwsKf/AABEIALgBEwMBIgACEQEDEQH/xAAbAAACAwEBAQAAAAAAAAAAAAAEBQADBgIBB//EAEAQAAIBAgQFAgQDBwIFAwUAAAECEQMhAAQSMQUiQVFhBhMycYGRQqGxFCNSwdHh8AdiFRYzcoJDkvEkNGOywv/EABoBAAMBAQEBAAAAAAAAAAAAAAABAgQDBQb/xAAuEQACAgEDAwIEBQUAAAAAAAAAAQIRAxIhMQQiQRNRMmFx8BQjkcHxQqGx0eH/2gAMAwEAAhEDEQA/AEqZwrU9yq3uqDaRdT0w3zHEFcjSui1x/Ee+E65TWy060i03sBf88evmalNiwAqUkH4RsJ3OAB9w3hFGslSq5C6BYHcnoBjPLRqT8MBTcG/13/LFtL1VSWDYKJJ6Gegx3U9QLXWnFNg7m5AMRhsS5CaLuziW5QNyIk4IoZI1K8ELtbwPHzx7Sp00dNSs5n4Ytg+nRXLuDUmk1QyDY26L4+uJKEHrDhxouGEAMIJ/pg300tI0g9WsqnYJsfn3ww4kaZqFqpiguzE7sd4P+dcA0qlKtUp06SU1sSq6RNtmJwgHWdyYqLLmUGyhYJ+pP8sKct6LBc1WA0C4BP64CPBs69TVmqsUlJJQEqSBtGGPDuNrmKNRU1cpKqDJ+5wAZfjdRw5UTon8OPeHZcFlNIsjDrvjQcN4K7AisNI3HyxRm8itF9aG20ThgZ/P8SrFmR3MTfC2pl9e2+Nx/wAKpZmJEMeo64P4T6bSiSyg8ttZ6fKcOxUfMFyjqbiw8XxeGgWFzj6F6gy9NqOtZZkbUzabmN+mM9xPM5WsgNMw/wArHvfBYLYzeUyLFvnvhrTZ0JXbpGKqZCiFIn/NsEVNcCSt/vhiAK9VEYSYPbBw4wCAYhRv5wn4pwxnNpxTk+H1VPMbdjgAaV9NVgy8nmf1xqeGcMpMgiqpi5vjFBWvqgDsMVHOz/0lVCu8GNQxIzWcVfLkEgGV/EMKsiRUYiwHed8c5OsHZQ1gRecNuG5GnLSLL16fpgsEgnM8Jq6Qo0xEgj4vvhtw3M1GApe1oRRzMxkk/fC/LZio5eCSFHKFGw82wXkuIt7iggAjpNyfOEMD9S5VqMPQk35wP5jBfDeDNXCDM8oiU0mSZ6Ht8sG5Wocy499CFV4Yow+xG8fTB/EGAfVTkqvwxuBiaKsz2b9TZ3IuKIcOkcmoSY2g+cN6HEjXUsKcFhcz1626Y5zdRXUVip1rOlitxPQjtgXh9ZgjM6kGZOnr5AGBKgbs6r5V0Cmi3P1BxZV4M9Q66oBeIODKeUOnWbCJB8YFzWZJWfcudh4xRIPnKVKndxyuNJ0j6RgDh+Yo0mYqWIU26n6yNse1KT1AFA+EzJ2nBzcEUSxiRcwMMLGA9Xsf/RB8g48wkSpayj/PpiYVDstoUQW/esCq8uo7Bj08xhNxXL5mkStMwjG8dVB/THNdPZkvUDX5I5QgncCZJO+AOIcWDwFaozzdptA/TFEjAUqVOjqrANJJ/tjrgdH3K1NKJdCo1yTy26AYHOT1jmkr0B/U+MG0s5l6VPWtQ6tpUbePlgAcMDTqB6r+45mwEKAOox5nqhrCGvq2MEwMKuAZ39oZy7Eovwz2xoMvVGrStxHTphDMl6j43WRUo06baSYLOPi2sMNuH51aVRH0qK5XSFUbHscNqvDQzq5ElbgHYY4/bKKVtdSkvuAWZb28wJn54QFVajVzn/3gNMDmBUxYfn98HJWymWpfu4vtpi5xy9UudKvrNTfqFHQYB4j6QpBWZmYuvMNJgL9POABrmqbVqQOkgnYAxbzjI5nhhJIZzINhNvkcOuG8Tpqgg1CY5mJIUfKcU5vLoaJqLqa8wAb/AJYAAn4i9AgOpXsQQR+uGr+q3WkWPMR1tBwkyNLMVgSyqlNf4hc9gMJc8KyAqbrM2w6FYWvqWq7MHMq/Tpg+pxOiaHs+1qf5WGMf+0CIWS36YNydRmJE7CTGKoVjCjY3RQBseuKsxRk6u/XFdXOCy9e+PC0fE2+wwAcjMFLhhPjFeY4jrMkEkYtemjXiY3GKspw16tQLTSWYwBO3k9gOpO2Cw+Zdw5fcaGIUxbz4w+yX+l1eqQxRaY/3sVJ/8VBP3jGq9M+jKOUOsn3K0XciNPinNwN72J8bY0NTORt98ZJ50nsZZ9SlsjB5n/TLMR8VFgNgGN/ugH3OOcrwoZddNS5U3QEaV8MYOo/Kw84M9d+pM1TRUywu/wAdSboNgF7E3OrcCIgmcYvMZeulFYeoHmZDEj8jiMiy5Yfly0nSPqTjfBpqvqdac06VIt/tHnyBgdWcMHCGV5iOox3wgVVUe5S1Qt2/iJ2m2Cs5mUCqRIMQwA6+MaI9qSb3O62STM/X4tmsxUdqIZyhDQgg/UYt/wCfaijStIioLMp/PG9asMrkqlXSEOmxiCSbCfrj5i2WqJVp1inuLcsyib7yf64sYV/zjm6rBUpkSQNjY+bY1mSXMUtNWqACNwJNvljJZX1jXQtVpp+7BGqRY36Y7yvrV6+YJrNppnYeOgth0Kzd57i3vMtNl5CCdS9O2AUyi+4VUaiRA1iYHgxijh3ENCf9T3KJsqiNQJ6TgynWKwtWuFZzyAAao/3Ha3fCY0SuUANKwcmBHnrg2nppBUqVACRABO5/vhY/FssjaQweovxOenecJeKUUzil6T863BJkDAgZo8xw7LMxJpGesHEx88y3+oVWiopPRDMnKWmZjEwxC/2atat7lSbmYj9MPsrlCuyCDc9/lg2+nVpiTAEXww4Xl1TmrCVjc2UHrPeO2GBVUqlhp1FBEFepGBK3B1dRTCBUm3fHdfN061Q6OZF6qNzjqjmmLqlSVv8AF0IGEM64PwamiuE3LQLnYb/c4NGa0PpNPSg3edvJ84NSqlMEswAHkScU5jKLUQB7h7wOv9hgAuo5mnVWQxOqyCbtHX5Y7zGnKqvuPMm6gST2GBqWbo0IYBQANItYeB3xRT4ihdyabE6xp5SQep+mABs9YUga1Om0P1JAv4BxmePcZFGo1PQxqVoLMH2B7dBhtWyRzz8uYCqu6AWEbjffC3ifpyjUACvqItKt+s9cADijmco7hFkLpB0lpEjecBvn6pqgJ8A6iLjxhQfTdJwwQPSZRczMxjrhfBBTAeo7wtrnfxAP64BB9TjVMA/iabzuMJ85xAEF4ABx1xTMq5smle6CS32xQnptmoGoagE/CrdsNAxK0OSbefOL3r6lgEIR0H88CHKOFDEgidhvjg5Nnv8ACMUSG6lVeYcx/FOLQyso1CSDM+PlgT9kBMltWnpsMFJmd/laOmAC/IZRq1QU6YksbTa0SSewABJPYY+n+nuAUstTIW7H42IEt48L2HXf5Y/0blIDVmFydC/IQWb6mF+jDGrGevE4w5su+kxZ82+lBGYzAkQwiYg2/wA2wDn+KLTUsd+n0xTnK5N5vvHjCLj2Z1HTNx/hx5mSdMyJWdVMu+aq65CqdgJ2AgA+QN/74ZZWhTo8j1FBHTc/bpjPZLiDUadTTuQIn8JkDV84MfbAmXqtqJBOom/9fnjZj6q4peTa+p0xSitz6MOG69MXAuNxP9sL+JtUQT7KlV30m5gTMEDbuJx16Xz9tLkkiLk9P7Y0ucqUvaYuQqFSJPmwHzM2847rJqaFDqJSaMDX159wHqFKCxKNMMe0RjRU6lGhQIL0gIlEEX++MTxHiwWoq1GPtLdXp25p6/51wfxjieWqrR9oirWcaQF3IO4ONRvGWYo02p6IUhwZEC327Yz3F/R9MUaYpEPU8EXHbHqZfMZLMFUoMxqAadRkAHcE7DrvizLek63utWZzljNl1A3PbcR4wAUZThX7M66iylre2L/+Xj+WBPVOYqGojUySaYI06SDB74fjIUaFL36ze41yTJ1fkbfpjqlxPL1aeumdJiwa5jz4wAfNc7UeWeCge8XxpfT3FvfK5ehTCuRzNsAvUnDDiVKhWmmoam0A6T+P/t/XHFLhtKnl3Wmwp1pADfiaf/5j9MOxUGL6GpKIFZYHeJnr+c4mDcp6XARdVR3MSWjecTCGLnzgLCd1H5/TFvF61bMZf2UCAEiWJv4AGBKFE2mYNrfz8YMUhmWmodHSSz6YF/J8WxQHHC+DuqBdZk7+e30w5XJUEXRUq632YMIJk2AGLMpTGmTLX7/0xB6fQh35gxIuTJ+QtbtAwCOa+X9umTRy6uR8Oo7TgHNL7RSqx1MeVknad4w4eg7ZYtpAh5Ck6RA2ZzvbtjM5TI66jk1VqEN8QnoJIF4GAA+sWqEtACLZUYdO+/2w1yucFPLa7BiTIHSLYSDOEsqIUNIAMxuWvsCT1xTmRVFRNH/Ta5JvEmbifrhDLOGPV01DsGJ06d9PU+JxFoVjSVKKikBczJJvPzw0ynCKMhlqd9XYfLF6ZYKlR61VpPwkbKOkRgAB4XQq1dWomIvYAnx3GBs7R5SqUy5F9LGB9Zx5mkqU110KksNzchh3b+2Bsl7sM8DW4s02nAApak4YMAKZIjSpkeScc1eEjb3Dq6AEx5m2D14dWYGQNS72u0/rikrnKGoIVAcRcXg4YhNUoBW2MAbid++CqGWqExMk9TaMQ5Ko3LsRcn+eO8rxHWPbgs207WHc4ok9fhhE6wCwtK9Rin3JuvNFoI++CRUpo5V2KtEgzbA5UaT7bDUd7YANhkM37SCi4ACCLWgklmA78zET48xgbM507idM+dv5YC9/VLbs3MfE3/njw1LfLHzeXK3Jp8nkSVybYxPE9QvvsB5O35xgXOcNbUeaZ7bYFy1P94o2vP2v/LGryWXQjnAI8/50wl3rcbelJGRQbq1pBH9D9DBwJSBUx17ee2NnnfT2pgadwbHaB5PjzjMZKh72aKpGkuYI7TvfD0OG4LdM0/pfKNp1EG/i/wDhNv8A5w34zTrVKRptSKCRYkEkDaYt9AfvGEXqKhnaTKy0ycuigqUEkMOpHxf0HzOG3pz/AFAo5leflqIOYPEnyMen0uDQtUuTfgwae6XJj61OnzUKtPS0SBoMkd9r/PGTPpzM0qqPTBJJLLp6f0x9gzvrbL+4KTLFQ/DIB32viym1Olqcp7kCWVd1J3I7422azF8F4pXei1M1H9wySWFwRvhlwBW9vRz1Wc3dhGkzaJ2H+XwJm+A5hKwq0CWpNzFTvfp5xpfT2cdahVqaKovOrbrfAABQ4bT9yoKgLVNXNqMxAAAty3xzxPL0KJTWmmikmUXq2wJHTGqzXEKJDwUkrBuMfOv+F1hVDhg1BoDIWkN0n/IwAMGq5atUV1FkNn/hI2BMbeMWZjKUaRaoIuQS0yIN4PjHtXh1NEZUdVBuNRACnv3OFeTagIojMaoJYAC19ojp4wCLqvqlJOhqrL0KKdP0tt0xMFPms1PIE07CKZ6D5d8eYLGCZ+obqrBNIsSAZkmdPmcXVcvVMI7TFgVN22+MffGZpcSFbNU6dAFgP4pje7GP8vjRUaLh2KalpaoqVRIvvN+iicUSMcu5VvaGmmqHmCkljquCD+UYAzfCq1SrUp0s6VgBlU9D1k+Bhtks3rCaB+6UACofxx+I/pgw5GrUn2eQTdoWSI2PzwgFHCOD1K9KouZcgU7KQYUwJnzJwZk8qFASjTAAUSjC7TIF/MYF4hkKHsha1XS5MltZBQz1AsRtgngFCoy1HGYV4aC4AuBtc7dvvgAJTiKUT7dakKTuAqqgkE9hHXAuVpBxVWnCqDBFRTqnqemL83nkeQiCrVVdSAGYb+I/w4W1XpVKQSpnPbqmQeXmZtiPAGEMz1T1YyVTRWmDzaQ17yYmMOuKcQrpVSjTNGoKkfJYHXFooZbKoqLXWrmIsWUSATMDzj2hSqi+ilTbTEaSzwdyyqJB8EjEynGKuTJlJR3bLuK8Tq0aYHIsqQzE8p8C2+KOHVaL06dKCS8kkmOsCLHczj0ulMaSKrD/AHU1j7a/54GyuUNaupQmwEQsR0gi4FwbTjHl6lOlj5M2bOtPYzX5T0jliASrt/3VG3/8YP3nAud9IUVBKK2r/vaPkJJjDWh71NOZQD1gkmLfScc5jiQI0k6T5HX5HFubrkzvLKuTF8Y9OvuGBEfCCdQI72gjyPsMZxq/tU9KEBjuG6z5x9Eo01rMW1WBgDpP9cccX4FTYElRJ3YAH7i0n7fPBj6h/wBfHudMXU2u/wDU+b0eG1KlYGqgiDCqZ+uLsxw13pgURpgkXMSOs4a08u2XUwsueg2ImxE3/ptbCvMs1QgITTg3DET5jG1NNWjYqatHPCRUSadblMgKe/g4cVcmQJI+uFbVUqKVliw/EbmRi/hoqgOHJKAfFHXoMeZ1XQ+o3ODp+3ucMmFPdErVSpBG94+xwz4VmarnQQ1jvH64XVBDUz01D7EHGtztb2KDVYjovliLfrPyBx50F2oxzWyQq496naiGoUo1EaXY3iRGlegMbnpsIjA3BMu2Wp+6Bqdo5R/D2nYSbn5DyMZtVLuAOYz9yf8AJ+uNT+2FXqLTAZDAM2t3g7Y39NDXK34NWHGk/oblPVFM0Of92YiDe8eMYHj/AKTrZqGRqYK/wiN98GVM/wDs66gdQ32mR2+gwbwfitNlksU1XuIDjsJtOPTNpneAf6eVP2gPXq/uxdXvNtoGPolHOBtRjwGAnawscKxpL3ZlRhYXgeFO2KamazFHUET3gGtoiQO7YBF1QMrIUdnqSdSiIv8AxA9BjytxWjTBp04dpJqKBuTvfYfXAVetmHplwBSLygMHUGBtPg46y9f23C1ICEfvYuWaAL9p74BiTN+llrH3aNVaZLCaU7dxvbDvOZBKNNGTU5caVnY9gO3XCrMcSyq1yKIao0agBJG8X+QtgLMUffMjMuDf9wxggr1WNgO+AQBxz0o+tGUv7R3VmBNON5I/CTMYd8FyuUyTKrkF3urEbeDjxvU1OjQAGXZ0flbc/OZHXzgTIcOymYptW/fFaU61YzAImO4g4ANg3Fz0S3S4++PcJqKZYqCoqhSLAawPpiYQzG5PMUaNWkKCValQiKiDl1SNu4ExjQrxDNZ2oKKq9CjTE1WK6iXtqWRYg/pi6nQp1K3/AEGR92qSQGUA9R32w8y9HLkHLpXVCwJsPgAFyxnzG/XFskHFJmrFNuWZMRaNryAMX5laike26UkW1R2aRsYJHztGABlqBV9VbTrlabgyzm10J6T0N5xfQ4G6UKeXd6T0yCXWIZxcy1+8TiRgmay+Uqh6dJ/2ipUjla4Em7AxKqN/tjviPoiutD28rXVQIV1kgGdyTB7YLbixp1qdNKOprw9NZGkKYWT0EXvgsvVZ0D1FC1oZqaCGkdZP4YF8AC/gfpl8nQquay++T8ay0qNlAtv+uLqeeUqKWaGmsRKkJE2knVEC0zj3KcfoUHqJUdm3JcjcTFoGy7fTBcrXUGndSfiBvF4B7bCR8sRklpi2TOWmLYLQ4XNTXTQA7CoYLkbWMco+Vz1PTDOnkKYGmD9JH+HDXh/DSvU/mcEZnh4bbf6D6CTjAoSl3S5PLalPuZnK8XUc8bhjH2JH5bYX5Pi7ZZiRTBViCVm/zUjf5EAYd57Jv0pEjwVJ/ImcZbjL6AbFW/3gg/njnO1uiKknsjXZb1FRzCH2mBaLobMPp1+kjC7M8Pqn4hMdD3JERbf+mPnTpqknvhjwv1bmcuQNRqJ/CxNv+03I+Vx4xHratpFShqNXksk2Weag5DeZmDB3tuZjHec41TInUY7f08Yof1DRzSgLWWkb6lrWmegPwn7/AEwr4jwZkIZQKqm8odY+Ri4+ex+eOc56VUeDm4uqQxzWQeukobi636x1t1gD5x88Yj3qOoln553UTftjZJxgUwAAQRuD1+kW/wA2xn876VGbqE0lCu5Lk6ouTf53v9ca+i6iL/LbNfS5NtLKRSNoXUZEMpAMecD1c1WqaqQDKkyS0AiO5MDB2V4HmqHK9FxpFnB1aj3tinjFRzAJMjmPS5/nEb33xuy5ljjZqnkUY2c0ijaRqkgjVaCIMX89MV53NPVdqlQ7EwOiqNgPp98eJmzHMSxNzN5/zvgbMvOlRMN+gn+Qx48n6km47b/yclFZHt9+4dw/KlLtAZgTvETPXvaMFa6oKsNJm0i4IAm+FOaqFtKtTMD8ci256YvpqQOQlu4A749fDjUIJefJoiqOc/xGp8Sct4a2w6xh6M9qoqEqJV20pER3E98JDnLrp5YEEsNz2t1wvp5v9kCqdJZ3kEfEAevjHYo2Wc1FTRasVC/DPMAYuO/jGLX1DmqFZkNQsCI1eD1GNDw18voKmoanUU2+IzuZ6YKy3Bss9YawInUFB6dFIBmfGEM0fAatN6HIKlhfVNyfxSet8LBkqNItFRyzNoAbcmNzPTycW16L1Kk0namEJ5SSFJG3L2G3nDN1SA9RRYERbUT48dcAxNS9MtBKsqkSAxMR16Yq4Xlv3jaVDVNIWpU+Z2H064Iz3DqWZRSdaMSQvNYBf4oO39cE5PhdGAWhCBzcxAJvt/t7YQCrOeoXWo1L2i9FBdlB5iNgYG3fFvvVAie1SRTUI102MQq/xRtYTfDKs9JFJFVG/DO6megjrthVRzCtVK6H9yoL1RcaV3UztaBPnDENKfEqzgMMvUAPQMIta3jEwQEdeU6rdmUD8xiYBmbTOtV9tGqNqUFjCxA1WWx6i0EdcF8SrI9LSjIksUhw3OJEhuqjzjzhxFVRpHJpBUwbiT9SYvOOqvqJiRRyyNmalzUdhEBdgZgW2jDETg2QdUGmgGcHUsuNCiR/Fc3v848YH4B6cOYzTV69eogEqyGAWMkFFM3TyN+mJXq1y4q1aGotYKp+AL/t6/LAec9WUatdq1YVENEBEVFgsxn4gRbCA2XqdzqpLQZgzMNUHcILz/42t2GM/nuEp+1voNVqhEy8gUZ6oVPmIIOD+A8JqBqTVTLsCRU2MNfTpO24v1Iw3pUFUsCLqTzGJJnp3nAABkOHJlaelHnXBbUeZyDcbfKxtfDUM6H3I6fAQLnspEeL32wDVzMgCrVRqkwUpoZAmBqAnTuN8E5nMrTQvXYEL8Ki7X6W79BhNWDSapmhpZ8RGx3iZ389cLuK+oEpg2BxjeDURSRnc1KSuZCvUiN45Tfx5wLxvIZlz+5mojdIuCel9/njPlUortMeXFJfCManqYuxCif5flgyjUdhBjTHXrbyd/MW6YyHC6J9yKk8v4G5YPyONTlKdoBBHbt+WMUZNvcwO0zO8S4bpYiBI/MYVPl2nbG7zOSDCCQWG1vywpzPDD/D9cEo2V6kl5M0uQPQj64LyeYekeYFR/F2/kcHVcje2Bq61E6mPywNQqpIayp7SX7DmlxKnUSdU9Ij+vTGf4pxLRpIfSacsN+tsdZeon4uQzfSLfOP6YHr5HWYBBdD8JkK67yOoP8AlscOm6T0sqldx8fI2YcVytG59Aeuxmv3NaBWAkHpUA7f7h1GMtxzJmnmKqPKnUSN+ZSTEdx5xk876henURqarTekZAAiCDsRv/WcbfjfFRm6WWzg6r7dRf4GBmPE6jHjGvrIdlrwLNjoQZjKwbEW+v5Y74fkPdqqNQQKGuZ7W2+2DSoY6rARHMTe/S198V1c8RZIA+Qv9sebizSg06IU3jdo9p8Kp65ZzBPwrqN46Soxpcn6PD6f3niV5f8A3T/LGZy6u7AiSR2xpK3GGpIASAYn/D38Y34+sm/iE+pmmVUPTaoxVS9d52pqFRI/iqPI/KT2wzqej3qTJp0tVn0JrZh2LsQfoLeMFcI4g70Uc21CT2uTt+s444p61y+XH7x5PYCfpPw/njvGcp/M6erJukLj/pdRklarqTvCrf77YKy/+nhpwaNYIw/EaQY3mT8YvhSf9WVALU6DlR1LfyCmMM8v/qQx0D2dJcEhma1u9pxo7y16v3RZ/wAtVsqjVKtf3ADMxESREAk9YG+K8kdDO121wZPw3Fzc7+BgWtn8xm6qU6pUKW+FSIAUSWiDcedsM/U1QpSQUtQFPdUAJiOgIuRjor8mmN1uTM08uRosGjmKnSAOxO0EjbAzZwM8lFWmoAUspMgDoRYk7x2GOM1UVVo8pFVxcBdSixvJtq2n64UcRzmZeofeFRcqqkDQo1EiLtvANxI/nihjxsyzKAuVJUEgEASLWfT2n9MWJQqWJN41EaRf/af9s/phNwzO1Fqe2gdU0y9SG0hmuASTAsLz3wVxGjVZlZKqBgF1dqknYx9YHnCGUtmM6TOigfILEEdIt2xMNKXFXAj2VEWvU07eApA++JgChAjtThQHb4VVSQAADfTGy22w84FnCjH93qFT4mUSVKg/FG/bvt5wipV307CxFxuQRBJB2++L6Ndi50rU+GRIgFgfhv1xQjvM5jM++WVVWhqZjrVhpEwCZ2JxZS4hlHrAJWpu1jLKt9IJPNva+/jHo9UD3PZVvdbSTUBIhdhDzaL/AD2wud6BqsWSkrHkXlVmbUQNgJNtm6Qe2ADQcb41lqCKKrE1HXUsH4f4YHzIgYs9P5KqKTfF7huDVAg2+JTMid46YEyPBKdDVWCdgPcIOkjYrqv4F+/1PSpXYaplCJAgAmNjJuJ8YQAx4XW1OQ1MVKsrUdUY8nQEgRqAO8jvgTIcJydKoWr5hqtRbgs+kLHwwosTbzjqvxZ9NSqC3srymn7hVkt+A6SGJPjY2xbwuuKlJagUEgwHrKFdVUG57zB2InCAIqZ/K5h2cFXWkyyyqWJKgnSp6xuYnBdHidNgtRAALsS1jAMEQb/XphVmq1LTVQCll1N6ZVgp1dW5B8Xi+wwtoenqmZppSr69Ck1FqSCSs/BMiS3kf0wDGrcXoZio6ojVDTHxRYGdlMGe/nFtWvRQ/C28C2km8RBN43nC7KVqauaNBRTRGKsqAzIi8zE369owLxGuq5lUNGpWgjRUCkAE7lgbGDt88c5Y4y5RznihPeSHWe41RonmuSBCAqSSdgDqj7xiLxwGdNJyBuZSB4jVcxhXnVorUDVdCOxCoIlpPYAWPzxcStBQjvBPNq3Y37C9/NsRKGOKtnJ4MUVbCM29MqXCknc3iPFpn6xhFmfdrE6P3dMWuvMe++wxoaeccUitIuwqbsqCYj/dAGFIzYpgpDBtlLxH1K9fJBxz9TDDz9/UmPoQewBmMlRK2rSwubAgx0JmcIOP+o0VxpBZp+IG/kARYYa5ng4oqalTSQ4kK1gD3kGL49yXBQ6jlogvDj4uUdLAczbm5tfGvk2RbTtCvMVaGYGuooDCBrG48EdR+njBuT4DmKY9xHnLVOVhq+NR1IANwbjbbBHFKEU19uiilW5TqUMZ3DKbODuL2+895TOaUJUFdRiqk8oI/EB0b+3fGbO1CDv6F9TKM8epLcrOXcIIXUk7jtIExvE+O/Y45/YmLaQjTMRB37Ttg/gHE0q1Rl68UtVPQhYcys0aHUxtt8wThdwN8z+1P71T2/2Z9LTYK5YqJje9/kMYfwEk7XBxl0UvK8fr9/U0+V4KUW7KG3a4B3gz8sVcc4JKK4R6gm/t3Ed+/wBQDhP/AMRFTXq91qUkaqQLEkTzAxIXze5tGOOJetK+XpgpqQMAAG5oHTfZoGNcOliuTP8AhYxdt2U8ez1Z6ZX3QlNRAppKTEQpkajA+hwKcvQJBesKihQYfll4vv2sMH+meFUq1M13KtUYteSWWdrbXMnAHGuSXZV0sTHUEDrta2NcYqOyO8YpLY84jRHtxlNMCdXNMHzA27YnpPI1WDtXtbSCTtuSRNgdr4CoVadNLFlXc6LyT0PfEzNJ1pjlZpl2BPSN8UUarhmcoZes1QaoCQEBnr8XeTizP1Eq0icySlRzC6TdJuFiY1EDfHzzKcdqU6ib6ZnTe/8AXGsygSq5rZpVQwQifij+Jv4Ta3XBQWNl4i9BU11TXH4V0hbjaDO/mIti7gearOx10tIUktEgBWvefjJIO2AaebFUoztTULJpqN2UbiTvMdbWGDcpWNKGXW76m0AkkgQeUhLAm0sTbtgAZ0RVzTsmonKNAKRoZTAjbcbHBWc4NSFMhQqKV0RLC4XSrE9SBMYx3/O1Qs1FqgpvdV0qIBJi/UNedWwxoF4ocqvs+3UrMRYGCAoG/cgtG/fDoDvIVq1OmqGm4KjTYqRa2PcCf81cPXlfSHHxBladXWfrOJhUFl1SktREgGZ26GIifPWMB8UyGeHLTCsC8yLRsATg3L5gUElnT3DzAOYCjoL7Tczf+WK8zxumaJarUCyQwGqQQIjSDE3/AK4YCU5bMKpp5xkWmfiZUknoF1QDJMDvAscPOHlKZYEIqoBpCLu0WAtM/UzAGMfm/VucfNUkdvdBeyBRLA/CSNidiPlv1w9y+azlVggZadrKWHIT1eQYWJOne43wAOOIVV9lKzs1X3J0UkklgQTJEjmAB5Sen0x3m897eUprXOh6kKnuQAxkTYAqIsSMJ8pVqU7UtFSrVJpseZgukczUzbcb33GHedoZekRUdSCoADkaoGxt33NpJGEAjzvEcpUig1T93HO1ORLEjRNgik9za1sBcRoOipTy1YVI5dLmQT0CmAuq5JJ2gXHVwfUCVGRcoqBEn3K0BVFjGoRLpJvMdLjBOUGXSkVpsGqVXhngKCxtyD4F8CNgPmQBbSy7kAV6DVWeJKGRYbGTFoj5+MGUaetHCLUpVqkFXiSgFoImBN7KAL4Oq5M0lU6alQLPKumZM/7oa/6zg7LufaB0GmdOogiGUkbHvGEOhTS4MaFH27vqksxJBdieY7GD9e2C8tnFopqZwBbSCNZIEzPeNgRbztgXPGlSElZZvwSxk7nrEbE9YscCFwyS256x+QA3+W2MubPp7Y8mXPn0bR5KeKcbaq2oBaYOxA5yPnuPpHUXwJQyzm638nBCZVf/AJwQ+cRQAok9IGPNpzeqTPNlkc37nvDq1RZE2O39cWZvKIQAzXmf8/pgenQrVTy02E2E2B/90bb4Y5X00Imo5J6x+Yk/0w1jb/6CxvluhTmct7ie290Xbe1uvQjwbYBo0wpJqHVT3EAKQesEcsY3eX4SgQFUHzNzv0nb6YQcT9MVKpdfcFSTq0e5oZTJKqDEQBA3J/XGzDLR2ylt8z0emyRT0tt/2/3/AJEFTjgClqaNbZtJKg99Wm0jrgOnmEJn3C7v8RAIAtYR0joeuHHGMxToUxSf38sVhdMTTba+1wb8w74RcQKVGBQ0wygAOsAu0CZMQ1z/AHxsnFZIOPubm4STVUTOZoVQqNeNzEsmlRtAnT+L74p4dlGq6wXZgzAs15aJjfbAmZputQO5QgkglCCLQIMG2HfDPUVCmuk0yCvxOoBDH+I3m+OUlOGLTHk6ZJzx4no3/b3HOZyvuJCKtNgAFMEgR4ntabn54xHGeDV6bEVUs0lWmVY9SD3HYwR1GPovCuMUKo5HUntsfsYOGFTL0qqNTcBkbcHv0I7Ed8RjyTj8R48c84upHzP029VW9tTAiSehAwbxDiTEtSJJRjI2t3N7keMB1uEFKpAbSnOJJkDSY6Xg7idvpiunwYabI9SV+MRpBPSd+n542m5BFICxUodIgEqOX6T/AJOC8tlVqGXLElTvH2UDp4wIufNOmqgJrEgQg2vuSJtv9MF5Mu6F/hEiAokRPMZJBk+Ae2AZc+UiqHqPrdTC2ACiLCwjxhRxngLtUNQVPiN1AYwQLyYg/wB8MtI2YayCRJUqI6CADcYLr1NOnUyggAqqairEdSZ6d+m94wDAPTnAatNxUqkgKCFB87GPBg40b1316uRi0KWLMpJ+WxMSbRt5wupZt2YCGYlrBQSGI6AxsQDzY5zozVYooJUESGX8Bv8AikHpG143g3Qzz1J6J941Wo5c03JBQ6viBANlmBM/SMKuJ8PbK5b/AOozOrMAAokzpUEgrJk9ZBEfDjY5PLVMsJLipA5FZ+d5UdSI1TqIm33wPmoZf3qB0I0avbDlC0ghWQEMR5jfbrh2SYHJ8fqqgAYfVQTc9ZviYbVvSNIEgO5j/wDG31/D+eJithbmxyLe5pAgkDdpJgEQIMgAAbfLvgriXB10rrXUVMjlFpJ2Hnbpgc+qMnTLh6hDC8aTzTYAEC7SDuZ7SLkTOeq/2ytTpZVOe8u6tCby97SNgD1MYkoX0OJZirXdcmlIKgC+4wWVZrQGM3B7R2vbDGrRr0gdVTVUt7jMAzMxUGFWNhuIkXBJF8GcD4W1EVMuXYsgatqCwCHdvgUkyQR9yI2wzyLVTJqAwnMuqOVnAltzplYuZgathgEBenc2lKm71LMwFmhWRYk6hugJJteYJG+Fma4oc85pKDUWQAAwMASZEqAwIBJuAD5xPUXo9s7UQUcyIfmKyTJvLAqDaABft9MR/SfEMplwV9uolO5SnHuaZYvHWYN4MxO+EAfwVaCICMu1NROpfbvJKi95/I2FhviscYpVaoRKNYaDJJRkix22udtsZjM8Yomqvs0CpLDWtQGVK76rSQYPKdoGHXGOKV6eVFdaReZLMHEoJgNKtqtMREC5IGHQDwZ/m5qimV1wpBMEAEETI5m32iO2LE4soBZyw8MYIG83/TzjOVc9l2I0hzrOpqg1apMEEzvq6yRA+dyv+YEYsz7rupHgXEEwJ7Hpe2FQ7FubzRaoXUmWMqCLxJAi21sOeFcAq1F1MdJFh8voLYVVeMUqpU6WSos/EZDAnbbljp/LG+4NQikGmQRIIvIPyx5T6fTkd3XJ52aFT+QoPBKSfGWqEDb4R+V/zxPd0IdCLTHgRv3O5wweWrEAE2Mn5xbAHGqRFtvA64ulFNoyytLYo4JX1OxJJMbnYXEfU4fNQlbDGd4BQ5mjqfvfr8h/PBHq31P+w0CwALtCop89TB2G/wBh1xWPdUVjjq2HGbzSZei1R2hUBJP8vmdo6mB1x8a4txBauYeq9i5lQrbAQoEjqABfqcB8Z4/mq51V6pKzqCTCiBFlWFnzH1wFlqfvMAFYRsZ/qY/PGyGLTuz0cOLRv5H2V4zmVn267DwXJj7nF1Dj3EGLMtQMZidNNpETI1IT2EWwgpUzRqagBUIBBDQR8+xwzz/H6NcIFpaKimzIANN9ht9iLY6UlwaVJlPFOJ1q5bXZiQrWAmPAAA/zbCSnVKsZmJv9MNatMsNbSpFoLcx+fXHGc4cPblSCevj5Yoet+TlK4i4Yk3lbX7+f74NHGHUFFrOCLXNv12wHwim2lkIJPTcbfTztOLquUCwGtflae3Sw/LBSfJzkkyyjxF9MMCI+XMLyZNr9TjpeOadQgou4Ud+pMk4qbUsxT1AiBGw8QZP64Iy3C5+J0SL9yexvA2tE4dALk4sFqEkknsRAH0G+++9sHVc1syudpOm4A7jAedoUwSpaYgABd7HaOm2CKOcpaAlMkkSAsTPkztAwAGUON0NDLD1GNtTGB9IIiTgmhWpyVp06akf7mG3Q/wARJ6nChaLRzKNZ/CJk27R2wUOH0VUVFqyANT6eUj+JWB6+F6YTGO6GdL3zIakmmF0kzO826xaB53xBTC1g6PqpKSxVZ1GwC6pY9hO036E4W5L1O1ZxTpoGU/FI2XrAU/3uMBpxhKDNTOXVgzS5YsWk9Eabaehj54mhmxr8QatTg8rC6yPiN4U6uh2PzmxwVTpZqkqg1Ak3YEBAxJJZUKybQTMDcTucIFzmYIV/YHtM+pHMM2gAwB2JEnVuTEYmXqrTSoKzio0nkeoPdANigKsdV91BFwdzgA1mQ4lQ9tZD1DeWamJYybnlOJhbTzJgaoY9zHXb8W0Wx7gGFcC4dSy9IKTC7mdj5Ii5Fr7/AGwZUzPt6Qi61i51kkknpI1MTcySJI74By2XVirN0FlixIveRYz2wU2bpyXmYsZb4T4FgOlz/fDJLc3k/cBq1E5qYlW0AsBBNo5jpmYBvtBOBq3E6mXRqnts6kqiql2JYA6agaSm8d9u8g6vxVqdNjoJNyBIIYk7CYP0sPoMV0szT5Gct7oExDHnCGZA30yYsNM9MAAi8TztNFqHKo1SmsafdhwIQyoi5vETJ8zhjT9bjMZTUUNEXuz8xCm+wkDcT27dFHFsvnXemMuyrSdA7tVgFYYEk3nYA6SLXnwq49mab5ao9OqotBUEESLQAb7H/wDWLYVDsJoZnNVB7yHLLTdyQ7mCy3gsFJJc3EEyCG6bZ8pnKdb46LSSdCvyK3RisWJiVBBuNpGGvDeF0KeTSpUFRmCSAgJMVAQGBFrEAdSJPfBXD3ppopmmy+6NUrOpXaICyNQNyDcqAPBOAQsyvFKlEB66UwGUhQtS8sxbUVmLkDm8WmcF5jM0SVS2p0JkRJG5JETv3gkz9KeI8Dp6meonKVIBrOgAYk83KxliIAIH9kf/ANLlWNlrsdSgKQVX/dNwT02AH0wwKcxOqGZtIJEiVF92g/L8sTLcSanGivVCq0DS8Wm9gYM+cd8d4yrpTTQBF9emCZEDSZJIPY4V0KXgG0zflvY2Nj8+5w+RNGu4d69zatI9pp/EyttP+1h9rY7z/rfOVG0AUzbUStO5BJtBJj+kYytWgzRECFsRIMd+5PTEou9PWaZYm2rVZusEE3tiPTj7HP0oew/y3rbMKHp3ptuWVAI36sTHe18Z3MZovULVHLxuWLGfMmZv0wSz6l0k6SN7ib9Tvfb7+MeUVJUpOhQBpMyT2gfzw4wUeEVGEY8IWJTLkReSbWGrt+XbBOYqOsIAUjcXE/LvgjK8PKkEPoIkajsTEwbbkDp3xRUylRmILhuXdote4HQdMUUeUKh25QTIIa/2vM+cWUcrpLQeYfDNpPfwMcUzUCkMbTJPxW7z9MHQ8IBZjb+U7REWgk9dsAzl89NMK6qVsNXn59fpH5YXV2Ej97Ynlt+dv0wVmsrsvLexYxboR0E/Xvjxs0tFQiR2JaOYfXpgQFnC80ZMcxNisCb2kbflhjmszSK6HiSfhBmPqP8A5GMxWq6gSpAgWA/IXGDcnT91wKaweuplAnwSbzBwxF9ZQWOohD37AHa+wx0uYlRpAqXggTJPfwI/vg6rr1tRRQGgapIOnpLATJM2G5ti/J8EOsU0ULVM94gdxBvF7RffAAPw7K0XAnUddrsBG8Dp9zgbimSNJgY1IfgvBPcwN72PTB+R4S5lQD7hZtyBN79NseZ/gGaUBq0QBHIxJUnv89yf7YAElZa7QWJabAz8vtbDJuDSCzg1TYAABAJiJM/DJuZ6ecXf8OHsmrRbUdiGgMBYkxtb57EnAGhqyAGqReCgGwmCSbKAReNoG+EMvpwBopALrILKpuQLC+r52+eLK+fp+ytKuqVKxJUbGLiDK3k7ER0OB6vp2qk1KU8jBSw0mGiwAUnpHTFWR4HWeopdTpCzy2vB0yZ3m52wAOhxDOLTZKiaaSH94xMRP8G5AuIhbGw7YvyRRgs0tNWGizLZpY7mRbrb6DahBRhKXsOCpH7556Dc8x1BvAsCQO+DFzld/wD1FdACSoRyGIDQCSJAMKCdzLbb4QBDnMk8jUSvTV7gPys0W2tiYTcS9S6arCrQpGoIk6mE2EGNVrRiYBmqzOYAQSCx1XVbySTt1PSw+QnF6U1edSlWA1BTGoG8SJOmOo373xMTAAzFOKLCV1FBPS4G5N4tt1t5MU/8PDVDUtN1IIabRG7adEXkA9L2g+YmEMo9RcNjLk0mPuvAQHmXe/KSVgqTzARHjGTyHpGKqVcw9M0zJqaWggIJmNMRIiPpiYmGIb8R4zVcH2Fso5XqARUgpYLaQLHUPla2AeJVEqBjPtM8BisnmJE2DQqkc1x03g4mJgJW4k4lx1lPsK61KMQWHxMIjmJkeZA+XfDLJVMsW/fVqyqtIsfcRZloAMlJPWBpO28Y9xMMZRQ4BTrsanvsE/DqUTB/EQGEAbXiYPbC3MZGWimzFRCknlvMXAte2JiYQUHZfgN4YDUTAhzv9LA/ewFu/ucSlTU0/a5xfVpZjbeNwb9bztiYmAdCStW/AVuIIKkCTaZiLGY8fPFhQAzOncgp/PVI+uPcTFEnNBwAAqa2ZgJM3nadx5v+mL8xwqrSGptCSR3g6rAyBI7fXExMAHi0FY86tSVQZAUQQN9QBEqPoTOB6fDnqAadQESQfhCydiT9hc9cTEwhlhyx+DSzgkKNJnpJUEADbrjg8EqRKEprFlcySNwu31x7iYYHFTJshFNl1ONzBjwALTO04t4a0MJsQfvE7/S3yjExMMBrWq0mdiwbmIWbEtyiJ6dI+mCcsrMke6EKJY0xBUSBDAk6iZuRbeDJOJiYQGfHHzTZQAyNEMYg9YmwLdD5n64Y5L1JVr1qajmKkECoxALQb723nf7WxMTAAYhY1AKx9uSQ6sBcXldRJIJ35bXHTarNN7SaxUldUUyRMWFnA2W1j2xMTCAHo1KlM+5TFTSoFoU6S86ryYk79RaT0w1ynGnVL0nqKDY6gFQHZRJBMEE27/LHmJgGWZPM6V013FKlpLK7BnLHb21C2Bt16bzgjIPrYU1zEAqWKiFIiZNRwdZvbSv8Qt3mJhAeLxJf4a7dZFNXF7wGVQrRtItbExMTAM//2Q=="/>
          <p:cNvSpPr>
            <a:spLocks noChangeAspect="1" noChangeArrowheads="1"/>
          </p:cNvSpPr>
          <p:nvPr/>
        </p:nvSpPr>
        <p:spPr bwMode="auto">
          <a:xfrm>
            <a:off x="4011322" y="2292455"/>
            <a:ext cx="166239" cy="1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Beet seed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22" y="2153894"/>
            <a:ext cx="4675478" cy="31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1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017752" fontAlgn="auto">
              <a:spcAft>
                <a:spcPts val="0"/>
              </a:spcAft>
              <a:buNone/>
              <a:defRPr/>
            </a:pPr>
            <a:r>
              <a:rPr lang="en-US" dirty="0" smtClean="0"/>
              <a:t>Five communities under </a:t>
            </a:r>
            <a:r>
              <a:rPr lang="en-US" dirty="0" smtClean="0"/>
              <a:t>consideration: Valley City, Jamestown, Carrington, Cando, Langdon</a:t>
            </a:r>
            <a:endParaRPr lang="en-US" dirty="0"/>
          </a:p>
          <a:p>
            <a:pPr marL="0" indent="0" defTabSz="1017752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defTabSz="1017752" fontAlgn="auto">
              <a:spcAft>
                <a:spcPts val="0"/>
              </a:spcAft>
              <a:buNone/>
              <a:defRPr/>
            </a:pPr>
            <a:r>
              <a:rPr lang="en-US" dirty="0" smtClean="0"/>
              <a:t>Facilities may produce industrial sugar or a finished product like ethanol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3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Feedstock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20 MMGPY Refinery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Requires about 750,000 tons of beets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30,000 </a:t>
            </a:r>
            <a:r>
              <a:rPr lang="en-US" sz="2800" dirty="0" err="1" smtClean="0"/>
              <a:t>dryland</a:t>
            </a:r>
            <a:r>
              <a:rPr lang="en-US" sz="2800" dirty="0" smtClean="0"/>
              <a:t> acres (@25t/AC) </a:t>
            </a:r>
          </a:p>
          <a:p>
            <a:pPr marL="0" indent="0">
              <a:buNone/>
            </a:pPr>
            <a:r>
              <a:rPr lang="en-US" sz="2800" dirty="0" smtClean="0"/>
              <a:t>120,000 </a:t>
            </a:r>
            <a:r>
              <a:rPr lang="en-US" sz="2800" dirty="0"/>
              <a:t>acres </a:t>
            </a:r>
            <a:r>
              <a:rPr lang="en-US" sz="2800" dirty="0" smtClean="0"/>
              <a:t>with a four-year rotation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Most feedstock sourced within 20 miles of plant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Fewer irrigated acres are needed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733810" y="7239000"/>
            <a:ext cx="23463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168" indent="-285449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1797" indent="-22836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598517" indent="-22836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5235" indent="-22836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1958" indent="-228360" algn="l" defTabSz="1016517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68674" indent="-228360" algn="l" defTabSz="1016517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5400" indent="-228360" algn="l" defTabSz="1016517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2112" indent="-228360" algn="l" defTabSz="1016517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eaLnBrk="1" hangingPunct="1"/>
            <a:fld id="{59D4D9E3-F14C-4621-A106-30BF3286FA2A}" type="slidenum">
              <a:rPr lang="en-US" sz="1300" smtClean="0">
                <a:solidFill>
                  <a:srgbClr val="898989"/>
                </a:solidFill>
              </a:rPr>
              <a:pPr algn="ctr" eaLnBrk="1" hangingPunct="1"/>
              <a:t>19</a:t>
            </a:fld>
            <a:endParaRPr lang="en-US" sz="13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0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Beets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Ripplinger</a:t>
            </a:r>
          </a:p>
          <a:p>
            <a:r>
              <a:rPr lang="en-US" dirty="0" smtClean="0"/>
              <a:t>Lake Region Extension Round-Up</a:t>
            </a:r>
          </a:p>
          <a:p>
            <a:r>
              <a:rPr lang="en-US" dirty="0" smtClean="0"/>
              <a:t>Devils Lake</a:t>
            </a:r>
            <a:endParaRPr lang="en-US" dirty="0" smtClean="0"/>
          </a:p>
          <a:p>
            <a:r>
              <a:rPr lang="en-US" dirty="0" smtClean="0"/>
              <a:t>January 7,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1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181"/>
            <a:ext cx="8229600" cy="1143000"/>
          </a:xfrm>
        </p:spPr>
        <p:txBody>
          <a:bodyPr/>
          <a:lstStyle/>
          <a:p>
            <a:r>
              <a:rPr lang="en-US" dirty="0" smtClean="0"/>
              <a:t>Growers are critical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Without growers </a:t>
            </a:r>
            <a:br>
              <a:rPr lang="en-US" dirty="0" smtClean="0"/>
            </a:br>
            <a:r>
              <a:rPr lang="en-US" dirty="0" smtClean="0"/>
              <a:t>there is no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6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"/>
            </a:pPr>
            <a:r>
              <a:rPr lang="en-US" dirty="0" smtClean="0"/>
              <a:t>Beets show significant promise as an industrial crop</a:t>
            </a:r>
          </a:p>
          <a:p>
            <a:pPr>
              <a:buFont typeface="Symbol" panose="05050102010706020507" pitchFamily="18" charset="2"/>
              <a:buChar char=""/>
            </a:pPr>
            <a:endParaRPr lang="en-US" dirty="0" smtClean="0"/>
          </a:p>
          <a:p>
            <a:pPr>
              <a:buFont typeface="Symbol" panose="05050102010706020507" pitchFamily="18" charset="2"/>
              <a:buChar char=""/>
            </a:pPr>
            <a:r>
              <a:rPr lang="en-US" dirty="0" smtClean="0"/>
              <a:t>Efforts to commercialize are underway</a:t>
            </a:r>
          </a:p>
          <a:p>
            <a:pPr>
              <a:buFont typeface="Symbol" panose="05050102010706020507" pitchFamily="18" charset="2"/>
              <a:buChar char=""/>
            </a:pPr>
            <a:endParaRPr lang="en-US" dirty="0" smtClean="0"/>
          </a:p>
          <a:p>
            <a:pPr>
              <a:buFont typeface="Symbol" panose="05050102010706020507" pitchFamily="18" charset="2"/>
              <a:buChar char=""/>
            </a:pPr>
            <a:r>
              <a:rPr lang="en-US" dirty="0" smtClean="0"/>
              <a:t>Growers need to be 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3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sugar?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24500" cy="4708525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Nature’s store of easily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accessible energy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Readily convertible into a 	number of fuels and products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8194" name="Picture 2" descr="https://encrypted-tbn3.gstatic.com/images?q=tbn:ANd9GcRPdkma-mrkKhISvI6VV2e5y-nk3FZeVJlSz9fA4_tZk9QNyKBZ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417638"/>
            <a:ext cx="6772678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67048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Northern crop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Sugar crop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8" name="Picture 4" descr="http://www.ag.ndsu.edu/news/newsreleases/2013/march-18-2013/energy-beet-juice-can-be-stored-for-ethanol-production/2013-03-20.6560962967/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7624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7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Northern Plains?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climate is ideal - sugar yield and quality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- Daytime temps: 60 to 80 degrees </a:t>
            </a:r>
          </a:p>
          <a:p>
            <a:pPr marL="0" indent="0">
              <a:buNone/>
            </a:pPr>
            <a:r>
              <a:rPr lang="en-US" dirty="0" smtClean="0"/>
              <a:t>- Night time temps: 40 to 60 degrees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Free cold storage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0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31" y="274638"/>
            <a:ext cx="8686536" cy="1143000"/>
          </a:xfrm>
        </p:spPr>
        <p:txBody>
          <a:bodyPr/>
          <a:lstStyle/>
          <a:p>
            <a:r>
              <a:rPr lang="en-US" dirty="0" smtClean="0"/>
              <a:t>Industrial Beets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600200"/>
            <a:ext cx="56578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Aka energy beets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Varieties </a:t>
            </a:r>
            <a:r>
              <a:rPr lang="en-US" sz="2800" dirty="0"/>
              <a:t>of </a:t>
            </a:r>
            <a:r>
              <a:rPr lang="en-US" sz="2800" dirty="0" smtClean="0"/>
              <a:t>beta </a:t>
            </a:r>
            <a:r>
              <a:rPr lang="en-US" sz="2800" dirty="0"/>
              <a:t>vulgaris bred </a:t>
            </a:r>
            <a:r>
              <a:rPr lang="en-US" sz="2800" dirty="0" smtClean="0"/>
              <a:t>to maximize fermentable sugar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 smtClean="0"/>
              <a:t>May not meet quality standards for food production (sugar beet)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" y="2212984"/>
            <a:ext cx="2436019" cy="243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http://www.suedzucker.de/en/Unternehmen/Standorte/Zuckerfabriken-Deutschland/Werk-Offenau/offenau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28" y="2305050"/>
            <a:ext cx="5780572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4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6359"/>
            <a:ext cx="8229600" cy="1701417"/>
          </a:xfrm>
        </p:spPr>
        <p:txBody>
          <a:bodyPr/>
          <a:lstStyle/>
          <a:p>
            <a:r>
              <a:rPr lang="en-US" dirty="0" smtClean="0"/>
              <a:t>Can you grow beets </a:t>
            </a:r>
            <a:br>
              <a:rPr lang="en-US" dirty="0" smtClean="0"/>
            </a:br>
            <a:r>
              <a:rPr lang="en-US" dirty="0" smtClean="0"/>
              <a:t>outside the </a:t>
            </a:r>
            <a:br>
              <a:rPr lang="en-US" dirty="0" smtClean="0"/>
            </a:br>
            <a:r>
              <a:rPr lang="en-US" dirty="0" smtClean="0"/>
              <a:t>Red River Valley?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6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28600"/>
            <a:ext cx="847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2011-2014 </a:t>
            </a:r>
            <a:r>
              <a:rPr lang="en-US" sz="2800" b="1" dirty="0" smtClean="0"/>
              <a:t>North Dakota </a:t>
            </a:r>
            <a:r>
              <a:rPr lang="en-US" sz="2800" b="1" dirty="0" smtClean="0"/>
              <a:t>Trials</a:t>
            </a:r>
            <a:endParaRPr lang="en-US" sz="28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579501"/>
              </p:ext>
            </p:extLst>
          </p:nvPr>
        </p:nvGraphicFramePr>
        <p:xfrm>
          <a:off x="258240" y="1182707"/>
          <a:ext cx="8678674" cy="564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0" y="6324600"/>
            <a:ext cx="2078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88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3899</TotalTime>
  <Words>351</Words>
  <Application>Microsoft Office PowerPoint</Application>
  <PresentationFormat>On-screen Show (4:3)</PresentationFormat>
  <Paragraphs>125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Symbol</vt:lpstr>
      <vt:lpstr>ndsu-template1(1)</vt:lpstr>
      <vt:lpstr>Microsoft Excel Worksheet</vt:lpstr>
      <vt:lpstr>PowerPoint Presentation</vt:lpstr>
      <vt:lpstr>Energy Beets</vt:lpstr>
      <vt:lpstr>Why sugar?</vt:lpstr>
      <vt:lpstr>Why beets?</vt:lpstr>
      <vt:lpstr>Why the Northern Plains?</vt:lpstr>
      <vt:lpstr>Industrial Beets Defined</vt:lpstr>
      <vt:lpstr>The European Experience</vt:lpstr>
      <vt:lpstr>Can you grow beets  outside the  Red River Valley?</vt:lpstr>
      <vt:lpstr>PowerPoint Presentation</vt:lpstr>
      <vt:lpstr>PowerPoint Presentation</vt:lpstr>
      <vt:lpstr>How much sugar is this?</vt:lpstr>
      <vt:lpstr>Can you grow beets  outside the RRV?</vt:lpstr>
      <vt:lpstr>Herbicide Carryover</vt:lpstr>
      <vt:lpstr>Crop Rotation</vt:lpstr>
      <vt:lpstr>Benefits</vt:lpstr>
      <vt:lpstr>Some Answers</vt:lpstr>
      <vt:lpstr>Some Concerns</vt:lpstr>
      <vt:lpstr>Siting</vt:lpstr>
      <vt:lpstr>Feedstock Requirements</vt:lpstr>
      <vt:lpstr>Growers are critical  Without growers  there is no plant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358</cp:revision>
  <cp:lastPrinted>2013-08-21T13:41:12Z</cp:lastPrinted>
  <dcterms:created xsi:type="dcterms:W3CDTF">2011-12-22T01:26:49Z</dcterms:created>
  <dcterms:modified xsi:type="dcterms:W3CDTF">2015-01-06T20:35:29Z</dcterms:modified>
</cp:coreProperties>
</file>