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8" r:id="rId13"/>
    <p:sldId id="267" r:id="rId14"/>
    <p:sldId id="270" r:id="rId15"/>
    <p:sldId id="271" r:id="rId16"/>
    <p:sldId id="272" r:id="rId17"/>
    <p:sldId id="269" r:id="rId18"/>
    <p:sldId id="273" r:id="rId19"/>
    <p:sldId id="274" r:id="rId20"/>
    <p:sldId id="276" r:id="rId21"/>
    <p:sldId id="277" r:id="rId22"/>
    <p:sldId id="304" r:id="rId23"/>
    <p:sldId id="299" r:id="rId24"/>
    <p:sldId id="300" r:id="rId25"/>
    <p:sldId id="301" r:id="rId26"/>
    <p:sldId id="302" r:id="rId27"/>
    <p:sldId id="303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78" r:id="rId36"/>
    <p:sldId id="306" r:id="rId37"/>
    <p:sldId id="307" r:id="rId38"/>
    <p:sldId id="287" r:id="rId39"/>
    <p:sldId id="305" r:id="rId40"/>
    <p:sldId id="308" r:id="rId41"/>
    <p:sldId id="309" r:id="rId42"/>
    <p:sldId id="310" r:id="rId43"/>
    <p:sldId id="290" r:id="rId44"/>
    <p:sldId id="291" r:id="rId45"/>
    <p:sldId id="312" r:id="rId46"/>
    <p:sldId id="311" r:id="rId47"/>
  </p:sldIdLst>
  <p:sldSz cx="9144000" cy="6858000" type="screen4x3"/>
  <p:notesSz cx="6954838" cy="9309100"/>
  <p:custDataLst>
    <p:tags r:id="rId50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01"/>
    <a:srgbClr val="FFC830"/>
    <a:srgbClr val="001409"/>
    <a:srgbClr val="FAA523"/>
    <a:srgbClr val="005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82" autoAdjust="0"/>
    <p:restoredTop sz="80431" autoAdjust="0"/>
  </p:normalViewPr>
  <p:slideViewPr>
    <p:cSldViewPr snapToGrid="0" snapToObjects="1">
      <p:cViewPr varScale="1">
        <p:scale>
          <a:sx n="60" d="100"/>
          <a:sy n="60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8900F2F0-97CE-4980-8AA9-CD714125E3EA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19F8BB12-A0A9-47C7-9192-89F124059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5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011651EF-0635-4B61-B1C7-41F8FDC7CA68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DF897BD4-2453-4D86-BA42-BF621DB7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970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611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77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green.template_graphics2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2732088"/>
            <a:ext cx="7366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green.template_graphics3.wmf"/>
          <p:cNvPicPr>
            <a:picLocks noChangeAspect="1"/>
          </p:cNvPicPr>
          <p:nvPr/>
        </p:nvPicPr>
        <p:blipFill>
          <a:blip r:embed="rId3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5883275"/>
            <a:ext cx="73660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1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51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FB7E1-EF20-4DD4-95F2-85C09D17FDA4}" type="datetime1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D0007-DE76-724F-9A59-044EF43E14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67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8ECF7-0B08-4BB5-BE6D-1D7798F5D98A}" type="datetime1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F43F9-9AD9-3A45-93DA-A9D45DCAEB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02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F9606-2F8A-4680-BB77-7EE1732A293E}" type="datetime1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81DC1-BEBA-A345-AF53-60017037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88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D3F99F-C92A-4AA9-906D-DA7256C1AD58}" type="datetime1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92C6D-BE8D-DD4F-81E9-D4989C088B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30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2EEE5-7429-4C1A-9E2E-1EF217A483B1}" type="datetime1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DF97D-3401-F044-9350-D837818894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15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B89A7-D769-42BF-BDAC-62ABF7E0E3E2}" type="datetime1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D6F01-C5DD-F44B-8162-7A3A521E6E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64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317A3-3446-4300-9344-181C37F7D691}" type="datetime1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A6ADA-3E88-CA4E-8C53-69D050771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0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6512E-A5B3-4490-A07D-1E99D92777FF}" type="datetime1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8ADCC-D3CD-C94F-8BCF-C2964FC686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36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24864-6EE4-4950-8324-AB41820ADAA6}" type="datetime1">
              <a:rPr lang="en-US" smtClean="0"/>
              <a:t>2/24/2015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57CE4-E225-774A-9249-292B5807F5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27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AC86B-9B87-4A06-A963-2380692851DE}" type="datetime1">
              <a:rPr lang="en-US" smtClean="0"/>
              <a:t>2/24/2015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E57B2-D218-2543-B1F3-50F8C73AA9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6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6F50E-8B69-4751-B1B6-9481F86C6ACC}" type="datetime1">
              <a:rPr lang="en-US" smtClean="0"/>
              <a:t>2/24/2015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DE4E5-189A-6749-A62F-55E6235656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50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A5598-00AE-43C5-9F5F-3693D2C1882B}" type="datetime1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3911F-13D9-5149-AD26-CA8FF84BF8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85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1409"/>
            </a:gs>
            <a:gs pos="2000">
              <a:srgbClr val="00564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9A52AE2-B2D2-4A39-841B-D0B2D9F3D4FE}" type="datetime1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30F92C6D-BE8D-DD4F-81E9-D4989C088B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15" descr="green.template_graphics2.wm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164263"/>
            <a:ext cx="2463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FCF0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Question 1.  When was I a kid?</a:t>
            </a:r>
            <a:endParaRPr lang="en-US" dirty="0"/>
          </a:p>
          <a:p>
            <a:pPr marL="2686050" lvl="5" indent="-514350">
              <a:buAutoNum type="alphaLcPeriod"/>
            </a:pPr>
            <a:r>
              <a:rPr lang="en-US" sz="3200" dirty="0" smtClean="0">
                <a:solidFill>
                  <a:schemeClr val="bg1"/>
                </a:solidFill>
              </a:rPr>
              <a:t>1940’s</a:t>
            </a:r>
          </a:p>
          <a:p>
            <a:pPr marL="2686050" lvl="5" indent="-514350">
              <a:buAutoNum type="alphaLcPeriod"/>
            </a:pPr>
            <a:r>
              <a:rPr lang="en-US" sz="3200" dirty="0" smtClean="0">
                <a:solidFill>
                  <a:schemeClr val="bg1"/>
                </a:solidFill>
              </a:rPr>
              <a:t>1960’s</a:t>
            </a:r>
          </a:p>
          <a:p>
            <a:pPr marL="2686050" lvl="5" indent="-514350">
              <a:buAutoNum type="alphaLcPeriod"/>
            </a:pPr>
            <a:r>
              <a:rPr lang="en-US" sz="3200" dirty="0" smtClean="0">
                <a:solidFill>
                  <a:schemeClr val="bg1"/>
                </a:solidFill>
              </a:rPr>
              <a:t>1980’s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930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122" name="Picture 2" descr="Image result for sunflower f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185" y="731837"/>
            <a:ext cx="3726615" cy="274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can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58" y="1917676"/>
            <a:ext cx="4309727" cy="285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1.gstatic.com/images?q=tbn:ANd9GcTmzn8UVsoYE3aYJo5c8S5nDOxLwhWj9NBxLil8hZ_ph1_iJDD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477015"/>
            <a:ext cx="3670454" cy="244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813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1982 Census of Ag-ND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603255"/>
              </p:ext>
            </p:extLst>
          </p:nvPr>
        </p:nvGraphicFramePr>
        <p:xfrm>
          <a:off x="649705" y="1394043"/>
          <a:ext cx="8229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Crop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Acres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Corn-grain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500,000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Wheat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9,800,000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Barley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1,800,000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Oats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900,000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Flax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400,000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Sunflower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3,100,000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Soybeans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400,000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Summer Fallow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4,900,000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453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Do you guys even know what durum is?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North Dakota planted </a:t>
            </a:r>
          </a:p>
          <a:p>
            <a:pPr marL="0" indent="0" algn="ctr">
              <a:buNone/>
            </a:pPr>
            <a:r>
              <a:rPr lang="en-US" dirty="0" smtClean="0"/>
              <a:t>4.4 million acres in 1980.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061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559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Census of Ag-ND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5568014"/>
              </p:ext>
            </p:extLst>
          </p:nvPr>
        </p:nvGraphicFramePr>
        <p:xfrm>
          <a:off x="649705" y="1394043"/>
          <a:ext cx="8229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Crop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Acres-1982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Acres-2012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Corn-grain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500,000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3,500,000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Wheat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9,800,000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7,700,000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Barley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1,800,000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1,000,000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Oats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900,000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100,000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Flax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400,000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300,000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Sunflower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3,100,000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849,000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Soybeans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400,000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4,700,000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Summer Fallow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4,900,000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300,000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329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North Dakota as the swing producer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782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182" y="0"/>
            <a:ext cx="7134225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01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2.  A market where no participant is large enough to have the market power to set the price of a homogenous product:</a:t>
            </a:r>
          </a:p>
          <a:p>
            <a:pPr marL="2686050" lvl="5" indent="-514350">
              <a:buAutoNum type="alphaLcPeriod"/>
            </a:pPr>
            <a:r>
              <a:rPr lang="en-US" sz="3200" dirty="0" smtClean="0">
                <a:solidFill>
                  <a:schemeClr val="bg1"/>
                </a:solidFill>
              </a:rPr>
              <a:t>Monopoly</a:t>
            </a:r>
          </a:p>
          <a:p>
            <a:pPr marL="2686050" lvl="5" indent="-514350">
              <a:buAutoNum type="alphaLcPeriod"/>
            </a:pPr>
            <a:r>
              <a:rPr lang="en-US" sz="3200" dirty="0" smtClean="0">
                <a:solidFill>
                  <a:schemeClr val="bg1"/>
                </a:solidFill>
              </a:rPr>
              <a:t>Perfect Competition</a:t>
            </a:r>
          </a:p>
          <a:p>
            <a:pPr marL="2686050" lvl="5" indent="-514350">
              <a:buAutoNum type="alphaLcPeriod"/>
            </a:pPr>
            <a:r>
              <a:rPr lang="en-US" sz="3200" dirty="0" smtClean="0">
                <a:solidFill>
                  <a:schemeClr val="bg1"/>
                </a:solidFill>
              </a:rPr>
              <a:t>Oligopoly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244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3.  It is possible for a firm to earn financial profits in a perfectly competitive firm in the long run.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True or False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451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Emerging Opportunities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AGEC 420</a:t>
            </a:r>
          </a:p>
          <a:p>
            <a:r>
              <a:rPr lang="en-US" dirty="0" smtClean="0"/>
              <a:t>February 24, 2015 </a:t>
            </a:r>
          </a:p>
          <a:p>
            <a:r>
              <a:rPr lang="en-US" dirty="0" smtClean="0"/>
              <a:t>David Ripplinger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DF97D-3401-F044-9350-D8378188946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79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What would you plant this year?  Why?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834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What would you want or require to know </a:t>
            </a:r>
          </a:p>
          <a:p>
            <a:pPr marL="0" indent="0" algn="ctr">
              <a:buNone/>
            </a:pPr>
            <a:r>
              <a:rPr lang="en-US" dirty="0" smtClean="0"/>
              <a:t>to plant a new crop?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92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Industrial/energy beets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A6ADA-3E88-CA4E-8C53-69D05077168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592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General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524500" cy="4708525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Sugar is </a:t>
            </a:r>
          </a:p>
          <a:p>
            <a:pPr marL="0" indent="0">
              <a:buNone/>
            </a:pPr>
            <a:r>
              <a:rPr lang="en-US" sz="2600" dirty="0" smtClean="0"/>
              <a:t>	Nature’s store of easily 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accessible energy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600" dirty="0" smtClean="0"/>
              <a:t>	Readily convertible into a 	number of fuels and products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600" dirty="0" smtClean="0"/>
              <a:t>Beets are an economical way of producing sugar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600" dirty="0" smtClean="0"/>
              <a:t>Breed/engineer for sugar quantity not quality</a:t>
            </a:r>
            <a:endParaRPr lang="en-US" sz="2600" dirty="0"/>
          </a:p>
        </p:txBody>
      </p:sp>
      <p:pic>
        <p:nvPicPr>
          <p:cNvPr id="8194" name="Picture 2" descr="https://encrypted-tbn3.gstatic.com/images?q=tbn:ANd9GcRPdkma-mrkKhISvI6VV2e5y-nk3FZeVJlSz9fA4_tZk9QNyKBZn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1417638"/>
            <a:ext cx="6772678" cy="450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23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131" y="274638"/>
            <a:ext cx="8686536" cy="1143000"/>
          </a:xfrm>
        </p:spPr>
        <p:txBody>
          <a:bodyPr/>
          <a:lstStyle/>
          <a:p>
            <a:r>
              <a:rPr lang="en-US" dirty="0" smtClean="0"/>
              <a:t>Industrial Beets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950" y="1600200"/>
            <a:ext cx="565785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Aka energy beets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Varieties </a:t>
            </a:r>
            <a:r>
              <a:rPr lang="en-US" sz="2800" dirty="0"/>
              <a:t>of </a:t>
            </a:r>
            <a:r>
              <a:rPr lang="en-US" sz="2800" dirty="0" smtClean="0"/>
              <a:t>beta </a:t>
            </a:r>
            <a:r>
              <a:rPr lang="en-US" sz="2800" dirty="0"/>
              <a:t>vulgaris bred </a:t>
            </a:r>
            <a:r>
              <a:rPr lang="en-US" sz="2800" dirty="0" smtClean="0"/>
              <a:t>to maximize fermentable sugar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800" dirty="0" smtClean="0"/>
              <a:t>May not meet quality standards for food production (sugar beet)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" y="2212984"/>
            <a:ext cx="2436019" cy="243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34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European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2050" name="Picture 2" descr="http://www.suedzucker.de/en/Unternehmen/Standorte/Zuckerfabriken-Deutschland/Werk-Offenau/offenau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328" y="2305050"/>
            <a:ext cx="5780572" cy="265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38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586537" cy="1143000"/>
          </a:xfrm>
        </p:spPr>
        <p:txBody>
          <a:bodyPr/>
          <a:lstStyle/>
          <a:p>
            <a:r>
              <a:rPr lang="en-US" sz="3600" dirty="0" smtClean="0"/>
              <a:t>Region- Specific </a:t>
            </a:r>
            <a:br>
              <a:rPr lang="en-US" sz="3600" dirty="0" smtClean="0"/>
            </a:br>
            <a:r>
              <a:rPr lang="en-US" sz="3600" dirty="0" smtClean="0"/>
              <a:t>Energy Beet Supply Chains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4" y="1600200"/>
            <a:ext cx="6278563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Beets grow well in many </a:t>
            </a:r>
            <a:r>
              <a:rPr lang="en-US" sz="2600" dirty="0" err="1" smtClean="0"/>
              <a:t>agroecosystems</a:t>
            </a:r>
            <a:endParaRPr lang="en-US" sz="2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2600" dirty="0" smtClean="0"/>
              <a:t>Supply chains will differ because of climate</a:t>
            </a:r>
            <a:endParaRPr lang="en-US" sz="2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600" dirty="0" smtClean="0"/>
              <a:t>Considerations</a:t>
            </a:r>
          </a:p>
          <a:p>
            <a:pPr marL="0" indent="0">
              <a:buNone/>
            </a:pPr>
            <a:r>
              <a:rPr lang="en-US" sz="2600" dirty="0" smtClean="0"/>
              <a:t>	Economics</a:t>
            </a:r>
          </a:p>
          <a:p>
            <a:pPr marL="0" indent="0">
              <a:buNone/>
            </a:pPr>
            <a:r>
              <a:rPr lang="en-US" sz="2600" dirty="0" smtClean="0"/>
              <a:t>	Energy use</a:t>
            </a:r>
          </a:p>
          <a:p>
            <a:pPr marL="0" indent="0">
              <a:buNone/>
            </a:pPr>
            <a:r>
              <a:rPr lang="en-US" sz="2600" dirty="0" smtClean="0"/>
              <a:t>	Land use change</a:t>
            </a:r>
          </a:p>
          <a:p>
            <a:pPr marL="0" indent="0">
              <a:buNone/>
            </a:pPr>
            <a:r>
              <a:rPr lang="en-US" sz="2600" dirty="0" smtClean="0"/>
              <a:t>	Environmental impacts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4680" y="5441973"/>
            <a:ext cx="2133600" cy="365125"/>
          </a:xfrm>
        </p:spPr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85823"/>
            <a:ext cx="2500312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s://encrypted-tbn2.gstatic.com/images?q=tbn:ANd9GcTlpjEKnCoH2E4oFnmYyfFUv7lnFz5qEJwqCeqaUz52YZJWRHg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7" y="256224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7" descr="data:image/jpeg;base64,/9j/4AAQSkZJRgABAQAAAQABAAD/2wCEAAkGBhQSEBUUEhQUFBUVFRUUFhQVFBUVFRQVGBgWFRUUFhQYHiYeGBwjGhQVHy8gIycpLiwtFR4xNTwqNSYrLSkBCQoKDgwOGg8PGiwkHCUuLCwqLywvLCwsLC0sLCwpLCwuKiwsKS0tKi0sLCwsKSwsLCwsLSwsLCosLCwsLCwsLP/AABEIAMIBAwMBIgACEQEDEQH/xAAbAAABBQEBAAAAAAAAAAAAAAAEAAEDBQYCB//EAEoQAAICAQMDAgMFAwYKCAcAAAECAxESAAQhBRMxIkEGMlEjYXGBkRRCUgczcqGxwRYkQ2JzgqKy0eEVU4OSs8Pw8TQ1RJOjwuL/xAAaAQADAQEBAQAAAAAAAAAAAAAAAQIDBAUG/8QANxEAAQMCAwQJAwMDBQAAAAAAAQACEQMhEjFBBFFhgRMiMnGRobHh8BTB0QUz8UJysiM0NVLC/9oADAMBAAIRAxEAPwCvSHXfa1OE05XX3IXyqGMeuTHogrpimrlJDFNclNElNMU0wUIbt6YpokppsNVKSFKabt6KKa5MeiUIbt6Yx6Jw02GnKENhpYaIw03b0IQ/b0xTROGmw0Joft6bDROGmw0ShD4abDRGGlholCGw0sNEYabDTQoMNNhojt6WGiU0PhpY6nw0sNNCgw02Gp8NLDTQoMNLDU+GlhoQh8NctForDTGPTTQBh0tG9vS0SiVf46atEdvTdvXIFCgw1zhojt6bDVShDlNNhonDTYacoQ2GlhojDTYaEIbDTYaJw02GhJDYaWGiCmmw0Smh8NN29EFNNhpykh8NN29E4abDRKEN29LDROGm7eiU0NhpsNE9vTYaJQh+3pu3onDTYacoQ+Gl29EYabDRKEPhpsNE4abDTlCHw03b0T29NhpymoMNLDU+Gl29OUKDDTYaIw0sNEoQ/b0tEYaWnKFoW2hChuCD4IIIPjkEcEc6j7eg5fhiPkwtJtifPYftqSDYyjooeQPbSjj3UQAqPcqPcHszfobjb9V14wr1Wdts8R+M1eFpyPiizHpu3qPYdV27qoVuyXJcJODEzZUfS7eiS/uY6sJdsy/MpH4jz+H11pS2llTI33apPplpQRj0xi0X29N29b41CE7em7eizHpjFp40kJ29N29FmLXPb08aEL29N29FGPTGPTxIQpTXOGijHpjHp4kIXDSw0T29N29OU0N29Lt6J7em7ejEhDYabDRPb0u3pykhcNLDRPb03b05TQ2Glhojt6Xb0ShDYaWGie3pjHpyhDYaWGiO3pdvRKEPhpYaI7el29OUIfDTYaJ7el29OU0NjpaIw0tEoWg7enw0V2tRzrSMfopP6AnXlY0Kp6RtVbaQqwDKYY7VhYNoDyD511H0jt/zEkkA/gQ5RH8YHtB/qhdHdLhqCIfSKMf7C6J7es3NY8dYK8RBsqlppl+eJJR/FCe2/wCcMhxP5P8AlpQdQidsc8H/AOrlUwuf6KvWX+qTq17Wo59mrqVdQynyrAMD+R41GFzew7kb+/mniBzCgeAjggj8eNcKl+xHNciv0+7nTJ0ftioZJIh/AD3Iv/tSWB/q46HilmWaTuIJRjHzCQhAuX/JSGj49n9h+T6d7e0PC/ujCCLFEmPXJj13Fv42OOWLn/JyAxufwV6y/wBW9ENDXkV+Otm1muyKgtIzQfb0xj0UqWLHIOl2taYlMIMx6bt6MMOl2dPEiEH2tN2tGdrXJj0F4CAEL2tc9rRfa0uzqsSIQna03a0X2tLtfdp40QgzFrkKDY448/d786n3TkUqVm119FA8u1ewsce5IHvYeHahRQs/Unyx92J+pOkKl04soDFpu1ovt6Xa1eNShO3pu1ovtaXb0Y00H2tN2tGdrS7enjQhO3pdvRXb0u3oxoQnb0u3oox6bt6eNCF7elont6WjGhaPt6G6oKglP0ikP6Ix1Z9vQPXY/wDFZ/8AQTf+G2vHxrQC6fbwUij6Ko/QAa77eihFpdvRjSQnb0u3ort6Xb08aIQna0JDH9vL/Ri/8w/36tTHoTbx/bTf9kP9kn+/RjRC4l2qsMWAZT5VgCD+IPGq7d9O7UTtCzxlUZggOURIUkDtPagf0Qur7taF6pH9hJ/Qf+w6l2F2YTaSDZVk08qOEZGksE5wqF5FkCRJGIANEWGHJHAvSj6vCaDMYifAnUxX7cO3ob8mOrx4+T+OsekG2AUd6fbPiobIdtGYL6i0bjE2QP3ucidYPe6ldpPr88V636fsLduDgTBEZAmZnOMojcVepIrBWUqyt4YMCp+lEefy1J2tU2z6KlArJZ7ygSw1DwUDcohMZIvyQdWu4jmjRmzSUKrGnXtuQATxJH6b/wCz1qyu8iSPBcO07MKNQ05uO/8AAPiAujFpjHpftRXiSKRa91HeX9Ut/wBVGuIuqwuyqsilmJAW6ewCawPqHAPkD2+utRXbqVzYHaJGP/19P+X/AK/BnUDyQPx40aYQbBHtRB+/gg6ETpUSH+aj54BwX8lJr9P+PmhUjJGeaFbdxDzJGPxdR/fqOTqcQ4V1djwqKylnb2Uc/wDIUSeAdWhgVATSqACSaCgAckk/QDUG1gLt3HBHFRqbBVT+8R7O39QoecrrpCkIQ+12RW2ai7UWI8ceFW/3RZr8SfJOpjDo0xaRi1QfCRJQPa0u1oztaXa1WNJBdrTdrRva03a08aJQfa03b0Z2tN2tPGnKE7Wm7ei+3pu3oxolCdvTdvRna03a08aEH29LRfb0tPGiy0GGq/4gX/FJ/wDQyD9VI/v1aldV3Xx/i0v3rX6kD+/XiiougMujWTk/idc4alfyfx1zp41OFcY6bHXen08aWFcYaD2i/az/AHNGP/xIf79H6D2f87P/AKRP/Ah0saYaiMNC9VT7GT+iR+vGjb0N1I/ZN+X9o0y9LCpXTk/jrlogRR51Kx1zlo6RLCgZtqq9sKoUGUGlAAvFyTQ/DXfUI/spP6D/AO6dd7s8x/6T/wAuTXPUW+yf+g39h0Y1RBJkqRk0BvdvHK0asqPi/hlDV9nJ9Rxo6SXn89VU/TYmKZZm2Pmaavkc+M6H5aZfKkBTQ9JUO+BkT5eFd6HHsjEqP00B13ePtmhya0kZkYyIlKAhfI4lLAxJ4540TF0Lb5Pcdj0+XkPtz5bVN8XdI2yoijbRu8jFAAkZcA0GZS/g8hQ3sXU+2s3ERZas7Vyn6fvNxufmQLEhDZEllk+UwsRw2NHMg34Uk15sNv1wkUVXPwVz5DAhWBta4OXJNen/ADhbdF+HNvDGgMG3yFMXwVmLH1XZUVySAPYAaqdptIItxi8MRjl4UmNCFcUAoscWKH3nD3LHUtLhr5rQ4XTbyVzJ8QItZgc0fS6ng8e5B8kCvPqGiI+uQFivdjDD90uoP48nx9+quDaQJGp7MGWS+I1458cL4A/v0528eRIWMHLljHYClVDcY0PFiqqvprQVHrMtYrrbbpZPlINC+Hjbg+D6GPHGiO1rNL9g1QEqoUmmUv5yPqy9Ro8hVYcWPIF3u16srD1EA/cbDcA+n6+Rxz5GrbW3qHU9yn7emMeuE6tEaslb8ZKy3Zrix9SP10ZjqxVBUFpCEMem7ei+3rnDVdIlhQvb0u3onDSw0+kRhQ3b03b0Vhpimn0iMKF7WlogrpafSJ4UOvxOP4G/7w/4aG6r18PCwwPJX976Ov3az8e783Z9+PH5ex8/1673HUFRMincAYDDFjl4Iahzxwf018oza3PIEruAutNP11h4i/2/+WgNx8Uuv+S/2/8A+dCr1NTwD9ebHNVz/WP11HvlVlPBur/L+z89c1XatppdYOxDuCoYTYp5PjllP8z+Pr/5a4T+UMH/ACdfmeNUE8RHkELR9RvkD358e/nni9CLNybDEV5A+Y8+kD6+nx5/IHWA/VKx19EnMha//Dn/ADF/7/8Ay1FB8WurOxhIEjZKSTTARohKmqItGFj3BHtrHLvsWsFbJ9PqAuxfPkn00fy41BB1hZO84ZmWMkk1YHhQFxskUCeOODrpbt9Qgkk+ASDZ0W9Pxm38C/mxGop/i13BURXePylifIJ8D7tYePfhwxpgA2IJPzeoqTxxVg+CRx92pp5jwoLc+PWqsaomsvPsCPOkNvqTDj6KYErb/wCGjf8AVr/3j/w06/F5P+TH6k/3awQ6m2RDmjRNmgBz7XyeCDfA+8a7k6yFF1fA9PN85U3A+WhXHN6X19YGyeALbzfEjsUpF4bL5ufldaA9z6vA+l+Adcbn4lZlIATnjk1/frET9XUlMMSxFhWYKbIxsE+x+0FceBrn/pLJA3HqF0aAH1CsRiWuuDzz+Wukbc6ASjBwWxl+Kn9wv9euP8JGJWsBR9yefSw45+8/odYlupMUaqyUAleBwRYbzx4Pnx92u03TnD6ME9vV67HpBH1I8+aJ9+H9cQl0a2f+FDgk+jmrAsnx9L+mq6P4k7somJHoV0T0kjyVZhzwTyL9+dYfqGwykDO0itWRUsFIHkYrVjj248jzfM8fUyq4gj044nH0laAKg/vEGhVD3+4mjthiyvolvH+KnqhR8eVI4/C9VvUOrmWMoQBzYYZFkYeGBJ9v+OsxJ1RgAw+W7F44kBnUqXvycD/d98W76tQzsVlQAKkoQPkkU2cva6HN15vUfVvKBROYWkh+JZWChiEdaDKKosK5F2SD5H3NoqH4hkB5IIu+R91Vx7e/4jXnL7NGcM7EEgkl3HvxkAvsLsAHnGuLvVkN0cDRyFqg7nHqI5snliD7cXXg0dU7anC4VuobitxN8UjyVTx/D+P/AB0M3xMpUNXtSmgD+vGJ+86ySZu7LTByPT+5gQAbIY1RFcmqrmvGo+5w4N+k4gqwIN322PkAWteff7r0vramigUOKv5fjFwTQFjiyrVf3WQD9eNI/wAoG7EDRIyrYoOFp09zgSxHsfN1ftrMRzWwQAs/Kq0Z4LE1ariCeOKuwfuoac7mhZD8LJYYZWKcAj3Bsn2FUb+mpNetOa06FJN5uVYMN1uLXEgmVuMaC2Ca9hV6uuifHO92ykd/vKw4E/rKmqBVsrqz498fvOqAbm/QGB9JlBvwBHkUPBGVD6GiBz9OtzkEGSG+VsHK2HBvi7BBFfQgX7litVBF1oWE2P2W52f8rW4Wu7FE49ypKE+AaskA/kdTr/LC5U/4svuVIlJFeFtcbP30fw15wN5Qf1XTfeASCatQPmPNc/UalklBNh1rGOgD6ubJSh73Z5+763rX6muNVH043LYdS/lU3MiOsaJFmuIdZLZD6bZTj9A34ZX7A6A6J/KXvdvE8chTcE2UklkYshNCj/Evng/qNZdprsiQnEDlGkAvxS5A+r3B44sffrqcKVLqr4WMjkSy1ShWXgAGxX0y99P6mrNytBSaBELVr/K/vq+Tan8nH/76WsjhF+8wBIBIbEnnnyUuuePPFaWq+qqcfBPo2bvIrePtwrODNbAqsYBJBsZHIWOaDCgb5+vgvbbwutHL2osronJtVDWSQPA80BoHcu8iBFJAYEAAWfRYzRnJJ9JBAB9uONQ9WmkEKxp6mkRe2jtm3qVGYWWFhSFon6+POvmw97oE+y5Q2UVtOpukTNKfJYKhQfKoViBZpxTKQRfvfjXf+E8KqWDyDMtgFGRcAAd0+AFBtSp583Wg5tmGjVdw6R9pw24Cl17gsAKALCghVBa6sCq0m3ytLGibchIykLmRx23RVLtKPIsqpYBbLZcXrQVDpPGLCPvotAwJ+lfEzyqgmjMeRK+igMlLeABan0sKP8H36F3W9DjBcSDK5Bcj0MtYqKqvmJB5IN3dDRW/3axyM0SqsbKi3j6THbEHHwBdj28+3Fd7nYJ2SxQPKqlCi4MFiFH0nwSoJ48+oCro6zluLHhiUwRPBVrMoOKUWN9uwFaXl8R9aYDzdHzVVof9kkQOCFapB3JKAoALSYkA485ZVz7UfN1J0uEwusS4B0BdgD3GaMB1UFb9RbDwPqa50EdgIThEOZEHzNaAMOXs21BSxOXNrxXjVsqg5ef50+FFtFJJskRmZEzMgFksoCqQ1yMFBYc1Xp9XB9wdQ7b4hqdRJCgDAEs+Oa+jILfpx9fua4PvY1z1KABI3i7hkKI6RcFRRJGMgsE8G/cg/nrjeKgZUlVcxSTItqSCBg7yU2JBbLiwDH7abQ1w618xrNuftKprd6I2jRsWaNZGibnkgYWCzhnJ5qpLIr8wK0trKkxFKq98ql27SZYqZR5IoEBuAR5GhNhsMIpzGVxYmIKiyGnQMSvab14tE5PqJJI4PA0KN+jBgjHtyMyLGvplbL97EcUSCAAGIv8AW+jknDPzf80KeG6LiZGfsrjJizErzfIZSYzGbdjHzfNUfotNuBLJE4GRLEqoNRsUGJLgMxayAcq4rHnQIjxaQkOCFUCXt1TpG0igv5EjVjQrzzyK0b+y7TN83kUB4xFIZLuMrGSQEBtmDAG/FD7xrQgNIIvkcp3d2/vhURBChjkUoVUmMvyVJAYlCAA7VaHFmAPPyoSLA0BJtWxJjLLwMlGYEihAwIIpDj6uODVn8Lfbw/tbNAkbI0gWVVrAO6XRybkKO4xoA+18C9SrujtgYmilklSor8JyKP2i/vAthY4ZSQfHNB+EwM93zT53MSED+23Iu4pQ6YsIgpVXEZ9POVSCyBkOTRvzy7wlvVOsa3II2wsuwZg0q4qPUVMh4Q+RRHk653oYxdqRTnCXZ0DBXNAMj5sSDj67AGfPuLANgmim75aRlUAGlRWdpgTUiot8i0BK+fLeBpEwJHlum0R+PYQEm1JSMYllnGblUKj0sUUKoIBDGNfWK/Ec6Fjjjho9ztOGwMa5g1wsgMpFIQDyaPjjgjRckjDbxCmcIfSsir6spceyV/eWwTYvGuPuE6hskGKAlpHVQcks+rFsg3ksz5C/ZR762YZ6pNpOXzdH2VBPutg3yOj0ojGS2RRLtkyqGJACsLskFT+GrGHYAkIWQiKRi6EgEP4o2PlOBaz4ugfGq19xIA0cjLIouOS2AFIAsZWh55BBN88HxodFmZTMxd8FAasXuzQXzwmPvyAa4F3plrnC5A/J+eicTqrXp24cb0mdHKsSpzp8ePQxbxwSvPgAivbQkE7tJGyrXZX7X1FlZSxxHJOPpcixQ8+OasP2XdS34UzyhwQRSlTUaPx6QSAVIIH68Hw7WMOr0uJWZJGJdSzTAoS2IJARa+bjKT8SMTUa3MCYi3Afe45SsyQsrvZ3SdlckNnTE+yDjgEkA8k8X54P1lQytKKcIQSpeUqjjljZfmiCT4rz4I1Y7rrUAnzlqUpHHCyEsVlViWkkjcVR9QPqryfccCJBB6JI3ZWYs4V6ZVIoR1Z5GZfgkkAD310B/VEti262S00yU7yd3tduI5GNmYqCvqC4kAk/J2sLqrvknQeQZF+0CSBCZM3ZGOLgdtPYtTZCwK9Qs1Qik7yvHREjzpjiq2xDMAQQRyWCj8iDpb/o5BEhkADUEwBZQQ2KqWBoWozHm6OqaACATbTz8vwgAAptxL4YfYhxiGDr62HzOxWmUWVPjmvfXe06k5RnN5oBGrhlB9ZYkynywxLrfj1Acahj6PIUtVeWgyMBkDG3pxBUgG/V8ou+fodWHR1kh7zIyq6R4SIVAzDDHAKt36rs41YFnnVOw4YFz8534pmAEHPKaDugYoAjqT6S61woHINcn864Op9pvjI7FcI1NqI3dVUKbby/muBwAefbi+tv0hWkjjBwzW27hZGZAMmA4ItQvg1eA+tamn6RFIs7hyFha8EylRcyoZ+8CysAcRQskc8leZLmRB+cu9K2SoG3lcEEGhdMALoc1j7+fz0tOvWJk9IkkUAkUGIo3z/XelrqwncPH2WmHgF6YnxF8xmikVUBVi0bJGrkU+beL5eiDyPrxqVtsm4dAjCKSkZAOWDMiqY4y5AS/wAKHNhTqH4m6fKVIBjIwDuJRj4I4Iu6AjLV9QfY1o/oiK0cvbkidyirayMVXJS7AlgwVTZFkG65qq18kSxrOkZY+QyzXEBuVTuepNC+XZmJLJGuLIY5GARWQkW2ZEePq8G+dN1fqO178P2QVocXdsy49IUABR81Hivb2rzo2PbxLuBArzJ43KOrlhwWUsWa6yJUEng1xV3qtXcKqTvRyj+0LNlJ6/tQMVFMlDA8kgWMgRxrZmEkEA5cRM2G/wC91R4K0+FtrBuYyoUlEkzCSZkFla/SS145XwPTwb5vUc2y7O4k59MuUvbDenIfORHhwKAPk8pz8pGhOlyPJEk0SoRTK8MbAFQzlhiWenLWLVhYIsa66huUjjm7EiqxVZnEokeSQl+0/YJsRgr7+oktXA50sLulcATBtGcGdT94v3XTibLve7d4Xy7mKujs4JTMKgFYAG2u8bAPlfrzz1jsqwlOKy+slI5bsUFVlQkEvkyiuTyfbwbF1xl223mmhzbtq0pbEPFE5x7q4eqMNXHpIIXnVJ1f4Y2s0iPBM3ZIkfFByhIZwVZqLAv71wFI9uHS7X+paJEi4MaW5ROfqBoGak+GmhChxL6pGFOVWNFIxXHtXitXjYBPqJHjU8PS3g3jhQ8uJyaehiJZOULL9ACVaz8rmgK566PtYoVDyCyrzK+JwV2JUhgknqbFSbVfqfPOiv5SVmSNGh7hEsysWRD8wS4wo5J4Ba74qtMvxV8ANnSL8PbTLgjM96z+228hjlKSJI6swDqeGdxECGLcFQl8+3PsW1Y9Q6CHpM4hHYEkvbErqAGqNWRQoCKfIA+b3Hmq+F5JHlDTdySwxwIIeR1wJK8gYgKnJ9/yo/4g+MFjRo4R23aLB0ZMZFc4YMXsHMLnfHkD6g66Xir0oYzPfu+aWiVUHFAQ3VE3Me47cJkIeUOGDMYQoFBWXEYHgsa9q1xvutmKeVFAkyYxY2O2R6zxdjLPGjXppvFjRvwzJuIzKkLyPGyWLVpGsRsmK0OWDpHQHkBdZ3qvdiMU6yBmdQLSkIPokawlXzIVNg+3mwBpSYHPwOjLiJOd92W9NoBKv96WgT7CNC6lgT3bHEjeLNgNGsZFFRS/Qga5i6nLt8ZpFlkixluNo7SUOwErk36QXIeyoHJX66z/AFDcSyTeoEBGEVuzBltSpJ7dXibsgfQG7o3ux3s259SpKvbEe3PLVK5QhY8STiwYAiv83KuDodRwtBdB389J+R5pBpzVJu+vNGpaOFIxKWKUSzxrxilHhgDWLMt+k0eL1Zr1OR5IoUjUOTHJUfpZpMDgoauMj2y9V8h5NcTS9Afa7eeZ41keNuXZmqSNiI6MZ8MokPF8UODWh+tU42rbcrlOFMzLT4OydvEgn00GcBeBxxXFaTTf2RvE6TE3vOSuxRPV+qCWNYxAwaJnUYZel1ALPxVfLKaJ8efFiJ9i+13Czgh7YOQ5JcCzQK0PLDk8n1qa82P0XcNMMWcRrCIhG7Wp77ZqqIV/iYyXkG4UkjgjRXxBLIu6EQmFiRSuIULEzFCIy1jFQo5uqog2PEBuB3RDjOfzVRhIsqzcbaHuzx29+t0Axs36o0ZxwMXJyvz9RVGHqnVmVowqBVjGKgAqHcUWm9Jpi2dAm/QFBJs3YbZWjiimdB8jSFSAXEb4Rl24+R/VVg/MK55FNNtmlklWFu4VV/3+MEYElb9sQhHI4UjzrrpwT1sh4TkVo3O606LJLOCsxZF2i7iJbqrpGSTFKJsuAfal8apo42tQiMGYIjDHEqPUmTWpAzLg5MB59roXXwr8OoW2006x4sHyolhQsI7USlgiyB44P1qf4u2kb7wPk3aYbYSSq5uUyApkPIArI8ActeuMVWCoaYyjduMRbOfmZUWmFmOr9ISJFlcrbMGwOQZ7UEDHghCQTYHF1fi22m07yS3EWxvtSxsVVKKkqi1TgFh72MyfJ1f9b+BB+yvMs4kEVhMTkCthgh/hpWX8w16pOi9Rljg7BH2UzZKSpbFwtloq5Dm045BFD311U6wfTljpIMajjbl45KwZbY3RkJ20zRFY5HnBDtQDK6KtsGVmFm/cGiE++tV3VeuB9skbxLmJGfvITUiWaBHvjkQAfAAqubg6vERM0jYMrAMHSgjkYBmQL4BJPH48AjgafZtSsMSigkeqM8ZkkAEgsfJr8fbxtTpslrie6+WfyE2gWlG9NlwYgBJ4xZ7bF/tLUothTQK3wQRzQvxR/TuktJ+0C63CMXvMxJDTFmdiwpgRZFMCPPIuu+mbFd7HuFDVNUMoVQqpWQVlRQfYMtn8z41T73ZqrSR4yBjPgsjNwEGQMb2B6gShPjwfu0pxOImDb7Hhb5lZGdip9/1VMYEJ78cZd2FsGAkKl4j+DIXyFi21L0nqgdf2cZLE9ALeRMrY36qoLarwfr9dQdc2sEfbjiJZgAHfgB7L+pfYcV7sPHPnUmbQwo1SuoyMbGNe1iSA3qs/vKOAB48+NVDHMEDPKed0EDDAQ2/9ErKGQ0TeYBYN5YE+9NY/LS1XbzeM8jsbGTM1Gr5N8mufPnS10tpWErQMXqXT8TJ+yTHuxsspcs+RW2ZExcEMGrivHHsPAe06HFA0wjWeUBVMbRp6pamKtFYsOv8ANgirpbFeNEYLHvGmljCK4uJyTkGGKyUycXjQ+8Y/frnYR7zud1DEV3EgUqJJHAbEAyla5NriSD5r2s6+YkgGDAIBzgE5nnp5LjB0XG63Uok7rx4TBV2qlCzK4e3sAi8gcsr8V4sigtr0iNNx3Wk7WAWUowN5MaVXSiGNLITwPb8dWXQ9+3bfdvGJZG7qwqBiSuQkuj4NKo4IOJ9ydAb3oe73DyTZqBKqssVgoUOQwaj6PlB4LC/cnWjThJaSGjI/jW2aYzzUI3AXcDcBZIWtSIljSNJVC542vuQ2JY3Yb6HV90+UtLI7xRduELhlYlKsopVdQaRjyOecibqtZ2LqryiU4CUQGNj3ACWOIVgQloFZEIvxbjzer74e243W6LigiopZMrbPHFaW+MRXJ8Xx7aW0NwtJdoPxA5g+aTpld/8ASbpP24sGjkbMMzVJFGUIxKjgrURIv+LmshoD4RjkbcQwKWCJEXY36CcgmSNQySoy4P1J+mrDqu1jlkQGahFaM6qv2sVLUICH1NlCTbX73YFaqY+rPs93JLOyCJ5nIiBUyqrgFSo9wVC2R7jk2DrOmMdMtYOsR53HjB4R3lMQbKtTdCCRy+MkSPjH3BZQs9Ykfdgx9rEft4F/sfiGNJ3RX3FJAFSGOlhCY90OTI4INsOKNDjwL1lm6JMBBLIRJC8kRkJ9UkeRK1IPpVkHn5hqT49iMW5aSMqscoUxhD6sAnZpiQGqlIIujfPJNd5o06rwyZkHukR55nRaBgNpW6SLvdzBCkzRBRKGVAyCTCTAgkl+ZPn97PggnJ9S+Eydve1eE+nGZXtZO4AMY6YtzzYHHqJ+g1J8MfEUe1hmmkdnkxQ/sxCqhMgyR0fk0MgaHvZ9uLbp/WYl7krUI2UzBkbFmnVgZI8ifBYJdgWD71rka2rs7jhykRxytfxGmqzksKruhdcng/ZIUhEbDMO7M1n1ZZNRpRdeRxZHvrn4s6/2JEh23aEYLxt6FKsSyuGVWFLjYr7wfJ51VGWQ7aSaZWMbIwDZHIvI+SsVYjJSVW2F/wA2PBNGLcTNL2tw0sbNAotCgzIX1B2XEq4JNWQeCOT7dbaDDUxkDWdQXXI37+SsC8nitv0rqQImEnZdiJN3iApcJSdpgTVspEjfX8yNZzrfxFM+9hdZFhRoRMovJWLqWOYocu8YX7rXUMO9My7jdyBe4ixICVxRWKNGJGVeAwY8HnnmhYIB+HOqEblKQTmK8aAVmZclhLOSQwFgY+PUPIFailswZjfEkCCNxjjbdmm1sSi/jP4xZpOygUxLEExZGAyKFbIkAYlciQSPNH79Q7fcdvZvjIpVg9xoSpDsI1KAcMVOUbE0KKEDgnXe66JJuaLJIJS0QMrBQXEiWclDkliMT49zdWNQdQ6Y8AAkAyjPbARwDbEKTilfMo588MPNjXQzogxtNuYz48ffNBIgAKbeSwlclkSFC6EMvceXvIlI7FbX02SSKyzJq6qeH4NRooi+8jHeZss+SrqZPJy5QgXnyPfwdVw6Z2J+5P2TGGcRr88TVwTgjWVIJ+U/MOfvueoHbbzbGRY73ZaMLBGxVGRQIg3bW/v+hpErzzLnFuHA4xvgHuF/MzaIVTpKB323McMwdTKpiRImHcwWOJgDM6mjie4oRj/EBXIIlEm3WCCeJYZHgZTMSWUyIuPpYGw2fy8r+97c6J6f1hF26xsWi3f2seSEBsgto2Yb0ksqIy/v0w86s9z1vbQRpl2pO4rSnBUjbuhXjNKFxwZgKPFY+W86ydUeCG4STJyOendBA356JEkJT9U2u72skUIB9XbVS2BAkuVeffFlYDj1Ggfms5vpPWZbWKaFpFcw9uMARszRqiowJ5C1GhPtYPizp/hzpMf7X9uwialmVZExSy38XjHIYj2YNxzQLdY38ckhhjlc9t5XRxjbh0A7QZb7hssMmPIYjnjWjKbGudTbJGcmbcxxjKEogkDLNFbj4pEEcsOSSNMpZnFlRIFr0iuQxAIN1yAR5sXb9DSbF4md40ZUdgAmLlRZjkYg4KRkoYD2Fkm9DdBaN5WxiUH5qcsUhjiUZdygMsxkp5UWfrWuOo9XUyPFAojjnkjlcAn0n5sATfAZr/ED6a1FLCS2mCDmTaN3plG7mnhiwzQiyu0IjaMiGOVUZ1UK+T2Qrtzd9tyAfBv8DxvdikaOO+OCoVVs93wbI9gA5IJ+jDR3TeoE7qZwGaN37zR2JBIFktUcMSG4LVdkHnQXX93FJuGaNQEZeAeQLBAIrkGiGI5prHIrXW0ux4QIGdt9vPNaDtQFFs4WUlkkp0ZQhXIAgn51byMWKcV+992rqB72s26knburJEpgL4s82TFZPHOK8/UHIcDzT9JlJyjHOaspauEU1Zr35Cnxf46Lj3axd1Ae6HiDEsoJWbFSGU2cShLjL3s2NFUEmNbeFkE3gq+fZwPtdxvJ1yZvTgCFZZPs8XAVRVksSxq/Nc6qei/Ehj2uEqh41k+zByBV2U+rJSGAFXQPNkfhXPuZu0qgsySA5rQFsvrPIPPpZXs1yx8+8nVw0chiEZQARyNEVPokEalq5LYkm+T+97axbQBBY8zJkXyAgeKgNtBWieTbscpTCHPJuSIfgaKE8ijyffS1kZOpzEk5A2TzS/8ADS0DYzv8/ZR0HHz9l6DF8SCOCAkMDIQU+zY2zfMFuuQceQa9Qq9R72eaGSSYF324URuhEqmRGBLtjIRTITSmhdfiTD0nqR6nPAI41hO2ykoOe0WYD0rGB6CWA9V/U0dHdd6lLFG8LL22cV3WOQCnh3UA/Sxz9AeL15JYGVAzD1j2gSMifxzvksnDoyqX4t6u0ildvFIiDBi4pVeNxguKjyGJC/6tH6Cz6VltsEldSBZEh9CAEB2XmlABJAHvwNZ3pCPL3cXlkjjRFBwUrhl+8hNAAoCBY+WzVakfrEe4nMcpUhcUiZRw3swLVyCSOeAAOPa+t1Hq9EBYZ78hGevDcqc0xhGQuV11oxopZZFDlnnBW17schKumagAkHkD6Zc8Vrn4c3kkkEkMYIRgAyrSvK4BIFgZEfXwPkBPPMfV+jxCan3CySgInbCYCxgkYscFcQbrkenzzV3u1bYbdHglIZ2VfsQqiQnI1x6lUkKLB+v11bnM6NrBck2kEcd3gVRcIAGZXO2RTO+QKJt1buCQMuJOJQEUWYcEWQODxoz4i6FPJAWCwXG/cQLQYBWIclKxIxx9PN4eDeptt8ENchaczZ48vbZUtoHLAhgGNgfcPNVqPd7TCJhFKZyzFO07K0IZAxCriQUoFebsEqD5OuDpWmoDTdMRofbjyWYIa6QqwTydTf8AZ0gTbYLFKzMpTJVUX3XRR6WDZLS+w48EVfVumSybNG7olWB3jjGGJ7XAVlFepTgDZ59Q1ZdI+KI8Z4d47pLMQjyKAwCABFiyuwFGQN/U83rbRbdW82RKjEJeSjkDMA+SMT6l8g/cNa1K7tlcBhgDLUZXg8f5zWr3lhsF5pB06KfeKu4lWLu+lUiKntsPs40dj6UHp9i3FfW9Sb/opRRLLOJIsmMkakq5OX2gAo0CChyauZKoHV9174ZWp3R4wUyD5ItHthmDVXBxxFgc5DzY13spF3kE7tkTK0ZrEKAyUFZRfqHOePtbAk62O0mA8Hq2BG7utu46cUultJVN8XRuY4owoAxE7RotLtkalWLOySAFs2AQwc+Derfp3w/+z7gxyFWEsNkxYjDJGCrZ5YlWHPg5AUNPsekuZJmkYyPK/aQoyi1CB2iwHpVwrqACK5I5B0ybmOMzGQhezSAuAtMiqgqrKm/AAPix41k6oSzom7tNSY9D7rNzzGEIve9CWPp/bUr2kJLEKXJOQUFuab5r9NcRD685LpOxG13cImjjkRmY9wgSRyIyEJ9mfobauDY+4HWq+FurCXbl9wSiOJUkkAOClu2rOwN1ZKtl4BZvF1rJ/EXR323qJdoiWWA16QCpLKQ3II7iUeff3HGmylwc+i83M8zwO8enctKcyWFalfiWKy7Rh5HmlTbvZAEagqSOCaqUgD7yRWgOrKu83nYVVEiq2UiEsSUAEVsR6eTRIFml/HWJTdyKYpCCQhXAkHE4EUL9/AH5atOk7iSKGXcIwDyWgN8qgKtIwHscjGB+f3a6DsQpddp62QvrP2F+9X0WC4KsOpTqcGkKiOErCkUbKbILAyFqFqWRiw+uPs16k6b1T9jVpCuZWUxF0K4SIYWAiJB+VsQ3PirGqDoXT23M0UQAY2VCscRXqc2w5AHn89ab4S2CT73c7R1VEeJ1CLZRZowEWRQ5ZiRbng36j7eKrsZTYWuuAJI4T/J4qoAMLSdb+Fo9/AkkBHdKx4szcSDEemZhwzV+9V2K8ePPm20KpICmTqXXFWbOIqXJZKGMkYAFkmx9PfWr23Wpook2piGUUjbRwGYclbilRz4FgseP3VPHFZHrnT3gc50+Xcpx5JzcWb9/Nj/OHuNYbC17ZpudaerfT8a/CpYTOE8lsvg7pkfa7qINyjr2ZI2ABiUqpYjLwcgxsHw31B1U/EvQtvJt/wBr2wCG2DRZCvSTk6jwOChq/c+41F0DeypEgCyMqRSSqAQR+8SMV5AzFi/4m9jrNbydiAv7oLH5QDd2br8v69bUqLzXLg7I+V7FS1ri+x1W++EvhY7np0rRFop5SFLGij9s5LQoFLI5azzfB9gOpdMeKDNoUzZCma0eXGcmTMSVcYnG/aUAe1j/AAt8Vy7N3wR5oTjIcf8AJ+Lb5SOKrni1OtA/VoYNrEZJHdN1ErhSuSxyBqkW7BIpnWr9wasa5XiuyqZuCZHhcb7AZHkh+KVidztZYo7MZQszOS1qBajCjn5vIjgH8fAF2OzdyGUgsZkXIk0Sx9Jv8eT+I1a/EXWpRvAdxGzBAlwyhlUi8noHmmbI5WSfNnVo+xhkOy/Y1P2px7TNyShLFjIgFMMwcq/dU8VWu81nMYC4Z66ZT6K5LR3oDp22meQtEqq9ydwBSFYqWkPJBU1kDXisRz756baPDK8bj1C0bEqw+vDCx9PGvQfivrx26Mm2yjMbRxvEXsKUHodclybLF+QQTwTd1rJbvqfd3J3MjyMHZCxIxZm7dOFKkC1PpFcci6HGls1R7gXkDCRbfOnsmwmCVXmeTbyNRZXxo5JTU68j1cjhvzvXab6Xb7oSOA8iV8xyUjH0Gx8woqR9eNaPrW3jm2cSmxNHGvba8rU0/ack5WMzXHGNeLrHOzOLNkKFXL2UDgAn+z8NdFFzazSSOB4+y0YQ4eRXM0gZiQAtknFQaW/YWboffpajOm12ALVemfA8v7LEUkXGQuzm7sAgAcKD9PqBpvj74kJhVBiUfJjYsmiFCj6cqzH8E50LuelTSlQd5G4AAwqjkAobix7gcg2b9tD9R+HqWOORnZliYpwzEs2Vk0CVVaU1+vnXzYp0vqBVeZdMkCfJcFsUuKqfg/oUm5nCA4rKknhguYFAgL+9ixVsfourSf4QfaGfIocMXDCyCpsqykgeMWU34NfWxdfBu1G1jifESSHukOMqVXCr8p/eGLg/0vu1J8X7eU9ycGQKIMe2r0ARkWdgfS6nKitA88HgAuptj3bQWAgNNu8g/hN9QOJbKz/VdxjuEkZS0trGvroH04i8uAv4fjeqPrHVXkoSPli7igMaxoBh7f8Atzon4ZnaXdh5GsojuuVYjEFjYo0AAflF6h2HQ3nkABVljRXc2wSMMcirOBQ5J9/r7itegxrKTuv/AEgX8clbGBh62nutH0zrc2428arIRIsqo5KkdxHPi6xv7/PPtetF0n4bTtvXCPPOY5F+aMiR4/SQQQQE8URz41RdKz/ZoTHG3zEp6LAxOSrbVYJW7/zj7jR3Ruqgg/zkZ5DRgtGotie4F+tnKwPJ59teRtAdDuitfTn98vBcz3RNtVgR0kPu3hR1Kq0gEnCqVjDeuifcLdXoz4KyG7RxlSGzV0PIGRHtz76563tP2Pf+jH0MrrXI/AhuPY+eNaP4U2i/sb2h7odnFAjNMVIKkelgKPj7/u16+0Vv9DFmHADxzPouurUPRyNQj/jFGxCx0P2lHBtgLEKq7Ek+xjWMX9V9tUHwL1Rs+1aY4kBGUnM8t55PAB4GrH4p6a8qdyFCPSzCNVrhvS+CjmsVJPt6ePfWT+F0LbyBfbuC/UE9P73rsV6QffXNs9Nr9kcCcs+BHtAWdNofSK2HXesSrNb5JADGeVwGbULTi+FUmvqusp1reo8swtiDI7Ix9Ng2QzLXk8UOPPtre/E+6in3Kwuqko+KWcQCqrLM7FfJC0qj3Lke2vL9xMpkJC0L8Ek+31/H7tX+nNDmh2GDH8fOSqkwblZQ72aFVMbySRYMCGVu2uRKOtG18t5Huw99We4+J2GygwRBiZIjkqyKQBGxBV78nE/6o+laBg3ZEaWReblERQMmNAscfI4oKPp9CNWHVN+/ZCTQOqMFCgoqW3qDSBitobA8+Qfprao0Oc3E0G/jmOeaZuRIQ2y653lSF5EgRI+CYg6tIOLP8PBsewP5a4/a2Ep2oMc6ZGKNmS1u8FkA8g+3HtXmhZm72snaLxhYUKLHWVKzEqSfUoxLYKb8cHxeqNvhzcqrMYnAQ01iivANn6DkUdOmKTpMgcLZ7988ym0MPD8rQ7X4Qk28byyGsWVe5GX7m2cSEdwpiO4vpo4m6cEXWgX6VuTv0EbZTZqwlWvKlakP4Wp/46v9n8QCWOU7i0YRg0F9Iljq+6rA8MApAHvehdjH2Nu28ZyxlkEag3bR5LeXugIVgOTx941ztq1bl4GLLLf9vXzWYqOkznkpvjWSJN7EzB45MmEpSiZI+Asq+xJth78p92sfvOqsxf1sWaTItZxOIpWUHlT5580a45vR9ei77ybpJAEiaIIT5aRijM3BpT68mIHzXwLNZzq+1ZZMmYOXGbMpVlyJOXKEr5v+rW+xtYGNacwI+8ef2WtLDbf8Ki2O/mUlY3cFwYyFJ5DcY/mTX56O3vRpEEiPzJHGs0g94wxRQr371Ini6Jo+OAdh84ckAJ6zYB+WsRjxdtS/1+Bq46VLjsN7LkxeQxQsCvFM4kzy92+zIr2u+b46arsBkbwOZMZrRwuqFNxj8tgiqINEe/kc+da/4J3KbiGfZ7mRFiYd6NnvJJrClkrzwbIPHpPiydYsKT4/HXcEhU2Pb/2/vr89XXoiowtBg6HcVTmyLZrRdZ6gVhbbblFeSIhYprtlCtyAw8qQfBv8r1VbHqckPakQlWikLRtXF8Zj7x8vH+cfrqfcQI8TGOyQQ9G7C8ih+Hj/AFfw0BsNpJM6xRAszH0pY5Nffx4H9Ws6TGYCDz3ZXtoPdZUoLSrb4h6yNxMJ4hgWVM1FjGRTQIvzwF5/s0T1RCNrHuFxGUzXEqAxp6ACSa4ZijHEcABffVZuekuioBi3dQOALu1do658tasKH11r9jBG3T9rsplZHmnkJpgGXkYS4kcCnIP3C/exz1Cyk1mC4BjjEGfCFJgAQsnu+tTTSZEEM6hQFBAbjt2o9/FccGq+7Vlu4R2CzRvDMkbZB0+zlRwKNEehwXsEceDwRZq+o7Qwtg5LCOQqAbVypsng3iDwb5HrPnnRE/XxMAkkagiMRgocS1MCpZuea/WvbWpbIaaYtw3fwgtyLRZUWm1K8BB8H9NLXdIXTIXoXVIwu42QUBbkiBoVYvwa1of/AK2cewQAD6DJjQ+g0tLXyFb9sdx/yXl6BRb3bqJBSryz3wObBJv8aH6a56gxPT90CfEJA+7wOPpwB+mlpaxZcs7x6rP+sLyKFvUPxH9urX4e/nJv9E3+8g/sJ/XS0tfX1uyV67l6vO1ZAcAWABwAAxAAH0rVP8QSFZWxJH4GvBYD9AdLS18ds3bHzcvJGayH8pH/AMe39CP+zWi/k6nYxgFiQEegSSB6x4Ht8x/U6Wlr2do/49ncPRdr/wBkI6A+g/0gPyrXmWx/nT/Rl/3H0+lq/wBPyqfN6x2T+pWXXHJgiezkZtzbfvGmWrPk1Z/XVHEPVp9LXp7P+3zPqV2U+x4+qt5pCI9iQSKDEUfB778/jwP01o/jGZv2OB7Of7RuBnZyoOwAy80BxpaWuCqB0tL+53/pZPzHf91oDGGixIBVoJMgRYbFQVse9HkaGRAdgSQCWjYsTyWOJFk+/AA/LS0teMD1R/cPuuI9nmsDO3pnH+h1YLITPtQSawiNXxfbUXX4CtLS19A7Lkf8QurT5/1CP+IOOnOBwB1LcIAPAUICFA9hfNax8shxUWaq6vizVmvvofoNLS1psnY5ldFPJdIPs2/L+061P8njZGZG5TENgeVy9Qyx8XXF6WlqNu/27/m5TV7BWe2PE0dcfakcfS14/Dk6jU0JQPFDj2+ddLS10a+Hqq9vVcbSQjwSPPg/Uc61P8k3/wAyX/RSn8wtg/qNPpanaf2n9yT8nLv+USMARkAAmbcWa5PEJN/mxP5nWd6bKTKCSSQOCSTXpJ4+nOn0tc+yX2Udx9VDf2vFD9Ycmd7JPNcm+AOBoMHTaWu+n2B3LdnZC1nSh9iv5/7x0+lpa8ap2z3rgdm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1" name="Picture 9" descr="https://encrypted-tbn1.gstatic.com/images?q=tbn:ANd9GcRApACsJly12KBd61i8_FeyVg-AmRMESPgpv-yqujzJIlDSHA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7" y="4410099"/>
            <a:ext cx="2466975" cy="182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871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Beets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8635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-Planted in the Spring harvested in the Fall</a:t>
            </a:r>
          </a:p>
          <a:p>
            <a:pPr marL="0" indent="0">
              <a:buNone/>
            </a:pPr>
            <a:r>
              <a:rPr lang="en-US" sz="2600" dirty="0" smtClean="0"/>
              <a:t>-</a:t>
            </a:r>
            <a:r>
              <a:rPr lang="en-US" sz="2600" dirty="0" err="1" smtClean="0"/>
              <a:t>Dryland</a:t>
            </a:r>
            <a:r>
              <a:rPr lang="en-US" sz="2600" dirty="0" smtClean="0"/>
              <a:t> or irrigated </a:t>
            </a:r>
            <a:r>
              <a:rPr lang="en-US" sz="2600" dirty="0"/>
              <a:t>p</a:t>
            </a:r>
            <a:r>
              <a:rPr lang="en-US" sz="2600" dirty="0" smtClean="0"/>
              <a:t>roduction</a:t>
            </a:r>
          </a:p>
          <a:p>
            <a:pPr marL="0" indent="0">
              <a:buNone/>
            </a:pPr>
            <a:r>
              <a:rPr lang="en-US" sz="2600" dirty="0" smtClean="0"/>
              <a:t>-May be stored outdoors over winter in colder climates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2600" dirty="0" smtClean="0"/>
              <a:t>Example: North Dakota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2600" dirty="0" smtClean="0"/>
              <a:t>Rotation: Corn/Soybeans/Small Grain/Beets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5122" name="Picture 2" descr="https://encrypted-tbn1.gstatic.com/images?q=tbn:ANd9GcStViIdz_Annkau90JqWICxszbdPn249TocMGfn1SRmvwWlea9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1758948"/>
            <a:ext cx="4520331" cy="231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43550" y="4076699"/>
            <a:ext cx="3600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Long days, cool nights put on sugar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279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Crop Rotation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Four years to break disease cycle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Does well following wheat and barley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Does poorly following soybeans and dry beans (too much nitrogen)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2680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56205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Late April - May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Small coated seeds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Newer </a:t>
            </a:r>
            <a:r>
              <a:rPr lang="en-US" dirty="0"/>
              <a:t>corn &amp; bean planters work - 22” &amp; 30”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AutoShape 2" descr="data:image/jpeg;base64,/9j/4AAQSkZJRgABAQAAAQABAAD/2wCEAAkGBhQSEBUQEBQWFRUSFBQQEBUUEBUUFxQUFRUXFBQQFBQXGyYeGBojGRUVHy8gIycpLCwsFh4xNTAqNSYrLCkBCQoKDgwOGg8PGiwkHyUsKSwqNCwqLCkpKSwpLCksLDAsLCosKSwpLCwsLCkpKSwpKSwpLCksLCkpLCksKSwsKf/AABEIANYA6wMBIgACEQEDEQH/xAAbAAEAAQUBAAAAAAAAAAAAAAAABgEDBAUHAv/EADgQAAEDAgQFAwIDCAIDAQAAAAEAAhEDIQQFEjEGIkFRYRMycYGRQqGxFCNywdHh8PEHUmKCkjP/xAAZAQEAAwEBAAAAAAAAAAAAAAAAAgMEAQX/xAAnEQADAAICAgIBAwUAAAAAAAAAAQIDERIhBDETIjJBUXEUIzNh8f/aAAwDAQACEQMRAD8A7iiIgCIiAIiIAiIgCIiAIiIAiIgCIiAIiIAiIgCIiAIiIAiIgCIiAIiIAiIgCIiAIiIAiIgCIiAIipKAqit1MQ1vucB8kD9U9TsubB6c+FYoY9jxLHA3jfrsoFx1m1Y4gUAdNMaXEDUNeoAnWRu2ZEKIHOnmoC4SzSNL9TdI3n4ExZZMnkua4pGmMG522dz1pqUS4czqMGKj6ofcwS4HTsBTLhv9b3WYeKGgSb9tIJn4jdWPyInXJlXxU96JDqTUo8c/JbMBsid5PwthgcdrYHd5+sdV3H5EZHxkXiqFtmy1Kqx21FcbUV5UXEXnUqyh0qiIgCIiAIiIAiIgCIiAKhKFQ3jPP6lOq2g13ptc1rnPi5lxGhp2i1/kKGS1E7ZKJdPSN1S4sw7qpo+oA4GLiASdoPbytvqXEqrWeqajGlztGglp5d5BdcbbWP8ARdE4LzVz6Gio4F1M6d55TtJ+/wBlnw+RzfFl2TDxW0SqVVWGVFdaVrM5UrHxWKFNpe7Zok2Jt8BX3LCxtIPY5jhLXAtcO4K4966H8nOcRmbqtZx1h4Jfpu4uEuhsDo0N+L9uuS7PH0mxrMD2taIIvLnuOx+3UKzm+SPoOBpk1GidBdapTB6EiNY8H48qMZvmLjVZcNDJ1gmJ1CLbguH5X6Lw7i1en7PTmpc7Rn5xmlWvDH+4aw17g7W0bOEj8N58SVHauXwA0VSbxp1EeJg/ZXa1J9Qh+ogiQIG4O8jud/qqNypwlwB1O9zi7fsAOg3stM4r1sreSfRIuGxrwrKdQjSahIAtJkkNtv8A2W7xuZBoDWuLbhsAz4A2+FGMmo/s7S+sXBpkMANtWlwcI7kFWaXFLXOc5506HaabC4CAIGtx69TAPULPkxt2yyLXEkGLeahYWOMzDxq3Hg9/HnwpdgMVygdAIC5plmZ6y1zQYJi+3KfddTnL8RIWnxJct7RV5DTS0euJcydScx5c8MLXDlMQ8EQZ8z1WHh+IcTp1yC3rDmkA76TquDBE3WJneYOe4sAaQHaQ4iTTA9zgDYmQPuFhVuInl37PhgDygvc25A/iNgT8d1my5K+RuGWxC4pUTXLeMKZGms4NcASXGzTB3noekfZSCnXBAIMg3BHUd1yCiNVTVWqRqJpUxc7ABwPQ81/MeFOuFK7m0BRqe6lyapnU2TpcPp0W7xvIdvhRmz4VK5IlTXL2CsWlUWQwrcZT2iIgCIiAIiIAiIgKOUC4/wAtc+qx4MN0aXOIJAIJt46T8KeuUS/5DxZp4QlrS5znBrbEgWMz9JCozzyxssxVq0QFmMZhyR6orPduNg1uxgbz1+yycg4kP7SKdNgHM1hLbAgnmBHS1/so7R4erz6rqTgHixMRFrwbgGD9CpFwllD6dSpVqNhznct5MbavE/1WGMP2NVZOjqGHrSs6mVp8v2C21JeojCy65Y1ZqylaqNXQaLM8CHtLTInqDBHmVz/iLKW0ed73X6Q0AnuQ0ATfcrqGIYoRxRjqfrCm65YC+Le8bWO5A8G6y51MrnrsuxNv67IvRDwGu0QHbSCT4kAQ0HyVK8FhWvYDAHcb3FjB6rSVsaWfvHHkcBpBpyObz1Ig2J3VrhvH6cRIJFN06wGu0l94eBcAWAssuLPXL7F141rokOb8Ntr09BLmxeWx+hEKN4rgTU6HEaRsWgtcbyAei6JRAcARcG4+O6ufsYK2vFNPZR8jXRBcNw/oAawQBst9hMG5jDpEkCw7lSBmXDsvZwUKfHrRHkc7w+Y0nVXmsIILhVa60hojUR+Kd/EBR6n6L6z6dN1QGoSaYpODGw0kgO/7WIv5K6DnvC7KrvULebqR+IREOH897KJVuEHMfrpaQQQeZsxG0H81539LU7aZrWdMs4vJaVCrShztUuc+ahdpcLyJNjP81O8lqQ23WC7yYhQvCZHXL3HEOB1W1CJiSTAix7KY5bRgARtZT8bFU1uiOa01pElw71n0ytZhQthTK9JGIyQi8hyrKHSqIiAIiIAiJKAoVYqtWQvDmoDS4zLQ43Cx6OUgGYW+dSVBRXNDZjUKELNptVG01cAXThVeHhVLxtO+yoSh0xKzVzrPuDHis7EUqgJLvUAfq925BizmrpVRqwcThpULhUuzs1xOH1nVKT2mrUJLHlzGNOpod5E2tNv0Waa1TEPBYIptGpgjTLvJAup9mPB9F7tZYNRuSJE/Mbq1S4dDdhYLIvG77L/l6MjhemWUW0yZgb/rA6DwpLQatdgMDpCz8VjWUKZqVDDW/mew8rWtSil9szm01V1JQnM+NnuOiiIEwSDLgB7jJsIt91ueHOLqWJaGyQ+7eZpbrj8TZAmRdVzniq0iTxUltmzrYaVgVsuHZboheHUldor2aE5aOyyKODhbT0FUUU0NmPSpwozxLx22iwtw/O8CZtAE9AdzupHnFJ5oVG0/cWkDp8j7SuP4zCOe52twty6XiQW9gd29B9Oqy58jlqUXYpT7ZJso/wCQ6hqgVXFrdQ1Co0CKdhrsJjcyuj0qwIBBkEAgjYg7ELhmDYar20ajWvE6W6p5bwSCNx1g/Zdiy+pDGtGzWhotGwjbpsnjU3tMZkumbdrl6Vim5XgtZSVXkuWvz3MjQoPqtaXFo2Hm2oxeBuVBm8WV3uYNZDnEOc0CABvpjqLG8rPlzrF7RbjxPJ6JZn/E4w8tA1Oj6D57LUcNcenEVfSqNA5i0PEtExLWwetnfcKOZvmZGqoXAAxOoWOqYgRzXkhUq41rDzsJkQ2XahGxPb6dyvO/rLb5fobF4860/Z1QVF61qOZDmmugwmZ0xcQYFhIPgBaniLicsq+jzBphpgxuATftcdV6V51Ec2jFOJ1XEm5rDYkCdr7r0Hrk7s3DXWY82iSdVr6WgmwiTsI+yy8m40qU6rKTo01HgR/11GJ7j4Czz5m6056L68bS2mdPBWNmWOFKk6oQSGCYG7jsGjyTAVW1lq+JcuOIw7qbX+m73NdEgEAi4kTYlbabSejLOm+yDYrO6tWqJ955jT5tyeVgeNgBuQbR1m8pyrPn+syi8Q0y3mMmQ0lpaexiL/koZQZTwckVLkH1C6BMG7hud7o3iJgpuawucSWuaXNiC42cHdLX36LxZyWr5L/p6VRLnTOsh0oaajHBufvxFIufcAgMcRBcIvPe/VSljl7U1yWzzaXF6LDqC8fsyzdKroUjhiNowoj/AMi0n+mx4J0B0ObpmOpP1AP2U3c1a3NsE2rTdTeJa4QR+YP3uq8kc5aJRXGtnG6GNOpxDRB2GrSQAYnUd+8eVt8kxZdUHpmXyNMtu0jr0EQN7gK5nmR1KTT6ZFpMm0KO4LG1cODWOp1R/KBIveIDekBeW40/t0ehy2ujuGFrktEmTAkiwJi5AWW1y5lw9xVVYxoqAmTBDnA6SZMl46TO46dFMMgzj1mvdqBAfpBA8AkfSQvQx+RNvivZjvDUrZIFVYVfHNYx1R5hrQXOPgeFG8Rx5qquo0aZkWa9zXFrj8AWHyrLyzH5MrmKr0Syo1Q/PuDw9xqUjocfcIlp77XCvZXn7/Wa2s8ONVxZpEAD+Ef51UmIlVzUZ59E6VYmQHLOFDSdqcdTviw+FLMDSIWecOF6ZRVswpWkQqm/Z7pLIVtjFdUyBZqFQLibhBz6jq1Ks5pJnTAgdw1wuPhT6o1YGKoSoXCtaZOLcvo5NWwlSGNq1C9rnw2m5slljzEAXAANkzOqCIaQ6Q6CJBbG0j/NlvuMKVRn/wCTD/EBI8gx4/VRs06jpa8N0mBytLSY3m/UryHgp1rRvWWUtskPDGYzTA1Exb/a8cWVKRqUzVJB0O0kbAzEm1/7KuSYQgWEAbWhW+Lcm16ap1uAAYQ2OTc647HY/Rb7h/Hpmaa++0RJ+fljvTDdUWDg6CR1JHlZ2RYj1MSH1IGghw7EzIv4P6LVYnB6Hlu7G7T+qv8ADzPUqGXQ1paNJHK6TYHvsVl1M/bRft11s7Hg8ZyyT917dmTCdOtpJ2Gtsn4EqC13kNaPRJvBDNpFgfP6LBpuqvrlzW6C2BcN2kQNQEz1i/hTXmNr0Qfjr9zI4w4feGPez94Dd4088fFw4DwAet1HMrwEaH1tUEFzWkEl02BI6CNgpXjc9c53oNcRUYQahZeJktHmxE/RWXtMa3S7q7Udx06yJnfx0Vd5In8UWTFV+TN3kGe0g4Ui7S47B0AfG8dlNaD1xSlQNSprp1IM6ntI2O/mbDfoF1LIMzNSi1ziNVw6D+IEg/otWDNyfFmfNi49okjSvSxadVXw9bDOenBY1ZiyNS8VAhwgvHOBe+k1lMwS8GSLS3maH29si/dRR+GmsKr3ADT6cyLAmZDfwyO/QLqWPw+oEd1zHMuHWFzwwOguLhzFob0jeO683y41XJs3ePe1rRZxedMdTcyiNMHQ634YO32/RSDgvFhlEtEiXepfrIAt/wDKhmIy1tPVqcfEknT3nt8rccMN0N1aiS+JE2tMfVQ8adVuSWZ/XTJfxHitVDQHQXH7gCSD2uQtDRcwQal3DrJjtFus9lmZtRNSkG9dQBk2g7gx0Wpo0cOQW1jLmmNBcWARYCGkSN7qHl/5OyWDqOizh8wcyqHUWVHOdqcHAzpmbmTbr4gbroHDWavq0dVX3TcEiR8gbbFc/wAFxZS5/TpaWsAazS27tMBrRHQAfos/hDiB1WqXNYdNQ3ndoaAJcmCqi1+xzKlU/wCzprHq81a/D1ZWdTcvYPOLoVUCIdPJCs1GLIXlzUBqsVhQ4QVp6uSNJ2UndTVs0FxobNNh8tA6K7UwMiIW2bRVTSTQ2QHOeF2vkx+Si+N4VDWka/T1EAugmwvYDr2XW6+GlRziPhtmIpljiWkTpLTse8dVDJLc6ROGt7ZFMO11ETReHF4DG8+qTY6jb3f1Wqxeb1mVHO9QvgFvw6enj+iy8XkVagT6dhc8gOkmInQL/wCblYGHwb6nvY4HuRE/xBeasLVfZGx5Nro1eGxlQVHaRqNRxdUdqIfB3APbwt1UzD0mlsl2sD3OnQ2/4upglZ+B4d6wruJ4cBMwfv8Aorsnj7rr0Vxm0u/ZG6OOIraqbieYm5kFs7HvYxEqX5FmBp0KhaZeRMnodhA7BaunkBaIAgLMpZdpplpBh0hxBIIEE2Lbi8XU/jWOXS96I/I7aTNphM9xmv8ADoIhpD9bh5LC0Cfg99+mxwXGNTmYWio8O5XcrGhvWb3uCophatXV+61ensQ6AD4bJkfIVKZ0VHEHe5aehHRYPnyS+ma/iil6J/geLmuqBlQaNRApumWuOxaexmPupBqXHKOJ9Rwa27tUAG2m+5I6D+ULqmFxUgde69Hxcl2vuY8+OZf1Mis1cx4s4exVN7qmGcHAmbuhwEXERpN5/wAuunOetfjqQcCFfkxzfsqi3Po5BiccdDm1muLiB7R7jaQenTp4Wfk7nsbOiZghoPtHYnut/nOVtHMR/n+lpMU/m9KRq0guN7Du4T3jZedl/tVqH2bcf3W69EgwWbUqwcxroc2zmnceRNiFHM64fmoXO0ht4dsea5afMj/SvVKss0Nja5iBNoLu/wBey3OExYcCKmwiCREjyFxZZyP79P8AcOHH49oi+FwpIcykIDtIJizdpMnrHbsFK+H8A2i0MYO0nckjqfv+azG4SdvotngcBC2YsKjsz5Mjo2GDC2dJY2HpQsxjVqM5cCqiIAiIgKEKmlekQFA1ULV6RAWH01jVcPKzyF4NNDhpq2XA9FjHJh2/Jb80k9FNHdmnp5WB0VH5YOy3XpKhopobI7Vysdli18FAMD4/opO+gsPEYZRaOpnMMRmdM/u3OqBwGqo5p5QLiAI3JkQOy1zK7Hu5HRGokOBtG/MCZPhbfifgyoaxfQjS+51GzDOqO8TMRO/hRt+VuokCrUDYHtptLnEDoLWHwF5b8dpm75kb/JcPpAcBd51kxBM7A/AKnGX1zAUBocRUmEag8yYJDCNI267/AAFOcIBAIuIBB+V6GPWtIyV32Z+Y5g6nRfUY0Oc0S0EwCZAue11FcZxI8EBzqlxfSIGo2t2Ha5+q8ceYp7KbDf055o3Du/2NgolQzsj94WHTs0aoJ8t3kTbssXku3Wl6NOFSl2Sl/EIqh1OsPTc6fRdHUSJJ2BJHxuFEsVSb6oeXuLgCyo2N+vMd5kHl8q56mr3Mc7WQDc2EHefhbKhhhVZMS+NM7EjYT3sord/ySep/gy8JjjE1KcMaJbtf8onrsPlWziTiK7WNfDDEtAgxub9NiPrKsYjL6jh6IJi3umALbnr2WwyXJPSMnmqH3OkwJEFrR0FgoYvH5PbJXl4rSJbhGCABsAAFucLSWpy2mYC3uHYvWR59MyabFdAVGBelI4EREAREQBERAEREAREQFEhVVCUBVFZrYlrRLnBo7uIA/NWaOa0nu0MqMc6NWlrwTp21QDtdc2jujKc1Y1ZiydStVAunDTY6jYqB8TYZtN4qEkFzXMtEQTMmbdx5XRsUxc84gzii+rHuDIB2Go3Igui1v08LL5L1BfhW6IxiqFMgu0y6JiL+7e4tabBTTgqs92HHqEG5FMdmCwB+oP0UQx/EtJzo0OI1AEuLPEzpF477qXcJY5lRrjTMtDy1vxuB9Jj6LP47fLtFuVLXRJMVgW1GaXAEHoRI+xUbxXBNO4a2J33/AKqX03Wvsr4YCtzSZl20c+HB+mYc8A7jWSPi/wCi2OByPSZUwOGBXpuECLHK9I67b9mjblivUssut23DK42gp6I7MPD4WFsKTFVtJXWtXSJUBVREOhERAEREAREQBERAEREAWNincroMGDBiYtvCyCseuLLjH6nLsTmprvdrm0hry6R3v42WE6m1sBtibzqAMmxLSO6xM1olpIgaQQS10j+KI2IcLHurVLiCkWBs6u/eYPLAbBvF14bivaPTVT6Z0/hXiL1mBlQaarG3HcA6S75n+RUg1Sub8F4xznmp7RdhBcXT1ETcAeVP8PVkL18FVULkYMspV0XKtOVDs54IoVC94DgXkudpeYk7w0yLm6m4asetSVtSq9labRx/EcBFj5kOaCSAWAfAJG/9gtxlzvRaWsF2xIAsJiSfN/zUwzINaJcofj2BtQ1PUDQS4gVCAI3t9lg8i1jWp9mvDPJ7ZYq4qo9w9V27naTqPI2ZBINvEAdrnptsrz1zS9rdNnBpJM7ACQ3/ANt/gKBYjGlpJa8uAGoOJIBcLaGA779rLa5HiG6W6jzkhzuWdM8znO+35rFSqfun2aen9Tq2BxmtjX7agD9ev0WcxyjeUYr923pYQO3YLd0Ki9qG3K2eba02bBgXsNVmk5XwpkCsIiIdCIiAIiIAiIgCIiAIiIAiIgCsVGq+vLmoDnXFnBLqj3VaT/cZc13Ty11+smCOqhFfIa1N96O1g4Afe39l3SrRlYNXLgeiorBL9Fs5WvZDeG8A5jQHAA7ujuenlTTBNsvNLAAbBZtKlCtmeK0V1W3svMCx8bXaxpe8w1oknf8AILKaFi5lhBUpupn8TSAex6OHwYP0XXvXRxa/U5tmmdvqVXPpuvMsa4HQGsMN1x1nUYB6L1jKrH0Wuc1rnEc8xLb3IaekrRYnGGnYXe4XBJMkWcJPResrxLAecNLnCXBkmJtoN/MLwLlt8j1U0ukavN8E99XlDnCmTTAAAESDMdJJ/JbnJssexsVDY30SCNgJJhbHLcBG95M/Hhbqhgh2Xp48K4rkY6yPb0ZGXNK32GCwsJhoW1oUlrSM7Zk0gr4Vum1XVI4EREAREQBERAEREAREQBERAEREAREQFC1eDTVxEBbFNeg1ekQBeHhe1QhAQrNOAaNSu+u9zpe4P0thsEdZ379t1qcPwmKLiTDif/GF0SoxYVbCSqXhhveixZKXRF8PgoW0w1BZzcCsilhoVuiGzzh6KzqbFSnTV9oXTgAVURAEREAREQBERAEREAREQBERAEREAREQBERAEREAREQFCFbNNEQFPTVRTREOHsBekRDoREQBERAEREARE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Beet see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316" y="1847334"/>
            <a:ext cx="2995484" cy="272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31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8" name="Picture 2" descr="http://upload.wikimedia.org/wikipedia/commons/9/9b/Theodore_Roosevelt_laughi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810" y="445168"/>
            <a:ext cx="4374464" cy="533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1184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Harvest, Transport,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94173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Late September and October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800" dirty="0"/>
              <a:t>Labor intense and requires specialized equipment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800" dirty="0" smtClean="0"/>
              <a:t>Topper mechanically removes foliage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800" dirty="0" smtClean="0"/>
              <a:t>Lifters pull beets from the soil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- piled at field edge</a:t>
            </a:r>
          </a:p>
          <a:p>
            <a:pPr marL="0" indent="0">
              <a:buNone/>
            </a:pPr>
            <a:r>
              <a:rPr lang="en-US" sz="2800" dirty="0" smtClean="0"/>
              <a:t>	- delivered to larger pile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1026" name="Picture 2" descr="https://encrypted-tbn3.gstatic.com/images?q=tbn:ANd9GcTCxd6iMbthc17ErcrpOuQmegVI_t3FtGVgc1XCjyRDYlz7Egy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627" y="4342991"/>
            <a:ext cx="3738510" cy="196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static.com/images?q=tbn:ANd9GcR4QNnUAU7TevRWKYrRlE6l4oNEQr1_Fw50nTu2r0k6o-cu4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627" y="1743248"/>
            <a:ext cx="3632373" cy="241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06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Harvest, Transport,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Fall work is labor intense -</a:t>
            </a:r>
          </a:p>
          <a:p>
            <a:pPr marL="457200" lvl="1" indent="0">
              <a:buNone/>
            </a:pPr>
            <a:r>
              <a:rPr lang="en-US" sz="3200" dirty="0" smtClean="0"/>
              <a:t>Grower </a:t>
            </a:r>
            <a:r>
              <a:rPr lang="en-US" sz="3200" dirty="0"/>
              <a:t>managed or custom </a:t>
            </a:r>
            <a:r>
              <a:rPr lang="en-US" sz="3200" dirty="0" smtClean="0"/>
              <a:t>managed?</a:t>
            </a:r>
          </a:p>
          <a:p>
            <a:pPr marL="457200" lvl="1" indent="0">
              <a:buNone/>
            </a:pPr>
            <a:r>
              <a:rPr lang="en-US" sz="3200" dirty="0" smtClean="0"/>
              <a:t>Harvest?  Transportation?</a:t>
            </a:r>
            <a:endParaRPr lang="en-US" sz="32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Harvester </a:t>
            </a:r>
            <a:r>
              <a:rPr lang="en-US" dirty="0"/>
              <a:t>rule of thumb: 100 A/row for 10-day harvest window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Example</a:t>
            </a:r>
            <a:r>
              <a:rPr lang="en-US" dirty="0"/>
              <a:t>: 8-row harvester = 800 acres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9125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67" y="1647825"/>
            <a:ext cx="5350933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Deep tap root can improve soil health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Allow beet to endure drought conditions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Provide access to nutrients far below the surface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5" name="Picture 2" descr="C:\Users\krhanson\Documents\Green Vision Group\GVG Photos and logos\Beet Root Syst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47825"/>
            <a:ext cx="289560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89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can grow no-till beets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You can grow in rocky soil (lifter, facility)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Efforts to develop crop insurance policies are underway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8801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Beet </a:t>
            </a:r>
            <a:r>
              <a:rPr lang="en-US" dirty="0" smtClean="0"/>
              <a:t>emergence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Soil compaction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Harvest weather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AutoShape 2" descr="data:image/jpeg;base64,/9j/4AAQSkZJRgABAQAAAQABAAD/2wCEAAkGBhISERUUExQWFRUWGCAXGRgYGRweIBkdGhoYIB0aGyIcGyceHB4jHhocHy8gJCcpLCwsHB4yNTAqNSYrLSkBCQoKDgwOFw8PGiwkHyQsKSwpLCksLCwsLCksKSwsLCwsKSwsLCwsLCkpLCwpLC0sLCwsLCwsLCwsKSwsLCwsKf/AABEIALgBEwMBIgACEQEDEQH/xAAbAAACAwEBAQAAAAAAAAAAAAAEBQADBgIBB//EAEAQAAIBAgQFAgQDBwIFAwUAAAECEQMhAAQSMQUiQVFhBhMycYGRQqGxFCNSwdHh8AdiFRYzcoJDkvEkNGOywv/EABoBAAMBAQEBAAAAAAAAAAAAAAABAgQDBQb/xAAuEQACAgEDAwIEBQUAAAAAAAAAAQIRAxIhMQQiQRNRMmFx8BQjkcHxQqGx0eH/2gAMAwEAAhEDEQA/AEqZwrU9yq3uqDaRdT0w3zHEFcjSui1x/Ee+E65TWy060i03sBf88evmalNiwAqUkH4RsJ3OAB9w3hFGslSq5C6BYHcnoBjPLRqT8MBTcG/13/LFtL1VSWDYKJJ6Gegx3U9QLXWnFNg7m5AMRhsS5CaLuziW5QNyIk4IoZI1K8ELtbwPHzx7Sp00dNSs5n4Ytg+nRXLuDUmk1QyDY26L4+uJKEHrDhxouGEAMIJ/pg300tI0g9WsqnYJsfn3ww4kaZqFqpiguzE7sd4P+dcA0qlKtUp06SU1sSq6RNtmJwgHWdyYqLLmUGyhYJ+pP8sKct6LBc1WA0C4BP64CPBs69TVmqsUlJJQEqSBtGGPDuNrmKNRU1cpKqDJ+5wAZfjdRw5UTon8OPeHZcFlNIsjDrvjQcN4K7AisNI3HyxRm8itF9aG20ThgZ/P8SrFmR3MTfC2pl9e2+Nx/wAKpZmJEMeo64P4T6bSiSyg8ttZ6fKcOxUfMFyjqbiw8XxeGgWFzj6F6gy9NqOtZZkbUzabmN+mM9xPM5WsgNMw/wArHvfBYLYzeUyLFvnvhrTZ0JXbpGKqZCiFIn/NsEVNcCSt/vhiAK9VEYSYPbBw4wCAYhRv5wn4pwxnNpxTk+H1VPMbdjgAaV9NVgy8nmf1xqeGcMpMgiqpi5vjFBWvqgDsMVHOz/0lVCu8GNQxIzWcVfLkEgGV/EMKsiRUYiwHed8c5OsHZQ1gRecNuG5GnLSLL16fpgsEgnM8Jq6Qo0xEgj4vvhtw3M1GApe1oRRzMxkk/fC/LZio5eCSFHKFGw82wXkuIt7iggAjpNyfOEMD9S5VqMPQk35wP5jBfDeDNXCDM8oiU0mSZ6Ht8sG5Wocy499CFV4Yow+xG8fTB/EGAfVTkqvwxuBiaKsz2b9TZ3IuKIcOkcmoSY2g+cN6HEjXUsKcFhcz1626Y5zdRXUVip1rOlitxPQjtgXh9ZgjM6kGZOnr5AGBKgbs6r5V0Cmi3P1BxZV4M9Q66oBeIODKeUOnWbCJB8YFzWZJWfcudh4xRIPnKVKndxyuNJ0j6RgDh+Yo0mYqWIU26n6yNse1KT1AFA+EzJ2nBzcEUSxiRcwMMLGA9Xsf/RB8g48wkSpayj/PpiYVDstoUQW/esCq8uo7Bj08xhNxXL5mkStMwjG8dVB/THNdPZkvUDX5I5QgncCZJO+AOIcWDwFaozzdptA/TFEjAUqVOjqrANJJ/tjrgdH3K1NKJdCo1yTy26AYHOT1jmkr0B/U+MG0s5l6VPWtQ6tpUbePlgAcMDTqB6r+45mwEKAOox5nqhrCGvq2MEwMKuAZ39oZy7Eovwz2xoMvVGrStxHTphDMl6j43WRUo06baSYLOPi2sMNuH51aVRH0qK5XSFUbHscNqvDQzq5ElbgHYY4/bKKVtdSkvuAWZb28wJn54QFVajVzn/3gNMDmBUxYfn98HJWymWpfu4vtpi5xy9UudKvrNTfqFHQYB4j6QpBWZmYuvMNJgL9POABrmqbVqQOkgnYAxbzjI5nhhJIZzINhNvkcOuG8Tpqgg1CY5mJIUfKcU5vLoaJqLqa8wAb/AJYAAn4i9AgOpXsQQR+uGr+q3WkWPMR1tBwkyNLMVgSyqlNf4hc9gMJc8KyAqbrM2w6FYWvqWq7MHMq/Tpg+pxOiaHs+1qf5WGMf+0CIWS36YNydRmJE7CTGKoVjCjY3RQBseuKsxRk6u/XFdXOCy9e+PC0fE2+wwAcjMFLhhPjFeY4jrMkEkYtemjXiY3GKspw16tQLTSWYwBO3k9gOpO2Cw+Zdw5fcaGIUxbz4w+yX+l1eqQxRaY/3sVJ/8VBP3jGq9M+jKOUOsn3K0XciNPinNwN72J8bY0NTORt98ZJ50nsZZ9SlsjB5n/TLMR8VFgNgGN/ugH3OOcrwoZddNS5U3QEaV8MYOo/Kw84M9d+pM1TRUywu/wAdSboNgF7E3OrcCIgmcYvMZeulFYeoHmZDEj8jiMiy5Yfly0nSPqTjfBpqvqdac06VIt/tHnyBgdWcMHCGV5iOox3wgVVUe5S1Qt2/iJ2m2Cs5mUCqRIMQwA6+MaI9qSb3O62STM/X4tmsxUdqIZyhDQgg/UYt/wCfaijStIioLMp/PG9asMrkqlXSEOmxiCSbCfrj5i2WqJVp1inuLcsyib7yf64sYV/zjm6rBUpkSQNjY+bY1mSXMUtNWqACNwJNvljJZX1jXQtVpp+7BGqRY36Y7yvrV6+YJrNppnYeOgth0Kzd57i3vMtNl5CCdS9O2AUyi+4VUaiRA1iYHgxijh3ENCf9T3KJsqiNQJ6TgynWKwtWuFZzyAAao/3Ha3fCY0SuUANKwcmBHnrg2nppBUqVACRABO5/vhY/FssjaQweovxOenecJeKUUzil6T863BJkDAgZo8xw7LMxJpGesHEx88y3+oVWiopPRDMnKWmZjEwxC/2atat7lSbmYj9MPsrlCuyCDc9/lg2+nVpiTAEXww4Xl1TmrCVjc2UHrPeO2GBVUqlhp1FBEFepGBK3B1dRTCBUm3fHdfN061Q6OZF6qNzjqjmmLqlSVv8AF0IGEM64PwamiuE3LQLnYb/c4NGa0PpNPSg3edvJ84NSqlMEswAHkScU5jKLUQB7h7wOv9hgAuo5mnVWQxOqyCbtHX5Y7zGnKqvuPMm6gST2GBqWbo0IYBQANItYeB3xRT4ihdyabE6xp5SQep+mABs9YUga1Om0P1JAv4BxmePcZFGo1PQxqVoLMH2B7dBhtWyRzz8uYCqu6AWEbjffC3ifpyjUACvqItKt+s9cADijmco7hFkLpB0lpEjecBvn6pqgJ8A6iLjxhQfTdJwwQPSZRczMxjrhfBBTAeo7wtrnfxAP64BB9TjVMA/iabzuMJ85xAEF4ABx1xTMq5smle6CS32xQnptmoGoagE/CrdsNAxK0OSbefOL3r6lgEIR0H88CHKOFDEgidhvjg5Nnv8ACMUSG6lVeYcx/FOLQyso1CSDM+PlgT9kBMltWnpsMFJmd/laOmAC/IZRq1QU6YksbTa0SSewABJPYY+n+nuAUstTIW7H42IEt48L2HXf5Y/0blIDVmFydC/IQWb6mF+jDGrGevE4w5su+kxZ82+lBGYzAkQwiYg2/wA2wDn+KLTUsd+n0xTnK5N5vvHjCLj2Z1HTNx/hx5mSdMyJWdVMu+aq65CqdgJ2AgA+QN/74ZZWhTo8j1FBHTc/bpjPZLiDUadTTuQIn8JkDV84MfbAmXqtqJBOom/9fnjZj6q4peTa+p0xSitz6MOG69MXAuNxP9sL+JtUQT7KlV30m5gTMEDbuJx16Xz9tLkkiLk9P7Y0ucqUvaYuQqFSJPmwHzM2847rJqaFDqJSaMDX159wHqFKCxKNMMe0RjRU6lGhQIL0gIlEEX++MTxHiwWoq1GPtLdXp25p6/51wfxjieWqrR9oirWcaQF3IO4ONRvGWYo02p6IUhwZEC327Yz3F/R9MUaYpEPU8EXHbHqZfMZLMFUoMxqAadRkAHcE7DrvizLek63utWZzljNl1A3PbcR4wAUZThX7M66iylre2L/+Xj+WBPVOYqGojUySaYI06SDB74fjIUaFL36ze41yTJ1fkbfpjqlxPL1aeumdJiwa5jz4wAfNc7UeWeCge8XxpfT3FvfK5ehTCuRzNsAvUnDDiVKhWmmoam0A6T+P/t/XHFLhtKnl3Wmwp1pADfiaf/5j9MOxUGL6GpKIFZYHeJnr+c4mDcp6XARdVR3MSWjecTCGLnzgLCd1H5/TFvF61bMZf2UCAEiWJv4AGBKFE2mYNrfz8YMUhmWmodHSSz6YF/J8WxQHHC+DuqBdZk7+e30w5XJUEXRUq632YMIJk2AGLMpTGmTLX7/0xB6fQh35gxIuTJ+QtbtAwCOa+X9umTRy6uR8Oo7TgHNL7RSqx1MeVknad4w4eg7ZYtpAh5Ck6RA2ZzvbtjM5TI66jk1VqEN8QnoJIF4GAA+sWqEtACLZUYdO+/2w1yucFPLa7BiTIHSLYSDOEsqIUNIAMxuWvsCT1xTmRVFRNH/Ta5JvEmbifrhDLOGPV01DsGJ06d9PU+JxFoVjSVKKikBczJJvPzw0ynCKMhlqd9XYfLF6ZYKlR61VpPwkbKOkRgAB4XQq1dWomIvYAnx3GBs7R5SqUy5F9LGB9Zx5mkqU110KksNzchh3b+2Bsl7sM8DW4s02nAApak4YMAKZIjSpkeScc1eEjb3Dq6AEx5m2D14dWYGQNS72u0/rikrnKGoIVAcRcXg4YhNUoBW2MAbid++CqGWqExMk9TaMQ5Ko3LsRcn+eO8rxHWPbgs207WHc4ok9fhhE6wCwtK9Rin3JuvNFoI++CRUpo5V2KtEgzbA5UaT7bDUd7YANhkM37SCi4ACCLWgklmA78zET48xgbM507idM+dv5YC9/VLbs3MfE3/njw1LfLHzeXK3Jp8nkSVybYxPE9QvvsB5O35xgXOcNbUeaZ7bYFy1P94o2vP2v/LGryWXQjnAI8/50wl3rcbelJGRQbq1pBH9D9DBwJSBUx17ee2NnnfT2pgadwbHaB5PjzjMZKh72aKpGkuYI7TvfD0OG4LdM0/pfKNp1EG/i/wDhNv8A5w34zTrVKRptSKCRYkEkDaYt9AfvGEXqKhnaTKy0ycuigqUEkMOpHxf0HzOG3pz/AFAo5leflqIOYPEnyMen0uDQtUuTfgwae6XJj61OnzUKtPS0SBoMkd9r/PGTPpzM0qqPTBJJLLp6f0x9gzvrbL+4KTLFQ/DIB32viym1Olqcp7kCWVd1J3I7422azF8F4pXei1M1H9wySWFwRvhlwBW9vRz1Wc3dhGkzaJ2H+XwJm+A5hKwq0CWpNzFTvfp5xpfT2cdahVqaKovOrbrfAABQ4bT9yoKgLVNXNqMxAAAty3xzxPL0KJTWmmikmUXq2wJHTGqzXEKJDwUkrBuMfOv+F1hVDhg1BoDIWkN0n/IwAMGq5atUV1FkNn/hI2BMbeMWZjKUaRaoIuQS0yIN4PjHtXh1NEZUdVBuNRACnv3OFeTagIojMaoJYAC19ojp4wCLqvqlJOhqrL0KKdP0tt0xMFPms1PIE07CKZ6D5d8eYLGCZ+obqrBNIsSAZkmdPmcXVcvVMI7TFgVN22+MffGZpcSFbNU6dAFgP4pje7GP8vjRUaLh2KalpaoqVRIvvN+iicUSMcu5VvaGmmqHmCkljquCD+UYAzfCq1SrUp0s6VgBlU9D1k+Bhtks3rCaB+6UACofxx+I/pgw5GrUn2eQTdoWSI2PzwgFHCOD1K9KouZcgU7KQYUwJnzJwZk8qFASjTAAUSjC7TIF/MYF4hkKHsha1XS5MltZBQz1AsRtgngFCoy1HGYV4aC4AuBtc7dvvgAJTiKUT7dakKTuAqqgkE9hHXAuVpBxVWnCqDBFRTqnqemL83nkeQiCrVVdSAGYb+I/w4W1XpVKQSpnPbqmQeXmZtiPAGEMz1T1YyVTRWmDzaQ17yYmMOuKcQrpVSjTNGoKkfJYHXFooZbKoqLXWrmIsWUSATMDzj2hSqi+ilTbTEaSzwdyyqJB8EjEynGKuTJlJR3bLuK8Tq0aYHIsqQzE8p8C2+KOHVaL06dKCS8kkmOsCLHczj0ulMaSKrD/AHU1j7a/54GyuUNaupQmwEQsR0gi4FwbTjHl6lOlj5M2bOtPYzX5T0jliASrt/3VG3/8YP3nAud9IUVBKK2r/vaPkJJjDWh71NOZQD1gkmLfScc5jiQI0k6T5HX5HFubrkzvLKuTF8Y9OvuGBEfCCdQI72gjyPsMZxq/tU9KEBjuG6z5x9Eo01rMW1WBgDpP9cccX4FTYElRJ3YAH7i0n7fPBj6h/wBfHudMXU2u/wDU+b0eG1KlYGqgiDCqZ+uLsxw13pgURpgkXMSOs4a08u2XUwsueg2ImxE3/ptbCvMs1QgITTg3DET5jG1NNWjYqatHPCRUSadblMgKe/g4cVcmQJI+uFbVUqKVliw/EbmRi/hoqgOHJKAfFHXoMeZ1XQ+o3ODp+3ucMmFPdErVSpBG94+xwz4VmarnQQ1jvH64XVBDUz01D7EHGtztb2KDVYjovliLfrPyBx50F2oxzWyQq496naiGoUo1EaXY3iRGlegMbnpsIjA3BMu2Wp+6Bqdo5R/D2nYSbn5DyMZtVLuAOYz9yf8AJ+uNT+2FXqLTAZDAM2t3g7Y39NDXK34NWHGk/oblPVFM0Of92YiDe8eMYHj/AKTrZqGRqYK/wiN98GVM/wDs66gdQ32mR2+gwbwfitNlksU1XuIDjsJtOPTNpneAf6eVP2gPXq/uxdXvNtoGPolHOBtRjwGAnawscKxpL3ZlRhYXgeFO2KamazFHUET3gGtoiQO7YBF1QMrIUdnqSdSiIv8AxA9BjytxWjTBp04dpJqKBuTvfYfXAVetmHplwBSLygMHUGBtPg46y9f23C1ICEfvYuWaAL9p74BiTN+llrH3aNVaZLCaU7dxvbDvOZBKNNGTU5caVnY9gO3XCrMcSyq1yKIao0agBJG8X+QtgLMUffMjMuDf9wxggr1WNgO+AQBxz0o+tGUv7R3VmBNON5I/CTMYd8FyuUyTKrkF3urEbeDjxvU1OjQAGXZ0flbc/OZHXzgTIcOymYptW/fFaU61YzAImO4g4ANg3Fz0S3S4++PcJqKZYqCoqhSLAawPpiYQzG5PMUaNWkKCValQiKiDl1SNu4ExjQrxDNZ2oKKq9CjTE1WK6iXtqWRYg/pi6nQp1K3/AEGR92qSQGUA9R32w8y9HLkHLpXVCwJsPgAFyxnzG/XFskHFJmrFNuWZMRaNryAMX5laike26UkW1R2aRsYJHztGABlqBV9VbTrlabgyzm10J6T0N5xfQ4G6UKeXd6T0yCXWIZxcy1+8TiRgmay+Uqh6dJ/2ipUjla4Em7AxKqN/tjviPoiutD28rXVQIV1kgGdyTB7YLbixp1qdNKOprw9NZGkKYWT0EXvgsvVZ0D1FC1oZqaCGkdZP4YF8AC/gfpl8nQquay++T8ay0qNlAtv+uLqeeUqKWaGmsRKkJE2knVEC0zj3KcfoUHqJUdm3JcjcTFoGy7fTBcrXUGndSfiBvF4B7bCR8sRklpi2TOWmLYLQ4XNTXTQA7CoYLkbWMco+Vz1PTDOnkKYGmD9JH+HDXh/DSvU/mcEZnh4bbf6D6CTjAoSl3S5PLalPuZnK8XUc8bhjH2JH5bYX5Pi7ZZiRTBViCVm/zUjf5EAYd57Jv0pEjwVJ/ImcZbjL6AbFW/3gg/njnO1uiKknsjXZb1FRzCH2mBaLobMPp1+kjC7M8Pqn4hMdD3JERbf+mPnTpqknvhjwv1bmcuQNRqJ/CxNv+03I+Vx4xHratpFShqNXksk2Weag5DeZmDB3tuZjHec41TInUY7f08Yof1DRzSgLWWkb6lrWmegPwn7/AEwr4jwZkIZQKqm8odY+Ri4+ex+eOc56VUeDm4uqQxzWQeukobi636x1t1gD5x88Yj3qOoln553UTftjZJxgUwAAQRuD1+kW/wA2xn876VGbqE0lCu5Lk6ouTf53v9ca+i6iL/LbNfS5NtLKRSNoXUZEMpAMecD1c1WqaqQDKkyS0AiO5MDB2V4HmqHK9FxpFnB1aj3tinjFRzAJMjmPS5/nEb33xuy5ljjZqnkUY2c0ijaRqkgjVaCIMX89MV53NPVdqlQ7EwOiqNgPp98eJmzHMSxNzN5/zvgbMvOlRMN+gn+Qx48n6km47b/yclFZHt9+4dw/KlLtAZgTvETPXvaMFa6oKsNJm0i4IAm+FOaqFtKtTMD8ci256YvpqQOQlu4A749fDjUIJefJoiqOc/xGp8Sct4a2w6xh6M9qoqEqJV20pER3E98JDnLrp5YEEsNz2t1wvp5v9kCqdJZ3kEfEAevjHYo2Wc1FTRasVC/DPMAYuO/jGLX1DmqFZkNQsCI1eD1GNDw18voKmoanUU2+IzuZ6YKy3Bss9YawInUFB6dFIBmfGEM0fAatN6HIKlhfVNyfxSet8LBkqNItFRyzNoAbcmNzPTycW16L1Kk0namEJ5SSFJG3L2G3nDN1SA9RRYERbUT48dcAxNS9MtBKsqkSAxMR16Yq4Xlv3jaVDVNIWpU+Z2H064Iz3DqWZRSdaMSQvNYBf4oO39cE5PhdGAWhCBzcxAJvt/t7YQCrOeoXWo1L2i9FBdlB5iNgYG3fFvvVAie1SRTUI102MQq/xRtYTfDKs9JFJFVG/DO6megjrthVRzCtVK6H9yoL1RcaV3UztaBPnDENKfEqzgMMvUAPQMIta3jEwQEdeU6rdmUD8xiYBmbTOtV9tGqNqUFjCxA1WWx6i0EdcF8SrI9LSjIksUhw3OJEhuqjzjzhxFVRpHJpBUwbiT9SYvOOqvqJiRRyyNmalzUdhEBdgZgW2jDETg2QdUGmgGcHUsuNCiR/Fc3v848YH4B6cOYzTV69eogEqyGAWMkFFM3TyN+mJXq1y4q1aGotYKp+AL/t6/LAec9WUatdq1YVENEBEVFgsxn4gRbCA2XqdzqpLQZgzMNUHcILz/42t2GM/nuEp+1voNVqhEy8gUZ6oVPmIIOD+A8JqBqTVTLsCRU2MNfTpO24v1Iw3pUFUsCLqTzGJJnp3nAABkOHJlaelHnXBbUeZyDcbfKxtfDUM6H3I6fAQLnspEeL32wDVzMgCrVRqkwUpoZAmBqAnTuN8E5nMrTQvXYEL8Ki7X6W79BhNWDSapmhpZ8RGx3iZ389cLuK+oEpg2BxjeDURSRnc1KSuZCvUiN45Tfx5wLxvIZlz+5mojdIuCel9/njPlUortMeXFJfCManqYuxCif5flgyjUdhBjTHXrbyd/MW6YyHC6J9yKk8v4G5YPyONTlKdoBBHbt+WMUZNvcwO0zO8S4bpYiBI/MYVPl2nbG7zOSDCCQWG1vywpzPDD/D9cEo2V6kl5M0uQPQj64LyeYekeYFR/F2/kcHVcje2Bq61E6mPywNQqpIayp7SX7DmlxKnUSdU9Ij+vTGf4pxLRpIfSacsN+tsdZeon4uQzfSLfOP6YHr5HWYBBdD8JkK67yOoP8AlscOm6T0sqldx8fI2YcVytG59Aeuxmv3NaBWAkHpUA7f7h1GMtxzJmnmKqPKnUSN+ZSTEdx5xk876henURqarTekZAAiCDsRv/WcbfjfFRm6WWzg6r7dRf4GBmPE6jHjGvrIdlrwLNjoQZjKwbEW+v5Y74fkPdqqNQQKGuZ7W2+2DSoY6rARHMTe/S198V1c8RZIA+Qv9sebizSg06IU3jdo9p8Kp65ZzBPwrqN46Soxpcn6PD6f3niV5f8A3T/LGZy6u7AiSR2xpK3GGpIASAYn/D38Y34+sm/iE+pmmVUPTaoxVS9d52pqFRI/iqPI/KT2wzqej3qTJp0tVn0JrZh2LsQfoLeMFcI4g70Uc21CT2uTt+s444p61y+XH7x5PYCfpPw/njvGcp/M6erJukLj/pdRklarqTvCrf77YKy/+nhpwaNYIw/EaQY3mT8YvhSf9WVALU6DlR1LfyCmMM8v/qQx0D2dJcEhma1u9pxo7y16v3RZ/wAtVsqjVKtf3ADMxESREAk9YG+K8kdDO121wZPw3Fzc7+BgWtn8xm6qU6pUKW+FSIAUSWiDcedsM/U1QpSQUtQFPdUAJiOgIuRjor8mmN1uTM08uRosGjmKnSAOxO0EjbAzZwM8lFWmoAUspMgDoRYk7x2GOM1UVVo8pFVxcBdSixvJtq2n64UcRzmZeofeFRcqqkDQo1EiLtvANxI/nihjxsyzKAuVJUEgEASLWfT2n9MWJQqWJN41EaRf/af9s/phNwzO1Fqe2gdU0y9SG0hmuASTAsLz3wVxGjVZlZKqBgF1dqknYx9YHnCGUtmM6TOigfILEEdIt2xMNKXFXAj2VEWvU07eApA++JgChAjtThQHb4VVSQAADfTGy22w84FnCjH93qFT4mUSVKg/FG/bvt5wipV307CxFxuQRBJB2++L6Ndi50rU+GRIgFgfhv1xQjvM5jM++WVVWhqZjrVhpEwCZ2JxZS4hlHrAJWpu1jLKt9IJPNva+/jHo9UD3PZVvdbSTUBIhdhDzaL/AD2wud6BqsWSkrHkXlVmbUQNgJNtm6Qe2ADQcb41lqCKKrE1HXUsH4f4YHzIgYs9P5KqKTfF7huDVAg2+JTMid46YEyPBKdDVWCdgPcIOkjYrqv4F+/1PSpXYaplCJAgAmNjJuJ8YQAx4XW1OQ1MVKsrUdUY8nQEgRqAO8jvgTIcJydKoWr5hqtRbgs+kLHwwosTbzjqvxZ9NSqC3srymn7hVkt+A6SGJPjY2xbwuuKlJagUEgwHrKFdVUG57zB2InCAIqZ/K5h2cFXWkyyyqWJKgnSp6xuYnBdHidNgtRAALsS1jAMEQb/XphVmq1LTVQCll1N6ZVgp1dW5B8Xi+wwtoenqmZppSr69Ck1FqSCSs/BMiS3kf0wDGrcXoZio6ojVDTHxRYGdlMGe/nFtWvRQ/C28C2km8RBN43nC7KVqauaNBRTRGKsqAzIi8zE369owLxGuq5lUNGpWgjRUCkAE7lgbGDt88c5Y4y5RznihPeSHWe41RonmuSBCAqSSdgDqj7xiLxwGdNJyBuZSB4jVcxhXnVorUDVdCOxCoIlpPYAWPzxcStBQjvBPNq3Y37C9/NsRKGOKtnJ4MUVbCM29MqXCknc3iPFpn6xhFmfdrE6P3dMWuvMe++wxoaeccUitIuwqbsqCYj/dAGFIzYpgpDBtlLxH1K9fJBxz9TDDz9/UmPoQewBmMlRK2rSwubAgx0JmcIOP+o0VxpBZp+IG/kARYYa5ng4oqalTSQ4kK1gD3kGL49yXBQ6jlogvDj4uUdLAczbm5tfGvk2RbTtCvMVaGYGuooDCBrG48EdR+njBuT4DmKY9xHnLVOVhq+NR1IANwbjbbBHFKEU19uiilW5TqUMZ3DKbODuL2+895TOaUJUFdRiqk8oI/EB0b+3fGbO1CDv6F9TKM8epLcrOXcIIXUk7jtIExvE+O/Y45/YmLaQjTMRB37Ttg/gHE0q1Rl68UtVPQhYcys0aHUxtt8wThdwN8z+1P71T2/2Z9LTYK5YqJje9/kMYfwEk7XBxl0UvK8fr9/U0+V4KUW7KG3a4B3gz8sVcc4JKK4R6gm/t3Ed+/wBQDhP/AMRFTXq91qUkaqQLEkTzAxIXze5tGOOJetK+XpgpqQMAAG5oHTfZoGNcOliuTP8AhYxdt2U8ez1Z6ZX3QlNRAppKTEQpkajA+hwKcvQJBesKihQYfll4vv2sMH+meFUq1M13KtUYteSWWdrbXMnAHGuSXZV0sTHUEDrta2NcYqOyO8YpLY84jRHtxlNMCdXNMHzA27YnpPI1WDtXtbSCTtuSRNgdr4CoVadNLFlXc6LyT0PfEzNJ1pjlZpl2BPSN8UUarhmcoZes1QaoCQEBnr8XeTizP1Eq0icySlRzC6TdJuFiY1EDfHzzKcdqU6ib6ZnTe/8AXGsygSq5rZpVQwQifij+Jv4Ta3XBQWNl4i9BU11TXH4V0hbjaDO/mIti7gearOx10tIUktEgBWvefjJIO2AaebFUoztTULJpqN2UbiTvMdbWGDcpWNKGXW76m0AkkgQeUhLAm0sTbtgAZ0RVzTsmonKNAKRoZTAjbcbHBWc4NSFMhQqKV0RLC4XSrE9SBMYx3/O1Qs1FqgpvdV0qIBJi/UNedWwxoF4ocqvs+3UrMRYGCAoG/cgtG/fDoDvIVq1OmqGm4KjTYqRa2PcCf81cPXlfSHHxBladXWfrOJhUFl1SktREgGZ26GIifPWMB8UyGeHLTCsC8yLRsATg3L5gUElnT3DzAOYCjoL7Tczf+WK8zxumaJarUCyQwGqQQIjSDE3/AK4YCU5bMKpp5xkWmfiZUknoF1QDJMDvAscPOHlKZYEIqoBpCLu0WAtM/UzAGMfm/VucfNUkdvdBeyBRLA/CSNidiPlv1w9y+azlVggZadrKWHIT1eQYWJOne43wAOOIVV9lKzs1X3J0UkklgQTJEjmAB5Sen0x3m897eUprXOh6kKnuQAxkTYAqIsSMJ8pVqU7UtFSrVJpseZgukczUzbcb33GHedoZekRUdSCoADkaoGxt33NpJGEAjzvEcpUig1T93HO1ORLEjRNgik9za1sBcRoOipTy1YVI5dLmQT0CmAuq5JJ2gXHVwfUCVGRcoqBEn3K0BVFjGoRLpJvMdLjBOUGXSkVpsGqVXhngKCxtyD4F8CNgPmQBbSy7kAV6DVWeJKGRYbGTFoj5+MGUaetHCLUpVqkFXiSgFoImBN7KAL4Oq5M0lU6alQLPKumZM/7oa/6zg7LufaB0GmdOogiGUkbHvGEOhTS4MaFH27vqksxJBdieY7GD9e2C8tnFopqZwBbSCNZIEzPeNgRbztgXPGlSElZZvwSxk7nrEbE9YscCFwyS256x+QA3+W2MubPp7Y8mXPn0bR5KeKcbaq2oBaYOxA5yPnuPpHUXwJQyzm638nBCZVf/AJwQ+cRQAok9IGPNpzeqTPNlkc37nvDq1RZE2O39cWZvKIQAzXmf8/pgenQrVTy02E2E2B/90bb4Y5X00Imo5J6x+Yk/0w1jb/6CxvluhTmct7ie290Xbe1uvQjwbYBo0wpJqHVT3EAKQesEcsY3eX4SgQFUHzNzv0nb6YQcT9MVKpdfcFSTq0e5oZTJKqDEQBA3J/XGzDLR2ylt8z0emyRT0tt/2/3/AJEFTjgClqaNbZtJKg99Wm0jrgOnmEJn3C7v8RAIAtYR0joeuHHGMxToUxSf38sVhdMTTba+1wb8w74RcQKVGBQ0wygAOsAu0CZMQ1z/AHxsnFZIOPubm4STVUTOZoVQqNeNzEsmlRtAnT+L74p4dlGq6wXZgzAs15aJjfbAmZputQO5QgkglCCLQIMG2HfDPUVCmuk0yCvxOoBDH+I3m+OUlOGLTHk6ZJzx4no3/b3HOZyvuJCKtNgAFMEgR4ntabn54xHGeDV6bEVUs0lWmVY9SD3HYwR1GPovCuMUKo5HUntsfsYOGFTL0qqNTcBkbcHv0I7Ed8RjyTj8R48c84upHzP029VW9tTAiSehAwbxDiTEtSJJRjI2t3N7keMB1uEFKpAbSnOJJkDSY6Xg7idvpiunwYabI9SV+MRpBPSd+n542m5BFICxUodIgEqOX6T/AJOC8tlVqGXLElTvH2UDp4wIufNOmqgJrEgQg2vuSJtv9MF5Mu6F/hEiAokRPMZJBk+Ae2AZc+UiqHqPrdTC2ACiLCwjxhRxngLtUNQVPiN1AYwQLyYg/wB8MtI2YayCRJUqI6CADcYLr1NOnUyggAqqairEdSZ6d+m94wDAPTnAatNxUqkgKCFB87GPBg40b1316uRi0KWLMpJ+WxMSbRt5wupZt2YCGYlrBQSGI6AxsQDzY5zozVYooJUESGX8Bv8AikHpG143g3Qzz1J6J941Wo5c03JBQ6viBANlmBM/SMKuJ8PbK5b/AOozOrMAAokzpUEgrJk9ZBEfDjY5PLVMsJLipA5FZ+d5UdSI1TqIm33wPmoZf3qB0I0avbDlC0ghWQEMR5jfbrh2SYHJ8fqqgAYfVQTc9ZviYbVvSNIEgO5j/wDG31/D+eJithbmxyLe5pAgkDdpJgEQIMgAAbfLvgriXB10rrXUVMjlFpJ2Hnbpgc+qMnTLh6hDC8aTzTYAEC7SDuZ7SLkTOeq/2ytTpZVOe8u6tCby97SNgD1MYkoX0OJZirXdcmlIKgC+4wWVZrQGM3B7R2vbDGrRr0gdVTVUt7jMAzMxUGFWNhuIkXBJF8GcD4W1EVMuXYsgatqCwCHdvgUkyQR9yI2wzyLVTJqAwnMuqOVnAltzplYuZgathgEBenc2lKm71LMwFmhWRYk6hugJJteYJG+Fma4oc85pKDUWQAAwMASZEqAwIBJuAD5xPUXo9s7UQUcyIfmKyTJvLAqDaABft9MR/SfEMplwV9uolO5SnHuaZYvHWYN4MxO+EAfwVaCICMu1NROpfbvJKi95/I2FhviscYpVaoRKNYaDJJRkix22udtsZjM8Yomqvs0CpLDWtQGVK76rSQYPKdoGHXGOKV6eVFdaReZLMHEoJgNKtqtMREC5IGHQDwZ/m5qimV1wpBMEAEETI5m32iO2LE4soBZyw8MYIG83/TzjOVc9l2I0hzrOpqg1apMEEzvq6yRA+dyv+YEYsz7rupHgXEEwJ7Hpe2FQ7FubzRaoXUmWMqCLxJAi21sOeFcAq1F1MdJFh8voLYVVeMUqpU6WSos/EZDAnbbljp/LG+4NQikGmQRIIvIPyx5T6fTkd3XJ52aFT+QoPBKSfGWqEDb4R+V/zxPd0IdCLTHgRv3O5wweWrEAE2Mn5xbAHGqRFtvA64ulFNoyytLYo4JX1OxJJMbnYXEfU4fNQlbDGd4BQ5mjqfvfr8h/PBHq31P+w0CwALtCop89TB2G/wBh1xWPdUVjjq2HGbzSZei1R2hUBJP8vmdo6mB1x8a4txBauYeq9i5lQrbAQoEjqABfqcB8Z4/mq51V6pKzqCTCiBFlWFnzH1wFlqfvMAFYRsZ/qY/PGyGLTuz0cOLRv5H2V4zmVn267DwXJj7nF1Dj3EGLMtQMZidNNpETI1IT2EWwgpUzRqagBUIBBDQR8+xwzz/H6NcIFpaKimzIANN9ht9iLY6UlwaVJlPFOJ1q5bXZiQrWAmPAAA/zbCSnVKsZmJv9MNatMsNbSpFoLcx+fXHGc4cPblSCevj5Yoet+TlK4i4Yk3lbX7+f74NHGHUFFrOCLXNv12wHwim2lkIJPTcbfTztOLquUCwGtflae3Sw/LBSfJzkkyyjxF9MMCI+XMLyZNr9TjpeOadQgou4Ud+pMk4qbUsxT1AiBGw8QZP64Iy3C5+J0SL9yexvA2tE4dALk4sFqEkknsRAH0G+++9sHVc1syudpOm4A7jAedoUwSpaYgABd7HaOm2CKOcpaAlMkkSAsTPkztAwAGUON0NDLD1GNtTGB9IIiTgmhWpyVp06akf7mG3Q/wARJ6nChaLRzKNZ/CJk27R2wUOH0VUVFqyANT6eUj+JWB6+F6YTGO6GdL3zIakmmF0kzO826xaB53xBTC1g6PqpKSxVZ1GwC6pY9hO036E4W5L1O1ZxTpoGU/FI2XrAU/3uMBpxhKDNTOXVgzS5YsWk9Eabaehj54mhmxr8QatTg8rC6yPiN4U6uh2PzmxwVTpZqkqg1Ak3YEBAxJJZUKybQTMDcTucIFzmYIV/YHtM+pHMM2gAwB2JEnVuTEYmXqrTSoKzio0nkeoPdANigKsdV91BFwdzgA1mQ4lQ9tZD1DeWamJYybnlOJhbTzJgaoY9zHXb8W0Wx7gGFcC4dSy9IKTC7mdj5Ii5Fr7/AGwZUzPt6Qi61i51kkknpI1MTcySJI74By2XVirN0FlixIveRYz2wU2bpyXmYsZb4T4FgOlz/fDJLc3k/cBq1E5qYlW0AsBBNo5jpmYBvtBOBq3E6mXRqnts6kqiql2JYA6agaSm8d9u8g6vxVqdNjoJNyBIIYk7CYP0sPoMV0szT5Gct7oExDHnCGZA30yYsNM9MAAi8TztNFqHKo1SmsafdhwIQyoi5vETJ8zhjT9bjMZTUUNEXuz8xCm+wkDcT27dFHFsvnXemMuyrSdA7tVgFYYEk3nYA6SLXnwq49mab5ao9OqotBUEESLQAb7H/wDWLYVDsJoZnNVB7yHLLTdyQ7mCy3gsFJJc3EEyCG6bZ8pnKdb46LSSdCvyK3RisWJiVBBuNpGGvDeF0KeTSpUFRmCSAgJMVAQGBFrEAdSJPfBXD3ppopmmy+6NUrOpXaICyNQNyDcqAPBOAQsyvFKlEB66UwGUhQtS8sxbUVmLkDm8WmcF5jM0SVS2p0JkRJG5JETv3gkz9KeI8Dp6meonKVIBrOgAYk83KxliIAIH9kf/ANLlWNlrsdSgKQVX/dNwT02AH0wwKcxOqGZtIJEiVF92g/L8sTLcSanGivVCq0DS8Wm9gYM+cd8d4yrpTTQBF9emCZEDSZJIPY4V0KXgG0zflvY2Nj8+5w+RNGu4d69zatI9pp/EyttP+1h9rY7z/rfOVG0AUzbUStO5BJtBJj+kYytWgzRECFsRIMd+5PTEou9PWaZYm2rVZusEE3tiPTj7HP0oew/y3rbMKHp3ptuWVAI36sTHe18Z3MZovULVHLxuWLGfMmZv0wSz6l0k6SN7ib9Tvfb7+MeUVJUpOhQBpMyT2gfzw4wUeEVGEY8IWJTLkReSbWGrt+XbBOYqOsIAUjcXE/LvgjK8PKkEPoIkajsTEwbbkDp3xRUylRmILhuXdote4HQdMUUeUKh25QTIIa/2vM+cWUcrpLQeYfDNpPfwMcUzUCkMbTJPxW7z9MHQ8IBZjb+U7REWgk9dsAzl89NMK6qVsNXn59fpH5YXV2Ej97Ynlt+dv0wVmsrsvLexYxboR0E/Xvjxs0tFQiR2JaOYfXpgQFnC80ZMcxNisCb2kbflhjmszSK6HiSfhBmPqP8A5GMxWq6gSpAgWA/IXGDcnT91wKaweuplAnwSbzBwxF9ZQWOohD37AHa+wx0uYlRpAqXggTJPfwI/vg6rr1tRRQGgapIOnpLATJM2G5ti/J8EOsU0ULVM94gdxBvF7RffAAPw7K0XAnUddrsBG8Dp9zgbimSNJgY1IfgvBPcwN72PTB+R4S5lQD7hZtyBN79NseZ/gGaUBq0QBHIxJUnv89yf7YAElZa7QWJabAz8vtbDJuDSCzg1TYAABAJiJM/DJuZ6ecXf8OHsmrRbUdiGgMBYkxtb57EnAGhqyAGqReCgGwmCSbKAReNoG+EMvpwBopALrILKpuQLC+r52+eLK+fp+ytKuqVKxJUbGLiDK3k7ER0OB6vp2qk1KU8jBSw0mGiwAUnpHTFWR4HWeopdTpCzy2vB0yZ3m52wAOhxDOLTZKiaaSH94xMRP8G5AuIhbGw7YvyRRgs0tNWGizLZpY7mRbrb6DahBRhKXsOCpH7556Dc8x1BvAsCQO+DFzld/wD1FdACSoRyGIDQCSJAMKCdzLbb4QBDnMk8jUSvTV7gPys0W2tiYTcS9S6arCrQpGoIk6mE2EGNVrRiYBmqzOYAQSCx1XVbySTt1PSw+QnF6U1edSlWA1BTGoG8SJOmOo373xMTAAzFOKLCV1FBPS4G5N4tt1t5MU/8PDVDUtN1IIabRG7adEXkA9L2g+YmEMo9RcNjLk0mPuvAQHmXe/KSVgqTzARHjGTyHpGKqVcw9M0zJqaWggIJmNMRIiPpiYmGIb8R4zVcH2Fso5XqARUgpYLaQLHUPla2AeJVEqBjPtM8BisnmJE2DQqkc1x03g4mJgJW4k4lx1lPsK61KMQWHxMIjmJkeZA+XfDLJVMsW/fVqyqtIsfcRZloAMlJPWBpO28Y9xMMZRQ4BTrsanvsE/DqUTB/EQGEAbXiYPbC3MZGWimzFRCknlvMXAte2JiYQUHZfgN4YDUTAhzv9LA/ewFu/ucSlTU0/a5xfVpZjbeNwb9bztiYmAdCStW/AVuIIKkCTaZiLGY8fPFhQAzOncgp/PVI+uPcTFEnNBwAAqa2ZgJM3nadx5v+mL8xwqrSGptCSR3g6rAyBI7fXExMAHi0FY86tSVQZAUQQN9QBEqPoTOB6fDnqAadQESQfhCydiT9hc9cTEwhlhyx+DSzgkKNJnpJUEADbrjg8EqRKEprFlcySNwu31x7iYYHFTJshFNl1ONzBjwALTO04t4a0MJsQfvE7/S3yjExMMBrWq0mdiwbmIWbEtyiJ6dI+mCcsrMke6EKJY0xBUSBDAk6iZuRbeDJOJiYQGfHHzTZQAyNEMYg9YmwLdD5n64Y5L1JVr1qajmKkECoxALQb723nf7WxMTAAYhY1AKx9uSQ6sBcXldRJIJ35bXHTarNN7SaxUldUUyRMWFnA2W1j2xMTCAHo1KlM+5TFTSoFoU6S86ryYk79RaT0w1ynGnVL0nqKDY6gFQHZRJBMEE27/LHmJgGWZPM6V013FKlpLK7BnLHb21C2Bt16bzgjIPrYU1zEAqWKiFIiZNRwdZvbSv8Qt3mJhAeLxJf4a7dZFNXF7wGVQrRtItbExMTAM//2Q=="/>
          <p:cNvSpPr>
            <a:spLocks noChangeAspect="1" noChangeArrowheads="1"/>
          </p:cNvSpPr>
          <p:nvPr/>
        </p:nvSpPr>
        <p:spPr bwMode="auto">
          <a:xfrm>
            <a:off x="4011322" y="2292455"/>
            <a:ext cx="166239" cy="16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Beet seed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322" y="2153894"/>
            <a:ext cx="4675478" cy="312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3410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</a:t>
            </a:r>
            <a:r>
              <a:rPr lang="en-US" dirty="0" smtClean="0"/>
              <a:t>economics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A6ADA-3E88-CA4E-8C53-69D05077168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30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Estimate economic profitability for individual farm/ranch enterprises.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Consider expected production costs and revenue.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17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9046" y="0"/>
            <a:ext cx="4901046" cy="45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383" y="1978026"/>
            <a:ext cx="473616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7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274638"/>
          <a:ext cx="8686799" cy="769728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834596"/>
                <a:gridCol w="753338"/>
                <a:gridCol w="140453"/>
                <a:gridCol w="834206"/>
                <a:gridCol w="3307027"/>
                <a:gridCol w="817179"/>
              </a:tblGrid>
              <a:tr h="253877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Industrial Beet Enterprise Budget </a:t>
                      </a:r>
                      <a:r>
                        <a:rPr lang="en-US" sz="1400" u="none" strike="noStrike" dirty="0" smtClean="0">
                          <a:effectLst/>
                        </a:rPr>
                        <a:t>Langdon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75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Per Acre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Your Numbers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Notes: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</a:tr>
              <a:tr h="29542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Market Yield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25</a:t>
                      </a:r>
                      <a:endParaRPr lang="en-US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    29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Based on yield trials &amp; historical records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</a:tr>
              <a:tr h="163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Market Price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33.00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r>
                        <a:rPr lang="en-US" sz="1400" u="none" strike="noStrike" dirty="0" smtClean="0">
                          <a:effectLst/>
                        </a:rPr>
                        <a:t>33.00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8x Corn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</a:tr>
              <a:tr h="163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Market Revenue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825.00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</a:tr>
              <a:tr h="16379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</a:tr>
              <a:tr h="163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DIRECT COSTS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</a:tr>
              <a:tr h="163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-Seed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150.00</a:t>
                      </a:r>
                      <a:endParaRPr lang="en-US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150.00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</a:tr>
              <a:tr h="163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-Crop Chemicals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75.00</a:t>
                      </a:r>
                      <a:endParaRPr lang="en-US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75.00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</a:tr>
              <a:tr h="163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-Fertilizer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100.00</a:t>
                      </a:r>
                      <a:endParaRPr lang="en-US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80.00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Fertilizer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credit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</a:tr>
              <a:tr h="163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-Crop Insurance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25.00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25.00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</a:tr>
              <a:tr h="163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-Fuel &amp; Lubrication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65.00</a:t>
                      </a:r>
                      <a:endParaRPr lang="en-US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65.00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</a:tr>
              <a:tr h="163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-Repairs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90.00</a:t>
                      </a:r>
                      <a:endParaRPr lang="en-US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90.00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</a:tr>
              <a:tr h="163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-Miscellaneous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45.00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45.00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</a:tr>
              <a:tr h="163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-Operating Interest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15.00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15.00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</a:tr>
              <a:tr h="29542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SUM OF LISTED DIRECT COSTS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565.00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</a:tr>
              <a:tr h="16379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</a:tr>
              <a:tr h="163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INDIRECT (FIXED) COSTS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</a:tr>
              <a:tr h="163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-Misc. Overhead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60.00</a:t>
                      </a:r>
                      <a:endParaRPr lang="en-US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60.00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</a:tr>
              <a:tr h="163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-Machinery Int. &amp; Dep.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75.00</a:t>
                      </a:r>
                      <a:endParaRPr lang="en-US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60.00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Some used equipment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</a:tr>
              <a:tr h="163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-Land Charge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55.50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60.00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</a:tr>
              <a:tr h="29542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SUM OF LISTED INDIRECT COSTS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229.00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</a:tr>
              <a:tr h="16379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</a:tr>
              <a:tr h="163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SUM OF ALL LISTED COSTS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55.50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</a:tr>
              <a:tr h="16379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</a:tr>
              <a:tr h="163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RETURN TO LABOR &amp; MGMT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69.50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</a:tr>
              <a:tr h="16379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</a:tr>
              <a:tr h="29542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LISTED COSTS PER BUDGET UNIT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(t) :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</a:tr>
              <a:tr h="163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-Direct Costs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22.60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</a:tr>
              <a:tr h="163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-Indirect Costs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9.16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</a:tr>
              <a:tr h="163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-Total Listed Costs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31.76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2" marR="6952" marT="6952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88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Budgets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Used to compare costs and benefits of alternatives faced by farm business.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Focuses only on changes.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For example, growing a new crop…</a:t>
            </a:r>
            <a:endParaRPr lang="en-US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/>
              <a:t>http://</a:t>
            </a:r>
            <a:r>
              <a:rPr lang="en-US" dirty="0" smtClean="0"/>
              <a:t>pubs.cas.psu.edu/freepubs/pdfs/ua366.pdf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716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Do what you can, </a:t>
            </a:r>
          </a:p>
          <a:p>
            <a:pPr marL="0" indent="0" algn="ctr">
              <a:buNone/>
            </a:pPr>
            <a:r>
              <a:rPr lang="en-US" dirty="0" smtClean="0"/>
              <a:t>with what you have,	</a:t>
            </a:r>
          </a:p>
          <a:p>
            <a:pPr marL="0" indent="0" algn="ctr">
              <a:buNone/>
            </a:pPr>
            <a:r>
              <a:rPr lang="en-US" dirty="0" smtClean="0"/>
              <a:t>where you are.</a:t>
            </a:r>
          </a:p>
          <a:p>
            <a:pPr marL="0" indent="0">
              <a:buNone/>
            </a:pPr>
            <a:r>
              <a:rPr lang="en-US" dirty="0" smtClean="0"/>
              <a:t>								-Theodore Roosevelt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1732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State the proposed change</a:t>
            </a:r>
          </a:p>
          <a:p>
            <a:pPr marL="0" indent="0">
              <a:buNone/>
            </a:pPr>
            <a:r>
              <a:rPr lang="en-US" dirty="0" smtClean="0"/>
              <a:t>List the added returns</a:t>
            </a:r>
          </a:p>
          <a:p>
            <a:pPr marL="0" indent="0">
              <a:buNone/>
            </a:pPr>
            <a:r>
              <a:rPr lang="en-US" dirty="0" smtClean="0"/>
              <a:t>List the reduced costs</a:t>
            </a:r>
          </a:p>
          <a:p>
            <a:pPr marL="0" indent="0">
              <a:buNone/>
            </a:pPr>
            <a:r>
              <a:rPr lang="en-US" dirty="0" smtClean="0"/>
              <a:t>List the added costs</a:t>
            </a:r>
          </a:p>
          <a:p>
            <a:pPr marL="0" indent="0">
              <a:buNone/>
            </a:pPr>
            <a:r>
              <a:rPr lang="en-US" dirty="0" smtClean="0"/>
              <a:t>List the reduced returns</a:t>
            </a:r>
          </a:p>
          <a:p>
            <a:pPr marL="0" indent="0">
              <a:buNone/>
            </a:pPr>
            <a:r>
              <a:rPr lang="en-US" dirty="0" smtClean="0"/>
              <a:t>Summarize the net effect</a:t>
            </a:r>
          </a:p>
          <a:p>
            <a:pPr marL="0" indent="0">
              <a:buNone/>
            </a:pPr>
            <a:r>
              <a:rPr lang="en-US" dirty="0" smtClean="0"/>
              <a:t>Consider non-financial factors.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2" y="1370013"/>
            <a:ext cx="9001358" cy="40100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3367" y="786063"/>
            <a:ext cx="1652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PROS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9222" y="771307"/>
            <a:ext cx="1652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CONS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38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16036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Proposed change: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Added returns:</a:t>
            </a:r>
          </a:p>
          <a:p>
            <a:pPr marL="0" indent="0">
              <a:buNone/>
            </a:pPr>
            <a:r>
              <a:rPr lang="en-US" dirty="0" smtClean="0"/>
              <a:t>Reduced costs:</a:t>
            </a:r>
          </a:p>
          <a:p>
            <a:pPr marL="0" indent="0">
              <a:buNone/>
            </a:pPr>
            <a:r>
              <a:rPr lang="en-US" dirty="0" smtClean="0"/>
              <a:t>Added costs:</a:t>
            </a:r>
          </a:p>
          <a:p>
            <a:pPr marL="0" indent="0">
              <a:buNone/>
            </a:pPr>
            <a:r>
              <a:rPr lang="en-US" dirty="0" smtClean="0"/>
              <a:t>Reduced returns: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84073" y="1620548"/>
            <a:ext cx="307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Marriage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84073" y="2709717"/>
            <a:ext cx="4211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Love and affection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84073" y="3347498"/>
            <a:ext cx="4211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Household chores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84073" y="3926971"/>
            <a:ext cx="4211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Mother-in-law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84073" y="4551288"/>
            <a:ext cx="4211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Must grow up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8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Budget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546609" y="280004"/>
          <a:ext cx="7841486" cy="565750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771300"/>
                <a:gridCol w="242411"/>
                <a:gridCol w="1528889"/>
                <a:gridCol w="378143"/>
                <a:gridCol w="470408"/>
                <a:gridCol w="1679035"/>
                <a:gridCol w="1771300"/>
              </a:tblGrid>
              <a:tr h="637755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Partial Budget </a:t>
                      </a:r>
                      <a:r>
                        <a:rPr lang="en-US" sz="2400" u="none" strike="noStrike" dirty="0" smtClean="0">
                          <a:effectLst/>
                        </a:rPr>
                        <a:t>Langdon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145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Scale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160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acres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5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A. Added </a:t>
                      </a:r>
                      <a:r>
                        <a:rPr lang="en-US" sz="2400" u="none" strike="noStrike" dirty="0">
                          <a:effectLst/>
                        </a:rPr>
                        <a:t>Income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C. Added </a:t>
                      </a:r>
                      <a:r>
                        <a:rPr lang="en-US" sz="2400" u="none" strike="noStrike" dirty="0">
                          <a:effectLst/>
                        </a:rPr>
                        <a:t>Costs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145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Yield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3202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Price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>
                          <a:effectLst/>
                        </a:rPr>
                        <a:t>33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3202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Revenue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>
                          <a:effectLst/>
                        </a:rPr>
                        <a:t>132000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112000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1145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5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B. Reduced </a:t>
                      </a:r>
                      <a:r>
                        <a:rPr lang="en-US" sz="2400" u="none" strike="noStrike" dirty="0">
                          <a:effectLst/>
                        </a:rPr>
                        <a:t>Costs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D. Reduced </a:t>
                      </a:r>
                      <a:r>
                        <a:rPr lang="en-US" sz="2400" u="none" strike="noStrike" dirty="0">
                          <a:effectLst/>
                        </a:rPr>
                        <a:t>Income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145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>
                          <a:effectLst/>
                        </a:rPr>
                        <a:t>244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Yield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>
                          <a:effectLst/>
                        </a:rPr>
                        <a:t>1720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3202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Price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>
                          <a:effectLst/>
                        </a:rPr>
                        <a:t>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3202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>
                          <a:effectLst/>
                        </a:rPr>
                        <a:t>38960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Revenue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>
                          <a:effectLst/>
                        </a:rPr>
                        <a:t>55040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11455">
                <a:tc gridSpan="2"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strike="noStrike" dirty="0">
                          <a:effectLst/>
                        </a:rPr>
                        <a:t> </a:t>
                      </a:r>
                      <a:r>
                        <a:rPr lang="en-US" sz="2400" b="1" u="none" strike="noStrike" dirty="0" smtClean="0">
                          <a:effectLst/>
                        </a:rPr>
                        <a:t>Net Change</a:t>
                      </a:r>
                      <a:endParaRPr lang="en-US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145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A+B-C-D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 smtClean="0">
                          <a:effectLst/>
                        </a:rPr>
                        <a:t>3920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Per Acre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>
                          <a:effectLst/>
                        </a:rPr>
                        <a:t>24.50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11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274638"/>
          <a:ext cx="8039100" cy="513277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15939"/>
                <a:gridCol w="1815939"/>
                <a:gridCol w="387672"/>
                <a:gridCol w="387672"/>
                <a:gridCol w="1815939"/>
                <a:gridCol w="1815939"/>
              </a:tblGrid>
              <a:tr h="574307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Partial Budget </a:t>
                      </a:r>
                      <a:r>
                        <a:rPr lang="en-US" sz="2400" u="none" strike="noStrike" dirty="0" smtClean="0">
                          <a:effectLst/>
                        </a:rPr>
                        <a:t>Langdon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52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Scale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160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acres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52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Added Income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Added Costs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52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Yield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665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904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Price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33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904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Revenue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153120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106400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52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52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Reduced Costs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Reduced Income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52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244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Yield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1720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904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Price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0.20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904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38960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Revenue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55040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52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52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</a:rPr>
                        <a:t>Net Change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>
                          <a:effectLst/>
                        </a:rPr>
                        <a:t>30640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</a:rPr>
                        <a:t>Per Acre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191.50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79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Remember to consider non-financial factors!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23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Change and adaptation are part of production agriculture, especially in the northern plains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48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89309"/>
            <a:ext cx="8290904" cy="471688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2550695" y="1600201"/>
            <a:ext cx="1235242" cy="597567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43200" y="2237018"/>
            <a:ext cx="3080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You are here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48418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we got?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56484" cy="4525963"/>
          </a:xfrm>
        </p:spPr>
        <p:txBody>
          <a:bodyPr/>
          <a:lstStyle/>
          <a:p>
            <a:r>
              <a:rPr lang="en-US" dirty="0" smtClean="0"/>
              <a:t>Arable land and pasture</a:t>
            </a:r>
          </a:p>
          <a:p>
            <a:r>
              <a:rPr lang="en-US" dirty="0" smtClean="0"/>
              <a:t>Relatively short, cool, semi-arid growing season</a:t>
            </a:r>
          </a:p>
          <a:p>
            <a:r>
              <a:rPr lang="en-US" dirty="0" smtClean="0"/>
              <a:t>Cold winters</a:t>
            </a:r>
          </a:p>
          <a:p>
            <a:r>
              <a:rPr lang="en-US" dirty="0" smtClean="0"/>
              <a:t>Distant markets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050" name="Picture 2" descr="http://www.haugenfarmrealty.com/images/haugen_750_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063" y="1600200"/>
            <a:ext cx="5647262" cy="377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375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</a:t>
            </a:r>
            <a:r>
              <a:rPr lang="en-US" sz="4000" dirty="0" smtClean="0"/>
              <a:t>When I was a kid…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36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3074" name="Picture 2" descr="http://www.istockphoto.com/file_thumbview_approve.php?size=1&amp;id=129325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585" y="509337"/>
            <a:ext cx="5074151" cy="507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685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4098" name="Picture 2" descr="http://blogs.artinfo.com/secrethistoryofart/files/2012/07/juliuscaes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53" y="370724"/>
            <a:ext cx="417094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3.amazonaws.com/mtv-main-assets/files/callouts/gilbert-stuart-george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004" y="372480"/>
            <a:ext cx="453999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2293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SKPANEKEY" val="71d957d1-d431-4e19-82ce-70eba0a8e170"/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CHARTLABELS" val="1"/>
  <p:tag name="ALLOWUSERFEEDBACK" val="True"/>
  <p:tag name="ZEROBASED" val="False"/>
  <p:tag name="FIBINCLUDEOTHER" val="True"/>
  <p:tag name="PRRESPONSE4" val="7"/>
  <p:tag name="PRRESPONSE9" val="2"/>
  <p:tag name="TPOS" val="2"/>
  <p:tag name="SAVECSVWITHSESSION" val="True"/>
  <p:tag name="RESPCOUNTERFORMAT" val="0"/>
  <p:tag name="CHARTVALUEFORMAT" val="0%"/>
  <p:tag name="RACEENDPOINTS" val="100"/>
  <p:tag name="BUBBLENAMEVISIBLE" val="True"/>
  <p:tag name="CUSTOMCELLBACKCOLOR2" val="-13395457"/>
  <p:tag name="GRIDOPACITY" val="90"/>
  <p:tag name="POLLINGCYCLE" val="2"/>
  <p:tag name="CORRECTPOINTVALUE" val="1"/>
  <p:tag name="ADVANCEDSETTINGSVIEW" val="False"/>
  <p:tag name="PRRESPONSE3" val="8"/>
  <p:tag name="SHOWFLASHWARNING" val="True"/>
  <p:tag name="POWERPOINTVERSION" val="14.0"/>
  <p:tag name="COUNTDOWNSTYLE" val="-1"/>
  <p:tag name="AUTOADVANCE" val="False"/>
  <p:tag name="PARTICIPANTSINLEADERBOARD" val="5"/>
  <p:tag name="CUSTOMGRIDBACKCOLOR" val="-722948"/>
  <p:tag name="GRIDROTATIONINTERVAL" val="2"/>
  <p:tag name="INCLUDENONRESPONDERS" val="False"/>
  <p:tag name="CHARTSCALE" val="True"/>
  <p:tag name="PRRESPONSE5" val="6"/>
  <p:tag name="WASPOLLED" val="65974EBF13894094A2D7E3F56895287B"/>
  <p:tag name="ANSWERNOWTEXT" val="Answer Now"/>
  <p:tag name="REVIEWONLY" val="False"/>
  <p:tag name="BUBBLEGROUPING" val="3"/>
  <p:tag name="DISPLAYDEVICENUMBER" val="True"/>
  <p:tag name="INCLUDEPPT" val="True"/>
  <p:tag name="FIBDISPLAYKEYWORDS" val="True"/>
  <p:tag name="ALWAYSOPENPOLL" val="False"/>
  <p:tag name="COUNTDOWNSECONDS" val="10"/>
  <p:tag name="RACEANIMATIONSPEED" val="3"/>
  <p:tag name="USESCHEMECOLORS" val="True"/>
  <p:tag name="REALTIMEBACKUP" val="False"/>
  <p:tag name="PRRESPONSE7" val="4"/>
  <p:tag name="CSVFORMAT" val="0"/>
  <p:tag name="MAXRESPONDERS" val="5"/>
  <p:tag name="GRIDFONTSIZE" val="12"/>
  <p:tag name="PRRESPONSE1" val="10"/>
  <p:tag name="NUMRESPONSES" val="1"/>
  <p:tag name="CUSTOMCELLBACKCOLOR3" val="-268652"/>
  <p:tag name="FIBDISPLAYRESULTS" val="True"/>
  <p:tag name="ALLOWDUPLICATES" val="False"/>
  <p:tag name="RESETCHARTS" val="True"/>
  <p:tag name="USESECONDARYMONITOR" val="True"/>
  <p:tag name="REALTIMEBACKUPPATH" val="(None)"/>
  <p:tag name="DEFAULTNUMTEAMS" val="5"/>
  <p:tag name="STDCHART" val="1"/>
  <p:tag name="GRIDPOSITION" val="1"/>
  <p:tag name="TPVERSION" val="2008"/>
  <p:tag name="PRRESPONSE8" val="3"/>
  <p:tag name="DELIMITERS" val="3.1"/>
  <p:tag name="TPFULLVERSION" val="4.3.2.1178"/>
  <p:tag name="INCLUDESESSIO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ndsu-template1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ndsu-template1(1)</Template>
  <TotalTime>4914</TotalTime>
  <Words>885</Words>
  <Application>Microsoft Office PowerPoint</Application>
  <PresentationFormat>On-screen Show (4:3)</PresentationFormat>
  <Paragraphs>478</Paragraphs>
  <Slides>46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ＭＳ Ｐゴシック</vt:lpstr>
      <vt:lpstr>Arial</vt:lpstr>
      <vt:lpstr>Calibri</vt:lpstr>
      <vt:lpstr>ndsu-template1(1)</vt:lpstr>
      <vt:lpstr>PowerPoint Presentation</vt:lpstr>
      <vt:lpstr>Emerging Opportunities</vt:lpstr>
      <vt:lpstr>PowerPoint Presentation</vt:lpstr>
      <vt:lpstr>PowerPoint Presentation</vt:lpstr>
      <vt:lpstr>PowerPoint Presentation</vt:lpstr>
      <vt:lpstr>What have we got?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1982 Census of Ag-ND</vt:lpstr>
      <vt:lpstr>PowerPoint Presentation</vt:lpstr>
      <vt:lpstr>PowerPoint Presentation</vt:lpstr>
      <vt:lpstr>Census of Ag-ND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Industrial/energy beets</vt:lpstr>
      <vt:lpstr>The General Idea</vt:lpstr>
      <vt:lpstr>Industrial Beets Defined</vt:lpstr>
      <vt:lpstr>The European Experience</vt:lpstr>
      <vt:lpstr>Region- Specific  Energy Beet Supply Chains</vt:lpstr>
      <vt:lpstr>Spring Beets</vt:lpstr>
      <vt:lpstr>Crop Rotation</vt:lpstr>
      <vt:lpstr>Planting</vt:lpstr>
      <vt:lpstr>Harvest, Transport, Storage</vt:lpstr>
      <vt:lpstr>Harvest, Transport, Storage</vt:lpstr>
      <vt:lpstr>Benefits</vt:lpstr>
      <vt:lpstr>Some Answers</vt:lpstr>
      <vt:lpstr>Some Concerns</vt:lpstr>
      <vt:lpstr>production economics</vt:lpstr>
      <vt:lpstr>Enterprise Budget</vt:lpstr>
      <vt:lpstr>PowerPoint Presentation</vt:lpstr>
      <vt:lpstr>PowerPoint Presentation</vt:lpstr>
      <vt:lpstr>Partial Budgets</vt:lpstr>
      <vt:lpstr>Steps.</vt:lpstr>
      <vt:lpstr>PowerPoint Presentation</vt:lpstr>
      <vt:lpstr>Example</vt:lpstr>
      <vt:lpstr>Partial Budget</vt:lpstr>
      <vt:lpstr>PowerPoint Presentation</vt:lpstr>
      <vt:lpstr>PowerPoint Presentation</vt:lpstr>
      <vt:lpstr>Wrap-up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Ripplinger</dc:creator>
  <cp:lastModifiedBy>David Ripplinger</cp:lastModifiedBy>
  <cp:revision>465</cp:revision>
  <cp:lastPrinted>2013-08-21T13:41:12Z</cp:lastPrinted>
  <dcterms:created xsi:type="dcterms:W3CDTF">2011-12-22T01:26:49Z</dcterms:created>
  <dcterms:modified xsi:type="dcterms:W3CDTF">2015-02-24T13:46:45Z</dcterms:modified>
</cp:coreProperties>
</file>