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78" r:id="rId5"/>
    <p:sldId id="265" r:id="rId6"/>
    <p:sldId id="262" r:id="rId7"/>
    <p:sldId id="264" r:id="rId8"/>
    <p:sldId id="266" r:id="rId9"/>
    <p:sldId id="261" r:id="rId10"/>
    <p:sldId id="259" r:id="rId11"/>
    <p:sldId id="269" r:id="rId12"/>
    <p:sldId id="280" r:id="rId13"/>
    <p:sldId id="293" r:id="rId14"/>
    <p:sldId id="285" r:id="rId15"/>
    <p:sldId id="284" r:id="rId16"/>
    <p:sldId id="286" r:id="rId17"/>
    <p:sldId id="287" r:id="rId18"/>
    <p:sldId id="288" r:id="rId19"/>
    <p:sldId id="290" r:id="rId20"/>
    <p:sldId id="291" r:id="rId21"/>
    <p:sldId id="292" r:id="rId22"/>
    <p:sldId id="271" r:id="rId23"/>
    <p:sldId id="275" r:id="rId24"/>
    <p:sldId id="289" r:id="rId25"/>
  </p:sldIdLst>
  <p:sldSz cx="9144000" cy="6858000" type="screen4x3"/>
  <p:notesSz cx="6954838" cy="93091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Ripplinger" initials="DR" lastIdx="21" clrIdx="0">
    <p:extLst>
      <p:ext uri="{19B8F6BF-5375-455C-9EA6-DF929625EA0E}">
        <p15:presenceInfo xmlns:p15="http://schemas.microsoft.com/office/powerpoint/2012/main" userId="S-1-5-21-145012770-2172889430-2296263792-75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409"/>
    <a:srgbClr val="FAA523"/>
    <a:srgbClr val="FFC830"/>
    <a:srgbClr val="FFCF01"/>
    <a:srgbClr val="0056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6" autoAdjust="0"/>
    <p:restoredTop sz="86536" autoAdjust="0"/>
  </p:normalViewPr>
  <p:slideViewPr>
    <p:cSldViewPr snapToGrid="0" snapToObjects="1">
      <p:cViewPr varScale="1">
        <p:scale>
          <a:sx n="64" d="100"/>
          <a:sy n="64" d="100"/>
        </p:scale>
        <p:origin x="85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id.Ripplinger\Documents\The%20Folder\Library\Combined%20Heat%20and%20Power\Presentation\Tables%20and%20Figur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id.Ripplinger\Documents\The%20Folder\Library\Combined%20Heat%20and%20Power\Presentation\Tables%20and%20Figur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id.Ripplinger\Downloads\Average_retail_price_of_electricity_monthly%20(1).csv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Minnesota CHP </a:t>
            </a:r>
            <a:r>
              <a:rPr lang="en-US" sz="2800" dirty="0" smtClean="0"/>
              <a:t>Facility</a:t>
            </a:r>
            <a:r>
              <a:rPr lang="en-US" sz="2800" baseline="0" dirty="0" smtClean="0"/>
              <a:t> Count</a:t>
            </a:r>
            <a:endParaRPr lang="en-US" sz="2800" dirty="0"/>
          </a:p>
        </c:rich>
      </c:tx>
      <c:layout>
        <c:manualLayout>
          <c:xMode val="edge"/>
          <c:yMode val="edge"/>
          <c:x val="0.2103855741234209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ofPieChart>
        <c:ofPieType val="pie"/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/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/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/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6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6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lumMod val="60000"/>
                    <a:shade val="95000"/>
                  </a:schemeClr>
                </a:solidFill>
                <a:round/>
              </a:ln>
              <a:effectLst/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6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6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lumMod val="60000"/>
                    <a:shade val="95000"/>
                  </a:schemeClr>
                </a:solidFill>
                <a:round/>
              </a:ln>
              <a:effectLst/>
            </c:spPr>
          </c:dPt>
          <c:dLbls>
            <c:dLbl>
              <c:idx val="1"/>
              <c:layout>
                <c:manualLayout>
                  <c:x val="-7.3403717672887274E-3"/>
                  <c:y val="0.1865079365079364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2185017133699265"/>
                  <c:y val="7.936507936507936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8.730158730158729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32004020905378783"/>
                  <c:y val="0.1309523809523808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9525388900987981"/>
                  <c:y val="1.984126984126980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3.8169933189901202E-2"/>
                  <c:y val="0.1150793650793650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16148817888035172"/>
                  <c:y val="-2.019363630147986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/>
                      <a:t>Biomass</a:t>
                    </a:r>
                    <a:r>
                      <a:rPr lang="en-US" b="1" baseline="0"/>
                      <a:t>, </a:t>
                    </a:r>
                    <a:fld id="{4252BFEF-9748-4178-B2F2-084514B29C63}" type="VALUE">
                      <a:rPr lang="en-US" b="1" baseline="0"/>
                      <a:pPr>
                        <a:defRPr sz="1600" b="1"/>
                      </a:pPr>
                      <a:t>[VALUE]</a:t>
                    </a:fld>
                    <a:endParaRPr lang="en-US" b="1" baseline="0"/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Sheet3!$C$14:$I$14</c:f>
              <c:strCache>
                <c:ptCount val="7"/>
                <c:pt idx="0">
                  <c:v>Coal</c:v>
                </c:pt>
                <c:pt idx="1">
                  <c:v>Natural Gas</c:v>
                </c:pt>
                <c:pt idx="2">
                  <c:v>Oil</c:v>
                </c:pt>
                <c:pt idx="3">
                  <c:v>Waste</c:v>
                </c:pt>
                <c:pt idx="4">
                  <c:v>Biomass-boiler</c:v>
                </c:pt>
                <c:pt idx="5">
                  <c:v>Biomass-microturbine</c:v>
                </c:pt>
                <c:pt idx="6">
                  <c:v>Biomass-reciprocating engine</c:v>
                </c:pt>
              </c:strCache>
            </c:strRef>
          </c:cat>
          <c:val>
            <c:numRef>
              <c:f>Sheet3!$C$15:$I$15</c:f>
              <c:numCache>
                <c:formatCode>General</c:formatCode>
                <c:ptCount val="7"/>
                <c:pt idx="0">
                  <c:v>8</c:v>
                </c:pt>
                <c:pt idx="1">
                  <c:v>13</c:v>
                </c:pt>
                <c:pt idx="2">
                  <c:v>1</c:v>
                </c:pt>
                <c:pt idx="3">
                  <c:v>3</c:v>
                </c:pt>
                <c:pt idx="4">
                  <c:v>7</c:v>
                </c:pt>
                <c:pt idx="5">
                  <c:v>2</c:v>
                </c:pt>
                <c:pt idx="6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secondPieSize val="75"/>
        <c:serLines>
          <c:spPr>
            <a:ln w="9525">
              <a:solidFill>
                <a:schemeClr val="tx1">
                  <a:lumMod val="35000"/>
                  <a:lumOff val="65000"/>
                </a:schemeClr>
              </a:solidFill>
              <a:prstDash val="dash"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Minnesota CHP</a:t>
            </a:r>
            <a:r>
              <a:rPr lang="en-US" sz="2800" baseline="0"/>
              <a:t> Capacity (kW)</a:t>
            </a:r>
            <a:endParaRPr lang="en-US" sz="28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ofPieChart>
        <c:ofPieType val="pie"/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/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/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/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6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6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lumMod val="60000"/>
                    <a:shade val="95000"/>
                  </a:schemeClr>
                </a:solidFill>
                <a:round/>
              </a:ln>
              <a:effectLst/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6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6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lumMod val="60000"/>
                    <a:shade val="95000"/>
                  </a:schemeClr>
                </a:solidFill>
                <a:round/>
              </a:ln>
              <a:effectLst/>
            </c:spPr>
          </c:dPt>
          <c:dLbls>
            <c:dLbl>
              <c:idx val="1"/>
              <c:layout>
                <c:manualLayout>
                  <c:x val="-2.1827433523974926E-2"/>
                  <c:y val="0.28890326209223849"/>
                </c:manualLayout>
              </c:layout>
              <c:numFmt formatCode="#,##0" sourceLinked="0"/>
              <c:spPr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70676"/>
                        <a:gd name="adj2" fmla="val 373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2"/>
              <c:layout>
                <c:manualLayout>
                  <c:x val="-0.23198707447229086"/>
                  <c:y val="6.702349706286714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5896915980370804"/>
                  <c:y val="0.24364391951006123"/>
                </c:manualLayout>
              </c:layout>
              <c:numFmt formatCode="#,##0" sourceLinked="0"/>
              <c:spPr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08685"/>
                        <a:gd name="adj2" fmla="val -46899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>
                <c:manualLayout>
                  <c:x val="-1.1744594827662051E-2"/>
                  <c:y val="-0.3921701162803639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/>
                      <a:t>Biomass</a:t>
                    </a:r>
                    <a:r>
                      <a:rPr lang="en-US" b="1" baseline="0"/>
                      <a:t>, </a:t>
                    </a:r>
                    <a:fld id="{4252BFEF-9748-4178-B2F2-084514B29C63}" type="VALUE">
                      <a:rPr lang="en-US" b="1" baseline="0"/>
                      <a:pPr>
                        <a:defRPr sz="1600" b="1"/>
                      </a:pPr>
                      <a:t>[VALUE]</a:t>
                    </a:fld>
                    <a:endParaRPr lang="en-US" b="1" baseline="0"/>
                  </a:p>
                </c:rich>
              </c:tx>
              <c:numFmt formatCode="#,##0" sourceLinked="0"/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</c:extLst>
            </c:dLbl>
            <c:numFmt formatCode="#,##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Sheet3!$C$18:$I$18</c:f>
              <c:strCache>
                <c:ptCount val="7"/>
                <c:pt idx="0">
                  <c:v>Coal</c:v>
                </c:pt>
                <c:pt idx="1">
                  <c:v>Natural Gas</c:v>
                </c:pt>
                <c:pt idx="2">
                  <c:v>Oil</c:v>
                </c:pt>
                <c:pt idx="3">
                  <c:v>Waste</c:v>
                </c:pt>
                <c:pt idx="4">
                  <c:v>Biomass-boiler</c:v>
                </c:pt>
                <c:pt idx="5">
                  <c:v>Biomass-microturbine</c:v>
                </c:pt>
                <c:pt idx="6">
                  <c:v>Biomass-reciprocating engine</c:v>
                </c:pt>
              </c:strCache>
            </c:strRef>
          </c:cat>
          <c:val>
            <c:numRef>
              <c:f>Sheet3!$C$19:$I$19</c:f>
              <c:numCache>
                <c:formatCode>_(* #,##0_);_(* \(#,##0\);_(* "-"??_);_(@_)</c:formatCode>
                <c:ptCount val="7"/>
                <c:pt idx="0">
                  <c:v>238250</c:v>
                </c:pt>
                <c:pt idx="1">
                  <c:v>323865</c:v>
                </c:pt>
                <c:pt idx="2">
                  <c:v>3900</c:v>
                </c:pt>
                <c:pt idx="3">
                  <c:v>63700</c:v>
                </c:pt>
                <c:pt idx="4">
                  <c:v>188500</c:v>
                </c:pt>
                <c:pt idx="5">
                  <c:v>185</c:v>
                </c:pt>
                <c:pt idx="6">
                  <c:v>7532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secondPieSize val="75"/>
        <c:serLines>
          <c:spPr>
            <a:ln w="9525">
              <a:solidFill>
                <a:schemeClr val="tx1">
                  <a:lumMod val="35000"/>
                  <a:lumOff val="65000"/>
                </a:schemeClr>
              </a:solidFill>
              <a:prstDash val="dash"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 smtClean="0"/>
              <a:t>Minnesota Electricity</a:t>
            </a:r>
            <a:r>
              <a:rPr lang="en-US" sz="2800" baseline="0" dirty="0" smtClean="0"/>
              <a:t> Rates, 2001-2015</a:t>
            </a:r>
            <a:endParaRPr lang="en-US" sz="28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Average_retail_price_of_electri!$C$5</c:f>
              <c:strCache>
                <c:ptCount val="1"/>
                <c:pt idx="0">
                  <c:v>Commercial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Average_retail_price_of_electri!$A$6:$A$177</c:f>
              <c:numCache>
                <c:formatCode>mmm\-yy</c:formatCode>
                <c:ptCount val="172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</c:numCache>
            </c:numRef>
          </c:cat>
          <c:val>
            <c:numRef>
              <c:f>Average_retail_price_of_electri!$C$6:$C$177</c:f>
              <c:numCache>
                <c:formatCode>General</c:formatCode>
                <c:ptCount val="172"/>
                <c:pt idx="0">
                  <c:v>4.9800000000000004</c:v>
                </c:pt>
                <c:pt idx="1">
                  <c:v>5.5</c:v>
                </c:pt>
                <c:pt idx="2">
                  <c:v>5.64</c:v>
                </c:pt>
                <c:pt idx="3">
                  <c:v>6.29</c:v>
                </c:pt>
                <c:pt idx="4">
                  <c:v>6.45</c:v>
                </c:pt>
                <c:pt idx="5">
                  <c:v>6.67</c:v>
                </c:pt>
                <c:pt idx="6">
                  <c:v>7.04</c:v>
                </c:pt>
                <c:pt idx="7">
                  <c:v>7.48</c:v>
                </c:pt>
                <c:pt idx="8">
                  <c:v>5.73</c:v>
                </c:pt>
                <c:pt idx="9">
                  <c:v>5.53</c:v>
                </c:pt>
                <c:pt idx="10">
                  <c:v>5.5</c:v>
                </c:pt>
                <c:pt idx="11">
                  <c:v>5.55</c:v>
                </c:pt>
                <c:pt idx="12">
                  <c:v>5.5</c:v>
                </c:pt>
                <c:pt idx="13">
                  <c:v>5.66</c:v>
                </c:pt>
                <c:pt idx="14">
                  <c:v>5.47</c:v>
                </c:pt>
                <c:pt idx="15">
                  <c:v>5.51</c:v>
                </c:pt>
                <c:pt idx="16">
                  <c:v>6.09</c:v>
                </c:pt>
                <c:pt idx="17">
                  <c:v>6.67</c:v>
                </c:pt>
                <c:pt idx="18">
                  <c:v>6.48</c:v>
                </c:pt>
                <c:pt idx="19">
                  <c:v>6.56</c:v>
                </c:pt>
                <c:pt idx="20">
                  <c:v>5.71</c:v>
                </c:pt>
                <c:pt idx="21">
                  <c:v>5.41</c:v>
                </c:pt>
                <c:pt idx="22">
                  <c:v>5.74</c:v>
                </c:pt>
                <c:pt idx="23">
                  <c:v>5.48</c:v>
                </c:pt>
                <c:pt idx="24">
                  <c:v>5.48</c:v>
                </c:pt>
                <c:pt idx="25">
                  <c:v>5.65</c:v>
                </c:pt>
                <c:pt idx="26">
                  <c:v>5.97</c:v>
                </c:pt>
                <c:pt idx="27">
                  <c:v>6.06</c:v>
                </c:pt>
                <c:pt idx="28">
                  <c:v>6.33</c:v>
                </c:pt>
                <c:pt idx="29">
                  <c:v>6.84</c:v>
                </c:pt>
                <c:pt idx="30">
                  <c:v>6.74</c:v>
                </c:pt>
                <c:pt idx="31">
                  <c:v>6.85</c:v>
                </c:pt>
                <c:pt idx="32">
                  <c:v>6.19</c:v>
                </c:pt>
                <c:pt idx="33">
                  <c:v>5.86</c:v>
                </c:pt>
                <c:pt idx="34">
                  <c:v>5.36</c:v>
                </c:pt>
                <c:pt idx="35">
                  <c:v>5.91</c:v>
                </c:pt>
                <c:pt idx="36">
                  <c:v>5.77</c:v>
                </c:pt>
                <c:pt idx="37">
                  <c:v>5.78</c:v>
                </c:pt>
                <c:pt idx="38">
                  <c:v>6.01</c:v>
                </c:pt>
                <c:pt idx="39">
                  <c:v>6</c:v>
                </c:pt>
                <c:pt idx="40">
                  <c:v>6.53</c:v>
                </c:pt>
                <c:pt idx="41">
                  <c:v>6.67</c:v>
                </c:pt>
                <c:pt idx="42">
                  <c:v>7.05</c:v>
                </c:pt>
                <c:pt idx="43">
                  <c:v>6.88</c:v>
                </c:pt>
                <c:pt idx="44">
                  <c:v>6.53</c:v>
                </c:pt>
                <c:pt idx="45">
                  <c:v>6.2</c:v>
                </c:pt>
                <c:pt idx="46">
                  <c:v>6.28</c:v>
                </c:pt>
                <c:pt idx="47">
                  <c:v>5.92</c:v>
                </c:pt>
                <c:pt idx="48">
                  <c:v>6.17</c:v>
                </c:pt>
                <c:pt idx="49">
                  <c:v>6.1</c:v>
                </c:pt>
                <c:pt idx="50">
                  <c:v>5.62</c:v>
                </c:pt>
                <c:pt idx="51">
                  <c:v>6.44</c:v>
                </c:pt>
                <c:pt idx="52">
                  <c:v>6.13</c:v>
                </c:pt>
                <c:pt idx="53">
                  <c:v>7.22</c:v>
                </c:pt>
                <c:pt idx="54">
                  <c:v>7.01</c:v>
                </c:pt>
                <c:pt idx="55">
                  <c:v>7.25</c:v>
                </c:pt>
                <c:pt idx="56">
                  <c:v>7.58</c:v>
                </c:pt>
                <c:pt idx="57">
                  <c:v>6.18</c:v>
                </c:pt>
                <c:pt idx="58">
                  <c:v>6.47</c:v>
                </c:pt>
                <c:pt idx="59">
                  <c:v>6.57</c:v>
                </c:pt>
                <c:pt idx="60">
                  <c:v>6.73</c:v>
                </c:pt>
                <c:pt idx="61">
                  <c:v>6.97</c:v>
                </c:pt>
                <c:pt idx="62">
                  <c:v>6.15</c:v>
                </c:pt>
                <c:pt idx="63">
                  <c:v>6.31</c:v>
                </c:pt>
                <c:pt idx="64">
                  <c:v>6.91</c:v>
                </c:pt>
                <c:pt idx="65">
                  <c:v>7.88</c:v>
                </c:pt>
                <c:pt idx="66">
                  <c:v>7.95</c:v>
                </c:pt>
                <c:pt idx="67">
                  <c:v>7.61</c:v>
                </c:pt>
                <c:pt idx="68">
                  <c:v>6.98</c:v>
                </c:pt>
                <c:pt idx="69">
                  <c:v>6.75</c:v>
                </c:pt>
                <c:pt idx="70">
                  <c:v>6.85</c:v>
                </c:pt>
                <c:pt idx="71">
                  <c:v>6.7</c:v>
                </c:pt>
                <c:pt idx="72">
                  <c:v>6.88</c:v>
                </c:pt>
                <c:pt idx="73">
                  <c:v>7.02</c:v>
                </c:pt>
                <c:pt idx="74">
                  <c:v>7.12</c:v>
                </c:pt>
                <c:pt idx="75">
                  <c:v>7.77</c:v>
                </c:pt>
                <c:pt idx="76">
                  <c:v>7.02</c:v>
                </c:pt>
                <c:pt idx="77">
                  <c:v>8.41</c:v>
                </c:pt>
                <c:pt idx="78">
                  <c:v>8.41</c:v>
                </c:pt>
                <c:pt idx="79">
                  <c:v>7.84</c:v>
                </c:pt>
                <c:pt idx="80">
                  <c:v>7.38</c:v>
                </c:pt>
                <c:pt idx="81">
                  <c:v>7.03</c:v>
                </c:pt>
                <c:pt idx="82">
                  <c:v>7.11</c:v>
                </c:pt>
                <c:pt idx="83">
                  <c:v>7.47</c:v>
                </c:pt>
                <c:pt idx="84">
                  <c:v>7.47</c:v>
                </c:pt>
                <c:pt idx="85">
                  <c:v>7.46</c:v>
                </c:pt>
                <c:pt idx="86">
                  <c:v>7.41</c:v>
                </c:pt>
                <c:pt idx="87">
                  <c:v>7.26</c:v>
                </c:pt>
                <c:pt idx="88">
                  <c:v>7.98</c:v>
                </c:pt>
                <c:pt idx="89">
                  <c:v>8.7200000000000006</c:v>
                </c:pt>
                <c:pt idx="90">
                  <c:v>8.94</c:v>
                </c:pt>
                <c:pt idx="91">
                  <c:v>8.5</c:v>
                </c:pt>
                <c:pt idx="92">
                  <c:v>7.94</c:v>
                </c:pt>
                <c:pt idx="93">
                  <c:v>7.51</c:v>
                </c:pt>
                <c:pt idx="94">
                  <c:v>7.87</c:v>
                </c:pt>
                <c:pt idx="95">
                  <c:v>7.27</c:v>
                </c:pt>
                <c:pt idx="96">
                  <c:v>7.44</c:v>
                </c:pt>
                <c:pt idx="97">
                  <c:v>7.63</c:v>
                </c:pt>
                <c:pt idx="98">
                  <c:v>7.93</c:v>
                </c:pt>
                <c:pt idx="99">
                  <c:v>7.71</c:v>
                </c:pt>
                <c:pt idx="100">
                  <c:v>7.74</c:v>
                </c:pt>
                <c:pt idx="101">
                  <c:v>8.4</c:v>
                </c:pt>
                <c:pt idx="102">
                  <c:v>8.59</c:v>
                </c:pt>
                <c:pt idx="103">
                  <c:v>8.6199999999999992</c:v>
                </c:pt>
                <c:pt idx="104">
                  <c:v>7.62</c:v>
                </c:pt>
                <c:pt idx="105">
                  <c:v>7.75</c:v>
                </c:pt>
                <c:pt idx="106">
                  <c:v>7.86</c:v>
                </c:pt>
                <c:pt idx="107">
                  <c:v>7.64</c:v>
                </c:pt>
                <c:pt idx="108">
                  <c:v>7.68</c:v>
                </c:pt>
                <c:pt idx="109">
                  <c:v>8.0399999999999991</c:v>
                </c:pt>
                <c:pt idx="110">
                  <c:v>8</c:v>
                </c:pt>
                <c:pt idx="111">
                  <c:v>8</c:v>
                </c:pt>
                <c:pt idx="112">
                  <c:v>8.23</c:v>
                </c:pt>
                <c:pt idx="113">
                  <c:v>8.9</c:v>
                </c:pt>
                <c:pt idx="114">
                  <c:v>9.11</c:v>
                </c:pt>
                <c:pt idx="115">
                  <c:v>8.91</c:v>
                </c:pt>
                <c:pt idx="116">
                  <c:v>8.6999999999999993</c:v>
                </c:pt>
                <c:pt idx="117">
                  <c:v>8.19</c:v>
                </c:pt>
                <c:pt idx="118">
                  <c:v>8.34</c:v>
                </c:pt>
                <c:pt idx="119">
                  <c:v>8.23</c:v>
                </c:pt>
                <c:pt idx="120">
                  <c:v>8.1300000000000008</c:v>
                </c:pt>
                <c:pt idx="121">
                  <c:v>8.24</c:v>
                </c:pt>
                <c:pt idx="122">
                  <c:v>8.49</c:v>
                </c:pt>
                <c:pt idx="123">
                  <c:v>8.68</c:v>
                </c:pt>
                <c:pt idx="124">
                  <c:v>8.91</c:v>
                </c:pt>
                <c:pt idx="125">
                  <c:v>9.14</c:v>
                </c:pt>
                <c:pt idx="126">
                  <c:v>9.18</c:v>
                </c:pt>
                <c:pt idx="127">
                  <c:v>9.1199999999999992</c:v>
                </c:pt>
                <c:pt idx="128">
                  <c:v>9.3000000000000007</c:v>
                </c:pt>
                <c:pt idx="129">
                  <c:v>8.5299999999999994</c:v>
                </c:pt>
                <c:pt idx="130">
                  <c:v>7.97</c:v>
                </c:pt>
                <c:pt idx="131">
                  <c:v>7.69</c:v>
                </c:pt>
                <c:pt idx="132">
                  <c:v>8.26</c:v>
                </c:pt>
                <c:pt idx="133">
                  <c:v>8.42</c:v>
                </c:pt>
                <c:pt idx="134">
                  <c:v>8.6</c:v>
                </c:pt>
                <c:pt idx="135">
                  <c:v>8.44</c:v>
                </c:pt>
                <c:pt idx="136">
                  <c:v>8.59</c:v>
                </c:pt>
                <c:pt idx="137">
                  <c:v>9.25</c:v>
                </c:pt>
                <c:pt idx="138">
                  <c:v>9.18</c:v>
                </c:pt>
                <c:pt idx="139">
                  <c:v>9.44</c:v>
                </c:pt>
                <c:pt idx="140">
                  <c:v>9.5</c:v>
                </c:pt>
                <c:pt idx="141">
                  <c:v>8.93</c:v>
                </c:pt>
                <c:pt idx="142">
                  <c:v>8.66</c:v>
                </c:pt>
                <c:pt idx="143">
                  <c:v>8.61</c:v>
                </c:pt>
                <c:pt idx="144">
                  <c:v>8.7200000000000006</c:v>
                </c:pt>
                <c:pt idx="145">
                  <c:v>9.02</c:v>
                </c:pt>
                <c:pt idx="146">
                  <c:v>8.9499999999999993</c:v>
                </c:pt>
                <c:pt idx="147">
                  <c:v>9.0299999999999994</c:v>
                </c:pt>
                <c:pt idx="148">
                  <c:v>9.6300000000000008</c:v>
                </c:pt>
                <c:pt idx="149">
                  <c:v>10.31</c:v>
                </c:pt>
                <c:pt idx="150">
                  <c:v>10.029999999999999</c:v>
                </c:pt>
                <c:pt idx="151">
                  <c:v>10.01</c:v>
                </c:pt>
                <c:pt idx="152">
                  <c:v>9.89</c:v>
                </c:pt>
                <c:pt idx="153">
                  <c:v>9.27</c:v>
                </c:pt>
                <c:pt idx="154">
                  <c:v>9.11</c:v>
                </c:pt>
                <c:pt idx="155">
                  <c:v>8.92</c:v>
                </c:pt>
                <c:pt idx="156">
                  <c:v>9.15</c:v>
                </c:pt>
                <c:pt idx="157">
                  <c:v>9.4600000000000009</c:v>
                </c:pt>
                <c:pt idx="158">
                  <c:v>9.73</c:v>
                </c:pt>
                <c:pt idx="159">
                  <c:v>9.44</c:v>
                </c:pt>
                <c:pt idx="160">
                  <c:v>9.49</c:v>
                </c:pt>
                <c:pt idx="161">
                  <c:v>10.29</c:v>
                </c:pt>
                <c:pt idx="162">
                  <c:v>10.1</c:v>
                </c:pt>
                <c:pt idx="163">
                  <c:v>10.08</c:v>
                </c:pt>
                <c:pt idx="164">
                  <c:v>9.86</c:v>
                </c:pt>
                <c:pt idx="165">
                  <c:v>9.4</c:v>
                </c:pt>
                <c:pt idx="166">
                  <c:v>9.24</c:v>
                </c:pt>
                <c:pt idx="167">
                  <c:v>9.02</c:v>
                </c:pt>
                <c:pt idx="168">
                  <c:v>9.07</c:v>
                </c:pt>
                <c:pt idx="169">
                  <c:v>8.98</c:v>
                </c:pt>
                <c:pt idx="170">
                  <c:v>8.9</c:v>
                </c:pt>
                <c:pt idx="171">
                  <c:v>9.34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Average_retail_price_of_electri!$D$5</c:f>
              <c:strCache>
                <c:ptCount val="1"/>
                <c:pt idx="0">
                  <c:v>Industrial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Average_retail_price_of_electri!$A$6:$A$177</c:f>
              <c:numCache>
                <c:formatCode>mmm\-yy</c:formatCode>
                <c:ptCount val="172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</c:numCache>
            </c:numRef>
          </c:cat>
          <c:val>
            <c:numRef>
              <c:f>Average_retail_price_of_electri!$D$6:$D$177</c:f>
              <c:numCache>
                <c:formatCode>General</c:formatCode>
                <c:ptCount val="172"/>
                <c:pt idx="0">
                  <c:v>4.32</c:v>
                </c:pt>
                <c:pt idx="1">
                  <c:v>4.57</c:v>
                </c:pt>
                <c:pt idx="2">
                  <c:v>4.2</c:v>
                </c:pt>
                <c:pt idx="3">
                  <c:v>3.94</c:v>
                </c:pt>
                <c:pt idx="4">
                  <c:v>4.1100000000000003</c:v>
                </c:pt>
                <c:pt idx="5">
                  <c:v>4.5999999999999996</c:v>
                </c:pt>
                <c:pt idx="6">
                  <c:v>4.87</c:v>
                </c:pt>
                <c:pt idx="7">
                  <c:v>4.74</c:v>
                </c:pt>
                <c:pt idx="8">
                  <c:v>4.34</c:v>
                </c:pt>
                <c:pt idx="9">
                  <c:v>3.94</c:v>
                </c:pt>
                <c:pt idx="10">
                  <c:v>4.08</c:v>
                </c:pt>
                <c:pt idx="11">
                  <c:v>4.42</c:v>
                </c:pt>
                <c:pt idx="12">
                  <c:v>3.89</c:v>
                </c:pt>
                <c:pt idx="13">
                  <c:v>4.0999999999999996</c:v>
                </c:pt>
                <c:pt idx="14">
                  <c:v>3.82</c:v>
                </c:pt>
                <c:pt idx="15">
                  <c:v>4.1100000000000003</c:v>
                </c:pt>
                <c:pt idx="16">
                  <c:v>3.69</c:v>
                </c:pt>
                <c:pt idx="17">
                  <c:v>4.3899999999999997</c:v>
                </c:pt>
                <c:pt idx="18">
                  <c:v>4.47</c:v>
                </c:pt>
                <c:pt idx="19">
                  <c:v>4.3499999999999996</c:v>
                </c:pt>
                <c:pt idx="20">
                  <c:v>4.2</c:v>
                </c:pt>
                <c:pt idx="21">
                  <c:v>3.93</c:v>
                </c:pt>
                <c:pt idx="22">
                  <c:v>3.77</c:v>
                </c:pt>
                <c:pt idx="23">
                  <c:v>3.97</c:v>
                </c:pt>
                <c:pt idx="24">
                  <c:v>3.9</c:v>
                </c:pt>
                <c:pt idx="25">
                  <c:v>4.3899999999999997</c:v>
                </c:pt>
                <c:pt idx="26">
                  <c:v>4.26</c:v>
                </c:pt>
                <c:pt idx="27">
                  <c:v>4.21</c:v>
                </c:pt>
                <c:pt idx="28">
                  <c:v>4.08</c:v>
                </c:pt>
                <c:pt idx="29">
                  <c:v>4.82</c:v>
                </c:pt>
                <c:pt idx="30">
                  <c:v>4.8600000000000003</c:v>
                </c:pt>
                <c:pt idx="31">
                  <c:v>4.79</c:v>
                </c:pt>
                <c:pt idx="32">
                  <c:v>4.6399999999999997</c:v>
                </c:pt>
                <c:pt idx="33">
                  <c:v>4.08</c:v>
                </c:pt>
                <c:pt idx="34">
                  <c:v>4.0999999999999996</c:v>
                </c:pt>
                <c:pt idx="35">
                  <c:v>4.08</c:v>
                </c:pt>
                <c:pt idx="36">
                  <c:v>4.3899999999999997</c:v>
                </c:pt>
                <c:pt idx="37">
                  <c:v>4.2699999999999996</c:v>
                </c:pt>
                <c:pt idx="38">
                  <c:v>4.3600000000000003</c:v>
                </c:pt>
                <c:pt idx="39">
                  <c:v>4.42</c:v>
                </c:pt>
                <c:pt idx="40">
                  <c:v>4.3899999999999997</c:v>
                </c:pt>
                <c:pt idx="41">
                  <c:v>5.0199999999999996</c:v>
                </c:pt>
                <c:pt idx="42">
                  <c:v>5.28</c:v>
                </c:pt>
                <c:pt idx="43">
                  <c:v>4.88</c:v>
                </c:pt>
                <c:pt idx="44">
                  <c:v>4.83</c:v>
                </c:pt>
                <c:pt idx="45">
                  <c:v>4.5</c:v>
                </c:pt>
                <c:pt idx="46">
                  <c:v>4.21</c:v>
                </c:pt>
                <c:pt idx="47">
                  <c:v>4.8600000000000003</c:v>
                </c:pt>
                <c:pt idx="48">
                  <c:v>4.53</c:v>
                </c:pt>
                <c:pt idx="49">
                  <c:v>4.67</c:v>
                </c:pt>
                <c:pt idx="50">
                  <c:v>4.8600000000000003</c:v>
                </c:pt>
                <c:pt idx="51">
                  <c:v>4.68</c:v>
                </c:pt>
                <c:pt idx="52">
                  <c:v>4.8099999999999996</c:v>
                </c:pt>
                <c:pt idx="53">
                  <c:v>5.69</c:v>
                </c:pt>
                <c:pt idx="54">
                  <c:v>5.35</c:v>
                </c:pt>
                <c:pt idx="55">
                  <c:v>5.25</c:v>
                </c:pt>
                <c:pt idx="56">
                  <c:v>4.9400000000000004</c:v>
                </c:pt>
                <c:pt idx="57">
                  <c:v>5.26</c:v>
                </c:pt>
                <c:pt idx="58">
                  <c:v>4.82</c:v>
                </c:pt>
                <c:pt idx="59">
                  <c:v>5.3</c:v>
                </c:pt>
                <c:pt idx="60">
                  <c:v>4.8499999999999996</c:v>
                </c:pt>
                <c:pt idx="61">
                  <c:v>5.04</c:v>
                </c:pt>
                <c:pt idx="62">
                  <c:v>4.59</c:v>
                </c:pt>
                <c:pt idx="63">
                  <c:v>4.75</c:v>
                </c:pt>
                <c:pt idx="64">
                  <c:v>5.07</c:v>
                </c:pt>
                <c:pt idx="65">
                  <c:v>5.61</c:v>
                </c:pt>
                <c:pt idx="66">
                  <c:v>6.29</c:v>
                </c:pt>
                <c:pt idx="67">
                  <c:v>5.91</c:v>
                </c:pt>
                <c:pt idx="68">
                  <c:v>5.22</c:v>
                </c:pt>
                <c:pt idx="69">
                  <c:v>5.44</c:v>
                </c:pt>
                <c:pt idx="70">
                  <c:v>5.4</c:v>
                </c:pt>
                <c:pt idx="71">
                  <c:v>5.2</c:v>
                </c:pt>
                <c:pt idx="72">
                  <c:v>5.22</c:v>
                </c:pt>
                <c:pt idx="73">
                  <c:v>5.57</c:v>
                </c:pt>
                <c:pt idx="74">
                  <c:v>5.45</c:v>
                </c:pt>
                <c:pt idx="75">
                  <c:v>5.69</c:v>
                </c:pt>
                <c:pt idx="76">
                  <c:v>5.49</c:v>
                </c:pt>
                <c:pt idx="77">
                  <c:v>6.32</c:v>
                </c:pt>
                <c:pt idx="78">
                  <c:v>6.37</c:v>
                </c:pt>
                <c:pt idx="79">
                  <c:v>6.09</c:v>
                </c:pt>
                <c:pt idx="80">
                  <c:v>5.65</c:v>
                </c:pt>
                <c:pt idx="81">
                  <c:v>5.37</c:v>
                </c:pt>
                <c:pt idx="82">
                  <c:v>5.31</c:v>
                </c:pt>
                <c:pt idx="83">
                  <c:v>5.67</c:v>
                </c:pt>
                <c:pt idx="84">
                  <c:v>5.75</c:v>
                </c:pt>
                <c:pt idx="85">
                  <c:v>5.83</c:v>
                </c:pt>
                <c:pt idx="86">
                  <c:v>5.67</c:v>
                </c:pt>
                <c:pt idx="87">
                  <c:v>5.48</c:v>
                </c:pt>
                <c:pt idx="88">
                  <c:v>5.61</c:v>
                </c:pt>
                <c:pt idx="89">
                  <c:v>6.06</c:v>
                </c:pt>
                <c:pt idx="90">
                  <c:v>6.42</c:v>
                </c:pt>
                <c:pt idx="91">
                  <c:v>6.52</c:v>
                </c:pt>
                <c:pt idx="92">
                  <c:v>6.06</c:v>
                </c:pt>
                <c:pt idx="93">
                  <c:v>5.68</c:v>
                </c:pt>
                <c:pt idx="94">
                  <c:v>5.54</c:v>
                </c:pt>
                <c:pt idx="95">
                  <c:v>5.71</c:v>
                </c:pt>
                <c:pt idx="96">
                  <c:v>5.73</c:v>
                </c:pt>
                <c:pt idx="97">
                  <c:v>6.05</c:v>
                </c:pt>
                <c:pt idx="98">
                  <c:v>6.33</c:v>
                </c:pt>
                <c:pt idx="99">
                  <c:v>6.06</c:v>
                </c:pt>
                <c:pt idx="100">
                  <c:v>6.19</c:v>
                </c:pt>
                <c:pt idx="101">
                  <c:v>6.76</c:v>
                </c:pt>
                <c:pt idx="102">
                  <c:v>6.83</c:v>
                </c:pt>
                <c:pt idx="103">
                  <c:v>6.75</c:v>
                </c:pt>
                <c:pt idx="104">
                  <c:v>6.31</c:v>
                </c:pt>
                <c:pt idx="105">
                  <c:v>6.07</c:v>
                </c:pt>
                <c:pt idx="106">
                  <c:v>5.98</c:v>
                </c:pt>
                <c:pt idx="107">
                  <c:v>6.07</c:v>
                </c:pt>
                <c:pt idx="108">
                  <c:v>6.2</c:v>
                </c:pt>
                <c:pt idx="109">
                  <c:v>6.39</c:v>
                </c:pt>
                <c:pt idx="110">
                  <c:v>6.27</c:v>
                </c:pt>
                <c:pt idx="111">
                  <c:v>5.97</c:v>
                </c:pt>
                <c:pt idx="112">
                  <c:v>5.83</c:v>
                </c:pt>
                <c:pt idx="113">
                  <c:v>6.39</c:v>
                </c:pt>
                <c:pt idx="114">
                  <c:v>6.71</c:v>
                </c:pt>
                <c:pt idx="115">
                  <c:v>6.76</c:v>
                </c:pt>
                <c:pt idx="116">
                  <c:v>6.29</c:v>
                </c:pt>
                <c:pt idx="117">
                  <c:v>6.07</c:v>
                </c:pt>
                <c:pt idx="118">
                  <c:v>6.15</c:v>
                </c:pt>
                <c:pt idx="119">
                  <c:v>6.32</c:v>
                </c:pt>
                <c:pt idx="120">
                  <c:v>6.14</c:v>
                </c:pt>
                <c:pt idx="121">
                  <c:v>6.15</c:v>
                </c:pt>
                <c:pt idx="122">
                  <c:v>6.27</c:v>
                </c:pt>
                <c:pt idx="123">
                  <c:v>6.44</c:v>
                </c:pt>
                <c:pt idx="124">
                  <c:v>6.46</c:v>
                </c:pt>
                <c:pt idx="125">
                  <c:v>6.83</c:v>
                </c:pt>
                <c:pt idx="126">
                  <c:v>6.81</c:v>
                </c:pt>
                <c:pt idx="127">
                  <c:v>6.83</c:v>
                </c:pt>
                <c:pt idx="128">
                  <c:v>6.87</c:v>
                </c:pt>
                <c:pt idx="129">
                  <c:v>6.34</c:v>
                </c:pt>
                <c:pt idx="130">
                  <c:v>5.94</c:v>
                </c:pt>
                <c:pt idx="131">
                  <c:v>6.43</c:v>
                </c:pt>
                <c:pt idx="132">
                  <c:v>6.23</c:v>
                </c:pt>
                <c:pt idx="133">
                  <c:v>6.38</c:v>
                </c:pt>
                <c:pt idx="134">
                  <c:v>6.45</c:v>
                </c:pt>
                <c:pt idx="135">
                  <c:v>6.27</c:v>
                </c:pt>
                <c:pt idx="136">
                  <c:v>6.18</c:v>
                </c:pt>
                <c:pt idx="137">
                  <c:v>6.71</c:v>
                </c:pt>
                <c:pt idx="138">
                  <c:v>6.9</c:v>
                </c:pt>
                <c:pt idx="139">
                  <c:v>6.95</c:v>
                </c:pt>
                <c:pt idx="140">
                  <c:v>6.95</c:v>
                </c:pt>
                <c:pt idx="141">
                  <c:v>6.55</c:v>
                </c:pt>
                <c:pt idx="142">
                  <c:v>6.35</c:v>
                </c:pt>
                <c:pt idx="143">
                  <c:v>6.4</c:v>
                </c:pt>
                <c:pt idx="144">
                  <c:v>6.62</c:v>
                </c:pt>
                <c:pt idx="145">
                  <c:v>6.83</c:v>
                </c:pt>
                <c:pt idx="146">
                  <c:v>6.75</c:v>
                </c:pt>
                <c:pt idx="147">
                  <c:v>6.78</c:v>
                </c:pt>
                <c:pt idx="148">
                  <c:v>6.91</c:v>
                </c:pt>
                <c:pt idx="149">
                  <c:v>7.29</c:v>
                </c:pt>
                <c:pt idx="150">
                  <c:v>7.41</c:v>
                </c:pt>
                <c:pt idx="151">
                  <c:v>7.32</c:v>
                </c:pt>
                <c:pt idx="152">
                  <c:v>7.18</c:v>
                </c:pt>
                <c:pt idx="153">
                  <c:v>6.86</c:v>
                </c:pt>
                <c:pt idx="154">
                  <c:v>6.85</c:v>
                </c:pt>
                <c:pt idx="155">
                  <c:v>6.85</c:v>
                </c:pt>
                <c:pt idx="156">
                  <c:v>6.85</c:v>
                </c:pt>
                <c:pt idx="157">
                  <c:v>7.17</c:v>
                </c:pt>
                <c:pt idx="158">
                  <c:v>7.3</c:v>
                </c:pt>
                <c:pt idx="159">
                  <c:v>6.96</c:v>
                </c:pt>
                <c:pt idx="160">
                  <c:v>6.79</c:v>
                </c:pt>
                <c:pt idx="161">
                  <c:v>7.33</c:v>
                </c:pt>
                <c:pt idx="162">
                  <c:v>7.32</c:v>
                </c:pt>
                <c:pt idx="163">
                  <c:v>7.38</c:v>
                </c:pt>
                <c:pt idx="164">
                  <c:v>7.11</c:v>
                </c:pt>
                <c:pt idx="165">
                  <c:v>6.89</c:v>
                </c:pt>
                <c:pt idx="166">
                  <c:v>6.77</c:v>
                </c:pt>
                <c:pt idx="167">
                  <c:v>6.53</c:v>
                </c:pt>
                <c:pt idx="168">
                  <c:v>6.68</c:v>
                </c:pt>
                <c:pt idx="169">
                  <c:v>6.84</c:v>
                </c:pt>
                <c:pt idx="170">
                  <c:v>6.62</c:v>
                </c:pt>
                <c:pt idx="171">
                  <c:v>6.92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1077840"/>
        <c:axId val="141027192"/>
      </c:lineChart>
      <c:dateAx>
        <c:axId val="141077840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027192"/>
        <c:crosses val="autoZero"/>
        <c:auto val="1"/>
        <c:lblOffset val="100"/>
        <c:baseTimeUnit val="months"/>
        <c:majorUnit val="24"/>
        <c:majorTimeUnit val="months"/>
      </c:dateAx>
      <c:valAx>
        <c:axId val="141027192"/>
        <c:scaling>
          <c:orientation val="minMax"/>
          <c:min val="2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¢ per kWh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07784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71043F8B-EB91-48A2-955D-0DA9E770D333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E623E9EA-0B9C-481F-9469-FB13C4BB4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64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B0E2EFCC-835B-4C62-9E23-7ECBDB45166F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84300" y="1163638"/>
            <a:ext cx="4186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80004"/>
            <a:ext cx="5563870" cy="3665458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ACFC70B6-5BE4-48AB-82A5-44BBA6CA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305"/>
            <a:r>
              <a:rPr lang="en-US" dirty="0" smtClean="0"/>
              <a:t>Recover otherwise wasted thermal energy to produce useful thermal energy or electric power.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C70B6-5BE4-48AB-82A5-44BBA6CAED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866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C70B6-5BE4-48AB-82A5-44BBA6CAED6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599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green.template_graphics2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2732088"/>
            <a:ext cx="7366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green.template_graphics3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5883275"/>
            <a:ext cx="73660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98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651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2B6B74-1A75-4676-A4C8-F815AEB6DA2F}" type="datetime1">
              <a:rPr lang="en-US" altLang="en-US"/>
              <a:pPr/>
              <a:t>7/17/2015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7264A-449C-4FB2-89BE-1E0CC61AF0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0693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42163B-6FB4-4330-B9BB-9CCEE3B7F791}" type="datetime1">
              <a:rPr lang="en-US" altLang="en-US"/>
              <a:pPr/>
              <a:t>7/17/2015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50F984-0FB5-4206-8366-B54F6FF348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1002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6B3A91-1651-4D40-BA1D-4091E26CEDAF}" type="datetime1">
              <a:rPr lang="en-US" altLang="en-US"/>
              <a:pPr/>
              <a:t>7/17/2015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4B32F2-076B-48DB-A6A3-F45B410697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0197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3C1CED-60F2-4B6D-9DFA-FCE3A39BE596}" type="datetime1">
              <a:rPr lang="en-US" altLang="en-US"/>
              <a:pPr/>
              <a:t>7/17/2015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84CDE-4D22-4221-A368-12ED8AA700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8542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05B1F2-0753-46D1-9C06-E00EFCE66A34}" type="datetime1">
              <a:rPr lang="en-US" altLang="en-US"/>
              <a:pPr/>
              <a:t>7/17/2015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CBC3F-554E-4957-84B0-1874A84DE2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2527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1A4B51-4AE6-4BB8-87F5-526E2E066CD4}" type="datetime1">
              <a:rPr lang="en-US" altLang="en-US"/>
              <a:pPr/>
              <a:t>7/17/2015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A38981-8CCE-4145-9AB6-89CA4FA1E0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3868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8D7BA4-7EE3-4A45-B423-96DCAF480B26}" type="datetime1">
              <a:rPr lang="en-US" altLang="en-US"/>
              <a:pPr/>
              <a:t>7/17/2015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B7CF5-9009-4CEF-ABF8-67B9046C03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16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DAA55A-5133-4007-944A-2D4B5133A5CF}" type="datetime1">
              <a:rPr lang="en-US" altLang="en-US"/>
              <a:pPr/>
              <a:t>7/17/2015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698EE3-8F08-4D75-AEC8-A9313504FF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6155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378A5D-D8BF-4AC3-87C7-511B8B59E7D9}" type="datetime1">
              <a:rPr lang="en-US" altLang="en-US"/>
              <a:pPr/>
              <a:t>7/17/2015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75C61-3CCF-4975-A671-F01BB91AEE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0503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BEE517-06C2-4D90-9572-ABFD23CC46C1}" type="datetime1">
              <a:rPr lang="en-US" altLang="en-US"/>
              <a:pPr/>
              <a:t>7/17/2015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3D63F-CC29-4489-BD2A-EB395A6482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4117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A53F75-266E-42CA-850C-5A6795EF786B}" type="datetime1">
              <a:rPr lang="en-US" altLang="en-US"/>
              <a:pPr/>
              <a:t>7/17/2015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CA38FE-BFA6-4453-B065-7A1B827F79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053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6206F1F-E2F3-46FE-AB46-1838C1F0D9B7}" type="datetime1">
              <a:rPr lang="en-US" altLang="en-US"/>
              <a:pPr/>
              <a:t>7/17/2015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CB68B2E-CC4A-4C9A-9FC8-8368F8EEC274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15" descr="green.template_graphics2.wm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6164263"/>
            <a:ext cx="2463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FCF0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FFCF0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FFCF0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FFCF0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FFCF0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does CHP work best?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dirty="0" smtClean="0"/>
              <a:t>High electricity prices</a:t>
            </a:r>
          </a:p>
          <a:p>
            <a:pPr marL="0" indent="0">
              <a:buNone/>
            </a:pPr>
            <a:r>
              <a:rPr lang="en-US" sz="2600" dirty="0" smtClean="0"/>
              <a:t>Deregulated electricity markets</a:t>
            </a:r>
          </a:p>
          <a:p>
            <a:pPr marL="0" indent="0">
              <a:buNone/>
            </a:pPr>
            <a:r>
              <a:rPr lang="en-US" sz="2600" dirty="0" smtClean="0"/>
              <a:t>Firms with  </a:t>
            </a:r>
          </a:p>
          <a:p>
            <a:pPr marL="0" indent="0">
              <a:buNone/>
            </a:pPr>
            <a:r>
              <a:rPr lang="en-US" sz="2600" dirty="0" smtClean="0"/>
              <a:t>	</a:t>
            </a:r>
            <a:r>
              <a:rPr lang="en-US" sz="2500" dirty="0" smtClean="0"/>
              <a:t>-Regular operations</a:t>
            </a:r>
          </a:p>
          <a:p>
            <a:pPr marL="0" indent="0">
              <a:buNone/>
            </a:pPr>
            <a:r>
              <a:rPr lang="en-US" sz="2500" dirty="0" smtClean="0"/>
              <a:t>	-Regular thermal loads</a:t>
            </a:r>
            <a:endParaRPr lang="en-US" sz="2500" dirty="0"/>
          </a:p>
          <a:p>
            <a:pPr marL="0" indent="0">
              <a:buNone/>
            </a:pPr>
            <a:r>
              <a:rPr lang="en-US" sz="2500" dirty="0" smtClean="0"/>
              <a:t>	-Existing central plant</a:t>
            </a:r>
          </a:p>
          <a:p>
            <a:pPr marL="0" indent="0">
              <a:buNone/>
            </a:pPr>
            <a:r>
              <a:rPr lang="en-US" sz="2500" dirty="0" smtClean="0"/>
              <a:t>	-Central plant equipment replacement or major 	construction planned</a:t>
            </a:r>
          </a:p>
          <a:p>
            <a:pPr marL="0" indent="0">
              <a:buNone/>
            </a:pPr>
            <a:r>
              <a:rPr lang="en-US" sz="2500" dirty="0" smtClean="0"/>
              <a:t>	-Reliability concerns</a:t>
            </a:r>
            <a:endParaRPr lang="en-US" sz="2500" dirty="0"/>
          </a:p>
          <a:p>
            <a:pPr marL="0" indent="0">
              <a:buNone/>
            </a:pPr>
            <a:r>
              <a:rPr lang="en-US" sz="2500" dirty="0" smtClean="0"/>
              <a:t>	-Environment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90109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Feasibility:</a:t>
            </a:r>
            <a:br>
              <a:rPr lang="en-US" dirty="0" smtClean="0"/>
            </a:br>
            <a:r>
              <a:rPr lang="en-US" dirty="0" smtClean="0"/>
              <a:t>The Spark Spread</a:t>
            </a:r>
            <a:endParaRPr lang="en-US" dirty="0"/>
          </a:p>
        </p:txBody>
      </p:sp>
      <p:pic>
        <p:nvPicPr>
          <p:cNvPr id="12290" name="Picture 2" descr="http://i.ytimg.com/vi/m5mmw9qphkE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153" y="1703439"/>
            <a:ext cx="5477693" cy="41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01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971" y="1600200"/>
            <a:ext cx="8713029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76225" y="1417638"/>
            <a:ext cx="8601645" cy="470852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://cdn.mysitemyway.com/icons-watermarks/simple-black/iconathon/iconathon_power-plant/iconathon_power-plant_simple-black_512x5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764" y="2734336"/>
            <a:ext cx="1973808" cy="186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data:image/png;base64,iVBORw0KGgoAAAANSUhEUgAAAKAAAACgCAMAAAC8EZcfAAAAeFBMVEX///8AAAAZGRny8vL8/PyAgIC4uLhfX19vb2/Kysp7e3srKyuysrLh4eHPz89ra2uenp48PDzAwMDk5OQUFBTr6+upqamYmJjW1tZaWlpFRUX39/eGhoY1NTUjIyOPj49RUVELCwseHh59fX0oKCg3NzdUVFRLS0uw0oerAAADb0lEQVR4nO2c25qaMBCAiSACcpBwVBAXdPX937CiFNGvuEN3ErLt/DfeEPMbTJiEZDSNIAiCIIifgO5z08XC5H6CrOeuYoZJ/JFiKkbOAlXvpmh5aH7GCl2vJUBrw0yIH2MOkp8XChJkSDfZxe0fA1IUP+Mgyo9ZKIJ6GS/EUAcogkZuisJGEbwqCgNFr0hXosAZq3VHWCepUO6xQME1CZIgCZLgRMF6WuQ9g6Dl1EoLMidJ10oLrnTNhgfgMwguC03LdwoL3oJ4rq7gLr8VCZQVPNxDUF9VwW03Fde3agou/K5IUSopGPfTXAO4FiFZcFM8BONaOcE6e8zRimUAKiRVMNAHRS5lXqsm6A+K5Ne/I2TJTqbgdljk0NhaqpggH5RIakvXPMCamETBKhqUyJh7tdwrJRgOlnP99VZXTnD9EEwC1tYbNUoJsr6q62Nu0366kJ8lUbBfi7TbHnJ9mHwoJth34+B0qxUyysgV7GLVYnFrQBM0dZIbLKzdNljI26g/UTTcKr1W0NVyYLwqP6K+bPKkOrjgeecMKwvh8XSqwJfT4hEJkiAJkiAJkiAJkiAJkiAJkiAJkiAJkuDfCp65D8Eu63kEwxz6DaO3QKzg8OXce0aXg8UKrsA73TfzCDYm8AuS8zyCrN4GIMZfOf3vwwwJkiAJkiAJkiAJkiAJkuD3aFAEC3MpiOMh+rr6fwFDFwaOILdEUeIcIh+dd3+bPc4RbXGCIQn+NME4yNK0BJ8Yki3YLLtOaUMV5Qqe0v60gQc8MyRVsM6KR5F8dMVtPsHL06ALSx4hVdB9KlOAmlCq4EtdoG22MgWbl8cqaB+1TMHqJTKB7JSXe4tfYk9QBhOpgvypDCzJj1RB6ylxhw/aKi9VsBo2IXCihSSY1rDaHlM0HZhDZ4cTUZvAk/Wh2/VkDzpRPRfvawbifQLrWzipH3k8g5x1uVGi+GnaEVohi9fhJ3wrPwO/0P2C5ASvcwpYDXideAKOoE3HQsz+xmHx3RRi3HWPJN2hpgc7BT5ODx5QRN4zUY83wugFyNkHR0h4x1hnNL66QDD2/p7SjB1HLohYd4GFk2BrKn1WvbEcc8Xvzp9J9Xpg3qu3Rv/u/D5oX9D7A5T0o4k/y/HhwjC3Vbx38HJJTsazef62eSKb+0jLlARBEARBEH/iFwkjas1c4LWiAAAAAElFTkSuQmCC"/>
          <p:cNvSpPr>
            <a:spLocks noChangeAspect="1" noChangeArrowheads="1"/>
          </p:cNvSpPr>
          <p:nvPr/>
        </p:nvSpPr>
        <p:spPr bwMode="auto">
          <a:xfrm>
            <a:off x="4880267" y="4490894"/>
            <a:ext cx="322705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Boiler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067" y="2788809"/>
            <a:ext cx="201690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4939" y="2833046"/>
            <a:ext cx="1361411" cy="16668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900237" y="3387366"/>
            <a:ext cx="665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-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5025992" y="3412407"/>
            <a:ext cx="665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3201461"/>
            <a:ext cx="2032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Spark Spread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2387756" y="3509237"/>
            <a:ext cx="665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=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0362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6225" y="274638"/>
            <a:ext cx="8601645" cy="585152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744010" y="3804439"/>
            <a:ext cx="1927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CHP heat rate (</a:t>
            </a:r>
            <a:r>
              <a:rPr lang="en-US" dirty="0" err="1" smtClean="0"/>
              <a:t>MMBtu</a:t>
            </a:r>
            <a:r>
              <a:rPr lang="en-US" dirty="0" smtClean="0"/>
              <a:t>/kWh)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753812" y="2680382"/>
            <a:ext cx="1927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CHP fuel price ($/</a:t>
            </a:r>
            <a:r>
              <a:rPr lang="en-US" dirty="0" err="1" smtClean="0"/>
              <a:t>MMBtu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840131" y="5315084"/>
            <a:ext cx="2136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3,413 </a:t>
            </a:r>
            <a:r>
              <a:rPr lang="en-US" dirty="0" err="1" smtClean="0"/>
              <a:t>MMBtu</a:t>
            </a:r>
            <a:r>
              <a:rPr lang="en-US" dirty="0" smtClean="0"/>
              <a:t>/kWh 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840131" y="4641111"/>
            <a:ext cx="2136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Power-to-heat ratio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780269" y="3841964"/>
            <a:ext cx="2256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Boiler efficiency (%)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989286" y="2613993"/>
            <a:ext cx="1927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Avoided cost of thermal fuel ($/</a:t>
            </a:r>
            <a:r>
              <a:rPr lang="en-US" dirty="0" err="1" smtClean="0"/>
              <a:t>MMBtu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941944" y="2666726"/>
            <a:ext cx="1838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Avoided cost of power ($/kWh)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90960" y="4638386"/>
            <a:ext cx="2136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.1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654720" y="3570640"/>
            <a:ext cx="2016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824913" y="4273883"/>
            <a:ext cx="2167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÷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899996" y="3535219"/>
            <a:ext cx="2016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÷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824913" y="4947856"/>
            <a:ext cx="2167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÷</a:t>
            </a:r>
            <a:endParaRPr lang="en-US" dirty="0"/>
          </a:p>
        </p:txBody>
      </p:sp>
      <p:pic>
        <p:nvPicPr>
          <p:cNvPr id="38" name="Picture 2" descr="http://cdn.mysitemyway.com/icons-watermarks/simple-black/iconathon/iconathon_power-plant/iconathon_power-plant_simple-black_512x5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694" y="541226"/>
            <a:ext cx="1973808" cy="186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AutoShape 4" descr="data:image/png;base64,iVBORw0KGgoAAAANSUhEUgAAAKAAAACgCAMAAAC8EZcfAAAAeFBMVEX///8AAAAZGRny8vL8/PyAgIC4uLhfX19vb2/Kysp7e3srKyuysrLh4eHPz89ra2uenp48PDzAwMDk5OQUFBTr6+upqamYmJjW1tZaWlpFRUX39/eGhoY1NTUjIyOPj49RUVELCwseHh59fX0oKCg3NzdUVFRLS0uw0oerAAADb0lEQVR4nO2c25qaMBCAiSACcpBwVBAXdPX937CiFNGvuEN3ErLt/DfeEPMbTJiEZDSNIAiCIIifgO5z08XC5H6CrOeuYoZJ/JFiKkbOAlXvpmh5aH7GCl2vJUBrw0yIH2MOkp8XChJkSDfZxe0fA1IUP+Mgyo9ZKIJ6GS/EUAcogkZuisJGEbwqCgNFr0hXosAZq3VHWCepUO6xQME1CZIgCZLgRMF6WuQ9g6Dl1EoLMidJ10oLrnTNhgfgMwguC03LdwoL3oJ4rq7gLr8VCZQVPNxDUF9VwW03Fde3agou/K5IUSopGPfTXAO4FiFZcFM8BONaOcE6e8zRimUAKiRVMNAHRS5lXqsm6A+K5Ne/I2TJTqbgdljk0NhaqpggH5RIakvXPMCamETBKhqUyJh7tdwrJRgOlnP99VZXTnD9EEwC1tYbNUoJsr6q62Nu0366kJ8lUbBfi7TbHnJ9mHwoJth34+B0qxUyysgV7GLVYnFrQBM0dZIbLKzdNljI26g/UTTcKr1W0NVyYLwqP6K+bPKkOrjgeecMKwvh8XSqwJfT4hEJkiAJkiAJkiAJkiAJkiAJkiAJkiAJkuDfCp65D8Eu63kEwxz6DaO3QKzg8OXce0aXg8UKrsA73TfzCDYm8AuS8zyCrN4GIMZfOf3vwwwJkiAJkiAJkiAJkiAJkuD3aFAEC3MpiOMh+rr6fwFDFwaOILdEUeIcIh+dd3+bPc4RbXGCIQn+NME4yNK0BJ8Yki3YLLtOaUMV5Qqe0v60gQc8MyRVsM6KR5F8dMVtPsHL06ALSx4hVdB9KlOAmlCq4EtdoG22MgWbl8cqaB+1TMHqJTKB7JSXe4tfYk9QBhOpgvypDCzJj1RB6ylxhw/aKi9VsBo2IXCihSSY1rDaHlM0HZhDZ4cTUZvAk/Wh2/VkDzpRPRfvawbifQLrWzipH3k8g5x1uVGi+GnaEVohi9fhJ3wrPwO/0P2C5ASvcwpYDXideAKOoE3HQsz+xmHx3RRi3HWPJN2hpgc7BT5ODx5QRN4zUY83wugFyNkHR0h4x1hnNL66QDD2/p7SjB1HLohYd4GFk2BrKn1WvbEcc8Xvzp9J9Xpg3qu3Rv/u/D5oX9D7A5T0o4k/y/HhwjC3Vbx38HJJTsazef62eSKb+0jLlARBEARBEH/iFwkjas1c4LWiAAAAAElFTkSuQmCC"/>
          <p:cNvSpPr>
            <a:spLocks noChangeAspect="1" noChangeArrowheads="1"/>
          </p:cNvSpPr>
          <p:nvPr/>
        </p:nvSpPr>
        <p:spPr bwMode="auto">
          <a:xfrm>
            <a:off x="4689197" y="2297784"/>
            <a:ext cx="322705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" name="Picture 39" descr="Boiler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997" y="595699"/>
            <a:ext cx="201690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3869" y="639936"/>
            <a:ext cx="1361411" cy="1666875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6709167" y="1194256"/>
            <a:ext cx="665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-</a:t>
            </a:r>
            <a:endParaRPr lang="en-US" sz="4000" dirty="0"/>
          </a:p>
        </p:txBody>
      </p:sp>
      <p:sp>
        <p:nvSpPr>
          <p:cNvPr id="43" name="TextBox 42"/>
          <p:cNvSpPr txBox="1"/>
          <p:nvPr/>
        </p:nvSpPr>
        <p:spPr>
          <a:xfrm>
            <a:off x="4834922" y="1219297"/>
            <a:ext cx="665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+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66130" y="1008351"/>
            <a:ext cx="2032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Spark Spread</a:t>
            </a:r>
            <a:endParaRPr lang="en-US" sz="4000" dirty="0"/>
          </a:p>
        </p:txBody>
      </p:sp>
      <p:sp>
        <p:nvSpPr>
          <p:cNvPr id="45" name="TextBox 44"/>
          <p:cNvSpPr txBox="1"/>
          <p:nvPr/>
        </p:nvSpPr>
        <p:spPr>
          <a:xfrm>
            <a:off x="2196686" y="1316127"/>
            <a:ext cx="665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=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0986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5" grpId="0"/>
      <p:bldP spid="30" grpId="0"/>
      <p:bldP spid="29" grpId="0"/>
      <p:bldP spid="28" grpId="0"/>
      <p:bldP spid="27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6225" y="274638"/>
            <a:ext cx="8601645" cy="585152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840131" y="5315084"/>
            <a:ext cx="2136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3,413 </a:t>
            </a:r>
            <a:r>
              <a:rPr lang="en-US" dirty="0" err="1" smtClean="0"/>
              <a:t>MMBtu</a:t>
            </a:r>
            <a:r>
              <a:rPr lang="en-US" dirty="0" smtClean="0"/>
              <a:t>/kWh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85694" y="2792499"/>
            <a:ext cx="1838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$.08/kWh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50549" y="2792499"/>
            <a:ext cx="1927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$6/</a:t>
            </a:r>
            <a:r>
              <a:rPr lang="en-US" dirty="0" err="1" smtClean="0"/>
              <a:t>MMBtu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19247" y="3862770"/>
            <a:ext cx="2256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80%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15059" y="4621803"/>
            <a:ext cx="2136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.1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622443" y="2805340"/>
            <a:ext cx="1927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$5/</a:t>
            </a:r>
            <a:r>
              <a:rPr lang="en-US" dirty="0" err="1" smtClean="0"/>
              <a:t>MMBtu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744010" y="3984034"/>
            <a:ext cx="1927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.0141 </a:t>
            </a:r>
            <a:r>
              <a:rPr lang="en-US" dirty="0" err="1" smtClean="0"/>
              <a:t>MMBtu</a:t>
            </a:r>
            <a:r>
              <a:rPr lang="en-US" dirty="0" smtClean="0"/>
              <a:t>/kWh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654720" y="3570640"/>
            <a:ext cx="2016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846870" y="5666934"/>
            <a:ext cx="1838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$.08/kWh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824913" y="5696401"/>
            <a:ext cx="1927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$.02/kWh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598774" y="5708386"/>
            <a:ext cx="1927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$.0705/kWh</a:t>
            </a:r>
            <a:endParaRPr lang="en-US" dirty="0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824913" y="4273883"/>
            <a:ext cx="2167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÷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899996" y="3535219"/>
            <a:ext cx="2016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÷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824913" y="4947856"/>
            <a:ext cx="2167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÷</a:t>
            </a:r>
            <a:endParaRPr lang="en-US" dirty="0"/>
          </a:p>
        </p:txBody>
      </p:sp>
      <p:pic>
        <p:nvPicPr>
          <p:cNvPr id="38" name="Picture 2" descr="http://cdn.mysitemyway.com/icons-watermarks/simple-black/iconathon/iconathon_power-plant/iconathon_power-plant_simple-black_512x5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694" y="541226"/>
            <a:ext cx="1973808" cy="186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AutoShape 4" descr="data:image/png;base64,iVBORw0KGgoAAAANSUhEUgAAAKAAAACgCAMAAAC8EZcfAAAAeFBMVEX///8AAAAZGRny8vL8/PyAgIC4uLhfX19vb2/Kysp7e3srKyuysrLh4eHPz89ra2uenp48PDzAwMDk5OQUFBTr6+upqamYmJjW1tZaWlpFRUX39/eGhoY1NTUjIyOPj49RUVELCwseHh59fX0oKCg3NzdUVFRLS0uw0oerAAADb0lEQVR4nO2c25qaMBCAiSACcpBwVBAXdPX937CiFNGvuEN3ErLt/DfeEPMbTJiEZDSNIAiCIIifgO5z08XC5H6CrOeuYoZJ/JFiKkbOAlXvpmh5aH7GCl2vJUBrw0yIH2MOkp8XChJkSDfZxe0fA1IUP+Mgyo9ZKIJ6GS/EUAcogkZuisJGEbwqCgNFr0hXosAZq3VHWCepUO6xQME1CZIgCZLgRMF6WuQ9g6Dl1EoLMidJ10oLrnTNhgfgMwguC03LdwoL3oJ4rq7gLr8VCZQVPNxDUF9VwW03Fde3agou/K5IUSopGPfTXAO4FiFZcFM8BONaOcE6e8zRimUAKiRVMNAHRS5lXqsm6A+K5Ne/I2TJTqbgdljk0NhaqpggH5RIakvXPMCamETBKhqUyJh7tdwrJRgOlnP99VZXTnD9EEwC1tYbNUoJsr6q62Nu0366kJ8lUbBfi7TbHnJ9mHwoJth34+B0qxUyysgV7GLVYnFrQBM0dZIbLKzdNljI26g/UTTcKr1W0NVyYLwqP6K+bPKkOrjgeecMKwvh8XSqwJfT4hEJkiAJkiAJkiAJkiAJkiAJkiAJkiAJkuDfCp65D8Eu63kEwxz6DaO3QKzg8OXce0aXg8UKrsA73TfzCDYm8AuS8zyCrN4GIMZfOf3vwwwJkiAJkiAJkiAJkiAJkuD3aFAEC3MpiOMh+rr6fwFDFwaOILdEUeIcIh+dd3+bPc4RbXGCIQn+NME4yNK0BJ8Yki3YLLtOaUMV5Qqe0v60gQc8MyRVsM6KR5F8dMVtPsHL06ALSx4hVdB9KlOAmlCq4EtdoG22MgWbl8cqaB+1TMHqJTKB7JSXe4tfYk9QBhOpgvypDCzJj1RB6ylxhw/aKi9VsBo2IXCihSSY1rDaHlM0HZhDZ4cTUZvAk/Wh2/VkDzpRPRfvawbifQLrWzipH3k8g5x1uVGi+GnaEVohi9fhJ3wrPwO/0P2C5ASvcwpYDXideAKOoE3HQsz+xmHx3RRi3HWPJN2hpgc7BT5ODx5QRN4zUY83wugFyNkHR0h4x1hnNL66QDD2/p7SjB1HLohYd4GFk2BrKn1WvbEcc8Xvzp9J9Xpg3qu3Rv/u/D5oX9D7A5T0o4k/y/HhwjC3Vbx38HJJTsazef62eSKb+0jLlARBEARBEH/iFwkjas1c4LWiAAAAAElFTkSuQmCC"/>
          <p:cNvSpPr>
            <a:spLocks noChangeAspect="1" noChangeArrowheads="1"/>
          </p:cNvSpPr>
          <p:nvPr/>
        </p:nvSpPr>
        <p:spPr bwMode="auto">
          <a:xfrm>
            <a:off x="4689197" y="2297784"/>
            <a:ext cx="322705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" name="Picture 39" descr="Boiler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997" y="595699"/>
            <a:ext cx="201690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3869" y="639936"/>
            <a:ext cx="1361411" cy="1666875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6709167" y="1194256"/>
            <a:ext cx="665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-</a:t>
            </a:r>
            <a:endParaRPr lang="en-US" sz="4000" dirty="0"/>
          </a:p>
        </p:txBody>
      </p:sp>
      <p:sp>
        <p:nvSpPr>
          <p:cNvPr id="43" name="TextBox 42"/>
          <p:cNvSpPr txBox="1"/>
          <p:nvPr/>
        </p:nvSpPr>
        <p:spPr>
          <a:xfrm>
            <a:off x="4834922" y="1219297"/>
            <a:ext cx="665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+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66130" y="1008351"/>
            <a:ext cx="2032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Spark Spread</a:t>
            </a:r>
            <a:endParaRPr lang="en-US" sz="4000" dirty="0"/>
          </a:p>
        </p:txBody>
      </p:sp>
      <p:sp>
        <p:nvSpPr>
          <p:cNvPr id="45" name="TextBox 44"/>
          <p:cNvSpPr txBox="1"/>
          <p:nvPr/>
        </p:nvSpPr>
        <p:spPr>
          <a:xfrm>
            <a:off x="2196686" y="1316127"/>
            <a:ext cx="665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=</a:t>
            </a:r>
            <a:endParaRPr lang="en-US" sz="4000" dirty="0"/>
          </a:p>
        </p:txBody>
      </p:sp>
      <p:sp>
        <p:nvSpPr>
          <p:cNvPr id="46" name="TextBox 45"/>
          <p:cNvSpPr txBox="1"/>
          <p:nvPr/>
        </p:nvSpPr>
        <p:spPr>
          <a:xfrm>
            <a:off x="457200" y="5684416"/>
            <a:ext cx="1927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$.03/kWh    =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05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7" grpId="0"/>
      <p:bldP spid="18" grpId="0"/>
      <p:bldP spid="22" grpId="0"/>
      <p:bldP spid="23" grpId="0"/>
      <p:bldP spid="24" grpId="0"/>
      <p:bldP spid="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</a:t>
            </a:r>
            <a:r>
              <a:rPr lang="en-US" u="sng" dirty="0" smtClean="0"/>
              <a:t>may</a:t>
            </a:r>
            <a:r>
              <a:rPr lang="en-US" dirty="0" smtClean="0"/>
              <a:t> have a CHP project 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the spark spread is </a:t>
            </a:r>
            <a:r>
              <a:rPr lang="en-US" u="sng" dirty="0" smtClean="0"/>
              <a:t>positive</a:t>
            </a:r>
            <a:r>
              <a:rPr lang="en-US" dirty="0" smtClean="0"/>
              <a:t>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…we didn’t account for </a:t>
            </a:r>
          </a:p>
          <a:p>
            <a:pPr marL="0" indent="0" algn="ctr">
              <a:buNone/>
            </a:pPr>
            <a:r>
              <a:rPr lang="en-US" dirty="0" smtClean="0"/>
              <a:t>capital costs and O&amp;M.</a:t>
            </a:r>
          </a:p>
        </p:txBody>
      </p:sp>
    </p:spTree>
    <p:extLst>
      <p:ext uri="{BB962C8B-B14F-4D97-AF65-F5344CB8AC3E}">
        <p14:creationId xmlns:p14="http://schemas.microsoft.com/office/powerpoint/2010/main" val="59085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the Cost of Capital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641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Assumptions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46226" y="2150955"/>
            <a:ext cx="8229600" cy="53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 </a:t>
            </a:r>
            <a:r>
              <a:rPr lang="en-US" sz="2800" dirty="0" smtClean="0"/>
              <a:t>Electric Capacity (MW) 3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46226" y="2705091"/>
            <a:ext cx="8229600" cy="53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 </a:t>
            </a:r>
            <a:r>
              <a:rPr lang="en-US" sz="2800" dirty="0" smtClean="0"/>
              <a:t>Annual Operating Hours 8,000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46226" y="3238105"/>
            <a:ext cx="8229600" cy="53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 </a:t>
            </a:r>
            <a:r>
              <a:rPr lang="en-US" sz="2800" dirty="0" smtClean="0"/>
              <a:t>Capital Cost $18,000,000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4190983"/>
            <a:ext cx="8229600" cy="53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Calculations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46226" y="4723997"/>
            <a:ext cx="8229600" cy="53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 </a:t>
            </a:r>
            <a:r>
              <a:rPr lang="en-US" sz="2800" dirty="0" smtClean="0"/>
              <a:t>Cost per kW $6,000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46226" y="3714544"/>
            <a:ext cx="8229600" cy="53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 </a:t>
            </a:r>
            <a:r>
              <a:rPr lang="en-US" sz="2800" dirty="0" smtClean="0"/>
              <a:t>Cost of Capital 8%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46226" y="5202665"/>
            <a:ext cx="8229600" cy="53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 </a:t>
            </a:r>
            <a:r>
              <a:rPr lang="en-US" sz="2800" dirty="0" smtClean="0"/>
              <a:t>Cost per kWh </a:t>
            </a:r>
            <a:r>
              <a:rPr lang="en-US" sz="2800" u="sng" dirty="0" smtClean="0"/>
              <a:t>$.06</a:t>
            </a:r>
          </a:p>
        </p:txBody>
      </p:sp>
      <p:pic>
        <p:nvPicPr>
          <p:cNvPr id="13314" name="Picture 2" descr="http://www.abbaequipmentleasing.com/images/capita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436" y="1729420"/>
            <a:ext cx="5293664" cy="397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914775" y="6037117"/>
            <a:ext cx="8229600" cy="53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 smtClean="0"/>
              <a:t>+ O&amp;M from $.02 to $.10+/kWh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01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Prices: electricity, boiler fuel, CHP fuel, capital, O&amp;M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Technology: boiler efficiency, power to heat ratio, CHP heat rate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Project scale and scope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Alternative fuels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027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risk?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Price risk</a:t>
            </a:r>
          </a:p>
          <a:p>
            <a:pPr marL="0" indent="0">
              <a:buNone/>
            </a:pPr>
            <a:r>
              <a:rPr lang="en-US" dirty="0" smtClean="0"/>
              <a:t>Supply risk</a:t>
            </a:r>
          </a:p>
          <a:p>
            <a:pPr marL="0" indent="0">
              <a:buNone/>
            </a:pPr>
            <a:r>
              <a:rPr lang="en-US" dirty="0" smtClean="0"/>
              <a:t>Policy risk</a:t>
            </a:r>
          </a:p>
          <a:p>
            <a:pPr marL="0" indent="0">
              <a:buNone/>
            </a:pPr>
            <a:r>
              <a:rPr lang="en-US" dirty="0" smtClean="0"/>
              <a:t>Operating risk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8434" name="Picture 2" descr="https://upload.wikimedia.org/wikipedia/commons/thumb/3/36/Two_red_dice_01.svg/2000px-Two_red_dice_01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25" y="1895475"/>
            <a:ext cx="5228100" cy="335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64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emissions?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72025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Calculate the spark spread using carbon instead of financial accounting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Price using a carbon price (</a:t>
            </a:r>
            <a:r>
              <a:rPr lang="en-US" dirty="0" err="1" smtClean="0"/>
              <a:t>eg</a:t>
            </a:r>
            <a:r>
              <a:rPr lang="en-US" dirty="0" smtClean="0"/>
              <a:t> $20 MT/CO</a:t>
            </a:r>
            <a:r>
              <a:rPr lang="en-US" baseline="-25000" dirty="0" smtClean="0"/>
              <a:t>2</a:t>
            </a:r>
            <a:r>
              <a:rPr lang="en-US" dirty="0" smtClean="0"/>
              <a:t>e)</a:t>
            </a:r>
            <a:endParaRPr lang="en-US" baseline="-25000" dirty="0"/>
          </a:p>
        </p:txBody>
      </p:sp>
      <p:pic>
        <p:nvPicPr>
          <p:cNvPr id="19458" name="Picture 2" descr="http://i-store.walmart.ca/images/WMTCNPE/996/800/996800_Enlarged_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1" y="1914525"/>
            <a:ext cx="4621597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15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66776"/>
            <a:ext cx="7772400" cy="3762374"/>
          </a:xfrm>
        </p:spPr>
        <p:txBody>
          <a:bodyPr/>
          <a:lstStyle/>
          <a:p>
            <a:r>
              <a:rPr lang="en-US" dirty="0" smtClean="0"/>
              <a:t>The Economics</a:t>
            </a:r>
            <a:br>
              <a:rPr lang="en-US" dirty="0" smtClean="0"/>
            </a:br>
            <a:r>
              <a:rPr lang="en-US" dirty="0" smtClean="0"/>
              <a:t> of Biomass </a:t>
            </a:r>
            <a:br>
              <a:rPr lang="en-US" dirty="0" smtClean="0"/>
            </a:br>
            <a:r>
              <a:rPr lang="en-US" dirty="0" smtClean="0"/>
              <a:t>Combined Heat &amp; Power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81450"/>
            <a:ext cx="6400800" cy="1657350"/>
          </a:xfrm>
        </p:spPr>
        <p:txBody>
          <a:bodyPr/>
          <a:lstStyle/>
          <a:p>
            <a:r>
              <a:rPr lang="en-US" sz="2400" dirty="0" smtClean="0"/>
              <a:t>David Ripplinger</a:t>
            </a:r>
          </a:p>
          <a:p>
            <a:r>
              <a:rPr lang="en-US" sz="2400" dirty="0" smtClean="0"/>
              <a:t>Bioenergy Specialist</a:t>
            </a:r>
          </a:p>
          <a:p>
            <a:r>
              <a:rPr lang="en-US" sz="2400" dirty="0" smtClean="0"/>
              <a:t>NDSU Extension</a:t>
            </a:r>
          </a:p>
          <a:p>
            <a:endParaRPr lang="en-US" sz="1200" dirty="0" smtClean="0"/>
          </a:p>
          <a:p>
            <a:r>
              <a:rPr lang="en-US" sz="2400" dirty="0" smtClean="0"/>
              <a:t> Minnesota Renewable Energy Roundtable</a:t>
            </a:r>
          </a:p>
          <a:p>
            <a:r>
              <a:rPr lang="en-US" sz="2400" dirty="0" smtClean="0"/>
              <a:t>Rochester, MN </a:t>
            </a:r>
          </a:p>
          <a:p>
            <a:r>
              <a:rPr lang="en-US" sz="2400" dirty="0" smtClean="0"/>
              <a:t>July 17, 2015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2355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76225" y="274638"/>
            <a:ext cx="8601645" cy="585152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41944" y="2666726"/>
            <a:ext cx="1838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Avoided GHG emissions of power </a:t>
            </a:r>
          </a:p>
          <a:p>
            <a:pPr algn="ctr"/>
            <a:r>
              <a:rPr lang="en-US" dirty="0" smtClean="0"/>
              <a:t>(g CO</a:t>
            </a:r>
            <a:r>
              <a:rPr lang="en-US" baseline="-25000" dirty="0" smtClean="0"/>
              <a:t>2 e</a:t>
            </a:r>
            <a:r>
              <a:rPr lang="en-US" dirty="0" smtClean="0"/>
              <a:t>/kWh)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89286" y="2613993"/>
            <a:ext cx="1927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Avoided GHG emissions of thermal fuel </a:t>
            </a:r>
          </a:p>
          <a:p>
            <a:pPr algn="ctr"/>
            <a:r>
              <a:rPr lang="en-US" dirty="0" smtClean="0"/>
              <a:t>(</a:t>
            </a:r>
            <a:r>
              <a:rPr lang="en-US" dirty="0"/>
              <a:t>g CO</a:t>
            </a:r>
            <a:r>
              <a:rPr lang="en-US" baseline="-25000" dirty="0"/>
              <a:t>2 e</a:t>
            </a:r>
            <a:r>
              <a:rPr lang="en-US" dirty="0" smtClean="0"/>
              <a:t>/</a:t>
            </a:r>
            <a:r>
              <a:rPr lang="en-US" dirty="0" err="1" smtClean="0"/>
              <a:t>MMBtu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5692" y="4125306"/>
            <a:ext cx="2256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Boiler efficiency (%)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25554" y="4924453"/>
            <a:ext cx="2136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Power-to-heat ratio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10336" y="4557225"/>
            <a:ext cx="2167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÷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85419" y="3818561"/>
            <a:ext cx="2016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÷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825554" y="5598426"/>
            <a:ext cx="2136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3,413 </a:t>
            </a:r>
            <a:r>
              <a:rPr lang="en-US" dirty="0" err="1" smtClean="0"/>
              <a:t>MMBtu</a:t>
            </a:r>
            <a:r>
              <a:rPr lang="en-US" dirty="0" smtClean="0"/>
              <a:t>/kWh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810336" y="5231198"/>
            <a:ext cx="2167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÷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53812" y="2680382"/>
            <a:ext cx="1927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CHP </a:t>
            </a:r>
            <a:r>
              <a:rPr lang="en-US" dirty="0"/>
              <a:t>GHG emissions </a:t>
            </a:r>
            <a:endParaRPr lang="en-US" dirty="0" smtClean="0"/>
          </a:p>
          <a:p>
            <a:pPr algn="ctr"/>
            <a:r>
              <a:rPr lang="en-US" dirty="0" smtClean="0"/>
              <a:t>(</a:t>
            </a:r>
            <a:r>
              <a:rPr lang="en-US" dirty="0"/>
              <a:t>g CO</a:t>
            </a:r>
            <a:r>
              <a:rPr lang="en-US" baseline="-25000" dirty="0"/>
              <a:t>2 e</a:t>
            </a:r>
            <a:r>
              <a:rPr lang="en-US" dirty="0"/>
              <a:t>/</a:t>
            </a:r>
            <a:r>
              <a:rPr lang="en-US" dirty="0" err="1"/>
              <a:t>MMBtu</a:t>
            </a:r>
            <a:r>
              <a:rPr lang="en-US" dirty="0"/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53812" y="3860954"/>
            <a:ext cx="1927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CHP heat rate (</a:t>
            </a:r>
            <a:r>
              <a:rPr lang="en-US" dirty="0" err="1" smtClean="0"/>
              <a:t>MMBtu</a:t>
            </a:r>
            <a:r>
              <a:rPr lang="en-US" dirty="0" smtClean="0"/>
              <a:t>/kWh)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709167" y="3537323"/>
            <a:ext cx="2016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pic>
        <p:nvPicPr>
          <p:cNvPr id="22" name="Picture 2" descr="http://cdn.mysitemyway.com/icons-watermarks/simple-black/iconathon/iconathon_power-plant/iconathon_power-plant_simple-black_512x5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694" y="541226"/>
            <a:ext cx="1973808" cy="186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AutoShape 4" descr="data:image/png;base64,iVBORw0KGgoAAAANSUhEUgAAAKAAAACgCAMAAAC8EZcfAAAAeFBMVEX///8AAAAZGRny8vL8/PyAgIC4uLhfX19vb2/Kysp7e3srKyuysrLh4eHPz89ra2uenp48PDzAwMDk5OQUFBTr6+upqamYmJjW1tZaWlpFRUX39/eGhoY1NTUjIyOPj49RUVELCwseHh59fX0oKCg3NzdUVFRLS0uw0oerAAADb0lEQVR4nO2c25qaMBCAiSACcpBwVBAXdPX937CiFNGvuEN3ErLt/DfeEPMbTJiEZDSNIAiCIIifgO5z08XC5H6CrOeuYoZJ/JFiKkbOAlXvpmh5aH7GCl2vJUBrw0yIH2MOkp8XChJkSDfZxe0fA1IUP+Mgyo9ZKIJ6GS/EUAcogkZuisJGEbwqCgNFr0hXosAZq3VHWCepUO6xQME1CZIgCZLgRMF6WuQ9g6Dl1EoLMidJ10oLrnTNhgfgMwguC03LdwoL3oJ4rq7gLr8VCZQVPNxDUF9VwW03Fde3agou/K5IUSopGPfTXAO4FiFZcFM8BONaOcE6e8zRimUAKiRVMNAHRS5lXqsm6A+K5Ne/I2TJTqbgdljk0NhaqpggH5RIakvXPMCamETBKhqUyJh7tdwrJRgOlnP99VZXTnD9EEwC1tYbNUoJsr6q62Nu0366kJ8lUbBfi7TbHnJ9mHwoJth34+B0qxUyysgV7GLVYnFrQBM0dZIbLKzdNljI26g/UTTcKr1W0NVyYLwqP6K+bPKkOrjgeecMKwvh8XSqwJfT4hEJkiAJkiAJkiAJkiAJkiAJkiAJkiAJkuDfCp65D8Eu63kEwxz6DaO3QKzg8OXce0aXg8UKrsA73TfzCDYm8AuS8zyCrN4GIMZfOf3vwwwJkiAJkiAJkiAJkiAJkuD3aFAEC3MpiOMh+rr6fwFDFwaOILdEUeIcIh+dd3+bPc4RbXGCIQn+NME4yNK0BJ8Yki3YLLtOaUMV5Qqe0v60gQc8MyRVsM6KR5F8dMVtPsHL06ALSx4hVdB9KlOAmlCq4EtdoG22MgWbl8cqaB+1TMHqJTKB7JSXe4tfYk9QBhOpgvypDCzJj1RB6ylxhw/aKi9VsBo2IXCihSSY1rDaHlM0HZhDZ4cTUZvAk/Wh2/VkDzpRPRfvawbifQLrWzipH3k8g5x1uVGi+GnaEVohi9fhJ3wrPwO/0P2C5ASvcwpYDXideAKOoE3HQsz+xmHx3RRi3HWPJN2hpgc7BT5ODx5QRN4zUY83wugFyNkHR0h4x1hnNL66QDD2/p7SjB1HLohYd4GFk2BrKn1WvbEcc8Xvzp9J9Xpg3qu3Rv/u/D5oX9D7A5T0o4k/y/HhwjC3Vbx38HJJTsazef62eSKb+0jLlARBEARBEH/iFwkjas1c4LWiAAAAAElFTkSuQmCC"/>
          <p:cNvSpPr>
            <a:spLocks noChangeAspect="1" noChangeArrowheads="1"/>
          </p:cNvSpPr>
          <p:nvPr/>
        </p:nvSpPr>
        <p:spPr bwMode="auto">
          <a:xfrm>
            <a:off x="4689197" y="2297784"/>
            <a:ext cx="322705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" name="Picture 23" descr="Boiler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997" y="595699"/>
            <a:ext cx="201690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3869" y="639936"/>
            <a:ext cx="1361411" cy="166687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709167" y="1194256"/>
            <a:ext cx="665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-</a:t>
            </a:r>
            <a:endParaRPr lang="en-US" sz="4000" dirty="0"/>
          </a:p>
        </p:txBody>
      </p:sp>
      <p:sp>
        <p:nvSpPr>
          <p:cNvPr id="27" name="TextBox 26"/>
          <p:cNvSpPr txBox="1"/>
          <p:nvPr/>
        </p:nvSpPr>
        <p:spPr>
          <a:xfrm>
            <a:off x="4834922" y="1219297"/>
            <a:ext cx="665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+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66130" y="1008351"/>
            <a:ext cx="20321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Green</a:t>
            </a:r>
          </a:p>
          <a:p>
            <a:r>
              <a:rPr lang="en-US" sz="4000" dirty="0" smtClean="0"/>
              <a:t>Spark Spread</a:t>
            </a:r>
            <a:endParaRPr lang="en-US" sz="4000" dirty="0"/>
          </a:p>
        </p:txBody>
      </p:sp>
      <p:sp>
        <p:nvSpPr>
          <p:cNvPr id="29" name="TextBox 28"/>
          <p:cNvSpPr txBox="1"/>
          <p:nvPr/>
        </p:nvSpPr>
        <p:spPr>
          <a:xfrm>
            <a:off x="2196686" y="1316127"/>
            <a:ext cx="665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=</a:t>
            </a:r>
            <a:endParaRPr lang="en-US" sz="4000" dirty="0"/>
          </a:p>
        </p:txBody>
      </p:sp>
      <p:sp>
        <p:nvSpPr>
          <p:cNvPr id="6" name="Oval 5"/>
          <p:cNvSpPr/>
          <p:nvPr/>
        </p:nvSpPr>
        <p:spPr>
          <a:xfrm>
            <a:off x="2941944" y="3445358"/>
            <a:ext cx="1838325" cy="586234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019595" y="3341382"/>
            <a:ext cx="1838325" cy="586234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798457" y="3140909"/>
            <a:ext cx="1838325" cy="586234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34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554287"/>
          </a:xfrm>
        </p:spPr>
        <p:txBody>
          <a:bodyPr/>
          <a:lstStyle/>
          <a:p>
            <a:r>
              <a:rPr lang="en-US" sz="16000" dirty="0" smtClean="0"/>
              <a:t>!</a:t>
            </a:r>
            <a:endParaRPr lang="en-US" sz="1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81350"/>
            <a:ext cx="8229600" cy="294481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Someone needs to get EPA better biomass carbon emissions values for their CHP emissions calculator ASAP!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65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CHP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05275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Federal</a:t>
            </a:r>
          </a:p>
          <a:p>
            <a:pPr lvl="1"/>
            <a:r>
              <a:rPr lang="en-US" sz="2600" dirty="0" smtClean="0"/>
              <a:t>Tax Incentives</a:t>
            </a:r>
          </a:p>
          <a:p>
            <a:pPr lvl="1"/>
            <a:r>
              <a:rPr lang="en-US" sz="2600" dirty="0" smtClean="0"/>
              <a:t>Financing (§1703)</a:t>
            </a:r>
          </a:p>
          <a:p>
            <a:pPr lvl="1"/>
            <a:r>
              <a:rPr lang="en-US" sz="2600" dirty="0" smtClean="0"/>
              <a:t>Boiler MACT</a:t>
            </a:r>
          </a:p>
          <a:p>
            <a:pPr lvl="1"/>
            <a:r>
              <a:rPr lang="en-US" sz="2600" dirty="0" smtClean="0"/>
              <a:t>§111(d)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81525" y="1600200"/>
            <a:ext cx="41052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 smtClean="0"/>
              <a:t>State</a:t>
            </a:r>
          </a:p>
          <a:p>
            <a:pPr lvl="1"/>
            <a:r>
              <a:rPr lang="en-US" sz="2600" dirty="0" smtClean="0"/>
              <a:t>Next Generation Energy Act (MN)</a:t>
            </a:r>
          </a:p>
          <a:p>
            <a:pPr lvl="1"/>
            <a:r>
              <a:rPr lang="en-US" sz="2600" dirty="0" smtClean="0"/>
              <a:t>RPS</a:t>
            </a:r>
          </a:p>
          <a:p>
            <a:pPr lvl="1"/>
            <a:r>
              <a:rPr lang="en-US" sz="2600" dirty="0" smtClean="0"/>
              <a:t>CIP</a:t>
            </a:r>
          </a:p>
          <a:p>
            <a:pPr lvl="1"/>
            <a:r>
              <a:rPr lang="en-US" sz="2600" dirty="0" smtClean="0"/>
              <a:t>Net metering</a:t>
            </a:r>
          </a:p>
          <a:p>
            <a:pPr lvl="1"/>
            <a:r>
              <a:rPr lang="en-US" sz="2600" dirty="0" smtClean="0"/>
              <a:t>Standby</a:t>
            </a:r>
          </a:p>
          <a:p>
            <a:pPr lvl="1"/>
            <a:r>
              <a:rPr lang="en-US" sz="2600" dirty="0" smtClean="0"/>
              <a:t>Incentives/financing</a:t>
            </a:r>
            <a:endParaRPr lang="en-US" sz="2600" dirty="0"/>
          </a:p>
        </p:txBody>
      </p:sp>
      <p:pic>
        <p:nvPicPr>
          <p:cNvPr id="17410" name="Picture 2" descr="https://upload.wikimedia.org/wikipedia/commons/a/ac/Minnesota_State_Capit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900" y="4075112"/>
            <a:ext cx="566043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13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Know the basics</a:t>
            </a:r>
          </a:p>
          <a:p>
            <a:pPr marL="0" indent="0">
              <a:buNone/>
            </a:pPr>
            <a:r>
              <a:rPr lang="en-US" dirty="0" smtClean="0"/>
              <a:t>Calculate the spark</a:t>
            </a:r>
          </a:p>
          <a:p>
            <a:pPr marL="0" indent="0">
              <a:buNone/>
            </a:pPr>
            <a:r>
              <a:rPr lang="en-US" dirty="0" smtClean="0"/>
              <a:t>Follow policy developments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77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David Ripplinger</a:t>
            </a:r>
          </a:p>
          <a:p>
            <a:pPr marL="0" indent="0" algn="ctr">
              <a:buNone/>
            </a:pPr>
            <a:r>
              <a:rPr lang="en-US" dirty="0" smtClean="0"/>
              <a:t>Bioenergy Specialist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david.ripplinger@ndsu.edu</a:t>
            </a:r>
          </a:p>
          <a:p>
            <a:pPr marL="0" indent="0" algn="ctr">
              <a:buNone/>
            </a:pPr>
            <a:r>
              <a:rPr lang="en-US" dirty="0" smtClean="0"/>
              <a:t>701.231.5265</a:t>
            </a:r>
          </a:p>
        </p:txBody>
      </p:sp>
    </p:spTree>
    <p:extLst>
      <p:ext uri="{BB962C8B-B14F-4D97-AF65-F5344CB8AC3E}">
        <p14:creationId xmlns:p14="http://schemas.microsoft.com/office/powerpoint/2010/main" val="157268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4268956" y="1417638"/>
            <a:ext cx="4151713" cy="470852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CHP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80798"/>
            <a:ext cx="3811756" cy="374536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Generating electric power and useful energy from a single fuel source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42" name="Picture 2" descr="http://cdn.mysitemyway.com/icons-watermarks/simple-black/iconathon/iconathon_power-plant/iconathon_power-plant_simple-black_512x5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972" y="1600200"/>
            <a:ext cx="1864294" cy="186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data:image/png;base64,iVBORw0KGgoAAAANSUhEUgAAAKAAAACgCAMAAAC8EZcfAAAAeFBMVEX///8AAAAZGRny8vL8/PyAgIC4uLhfX19vb2/Kysp7e3srKyuysrLh4eHPz89ra2uenp48PDzAwMDk5OQUFBTr6+upqamYmJjW1tZaWlpFRUX39/eGhoY1NTUjIyOPj49RUVELCwseHh59fX0oKCg3NzdUVFRLS0uw0oerAAADb0lEQVR4nO2c25qaMBCAiSACcpBwVBAXdPX937CiFNGvuEN3ErLt/DfeEPMbTJiEZDSNIAiCIIifgO5z08XC5H6CrOeuYoZJ/JFiKkbOAlXvpmh5aH7GCl2vJUBrw0yIH2MOkp8XChJkSDfZxe0fA1IUP+Mgyo9ZKIJ6GS/EUAcogkZuisJGEbwqCgNFr0hXosAZq3VHWCepUO6xQME1CZIgCZLgRMF6WuQ9g6Dl1EoLMidJ10oLrnTNhgfgMwguC03LdwoL3oJ4rq7gLr8VCZQVPNxDUF9VwW03Fde3agou/K5IUSopGPfTXAO4FiFZcFM8BONaOcE6e8zRimUAKiRVMNAHRS5lXqsm6A+K5Ne/I2TJTqbgdljk0NhaqpggH5RIakvXPMCamETBKhqUyJh7tdwrJRgOlnP99VZXTnD9EEwC1tYbNUoJsr6q62Nu0366kJ8lUbBfi7TbHnJ9mHwoJth34+B0qxUyysgV7GLVYnFrQBM0dZIbLKzdNljI26g/UTTcKr1W0NVyYLwqP6K+bPKkOrjgeecMKwvh8XSqwJfT4hEJkiAJkiAJkiAJkiAJkiAJkiAJkiAJkuDfCp65D8Eu63kEwxz6DaO3QKzg8OXce0aXg8UKrsA73TfzCDYm8AuS8zyCrN4GIMZfOf3vwwwJkiAJkiAJkiAJkiAJkuD3aFAEC3MpiOMh+rr6fwFDFwaOILdEUeIcIh+dd3+bPc4RbXGCIQn+NME4yNK0BJ8Yki3YLLtOaUMV5Qqe0v60gQc8MyRVsM6KR5F8dMVtPsHL06ALSx4hVdB9KlOAmlCq4EtdoG22MgWbl8cqaB+1TMHqJTKB7JSXe4tfYk9QBhOpgvypDCzJj1RB6ylxhw/aKi9VsBo2IXCihSSY1rDaHlM0HZhDZ4cTUZvAk/Wh2/VkDzpRPRfvawbifQLrWzipH3k8g5x1uVGi+GnaEVohi9fhJ3wrPwO/0P2C5ASvcwpYDXideAKOoE3HQsz+xmHx3RRi3HWPJN2hpgc7BT5ODx5QRN4zUY83wugFyNkHR0h4x1hnNL66QDD2/p7SjB1HLohYd4GFk2BrKn1WvbEcc8Xvzp9J9Xpg3qu3Rv/u/D5oX9D7A5T0o4k/y/HhwjC3Vbx38HJJTsazef62eSKb+0jLlARBEARBEH/iFwkjas1c4LWiAAAAAElFTkSuQmCC"/>
          <p:cNvSpPr>
            <a:spLocks noChangeAspect="1" noChangeArrowheads="1"/>
          </p:cNvSpPr>
          <p:nvPr/>
        </p:nvSpPr>
        <p:spPr bwMode="auto">
          <a:xfrm>
            <a:off x="4440972" y="449089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6" name="Picture 6" descr="Boiler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972" y="372095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516560" y="3464494"/>
            <a:ext cx="1969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35% Efficient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593372" y="5569363"/>
            <a:ext cx="1969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70% Efficient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7212" y="2380798"/>
            <a:ext cx="1285875" cy="166687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716831" y="4273962"/>
            <a:ext cx="1969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80% Efficient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7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606" y="2839064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898601"/>
              </p:ext>
            </p:extLst>
          </p:nvPr>
        </p:nvGraphicFramePr>
        <p:xfrm>
          <a:off x="168747" y="274638"/>
          <a:ext cx="8650788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91153" y="6488668"/>
            <a:ext cx="4256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Source: ICF CHP Database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71310"/>
              </p:ext>
            </p:extLst>
          </p:nvPr>
        </p:nvGraphicFramePr>
        <p:xfrm>
          <a:off x="168747" y="3288268"/>
          <a:ext cx="8650788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449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00781 -0.23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CHP Benefits: Economic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910" y="4984955"/>
            <a:ext cx="7860890" cy="114120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Lower cost						Less price variability </a:t>
            </a:r>
            <a:endParaRPr lang="en-US" sz="28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0724471"/>
              </p:ext>
            </p:extLst>
          </p:nvPr>
        </p:nvGraphicFramePr>
        <p:xfrm>
          <a:off x="1435287" y="1261347"/>
          <a:ext cx="6243930" cy="3723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80807" y="5941497"/>
            <a:ext cx="4838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Source: Energy Information Administration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25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CHP Benefits: 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1819"/>
            <a:ext cx="3705110" cy="4474344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Recover otherwise wasted thermal energy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Takes place closer to energy consumer- lower losses to transmission &amp; distribution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3074" name="Picture 2" descr="http://i.huffpost.com/gen/1682046/images/o-HIGH-VOLTAGE-TRANSMISSION-LINE-face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310" y="1963329"/>
            <a:ext cx="7315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89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CHP Benefits: Environmental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6594" y="1600200"/>
            <a:ext cx="4970206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More efficient </a:t>
            </a:r>
            <a:r>
              <a:rPr lang="en-US" dirty="0" smtClean="0"/>
              <a:t>energy use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Lower carbon fuels</a:t>
            </a:r>
          </a:p>
          <a:p>
            <a:pPr marL="0" indent="0">
              <a:buNone/>
            </a:pPr>
            <a:endParaRPr lang="en-US" dirty="0" smtClean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dirty="0" smtClean="0">
                <a:sym typeface="Symbol" panose="05050102010706020507" pitchFamily="18" charset="2"/>
              </a:rPr>
              <a:t></a:t>
            </a:r>
            <a:r>
              <a:rPr lang="en-US" dirty="0" smtClean="0"/>
              <a:t>Lower greenhouse gas </a:t>
            </a:r>
          </a:p>
          <a:p>
            <a:pPr marL="0" indent="0">
              <a:buNone/>
            </a:pPr>
            <a:r>
              <a:rPr lang="en-US" dirty="0" smtClean="0"/>
              <a:t>emissions!</a:t>
            </a:r>
          </a:p>
        </p:txBody>
      </p:sp>
      <p:sp>
        <p:nvSpPr>
          <p:cNvPr id="4" name="AutoShape 4" descr="data:image/jpeg;base64,/9j/4AAQSkZJRgABAQAAAQABAAD/2wCEAAkGBxIQEhQUEhQUFhQUFBQVFBQUFBQUFBQUFBQWFxUVFBUYHCggGBolHBUUITEhJSkrLi4uFx8zODMsNygtLisBCgoKDg0OGhAQGzAkICQsLCwsLCwsLCwsLCwsLCwsLCwsLCwsLCwsLCwsLCwsLCwsLCwsLCwsLCwsLCwsLCwsLP/AABEIAMIBAwMBIgACEQEDEQH/xAAcAAACAwEBAQEAAAAAAAAAAAACAwABBAUGBwj/xAA6EAABAwIEAwYFAwMDBQEAAAABAAIRAyEEEjFBBVFhIjJxgZGhBhOxwfAUQtEVUuFigvEWIzNykgf/xAAZAQADAQEBAAAAAAAAAAAAAAAAAQIDBAX/xAAjEQACAgICAwADAQEAAAAAAAAAAQIREiEDMRNBUSIyYQQU/9oADAMBAAIRAxEAPwC4UhMyqZV7tnjgQplRwpCYgIVwjhSECAhXCOFIQAEK4RwpCAAhSEcKQmAEKQmQplQAuFcI4UhAAQpCOFIQAEK4RQpCQAwraFcKQgBrqqNlUTPJZ4UhTiisjV+rnUI/nsB7qxgKJOCHmzZWxRdol0QX2AJPIJbKTiJAMc9l6ngmAbSE6k79OSym4wRpBObOOeD1mQ5whupIOkoi8r1VbEDLl/4XJbhwOS5/I5dm/jS6OR81GKi3Yqk03j0XHq1ADYqorLomTxNnzAosX6gKJ+Nk5o9FU4JScO7lcREjQdYXMrfDjm/unyXpaeLaUGLcCLLGPNNezolxQfo8VjcC6kb3B0P8rNC6nFqxccpEQsNOiXaBd8JNxtnDOKUqQmFcI4UhWQBCuEcKQmICFITIUhAgIUhMhTKgBcK4R5VMqAAhVCZCvKgBUKQmZVMqAFwrhHlVhqLGVRpZjBsqqUoPPqmAoSp3Y9ULATRhnKMC1MqwLpSbXRUUn2Zjh0FOlLgOq1F0FaqLABJF1Dm0i1BN6NrIp0wA3xG6jMZlbErNiMUCL6rlvqk2WUePLs0lPHo61fiYGl0H63quOQqlX4UR5mdDFY4iwXNe6URMqoVxikZyk2CorhRUSdNuNIRPx7udkDeHvJgCVMdw99Hvacx91zqPG2dLlNIB+JDtQhp1QAkwryrXBdGWbKqmTKGEcKQrWiGBCuEcK4TsQEKZUyFITsAMqkJkKQixC4UhMhXCLGKhSEzKpCVgLhSEyFIRYAQqhMhSEALhSEwBSErGU5iEORwqhABsA3RGrslQoVLiVlQLzKCEyFUKkSxcKoTIVQgQuFITIUhAAQojhWkB7HCFtjKbisOKoIOh6heYo45zVtp8X5grz3xzTtHo+WLVM08U4QHRkhsW8fNcGrTLSQdV1jxMHcrNUrsM2k81txymtMx5Iwe0znQrhMI5KQuqzmoDKryooVwixAZVeVHCuEWAvKrypkKQiwF5VeVHCvKiwFZVMqbCqEWAvKpCZCkIsBeVVlTIWnB4I1DExbUpOSStjUW3SMWVSF2/6LP7reCzO4a6Ybf7eKhcsX7LfFJejmwqhd9/BAGEz2oty8Fx6mHc3UJx5Iy6FLjlHsRCqEyFUK7IAhCQmQqhFgBCqEcKQgAIUhHC0YXBPqHstJ67eqltLsaTfRlyqL0bPhdxAl91ay88Ppr4J/Dz0KwFIVgKySQrAUATKbJKLFVgQrhbmYRsXN/oqqYZoNjIU+VF+KRmbRcRIBjnFlHUiNRHiu/h6rGiBYckb3McNln599Gn/Prs85lVwuji8M3VvosWVaxmpGMoOPYvKryrp4DhwqA5nZSe7oR5rUeBXPbblAmd+tknyxTplLhk1aOHlUyrp0+HdvK4nL/cI8l6bC8FoNaBlDupgn1Uz54xKhwSkeGyqoXqMb8N3mmYHI3A81wMThnU3FrtQqhyxl0RPilHszQqhMhVC0szopreiOjWLDIVKoUvfZSddGz+puWvC48clx4VgkLJ8S9G0eZ+zqYjixBhYcRis6zuuqhOPGkKXK2MdlI6ovlsjqkwqVYv6RkvaFkKoTIVQrsgXCI04REKFFhRdAXXquFdyAIC8xQflN126PEIaFzc9s6eCkbvnVm2BBA0nVRc92OKi58f4dFo8/CsBcTgnHm4io9lhf8A7YtJbcmw6Qu4F2RmpK0ccotOmWAiATqGHzTcW5rZ/S3Ra6T5EuxrjkznwjpzKZUwzmmHWUFOEZIaizs8HoN/dc8jouo7KB2WjwAXl6eIIhbKNUHVxk7LmnF3Z0wkqo04zEgtgNHLw6pQwjHADfnumOw4cIBg/VQMy7jl4oTpaBxvslHD/LMtEj8stYp1Ktg2PGyyjHgai/NFR4xCTyexrFaDxOHe22VdXB1y0AG0BYWYt1S7R9FmxWKc3XVTt6HpbPSGoCF5XjmFJfmaCRF4vEJbeKOWqnjsyqClB2TPGao4jqJAmLJcLuYo5gdpXIqMgrqhyZHLPjxFQuwzh7HMBgtJGt1ymxN10TjQQASlyN6oriUd2c2pSIJGsGEuF6DDYpjbBYsVQp3c0+R5pLm9NBLh9pnLUhEQpC2sxoCFIRQpCLChZCkI4VQlYULhXCYIRZhyScisRMJ1F4Cgp5u6lOYRqobT0VGLWxxqqJQbKimkVlI+K4HHvouY9ph7d7G0HWbb+69TwP4neTUc/tOIYAXGGtDQ4nsjoJ23Xg6LXSc0i3O99B7LRSqFtp+3SCvPU3B6Z1yin2fafhzjtGubEkt7wtpaDYmx5L07uMNHdGi/PvD+JvoioG9nO2Cd4mbfnJd7gXxS6h3hma60TewsQVp5otrMmnH9T7A7HMcLi/uqbiWxBE+S8hwb4pw2IABdkebZXaTJAE6HRd5leHESCREibidLLeOLX4shykux2IDXXbbolUqRPdlNdWLv2oW1iNLLRN0Q6uxrRUHNA6qSoKr3GJ1Wg4F+sJaXYbf6mRyDKea6WF4a59zYe61O4OIsSTshzggUJs5eGxL6ZkfVStjXPPVbjwkwZInZYKlDKboWLYSzSFTfRPZXLdAghVCrFEZMecY46pDjKtRUkkJtvsEhCUxVCdk0AqRwqhFgBCiKFIRYUCpCKFEWFBYcgG4lPbTa7VZFYcQs2mzWMktNGsU2aQlPotV0qDnamBzK20aLGtEguPQSs3KvZoo5ejA0ZUZeDqFqxFFr9BljeNellzogwhNMbTiB+n6lRag8qIyYsUfn0iSI1BAIi8dRt4oGODi4wBy5i4UwjRmEutrAA25g+kKNAbm2MWvzvf16bLgNxdN+5Fuukeq1Bzi2diOltIHuseFaTMmTFxbmBcrRWMNsdhaZ8hb8uhoRdGpc3vpboDtK6nDeO1aFYVAS52hzOmWxYOv5rgYJhkk3bEzExKjqhJLtRoBMG2vmmlT0DR7/ABX/AOiVjUY6mPlsDQHsgHM79xzO9vFdDF/F1Ku/I0uYA5ozdkiZ7RPhtHNfO6hblaOoJkye6BA87+aumRIjTbUbJ+SS9ipH3DEcdYzCPxLmOblDYDxlc7MYBDTdo115coK8DhPj3E03vc4hwqhxbNxTJktMaGJA8l5x3EqppmmXGJZIJmMg7MG8QDHgsbmHd3Z11uJvvoiXI3sdUfbPhH4lq4ukS6A5vejumSQL84EnxW3DfFrXzDh2RmvYZRq4TsvjHDOM1qRLQ9zRBsHZZMQNNdkNPGubmDXEZmZXEaQe8IPOFflXtCp/T7pgOM/qWZ2CxkX5tJH2Xij8QVqfD3VQXfMNeoGl0PMfqHOIkzbLLeiw/CfH208BiKYkVGgkfLhryHgNDgTYGRcgCOpXAfXnhjWz2TiH5pJJYAG2jS+YlXlq18Cj62HFwDosYII0M6QUus6AUOF+IcO1lKhIJbh2vzjs0w1rSAbkxdml1ysLxOkKOEY57e0MhdewpgwfGco8yto8pnLi/p2GaX9USz8fx9PDUQWw6oXANE7XLiROgAN/BZsPxZjyGNBLywPyiCLiQM47PTXwVrkV0Zyg0dBUuZh+MCrUFOm05hepmBinDoLTFpNwL7ToukxzS4tkZhFv/aSPGwJTzQsGWordEkctYOitrhyTyDAFMZSJvBI6K21A3YGU1mMLdAI5BS5P0UoL2XUwgiWkk7jdIo0M8iQDyO6e/HTcAA72um4SrBNwXEXlTlJIrCLejnOaiosEyfwruV6bHNGbbSCsVTBtiW6jYpeWx+KmZq1S1tITMGHOGpQVWl2rT4j7qsPiCyyT60Uu9nSo4eG3BSMdhrGBfmUZ4lJAlE/ENmL+O3qsfyTNfxao5xwVXmPdRdKRz91E/IyfGj8wYUtECwPIAzBNtZP8SU18gv8ACdo7pi+uwsl4SJkFx3sQWjytzK10wCHz4HuyIDt/NYex0ZsO0OP7ZIPe3tOgv0RYtpAsyI5QQRAvPp4JdP8AcBrESJHvHVMdRiS0wCYgAkS2QddR4IARgDY5i7UwBpoJt/lTE1BYuykEkwLyRpfw+iKk3s7Az2rE8oPpKF9APDQT/ug369JVasBrKRc0Og5TpaJInQztBRUmmBGk2ManlAKujT+XIDjAjWRA1uNB7Ii0O2EAkyBMH859FIDC4QS6bX1lCGOIFu9BN9DPPbXQI3ggEBuaYtAvcwQPzRQvy8rRpe4GspAA7Vs6iwi4k81T3kTA7MXJPkRHNFmgk2IiTqItbbVVQmXSYsCATAg69dp80UIOg+ATz0g89PFOxFR2QMvEl1urQD7BYsLUk8/cA8p2j3W+pe0zbnHhp4J9DGtxbgZFuzlO0jKZ+rvXdPOPLmsdHcDQ3WbSST1ly52Hok84ABOt9Rfpb8hMq2i2/Zvff+PpzSutAd7ifHq1Zrg4t7JBbaIkRHVctvEnsux5gtLTBaJG4A3+vVLe8Pp2OVxO8XgQfZZaMCxvadBuDeRv/Cq29sVG3C8RdlkE2kyDDje3amRPLfyXYwHHqmHfnBLoBacxLrwLcwLD0Xm2EZ7crxeQDz1Kcx0k3AmJ6Dw5+JS2uhHqsL8W1A+XXJe1z8sS4BsZTG0aLTW+LnGsHAkMAgNHaa6by69zqPReNovjLESTHduRcgfVKzkvPaBI27QgE6j/ACmpy+ipH0h/xm2AW0iTbMCYAveLXstFP40ZImi4CNQ4HntbovnLc0AToBpoZCIVTe+mgGk9D5K/LIEkj6Wfi3DHUuHZk2OsXGnO0pf/AFXh4ntTewFxeBJMC4uvnAqmb+vkic+NPrqmuaQsUfQX/GFCJHzTtppr16Kj8ZUwLfMJ3Fhbxm6+fCrYOkBs+IPn4qVDEQdfYn7a+iflkwxR7yn8ct3a/QCJGu5ldfBcZpV7tdfcGx3j6L5UHgCTrvN91qw2KdTe17TBFxefX1QuVp7BxPrDcUJlahj2uFzfmvmGE+I6jYBIMuJMjcz7TdaqPxbUAgsYSJvBGnmtM4MSyR9BdWk2c2Oouovnbvi58nu6m2sdFFPkiPZ4LCMc6NANf2i2uxT8uU6jva7afnoiwbgCf7iNJFj09VVOo52WYkkW/wBM6+651s2QrDVW2OUnNJMC8g6QLn/CHENg5mudTMkEkO3308PZXhCWkyzuhxka6bnxKFxnMJLOehMHoRZFCoz0W5S+Hjcl4zGLag767wn4UmbSR4zJ6nf85IaLRFhYExe5iI8FVSnIzQMwuAJ25xrZNiNmGBNzGukxF9ZlP+UA50AnUg6gWteVMBhgRMybTHWZmddfZPoPaS6/tAudbeakaOY7t5bxfa97jyQ4kw4CecmPTxjS3REykc7hYEOymYmfDQ6qV6DzUbbUEWE6RObpCoKArO7AIkHbefLVaOHA5DlAg3DtT16jWZ6LPVpTabtOv+ZmFopS1o23Lby7qJS9AZBmBgtA2JhuttY1BhdlsEO07hMGIs0GD5Bckt7TXO0cZiNLxrt4Bdak0Zif7t/9j2+KY0Z3MgiwFrHUDXW4lC1xcZmduW3pCF7CarY5yRa0iR7QfNaKdK48xHT8KmhUJL4y21v6kg/RMJj1VVWS+I0AJ25u+6b8rNaWi+5A9EBRmw9Rp7QF9PuUxxBuPyRcImYIkxIk3PaaBreDN1f6Z0THM7HRUKjNSeG2AiT2onU7+3unUmkvF7CTcTzvJ0R/o3AmQdPvaFf6KodA7TSDMz4dUaCig8dm9hqfO5jzVVKkifHT1+5UbhHhnbaQ7kRqC4X9EupQc0nkQIsTzS0FGhryCdIiesHb85IQ243Gg9E3AYF9RwYBc7WNxpMbXK347hJa5rQ5vzIH/bmHOgRIB1mE9Bjo5ebTkb/numCtYHf3H+dFdXDODsr2FuuxkWJ05arVheHmz7gFsnsnUDUcxp6o0FGAuD7TA3je+k+KvUxJmLHSdfzzTXYAgu2ubjS06EJAboZ09b2+6BUGHQZN7eF9zbyVV6x/bymP87q5/wALK6oQbRrqByiB7lJXY6NQpO5t9Hfyogc88p0vE7c1SWxUzP8AozIPynD1jyRsw7ybMN/9JBHnCwDFVDPaPqoK7/7j6lLFl6Ol8io0EGk8AiCcu3L2C59bhjnEloqAnmAAY1AmOSpuKqXOdw00cQs1XiFUmPmPP+4lVGLDR0KfD6g0a+4ByxNum26aKNXTIZ/1fmq5Lar47x9SrL3/ANx9Sm4sNHcpfOiAy3+3+UVKg7k1sm5kWI5hcmnTMK2UypwDR6ejwwP7Xzqbez280h2YTYc29287x4rZw4CSaonTVosLi8krzbSZ15pMdpEoWux6O9T4dTFTMX08hIzDNJnwBn0/50VqVFxOSoywkB5cG3MWJC800hNMQn41W2KzstLNC+mItOY28CL+aa9ogxVpOA5vg8jY97yXBoARstRYICfhj9Ff8OlSLNTUYIFhDr+yqlWbMZ2ET/rkeyoYYZNpRYLDDMNE1/nTfZOf8HU2iYL2/wDy532T8JhWGbgtv2g24PgVt/TjNoio0QAfFbw/ypO1JmUuV/BNDBUwdiOZEIzgqd7NWimxOyLqSoyuzAzA0xsPZB/T6c90ey6TWITTvsnoDKMHT5D0Cp+FYdgtvy1RYnoRjbQA09jCD9IzkPZbcirKjQWzGcK3kmMaRo5w8HO/lPIhQNSpfBpszVWF1y55Itd7jblcpYwbOS2gKeSWMfg7f0xjA0+Q9AVP6ew8r9G/wt4Vz0UOMfhSb+mEYFvT0Ci3W5BRThH4O39PnIbLLalC90A+H1KBr4Cqp91ynSEwdk33HtKx1AQZWvZZ6qEIY11vIfRTNPkg5ImoA6FCpaPH6K/mQ0rMx8eima0dVIyUXGUrP2ijm/khESqEDUdELSHdlDDYRvLcoSATh3XW0vt+cwp8qmGtI1K0OpUy8CTB1ToAG4swQtOBxJztT6mBpBog7rVw7BM+YqUXZLZtq4qHR4Im4mxTcRh25phV8gQVukzF0Vhq8laRX1SsPSAKcKeqrYtB06sqw8SqpNVAXQrA0KZVSIFVbFQPy0Py00qBGQYiTTVZFoKFGQYiMiJtNNKNgSyGoixRV/IWgNCkKcisTN8jxUWlRLIeJ8fOg8ldf7/dRRcxsUTYeX3QP+6tRAFHVC0381FEwHqN+6iikCHXyVhUogCKO0CiiYjSO63zTR/5B+bKKJgdKr3GeIXR4J/5T4KKLRdkPo7VbvoTooot0YsuhumBRRAB00DdVFEDY1WoomIolW1RRAFlVKtRSUCCm01FEmNDmlW5UopZYJUUUSE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4696" y="1531938"/>
            <a:ext cx="5863303" cy="439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0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CHP Benefits: Resiliency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60534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For those businesses whose operations depend on reliable power </a:t>
            </a:r>
            <a:endParaRPr lang="en-US" dirty="0"/>
          </a:p>
        </p:txBody>
      </p:sp>
      <p:pic>
        <p:nvPicPr>
          <p:cNvPr id="5124" name="Picture 4" descr="http://graphics8.nytimes.com/images/2010/09/27/business/adobe/adobe-blogSp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949" y="1584300"/>
            <a:ext cx="4572000" cy="3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91949" y="5220929"/>
            <a:ext cx="5094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				-Adobe Biogas Fuel Cells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95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Biomass?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1024" y="1695450"/>
            <a:ext cx="5133975" cy="528637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Energy cost </a:t>
            </a:r>
            <a:r>
              <a:rPr lang="en-US" sz="2800" dirty="0" smtClean="0"/>
              <a:t>savings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Greenhouse gas reductions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Local economic development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Reduced supply risk</a:t>
            </a:r>
            <a:endParaRPr lang="en-US" sz="2800" dirty="0"/>
          </a:p>
        </p:txBody>
      </p:sp>
      <p:pic>
        <p:nvPicPr>
          <p:cNvPr id="20482" name="Picture 2" descr="https://upload.wikimedia.org/wikipedia/commons/thumb/f/f6/Bright_green_tree_-_Waikato.jpg/1280px-Bright_green_tree_-_Waika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4" y="2009775"/>
            <a:ext cx="4102100" cy="307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98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dsu-templat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ndsu-template1-1</Template>
  <TotalTime>2807</TotalTime>
  <Words>534</Words>
  <Application>Microsoft Office PowerPoint</Application>
  <PresentationFormat>On-screen Show (4:3)</PresentationFormat>
  <Paragraphs>186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ＭＳ Ｐゴシック</vt:lpstr>
      <vt:lpstr>ＭＳ Ｐゴシック</vt:lpstr>
      <vt:lpstr>Arial</vt:lpstr>
      <vt:lpstr>Calibri</vt:lpstr>
      <vt:lpstr>Symbol</vt:lpstr>
      <vt:lpstr>ndsu-template1</vt:lpstr>
      <vt:lpstr>PowerPoint Presentation</vt:lpstr>
      <vt:lpstr>The Economics  of Biomass  Combined Heat &amp; Power</vt:lpstr>
      <vt:lpstr>CHP Basics</vt:lpstr>
      <vt:lpstr>PowerPoint Presentation</vt:lpstr>
      <vt:lpstr>CHP Benefits: Economic</vt:lpstr>
      <vt:lpstr>CHP Benefits: Efficiency</vt:lpstr>
      <vt:lpstr>CHP Benefits: Environmental</vt:lpstr>
      <vt:lpstr>CHP Benefits: Resiliency</vt:lpstr>
      <vt:lpstr>Why Biomass?</vt:lpstr>
      <vt:lpstr>When does CHP work best?</vt:lpstr>
      <vt:lpstr>Determining Feasibility: The Spark Spread</vt:lpstr>
      <vt:lpstr>PowerPoint Presentation</vt:lpstr>
      <vt:lpstr>PowerPoint Presentation</vt:lpstr>
      <vt:lpstr>PowerPoint Presentation</vt:lpstr>
      <vt:lpstr>You may have a CHP project if</vt:lpstr>
      <vt:lpstr>Adding the Cost of Capital</vt:lpstr>
      <vt:lpstr>Sensitivity Analysis</vt:lpstr>
      <vt:lpstr>What about risk?</vt:lpstr>
      <vt:lpstr>What about emissions?</vt:lpstr>
      <vt:lpstr>PowerPoint Presentation</vt:lpstr>
      <vt:lpstr>!</vt:lpstr>
      <vt:lpstr>CHP Policy</vt:lpstr>
      <vt:lpstr>Summary</vt:lpstr>
      <vt:lpstr>PowerPoint Presentation</vt:lpstr>
    </vt:vector>
  </TitlesOfParts>
  <Company>North Dakota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Levi Helmuth</dc:creator>
  <cp:lastModifiedBy>David Ripplinger</cp:lastModifiedBy>
  <cp:revision>115</cp:revision>
  <cp:lastPrinted>2015-07-16T17:32:47Z</cp:lastPrinted>
  <dcterms:created xsi:type="dcterms:W3CDTF">2015-06-18T19:23:40Z</dcterms:created>
  <dcterms:modified xsi:type="dcterms:W3CDTF">2015-07-17T17:45:29Z</dcterms:modified>
</cp:coreProperties>
</file>