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4" r:id="rId4"/>
    <p:sldId id="258" r:id="rId5"/>
    <p:sldId id="265" r:id="rId6"/>
    <p:sldId id="263" r:id="rId7"/>
    <p:sldId id="282" r:id="rId8"/>
    <p:sldId id="262" r:id="rId9"/>
    <p:sldId id="275" r:id="rId10"/>
    <p:sldId id="277" r:id="rId11"/>
    <p:sldId id="278" r:id="rId12"/>
    <p:sldId id="259" r:id="rId13"/>
    <p:sldId id="276" r:id="rId14"/>
    <p:sldId id="266" r:id="rId15"/>
    <p:sldId id="269" r:id="rId16"/>
    <p:sldId id="281" r:id="rId17"/>
    <p:sldId id="283" r:id="rId18"/>
    <p:sldId id="267" r:id="rId19"/>
    <p:sldId id="268" r:id="rId20"/>
    <p:sldId id="279" r:id="rId21"/>
    <p:sldId id="280" r:id="rId22"/>
    <p:sldId id="260" r:id="rId23"/>
    <p:sldId id="261" r:id="rId24"/>
    <p:sldId id="270" r:id="rId25"/>
  </p:sldIdLst>
  <p:sldSz cx="9144000" cy="6858000" type="screen4x3"/>
  <p:notesSz cx="6954838" cy="9309100"/>
  <p:custDataLst>
    <p:tags r:id="rId28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ippling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01"/>
    <a:srgbClr val="FFC830"/>
    <a:srgbClr val="001409"/>
    <a:srgbClr val="FAA523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80431" autoAdjust="0"/>
  </p:normalViewPr>
  <p:slideViewPr>
    <p:cSldViewPr snapToGrid="0" snapToObjects="1">
      <p:cViewPr varScale="1">
        <p:scale>
          <a:sx n="74" d="100"/>
          <a:sy n="74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ACE1D-3965-4E6E-AC27-D8033B3062ED}" type="doc">
      <dgm:prSet loTypeId="urn:microsoft.com/office/officeart/2005/8/layout/pyramid1" loCatId="pyramid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F3492735-906B-485A-BF73-94CE3CA80D1A}">
      <dgm:prSet phldrT="[Text]"/>
      <dgm:spPr/>
      <dgm:t>
        <a:bodyPr/>
        <a:lstStyle/>
        <a:p>
          <a:r>
            <a:rPr lang="en-US" dirty="0" smtClean="0"/>
            <a:t>Specialty Chemicals</a:t>
          </a:r>
          <a:endParaRPr lang="en-US" dirty="0"/>
        </a:p>
      </dgm:t>
    </dgm:pt>
    <dgm:pt modelId="{85CC74A0-4E65-43FB-A9AD-70FF8F795A18}" type="parTrans" cxnId="{756CFD55-D3C9-4B78-B442-AFC4DF785BA9}">
      <dgm:prSet/>
      <dgm:spPr/>
      <dgm:t>
        <a:bodyPr/>
        <a:lstStyle/>
        <a:p>
          <a:endParaRPr lang="en-US"/>
        </a:p>
      </dgm:t>
    </dgm:pt>
    <dgm:pt modelId="{0DC3F45C-311D-4CEF-9AD3-91EE2CA7C548}" type="sibTrans" cxnId="{756CFD55-D3C9-4B78-B442-AFC4DF785BA9}">
      <dgm:prSet/>
      <dgm:spPr/>
      <dgm:t>
        <a:bodyPr/>
        <a:lstStyle/>
        <a:p>
          <a:endParaRPr lang="en-US"/>
        </a:p>
      </dgm:t>
    </dgm:pt>
    <dgm:pt modelId="{1B408F7A-ADD5-491D-A2BD-A87DA56ABDEA}">
      <dgm:prSet phldrT="[Text]"/>
      <dgm:spPr/>
      <dgm:t>
        <a:bodyPr/>
        <a:lstStyle/>
        <a:p>
          <a:r>
            <a:rPr lang="en-US" dirty="0" smtClean="0"/>
            <a:t>Feed</a:t>
          </a:r>
          <a:endParaRPr lang="en-US" dirty="0"/>
        </a:p>
      </dgm:t>
    </dgm:pt>
    <dgm:pt modelId="{D49083B6-8405-46DC-A343-57D33CA2F5EF}" type="parTrans" cxnId="{F99A07D2-2228-4F14-A281-E849CEAC375B}">
      <dgm:prSet/>
      <dgm:spPr/>
      <dgm:t>
        <a:bodyPr/>
        <a:lstStyle/>
        <a:p>
          <a:endParaRPr lang="en-US"/>
        </a:p>
      </dgm:t>
    </dgm:pt>
    <dgm:pt modelId="{711740F1-CD86-4D55-B3B9-7BEBD8DD40DF}" type="sibTrans" cxnId="{F99A07D2-2228-4F14-A281-E849CEAC375B}">
      <dgm:prSet/>
      <dgm:spPr/>
      <dgm:t>
        <a:bodyPr/>
        <a:lstStyle/>
        <a:p>
          <a:endParaRPr lang="en-US"/>
        </a:p>
      </dgm:t>
    </dgm:pt>
    <dgm:pt modelId="{FE53643B-5922-4F01-8D27-5B9B7FDA2793}">
      <dgm:prSet phldrT="[Text]"/>
      <dgm:spPr/>
      <dgm:t>
        <a:bodyPr/>
        <a:lstStyle/>
        <a:p>
          <a:r>
            <a:rPr lang="en-US" dirty="0" smtClean="0"/>
            <a:t>Fuel</a:t>
          </a:r>
          <a:endParaRPr lang="en-US" dirty="0"/>
        </a:p>
      </dgm:t>
    </dgm:pt>
    <dgm:pt modelId="{92BADF2E-ADAF-45FA-A5E0-CA55AD1F3D18}" type="parTrans" cxnId="{9F4E68E7-C0F8-4E4A-BF5C-718795FCBBDD}">
      <dgm:prSet/>
      <dgm:spPr/>
      <dgm:t>
        <a:bodyPr/>
        <a:lstStyle/>
        <a:p>
          <a:endParaRPr lang="en-US"/>
        </a:p>
      </dgm:t>
    </dgm:pt>
    <dgm:pt modelId="{1A59E04F-7A0C-4465-AEA2-3D137B40E837}" type="sibTrans" cxnId="{9F4E68E7-C0F8-4E4A-BF5C-718795FCBBDD}">
      <dgm:prSet/>
      <dgm:spPr/>
      <dgm:t>
        <a:bodyPr/>
        <a:lstStyle/>
        <a:p>
          <a:endParaRPr lang="en-US"/>
        </a:p>
      </dgm:t>
    </dgm:pt>
    <dgm:pt modelId="{C7A6BD3E-BB58-4B0C-BF27-9A69068CB102}">
      <dgm:prSet phldrT="[Text]"/>
      <dgm:spPr/>
      <dgm:t>
        <a:bodyPr/>
        <a:lstStyle/>
        <a:p>
          <a:r>
            <a:rPr lang="en-US" dirty="0" smtClean="0"/>
            <a:t>Food</a:t>
          </a:r>
          <a:endParaRPr lang="en-US" dirty="0"/>
        </a:p>
      </dgm:t>
    </dgm:pt>
    <dgm:pt modelId="{36ABB89F-FF72-4527-9F6B-44D27424BFC2}" type="parTrans" cxnId="{1F7F7D20-AED2-4F02-8099-75EE7CEEDB02}">
      <dgm:prSet/>
      <dgm:spPr/>
      <dgm:t>
        <a:bodyPr/>
        <a:lstStyle/>
        <a:p>
          <a:endParaRPr lang="en-US"/>
        </a:p>
      </dgm:t>
    </dgm:pt>
    <dgm:pt modelId="{ACC9061D-10DA-41C0-B3B7-5B4555DD2D6B}" type="sibTrans" cxnId="{1F7F7D20-AED2-4F02-8099-75EE7CEEDB02}">
      <dgm:prSet/>
      <dgm:spPr/>
      <dgm:t>
        <a:bodyPr/>
        <a:lstStyle/>
        <a:p>
          <a:endParaRPr lang="en-US"/>
        </a:p>
      </dgm:t>
    </dgm:pt>
    <dgm:pt modelId="{897E9514-7AB6-42AE-A484-3620F5635CC1}" type="pres">
      <dgm:prSet presAssocID="{676ACE1D-3965-4E6E-AC27-D8033B3062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ADEBB7-340D-4A19-A37D-10665A67C1D1}" type="pres">
      <dgm:prSet presAssocID="{F3492735-906B-485A-BF73-94CE3CA80D1A}" presName="Name8" presStyleCnt="0"/>
      <dgm:spPr/>
      <dgm:t>
        <a:bodyPr/>
        <a:lstStyle/>
        <a:p>
          <a:endParaRPr lang="en-US"/>
        </a:p>
      </dgm:t>
    </dgm:pt>
    <dgm:pt modelId="{E658C1C8-0D3F-474F-ADFC-6A541890D89F}" type="pres">
      <dgm:prSet presAssocID="{F3492735-906B-485A-BF73-94CE3CA80D1A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0AA8B-051B-46F1-A4B8-F1E65CA6D7B4}" type="pres">
      <dgm:prSet presAssocID="{F3492735-906B-485A-BF73-94CE3CA80D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7F291-0B9D-4CC6-8129-5EA224D468B6}" type="pres">
      <dgm:prSet presAssocID="{C7A6BD3E-BB58-4B0C-BF27-9A69068CB102}" presName="Name8" presStyleCnt="0"/>
      <dgm:spPr/>
      <dgm:t>
        <a:bodyPr/>
        <a:lstStyle/>
        <a:p>
          <a:endParaRPr lang="en-US"/>
        </a:p>
      </dgm:t>
    </dgm:pt>
    <dgm:pt modelId="{C9A01023-58EB-466E-996D-0B72E063E7BA}" type="pres">
      <dgm:prSet presAssocID="{C7A6BD3E-BB58-4B0C-BF27-9A69068CB102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0C7C9-6D8E-417C-BC7D-9435163F65D3}" type="pres">
      <dgm:prSet presAssocID="{C7A6BD3E-BB58-4B0C-BF27-9A69068CB10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3FED9-9C3A-4B80-A4A1-D8857E25A8AD}" type="pres">
      <dgm:prSet presAssocID="{1B408F7A-ADD5-491D-A2BD-A87DA56ABDEA}" presName="Name8" presStyleCnt="0"/>
      <dgm:spPr/>
      <dgm:t>
        <a:bodyPr/>
        <a:lstStyle/>
        <a:p>
          <a:endParaRPr lang="en-US"/>
        </a:p>
      </dgm:t>
    </dgm:pt>
    <dgm:pt modelId="{E17C5ED3-8FDE-4DA6-8354-5E3D609B5206}" type="pres">
      <dgm:prSet presAssocID="{1B408F7A-ADD5-491D-A2BD-A87DA56ABDE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CBFD2-19C1-4B2B-9784-123974FBC684}" type="pres">
      <dgm:prSet presAssocID="{1B408F7A-ADD5-491D-A2BD-A87DA56ABD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011AF-6E8F-4023-8754-0B8F1CDAA282}" type="pres">
      <dgm:prSet presAssocID="{FE53643B-5922-4F01-8D27-5B9B7FDA2793}" presName="Name8" presStyleCnt="0"/>
      <dgm:spPr/>
      <dgm:t>
        <a:bodyPr/>
        <a:lstStyle/>
        <a:p>
          <a:endParaRPr lang="en-US"/>
        </a:p>
      </dgm:t>
    </dgm:pt>
    <dgm:pt modelId="{6775FBF1-6A1D-4BC8-A611-423E1F0C31EC}" type="pres">
      <dgm:prSet presAssocID="{FE53643B-5922-4F01-8D27-5B9B7FDA2793}" presName="level" presStyleLbl="node1" presStyleIdx="3" presStyleCnt="4" custScaleY="1331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FEA97-B1D3-46FC-9599-7FF8C063D475}" type="pres">
      <dgm:prSet presAssocID="{FE53643B-5922-4F01-8D27-5B9B7FDA27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5B3BBD-EAFC-417F-8F3B-D5A9FF4F38BF}" type="presOf" srcId="{FE53643B-5922-4F01-8D27-5B9B7FDA2793}" destId="{6775FBF1-6A1D-4BC8-A611-423E1F0C31EC}" srcOrd="0" destOrd="0" presId="urn:microsoft.com/office/officeart/2005/8/layout/pyramid1"/>
    <dgm:cxn modelId="{5C5E4B51-1334-44FA-B754-9315362F07E6}" type="presOf" srcId="{C7A6BD3E-BB58-4B0C-BF27-9A69068CB102}" destId="{C9A01023-58EB-466E-996D-0B72E063E7BA}" srcOrd="0" destOrd="0" presId="urn:microsoft.com/office/officeart/2005/8/layout/pyramid1"/>
    <dgm:cxn modelId="{271C9241-250F-4123-8907-BBF5CD9F2209}" type="presOf" srcId="{1B408F7A-ADD5-491D-A2BD-A87DA56ABDEA}" destId="{94DCBFD2-19C1-4B2B-9784-123974FBC684}" srcOrd="1" destOrd="0" presId="urn:microsoft.com/office/officeart/2005/8/layout/pyramid1"/>
    <dgm:cxn modelId="{9EF6F88A-D45E-468E-AF84-48084F61B17D}" type="presOf" srcId="{F3492735-906B-485A-BF73-94CE3CA80D1A}" destId="{E658C1C8-0D3F-474F-ADFC-6A541890D89F}" srcOrd="0" destOrd="0" presId="urn:microsoft.com/office/officeart/2005/8/layout/pyramid1"/>
    <dgm:cxn modelId="{BC3D5035-DE8E-4FB9-B306-FAD7204B888A}" type="presOf" srcId="{1B408F7A-ADD5-491D-A2BD-A87DA56ABDEA}" destId="{E17C5ED3-8FDE-4DA6-8354-5E3D609B5206}" srcOrd="0" destOrd="0" presId="urn:microsoft.com/office/officeart/2005/8/layout/pyramid1"/>
    <dgm:cxn modelId="{9F4E68E7-C0F8-4E4A-BF5C-718795FCBBDD}" srcId="{676ACE1D-3965-4E6E-AC27-D8033B3062ED}" destId="{FE53643B-5922-4F01-8D27-5B9B7FDA2793}" srcOrd="3" destOrd="0" parTransId="{92BADF2E-ADAF-45FA-A5E0-CA55AD1F3D18}" sibTransId="{1A59E04F-7A0C-4465-AEA2-3D137B40E837}"/>
    <dgm:cxn modelId="{A7ED00BA-F3A7-4362-8457-59273F603316}" type="presOf" srcId="{C7A6BD3E-BB58-4B0C-BF27-9A69068CB102}" destId="{CF20C7C9-6D8E-417C-BC7D-9435163F65D3}" srcOrd="1" destOrd="0" presId="urn:microsoft.com/office/officeart/2005/8/layout/pyramid1"/>
    <dgm:cxn modelId="{756CFD55-D3C9-4B78-B442-AFC4DF785BA9}" srcId="{676ACE1D-3965-4E6E-AC27-D8033B3062ED}" destId="{F3492735-906B-485A-BF73-94CE3CA80D1A}" srcOrd="0" destOrd="0" parTransId="{85CC74A0-4E65-43FB-A9AD-70FF8F795A18}" sibTransId="{0DC3F45C-311D-4CEF-9AD3-91EE2CA7C548}"/>
    <dgm:cxn modelId="{F99A07D2-2228-4F14-A281-E849CEAC375B}" srcId="{676ACE1D-3965-4E6E-AC27-D8033B3062ED}" destId="{1B408F7A-ADD5-491D-A2BD-A87DA56ABDEA}" srcOrd="2" destOrd="0" parTransId="{D49083B6-8405-46DC-A343-57D33CA2F5EF}" sibTransId="{711740F1-CD86-4D55-B3B9-7BEBD8DD40DF}"/>
    <dgm:cxn modelId="{520AF15F-0FEA-4EC2-BE32-D19F36DB0AF4}" type="presOf" srcId="{F3492735-906B-485A-BF73-94CE3CA80D1A}" destId="{BDE0AA8B-051B-46F1-A4B8-F1E65CA6D7B4}" srcOrd="1" destOrd="0" presId="urn:microsoft.com/office/officeart/2005/8/layout/pyramid1"/>
    <dgm:cxn modelId="{B0D2E673-6F59-40C2-AA73-3E6C0018C533}" type="presOf" srcId="{FE53643B-5922-4F01-8D27-5B9B7FDA2793}" destId="{087FEA97-B1D3-46FC-9599-7FF8C063D475}" srcOrd="1" destOrd="0" presId="urn:microsoft.com/office/officeart/2005/8/layout/pyramid1"/>
    <dgm:cxn modelId="{3487D4D5-BC0D-44F3-9301-01CC3366B911}" type="presOf" srcId="{676ACE1D-3965-4E6E-AC27-D8033B3062ED}" destId="{897E9514-7AB6-42AE-A484-3620F5635CC1}" srcOrd="0" destOrd="0" presId="urn:microsoft.com/office/officeart/2005/8/layout/pyramid1"/>
    <dgm:cxn modelId="{1F7F7D20-AED2-4F02-8099-75EE7CEEDB02}" srcId="{676ACE1D-3965-4E6E-AC27-D8033B3062ED}" destId="{C7A6BD3E-BB58-4B0C-BF27-9A69068CB102}" srcOrd="1" destOrd="0" parTransId="{36ABB89F-FF72-4527-9F6B-44D27424BFC2}" sibTransId="{ACC9061D-10DA-41C0-B3B7-5B4555DD2D6B}"/>
    <dgm:cxn modelId="{58095EF0-1C33-4848-8E4E-753D56998BC8}" type="presParOf" srcId="{897E9514-7AB6-42AE-A484-3620F5635CC1}" destId="{8FADEBB7-340D-4A19-A37D-10665A67C1D1}" srcOrd="0" destOrd="0" presId="urn:microsoft.com/office/officeart/2005/8/layout/pyramid1"/>
    <dgm:cxn modelId="{3C33AC62-389C-4C89-A7E4-AAFE9F7491EC}" type="presParOf" srcId="{8FADEBB7-340D-4A19-A37D-10665A67C1D1}" destId="{E658C1C8-0D3F-474F-ADFC-6A541890D89F}" srcOrd="0" destOrd="0" presId="urn:microsoft.com/office/officeart/2005/8/layout/pyramid1"/>
    <dgm:cxn modelId="{255286A0-9D00-46AC-B026-B08D496C5131}" type="presParOf" srcId="{8FADEBB7-340D-4A19-A37D-10665A67C1D1}" destId="{BDE0AA8B-051B-46F1-A4B8-F1E65CA6D7B4}" srcOrd="1" destOrd="0" presId="urn:microsoft.com/office/officeart/2005/8/layout/pyramid1"/>
    <dgm:cxn modelId="{7A676DBD-879F-478D-9D82-9FF513AB14EA}" type="presParOf" srcId="{897E9514-7AB6-42AE-A484-3620F5635CC1}" destId="{27C7F291-0B9D-4CC6-8129-5EA224D468B6}" srcOrd="1" destOrd="0" presId="urn:microsoft.com/office/officeart/2005/8/layout/pyramid1"/>
    <dgm:cxn modelId="{B96420A3-B534-4578-8F6C-58240D7AEE11}" type="presParOf" srcId="{27C7F291-0B9D-4CC6-8129-5EA224D468B6}" destId="{C9A01023-58EB-466E-996D-0B72E063E7BA}" srcOrd="0" destOrd="0" presId="urn:microsoft.com/office/officeart/2005/8/layout/pyramid1"/>
    <dgm:cxn modelId="{52CC44CE-E854-45CC-8F02-32B7C6750EF8}" type="presParOf" srcId="{27C7F291-0B9D-4CC6-8129-5EA224D468B6}" destId="{CF20C7C9-6D8E-417C-BC7D-9435163F65D3}" srcOrd="1" destOrd="0" presId="urn:microsoft.com/office/officeart/2005/8/layout/pyramid1"/>
    <dgm:cxn modelId="{F84EAF59-D614-4533-B7BB-819D5CB30BC3}" type="presParOf" srcId="{897E9514-7AB6-42AE-A484-3620F5635CC1}" destId="{3663FED9-9C3A-4B80-A4A1-D8857E25A8AD}" srcOrd="2" destOrd="0" presId="urn:microsoft.com/office/officeart/2005/8/layout/pyramid1"/>
    <dgm:cxn modelId="{F95A939F-852E-4449-8EEA-4FE9EB19EF6A}" type="presParOf" srcId="{3663FED9-9C3A-4B80-A4A1-D8857E25A8AD}" destId="{E17C5ED3-8FDE-4DA6-8354-5E3D609B5206}" srcOrd="0" destOrd="0" presId="urn:microsoft.com/office/officeart/2005/8/layout/pyramid1"/>
    <dgm:cxn modelId="{489264C4-7EE0-4E08-AA24-1DC4DA505B97}" type="presParOf" srcId="{3663FED9-9C3A-4B80-A4A1-D8857E25A8AD}" destId="{94DCBFD2-19C1-4B2B-9784-123974FBC684}" srcOrd="1" destOrd="0" presId="urn:microsoft.com/office/officeart/2005/8/layout/pyramid1"/>
    <dgm:cxn modelId="{D57B3903-8F9C-4185-B9D5-72A76371EC2C}" type="presParOf" srcId="{897E9514-7AB6-42AE-A484-3620F5635CC1}" destId="{B20011AF-6E8F-4023-8754-0B8F1CDAA282}" srcOrd="3" destOrd="0" presId="urn:microsoft.com/office/officeart/2005/8/layout/pyramid1"/>
    <dgm:cxn modelId="{7448F097-BE82-46C2-8925-230B50FCAA70}" type="presParOf" srcId="{B20011AF-6E8F-4023-8754-0B8F1CDAA282}" destId="{6775FBF1-6A1D-4BC8-A611-423E1F0C31EC}" srcOrd="0" destOrd="0" presId="urn:microsoft.com/office/officeart/2005/8/layout/pyramid1"/>
    <dgm:cxn modelId="{29AB2A16-A378-4713-AC3B-B99017FB363F}" type="presParOf" srcId="{B20011AF-6E8F-4023-8754-0B8F1CDAA282}" destId="{087FEA97-B1D3-46FC-9599-7FF8C063D47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8C1C8-0D3F-474F-ADFC-6A541890D89F}">
      <dsp:nvSpPr>
        <dsp:cNvPr id="0" name=""/>
        <dsp:cNvSpPr/>
      </dsp:nvSpPr>
      <dsp:spPr>
        <a:xfrm>
          <a:off x="2573856" y="0"/>
          <a:ext cx="1545395" cy="1279527"/>
        </a:xfrm>
        <a:prstGeom prst="trapezoid">
          <a:avLst>
            <a:gd name="adj" fmla="val 60389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Specialty Chemicals</a:t>
          </a:r>
          <a:endParaRPr lang="en-US" sz="2400" kern="1200" dirty="0"/>
        </a:p>
      </dsp:txBody>
      <dsp:txXfrm>
        <a:off x="2573856" y="0"/>
        <a:ext cx="1545395" cy="1279527"/>
      </dsp:txXfrm>
    </dsp:sp>
    <dsp:sp modelId="{C9A01023-58EB-466E-996D-0B72E063E7BA}">
      <dsp:nvSpPr>
        <dsp:cNvPr id="0" name=""/>
        <dsp:cNvSpPr/>
      </dsp:nvSpPr>
      <dsp:spPr>
        <a:xfrm>
          <a:off x="1801158" y="1279527"/>
          <a:ext cx="3090791" cy="1279527"/>
        </a:xfrm>
        <a:prstGeom prst="trapezoid">
          <a:avLst>
            <a:gd name="adj" fmla="val 60389"/>
          </a:avLst>
        </a:prstGeom>
        <a:gradFill rotWithShape="0">
          <a:gsLst>
            <a:gs pos="0">
              <a:schemeClr val="accent3">
                <a:shade val="50000"/>
                <a:hueOff val="133778"/>
                <a:satOff val="-2135"/>
                <a:lumOff val="205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50000"/>
                <a:hueOff val="133778"/>
                <a:satOff val="-2135"/>
                <a:lumOff val="205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Food</a:t>
          </a:r>
          <a:endParaRPr lang="en-US" sz="2400" kern="1200" dirty="0"/>
        </a:p>
      </dsp:txBody>
      <dsp:txXfrm>
        <a:off x="2342046" y="1279527"/>
        <a:ext cx="2009014" cy="1279527"/>
      </dsp:txXfrm>
    </dsp:sp>
    <dsp:sp modelId="{E17C5ED3-8FDE-4DA6-8354-5E3D609B5206}">
      <dsp:nvSpPr>
        <dsp:cNvPr id="0" name=""/>
        <dsp:cNvSpPr/>
      </dsp:nvSpPr>
      <dsp:spPr>
        <a:xfrm>
          <a:off x="1028460" y="2559055"/>
          <a:ext cx="4636186" cy="1279527"/>
        </a:xfrm>
        <a:prstGeom prst="trapezoid">
          <a:avLst>
            <a:gd name="adj" fmla="val 60389"/>
          </a:avLst>
        </a:prstGeom>
        <a:gradFill rotWithShape="0">
          <a:gsLst>
            <a:gs pos="0">
              <a:schemeClr val="accent3">
                <a:shade val="50000"/>
                <a:hueOff val="267556"/>
                <a:satOff val="-4269"/>
                <a:lumOff val="4110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50000"/>
                <a:hueOff val="267556"/>
                <a:satOff val="-4269"/>
                <a:lumOff val="4110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Feed</a:t>
          </a:r>
          <a:endParaRPr lang="en-US" sz="2400" kern="1200" dirty="0"/>
        </a:p>
      </dsp:txBody>
      <dsp:txXfrm>
        <a:off x="1839793" y="2559055"/>
        <a:ext cx="3013521" cy="1279527"/>
      </dsp:txXfrm>
    </dsp:sp>
    <dsp:sp modelId="{6775FBF1-6A1D-4BC8-A611-423E1F0C31EC}">
      <dsp:nvSpPr>
        <dsp:cNvPr id="0" name=""/>
        <dsp:cNvSpPr/>
      </dsp:nvSpPr>
      <dsp:spPr>
        <a:xfrm>
          <a:off x="0" y="3838583"/>
          <a:ext cx="6693107" cy="1703051"/>
        </a:xfrm>
        <a:prstGeom prst="trapezoid">
          <a:avLst>
            <a:gd name="adj" fmla="val 60389"/>
          </a:avLst>
        </a:prstGeom>
        <a:gradFill rotWithShape="0">
          <a:gsLst>
            <a:gs pos="0">
              <a:schemeClr val="accent3">
                <a:shade val="50000"/>
                <a:hueOff val="133778"/>
                <a:satOff val="-2135"/>
                <a:lumOff val="205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50000"/>
                <a:hueOff val="133778"/>
                <a:satOff val="-2135"/>
                <a:lumOff val="205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Fuel</a:t>
          </a:r>
          <a:endParaRPr lang="en-US" sz="2400" kern="1200" dirty="0"/>
        </a:p>
      </dsp:txBody>
      <dsp:txXfrm>
        <a:off x="1171293" y="3838583"/>
        <a:ext cx="4350520" cy="1703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900F2F0-97CE-4980-8AA9-CD714125E3EA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9F8BB12-A0A9-47C7-9192-89F12405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11651EF-0635-4B61-B1C7-41F8FDC7CA68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F897BD4-2453-4D86-BA42-BF621DB7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1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1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B7E1-EF20-4DD4-95F2-85C09D17FDA4}" type="datetime1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0007-DE76-724F-9A59-044EF43E1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ECF7-0B08-4BB5-BE6D-1D7798F5D98A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43F9-9AD9-3A45-93DA-A9D45DCA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9606-2F8A-4680-BB77-7EE1732A293E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1DC1-BEBA-A345-AF53-60017037B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3F99F-C92A-4AA9-906D-DA7256C1AD58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2C6D-BE8D-DD4F-81E9-D4989C088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EEE5-7429-4C1A-9E2E-1EF217A483B1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F97D-3401-F044-9350-D8378188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9A7-D769-42BF-BDAC-62ABF7E0E3E2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6F01-C5DD-F44B-8162-7A3A521E6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4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17A3-3446-4300-9344-181C37F7D691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6ADA-3E88-CA4E-8C53-69D050771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512E-A5B3-4490-A07D-1E99D92777FF}" type="datetime1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ADCC-D3CD-C94F-8BCF-C2964FC68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4864-6EE4-4950-8324-AB41820ADAA6}" type="datetime1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7CE4-E225-774A-9249-292B5807F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C86B-9B87-4A06-A963-2380692851DE}" type="datetime1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57B2-D218-2543-B1F3-50F8C73AA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F50E-8B69-4751-B1B6-9481F86C6ACC}" type="datetime1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E4E5-189A-6749-A62F-55E623565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5598-00AE-43C5-9F5F-3693D2C1882B}" type="datetime1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911F-13D9-5149-AD26-CA8FF84B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1409"/>
            </a:gs>
            <a:gs pos="2000">
              <a:srgbClr val="0056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E9A52AE2-B2D2-4A39-841B-D0B2D9F3D4FE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0F92C6D-BE8D-DD4F-81E9-D4989C08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64263"/>
            <a:ext cx="2463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 in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Eek!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Too little is known about the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6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I’m concerned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It’s not the $100,000 piece of equipment.  With a 20 year life and low interest rates. 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It’s the labor.  Farm labor in North Dakota is nearing $20 per hour.  What if we only harvest 1 ton per hour!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It’s the yield and agglomeration. What if we have to drive all over the region </a:t>
            </a:r>
            <a:r>
              <a:rPr lang="en-US" sz="2800" u="sng" dirty="0" smtClean="0"/>
              <a:t>to get the last ton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04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Opportunities-Uses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4721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Fertilizer</a:t>
            </a:r>
          </a:p>
          <a:p>
            <a:pPr marL="0" indent="0">
              <a:buNone/>
            </a:pPr>
            <a:r>
              <a:rPr lang="en-US" sz="3000" dirty="0" smtClean="0"/>
              <a:t>Solid biofuel</a:t>
            </a:r>
          </a:p>
          <a:p>
            <a:pPr marL="0" indent="0">
              <a:buNone/>
            </a:pPr>
            <a:r>
              <a:rPr lang="en-US" sz="3000" dirty="0" smtClean="0"/>
              <a:t>Liquid biofuel </a:t>
            </a:r>
            <a:r>
              <a:rPr lang="en-US" sz="3000" dirty="0" smtClean="0"/>
              <a:t>feedstock</a:t>
            </a:r>
          </a:p>
          <a:p>
            <a:pPr marL="0" indent="0">
              <a:buNone/>
            </a:pPr>
            <a:r>
              <a:rPr lang="en-US" sz="3000" dirty="0" smtClean="0"/>
              <a:t>Digester feedstock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Sorbent</a:t>
            </a:r>
          </a:p>
          <a:p>
            <a:pPr marL="0" indent="0">
              <a:buNone/>
            </a:pPr>
            <a:r>
              <a:rPr lang="en-US" sz="3000" dirty="0" smtClean="0"/>
              <a:t>Feed</a:t>
            </a:r>
          </a:p>
          <a:p>
            <a:pPr marL="0" indent="0">
              <a:buNone/>
            </a:pPr>
            <a:r>
              <a:rPr lang="en-US" sz="3000" dirty="0" smtClean="0"/>
              <a:t>Bedding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1266" name="Picture 2" descr="Image result for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411" y="2247786"/>
            <a:ext cx="4170039" cy="277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187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057091"/>
              </p:ext>
            </p:extLst>
          </p:nvPr>
        </p:nvGraphicFramePr>
        <p:xfrm>
          <a:off x="1993692" y="584528"/>
          <a:ext cx="6693108" cy="5541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04910" y="407963"/>
            <a:ext cx="9144" cy="571820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54439" y="584528"/>
            <a:ext cx="2068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Value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1764" y="5492859"/>
            <a:ext cx="1384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Volume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91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Fertilizer/Soil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Price the value of the nutrient and organic content of the material.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NPK are worth about $10 per wet ton in the Northern Plains.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Other benefits are difficult to price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3074" name="Picture 2" descr="Image result for organic fertiliz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820" y="2098720"/>
            <a:ext cx="4039356" cy="297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70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Biofuel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Pellets – blended to meet specs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Torrefied – modified to increase energy density, improve handling quality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-111D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4098" name="Picture 2" descr="Image result for wood pell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913" y="1417638"/>
            <a:ext cx="3803034" cy="255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anadianbiomassmagazine.ca/images/stories/2011/janfeb11/Thermogen-Industr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947" y="3971500"/>
            <a:ext cx="38100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018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Biofuel Feedstock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Cattail flour can be hydrolyzed into sugar and then fermented into ethanol and other biofuels.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2290" name="Picture 2" descr="http://www.tacticalintelligence.net/wp-content/uploads/2009/11/cattail_flo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810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492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Digester Feedstock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as a feedstock for anaerobic digester.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Price using carbohydrates.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digestate</a:t>
            </a:r>
            <a:r>
              <a:rPr lang="en-US" dirty="0" smtClean="0"/>
              <a:t> as fertilizer.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67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8525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Mature cattails have low energy value.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can be blended</a:t>
            </a:r>
            <a:r>
              <a:rPr lang="en-US" dirty="0" smtClean="0"/>
              <a:t>.  Compare with </a:t>
            </a:r>
            <a:r>
              <a:rPr lang="en-US" dirty="0" err="1" smtClean="0"/>
              <a:t>stover</a:t>
            </a:r>
            <a:r>
              <a:rPr lang="en-US" dirty="0" smtClean="0"/>
              <a:t>…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774" y="1154113"/>
            <a:ext cx="3867150" cy="4972050"/>
          </a:xfrm>
          <a:prstGeom prst="rect">
            <a:avLst/>
          </a:prstGeom>
        </p:spPr>
      </p:pic>
      <p:pic>
        <p:nvPicPr>
          <p:cNvPr id="6146" name="Picture 2" descr="https://encrypted-tbn0.gstatic.com/images?q=tbn:ANd9GcRmmVjG9JYYP2l_-AFvOrmxWVnfkHm7R0pGFQYfNb9pAxD-1sB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0180"/>
            <a:ext cx="4579767" cy="178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180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Sorbents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57223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Material used to capture liquids or gases.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Tremendous increase in demand due to increase in domestic oil production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122" name="Picture 2" descr="http://www.nbcmontana.com/image/view/-/30803702/medRes/1/-/maxh/360/maxw/640/-/9ns235z/-/oil-spill-map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531" y="1600200"/>
            <a:ext cx="4957337" cy="278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90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economics of cattails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David Ripplinger</a:t>
            </a:r>
          </a:p>
          <a:p>
            <a:r>
              <a:rPr lang="en-US" sz="2800" dirty="0" smtClean="0"/>
              <a:t>June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, 2015</a:t>
            </a:r>
          </a:p>
          <a:p>
            <a:r>
              <a:rPr lang="en-US" sz="2800" dirty="0" smtClean="0"/>
              <a:t>Loyola University</a:t>
            </a:r>
          </a:p>
          <a:p>
            <a:r>
              <a:rPr lang="en-US" sz="2800" dirty="0" smtClean="0"/>
              <a:t>Chicago, 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8523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Cattail as a sorbent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1600201"/>
            <a:ext cx="8410575" cy="452596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023538" y="4675031"/>
            <a:ext cx="6632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" y="4958366"/>
            <a:ext cx="1745087" cy="12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1668" y="2266682"/>
            <a:ext cx="1030309" cy="65682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38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7762" y="1600201"/>
            <a:ext cx="3239037" cy="37058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Animal bedding – horses, poultry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0242" name="Picture 2" descr="http://cdn.hotfrog.com/companies/Guardian-Horse-Bedding/images/Guardian-Horse-Bedding_90805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9293"/>
            <a:ext cx="4605101" cy="30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356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…greenhouse </a:t>
            </a:r>
            <a:r>
              <a:rPr lang="en-US" sz="2800" smtClean="0"/>
              <a:t>gas emissions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Can these be internalized?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AutoShape 2" descr="Image result for cattail cho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0" name="Picture 8" descr="http://www.cleanwateraction.org/files/images/mn/water_drop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000" y="1647825"/>
            <a:ext cx="4111800" cy="272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Image result for duc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9" y="1647825"/>
            <a:ext cx="3634842" cy="27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037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Tipping Fees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AutoShape 2" descr="Image result for restaurant ti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TEhUUExQVFhQXFxQXGBUYFRgYGBgXGBQXFxcXGBQYHCggGBolHBQVITEiJSkrLi4uFx8zODMsNygtLisBCgoKDg0OGhAQGiwkICQsLCwsLCwsLCwsLCwsLCwsLCwsLCwsLCwsLCwsLCwsLCwsLCwsLCwsLCwsLCwsLCwsLP/AABEIAKkBKwMBIgACEQEDEQH/xAAcAAACAwEBAQEAAAAAAAAAAAAEBgIDBQcBAAj/xABFEAACAQIEAwUFBgQDBgYDAAABAgMAEQQSITEFQVEGEyJhcQcyQoGRI1KhscHwFGJy0TOC4RVDc5Ki8VODk7LC0hY0Y//EABgBAAMBAQAAAAAAAAAAAAAAAAABAgME/8QAJBEAAgICAgICAwEBAAAAAAAAAAECESExAxJBURMiBDJhcSP/2gAMAwEAAhEDEQA/AEJxavo3oiaG+tBkWOtbWYFjCvmFRDVMUASjlIopXBoM1BHsalopMLkavE1qDNXyNUlljivoFquVjXmHfWjwAVJCKHfSrnxAq7C4CSc2iQsfIaD1O1Z9qLpAPfVq8G4JPiT9mpC/eOg+XWmzgPs8sQ+IIJ5INvn1p4jeOFQuigbU2zMXOBdio4LNJ436n9BW7icdHELaegoTHY15NIh86pwfCCdZNT51DC/QLjpZp0OQ5elJcXCsW7E5srA6HWmntLiJ8PqgHd8/Ks/BcULjwG7GobEaPAeOSIRDihY7BuRovjHAww7yK1+nWl/tOyCPxG0m46/Wp9ku1wBEUp8gaabRW8HkLciNtx0ooKCK3OKcIEv2kZF7fWl5mymx0NdMZ2Q40eSwX1FVwT5TrV2ah5ornpTr0TYaZL60QjXFZwbKLUVhZQdKabrIYbJKNasJqqVspvVq+LWqsOpE3FRaK5vVhxA2r0OKNhREkjevgAa+L6615YcjRQGZxbgMcgN1Fc/412TlhOaO9q6osvWrWjVhb8Kylxp6LjNo5FwbtVLA2V72866JwftLFOBqL0D2g7IRy3IFjXPuI8FnwjXF7dRWacoM0+sjspXmKrtXN+AduWTwy6jrTpD2ow7KDmGtbLkXkh8bQppLraqcRDc6VIravQ5oskDaMipoatncNQ3dkU7FRYVqoipcq+GtCBkVa1eOSDXlq2uynBxi5u7Z8oGpA3I8qTdKwMcYm+g1PQb/AEpl4L2NxU4zBO7Xq+n0XeumcB7K4bDkmKMX0GZvEfqa3ZcUiDxEDyrLu3o161sTeC+z6CMhpgZW/m93/lprXuYhoqoB0AFBtxNpLiJdPvGoR8ILm8hzfl9KOpHb0UYvjhY5Ylv/ADcqHj4YznNISa204eqbCrMmnlRQq9leFgCjSrmFQRrGrivSkUA4jCq4KsLg0Fwvs7DASUUXJvWoxsarbFC9r0qQGN2n4HHiEKka8mHI0j9n+zKpM0eJ3PuHkfMeddTJFZXEIopgUY5WGoPP1BqWgMOLiD4GTJJdoT7rHUgedbmK4VFiF7xCLkXBFYKYgRtkxH2hOiSEeEg8j0NDSY1sDJaJu8U+JohrlHUeXlUp0Vssk4fKrFcpJHl+tXxcAlbey+pph4RxOLFR542F+fUGgeJNKh1Nx1rdci2T8ZRH2dHxy/Qf3olOAw20kN/UVlNKx515mbrS+VjXGkH4rs25H2bhvI6fjWWEeE5ZFI8zsfnRmHxrrzNbEHEldcsqhh6U1yJg4eULTgNqDVe1MEvZtTdoG/yE/keVYOPRkbKwIPQj9a0TIa8kwLi9Vxm1eYaXWvS4Da1aZDWAgkWvXkPUV4zC1hVcb2o2PQaWvvVONwauLEAiqO8vuascEC4NTIpCJ2h7GAktHofKk6Tg86kjKdK7e86FfFvWa6xk3t+FYuDWmaKfsTa9YivmINUy6VrRnZ8yV8jcq+Vqgd70hkJo6hE1qucE1AqKAZ67A1HA8TeCVZU3U/UcxUJ4iNeVByyCnhoTTs/QmHxxxGDWXDEElb28+a+RpW4XDiJ5laXMqAkMbgkHoRyFZHstXFwBnOmGYXyNuT95Ry/WukYZEl+2iIJtZgDow5qR1rNVHAS+xVh8bHDKIXdbt7p0B9CKOl4rGsgQnWkvjZghlZpiGjlIsb/aRsvK29q2cNIuIiWRCrMtwG6jaxpiTehn0Ooqh46yuF8SyLle5I3Fvd9TzrQxfE40ZFO7fl1oK7HjrU4W5V7IARcVAaUhlkiXrOmhy+7YdTR0jg63tQcRBPgXQ7k7GlQmVQYq5sRpyJ51HHYMMOh5GiMVhviUXPTkKow+LF8rm53vyHlepaEnWGZEmEzAxuAwPIcvO/WsbC4YYGSSSQNJGy2D7lf5W8qeGhVr+dCPEFOV7FG0vyPkajqVYg8PJDGfB3zMbtFY2I/IU78E4qmKXKwyuNGQ6EGs/FQPgs7wDNGQTkAF1PUHp5VnYTCSzx/xKlI5RqHDe8ejDlSqikxhxnDch02oXuK87PdqhOTDMAso5cj5g1qzYW1aRaeAMo4epLI6oUB8JNyLDf1o3uq+MNU+NMFKgPDYlkO9q1WninXLKo9ef1oF4aqyEUK0GGA8X7PyQ+OPxx76bj1FZMrBlDDenHBY8p6dK84lwSLEKWisknMfCx9OR86u70T1oToZTcVGcEtobVI4Z4XKSAhhyP6HmKqxbANcc/3tTWGS8osmZhtrVkOINrEVCKXa9Sxumx3p2L+kM6jQjSqjInI6VcV2O9DmROgpAKkkfMVE6716HIqfeht6YygLY1GRtdKsdCNqpK60f0LPS9qqLCvZ2tVvAeC4jGzd3h0vtnc6Ig6s36bmkUBicsQigsxNgBqSegHOnvs/7P8AIBNive3WLkP6jzNPHZXsPh8CuYDvJyPFKw1HUIPhFE8d4ikKm/ic7INST6DYUkrRMpVsSO0HHu4QhtByUc6TuzHbyXC4lpSC0LGzxD/3Lf4h+NS7Vq8kuaZW2vZdlvte21LwiQtbOWP3Qpv8ydq5nFxds0jJSWDunaPhcPEMNHjMPZjbNcbkW1H9Q/SkfgvFnwMmniiY+NQdvMeflVns444/D2KSsThpWuQf92x+Ifynn9a3PaL2YVQcTCpaNvE6ryv8YHTrWvHyKaoy5INOxqeOPEwrJGQwNmBB963I0PC6OfFYNsA3vabg9BSJ2S47Lg9wXgLAMBst/iX0510xIYZ7TKM+hK2OjXHPrViWQTA48i6sLC9geQ6WvvRUhZRZBmY65jtQsw70DMLMPu6W/lzf2qOFxRU5HBCE2UE6/wB7UAmZOLxLh2zlnN9EUaXrPnxU8jd3GcjDU5Te3kTVnaIzxSeA5Y778ivMA8jVuHxa93ngHd8mcjW39O5NNr0cV3JqTeCOD47JhDkxLZifO512t5UytGsi5gp2vl61z+bCrLLmfNcEZXYEZteh2p7GIdgqxja13O3y61LRr+PNytePADg8Y4JVwfJQPdHma0GCt5jzr7GYc2JTLnP4/OsjhzOJCgBOvjY6C/lWbwdKdYYxyMtrG1KfGOCtE3ewElMwaWHk4B1I6H86aMVh7gVkcQxbwrfLnA39OtTJ+zQy8ThhjLyxKqBBdJPiLDcEchW12c40MThzqO8XwkeY5il3HYR+8jxWHDFLjv4U5g/EBzorG4bCqGxSS9yw0yqbeL+dOtSrsq6GNZPvaH8Ku7qlzgPakTHu5QH6Oo6cyOVMCzqAMhBX8q2XJWyavR80VUvHRsUqvsfUcxXjx1rhi0ZjwdKtw7mNiHBBHLaxohkqmZL761Lj6GmEYrDx4pMkmjj3XG4/0pD41w54ZO7kBBGob4WHUGm+MkUbicPHiou5l0PwOPeU9Qf0o2Jo59Hta4vyNXSjMt+Y58qHxPC5cPKYpBcrqDydeTCroWv4QLaUxL0UYaTkTUJY1ubqL+teObOBbb6VORzfb8KTYJCtmI31qDoDtoaJlgKDqKHdRa4OtWmJr2QDkb1PJfWoiW2jCvCl9QaYir+GzSIjE5WdFJ6AsAT+NfozgvDIcNCscCBEA2HM8yTuSepr83YkHY10LsF7RhGow2NJyDRJjrYfdk5/5vr1qJIuLHbtF2jER7uIZ5CQNNlv1PXypZxkYRbuWaR97ki5v8RGtvIVt47s5BPknw0oFmzqVIaNje5uB19aLxfDmOVwQkg2NgR1O+hFUjGUW3kxf9hfYmSYpHe2Vcup00vre/lS/g+CxOw8GsgYq/MldwfMXFMPFeHzytmkbbYLfbnlB0F60eA8MYussq5QoKxpzF9yepNKSUlTEk08HO+NcKeEnMLp1rd7DdrUsMLO9092JydP+G5/I09cR4Ys90KXRgQ19D/qK5h2y7BvEM2GHguS6G5NvLmfSuR8D432gdC5LxIZOJcAOHd3iucNNpIii7J5ppsaA4TjWwD3sWwjnQA5jFfYk23O5FB9hO35j+wxhvDcKkzbryyyA/DyufnTjjeCCLNJEokiYFu7JzKpI99fLXlW8JKSMpwayjTnhEyq8b6Gx0+IfoaodEfQ6G40GrWXkx5UqYDtE+HkBALQW8aWtkA+JfL86cpI48TGJIX0bKbr8QBvY+elqsSdlWHw2ZSkyqVJJsSDYcqrPC411VWYnaxGUCvZsD3gIubjNdtVAP3WI5a0TwmB1OXXIFABJGp52A2FAdU9oqh4Ilw0niI2HIf3oyWIKNNvyo0CvitKi1FLRkTED061QhF76ev960cRhQ2ijU8uXqarg4Dpd2J/lGi/3NT1bAqfGRge8D5D+1AvPn0CHL1OgrYTAQhiiBQ4Avp1Gm9eyYDQggH+nw/hR8bY+xjwz92towAOnnSBj+IM0z3jjdrkG6Ak260/Y/CNGC63ZRuALuDy8I39RSUezeLfMV7uHOSSXP2mpvsNqhp6oVl3BscUk8CRAne2VDbnYk0TicdGmKISVkkyjwOc0b87AjQHWgIewbk3bFRA9Mh/+RF6rxHB54JD3sXexj4lXwleRA5VDiWpDvhsrWZTlfkL7/3FEx44A5X8J68j/aknhfHowQbZI8wBA0C9L/dpoXEEMyyANGFDrINdDuCANbdaE3HRVpmyy3qh0qEAZdiWHL08j+lE3DV0RmpEtUAulRjaxop0qhlptCsu4jw5cZFkY5ZU1jfmD09DSCGZJDHJ4ZVJG29qe8PKVN6A7ccOV4xilAuthJ6cn+R0PkfKgGJ2KZlbNa451acYDyNCSY10NpFzRnZ15f1Cizgb6h2sdqKsVi3hsSCnWhsTDcXXTyoVS0Rvupo+LEhtV+dTrKLw8MBjxHJhXsq21U/KisXhgwzbGs5kKi+4q00yGqJ95m96h8XhxuKvEqnShZzbTcUxDB7OkxCySPFIyIo1W/hZjyK7bc66dw7tkqnu8UmUHTONUP8AUOVL3ZzhjYfDICLMwzt6trb5Cwr7EWO4rKUqL62OWL4GHUS4SQAZbKoN0HmoG/pQP+3O5CiVtSDcFWUCxtfW5QaHf8KWuF4ybCMXw7Cx96JtUb5cj5im2OXD8UiIIMc6jxJfxDz/AJ0/elOPIngiUH4Njh/EkkQMpO225+XX5V9iMMxIZSGXmhsL+jfoaQhwnFYKTOHvF4i2VfBe4ygRjVdL3a/Kt7A9o1c2uVksCRoTY6gldm5ba1ZF+GL/AG37GxzOWiFpRutjY89eRpe7J9rsTw1hDOrSYa5zi3ih13jHNf5fpXXhNHIBmK9Aw0sfXdT5GljtL2PLqzr423Uj3j6kmx+VYz43faG/RcZVh6C+J8MSdVxGFZXjYZyi7SAjdTyPlQ2AfuSZcOGaPwh4rgXck+6m4YfvySOznGp+HysoBMd7yYfYa/Ep+B/LY8+tdGUxYxBiMJJle+ttLkbxyLyP71p8fKpYeGKfHWUakeITEx3iex1BBGx2IZaohleN8lif5eZ/mJAsorAw7fallzriQWvGFVQVABIOykdOZ/Gtjh2Pjx0RvdWBIYXsym+4tup/0NaWSnf+m0kqsLg3oHivExEOp/Lz9KliSsSabKNAB+grC4jgjIpLkjMNQN9tr0tlSdIaeALmgWQ6mQZyfI6gelqOJubH/SsDsHxqOfD90CBLB9lJGSMy5NFa33WXKQfOtHh+MzM0b+FwT4TzF9GB5j0qlkd1QX3AzEgam1z0sLCiCo3teq5PIj6XqEZYA3tcW222/vegpFUkS5rEb/u1WrhEtoBViNmAIAIIvv8ApasWfhsiys0U183iaGXxra+uUggp050C0aGJwEdrGw86Bn4c0ZzL4kOrKBoRbkNlPpR0HhAzEXt7oFhpuQOYqzFElbDc2te9j9KKA5N2kwJhxrSMmWA922a6+LUMQqE3JOgtbrU5OKyYiOcwL3RXIQqmzEZrMGOgvY8vrTLxbujiFZoVZP8AAE+UsVdN83Jo8zFb7jKTXycGhLlDEqkgh8oy315keYrn3oeUKPBJsXBeWJu8i0LwyMMxzG101zHUWuBrsAacOFcegxJsGMcw07tjY3G4B2a31HSqMRhMRhWDxg4qNQAIma0iC+6NtJblfUct6xZIsPiTM2IlHeBQQoVIpQ2pC5CCSRoBckm9PQJsd8jfEL+Y/saFLD+YeqkfmKSsQcbh1jEeKcuVBMHdmXJcE2MxzA6A6aXsbVoS9p8XhyBisMpvY+BwGt1Kgt+NudP5GVSGNIyTYc60MAQQ0bi6sCrA7EHQ1gcJ7Q4bEtaJ8sw1KGwkHyuQ3yv50fFiir3a5F9wPzA/SqXIvIdTn3EsG2ExEsOrxqfc+IK2qst9xbl1Br4Sy/A6ZeV97dDXQuOcOhnmhnIzFFII2zc1uegudPOhpMNhCSTBHf8A4a0dksWKmcbjkBHWqHXuzmXY7ihO9ysbbUR/Eg7/ADqtD2aOHxAte9VzoBc8qziSjaaqaOhxAtbcGp1ke8FEmGBF1ovsXws4nGxxkXRbyP0yrsPm2UfWgp3K3FtNwa6V7JeFZIHxJHimawv9xCRcerX+grSOWZyVDhLhgazsTwcNyrctUglbNJ7ITYmYjgTjVT8qyMVh3jYMQyMpusikgqfJhXS+5qqbAqwsQKwn+PF6waLkfkWeC9tSPBi1zr/46Lr/AOZEPzX6VtvweGdO8wsq2Ib3bFCWG5tqCOn4VlcR7KKdY/Cfw+lYHcT4V86Fo2++ux/qU6MPWsv+nHvKHUZ6N+CKfCD7RxYXLNISNL2AWRVOYnowJ1tRKdqgqOQvuXzAixuCB1yjU2/7Gq+E9tEcZMWoW+neqLxn+td0/EelGcR7KxSgSRMcujhA5MTEaqbA2OtaR5Iy0ZShKOgMSYPHjJOgE9tUdcjgfI+IeYJFYWM4LiOGynEYa8kJt3kXNkHL1Gtm3HpW1icYrSxJioxh0jF7d0X7yT4e7xCr4FG9tHJ8hrYkswjkYZpYkZlZWATERAAMpZDo10ZWs2VrML60T41LPkIycTzGOuMgTFYST7RQcpBsTb3oyNg41tfnpsaX8HDL3keIwzO7gDvUa+UqX1TMbl232GmUX87ZlGGjebBkRqWBmChmGp1do3N45ADqNNOZ0ttcG4tFxLCmSDwSoSpGqlXtqrEbq29z+lLKwx4llGo+IEyqYjz8QIsRYE2IOxuKHxWIyJeTQfW56A9awuz0kqySCW6MSptsdMyn8WGvrW8OEHFtlZmEK3z5SQWJFsoPI2vqNrjnVInLOc8Y7PTzSDGYFnTEDYRm2gY2u3Q256GnPs7xjjeUDFYCGXYZ1lEbW5kqA6k+gWn7B4GOFFjiRVRQAoA0AA0/71f63pebRpGLSpi5Nx+WOMs3D8RcDRUMRv8AMuv5Vzqb2zPDjLT4KWGDLldC32twxyyKCqjqCOehvpr2iNjWJ2o7K4bHRNFNGNdnAAdTyZW5H89jcaUDBuznabBYoFsLiUYNqYmfK6sdyI3GYX12051vSYZWUg7EWOvL1Ffmz/8ABoTiJMFLiVw+LiayO4+xxEZF0YH4JLMul/qb1rn2N8UU2TERZBse+kXT+kLpRY8HZuNcfwOEUHETwoVBsGIaTzyoLseWwrmXG/alJi5Rh+HpJHG18+JZCz5AbM0Ua3Kjz1bXZTrUeGewwkhsVihe927tcxO1rM+g25g3ronDuFQ4WV3iUIAFUmwCqirbKOSLfWwsLknrSptBaRg8JeKXAnDg5skndAkOoYkXBCmzHQjQ22+dbygZ3trqFv1yAIdfVTS5xLtN/ETmLA+OT3ZMQusUIO5B2lmsbKNQDqb2tW3DhmhjUIT4AAFtmzbb8yd9b8ydajWEL+snjo2ABTxDfKx23uVf3lP1rB4hPDKl8VCuUnQ4iIEbE2DqMy26lRW3DxpCPECp1v8AEBbqwHh/zWNEMyyD4WXruKTAU4eBRBh/D4ieC3iVRIJIVI+IRSjMp1/HSlHttwPFRl5JB3gc3M0YOt9g67r5cvyrpHEuCd46yoxjcaXVRqPO+2wrD4/2zjXvMMUZ2ylHbMqC9iCFJFyOVyB5XpDEXhfZTEyqGjVFXQq7tlJvzVhdh5EAepphj7S47CfYS9zPJY5WzZmXoWK2zW8wCbVr8PfvFJzFEBBY6aruYw17XOgJF9L9arwvCI55mnyFV6XJz220Nx8htU2NBHZebFsueaUsuujKLn0sAV9CK1Hl13qOJnIsqLrsB++VCycSw8ZySElx71gTrv0qMydI0WFk4urDYgVEGxvuKi1z0qYa2ldhiXJIpFvp5VDOVPlVDHmK9WXkRp0/tUtUUnYWgaVkiS5Z2VF8mY2Hy1r9CYDBrBFHCnuxoqD0UWv89/nXIfZPwfvcaZt0gXMP+I4KqPkM5+ldkJrTij5I5H4PRVy1SKtStWQi0VMCoCprSYz3LVM2EDCxAogVKlYUKXFOyitcx+BvLb6Up4jH4rh0gWIe9qUveNhe18nIk8wQet66zlrOxXDFbxSDNlN1F766gaG2tj1rKXDGTtYZSm1vJjcM7YYfEnuMQgjkYWyt4onvyElra9Gt86li+BzQJIMCwyODmhk8YAyhfsi1whAGikFPIVjcW7FIM80TEEg+FrFCxsATqF023FUcC43i8J/jgy4cnwlQZMotrkkUkZRpox1120FRc4ftr2VUZaDGOHMSlWnTERj7aaXMZEBYXEwsyyqS3hXYgHKRakrG4yXAznFYNIyS7piIopDJHKFNi4UC6WYnb3b211rqXEcEmLjWWB8rMpCzRtYlD7y5gdjtY7HoRWTBw58PEUbCLY6d9H9vkW9ye5srB9dMubU87Va+xm11eCOHxcHEIExOHkGdRZgSRqR4opV3B6N6HUU29kWvhkJ94tJm/qzsLH0sK5pxPskg7zHcOxJw+X/E78usbkG5EiuMwBuNTzOnI1n8J9ouJ4fMRiMK/dS2kaLUMptYyQ5t1awupsQelJ/XY4pN2jupOlVlx+7il3gfbzh+LAMWKjVj/u5GEb36ZH39VvTHFlOqtm/zA0Fke96fr+lWR3tqKw+N9ssDhL9/iYkYbxhs8n/ppdh9KS8d20xnET3eBglhwxNnxL2WRl5iJSfBcfFqRfSxobAwe33Z7/aeMlkjsqIVjEv3ygyuRpqA+Zdfu6UFgeA8ZwaZMLjWyDZCbqB0VJAwX5V0XhPCDFGqBVRFAAF72AGmgrXjwq31ufy+g0o8Gabs5jBiO0snhE8fTN3cP1J7v8q08P7PsTibNxPGS4j/APkHKx9fdFgfwrooYD0/AUrYriTyuS2kAtYX1NyANPiJ/DXQ811spzo0cFhMLhkCIY0UaZRYAfIUSuPiOiyIT0uL+Vr70tz4mJWKEAqeeSy2PwsWN72IGoFV4mONhZ1GoOnPnZbbW9KTVEqdjHicGkgOYDWxuuh02OYa3oBuFmMExMQTqbmxJ3N25km1yeVQ7Mse7dT7qOVW/SwOW9hcAm1a4Fz1qKs0RkYPiTm6yixFtApz6j4l1HMe6TVnFcBhJo80yJIBsbeK/kw1FaspVfE1rjb/AEpax2MfEyd1HovxMBaw6A9aTwgBcNhe+siqEw6aBRz/AL+ta88yxgKFu2yqPzobjnFYsFCC2pPhjjX3nbkAP1rP7IYgnvsViyFAFzf3UUa2FYyk1SW2aRj5L+0GM/hY7nWWTwqOmmp15Ckm8h1tG38xdrnzNl3rC7QdqGx2NMwJWJfBGtwLIDuQebbn5dK2IrWFgLeQ0/Kujhj1WCOR2xOLfOvVBI/SqLGpq5Py860AkbVTM4AvV2f6/j/rRHAeFfxeLhgGzuM/kg8T/wDSD9aLCjsvsw4T/D4BGYWknPfN1s2iA/5QPqaaCakwAAA0AAAHQDQCoV0RVIxbtkwasU1UKmDTYIvU1aKoQ1ctSxlgqQqAqYqRkhXjxht6+FSFIZ5HGALAaeg+dDYkqCqBQSduWUW30/KiqpnKreQ2BAtc/wDemgaA8bgwdImaN/vpoCbfENm+YNZZ4zicObTIsi/fUZT+Gl/kK3cAxYXN+mvPmT+ydqtlhB3FTKF/wE6MdRhMWQyNkl01U5JBbUXGzgHbcVnca7LtJmMix4rwlVMtw6A75QDkJJAvYKTYXNF8R7Mxvqvgby2+lZOKx2NwmUaSoTs9zpbkw8Q5b1Fyj+ytBUXoUW9nOG92bOpuAMyiOQ6anMPsn15A3sOdQxPsgupbA4whtQVZrA9RmTVTvoRT9D22w7HusSndsQNCC6G+m4GnPcChIex+Aec4rDTGKTmYZQF/zIbgjy2qV0f6j+y2JB9nceGMUmZ4plK+NykkbNuxJtYDkBa58t66Dw3iIiVmkTMBYNJE2aP1yNbLvyvU8diJYltLDHioTozRkLJl84G8LfJh6UDF2fuFn4dL4NSYXvl194C+qNy11FUmrohqWxtwk8cq5o2DL1B/dqm0dc3lwWJWRngbusRnt3IAVCumpLHUADfnrtTD2f7VM948SixzA5SwN42P8p5elVQlO9jL3enlSvLwqWI5VHeRa6WucvJSPLrrtTTJdxofof1FQzstri/n+9TSG1Yn/wACb2VJQNfAFBU35nOuvzo+Dhc0os6LEp32Zj00At8rAaUyyTgC50oWHiAYtYEKNM2mtSxqKRCLALGgRQAo+vmb9TUJ5VjFzpVXFOKJEt2NLkOJkxDZm8EfIcz61EmkVYXJI2IawuE5t19K+4zxeDAYcuxAtoo5u3ICq+McZgwkOdzsLBRux5ACkPgeGfimJXET37qI3WMjw+nmeprNyLjE3OyvDpZ2OOxmsjA93GfdjTkAOvU0je0DtR3rNhYSBErfaFfjYHb0H510H2mdokwmEMaG0soKoByHNvlXB4hrSjBXZd+A3AS5SCP386b4oIiAe5l118EmVbney5xbXy3pUw4F7bH8DW/h3OUaLt5Vpa8ikn4MVCdvzry/7FSdb/v8agbj9K0TJZ879fxrpnsS4Pdp8Ww0UdzHfqbNIR8sg+ZrmLDSxB9bU38P9ouLw8KQ4eLDpGgA/wAJySfiZjntmY3J0FUqTyS8o7ky18ErhMvtT4j9+FfSEfmSaGf2ocT/APHT5Qxf/WtPkRHRn6B7uvslcBT2scSG8kZ9YU/S1Ep7YuIDdcM3rG36OKPkQdGd4UValcPg9tmJHv4aBv6S6/mTWlhfbiL/AGmDIHVJrn/lKD86O6H1Z2IVMVk9n+OJi4lkjBswuNQflpzoyXHxobOcn9QIH12o2IMFSBqmHEK3usp9CDVopDR7VU0i3CmxvyOv4VYzAC5oWJrlmI1FwP8AQU0DZdJHcjQafvblUtL7m/ShcMwOZ7G/n6dKlw/UZj/r50UILIoIwI5zG5trqNqJxMuUfu3zqppAqi9lJ6CmhMxm4DFK5kKa3OtjfpufIfjWdxDssF8SNlPW9iP81OKjSqJoyx6Aef6VLjGTyhptCcmHxsY8OWUHmfe/5hvWA74vDSGVWeMtuCLr812NdTIoXGQKQbi4rKf46lptFR5K8CZD23jZQmOi8u9jF1+g1WtQ8ChxCCbCyB1I0F7j68vnWbxXgCNcqunlpSwMPiMFIJMKzE38Ufwt1zDb51jfJxupZRbhCatDDhsNi4pSEzAjW1/CR5KdDTZJxBhGJM4I5hgF15gdDQvBeMJjYxmBimGpQ+8p8uoq3inDho7bqQ211YjnbrW93oy6dSIkEgEgcst9BcWB8zQHGePpEpta/l18hReFgEmqQlLnxG9lPnavZ+G4aG8uIdBb7xFh9amQJMUsHhpsS/eS3ycltWrxfFx4aPNIbcgo3JOwAqPEO3SMMmAw7zudA2UpGPPM249L0p8Twxw98RxSVTK5BEam4VRrlRawkvRolQvY7DzY7GAXLNeyoPdjHn52511VMLDw3B5pCFVFuT95v1JNcyg9piYcOcLhl71iT3j8umg1P1FKPaTtTiscwOIlLAbIPCg9FHPzNXGGB5Ido+NSYydpn9FXkq8gKz0H1qEYojNqLj5/vlVPGDSKPYCbdaOXFG2hoPJbfbqP1q9V9D51DHRLfQW9OvpUlbT9/jVacq9O5+f5VqsoyeHREi230P6GvBY+VfNsPSo4nc/vpTQPZGZredDHXb6VbJyqld6VjSPKjUn3qFAz4iokVM71A0CY09hu2cmAktq0JPiXp5rX6L4Bx+HGRBlZWBHkfkRX5KrqnsY2f+qmnTJaOx4rsvAxuoKN1QlfyoT/AGLio/8ACxLEdJAG/HemLD+6Kma0smheXEY1Peijk81Yqfob1avGD/vMPKv+XMP+mtuvKdiaMg8VgYWL5fJgV/MUXhsTFYBXUgfzA19jtqReNb1VE2PxS5vcEdKrmw2cjNsP3tSbwamrC7UaA0GOmlCRxkEnXyF6uWpUkBTh4yL3NyTUMUCRYXok1A07EDLhgFtalPtFwbvnCLmWxBJGl6dapam0pbC2tCNiOFtHbcFdmG/1ryTtDjI1yqUfzYG/ztvTZxD3aVp9zXJyw6ZTOiD7bFjG8d4i5/xcg+6i2H11NDRdvUgNsThxMw3YsCfkGprbY/OuH9o//wBiT+o1hGFztsttVQ7do/azLKQMLEkCDmQGY/IaD8aROM8YmxUneTuXa1tdgOgHKgRXwrppGZICpEV8lWR70mWkVA0SklxY60LROFoaFFheGiPw635eVaixdYrHyGlVYD3x6Uzx7Cs/JR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http://www.fsrmagazine.com/sites/rmgtmagazine.com/files/styles/story-top-photo/public/top_photos/tips-gratuities.jpg?itok=cfqiMXs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46" y="1417638"/>
            <a:ext cx="7445107" cy="420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16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80174" cy="1143000"/>
          </a:xfrm>
        </p:spPr>
        <p:txBody>
          <a:bodyPr/>
          <a:lstStyle/>
          <a:p>
            <a:r>
              <a:rPr lang="en-US" dirty="0" smtClean="0"/>
              <a:t>The Back of the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80174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9218" name="Picture 2" descr="Image result for back of the envel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70095">
            <a:off x="1844713" y="2222521"/>
            <a:ext cx="5934714" cy="264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77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are the business opportunities associated with utilizing cattails?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8" name="Picture 4" descr="http://www.fcps.edu/islandcreekes/ecology/Plants/common%20cattail/cattai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638" y="1502424"/>
            <a:ext cx="3651161" cy="486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13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cone of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8039" y="3721994"/>
            <a:ext cx="58598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10800000">
            <a:off x="1378037" y="1764404"/>
            <a:ext cx="8152327" cy="1727402"/>
          </a:xfrm>
          <a:prstGeom prst="arc">
            <a:avLst>
              <a:gd name="adj1" fmla="val 16284868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0800000" flipV="1">
            <a:off x="1378036" y="3952182"/>
            <a:ext cx="8152327" cy="2086893"/>
          </a:xfrm>
          <a:prstGeom prst="arc">
            <a:avLst>
              <a:gd name="adj1" fmla="val 16284868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40958" y="3508360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time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6649" y="2628105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$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5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57223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cost of something is what you give up to get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3314" name="Picture 2" descr="https://encrypted-tbn0.gstatic.com/images?q=tbn:ANd9GcSYpWJ2n5aQ043lXtZvKgYY9MjSw-Y0hYUve0CHasbd7fPle_E1K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789" y="2468505"/>
            <a:ext cx="4216526" cy="224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66886" cy="1143000"/>
          </a:xfrm>
        </p:spPr>
        <p:txBody>
          <a:bodyPr/>
          <a:lstStyle/>
          <a:p>
            <a:r>
              <a:rPr lang="en-US" dirty="0" smtClean="0"/>
              <a:t>Harvest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6783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At least two distinct systems – depending on wetland condition at time of harvest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Dry – use traditional haying/baling systems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Wet – need for amphibious </a:t>
            </a:r>
            <a:r>
              <a:rPr lang="en-US" sz="2400" dirty="0" smtClean="0"/>
              <a:t>harvester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4338" name="Picture 2" descr="https://www.deere.com/common/media/images/attachments/utility_tractors/mowing_and_cutting/frontier_sb31_sickle_bar_mower/535941_sb31_sickle_bar_642x4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940" y="769866"/>
            <a:ext cx="4273036" cy="307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www.aquaclearwatermanagement.com/images/photos/truxor_4700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940" y="3863181"/>
            <a:ext cx="4341827" cy="247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78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Harvest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wetlands – varying size, condition, distribution across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Impoundments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5300" y="274638"/>
            <a:ext cx="4381500" cy="1143000"/>
          </a:xfrm>
        </p:spPr>
        <p:txBody>
          <a:bodyPr/>
          <a:lstStyle/>
          <a:p>
            <a:r>
              <a:rPr lang="en-US" dirty="0" smtClean="0"/>
              <a:t>Harvest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4878" y="1600200"/>
            <a:ext cx="4101921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NDSU has budgets to estimate the cost of haying and baling.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on a per ton or per acre basis.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35936"/>
            <a:ext cx="384810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7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Supply Risk</a:t>
            </a:r>
          </a:p>
          <a:p>
            <a:pPr marL="0" indent="0">
              <a:buNone/>
            </a:pPr>
            <a:r>
              <a:rPr lang="en-US" dirty="0" smtClean="0"/>
              <a:t>Yield</a:t>
            </a:r>
          </a:p>
          <a:p>
            <a:pPr marL="0" indent="0">
              <a:buNone/>
            </a:pPr>
            <a:r>
              <a:rPr lang="en-US" dirty="0" smtClean="0"/>
              <a:t>Composition</a:t>
            </a:r>
          </a:p>
          <a:p>
            <a:pPr marL="0" indent="0">
              <a:buNone/>
            </a:pPr>
            <a:r>
              <a:rPr lang="en-US" dirty="0" smtClean="0"/>
              <a:t>Agglomeration</a:t>
            </a:r>
          </a:p>
          <a:p>
            <a:pPr marL="0" indent="0">
              <a:buNone/>
            </a:pPr>
            <a:r>
              <a:rPr lang="en-US" dirty="0" smtClean="0"/>
              <a:t>Harvest conditions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Offtake, financial, policy,…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4" name="Picture 6" descr="Image result for d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966" y="1600200"/>
            <a:ext cx="4452468" cy="273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9935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SKPANEKEY" val="71d957d1-d431-4e19-82ce-70eba0a8e170"/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ZEROBASED" val="False"/>
  <p:tag name="FIBINCLUDEOTHER" val="True"/>
  <p:tag name="PRRESPONSE4" val="7"/>
  <p:tag name="PRRESPONSE9" val="2"/>
  <p:tag name="TPOS" val="2"/>
  <p:tag name="SAVECSVWITHSESSION" val="True"/>
  <p:tag name="RESPCOUNTERFORMAT" val="0"/>
  <p:tag name="CHARTVALUEFORMAT" val="0%"/>
  <p:tag name="RACEENDPOINTS" val="100"/>
  <p:tag name="BUBBLENAMEVISIBLE" val="True"/>
  <p:tag name="CUSTOMCELLBACKCOLOR2" val="-13395457"/>
  <p:tag name="GRIDOPACITY" val="90"/>
  <p:tag name="POLLINGCYCLE" val="2"/>
  <p:tag name="CORRECTPOINTVALUE" val="1"/>
  <p:tag name="ADVANCEDSETTINGSVIEW" val="False"/>
  <p:tag name="PRRESPONSE3" val="8"/>
  <p:tag name="SHOWFLASHWARNING" val="True"/>
  <p:tag name="POWERPOINTVERSION" val="14.0"/>
  <p:tag name="COUNTDOWNSTYLE" val="-1"/>
  <p:tag name="AUTOADVANCE" val="False"/>
  <p:tag name="PARTICIPANTSINLEADERBOARD" val="5"/>
  <p:tag name="CUSTOMGRIDBACKCOLOR" val="-722948"/>
  <p:tag name="GRIDROTATIONINTERVAL" val="2"/>
  <p:tag name="INCLUDENONRESPONDERS" val="False"/>
  <p:tag name="CHARTSCALE" val="True"/>
  <p:tag name="PRRESPONSE5" val="6"/>
  <p:tag name="WASPOLLED" val="65974EBF13894094A2D7E3F56895287B"/>
  <p:tag name="ANSWERNOWTEXT" val="Answer Now"/>
  <p:tag name="REVIEWONLY" val="False"/>
  <p:tag name="BUBBLEGROUPING" val="3"/>
  <p:tag name="DISPLAYDEVICENUMBER" val="True"/>
  <p:tag name="INCLUDEPPT" val="True"/>
  <p:tag name="FIBDISPLAYKEYWORDS" val="True"/>
  <p:tag name="ALWAYSOPENPOLL" val="False"/>
  <p:tag name="COUNTDOWNSECONDS" val="10"/>
  <p:tag name="RACEANIMATIONSPEED" val="3"/>
  <p:tag name="USESCHEMECOLORS" val="True"/>
  <p:tag name="REALTIMEBACKUP" val="False"/>
  <p:tag name="PRRESPONSE7" val="4"/>
  <p:tag name="CSVFORMAT" val="0"/>
  <p:tag name="MAXRESPONDERS" val="5"/>
  <p:tag name="GRIDFONTSIZE" val="12"/>
  <p:tag name="PRRESPONSE1" val="10"/>
  <p:tag name="NUMRESPONSES" val="1"/>
  <p:tag name="CUSTOMCELLBACKCOLOR3" val="-268652"/>
  <p:tag name="FIBDISPLAYRESULTS" val="True"/>
  <p:tag name="ALLOWDUPLICATES" val="False"/>
  <p:tag name="RESETCHARTS" val="True"/>
  <p:tag name="USESECONDARYMONITOR" val="True"/>
  <p:tag name="REALTIMEBACKUPPATH" val="(None)"/>
  <p:tag name="DEFAULTNUMTEAMS" val="5"/>
  <p:tag name="STDCHART" val="1"/>
  <p:tag name="GRIDPOSITION" val="1"/>
  <p:tag name="TPVERSION" val="2008"/>
  <p:tag name="PRRESPONSE8" val="3"/>
  <p:tag name="DELIMITERS" val="3.1"/>
  <p:tag name="TPFULLVERSION" val="4.3.2.1178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ndsu-template1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ndsu-template1(1)</Template>
  <TotalTime>6489</TotalTime>
  <Words>416</Words>
  <Application>Microsoft Office PowerPoint</Application>
  <PresentationFormat>On-screen Show (4:3)</PresentationFormat>
  <Paragraphs>127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ＭＳ Ｐゴシック</vt:lpstr>
      <vt:lpstr>Arial</vt:lpstr>
      <vt:lpstr>Calibri</vt:lpstr>
      <vt:lpstr>ndsu-template1(1)</vt:lpstr>
      <vt:lpstr>PowerPoint Presentation</vt:lpstr>
      <vt:lpstr>The economics of cattails</vt:lpstr>
      <vt:lpstr>The Play</vt:lpstr>
      <vt:lpstr>The cone of uncertainty</vt:lpstr>
      <vt:lpstr>Opportunity Cost</vt:lpstr>
      <vt:lpstr>Harvest Process</vt:lpstr>
      <vt:lpstr>Harvest Conditions</vt:lpstr>
      <vt:lpstr>Harvest Economics</vt:lpstr>
      <vt:lpstr>Risk</vt:lpstr>
      <vt:lpstr>The Challenge in Budgeting</vt:lpstr>
      <vt:lpstr>What I’m concerned about</vt:lpstr>
      <vt:lpstr>Market Opportunities-Uses</vt:lpstr>
      <vt:lpstr>PowerPoint Presentation</vt:lpstr>
      <vt:lpstr>Fertilizer/Soil Amendment</vt:lpstr>
      <vt:lpstr>Solid Biofuel</vt:lpstr>
      <vt:lpstr>Liquid Biofuel Feedstock</vt:lpstr>
      <vt:lpstr>Digester Feedstock</vt:lpstr>
      <vt:lpstr>Feed</vt:lpstr>
      <vt:lpstr>Sorbents</vt:lpstr>
      <vt:lpstr>Cattail as a sorbent</vt:lpstr>
      <vt:lpstr>Bedding</vt:lpstr>
      <vt:lpstr>Environmental Benefits</vt:lpstr>
      <vt:lpstr>Tipping Fees</vt:lpstr>
      <vt:lpstr>The Back of the Envelope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Ripplinger</dc:creator>
  <cp:lastModifiedBy>David Ripplinger</cp:lastModifiedBy>
  <cp:revision>517</cp:revision>
  <cp:lastPrinted>2013-08-21T13:41:12Z</cp:lastPrinted>
  <dcterms:created xsi:type="dcterms:W3CDTF">2011-12-22T01:26:49Z</dcterms:created>
  <dcterms:modified xsi:type="dcterms:W3CDTF">2015-06-02T14:33:45Z</dcterms:modified>
</cp:coreProperties>
</file>