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82" r:id="rId4"/>
    <p:sldId id="258" r:id="rId5"/>
    <p:sldId id="308" r:id="rId6"/>
    <p:sldId id="275" r:id="rId7"/>
    <p:sldId id="281" r:id="rId8"/>
    <p:sldId id="277" r:id="rId9"/>
    <p:sldId id="278" r:id="rId10"/>
    <p:sldId id="264" r:id="rId11"/>
    <p:sldId id="265" r:id="rId12"/>
    <p:sldId id="259" r:id="rId13"/>
    <p:sldId id="260" r:id="rId14"/>
    <p:sldId id="279" r:id="rId15"/>
    <p:sldId id="283" r:id="rId16"/>
    <p:sldId id="268" r:id="rId17"/>
    <p:sldId id="284" r:id="rId18"/>
    <p:sldId id="303" r:id="rId19"/>
    <p:sldId id="304" r:id="rId20"/>
    <p:sldId id="305" r:id="rId21"/>
    <p:sldId id="306" r:id="rId22"/>
    <p:sldId id="30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72" r:id="rId39"/>
  </p:sldIdLst>
  <p:sldSz cx="9144000" cy="6858000" type="screen4x3"/>
  <p:notesSz cx="6954838" cy="9309100"/>
  <p:custDataLst>
    <p:tags r:id="rId4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001409"/>
    <a:srgbClr val="FAA523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wnloads\MGFUPUS2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ripplinger\Downloads\W_EPOOXE_YOP_NUS_MBBLDw%20(2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WTI Spot Price $/bbl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Sheet1!$A$2:$A$189</c:f>
              <c:numCache>
                <c:formatCode>mmm\-yyyy</c:formatCode>
                <c:ptCount val="188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  <c:pt idx="180">
                  <c:v>42019</c:v>
                </c:pt>
                <c:pt idx="181">
                  <c:v>42050</c:v>
                </c:pt>
                <c:pt idx="182">
                  <c:v>42078</c:v>
                </c:pt>
                <c:pt idx="183">
                  <c:v>42109</c:v>
                </c:pt>
                <c:pt idx="184">
                  <c:v>42139</c:v>
                </c:pt>
                <c:pt idx="185">
                  <c:v>42170</c:v>
                </c:pt>
                <c:pt idx="186">
                  <c:v>42200</c:v>
                </c:pt>
                <c:pt idx="187">
                  <c:v>42231</c:v>
                </c:pt>
              </c:numCache>
            </c:numRef>
          </c:cat>
          <c:val>
            <c:numRef>
              <c:f>Sheet1!$B$2:$B$189</c:f>
              <c:numCache>
                <c:formatCode>General</c:formatCode>
                <c:ptCount val="188"/>
                <c:pt idx="0">
                  <c:v>27.26</c:v>
                </c:pt>
                <c:pt idx="1">
                  <c:v>29.37</c:v>
                </c:pt>
                <c:pt idx="2">
                  <c:v>29.84</c:v>
                </c:pt>
                <c:pt idx="3">
                  <c:v>25.72</c:v>
                </c:pt>
                <c:pt idx="4">
                  <c:v>28.79</c:v>
                </c:pt>
                <c:pt idx="5">
                  <c:v>31.82</c:v>
                </c:pt>
                <c:pt idx="6">
                  <c:v>29.7</c:v>
                </c:pt>
                <c:pt idx="7">
                  <c:v>31.26</c:v>
                </c:pt>
                <c:pt idx="8">
                  <c:v>33.880000000000003</c:v>
                </c:pt>
                <c:pt idx="9">
                  <c:v>33.11</c:v>
                </c:pt>
                <c:pt idx="10">
                  <c:v>34.42</c:v>
                </c:pt>
                <c:pt idx="11">
                  <c:v>28.44</c:v>
                </c:pt>
                <c:pt idx="12">
                  <c:v>29.59</c:v>
                </c:pt>
                <c:pt idx="13">
                  <c:v>29.61</c:v>
                </c:pt>
                <c:pt idx="14">
                  <c:v>27.25</c:v>
                </c:pt>
                <c:pt idx="15">
                  <c:v>27.49</c:v>
                </c:pt>
                <c:pt idx="16">
                  <c:v>28.63</c:v>
                </c:pt>
                <c:pt idx="17">
                  <c:v>27.6</c:v>
                </c:pt>
                <c:pt idx="18">
                  <c:v>26.43</c:v>
                </c:pt>
                <c:pt idx="19">
                  <c:v>27.37</c:v>
                </c:pt>
                <c:pt idx="20">
                  <c:v>26.2</c:v>
                </c:pt>
                <c:pt idx="21">
                  <c:v>22.17</c:v>
                </c:pt>
                <c:pt idx="22">
                  <c:v>19.64</c:v>
                </c:pt>
                <c:pt idx="23">
                  <c:v>19.39</c:v>
                </c:pt>
                <c:pt idx="24">
                  <c:v>19.72</c:v>
                </c:pt>
                <c:pt idx="25">
                  <c:v>20.72</c:v>
                </c:pt>
                <c:pt idx="26">
                  <c:v>24.53</c:v>
                </c:pt>
                <c:pt idx="27">
                  <c:v>26.18</c:v>
                </c:pt>
                <c:pt idx="28">
                  <c:v>27.04</c:v>
                </c:pt>
                <c:pt idx="29">
                  <c:v>25.52</c:v>
                </c:pt>
                <c:pt idx="30">
                  <c:v>26.97</c:v>
                </c:pt>
                <c:pt idx="31">
                  <c:v>28.39</c:v>
                </c:pt>
                <c:pt idx="32">
                  <c:v>29.66</c:v>
                </c:pt>
                <c:pt idx="33">
                  <c:v>28.84</c:v>
                </c:pt>
                <c:pt idx="34">
                  <c:v>26.35</c:v>
                </c:pt>
                <c:pt idx="35">
                  <c:v>29.46</c:v>
                </c:pt>
                <c:pt idx="36">
                  <c:v>32.950000000000003</c:v>
                </c:pt>
                <c:pt idx="37">
                  <c:v>35.83</c:v>
                </c:pt>
                <c:pt idx="38">
                  <c:v>33.51</c:v>
                </c:pt>
                <c:pt idx="39">
                  <c:v>28.17</c:v>
                </c:pt>
                <c:pt idx="40">
                  <c:v>28.11</c:v>
                </c:pt>
                <c:pt idx="41">
                  <c:v>30.66</c:v>
                </c:pt>
                <c:pt idx="42">
                  <c:v>30.76</c:v>
                </c:pt>
                <c:pt idx="43">
                  <c:v>31.57</c:v>
                </c:pt>
                <c:pt idx="44">
                  <c:v>28.31</c:v>
                </c:pt>
                <c:pt idx="45">
                  <c:v>30.34</c:v>
                </c:pt>
                <c:pt idx="46">
                  <c:v>31.11</c:v>
                </c:pt>
                <c:pt idx="47">
                  <c:v>32.130000000000003</c:v>
                </c:pt>
                <c:pt idx="48">
                  <c:v>34.31</c:v>
                </c:pt>
                <c:pt idx="49">
                  <c:v>34.69</c:v>
                </c:pt>
                <c:pt idx="50">
                  <c:v>36.74</c:v>
                </c:pt>
                <c:pt idx="51">
                  <c:v>36.75</c:v>
                </c:pt>
                <c:pt idx="52">
                  <c:v>40.28</c:v>
                </c:pt>
                <c:pt idx="53">
                  <c:v>38.03</c:v>
                </c:pt>
                <c:pt idx="54">
                  <c:v>40.78</c:v>
                </c:pt>
                <c:pt idx="55">
                  <c:v>44.9</c:v>
                </c:pt>
                <c:pt idx="56">
                  <c:v>45.94</c:v>
                </c:pt>
                <c:pt idx="57">
                  <c:v>53.28</c:v>
                </c:pt>
                <c:pt idx="58">
                  <c:v>48.47</c:v>
                </c:pt>
                <c:pt idx="59">
                  <c:v>43.15</c:v>
                </c:pt>
                <c:pt idx="60">
                  <c:v>46.84</c:v>
                </c:pt>
                <c:pt idx="61">
                  <c:v>48.15</c:v>
                </c:pt>
                <c:pt idx="62">
                  <c:v>54.19</c:v>
                </c:pt>
                <c:pt idx="63">
                  <c:v>52.98</c:v>
                </c:pt>
                <c:pt idx="64">
                  <c:v>49.83</c:v>
                </c:pt>
                <c:pt idx="65">
                  <c:v>56.35</c:v>
                </c:pt>
                <c:pt idx="66">
                  <c:v>59</c:v>
                </c:pt>
                <c:pt idx="67">
                  <c:v>64.989999999999995</c:v>
                </c:pt>
                <c:pt idx="68">
                  <c:v>65.59</c:v>
                </c:pt>
                <c:pt idx="69">
                  <c:v>62.26</c:v>
                </c:pt>
                <c:pt idx="70">
                  <c:v>58.32</c:v>
                </c:pt>
                <c:pt idx="71">
                  <c:v>59.41</c:v>
                </c:pt>
                <c:pt idx="72">
                  <c:v>65.489999999999995</c:v>
                </c:pt>
                <c:pt idx="73">
                  <c:v>61.63</c:v>
                </c:pt>
                <c:pt idx="74">
                  <c:v>62.69</c:v>
                </c:pt>
                <c:pt idx="75">
                  <c:v>69.44</c:v>
                </c:pt>
                <c:pt idx="76">
                  <c:v>70.84</c:v>
                </c:pt>
                <c:pt idx="77">
                  <c:v>70.95</c:v>
                </c:pt>
                <c:pt idx="78">
                  <c:v>74.41</c:v>
                </c:pt>
                <c:pt idx="79">
                  <c:v>73.040000000000006</c:v>
                </c:pt>
                <c:pt idx="80">
                  <c:v>63.8</c:v>
                </c:pt>
                <c:pt idx="81">
                  <c:v>58.89</c:v>
                </c:pt>
                <c:pt idx="82">
                  <c:v>59.08</c:v>
                </c:pt>
                <c:pt idx="83">
                  <c:v>61.96</c:v>
                </c:pt>
                <c:pt idx="84">
                  <c:v>54.51</c:v>
                </c:pt>
                <c:pt idx="85">
                  <c:v>59.28</c:v>
                </c:pt>
                <c:pt idx="86">
                  <c:v>60.44</c:v>
                </c:pt>
                <c:pt idx="87">
                  <c:v>63.98</c:v>
                </c:pt>
                <c:pt idx="88">
                  <c:v>63.46</c:v>
                </c:pt>
                <c:pt idx="89">
                  <c:v>67.489999999999995</c:v>
                </c:pt>
                <c:pt idx="90">
                  <c:v>74.12</c:v>
                </c:pt>
                <c:pt idx="91">
                  <c:v>72.36</c:v>
                </c:pt>
                <c:pt idx="92">
                  <c:v>79.92</c:v>
                </c:pt>
                <c:pt idx="93">
                  <c:v>85.8</c:v>
                </c:pt>
                <c:pt idx="94">
                  <c:v>94.77</c:v>
                </c:pt>
                <c:pt idx="95">
                  <c:v>91.69</c:v>
                </c:pt>
                <c:pt idx="96">
                  <c:v>92.97</c:v>
                </c:pt>
                <c:pt idx="97">
                  <c:v>95.39</c:v>
                </c:pt>
                <c:pt idx="98">
                  <c:v>105.45</c:v>
                </c:pt>
                <c:pt idx="99">
                  <c:v>112.58</c:v>
                </c:pt>
                <c:pt idx="100">
                  <c:v>125.4</c:v>
                </c:pt>
                <c:pt idx="101">
                  <c:v>133.88</c:v>
                </c:pt>
                <c:pt idx="102">
                  <c:v>133.37</c:v>
                </c:pt>
                <c:pt idx="103">
                  <c:v>116.67</c:v>
                </c:pt>
                <c:pt idx="104">
                  <c:v>104.11</c:v>
                </c:pt>
                <c:pt idx="105">
                  <c:v>76.61</c:v>
                </c:pt>
                <c:pt idx="106">
                  <c:v>57.31</c:v>
                </c:pt>
                <c:pt idx="107">
                  <c:v>41.12</c:v>
                </c:pt>
                <c:pt idx="108">
                  <c:v>41.71</c:v>
                </c:pt>
                <c:pt idx="109">
                  <c:v>39.090000000000003</c:v>
                </c:pt>
                <c:pt idx="110">
                  <c:v>47.94</c:v>
                </c:pt>
                <c:pt idx="111">
                  <c:v>49.65</c:v>
                </c:pt>
                <c:pt idx="112">
                  <c:v>59.03</c:v>
                </c:pt>
                <c:pt idx="113">
                  <c:v>69.64</c:v>
                </c:pt>
                <c:pt idx="114">
                  <c:v>64.150000000000006</c:v>
                </c:pt>
                <c:pt idx="115">
                  <c:v>71.05</c:v>
                </c:pt>
                <c:pt idx="116">
                  <c:v>69.41</c:v>
                </c:pt>
                <c:pt idx="117">
                  <c:v>75.72</c:v>
                </c:pt>
                <c:pt idx="118">
                  <c:v>77.989999999999995</c:v>
                </c:pt>
                <c:pt idx="119">
                  <c:v>74.47</c:v>
                </c:pt>
                <c:pt idx="120">
                  <c:v>78.33</c:v>
                </c:pt>
                <c:pt idx="121">
                  <c:v>76.39</c:v>
                </c:pt>
                <c:pt idx="122">
                  <c:v>81.2</c:v>
                </c:pt>
                <c:pt idx="123">
                  <c:v>84.29</c:v>
                </c:pt>
                <c:pt idx="124">
                  <c:v>73.739999999999995</c:v>
                </c:pt>
                <c:pt idx="125">
                  <c:v>75.34</c:v>
                </c:pt>
                <c:pt idx="126">
                  <c:v>76.319999999999993</c:v>
                </c:pt>
                <c:pt idx="127">
                  <c:v>76.599999999999994</c:v>
                </c:pt>
                <c:pt idx="128">
                  <c:v>75.239999999999995</c:v>
                </c:pt>
                <c:pt idx="129">
                  <c:v>81.89</c:v>
                </c:pt>
                <c:pt idx="130">
                  <c:v>84.25</c:v>
                </c:pt>
                <c:pt idx="131">
                  <c:v>89.15</c:v>
                </c:pt>
                <c:pt idx="132">
                  <c:v>89.17</c:v>
                </c:pt>
                <c:pt idx="133">
                  <c:v>88.58</c:v>
                </c:pt>
                <c:pt idx="134">
                  <c:v>102.86</c:v>
                </c:pt>
                <c:pt idx="135">
                  <c:v>109.53</c:v>
                </c:pt>
                <c:pt idx="136">
                  <c:v>100.9</c:v>
                </c:pt>
                <c:pt idx="137">
                  <c:v>96.26</c:v>
                </c:pt>
                <c:pt idx="138">
                  <c:v>97.3</c:v>
                </c:pt>
                <c:pt idx="139">
                  <c:v>86.33</c:v>
                </c:pt>
                <c:pt idx="140">
                  <c:v>85.52</c:v>
                </c:pt>
                <c:pt idx="141">
                  <c:v>86.32</c:v>
                </c:pt>
                <c:pt idx="142">
                  <c:v>97.16</c:v>
                </c:pt>
                <c:pt idx="143">
                  <c:v>98.56</c:v>
                </c:pt>
                <c:pt idx="144">
                  <c:v>100.27</c:v>
                </c:pt>
                <c:pt idx="145">
                  <c:v>102.2</c:v>
                </c:pt>
                <c:pt idx="146">
                  <c:v>106.16</c:v>
                </c:pt>
                <c:pt idx="147">
                  <c:v>103.32</c:v>
                </c:pt>
                <c:pt idx="148">
                  <c:v>94.66</c:v>
                </c:pt>
                <c:pt idx="149">
                  <c:v>82.3</c:v>
                </c:pt>
                <c:pt idx="150">
                  <c:v>87.9</c:v>
                </c:pt>
                <c:pt idx="151">
                  <c:v>94.13</c:v>
                </c:pt>
                <c:pt idx="152">
                  <c:v>94.51</c:v>
                </c:pt>
                <c:pt idx="153">
                  <c:v>89.49</c:v>
                </c:pt>
                <c:pt idx="154">
                  <c:v>86.53</c:v>
                </c:pt>
                <c:pt idx="155">
                  <c:v>87.86</c:v>
                </c:pt>
                <c:pt idx="156">
                  <c:v>94.76</c:v>
                </c:pt>
                <c:pt idx="157">
                  <c:v>95.31</c:v>
                </c:pt>
                <c:pt idx="158">
                  <c:v>92.94</c:v>
                </c:pt>
                <c:pt idx="159">
                  <c:v>92.02</c:v>
                </c:pt>
                <c:pt idx="160">
                  <c:v>94.51</c:v>
                </c:pt>
                <c:pt idx="161">
                  <c:v>95.77</c:v>
                </c:pt>
                <c:pt idx="162">
                  <c:v>104.67</c:v>
                </c:pt>
                <c:pt idx="163">
                  <c:v>106.57</c:v>
                </c:pt>
                <c:pt idx="164">
                  <c:v>106.29</c:v>
                </c:pt>
                <c:pt idx="165">
                  <c:v>100.54</c:v>
                </c:pt>
                <c:pt idx="166">
                  <c:v>93.86</c:v>
                </c:pt>
                <c:pt idx="167">
                  <c:v>97.63</c:v>
                </c:pt>
                <c:pt idx="168">
                  <c:v>94.62</c:v>
                </c:pt>
                <c:pt idx="169">
                  <c:v>100.82</c:v>
                </c:pt>
                <c:pt idx="170">
                  <c:v>100.8</c:v>
                </c:pt>
                <c:pt idx="171">
                  <c:v>102.07</c:v>
                </c:pt>
                <c:pt idx="172">
                  <c:v>102.18</c:v>
                </c:pt>
                <c:pt idx="173">
                  <c:v>105.79</c:v>
                </c:pt>
                <c:pt idx="174">
                  <c:v>103.59</c:v>
                </c:pt>
                <c:pt idx="175">
                  <c:v>96.54</c:v>
                </c:pt>
                <c:pt idx="176">
                  <c:v>93.21</c:v>
                </c:pt>
                <c:pt idx="177">
                  <c:v>84.4</c:v>
                </c:pt>
                <c:pt idx="178">
                  <c:v>75.790000000000006</c:v>
                </c:pt>
                <c:pt idx="179">
                  <c:v>59.29</c:v>
                </c:pt>
                <c:pt idx="180">
                  <c:v>47.22</c:v>
                </c:pt>
                <c:pt idx="181">
                  <c:v>50.58</c:v>
                </c:pt>
                <c:pt idx="182">
                  <c:v>47.82</c:v>
                </c:pt>
                <c:pt idx="183">
                  <c:v>54.45</c:v>
                </c:pt>
                <c:pt idx="184">
                  <c:v>59.27</c:v>
                </c:pt>
                <c:pt idx="185">
                  <c:v>59.82</c:v>
                </c:pt>
                <c:pt idx="186">
                  <c:v>50.9</c:v>
                </c:pt>
                <c:pt idx="187">
                  <c:v>42.87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0407648"/>
        <c:axId val="460404512"/>
      </c:lineChart>
      <c:dateAx>
        <c:axId val="46040764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404512"/>
        <c:crosses val="autoZero"/>
        <c:auto val="1"/>
        <c:lblOffset val="100"/>
        <c:baseTimeUnit val="months"/>
        <c:majorUnit val="36"/>
        <c:majorTimeUnit val="months"/>
      </c:dateAx>
      <c:valAx>
        <c:axId val="460404512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40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456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Motor Gasoline Supplied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</a:t>
            </a:r>
            <a:r>
              <a:rPr lang="en-US" dirty="0"/>
              <a:t>Billion Gallons)</a:t>
            </a:r>
          </a:p>
        </c:rich>
      </c:tx>
      <c:layout>
        <c:manualLayout>
          <c:xMode val="edge"/>
          <c:yMode val="edge"/>
          <c:x val="0.11591814912024886"/>
          <c:y val="8.68149755832881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456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1'!$B$3</c:f>
              <c:strCache>
                <c:ptCount val="1"/>
                <c:pt idx="0">
                  <c:v>U.S. Product Supplied of Finished Motor Gasoline (Thousand Barrels per Day)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1'!$A$39:$A$73</c:f>
              <c:numCache>
                <c:formatCode>yyyy</c:formatCode>
                <c:ptCount val="35"/>
                <c:pt idx="0">
                  <c:v>29402</c:v>
                </c:pt>
                <c:pt idx="1">
                  <c:v>29767</c:v>
                </c:pt>
                <c:pt idx="2">
                  <c:v>30132</c:v>
                </c:pt>
                <c:pt idx="3">
                  <c:v>30497</c:v>
                </c:pt>
                <c:pt idx="4">
                  <c:v>30863</c:v>
                </c:pt>
                <c:pt idx="5">
                  <c:v>31228</c:v>
                </c:pt>
                <c:pt idx="6">
                  <c:v>31593</c:v>
                </c:pt>
                <c:pt idx="7">
                  <c:v>31958</c:v>
                </c:pt>
                <c:pt idx="8">
                  <c:v>32324</c:v>
                </c:pt>
                <c:pt idx="9">
                  <c:v>32689</c:v>
                </c:pt>
                <c:pt idx="10">
                  <c:v>33054</c:v>
                </c:pt>
                <c:pt idx="11">
                  <c:v>33419</c:v>
                </c:pt>
                <c:pt idx="12">
                  <c:v>33785</c:v>
                </c:pt>
                <c:pt idx="13">
                  <c:v>34150</c:v>
                </c:pt>
                <c:pt idx="14">
                  <c:v>34515</c:v>
                </c:pt>
                <c:pt idx="15">
                  <c:v>34880</c:v>
                </c:pt>
                <c:pt idx="16">
                  <c:v>35246</c:v>
                </c:pt>
                <c:pt idx="17">
                  <c:v>35611</c:v>
                </c:pt>
                <c:pt idx="18">
                  <c:v>35976</c:v>
                </c:pt>
                <c:pt idx="19">
                  <c:v>36341</c:v>
                </c:pt>
                <c:pt idx="20">
                  <c:v>36707</c:v>
                </c:pt>
                <c:pt idx="21">
                  <c:v>37072</c:v>
                </c:pt>
                <c:pt idx="22">
                  <c:v>37437</c:v>
                </c:pt>
                <c:pt idx="23">
                  <c:v>37802</c:v>
                </c:pt>
                <c:pt idx="24">
                  <c:v>38168</c:v>
                </c:pt>
                <c:pt idx="25">
                  <c:v>38533</c:v>
                </c:pt>
                <c:pt idx="26">
                  <c:v>38898</c:v>
                </c:pt>
                <c:pt idx="27">
                  <c:v>39263</c:v>
                </c:pt>
                <c:pt idx="28">
                  <c:v>39629</c:v>
                </c:pt>
                <c:pt idx="29">
                  <c:v>39994</c:v>
                </c:pt>
                <c:pt idx="30">
                  <c:v>40359</c:v>
                </c:pt>
                <c:pt idx="31">
                  <c:v>40724</c:v>
                </c:pt>
                <c:pt idx="32">
                  <c:v>41090</c:v>
                </c:pt>
                <c:pt idx="33">
                  <c:v>41455</c:v>
                </c:pt>
                <c:pt idx="34">
                  <c:v>41820</c:v>
                </c:pt>
              </c:numCache>
            </c:numRef>
          </c:cat>
          <c:val>
            <c:numRef>
              <c:f>'Data 1'!$B$39:$B$73</c:f>
              <c:numCache>
                <c:formatCode>General</c:formatCode>
                <c:ptCount val="35"/>
                <c:pt idx="0">
                  <c:v>6579</c:v>
                </c:pt>
                <c:pt idx="1">
                  <c:v>6588</c:v>
                </c:pt>
                <c:pt idx="2">
                  <c:v>6539</c:v>
                </c:pt>
                <c:pt idx="3">
                  <c:v>6622</c:v>
                </c:pt>
                <c:pt idx="4">
                  <c:v>6693</c:v>
                </c:pt>
                <c:pt idx="5">
                  <c:v>6831</c:v>
                </c:pt>
                <c:pt idx="6">
                  <c:v>7034</c:v>
                </c:pt>
                <c:pt idx="7">
                  <c:v>7206</c:v>
                </c:pt>
                <c:pt idx="8">
                  <c:v>7336</c:v>
                </c:pt>
                <c:pt idx="9">
                  <c:v>7328</c:v>
                </c:pt>
                <c:pt idx="10">
                  <c:v>7235</c:v>
                </c:pt>
                <c:pt idx="11">
                  <c:v>7188</c:v>
                </c:pt>
                <c:pt idx="12">
                  <c:v>7268</c:v>
                </c:pt>
                <c:pt idx="13">
                  <c:v>7476</c:v>
                </c:pt>
                <c:pt idx="14">
                  <c:v>7601</c:v>
                </c:pt>
                <c:pt idx="15">
                  <c:v>7789</c:v>
                </c:pt>
                <c:pt idx="16">
                  <c:v>7891</c:v>
                </c:pt>
                <c:pt idx="17">
                  <c:v>8017</c:v>
                </c:pt>
                <c:pt idx="18">
                  <c:v>8253</c:v>
                </c:pt>
                <c:pt idx="19">
                  <c:v>8431</c:v>
                </c:pt>
                <c:pt idx="20">
                  <c:v>8472</c:v>
                </c:pt>
                <c:pt idx="21">
                  <c:v>8610</c:v>
                </c:pt>
                <c:pt idx="22">
                  <c:v>8848</c:v>
                </c:pt>
                <c:pt idx="23">
                  <c:v>8935</c:v>
                </c:pt>
                <c:pt idx="24">
                  <c:v>9105</c:v>
                </c:pt>
                <c:pt idx="25">
                  <c:v>9159</c:v>
                </c:pt>
                <c:pt idx="26">
                  <c:v>9253</c:v>
                </c:pt>
                <c:pt idx="27">
                  <c:v>9286</c:v>
                </c:pt>
                <c:pt idx="28">
                  <c:v>8989</c:v>
                </c:pt>
                <c:pt idx="29">
                  <c:v>8997</c:v>
                </c:pt>
                <c:pt idx="30">
                  <c:v>8993</c:v>
                </c:pt>
                <c:pt idx="31">
                  <c:v>8753</c:v>
                </c:pt>
                <c:pt idx="32">
                  <c:v>8682</c:v>
                </c:pt>
                <c:pt idx="33">
                  <c:v>8843</c:v>
                </c:pt>
                <c:pt idx="34">
                  <c:v>8921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994112"/>
        <c:axId val="458366504"/>
      </c:lineChart>
      <c:dateAx>
        <c:axId val="45799411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66504"/>
        <c:crosses val="autoZero"/>
        <c:auto val="1"/>
        <c:lblOffset val="100"/>
        <c:baseTimeUnit val="years"/>
        <c:majorUnit val="10"/>
        <c:majorTimeUnit val="years"/>
      </c:dateAx>
      <c:valAx>
        <c:axId val="458366504"/>
        <c:scaling>
          <c:orientation val="minMax"/>
          <c:min val="6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99411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88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456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Weekly US </a:t>
            </a:r>
            <a:r>
              <a:rPr lang="en-US" dirty="0"/>
              <a:t>Ethanol Production </a:t>
            </a:r>
            <a:r>
              <a:rPr lang="en-US" dirty="0" smtClean="0"/>
              <a:t>(Annual Basis;</a:t>
            </a:r>
            <a:r>
              <a:rPr lang="en-US" baseline="0" dirty="0" smtClean="0"/>
              <a:t> </a:t>
            </a:r>
            <a:r>
              <a:rPr lang="en-US" dirty="0" smtClean="0"/>
              <a:t>Billion Gallons)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456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'[W_EPOOXE_YOP_NUS_MBBLDw (2).xls]Data 1'!$B$3</c:f>
              <c:strCache>
                <c:ptCount val="1"/>
                <c:pt idx="0">
                  <c:v>US Ethanol Production (annualized basis) billion barrels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'[W_EPOOXE_YOP_NUS_MBBLDw (2).xls]Data 1'!$A$4:$A$282</c:f>
              <c:numCache>
                <c:formatCode>mmm\ dd\,\ yyyy</c:formatCode>
                <c:ptCount val="279"/>
                <c:pt idx="0">
                  <c:v>40333</c:v>
                </c:pt>
                <c:pt idx="1">
                  <c:v>40340</c:v>
                </c:pt>
                <c:pt idx="2">
                  <c:v>40347</c:v>
                </c:pt>
                <c:pt idx="3">
                  <c:v>40354</c:v>
                </c:pt>
                <c:pt idx="4">
                  <c:v>40361</c:v>
                </c:pt>
                <c:pt idx="5">
                  <c:v>40368</c:v>
                </c:pt>
                <c:pt idx="6">
                  <c:v>40375</c:v>
                </c:pt>
                <c:pt idx="7">
                  <c:v>40382</c:v>
                </c:pt>
                <c:pt idx="8">
                  <c:v>40389</c:v>
                </c:pt>
                <c:pt idx="9">
                  <c:v>40396</c:v>
                </c:pt>
                <c:pt idx="10">
                  <c:v>40403</c:v>
                </c:pt>
                <c:pt idx="11">
                  <c:v>40410</c:v>
                </c:pt>
                <c:pt idx="12">
                  <c:v>40417</c:v>
                </c:pt>
                <c:pt idx="13">
                  <c:v>40424</c:v>
                </c:pt>
                <c:pt idx="14">
                  <c:v>40431</c:v>
                </c:pt>
                <c:pt idx="15">
                  <c:v>40438</c:v>
                </c:pt>
                <c:pt idx="16">
                  <c:v>40445</c:v>
                </c:pt>
                <c:pt idx="17">
                  <c:v>40452</c:v>
                </c:pt>
                <c:pt idx="18">
                  <c:v>40459</c:v>
                </c:pt>
                <c:pt idx="19">
                  <c:v>40466</c:v>
                </c:pt>
                <c:pt idx="20">
                  <c:v>40473</c:v>
                </c:pt>
                <c:pt idx="21">
                  <c:v>40480</c:v>
                </c:pt>
                <c:pt idx="22">
                  <c:v>40487</c:v>
                </c:pt>
                <c:pt idx="23">
                  <c:v>40494</c:v>
                </c:pt>
                <c:pt idx="24">
                  <c:v>40501</c:v>
                </c:pt>
                <c:pt idx="25">
                  <c:v>40508</c:v>
                </c:pt>
                <c:pt idx="26">
                  <c:v>40515</c:v>
                </c:pt>
                <c:pt idx="27">
                  <c:v>40522</c:v>
                </c:pt>
                <c:pt idx="28">
                  <c:v>40529</c:v>
                </c:pt>
                <c:pt idx="29">
                  <c:v>40536</c:v>
                </c:pt>
                <c:pt idx="30">
                  <c:v>40543</c:v>
                </c:pt>
                <c:pt idx="31">
                  <c:v>40550</c:v>
                </c:pt>
                <c:pt idx="32">
                  <c:v>40557</c:v>
                </c:pt>
                <c:pt idx="33">
                  <c:v>40564</c:v>
                </c:pt>
                <c:pt idx="34">
                  <c:v>40571</c:v>
                </c:pt>
                <c:pt idx="35">
                  <c:v>40578</c:v>
                </c:pt>
                <c:pt idx="36">
                  <c:v>40585</c:v>
                </c:pt>
                <c:pt idx="37">
                  <c:v>40592</c:v>
                </c:pt>
                <c:pt idx="38">
                  <c:v>40599</c:v>
                </c:pt>
                <c:pt idx="39">
                  <c:v>40606</c:v>
                </c:pt>
                <c:pt idx="40">
                  <c:v>40613</c:v>
                </c:pt>
                <c:pt idx="41">
                  <c:v>40620</c:v>
                </c:pt>
                <c:pt idx="42">
                  <c:v>40627</c:v>
                </c:pt>
                <c:pt idx="43">
                  <c:v>40634</c:v>
                </c:pt>
                <c:pt idx="44">
                  <c:v>40641</c:v>
                </c:pt>
                <c:pt idx="45">
                  <c:v>40648</c:v>
                </c:pt>
                <c:pt idx="46">
                  <c:v>40655</c:v>
                </c:pt>
                <c:pt idx="47">
                  <c:v>40662</c:v>
                </c:pt>
                <c:pt idx="48">
                  <c:v>40669</c:v>
                </c:pt>
                <c:pt idx="49">
                  <c:v>40676</c:v>
                </c:pt>
                <c:pt idx="50">
                  <c:v>40683</c:v>
                </c:pt>
                <c:pt idx="51">
                  <c:v>40690</c:v>
                </c:pt>
                <c:pt idx="52">
                  <c:v>40697</c:v>
                </c:pt>
                <c:pt idx="53">
                  <c:v>40704</c:v>
                </c:pt>
                <c:pt idx="54">
                  <c:v>40711</c:v>
                </c:pt>
                <c:pt idx="55">
                  <c:v>40718</c:v>
                </c:pt>
                <c:pt idx="56">
                  <c:v>40725</c:v>
                </c:pt>
                <c:pt idx="57">
                  <c:v>40732</c:v>
                </c:pt>
                <c:pt idx="58">
                  <c:v>40739</c:v>
                </c:pt>
                <c:pt idx="59">
                  <c:v>40746</c:v>
                </c:pt>
                <c:pt idx="60">
                  <c:v>40753</c:v>
                </c:pt>
                <c:pt idx="61">
                  <c:v>40760</c:v>
                </c:pt>
                <c:pt idx="62">
                  <c:v>40767</c:v>
                </c:pt>
                <c:pt idx="63">
                  <c:v>40774</c:v>
                </c:pt>
                <c:pt idx="64">
                  <c:v>40781</c:v>
                </c:pt>
                <c:pt idx="65">
                  <c:v>40788</c:v>
                </c:pt>
                <c:pt idx="66">
                  <c:v>40795</c:v>
                </c:pt>
                <c:pt idx="67">
                  <c:v>40802</c:v>
                </c:pt>
                <c:pt idx="68">
                  <c:v>40809</c:v>
                </c:pt>
                <c:pt idx="69">
                  <c:v>40816</c:v>
                </c:pt>
                <c:pt idx="70">
                  <c:v>40823</c:v>
                </c:pt>
                <c:pt idx="71">
                  <c:v>40830</c:v>
                </c:pt>
                <c:pt idx="72">
                  <c:v>40837</c:v>
                </c:pt>
                <c:pt idx="73">
                  <c:v>40844</c:v>
                </c:pt>
                <c:pt idx="74">
                  <c:v>40851</c:v>
                </c:pt>
                <c:pt idx="75">
                  <c:v>40858</c:v>
                </c:pt>
                <c:pt idx="76">
                  <c:v>40865</c:v>
                </c:pt>
                <c:pt idx="77">
                  <c:v>40872</c:v>
                </c:pt>
                <c:pt idx="78">
                  <c:v>40879</c:v>
                </c:pt>
                <c:pt idx="79">
                  <c:v>40886</c:v>
                </c:pt>
                <c:pt idx="80">
                  <c:v>40893</c:v>
                </c:pt>
                <c:pt idx="81">
                  <c:v>40900</c:v>
                </c:pt>
                <c:pt idx="82">
                  <c:v>40907</c:v>
                </c:pt>
                <c:pt idx="83">
                  <c:v>40914</c:v>
                </c:pt>
                <c:pt idx="84">
                  <c:v>40921</c:v>
                </c:pt>
                <c:pt idx="85">
                  <c:v>40928</c:v>
                </c:pt>
                <c:pt idx="86">
                  <c:v>40935</c:v>
                </c:pt>
                <c:pt idx="87">
                  <c:v>40942</c:v>
                </c:pt>
                <c:pt idx="88">
                  <c:v>40949</c:v>
                </c:pt>
                <c:pt idx="89">
                  <c:v>40956</c:v>
                </c:pt>
                <c:pt idx="90">
                  <c:v>40963</c:v>
                </c:pt>
                <c:pt idx="91">
                  <c:v>40970</c:v>
                </c:pt>
                <c:pt idx="92">
                  <c:v>40977</c:v>
                </c:pt>
                <c:pt idx="93">
                  <c:v>40984</c:v>
                </c:pt>
                <c:pt idx="94">
                  <c:v>40991</c:v>
                </c:pt>
                <c:pt idx="95">
                  <c:v>40998</c:v>
                </c:pt>
                <c:pt idx="96">
                  <c:v>41005</c:v>
                </c:pt>
                <c:pt idx="97">
                  <c:v>41012</c:v>
                </c:pt>
                <c:pt idx="98">
                  <c:v>41019</c:v>
                </c:pt>
                <c:pt idx="99">
                  <c:v>41026</c:v>
                </c:pt>
                <c:pt idx="100">
                  <c:v>41033</c:v>
                </c:pt>
                <c:pt idx="101">
                  <c:v>41040</c:v>
                </c:pt>
                <c:pt idx="102">
                  <c:v>41047</c:v>
                </c:pt>
                <c:pt idx="103">
                  <c:v>41054</c:v>
                </c:pt>
                <c:pt idx="104">
                  <c:v>41061</c:v>
                </c:pt>
                <c:pt idx="105">
                  <c:v>41068</c:v>
                </c:pt>
                <c:pt idx="106">
                  <c:v>41075</c:v>
                </c:pt>
                <c:pt idx="107">
                  <c:v>41082</c:v>
                </c:pt>
                <c:pt idx="108">
                  <c:v>41089</c:v>
                </c:pt>
                <c:pt idx="109">
                  <c:v>41096</c:v>
                </c:pt>
                <c:pt idx="110">
                  <c:v>41103</c:v>
                </c:pt>
                <c:pt idx="111">
                  <c:v>41110</c:v>
                </c:pt>
                <c:pt idx="112">
                  <c:v>41117</c:v>
                </c:pt>
                <c:pt idx="113">
                  <c:v>41124</c:v>
                </c:pt>
                <c:pt idx="114">
                  <c:v>41131</c:v>
                </c:pt>
                <c:pt idx="115">
                  <c:v>41138</c:v>
                </c:pt>
                <c:pt idx="116">
                  <c:v>41145</c:v>
                </c:pt>
                <c:pt idx="117">
                  <c:v>41152</c:v>
                </c:pt>
                <c:pt idx="118">
                  <c:v>41159</c:v>
                </c:pt>
                <c:pt idx="119">
                  <c:v>41166</c:v>
                </c:pt>
                <c:pt idx="120">
                  <c:v>41173</c:v>
                </c:pt>
                <c:pt idx="121">
                  <c:v>41180</c:v>
                </c:pt>
                <c:pt idx="122">
                  <c:v>41187</c:v>
                </c:pt>
                <c:pt idx="123">
                  <c:v>41194</c:v>
                </c:pt>
                <c:pt idx="124">
                  <c:v>41201</c:v>
                </c:pt>
                <c:pt idx="125">
                  <c:v>41208</c:v>
                </c:pt>
                <c:pt idx="126">
                  <c:v>41215</c:v>
                </c:pt>
                <c:pt idx="127">
                  <c:v>41222</c:v>
                </c:pt>
                <c:pt idx="128">
                  <c:v>41229</c:v>
                </c:pt>
                <c:pt idx="129">
                  <c:v>41236</c:v>
                </c:pt>
                <c:pt idx="130">
                  <c:v>41243</c:v>
                </c:pt>
                <c:pt idx="131">
                  <c:v>41250</c:v>
                </c:pt>
                <c:pt idx="132">
                  <c:v>41257</c:v>
                </c:pt>
                <c:pt idx="133">
                  <c:v>41264</c:v>
                </c:pt>
                <c:pt idx="134">
                  <c:v>41271</c:v>
                </c:pt>
                <c:pt idx="135">
                  <c:v>41278</c:v>
                </c:pt>
                <c:pt idx="136">
                  <c:v>41285</c:v>
                </c:pt>
                <c:pt idx="137">
                  <c:v>41292</c:v>
                </c:pt>
                <c:pt idx="138">
                  <c:v>41299</c:v>
                </c:pt>
                <c:pt idx="139">
                  <c:v>41306</c:v>
                </c:pt>
                <c:pt idx="140">
                  <c:v>41313</c:v>
                </c:pt>
                <c:pt idx="141">
                  <c:v>41320</c:v>
                </c:pt>
                <c:pt idx="142">
                  <c:v>41327</c:v>
                </c:pt>
                <c:pt idx="143">
                  <c:v>41334</c:v>
                </c:pt>
                <c:pt idx="144">
                  <c:v>41341</c:v>
                </c:pt>
                <c:pt idx="145">
                  <c:v>41348</c:v>
                </c:pt>
                <c:pt idx="146">
                  <c:v>41355</c:v>
                </c:pt>
                <c:pt idx="147">
                  <c:v>41362</c:v>
                </c:pt>
                <c:pt idx="148">
                  <c:v>41369</c:v>
                </c:pt>
                <c:pt idx="149">
                  <c:v>41376</c:v>
                </c:pt>
                <c:pt idx="150">
                  <c:v>41383</c:v>
                </c:pt>
                <c:pt idx="151">
                  <c:v>41390</c:v>
                </c:pt>
                <c:pt idx="152">
                  <c:v>41397</c:v>
                </c:pt>
                <c:pt idx="153">
                  <c:v>41404</c:v>
                </c:pt>
                <c:pt idx="154">
                  <c:v>41411</c:v>
                </c:pt>
                <c:pt idx="155">
                  <c:v>41418</c:v>
                </c:pt>
                <c:pt idx="156">
                  <c:v>41425</c:v>
                </c:pt>
                <c:pt idx="157">
                  <c:v>41432</c:v>
                </c:pt>
                <c:pt idx="158">
                  <c:v>41439</c:v>
                </c:pt>
                <c:pt idx="159">
                  <c:v>41446</c:v>
                </c:pt>
                <c:pt idx="160">
                  <c:v>41453</c:v>
                </c:pt>
                <c:pt idx="161">
                  <c:v>41460</c:v>
                </c:pt>
                <c:pt idx="162">
                  <c:v>41467</c:v>
                </c:pt>
                <c:pt idx="163">
                  <c:v>41474</c:v>
                </c:pt>
                <c:pt idx="164">
                  <c:v>41481</c:v>
                </c:pt>
                <c:pt idx="165">
                  <c:v>41488</c:v>
                </c:pt>
                <c:pt idx="166">
                  <c:v>41495</c:v>
                </c:pt>
                <c:pt idx="167">
                  <c:v>41502</c:v>
                </c:pt>
                <c:pt idx="168">
                  <c:v>41509</c:v>
                </c:pt>
                <c:pt idx="169">
                  <c:v>41516</c:v>
                </c:pt>
                <c:pt idx="170">
                  <c:v>41523</c:v>
                </c:pt>
                <c:pt idx="171">
                  <c:v>41530</c:v>
                </c:pt>
                <c:pt idx="172">
                  <c:v>41537</c:v>
                </c:pt>
                <c:pt idx="173">
                  <c:v>41544</c:v>
                </c:pt>
                <c:pt idx="174">
                  <c:v>41551</c:v>
                </c:pt>
                <c:pt idx="175">
                  <c:v>41558</c:v>
                </c:pt>
                <c:pt idx="176">
                  <c:v>41565</c:v>
                </c:pt>
                <c:pt idx="177">
                  <c:v>41572</c:v>
                </c:pt>
                <c:pt idx="178">
                  <c:v>41579</c:v>
                </c:pt>
                <c:pt idx="179">
                  <c:v>41586</c:v>
                </c:pt>
                <c:pt idx="180">
                  <c:v>41593</c:v>
                </c:pt>
                <c:pt idx="181">
                  <c:v>41600</c:v>
                </c:pt>
                <c:pt idx="182">
                  <c:v>41607</c:v>
                </c:pt>
                <c:pt idx="183">
                  <c:v>41614</c:v>
                </c:pt>
                <c:pt idx="184">
                  <c:v>41621</c:v>
                </c:pt>
                <c:pt idx="185">
                  <c:v>41628</c:v>
                </c:pt>
                <c:pt idx="186">
                  <c:v>41635</c:v>
                </c:pt>
                <c:pt idx="187">
                  <c:v>41642</c:v>
                </c:pt>
                <c:pt idx="188">
                  <c:v>41649</c:v>
                </c:pt>
                <c:pt idx="189">
                  <c:v>41656</c:v>
                </c:pt>
                <c:pt idx="190">
                  <c:v>41663</c:v>
                </c:pt>
                <c:pt idx="191">
                  <c:v>41670</c:v>
                </c:pt>
                <c:pt idx="192">
                  <c:v>41677</c:v>
                </c:pt>
                <c:pt idx="193">
                  <c:v>41684</c:v>
                </c:pt>
                <c:pt idx="194">
                  <c:v>41691</c:v>
                </c:pt>
                <c:pt idx="195">
                  <c:v>41698</c:v>
                </c:pt>
                <c:pt idx="196">
                  <c:v>41705</c:v>
                </c:pt>
                <c:pt idx="197">
                  <c:v>41712</c:v>
                </c:pt>
                <c:pt idx="198">
                  <c:v>41719</c:v>
                </c:pt>
                <c:pt idx="199">
                  <c:v>41726</c:v>
                </c:pt>
                <c:pt idx="200">
                  <c:v>41733</c:v>
                </c:pt>
                <c:pt idx="201">
                  <c:v>41740</c:v>
                </c:pt>
                <c:pt idx="202">
                  <c:v>41747</c:v>
                </c:pt>
                <c:pt idx="203">
                  <c:v>41754</c:v>
                </c:pt>
                <c:pt idx="204">
                  <c:v>41761</c:v>
                </c:pt>
                <c:pt idx="205">
                  <c:v>41768</c:v>
                </c:pt>
                <c:pt idx="206">
                  <c:v>41775</c:v>
                </c:pt>
                <c:pt idx="207">
                  <c:v>41782</c:v>
                </c:pt>
                <c:pt idx="208">
                  <c:v>41789</c:v>
                </c:pt>
                <c:pt idx="209">
                  <c:v>41796</c:v>
                </c:pt>
                <c:pt idx="210">
                  <c:v>41803</c:v>
                </c:pt>
                <c:pt idx="211">
                  <c:v>41810</c:v>
                </c:pt>
                <c:pt idx="212">
                  <c:v>41817</c:v>
                </c:pt>
                <c:pt idx="213">
                  <c:v>41824</c:v>
                </c:pt>
                <c:pt idx="214">
                  <c:v>41831</c:v>
                </c:pt>
                <c:pt idx="215">
                  <c:v>41838</c:v>
                </c:pt>
                <c:pt idx="216">
                  <c:v>41845</c:v>
                </c:pt>
                <c:pt idx="217">
                  <c:v>41852</c:v>
                </c:pt>
                <c:pt idx="218">
                  <c:v>41859</c:v>
                </c:pt>
                <c:pt idx="219">
                  <c:v>41866</c:v>
                </c:pt>
                <c:pt idx="220">
                  <c:v>41873</c:v>
                </c:pt>
                <c:pt idx="221">
                  <c:v>41880</c:v>
                </c:pt>
                <c:pt idx="222">
                  <c:v>41887</c:v>
                </c:pt>
                <c:pt idx="223">
                  <c:v>41894</c:v>
                </c:pt>
                <c:pt idx="224">
                  <c:v>41901</c:v>
                </c:pt>
                <c:pt idx="225">
                  <c:v>41908</c:v>
                </c:pt>
                <c:pt idx="226">
                  <c:v>41915</c:v>
                </c:pt>
                <c:pt idx="227">
                  <c:v>41922</c:v>
                </c:pt>
                <c:pt idx="228">
                  <c:v>41929</c:v>
                </c:pt>
                <c:pt idx="229">
                  <c:v>41936</c:v>
                </c:pt>
                <c:pt idx="230">
                  <c:v>41943</c:v>
                </c:pt>
                <c:pt idx="231">
                  <c:v>41950</c:v>
                </c:pt>
                <c:pt idx="232">
                  <c:v>41957</c:v>
                </c:pt>
                <c:pt idx="233">
                  <c:v>41964</c:v>
                </c:pt>
                <c:pt idx="234">
                  <c:v>41971</c:v>
                </c:pt>
                <c:pt idx="235">
                  <c:v>41978</c:v>
                </c:pt>
                <c:pt idx="236">
                  <c:v>41985</c:v>
                </c:pt>
                <c:pt idx="237">
                  <c:v>41992</c:v>
                </c:pt>
                <c:pt idx="238">
                  <c:v>41999</c:v>
                </c:pt>
                <c:pt idx="239">
                  <c:v>42006</c:v>
                </c:pt>
                <c:pt idx="240">
                  <c:v>42013</c:v>
                </c:pt>
                <c:pt idx="241">
                  <c:v>42020</c:v>
                </c:pt>
                <c:pt idx="242">
                  <c:v>42027</c:v>
                </c:pt>
                <c:pt idx="243">
                  <c:v>42034</c:v>
                </c:pt>
                <c:pt idx="244">
                  <c:v>42041</c:v>
                </c:pt>
                <c:pt idx="245">
                  <c:v>42048</c:v>
                </c:pt>
                <c:pt idx="246">
                  <c:v>42055</c:v>
                </c:pt>
                <c:pt idx="247">
                  <c:v>42062</c:v>
                </c:pt>
                <c:pt idx="248">
                  <c:v>42069</c:v>
                </c:pt>
                <c:pt idx="249">
                  <c:v>42076</c:v>
                </c:pt>
                <c:pt idx="250">
                  <c:v>42083</c:v>
                </c:pt>
                <c:pt idx="251">
                  <c:v>42090</c:v>
                </c:pt>
                <c:pt idx="252">
                  <c:v>42097</c:v>
                </c:pt>
                <c:pt idx="253">
                  <c:v>42104</c:v>
                </c:pt>
                <c:pt idx="254">
                  <c:v>42111</c:v>
                </c:pt>
                <c:pt idx="255">
                  <c:v>42118</c:v>
                </c:pt>
                <c:pt idx="256">
                  <c:v>42125</c:v>
                </c:pt>
                <c:pt idx="257">
                  <c:v>42132</c:v>
                </c:pt>
                <c:pt idx="258">
                  <c:v>42139</c:v>
                </c:pt>
                <c:pt idx="259">
                  <c:v>42146</c:v>
                </c:pt>
                <c:pt idx="260">
                  <c:v>42153</c:v>
                </c:pt>
                <c:pt idx="261">
                  <c:v>42160</c:v>
                </c:pt>
                <c:pt idx="262">
                  <c:v>42167</c:v>
                </c:pt>
                <c:pt idx="263">
                  <c:v>42174</c:v>
                </c:pt>
                <c:pt idx="264">
                  <c:v>42181</c:v>
                </c:pt>
                <c:pt idx="265">
                  <c:v>42188</c:v>
                </c:pt>
                <c:pt idx="266">
                  <c:v>42195</c:v>
                </c:pt>
                <c:pt idx="267">
                  <c:v>42202</c:v>
                </c:pt>
                <c:pt idx="268">
                  <c:v>42209</c:v>
                </c:pt>
                <c:pt idx="269">
                  <c:v>42216</c:v>
                </c:pt>
                <c:pt idx="270">
                  <c:v>42223</c:v>
                </c:pt>
                <c:pt idx="271">
                  <c:v>42230</c:v>
                </c:pt>
                <c:pt idx="272">
                  <c:v>42237</c:v>
                </c:pt>
                <c:pt idx="273">
                  <c:v>42244</c:v>
                </c:pt>
                <c:pt idx="274">
                  <c:v>42251</c:v>
                </c:pt>
                <c:pt idx="275">
                  <c:v>42258</c:v>
                </c:pt>
                <c:pt idx="276">
                  <c:v>42265</c:v>
                </c:pt>
                <c:pt idx="277">
                  <c:v>42272</c:v>
                </c:pt>
                <c:pt idx="278">
                  <c:v>42279</c:v>
                </c:pt>
              </c:numCache>
            </c:numRef>
          </c:cat>
          <c:val>
            <c:numRef>
              <c:f>'[W_EPOOXE_YOP_NUS_MBBLDw (2).xls]Data 1'!$B$4:$B$282</c:f>
              <c:numCache>
                <c:formatCode>General</c:formatCode>
                <c:ptCount val="279"/>
                <c:pt idx="0">
                  <c:v>12.86187</c:v>
                </c:pt>
                <c:pt idx="1">
                  <c:v>12.86187</c:v>
                </c:pt>
                <c:pt idx="2">
                  <c:v>12.96918</c:v>
                </c:pt>
                <c:pt idx="3">
                  <c:v>12.75456</c:v>
                </c:pt>
                <c:pt idx="4">
                  <c:v>13.107150000000001</c:v>
                </c:pt>
                <c:pt idx="5">
                  <c:v>12.585929999999999</c:v>
                </c:pt>
                <c:pt idx="6">
                  <c:v>12.81588</c:v>
                </c:pt>
                <c:pt idx="7">
                  <c:v>12.50928</c:v>
                </c:pt>
                <c:pt idx="8">
                  <c:v>13.383089999999999</c:v>
                </c:pt>
                <c:pt idx="9">
                  <c:v>13.275779999999999</c:v>
                </c:pt>
                <c:pt idx="10">
                  <c:v>13.1838</c:v>
                </c:pt>
                <c:pt idx="11">
                  <c:v>12.800549999999999</c:v>
                </c:pt>
                <c:pt idx="12">
                  <c:v>13.122479999999999</c:v>
                </c:pt>
                <c:pt idx="13">
                  <c:v>13.41375</c:v>
                </c:pt>
                <c:pt idx="14">
                  <c:v>13.367760000000001</c:v>
                </c:pt>
                <c:pt idx="15">
                  <c:v>13.0305</c:v>
                </c:pt>
                <c:pt idx="16">
                  <c:v>12.64725</c:v>
                </c:pt>
                <c:pt idx="17">
                  <c:v>13.229789999999999</c:v>
                </c:pt>
                <c:pt idx="18">
                  <c:v>13.44441</c:v>
                </c:pt>
                <c:pt idx="19">
                  <c:v>13.50573</c:v>
                </c:pt>
                <c:pt idx="20">
                  <c:v>13.490399999999999</c:v>
                </c:pt>
                <c:pt idx="21">
                  <c:v>13.260450000000001</c:v>
                </c:pt>
                <c:pt idx="22">
                  <c:v>13.44441</c:v>
                </c:pt>
                <c:pt idx="23">
                  <c:v>13.72035</c:v>
                </c:pt>
                <c:pt idx="24">
                  <c:v>13.65903</c:v>
                </c:pt>
                <c:pt idx="25">
                  <c:v>13.56705</c:v>
                </c:pt>
                <c:pt idx="26">
                  <c:v>14.394869999999999</c:v>
                </c:pt>
                <c:pt idx="27">
                  <c:v>14.36421</c:v>
                </c:pt>
                <c:pt idx="28">
                  <c:v>13.67436</c:v>
                </c:pt>
                <c:pt idx="29">
                  <c:v>13.99629</c:v>
                </c:pt>
                <c:pt idx="30">
                  <c:v>13.858320000000001</c:v>
                </c:pt>
                <c:pt idx="31">
                  <c:v>13.61304</c:v>
                </c:pt>
                <c:pt idx="32">
                  <c:v>13.99629</c:v>
                </c:pt>
                <c:pt idx="33">
                  <c:v>14.134259999999999</c:v>
                </c:pt>
                <c:pt idx="34">
                  <c:v>13.919639999999999</c:v>
                </c:pt>
                <c:pt idx="35">
                  <c:v>13.797000000000001</c:v>
                </c:pt>
                <c:pt idx="36">
                  <c:v>13.689690000000001</c:v>
                </c:pt>
                <c:pt idx="37">
                  <c:v>13.61304</c:v>
                </c:pt>
                <c:pt idx="38">
                  <c:v>13.52106</c:v>
                </c:pt>
                <c:pt idx="39">
                  <c:v>13.536390000000001</c:v>
                </c:pt>
                <c:pt idx="40">
                  <c:v>13.72035</c:v>
                </c:pt>
                <c:pt idx="41">
                  <c:v>13.99629</c:v>
                </c:pt>
                <c:pt idx="42">
                  <c:v>13.84299</c:v>
                </c:pt>
                <c:pt idx="43">
                  <c:v>13.82766</c:v>
                </c:pt>
                <c:pt idx="44">
                  <c:v>13.76634</c:v>
                </c:pt>
                <c:pt idx="45">
                  <c:v>13.122479999999999</c:v>
                </c:pt>
                <c:pt idx="46">
                  <c:v>13.536390000000001</c:v>
                </c:pt>
                <c:pt idx="47">
                  <c:v>13.41375</c:v>
                </c:pt>
                <c:pt idx="48">
                  <c:v>13.214460000000001</c:v>
                </c:pt>
                <c:pt idx="49">
                  <c:v>13.797000000000001</c:v>
                </c:pt>
                <c:pt idx="50">
                  <c:v>13.82766</c:v>
                </c:pt>
                <c:pt idx="51">
                  <c:v>13.93497</c:v>
                </c:pt>
                <c:pt idx="52">
                  <c:v>14.026949999999999</c:v>
                </c:pt>
                <c:pt idx="53">
                  <c:v>13.490399999999999</c:v>
                </c:pt>
                <c:pt idx="54">
                  <c:v>13.812329999999999</c:v>
                </c:pt>
                <c:pt idx="55">
                  <c:v>13.689690000000001</c:v>
                </c:pt>
                <c:pt idx="56">
                  <c:v>13.858320000000001</c:v>
                </c:pt>
                <c:pt idx="57">
                  <c:v>13.367760000000001</c:v>
                </c:pt>
                <c:pt idx="58">
                  <c:v>13.383089999999999</c:v>
                </c:pt>
                <c:pt idx="59">
                  <c:v>13.39842</c:v>
                </c:pt>
                <c:pt idx="60">
                  <c:v>13.45974</c:v>
                </c:pt>
                <c:pt idx="61">
                  <c:v>13.919639999999999</c:v>
                </c:pt>
                <c:pt idx="62">
                  <c:v>13.78167</c:v>
                </c:pt>
                <c:pt idx="63">
                  <c:v>13.858320000000001</c:v>
                </c:pt>
                <c:pt idx="64">
                  <c:v>13.61304</c:v>
                </c:pt>
                <c:pt idx="65">
                  <c:v>13.73568</c:v>
                </c:pt>
                <c:pt idx="66">
                  <c:v>13.475070000000001</c:v>
                </c:pt>
                <c:pt idx="67">
                  <c:v>13.35243</c:v>
                </c:pt>
                <c:pt idx="68">
                  <c:v>12.892530000000001</c:v>
                </c:pt>
                <c:pt idx="69">
                  <c:v>13.229789999999999</c:v>
                </c:pt>
                <c:pt idx="70">
                  <c:v>13.1838</c:v>
                </c:pt>
                <c:pt idx="71">
                  <c:v>13.919639999999999</c:v>
                </c:pt>
                <c:pt idx="72">
                  <c:v>13.93497</c:v>
                </c:pt>
                <c:pt idx="73">
                  <c:v>14.04228</c:v>
                </c:pt>
                <c:pt idx="74">
                  <c:v>13.965630000000001</c:v>
                </c:pt>
                <c:pt idx="75">
                  <c:v>14.04228</c:v>
                </c:pt>
                <c:pt idx="76">
                  <c:v>14.05761</c:v>
                </c:pt>
                <c:pt idx="77">
                  <c:v>14.2569</c:v>
                </c:pt>
                <c:pt idx="78">
                  <c:v>14.62482</c:v>
                </c:pt>
                <c:pt idx="79">
                  <c:v>14.37954</c:v>
                </c:pt>
                <c:pt idx="80">
                  <c:v>14.456189999999999</c:v>
                </c:pt>
                <c:pt idx="81">
                  <c:v>14.74746</c:v>
                </c:pt>
                <c:pt idx="82">
                  <c:v>14.762790000000001</c:v>
                </c:pt>
                <c:pt idx="83">
                  <c:v>14.47152</c:v>
                </c:pt>
                <c:pt idx="84">
                  <c:v>14.42553</c:v>
                </c:pt>
                <c:pt idx="85">
                  <c:v>14.31822</c:v>
                </c:pt>
                <c:pt idx="86">
                  <c:v>14.394869999999999</c:v>
                </c:pt>
                <c:pt idx="87">
                  <c:v>14.14959</c:v>
                </c:pt>
                <c:pt idx="88">
                  <c:v>14.226240000000001</c:v>
                </c:pt>
                <c:pt idx="89">
                  <c:v>14.08827</c:v>
                </c:pt>
                <c:pt idx="90">
                  <c:v>13.73568</c:v>
                </c:pt>
                <c:pt idx="91">
                  <c:v>13.88898</c:v>
                </c:pt>
                <c:pt idx="92">
                  <c:v>13.67436</c:v>
                </c:pt>
                <c:pt idx="93">
                  <c:v>13.689690000000001</c:v>
                </c:pt>
                <c:pt idx="94">
                  <c:v>13.62837</c:v>
                </c:pt>
                <c:pt idx="95">
                  <c:v>13.383089999999999</c:v>
                </c:pt>
                <c:pt idx="96">
                  <c:v>13.73568</c:v>
                </c:pt>
                <c:pt idx="97">
                  <c:v>13.55172</c:v>
                </c:pt>
                <c:pt idx="98">
                  <c:v>13.260450000000001</c:v>
                </c:pt>
                <c:pt idx="99">
                  <c:v>13.705019999999999</c:v>
                </c:pt>
                <c:pt idx="100">
                  <c:v>13.751010000000001</c:v>
                </c:pt>
                <c:pt idx="101">
                  <c:v>13.858320000000001</c:v>
                </c:pt>
                <c:pt idx="102">
                  <c:v>14.08827</c:v>
                </c:pt>
                <c:pt idx="103">
                  <c:v>13.82766</c:v>
                </c:pt>
                <c:pt idx="104">
                  <c:v>13.858320000000001</c:v>
                </c:pt>
                <c:pt idx="105">
                  <c:v>14.1036</c:v>
                </c:pt>
                <c:pt idx="106">
                  <c:v>13.797000000000001</c:v>
                </c:pt>
                <c:pt idx="107">
                  <c:v>13.536390000000001</c:v>
                </c:pt>
                <c:pt idx="108">
                  <c:v>13.13781</c:v>
                </c:pt>
                <c:pt idx="109">
                  <c:v>12.585929999999999</c:v>
                </c:pt>
                <c:pt idx="110">
                  <c:v>12.29466</c:v>
                </c:pt>
                <c:pt idx="111">
                  <c:v>12.202680000000001</c:v>
                </c:pt>
                <c:pt idx="112">
                  <c:v>12.40197</c:v>
                </c:pt>
                <c:pt idx="113">
                  <c:v>12.524609999999999</c:v>
                </c:pt>
                <c:pt idx="114">
                  <c:v>12.55527</c:v>
                </c:pt>
                <c:pt idx="115">
                  <c:v>12.61659</c:v>
                </c:pt>
                <c:pt idx="116">
                  <c:v>12.55527</c:v>
                </c:pt>
                <c:pt idx="117">
                  <c:v>12.70857</c:v>
                </c:pt>
                <c:pt idx="118">
                  <c:v>12.50928</c:v>
                </c:pt>
                <c:pt idx="119">
                  <c:v>12.785220000000001</c:v>
                </c:pt>
                <c:pt idx="120">
                  <c:v>12.40197</c:v>
                </c:pt>
                <c:pt idx="121">
                  <c:v>12.034050000000001</c:v>
                </c:pt>
                <c:pt idx="122">
                  <c:v>12.263999999999999</c:v>
                </c:pt>
                <c:pt idx="123">
                  <c:v>12.21801</c:v>
                </c:pt>
                <c:pt idx="124">
                  <c:v>12.27933</c:v>
                </c:pt>
                <c:pt idx="125">
                  <c:v>12.64725</c:v>
                </c:pt>
                <c:pt idx="126">
                  <c:v>12.677910000000001</c:v>
                </c:pt>
                <c:pt idx="127">
                  <c:v>12.631919999999999</c:v>
                </c:pt>
                <c:pt idx="128">
                  <c:v>12.43263</c:v>
                </c:pt>
                <c:pt idx="129">
                  <c:v>12.309990000000001</c:v>
                </c:pt>
                <c:pt idx="130">
                  <c:v>12.800549999999999</c:v>
                </c:pt>
                <c:pt idx="131">
                  <c:v>12.631919999999999</c:v>
                </c:pt>
                <c:pt idx="132">
                  <c:v>12.60126</c:v>
                </c:pt>
                <c:pt idx="133">
                  <c:v>12.785220000000001</c:v>
                </c:pt>
                <c:pt idx="134">
                  <c:v>12.371309999999999</c:v>
                </c:pt>
                <c:pt idx="135">
                  <c:v>12.66258</c:v>
                </c:pt>
                <c:pt idx="136">
                  <c:v>12.01872</c:v>
                </c:pt>
                <c:pt idx="137">
                  <c:v>12.141360000000001</c:v>
                </c:pt>
                <c:pt idx="138">
                  <c:v>11.8041</c:v>
                </c:pt>
                <c:pt idx="139">
                  <c:v>11.86542</c:v>
                </c:pt>
                <c:pt idx="140">
                  <c:v>12.095370000000001</c:v>
                </c:pt>
                <c:pt idx="141">
                  <c:v>12.21801</c:v>
                </c:pt>
                <c:pt idx="142">
                  <c:v>12.44796</c:v>
                </c:pt>
                <c:pt idx="143">
                  <c:v>12.34065</c:v>
                </c:pt>
                <c:pt idx="144">
                  <c:v>12.21801</c:v>
                </c:pt>
                <c:pt idx="145">
                  <c:v>12.40197</c:v>
                </c:pt>
                <c:pt idx="146">
                  <c:v>12.34065</c:v>
                </c:pt>
                <c:pt idx="147">
                  <c:v>12.371309999999999</c:v>
                </c:pt>
                <c:pt idx="148">
                  <c:v>13.09182</c:v>
                </c:pt>
                <c:pt idx="149">
                  <c:v>12.75456</c:v>
                </c:pt>
                <c:pt idx="150">
                  <c:v>13.07649</c:v>
                </c:pt>
                <c:pt idx="151">
                  <c:v>13.13781</c:v>
                </c:pt>
                <c:pt idx="152">
                  <c:v>12.92319</c:v>
                </c:pt>
                <c:pt idx="153">
                  <c:v>13.13781</c:v>
                </c:pt>
                <c:pt idx="154">
                  <c:v>13.41375</c:v>
                </c:pt>
                <c:pt idx="155">
                  <c:v>13.229789999999999</c:v>
                </c:pt>
                <c:pt idx="156">
                  <c:v>13.56705</c:v>
                </c:pt>
                <c:pt idx="157">
                  <c:v>13.55172</c:v>
                </c:pt>
                <c:pt idx="158">
                  <c:v>13.383089999999999</c:v>
                </c:pt>
                <c:pt idx="159">
                  <c:v>13.56705</c:v>
                </c:pt>
                <c:pt idx="160">
                  <c:v>13.229789999999999</c:v>
                </c:pt>
                <c:pt idx="161">
                  <c:v>13.50573</c:v>
                </c:pt>
                <c:pt idx="162">
                  <c:v>13.429080000000001</c:v>
                </c:pt>
                <c:pt idx="163">
                  <c:v>13.07649</c:v>
                </c:pt>
                <c:pt idx="164">
                  <c:v>12.75456</c:v>
                </c:pt>
                <c:pt idx="165">
                  <c:v>13.07649</c:v>
                </c:pt>
                <c:pt idx="166">
                  <c:v>13.13781</c:v>
                </c:pt>
                <c:pt idx="167">
                  <c:v>12.93852</c:v>
                </c:pt>
                <c:pt idx="168">
                  <c:v>12.570600000000001</c:v>
                </c:pt>
                <c:pt idx="169">
                  <c:v>12.55527</c:v>
                </c:pt>
                <c:pt idx="170">
                  <c:v>12.999840000000001</c:v>
                </c:pt>
                <c:pt idx="171">
                  <c:v>12.846539999999999</c:v>
                </c:pt>
                <c:pt idx="172">
                  <c:v>12.75456</c:v>
                </c:pt>
                <c:pt idx="173">
                  <c:v>13.41375</c:v>
                </c:pt>
                <c:pt idx="174">
                  <c:v>13.30644</c:v>
                </c:pt>
                <c:pt idx="175">
                  <c:v>13.321770000000001</c:v>
                </c:pt>
                <c:pt idx="176">
                  <c:v>13.751010000000001</c:v>
                </c:pt>
                <c:pt idx="177">
                  <c:v>13.965630000000001</c:v>
                </c:pt>
                <c:pt idx="178">
                  <c:v>13.82766</c:v>
                </c:pt>
                <c:pt idx="179">
                  <c:v>14.21091</c:v>
                </c:pt>
                <c:pt idx="180">
                  <c:v>13.858320000000001</c:v>
                </c:pt>
                <c:pt idx="181">
                  <c:v>14.21091</c:v>
                </c:pt>
                <c:pt idx="182">
                  <c:v>13.99629</c:v>
                </c:pt>
                <c:pt idx="183">
                  <c:v>14.47152</c:v>
                </c:pt>
                <c:pt idx="184">
                  <c:v>14.226240000000001</c:v>
                </c:pt>
                <c:pt idx="185">
                  <c:v>14.19558</c:v>
                </c:pt>
                <c:pt idx="186">
                  <c:v>13.99629</c:v>
                </c:pt>
                <c:pt idx="187">
                  <c:v>14.08827</c:v>
                </c:pt>
                <c:pt idx="188">
                  <c:v>13.30644</c:v>
                </c:pt>
                <c:pt idx="189">
                  <c:v>13.87365</c:v>
                </c:pt>
                <c:pt idx="190">
                  <c:v>13.797000000000001</c:v>
                </c:pt>
                <c:pt idx="191">
                  <c:v>13.72035</c:v>
                </c:pt>
                <c:pt idx="192">
                  <c:v>13.82766</c:v>
                </c:pt>
                <c:pt idx="193">
                  <c:v>13.84299</c:v>
                </c:pt>
                <c:pt idx="194">
                  <c:v>13.87365</c:v>
                </c:pt>
                <c:pt idx="195">
                  <c:v>13.705019999999999</c:v>
                </c:pt>
                <c:pt idx="196">
                  <c:v>13.321770000000001</c:v>
                </c:pt>
                <c:pt idx="197">
                  <c:v>13.65903</c:v>
                </c:pt>
                <c:pt idx="198">
                  <c:v>13.56705</c:v>
                </c:pt>
                <c:pt idx="199">
                  <c:v>14.134259999999999</c:v>
                </c:pt>
                <c:pt idx="200">
                  <c:v>13.73568</c:v>
                </c:pt>
                <c:pt idx="201">
                  <c:v>14.394869999999999</c:v>
                </c:pt>
                <c:pt idx="202">
                  <c:v>13.9503</c:v>
                </c:pt>
                <c:pt idx="203">
                  <c:v>13.76634</c:v>
                </c:pt>
                <c:pt idx="204">
                  <c:v>13.705019999999999</c:v>
                </c:pt>
                <c:pt idx="205">
                  <c:v>14.134259999999999</c:v>
                </c:pt>
                <c:pt idx="206">
                  <c:v>14.180249999999999</c:v>
                </c:pt>
                <c:pt idx="207">
                  <c:v>14.21091</c:v>
                </c:pt>
                <c:pt idx="208">
                  <c:v>14.37954</c:v>
                </c:pt>
                <c:pt idx="209">
                  <c:v>14.47152</c:v>
                </c:pt>
                <c:pt idx="210">
                  <c:v>14.90076</c:v>
                </c:pt>
                <c:pt idx="211">
                  <c:v>14.37954</c:v>
                </c:pt>
                <c:pt idx="212">
                  <c:v>14.609489999999999</c:v>
                </c:pt>
                <c:pt idx="213">
                  <c:v>14.21091</c:v>
                </c:pt>
                <c:pt idx="214">
                  <c:v>14.456189999999999</c:v>
                </c:pt>
                <c:pt idx="215">
                  <c:v>14.70147</c:v>
                </c:pt>
                <c:pt idx="216">
                  <c:v>14.62482</c:v>
                </c:pt>
                <c:pt idx="217">
                  <c:v>13.82766</c:v>
                </c:pt>
                <c:pt idx="218">
                  <c:v>14.27223</c:v>
                </c:pt>
                <c:pt idx="219">
                  <c:v>14.36421</c:v>
                </c:pt>
                <c:pt idx="220">
                  <c:v>13.99629</c:v>
                </c:pt>
                <c:pt idx="221">
                  <c:v>14.118930000000001</c:v>
                </c:pt>
                <c:pt idx="222">
                  <c:v>14.21091</c:v>
                </c:pt>
                <c:pt idx="223">
                  <c:v>14.27223</c:v>
                </c:pt>
                <c:pt idx="224">
                  <c:v>13.62837</c:v>
                </c:pt>
                <c:pt idx="225">
                  <c:v>13.50573</c:v>
                </c:pt>
                <c:pt idx="226">
                  <c:v>13.812329999999999</c:v>
                </c:pt>
                <c:pt idx="227">
                  <c:v>13.56705</c:v>
                </c:pt>
                <c:pt idx="228">
                  <c:v>13.73568</c:v>
                </c:pt>
                <c:pt idx="229">
                  <c:v>14.36421</c:v>
                </c:pt>
                <c:pt idx="230">
                  <c:v>14.241569999999999</c:v>
                </c:pt>
                <c:pt idx="231">
                  <c:v>14.502179999999999</c:v>
                </c:pt>
                <c:pt idx="232">
                  <c:v>14.870100000000001</c:v>
                </c:pt>
                <c:pt idx="233">
                  <c:v>15.05406</c:v>
                </c:pt>
                <c:pt idx="234">
                  <c:v>14.74746</c:v>
                </c:pt>
                <c:pt idx="235">
                  <c:v>15.146039999999999</c:v>
                </c:pt>
                <c:pt idx="236">
                  <c:v>15.1767</c:v>
                </c:pt>
                <c:pt idx="237">
                  <c:v>15.20736</c:v>
                </c:pt>
                <c:pt idx="238">
                  <c:v>14.90076</c:v>
                </c:pt>
                <c:pt idx="239">
                  <c:v>14.548170000000001</c:v>
                </c:pt>
                <c:pt idx="240">
                  <c:v>14.99274</c:v>
                </c:pt>
                <c:pt idx="241">
                  <c:v>15.00807</c:v>
                </c:pt>
                <c:pt idx="242">
                  <c:v>14.99274</c:v>
                </c:pt>
                <c:pt idx="243">
                  <c:v>14.53284</c:v>
                </c:pt>
                <c:pt idx="244">
                  <c:v>14.73213</c:v>
                </c:pt>
                <c:pt idx="245">
                  <c:v>14.778119999999999</c:v>
                </c:pt>
                <c:pt idx="246">
                  <c:v>14.51751</c:v>
                </c:pt>
                <c:pt idx="247">
                  <c:v>14.27223</c:v>
                </c:pt>
                <c:pt idx="248">
                  <c:v>14.47152</c:v>
                </c:pt>
                <c:pt idx="249">
                  <c:v>14.51751</c:v>
                </c:pt>
                <c:pt idx="250">
                  <c:v>14.609489999999999</c:v>
                </c:pt>
                <c:pt idx="251">
                  <c:v>14.59416</c:v>
                </c:pt>
                <c:pt idx="252">
                  <c:v>14.348879999999999</c:v>
                </c:pt>
                <c:pt idx="253">
                  <c:v>14.16492</c:v>
                </c:pt>
                <c:pt idx="254">
                  <c:v>14.2569</c:v>
                </c:pt>
                <c:pt idx="255">
                  <c:v>14.118930000000001</c:v>
                </c:pt>
                <c:pt idx="256">
                  <c:v>13.597709999999999</c:v>
                </c:pt>
                <c:pt idx="257">
                  <c:v>13.98096</c:v>
                </c:pt>
                <c:pt idx="258">
                  <c:v>14.68614</c:v>
                </c:pt>
                <c:pt idx="259">
                  <c:v>14.85477</c:v>
                </c:pt>
                <c:pt idx="260">
                  <c:v>14.90076</c:v>
                </c:pt>
                <c:pt idx="261">
                  <c:v>15.20736</c:v>
                </c:pt>
                <c:pt idx="262">
                  <c:v>15.023400000000001</c:v>
                </c:pt>
                <c:pt idx="263">
                  <c:v>15.238020000000001</c:v>
                </c:pt>
                <c:pt idx="264">
                  <c:v>14.83944</c:v>
                </c:pt>
                <c:pt idx="265">
                  <c:v>15.130710000000001</c:v>
                </c:pt>
                <c:pt idx="266">
                  <c:v>15.084720000000001</c:v>
                </c:pt>
                <c:pt idx="267">
                  <c:v>14.916090000000001</c:v>
                </c:pt>
                <c:pt idx="268">
                  <c:v>14.79345</c:v>
                </c:pt>
                <c:pt idx="269">
                  <c:v>14.73213</c:v>
                </c:pt>
                <c:pt idx="270">
                  <c:v>14.79345</c:v>
                </c:pt>
                <c:pt idx="271">
                  <c:v>14.79345</c:v>
                </c:pt>
                <c:pt idx="272">
                  <c:v>14.59416</c:v>
                </c:pt>
                <c:pt idx="273">
                  <c:v>14.53284</c:v>
                </c:pt>
                <c:pt idx="274">
                  <c:v>14.68614</c:v>
                </c:pt>
                <c:pt idx="275">
                  <c:v>14.73213</c:v>
                </c:pt>
                <c:pt idx="276">
                  <c:v>14.37954</c:v>
                </c:pt>
                <c:pt idx="277">
                  <c:v>14.456189999999999</c:v>
                </c:pt>
                <c:pt idx="278">
                  <c:v>14.563499999999999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367288"/>
        <c:axId val="458367680"/>
      </c:lineChart>
      <c:dateAx>
        <c:axId val="458367288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67680"/>
        <c:crosses val="autoZero"/>
        <c:auto val="1"/>
        <c:lblOffset val="100"/>
        <c:baseTimeUnit val="days"/>
        <c:majorUnit val="2"/>
        <c:majorTimeUnit val="years"/>
      </c:dateAx>
      <c:valAx>
        <c:axId val="45836768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672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88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OPEC was established in 1960 to stabilize oil revenues among member nations.</a:t>
            </a:r>
          </a:p>
          <a:p>
            <a:endParaRPr lang="en-US" dirty="0" smtClean="0"/>
          </a:p>
          <a:p>
            <a:r>
              <a:rPr lang="en-US" dirty="0" smtClean="0"/>
              <a:t>Traditionally we think of them as</a:t>
            </a:r>
            <a:r>
              <a:rPr lang="en-US" baseline="0" dirty="0" smtClean="0"/>
              <a:t> behaving as a cartel – limiting supplies to keep prices high, but that isn’t always the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0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r>
              <a:rPr lang="en-US" baseline="0" dirty="0" smtClean="0"/>
              <a:t> in the late 1970’s and early 80’s OPEC wanted to limit production to some extent to drive up prices.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with OPEC, like most cartels, is that there is an incentive for individual members to cheat.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happened in this case was Saudi Arabia kept cutting production from nearly 10 </a:t>
            </a:r>
            <a:r>
              <a:rPr lang="en-US" baseline="0" dirty="0" err="1" smtClean="0"/>
              <a:t>mmbbl</a:t>
            </a:r>
            <a:r>
              <a:rPr lang="en-US" baseline="0" dirty="0" smtClean="0"/>
              <a:t>/day to 2.5 </a:t>
            </a:r>
            <a:r>
              <a:rPr lang="en-US" baseline="0" dirty="0" err="1" smtClean="0"/>
              <a:t>mmbbl</a:t>
            </a:r>
            <a:r>
              <a:rPr lang="en-US" baseline="0" dirty="0" smtClean="0"/>
              <a:t>/day.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reduced</a:t>
            </a:r>
            <a:r>
              <a:rPr lang="en-US" baseline="0" dirty="0" smtClean="0"/>
              <a:t> oil production was an increase in global oil prices.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to the development of North Sea/off-shore oil development, and increased fuel economy of American vehicles.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4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1985 Saudi Arabia had enough and decided that it increase production to gain market share.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oil prices to fall by 2/3rds from 1985 to 1986.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to a major disruption of a number of oil companies, many of which filed for bankruptcy.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3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history is repeating itself very closely.</a:t>
            </a:r>
          </a:p>
          <a:p>
            <a:endParaRPr lang="en-US" dirty="0" smtClean="0"/>
          </a:p>
          <a:p>
            <a:r>
              <a:rPr lang="en-US" dirty="0" smtClean="0"/>
              <a:t>OPEC members have been producing above their</a:t>
            </a:r>
            <a:r>
              <a:rPr lang="en-US" baseline="0" dirty="0" smtClean="0"/>
              <a:t> quotas, leading to a slow build up in global supplies.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prices of oil led to the development of shale oil, including the </a:t>
            </a:r>
            <a:r>
              <a:rPr lang="en-US" baseline="0" dirty="0" err="1" smtClean="0"/>
              <a:t>Bakken</a:t>
            </a:r>
            <a:r>
              <a:rPr lang="en-US" baseline="0" dirty="0" smtClean="0"/>
              <a:t> Field in North Dakota.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 in 1985, Saudi Arabia decided that it wanted its market share back, in this case continuing to produce oil above….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Something about 2 million gallons.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to do with those gallons.  We either need increased consumption or decreased production or both.  Balance.  Building pools/glut.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question</a:t>
            </a:r>
            <a:r>
              <a:rPr lang="en-US" baseline="0" dirty="0" smtClean="0"/>
              <a:t> among investors and economists is how low with this go.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Doesn’t appear that we’ve found a price at which the market can clear.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announced their plans to continue production on Thanksgiving, when price was $70/bbl.  It has now fallen below $50.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look back to earlier in the year when their were signs of overproduction and growing supplies.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Saudi Arabia has given no clues as to how low they will tolerate oil to fall, making comments about willingness to see $30, $20, or lower prices.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hit</a:t>
            </a:r>
            <a:r>
              <a:rPr lang="en-US" baseline="0" dirty="0" smtClean="0"/>
              <a:t> the low.  I don’t think we’re there yet.  How long will it last.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believe that Saudi Arabia doesn’t have the appetite for this to last long.  They have $750 billion in assets that make me think otherwise.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took almost two decades for the real price to recover from the </a:t>
            </a:r>
            <a:r>
              <a:rPr lang="en-US" baseline="0" smtClean="0"/>
              <a:t>1985 change.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47375" cy="329216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-EPA announced 2014, 2015, and 2016 mandated volumes in late May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9758" y="4172768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Statute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Revised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04575" y="1566400"/>
            <a:ext cx="3947375" cy="32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 smtClean="0"/>
              <a:t>-Used blend wall as justification</a:t>
            </a:r>
          </a:p>
          <a:p>
            <a:pPr marL="0" indent="0">
              <a:buFont typeface="Arial" charset="0"/>
              <a:buNone/>
            </a:pPr>
            <a:endParaRPr lang="en-US" sz="2800" dirty="0" smtClean="0"/>
          </a:p>
          <a:p>
            <a:pPr marL="0" indent="0">
              <a:buFont typeface="Arial" charset="0"/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69454" y="3643282"/>
            <a:ext cx="680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2014-2016 Mandated Levels, billions of gallons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 descr="http://www.meatgoat.biz/BMF_cows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14" y="1600200"/>
            <a:ext cx="5637772" cy="45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3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Spiritwood</a:t>
            </a:r>
            <a:r>
              <a:rPr lang="en-US" dirty="0" smtClean="0"/>
              <a:t>, North Dakota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674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-65 </a:t>
            </a:r>
            <a:r>
              <a:rPr lang="en-US" dirty="0" err="1" smtClean="0"/>
              <a:t>mmgpy</a:t>
            </a:r>
            <a:r>
              <a:rPr lang="en-US" dirty="0" smtClean="0"/>
              <a:t> corn ethanol refinery</a:t>
            </a:r>
          </a:p>
          <a:p>
            <a:pPr marL="0" indent="0">
              <a:buNone/>
            </a:pPr>
            <a:r>
              <a:rPr lang="en-US" dirty="0" smtClean="0"/>
              <a:t>-co-located with coal-fired power plant</a:t>
            </a:r>
          </a:p>
          <a:p>
            <a:pPr marL="0" indent="0">
              <a:buNone/>
            </a:pPr>
            <a:r>
              <a:rPr lang="en-US" dirty="0" smtClean="0"/>
              <a:t>-began accepting corn early spring</a:t>
            </a:r>
          </a:p>
          <a:p>
            <a:pPr marL="0" indent="0">
              <a:buNone/>
            </a:pPr>
            <a:r>
              <a:rPr lang="en-US" dirty="0" smtClean="0"/>
              <a:t>-operating this summer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 descr="https://midwestagenergygroup.com/themes/theme3/img/dakotaspirit-b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48" y="1600200"/>
            <a:ext cx="3842852" cy="20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dwestagenergygroup.com/themes/theme3/img/dakotaspirit-home-picture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47" y="3606085"/>
            <a:ext cx="3825745" cy="25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0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381" y="1510048"/>
            <a:ext cx="4565560" cy="24469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Onida</a:t>
            </a:r>
            <a:r>
              <a:rPr lang="en-US" dirty="0" smtClean="0"/>
              <a:t>, South Dakota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33" y="4147960"/>
            <a:ext cx="412767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-Proposed 70 </a:t>
            </a:r>
            <a:r>
              <a:rPr lang="en-US" sz="2800" dirty="0" err="1" smtClean="0"/>
              <a:t>mmgpy</a:t>
            </a:r>
            <a:r>
              <a:rPr lang="en-US" sz="2800" dirty="0" smtClean="0"/>
              <a:t> corn ethanol plant</a:t>
            </a:r>
          </a:p>
          <a:p>
            <a:pPr marL="0" indent="0">
              <a:buNone/>
            </a:pPr>
            <a:r>
              <a:rPr lang="en-US" sz="2800" dirty="0" smtClean="0"/>
              <a:t>-A corn-basis play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</a:t>
            </a:r>
            <a:r>
              <a:rPr lang="en-US" sz="2800" dirty="0" smtClean="0"/>
              <a:t>Currently raising funds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 descr="Ringneck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7" y="1700012"/>
            <a:ext cx="3968753" cy="206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69" y="1381126"/>
            <a:ext cx="39433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6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 </a:t>
            </a:r>
            <a:br>
              <a:rPr lang="en-US" dirty="0" smtClean="0"/>
            </a:br>
            <a:r>
              <a:rPr lang="en-US" dirty="0" smtClean="0"/>
              <a:t>Short-Term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14.5 billion gallons ethanol </a:t>
            </a:r>
            <a:r>
              <a:rPr lang="en-US" dirty="0" smtClean="0"/>
              <a:t>produced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en-US" dirty="0" smtClean="0"/>
              <a:t>(record/near record)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800 million gallons exported</a:t>
            </a:r>
          </a:p>
          <a:p>
            <a:pPr marL="0" indent="0">
              <a:buNone/>
            </a:pPr>
            <a:r>
              <a:rPr lang="en-US" dirty="0" smtClean="0"/>
              <a:t>5.2 billion bushels of corn used</a:t>
            </a:r>
          </a:p>
          <a:p>
            <a:pPr marL="0" indent="0">
              <a:buNone/>
            </a:pPr>
            <a:r>
              <a:rPr lang="en-US" dirty="0" smtClean="0"/>
              <a:t>45 million short tons of DGs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9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 </a:t>
            </a:r>
            <a:br>
              <a:rPr lang="en-US" dirty="0" smtClean="0"/>
            </a:br>
            <a:r>
              <a:rPr lang="en-US" dirty="0" smtClean="0"/>
              <a:t>Long Term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RFS is non-binding</a:t>
            </a:r>
          </a:p>
          <a:p>
            <a:pPr marL="0" indent="0">
              <a:buNone/>
            </a:pPr>
            <a:r>
              <a:rPr lang="en-US" sz="2800" dirty="0"/>
              <a:t>Gasoline use continues to </a:t>
            </a:r>
            <a:r>
              <a:rPr lang="en-US" sz="2800" dirty="0" smtClean="0"/>
              <a:t>grow</a:t>
            </a:r>
          </a:p>
          <a:p>
            <a:pPr marL="0" indent="0">
              <a:buNone/>
            </a:pPr>
            <a:r>
              <a:rPr lang="en-US" sz="2800" dirty="0" smtClean="0"/>
              <a:t>Corn </a:t>
            </a:r>
            <a:r>
              <a:rPr lang="en-US" sz="2800" dirty="0"/>
              <a:t>continues to be ‘low-cost’</a:t>
            </a:r>
          </a:p>
          <a:p>
            <a:pPr marL="0" indent="0">
              <a:buNone/>
            </a:pPr>
            <a:r>
              <a:rPr lang="en-US" sz="2800" dirty="0"/>
              <a:t>Corn-ethanol refineries can make 20% reduction in greenhouse gas emissions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1% increase in ethanol production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-&gt; one new refinery on average each year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1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Roller </a:t>
            </a:r>
            <a:br>
              <a:rPr lang="en-US" dirty="0" smtClean="0"/>
            </a:br>
            <a:r>
              <a:rPr lang="en-US" dirty="0" smtClean="0"/>
              <a:t>Coaster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8958"/>
            <a:ext cx="3908738" cy="33572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appears that the biodiesel tax credit will be re-enacted…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 descr="http://static.communitytable.parade.com/wp-content/uploads/2013/07/roller-coaster-f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2058194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3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Cellulosic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4194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 plants built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None operating at full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 descr="Image result for corn b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43" y="2602923"/>
            <a:ext cx="3787657" cy="25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1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Diving in Feed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252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Interest in energy beet development remains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Activities in ND and CA have slowed; Projects in the SE have advanced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What about feed?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AutoShape 2" descr="Image result for energy be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VFRUXFx8aGRgYGRwcGxwZHh8aGhscHhwfIiggHholHBwaIjEhJSkrLi4vGB8zODMsNygtLisBCgoKDg0OGxAQGywkHyYvLCwvLzQvLDQvNDAsLDQvNC8sLCwsLCwsLCwsNCwsLCwsNCwsLCwsLCwsLCwsLCwsLP/AABEIAMIBAwMBIgACEQEDEQH/xAAcAAACAgMBAQAAAAAAAAAAAAAFBgQHAAIDAQj/xAA+EAACAQIEBAQEAwcEAQQDAAABAhEDIQAEEjEFQVFhBhMicTKBkaEUQrEHI1JiwdHwM4Lh8XIVQ1OSJDSi/8QAGQEAAwEBAQAAAAAAAAAAAAAAAgMEAQAF/8QALhEAAgICAgEDAgUEAwEAAAAAAAECEQMhEjFBBCJREzJCYXGh8IGxwdFSkeEU/9oADAMBAAIRAxEAPwC1QMbY0eqBiLUzwjDACS5xTnjLOVHztVXNkaApIMKOh5Ai/wCpOHXj/ic01OiJG7dOVuXzxWmcdmJYgs2qbzMnueffAz0S+o2qJSsqKWIBuYkXkRtbvHuD7CVl6AqA+axQhdSxJlrQlr85nA2qGL6VUBUEFpsAJJa03kkxvEYzK8RCEai0ANuPiPS+xEdcAmTxqM0TMmnrYxp5+Z6bj3gncdcTqXDlbzG1mABqEAxP5hG45QLbbYDZHiNJlZmqpqNyJ0hDf0wYnraxnEjw9xNNWpKoL6oKmNjYELzEQfn7jDk0UthXLcIosCUFSxhmQEETHqi4sbGJ5WviFxnwtV0iorq4IlBYMwsbXIbUDI522vjhxPilRNVPz3EtJhio5aQLgL6YFuxwvZqu6K50uCxDKxcusjmLwCRN4/pjnJA2NfhnKLXQDTFRNSCS0wdlI3DBg4j5Wi7KnD8wtOrVqB2EjUxm5JF+ZaDAjuZwrZLOMppPVdmLKZcGCIIDKQ0iobTuDCmDNjaXCPFFJSabVAHAEhx5YLWiCSRJEe8g9cC9oBxjJ7dCZ+CakQKiMuq5NQEE7/33w7/s9okJUYD0E2M2JEgx7bT2I5YDeIvEIbNVKclCBoGpZAI/NIPUmBvse2Dngzj1Fqa0f9OopMq35mJJJUyZknrzxMsKU+VgenxQx5u/kOcc4iKFF3tIB0jq3L74rqnxGvRU+aahLw++lyJJEnfT8VvuBhy8ScYppUp0aiB1YywKhgB7Ht/TChxPNqagFV6dNUZkAmSV1NuBdpG1rzjsk3fGO2N9TO37X0GOHqc6gPrpnTMESrKJGkObgsRcmefzQvHWRZcwzFdEU1CLGmFBJ+gki28Yd18Q0fTTpHy6auNTASzsp1SeZWe1+U4C/tNoLTdK6y6VwCp1GLAn09jq1Yoi2o+41ySx23ddlaqj6TAJvH+5jA9/ltGPDwN6r1vLBhGYS1gQG0gT74mcHVWr0ySwKVaZN/To1eqeg2mcccxxHRULILFY2EmBvG82kgSd8A5PwBGV7j2cBwmvlwlYLMHUY2AB2PODPLviHXr+ZOYRNLK41r2FlLW22Ha2HKlxIvllVk9ZABJ9KbRNxK77EGegnC+tA0a4dCrBvjW5V6bfGIjoWj2xzYSk2/ccctmkNWm6LpYVVYW3UMGF9iQRiT42ySrWVUUlio1adzdrxt0EzOOVHhmjMkAMELI1MEz6Due/qDD/AG4L+G65r5nNswEo/oETGliFH2/XGRdy0C7jteCvuI5Jlco7KNJIiZj6YK8HzjtpNTVVFP4fSW3i1/a09d4wZ8VZ6irPThXcAKxFwrcwD/FYTe0x1wupxIospAIYHTvI5m9g0ACd4JjBqTaHc5Tj1smniKV6iqtEU2UQO7XsQAPqcDc8DTbSEpluYFyvvb7TgrwmrSatUzApFWnUEEsASbkHfrbvuMbcR4vDElSSbFZVS3OWjUTy3MXxrewOXvpIi8DzaICa6mQ0g6tI2A2ieXXngnm/GNEA6KbsbQVcoo+ZBZvYge+IuV4lUdRFNEViROgtb9CZ5Y7Vc/UDWppTSPz0EN72Fv8AJ7YBve0C1Hlcl+4Y8P8AF0qZdS9R1qEtNzAEkC83EaRfvicmbqgD94pQkjW0af8Ad/wT8sA8rxtgpJ8kHV8JoqRpiLELuOhxpxHia1SCFpyOSpon/wAgCQe3zwDVvoRJe60GU4wP/goNcjUDTgwSJGogwd74zCno7L9/6YzHcY/H7syn8r+f1L1zOek4D8Q4iYgfXG2bqHArMti1I9WgDx3PhRpm5/uAQe8HAyjBYuxJFI+lu5Btc9g3+3Ebimdca1bTqDdjY3v8iPacb0ctqyiCLNVaZ2+FInmRGw54mm9kjTcnJk3JZhmZXFgZAM2jYH2kX7fXGvHuFqRpUkBjqKljYi7ACLnf+nTEd6iKBTb0mLRsBPXpB+/LBLO1tdIVZlisCL+sEaiPff2bCm2mTybTteGJT8JYvYqyxIjv79Iv7jHTL5KnTdC7rIPwr6iN+gImepnEzPUypghijEabAwSSWU/M2nce2B+VAVmYwAsj2G315YcpNopjklKIx0alPMOFFRVgALOqe5neT1iLDEXP5mrl2ZGhlkj1bPePS672+YmDFxhXrZksxaIk26DkMNWQzVZMuQ7Fqj/ArCSq7BmG55wSJHK5tzj8mPDxVsL5DMedRenWpkBXLXJDpaGFxeSAxkW0nqceGjTqMSisEWCTrYkkACAfvbacQaWZqVYSpVDKgAaqYgQI0q1pbcDsOxwz5BKaAlW9IVl0bgA9+Znc++Bqhf03KVsk0SHc1LaTTAMgmGBAG43784xzyrVEbUokuG/26bEGNiT+uNWzaoAzONO5axB6R/nXGcR4oNEpANjO9iZNz1t9PnjutnSgvufZKocYq1KoqVFqa1tqjYkXv0uO0YJrxel+BqU61FnqM5jUYFySKmoyAVJggTNhzxXy55zUaoSdI2Wee8f1nBfJZ8Lk3DkksSNMmRMAATusjkTE45KpWLhFp3/ryF/DPh4V8yqrVJVTOmoBBQEHSAJE784M/Ux+2AlqWXcAFVqVAQNoB0bdre2ErhvGTRvTbSbe9haD3/zlh2zHFwcvRVSA1MOaikGHFQFiARsWMj2J25E512Ojw4uPQk8WpU1CUsqmpQAXqwD5rncg76BsFHSTc4Wc4hV5c6YAIUqZkXkQNiMMOdzxYaTBAJIkXE76T9bYFVaym1QFl6C0fbfvfC1K9g45xe0Fs7UKUySsBgLyZkgmd5Ag/YYhZbPVKgXQi1KisFV3/Kvtsxm4kbt2EwONZvWqgSAB1na2/bBPg9IIABGkx1nV1v8APltjXVHLUeT7DgplqXmVFCOjMQIiaZ0IZ7io23Q/PCzlc0csM06nTUrZh6VLa2lmL1I/lDAD+ZgeWHOixrOqndw9Lr8aHST/AL6a/TC++cUZiulcK6hyL/lElzp/nv8AELyYxPGVN0dGWmI3GsuKVTyRcrTBYncu5Vz8wCq/7Tj3KZayluYO97XnryxO4lwx6pr11l2vUf0zAJlj2AnngO2fPlFbTMRHKP15dxitbWiqPvj7TtTz1by1UNs3piA3zbptb26DE7hYpebT8yns4cmSwMGY322wBRy0KTbl9zHzx0WmZEat7X5/0wTQbgqaWh84rxdBrFEIRIK6xCzMkhY3M/UT7i8gy1qhUsQTLNzSPzR6dQJJFwZviPlKCaRqqCSDIN723AuDjrT8tF/02qEyDBKyOgjb/cDhbJJNVxXZI/DUJKtWCMOo37dD744rkSnqXRV3FmVomykQeU36T2nGuZ42F9K6kJABDVPMjuYAjBPKLQpALIqVjBbRNzuCSRPytA+pzYuUJRQrPmoJG/tf74zDm2URjLJTk76lE/OROMwH1V8Hc1/xY75o4GVzbE+tUwt8b4uKStqWoLGHCysxz6X69MXXR6QucdppTqsxBbX6iNoO2/Q3wR8M5wVkqUifWfUo5SJMg9xYz/BPPCjxLiBq3JkxCmwPPp3n7Y84fXam4YEggyCLf4PfphE4KSYpwTTQx8YTyxTeWI06YmOd78h6Qb/xDpib4dqB6FUAgmlVVv8AyDgj7tTSes/XtxtBmcr5qiShlkH8QgsPnv8A7u+A37PAWqVqZgLWpMFj+JSKg22srf8A274RfKDvtE/0+UZfP8f9ybxfLtoADRCzPVhdj2FwZ+Xsj5iowOm+rVLf+X9ev0w2cfz6ekH4dNgd4sQx7k3jkDGA2Yz3lqGQKGfYxeOs7x9MMxaXR3pk0uhp8M8BRsstV6QFanMi/qX4gxE/ELmwkRygRwzXGsvTqFCZ1GGcdOkC8e2GXwUp/DIXYMKg1u225B0yDKsOTbiOWFjiGTpUs2wuFakSZAAJY2G3RSTpgyRjFkTbs7mnJ2HtFFFkqWRUBCgjSJAIKwJMi8zecA/EPGFWmjUqZpq7RpiDYXO1+QEWt88T+McPWhlcvUQuCwANyZGkGexluuFjiPrSmCTpSYO3xHf6AX742MlP9DW+T4yWhs4bxJNAFRBJAAcGbkKdhbYjAXjnEUI/duGkybEEAbbjufv1wN4Wqq5VxAgg/wCXxGr8FrI1wpufzDkC36Dlg1XTNSX2tk/JZ4G2sAAbkfTew53jBOrm7KW+G0sLqI5np7f3wE/FCmoDWn+W4IkbzP8A0cTeE5utT01KRgEyVIt3g7iRy74ymLcK34CCGlrVVqK7OyhRpmxsd4kjlbpgzwTOCrRKmz0jpa8EKbTc3gienpAG2FPidZDVbMUD651umkLpA3IUACJuYPMnmYYMpmRTDVhdGOomVJYEBSpBBgqQCNwCfeBl0bKCcfyPOJ5IqurSztEkJpbSJiTpJIBJWxAPrEjAGk2pZkbna8cvriZnMjmSz5ilXTzEKgMmpXDTrUkXA95g23xy4TwLNV0reYQNAkTEk9CRssWMzv2wC4xXZmHFGK0cOFZlUzKvVl6QI1LuBMgm/QXw85xVpKzBZUAkWJMD+Ube0T2xWpUpqVxBG8AxyjfcRg7lfFLD8NScn0MRKiW0ldIBFw0XE9OuDkvgPJjcuhm8MZ8vmFDEEJUR9xa5k/8A1LCO+F/xNlRlzVUj1VqxWlsTonzGcdN0XkfU/TBPhqq+Zf8ADuhYqSywSFgnciAOdiQcTXy/nFwKlMFhIJNlYbQBeTLTp3BHclFKLszFF3TRW6VnZ2WmXuTdWtFzbtGIZys7VAGA2O+Hit4UrUa3mqVdHUj93qOldO7AqLjf6zE4V6pYErRo6TPqqONVUk89oQdgPmcPUlftLXUYquwbVRkguoI/iH9xgjXynluUGl3EEqGjvAPNovvbvtjh+BqE/vGaDvzP3N+sfphhy3B0DitmiSsjRT31NAkgcwTce9+mNlJITPwcMhwF6patUqstGJLPKsex/wCIkdMecRr6QVRStO6ltiDAIkzax+HvgrU4t54MsFQMERADAJuSxmDuCbex2wpDO+hqcEsr6lbcTPqkcyTF/ftgI3J7Bxx5vfglp4ecoaqwUU+oSNayYkg308wb2I54ceBMEC/u2ABmbiRtJ7mJwH8IlTSraz6+26r6SDtFz32BEYL0eINTqQT6bXO0xtgJyb0W41d34GNaqtcugJ5adugtbbGYhDOJz0T7DHmE2MpAjiHE6wcEMCN4XmDzg77fLG2czyGgzsCU0mbbiL7ffp98QM67oVa2mbbT039v8GNa+ZNNGaALGSdiRflEne/Q/WpTkjwseecWtitxDSyioiqgn4RtaBb+vfG+VGr817kyD2IFjfHtXi1KpCtT0r/KI97XtiWvDFqkGhXQONlaVPtzwxv50eht9kjgviEZer5bg+W3pcRt0Mc4/Qne2OueyJyOaFekfQSHQiItB0+xjluDiFmOGVUYHMUrCfWvqXrJ0yRgn4d4ktamcvWgof8ATPNZ2U9Ox+XSFyVPkv6mVWyRxfgtGrVeptT0CoLwpBsAQOnaMAM7RazPTSZhZErEWAkAEb9ve+Gehw1oOXYggIzU3IN4OxAIG7Ax74C1MnUdkUUbg6PSG0n+YAc9/rjISYpuV0bLxXMGmKc3ECAYAM2E8hta2Ofi+sVqJViC9BCAetwZ6xAw1cQ8KuaFJKtYZZlDalI1E6mLKYU2PK5nftjXjHho18vlWptTrPQeHs0NTYhpZd97EC0MbjC/qQU1+p0IrlsM+KsjqymWpzDBHMdSqU7fXFZ5HiXmoquSWSzExOm8GLSRYEnoL3xYP7Tc2CmX0zNKqPWp+HWohvaVi/XFZ5mQdt/++WC9M/YG1TC1B6ZRzzCg6u89MS8oKbP5kqWaA4PKTECYudpBkWGAWScNTemxIDEfW39Rt/XDF4XyOioUbTDAqXaN4EAC5DEzvFhbecM6ErTaff8AgWs/QYSrlSRutP1RHc8xJ2nfHXg/EjSDBSdBA1Axy5gnY3+mCGa4S6s6tSYeZLUtMHSZmJX4WA+XfGy+GjoAYOSApIECHNzMgCFmPiHPpguSoZcXGmcmUMvmU2gjeLEH+lvrfBPhQ1o2qslMlSVALrDD1QoAIJYTa0X2jGJkqeUQCs6SwsiBndgecRpW8X1co5445XJ0qtNkAYliCr/DpAIt6hvBI5zGFvYnjJul18knw3karVKlUXR0KsbETHpEGxIIH3w1eD2X8HXeNHq0wzcyQlibwTtJO4ucRvDdAZfLmhcl2YlpFtUKPsF+eOGcrUaWTbKeYGZ2DMR/K4fSYkQYwE1f7DoYq7Zw41lkqc1s0EjYCNR+0YXeC5BRVqVLNHwRfoCR3P8AfrghncwlMCmdPq9Y13WCYvyAMbfynpjrm4BARQqaDChtUdYMAxtE9TGNU9BJ8UFMjUakD5SANUcHWLNGx33eBbbnzxI8I8NOtizAkLqS4IAG5Jm0DcmwkXxx4fnkCfvBKxfvymOvXElOHFyFXQAUkgm6EmNtiYG82JjfC5DPTRU5b8DP+LYXpFD6TIckkEdxuOUdsL3CeH1M3WdHpoqKVLSpUARyUEGTewME3tvg94ZrLQXRUN5gSIJ5DcTeNuwwV41xYUQpYFQzFQ2+kwSJHMmNuxwpOivJj50mIPGvBooO+YpnzKa38pf/AG+pO5Zfc235YU+Js1SohYj10li9gCzRH+3ScWZkqgSTSqkC5dWNp39JPLt059QPiDwmcyDWy700cCCkyjcxDgnSb7XHth2Oav3C5+nq5RFROHGkKjICCaY1Jf1HYx33tgDnonYEEt9QxtPTb7YYPGuqjRVaila1RVVuUBQuuORBMCbyCb4HeH8qKyNqkrTqrMWOmordttSffcYfpLkIxRadsl5UaKpA3CDt6ggP9/rhgyxWKdwQwGoW3neP85YXuM5Z6dSnVEaC2gn+ZTJHtpIg9PbE1SyEtp9JO/6H6frhTV0XXQWYAEgBCJsce4BtnaQtMdoOMxnFmG1bihX0iCCInSJAHWZv7YFcWzY0aQ0sev1A9v8AIx04lDFmX0pJMEX3sBNsDKGRFQjU6KOcsAfZQef2w5Q3s8iHp6knLwR6mTI0kD1OYQDp1+fXpidT4W6KZAJNiQQbe4/XDRkuBI+Y1MW0LTYoVgrBAVYsREN9sEMxwpIXRWpVAEC6QTTJgWW8rI9+WOeUa8r8CrkM9WojStSdNtLXnf5jE3KPl650tTFOqwn0i5PPbfafuRjlxbIU2qKhqEOTdQulh8zdhvcCDG98d+BZegjn1M7AET7kcwDEkATHzxzpq0MTTdIN5KnUpUtLVA7pIm5Ok2UsYiY5mPnzKcD4qMtTqGmNLsoQVTGnV+ZiSImLC/M4gUqatUNAELGklQC19zLb2ECTudWDGR4UopKHHpBI1RsNZieYkwfc4ntphKMpZOFUquxUXNu1RVBNSozEvUfWok3gidlUfDzPK+JFOuRpKsabPYflRiNgCfhbaATB2tIwVzOTqAEIdYB9LIkAkmSdQW5iBN/bAtxXY1KdRaMrA2JBY2SxIF2IkRt742otBZcPF2uiVUo0ylQVNbEKQV0sCRF1N9QYex/phPzfC2BhDJOxIF4mAeQcTHff2Zs9VdqdPzAZ1aFfyx5ilZkE3ANwFty7HHLOZUU9WudJGlgBIU8mVt5m5nnJBg46Fw8iZtvasQuJZarSbyqlj8XeP85YYvDfGKgGuoxYSoMgaio5zEkgk++AWZTXWFNyR6ruBJ08zE3674eMrwOnKIrQgHra0Qouf1viidONAZmuCT7JXiOmFVKwaGRiFBMKQd52EW7f384NxMmwIFwIMSCY9Ine83g746cbzlAKVNRRAIEH8thfeBcQT07YVuGcRpKollZdVlIvbbuOxFsKgvaKxxbjdDpnqZq6iBpcGAxZQCYt8SkTNtjOIlPh9aAWRmtAJcSB0j3vAEe2PeFZbL1Kuv8A1NyoqGYJ5EGxHKenTDInA3Kfu2Cr+Vbke2+3cCe+Ezfg9H02NKNvpkOjkCUV6uUVqemC9EKGi0EqpBJ7gTtjU+FEYq1GkzBdRB0gauYGnVvedh0jDFwnjC1CKLU/3lMiacgLIMGG5gchAmPoWznD2Lh1qAIDqA/mn6dfrgNjZRXRRnH8ojVmFcMh/LVClQoFgppmBC2ECCLbzJkZbh9S0aai6dKut1nkDzW/Ue2Ld8V+G6WbokkAVBN4AloiGkc9j2+RFMHK18pU00WDFDpqL+dTAN1mCIPKcOjJta/n+ifJif4eg7kq5p1U0CWEgKDvIKmCZiQfv7YnZLiC0T6idVWoAI/IbwvbucRcoVqkNHl1RYDZTeYE/Cx6G222NOMMQxOklzbTGzGxkdBbAWpOhnpIcU0+/gds5lkrIakqWVRM3vPpBE/Ftv1xxo1DXyJGaLFgfSUUFiBLTB2kLBvu0Y4+GM/pIBEiLzzmJie/LDHW4brpHQQKgUhRAAuZC+1gPe/XGJ+CtaFHI5V6FQJViNxfTKE2JMncbwTBw8UeFLSDNTPocgwwnSYj4tzNt/64S86zOtPzAyOhKlXkNeLbmNrQY3I3Jwx5fOqlAICRKgWMz6QwsZFtjz74xdhzTdA3x/4c/F5GoFSa1P1UuuobgW/MvLbbFQeFuMrlndTI1mkRH8VOoHg9iJHzx9B8JbzdNVmIAUiLBSNgSOsf4MUJ4q4KDxSvRVkXzK3pFyYeGkQLD1E3I+mH4q4uL6JcsbOnHa5qVai6FUUqjKFXVBbUQzQSbkLtblhy8M6Mxl0V4JYesmwJB37XGEnQalfM1abQorVKhgTKlnIAGxvv7jHfgOcrIiwpIYekibA7cok3MW5dcbONoKTqNjOvDKX/AMbC5j25deWMxzocfpKoBIkDmL/O2PML9wPOPyBKnDlKAu6qrXg/EeQ3sDJF9sR6eQyxSQPNE2kkC3cRP3wO/DPUqRLgz61IkreYJBtJHMT9BJfKZGtTCkIqUhJAIIe5nqbcpMC3U4plITLBllG49nZs24aloWFWzKOhEW2gRMfLHJ68mdY0kxH8skT11dQemInEqSzAeoCbgTN578vn/wAwc/kqpAdDKRESGaZMyI68rcsBxTIViafF9hutLgy4VV+Fk3N4j0x1AEwb+5wS4VwlUOmkraCZcux1OR/47DoL74B8BqxUBZSQFBYkC7SpAkRtBPuOgGGLM5dajlHZiq20qbs3T2Am5jGNeD0/TQVNeSalMirUYhl8xptGxsADEWiw98MPD6ZanpHqDWM7RvMWg4E5TLOaiFvSFCqosYsRE7m0b8++GXLlQpiLSDB22+kfbfCG9UUaSo0/BvTRlZNYVSUK3tFw21+VrG22ENa7K1RXsTUUuGFwAJ2PUxixTmEtNyb2m5j6i3K+OOWyGXcytJFY7Qukk7QdiThcZVYqceapgajmGrgCnS0raSxW/RgDNveZjriXxjgZenK6TABZSJBEDYjci/WZ5WgtRylMNAUAwDsB7nuBacEaWXSBCwJ+87+0/rjkZGCj0Uf4j8G1MvU84AiiWiBLQsqDcXjntaInA7O5ZnprTo1CVBnyyZIJB0gG3oX1b7SPlenElpqwRY1HcRIg7TcR/wAe2K98SeDhlkqVKAqNTcahF3pm8gHcpcGRLWvMTimGV/iEZsTrkhN4lwkOUWkNC6Dq9QOoiIMDnP8AX5y8x4bNJNR+Ecv+euOWWpKailHIJImfSJgAydo9zeYw1f8AqSumlkZhpBUwdJUxDauVuu0HpgpykujMLX2sC8KzipURP4pItYkxJ6DbbFt+Gq66dLbNJnvz+uECj4eQIlVVLCdlO0g3PbYRykHDNw/NgQbgraRsQOZ7jE+Rp9FPGtI28X1Fy+YkfBVphgIg6kOksGF5HpJI21Drjpw7jJqqKdQtJMhxAIMj0t3PJhzxIzuay9elTDtMEeteTAwDPISIv7b4XeLcJ85GohlSoCdIa2ocjPNTuMDdsdBLjsdEzJTUTSY0zBsskAyTInSQSNp5/UVxfw/Tz6jNZcp5unSrN8NQc0eDYREMLrexFsDeEZjN5WmFCiqhj0loIiD6TMRbnuOcYZuH8XqEg+VUUMbqaeoC0nTDTf6XntjU6BniTTRTGYq6Ham6PRZDpai/5CL+luacxtvNxg9w/MDMKEJ/fJdG5uB+Qm0noeow6/tB8LnN0vOpUj+IprINhrQSdEjcxOnuY54p3K5sqwZbMP1n7YY4c1aEuNLvfgc8vUUsGHxAepPexkfXDn4fzbSoUAoBe8QZaPe3fCDxjMj91mFELXB1DkKi2f5mx+uC3h/ixUyZFtxsew5/94BbVj1NTjYy+MkkhiiyNMsYKH4j1kNYRzEdL4BVswXcJYQgsRfRJAKnmkyB3BEWgFPFipmssg1bNqWNwRbtC9ffELhyFaJRlLwtiAJKghyItYGSBzBYc760goTehn8OV5Mb8hO1u0gDAHx1kU/GJmIJqKjRHJqasTNzcgqBGN+EZrSwAkifT6ot7jBbxXkHakK6KDoVpXVJOoBQSWGwgSOkxfGxeqFZEk7KfHAWYStQqyptEA6QGgGdyeu+ODUaqOnmK8RAYH0auXw2iTF+VsOvD8qut2/i3BER2OF9M0QWRgQGkaWBgA2M8/p9t8OT1shXqJpsmHhYq/vKhXWd50k2sJ25AYzDTS4ZqUN5StIB1Mtz3OMxlgc8j+f+iqG8R+WwFOnpM3DEMGB3DAAT+vcWgz/63559LaXMel/UsbCD1JIF73gSb4gVvDdOkv7zyQerV2EnuI1D6Y5NkiPXFI8oRywINiGkyAR/L33GG+16RVH1Er7BXiSpGYfSWt6ZJn6Tyjl1wW4DniaQVxuWIgRKhRJPUwrD5YzNqGU+cgqBR6KmrTU7BjsY6npzmcQMhWUCqqKwApsQSwaCfTaw3nGtXGgctSt/IZ8PgPTdjB0kvYxPpJM9rHDd4V4cQfOqSWe4ncC33IF/a+2EngVCSibebVW3IqsyRyixBHviyxIAYEx23/tzwufkqxxSV+Qg9NaatUNyoJEC8bxHXv8AO22I/DnD09V0NT1FWElSwnTa0jviageBp/THuUyjiVOlpMhiIKnncG9uXf5id67C/U0ymXhvU3pt77GYG4P98FaaEkC4iYmJO/vH/Ow5czT8vb1Mev6Y70s4T+UT/kGemBYL30dKXruoG9zHPtt9e0YlLzHIdAeX/WAeczLUFqOqjTGqJ+E21Wi439uwxNynEdaiPhIkGNwe398cY0+yHlipqFokkz3Hv8uXb5YJ5vKsyfuyoadnkqexH3HQ/PC7mqjpmqbUxKNJfmD37dLc8HnzTFbwO83ncRO//eO8BNFH+P6RpZ1QF8oOA+hfhWrJDFRa2oah0DCMRq6gNToorlFuSSevqYxa83kWw1/tizhqVqSoqt5dOXsCw1m0cwIScKi5qprLKJGhWaInYE23tsZHIjlimLfFHn5aUhmyXGGokaWkHl8r4auGv5qF6ZVzaVj1TBmeRE/OxxW/D6gdS5EIGjsWAm15BAPK14i+DPAc0tKurguIIVih+INYFl5gatx05YU4FeGamtDfwxfLZ0upT1AAbEnfuDMn54lZzIrVAr0gddMbmTIHqNuZF7Y55qhVZkqU6gK28tzzcQSGHIHp7470aQR2rKWWox1BDsCfi9ezKJtItImcLSKL+AHxrxA7Uliza4tzBmNrRMdcOfhPOSoU/FAnCZ4qynllMwik06j6HWJ0VRJ6D4gCbDfb4gMS/CvEiHBMeocjI6gg9CIPzwVVQbSlDRabDHz3+17gQymeDUx+7zILhQDZwfXH1Bt1xf8Akq4emCMV/wDtg4b5y0CtnUsA0EwHBn2HoFzbD4unZC7SZXvD183h1am0F6FRKo7apQ/Y/wCb40yYYLqQ7CYxP4Tw8/h88oKgvQjmIYMN+lzhWFXNZb/VpnT/ABbr29Qt8iZwMYtuSXz/AIBwZde4bstxBgIYE84nngvlOJh4UgST8QJDajsfsNumE8Z4miKunVqJCrtMbnnbBbwkozEtW/cKLAgySecSIt179sc8UmP+pFBI5kq4cWWRKARpMnaLQbW5HscP3A+KK4anUZSjAgyY33wq+LOAeTR/ErU1q7QQBBUtqaxBuBEfPAzg/FrBg8rBBEC5NjI67W74BwlEO1NBzOIabtTCodFwdRJdPysDztvexBGBHmAMfK0LU1EywkzqKkqTImxiOUfJnyNejmqaoToqqCUYmYjcexgA9Y7YB8eohgDVXyaoN4gzFgw02YECQY2I2MjGJk+aPt0qOdQX9SF25sWMnvjMAD4kzCSn4fXB+I1QCRyMRa2MxSeZTELM0KnlioykKTaZkDkSOQxxo+ZTBPlmw1bEekkC46SRvhqyvFkNEaVZ1S0nmALkc9yORwKzfH9c6Si07EgBiTH5bxv1tg78FKbv9SJncx6o/LABDSRvJke+xxJ4PQpsHZidBIBEQwiCwnoYX5dMQMhlkqVJ1NBMkW23Iub/ACGGWhRQFUKhU2ge0C/Xa+Bm60bknTSfk04TnF86kV9NIuaY+YYLztJIv7e+LE4cogNAtYfpireLt5aeUE9SnUrbggAgNAuHEgdPSDiysu50oUOr93qAJsSxDSe8HGNWrL8eTktB4e5/tglTqzvhcqcREhef9cTqdQiDNjvieaYVEriBtzkXB72iflGIiZiStyDz6fX/ADbBKvlfNEEkRtB2+W2Aub4PVp6ijCp/IfSTaLHY/bCzlQeoEExAO/3tF7YDZwNl38pE1K16d7d1nqNvYjHPwrnqmnTVkMDGk3II3Fv6YK+IMt+4Di2hg2/5TZhPzB/24xqjenQM4cHZdNUkENYC3Xfr7YP5SgrKoAkLH254G8Oy6MyMrEsAWgsYMgCT9vvgvwfPamNOxKGGI2DQDbmcb2ZL8ipf2s+Hq1HOLmaeoo1MRoF1dIEQORBBn3xXaZ9xV1VCxPOd46fTH0/4y4N+Kyz0bLUgtTY3AqLtPSZg9icfOnHMl5ra01gghHpuPVTK2Inn6p+ZjmMVYpfhZHk730yPw7MGn6ZlGMgGQO9pMHa++D/BM4C4VlM0jrSoRsu+k9Vkiel+WFjL5Z2EqrPoOkHYX5GbAybiceZapVDFGDv6WXTJkA7kdNvYixwcoJ2DFuLtFs5Lixy9VKigvQzNnpi+iop+JBtM8ux64N5qs1SqyqQ1JlIKdbSCjbTPpjthE4I5WioaUFS6hpLWIE7CJ2tEjE7hfFaV6auQyzDE2beSPv8AXE7iVLND57LCJpvkq9Cox0lSATOrULgiL6tURHPFeU6ppMqO2ioCYf8AIykmIj4WmZ5SW2ERKz3FgPUzxAERPO0ieU/O+BSKHUlmOlxoGsCQdyw29Mnb5zbGqOqYufqljT49lk+A/ElFqT02cU2DADWwE6ttM97R1Ixz/aVTd6aFYA1SW7QRG0i83HXvhH8HZczUpkiSgImbjl7rf/L4nZXxEy1Hy1Q+lf3YYyT6SIUTsCfc3O+N4cafgkj6m1LkZk6b/gq5cepkX+YkFzfqZVAd5wpfjahdVpFigIWdwTbewnfn1GHDjGdZaSsHCh6wBYgHUqUqhiOpJED+WY3GF3wVxF6eYbVGlFNWDAjSV1C45h47b8sFj6b/AD/8BTbVjNwfKIKbUcyiwzSNK6dJMSVjYkyfniLTya0XakGBANmNpBGoc45/ODzBxBbjuZq1S3oSnqjywqgKNuck7TLHmcSXpCgalXW9VHWfLNNZU6QV9YYwVncd7DD+SGRklobOGoKlJ8pmSVp1QCjfwN+VukbWxUdd6mXqtRcEMrsjTYypmbcvTIPMHocWZkq0kLuSYBAmfpz2/wA2P8P8N0fM8+vQSpUiJdZAG3O2qLTjHTQ9OuhS4Jk2q0FekxaqNwsR2i9iR8u4jBMcKzldfLq0H10zNJ2GkKRMSSRqpmLi+9uuHXKcARWmlCoZ9IEfKMMVNbQYwl4ka8jceLK1y3gqqVBqNTRyPUqtIB6A6dse4sg017YzB0TfQh8HzeWNNXqumoBSYG8SDf5fpiv6zqHYqPQWMcvTNva2HXP8RJpwANTTHQKeu14+56YUamXiFK37DDI9g43Wjnl84VdWFgp+HqOYPy64ZGzSkBlcdjI/Tr2wsVKHt9ZOCnBcmaltyWCgjeTEY6cUxk4KTTJ9zQdjLVGBB9hcsPe2Hbw1ntWSokH4V0t7rbCuXSnUChgU/wBM9z1+sYkeGs2KTVMuSQGaVnr0HuI+mFraG4J+7fkZqjSVcyIODOWzagCZI2iMCMtcQd/7YlUjpgnngGrRbY35WoCAQQY7/wBcEBTWp8QDR2wtZDObiwHL+s4ncPztRau002G/Q/r0+uEvWgHFhn8KqtMCew3Hf++AfD3IqvRqkaW1LpAtBkgjpIM364YfJUmTc/b/ALwB8aZRkFOuhIAcCoAfy3j2va38WAcTYVdEjJ8DNOuKgYwbOv5Seo6Tv9cbcarD8VSph2pyurWu/wC7IME7QYi/InHZ+IakVlNiBMbiIIHM36RfA3xNmPNprUCCQyhWncmOnLYXvIwSNVuWxn4nnUVWZ2KIty20DFL/ALXssuXziVI1U6664AF6iyjG9tihj+Y9cW7kkBCF2BVlVWDAQzGflBMcsK/7ZKyrlqNr+dAaxIlKnW0EA79MNj3ZNliuNVZS+c4oS9NSfLRom06dVySDuR/Ttgh4lo1KD+lVZD6AYh1sNQna9za3O2BGfpK4+KO56/5OGrhlVquUIqP5lRasoSLwFVV3sSZInsJ2w10qZI1VMCcR4yzoikaCihVG5IAABJjft3PbBnIcM10jWp1fXTYi+zH7yJJG14xy4jw3y6yNOpXgEMszGwAuI6yetzjrl8uxZvIIQSRoChVDWHpgTH3vbeBraQDqvg70MnpcpVGsFoJ5Kx5DnE8j0FsCOL1T5jIp9KyoE2gTP9sF87VZWK1QSgIBIUDYcrgmb7xAA2xouUWurml6XJtaAR0naYm0YxNI56eyDluKNQqqwBYWQw3xC5DgcgRMDscTuOVlNcFX1KpkNEGZmPkYHa/zA5rKPREMpGptIM9PUdpnYYlUbQzSQTAG/fbpANsYxcorseKFQfhaNN4JqqzERJPwrsfTbTubiLc8CKvBqK02Vq+h3dVI8tHYIGnTp8wRLhDJP5eWHHL5etVprRy7rYU6bAoH9LqXbVPwRqFxe43gSf8AEXgLL5mmqgeW6ABXE7D+Lr774CESiFuKRWDUKNAaB5tR1ggeiipPIQA5jfYjbfHFeM0q1UUTpp0Zg6XaQxIMlySSLR6YAmeWLV4D4GpUCr1GNaoqxJAC339N/uTe+Pc3+zvJVa5rPSBMg6QAqyOwEmed8NpAcJOPQm+Gcl5VdilHUjGFCtLDkSJnUT7jni2EUEA7LAgmx9iDz7YHZTw1Qp1FqIGDICANbab7yCYJtudsEc1k1qLpa474LQ6KaVHZD+XljqlJegwnZzgVSkdVIsB0UmPoNvljtk+M1kABGoDfUZJ+eOr4CsbtI6DGYCUvElOBKvPyP9cZjKZ1o+ZqGZZahRRKcwCSU7z07fTEviqE0ywUMw5c4/ra+Lc4h4VpBCioqr0UQPthZzXggrdHce8EYNx+BcoW7K6yfDhUWQouJ1cxhsoMfIqVwF9I8umbDVUYeojsAef8R6YK5bgRpwCPnjp4iysUqNFYEAuw5y8kfb+mF5XSSMyLRWebcjref89746VgWam/MoT9gcFuOUFRPUd9udxiESDRpkfEy6QOxN/sMdugYvWglwPxGAqLWeH5MeY5auh74afx4YbxAM9u/tiujw6+pS0g6dRIPq6RG231xxDVAZQmm4NwLfY7j64JwvorjlLSymeAE8je2GXgNcVAZPptC7X3nFYcF4stZShtUXdRYEbSO3bkcN3DaxWFHwjl2HfE8o72Up3EfMjmpcLEKBft0HT6YJZygtWmUN9QN+nf64Q6fiCmAVZoY3g9OcHB/hfElZV3IadKk3kdT054BrRjXki8Ly5R3ouDaBrEdmv2O1v6Y71qQHlo8srsQu4bmxBvsANIj3G+I3FhUqOTQbVUpi4NkdjeJ5RYA8tuU45cJ4gXps7oUqUH9SH4lGx6iLza2xvzGqGO3s1FHz660KjvYzTZREKZJRvkFg7gj3GOP7dsox4cjAemnXUvzIUq6A3/AJmUfPDB4cpq1V60DU0chYRtgv4jy61cvVRlVlNM2a4MXEjpIwyLrYnK90j5W4fVBMbAcz+pHMdfrhzoMFprRUESTrZdJ/3cpgwSJuuwtA0zPD6CrrGW8ykZhqTO47zBtbmQMaJxPLqAStZBGmKiErHuRMjrJ788HKXLaQX04NVkoPtVDsUNJPSbPDBGgQWXVyEffAKlX0NVpgnSsmdr878uX0wQyAoVyop1F9JlYeIkfwkyOYiZuIxLr5Fyrip69LEyUBCk2kjrECTvgedCf/jj+GWgWENYQrIaQt5jalJN7gEfDMXMb/UHl1d3p+U8aTqDwQpvYE9ZJvBj2wUznFqNGqUdmBiD5YYAdwb35iNrXGN/CApIv+rJJB1aPSHkTysNri36YNXRH6tRxx9gN4rWcVgcxGuCQwEreIFoFh254n8IpmtUpKY8pqirqO5Ny8fyhJJO1t7gGd4kqUqjfDIAkMLXmD2jf6YlZ7LpRRqlNYFPLsAzGSalUIgP0dv/AKRyGMk9E6kpdk/KcYU08zUYEKxIJ63NQGeWxWegja2LD/Z9nzUyoV2LvTMaidRKmGW/OAY5/Dil+GNqy5pvcKwZWkhpuI+k79xscdMtVagYWp5lH+AyrIeqOBAjlbseeOWhuCceO3vZ9FFgCASJOw5nrHXA7j+TrVaWmhUFNpubiR01C4+mKOGcqKwqrWOtWnW9Q6gJsNzBjcd4xa/hLxwmcqeV5eh/L1SDKkiJAtbeflg1IKOdSfF6CnAuA/hidNVih/8AbgBQ15PM9PpcnkaxmMjBDkktIyMRsxkUfcfMb4k4zHGgV+ArPxfbGYM4zG2cCs3QnHJ8oCsRifWxFqZlVHqIHvgm6MsW+MUdCG2FDxeYqi8TTXbeIAEdb2th14vXSpYt+sx1gSY7xhS4hxFPMIRJYADzHsR6QQABfaOY+2JsuS5Jx2IyS+BX4nw3Ujeb6acAXsZHMT8N+t+2F1kEgovoUQo2+f0/XDNxHhVatV9WpltG2mOcRYfO5nE+pwLSkxgsSbexeNuyuq3E6qEi2k8oBI7qTzt99sbJmkqH0AoRspPKIHq6e/OMMvFfDwcyJFott88K3C+FuK5V1IVbtNpAuBPcgffD3SRRJpRt+AbUZqdSQSrTIIsb4dfDniZnGltOsW6T39+36YUeI0vWzHmbf0xxpqwhl3HTfHNKSHY8lJFu8Ir0alQtC+obiDsR/wAz/fHvGcw9JgyH0RIIP5SOVo+++EngvHS5VfhqTY8j1/6wwDiEgqVDb84vztidx4srjLlsL8F4waQ1VG9M2JtbDBk8ya5zLr/7tMIvQkBvqTYT2wq5ehTandSKZ9MPsdpAE3x1yJc1QSyBUHoWIVV2A5R3PPAtJjOVrof/AAtVvzuL9jsfbB7i2Z0UywBOlSbDpfCLw7ONQqAtMNN43ub4dsrm1qpEwd+8c7fbAeKEzW7Kd8TeHdbGtktHrlmpghCpNzoYFQV7TI72wm5v8RSco7VKbj4lL1J+fqP64fuN5ImlWekDTq0XZXC2VtLadQXa9jI6mb4Wcpxw1gKOaXzaf5XECpT/AJlPbpsec4ZjlKti8yinSdf2BNA1bOKjF1Mg6jY8u+GBsmtXy6ysaatUCV6auyItUg+pRIAR11exDDaMYOFtQcKSGBGpWFgymRMcuYjkQRjrknC1PJcKKdceWWP5WJ9Df7X036E9cH+aIPqvk4MWuKcHJVnXdNrzqTVy7iZ7jvEzeCcIKEeYWX06/hb0i4HIqQb4lVKlQJUQnTcKwESIMxJuDKj6e+CmQrPVoASGC1NCkzJkCzfyyB846Y221RPllLjRAqUQSaSEnVeOXcAxbf7csMHEqLeQlNoIZUBkEH0q9733dThUypZfLIPrc6j0k+o/K/8AnNvzKEpTdj+9V4NjERTkG91kCenywEkJ6sArw0BW03NhBMAS0SDzgwOl8M/hjwKM0vms2inqIWPUzaTBPIAbicS/CmfoVc6NdAUCxAWmZZdQk2YwF9QELp357DFpomNUUx2DDGe7tCfx7wBl64lAKLdVFj7jr3x54I8EHI1mqmqryhUAAjcqZ3jlth0Ax6Bhj2W/TjdnuMxmMxwZmMx5OMxxx7OMxqTjMccV0niLN5r/APXpMR1QW+bm2COS8O1fizNS/NKZP0L7/IfXDYDjlXE4H6SbuWxP0ldt2ccvlqYQoiqqnkBHzPU9zhM8WcA8t1rpGkwr2+k8r4bjRI2xycSrLUGpGEEdjhrjaClG1RX9HOAHQN9vbDfk8gtagp6j9CR/TFeeJsi2UqjS5Kk+hu1rH+YHl7EYjZbxdXQgLUYCZgMStuUbR2wClXYhT4vaG/iPBPLbqOWFzxBldCTEX3jsf1Nvng/4a8TmtUWjX9YcwGMWJFthsTH1ww8S8PBgdMRFwemDUlJUHKssGkfPmdyskKouce/hStVQt4397jFhcR8MaNRAINwNrbwZicL+S4P5bgtJveLnAcZJCoucY00cM1wdCuowLiOvv8sduFZdqYL1jKflP53i238ItL/K52K57hdYlYRipgiAT9YG88sHMv4YZguoQQsbR9uW/wBsLgm9MH0ufIsjW6A1eulQWYExAUcuwG4/5xxyyGnUDA2BuOnt0wazXhaou6yOuIHEOFNTUzcAc+nQ4N4vg9eGa3sL+Js4DUpkABWpiQNpMzt2j7YI+FeNANpZokRM2wn5+i58sGSKYETa9pJ6yes2GI2WreU66i2lXDTN4mYHW2A+noPknodsyadVnIj0l2qXAJpsx2nmAfuYxWXFskKFUmI9cgbC0E+wIZWjlqjlOHCtmadRiabelx6pIuCQY6cjviL4x8PtUSj6SapfRHR20AX6RBJ2hTtEgYLYnJJTjR0yTCtllqHdarKhMwLBmFuUwPnjlmaSVAUYaTq9Q5gjAXxXnfJejlaB1UsomliD8dZjqqt76gBbmpGJGV4gtfmwqRJmZ+TTB6x2wxKkQ5oUxi4v4f1Ia6qSKvrY7jX+b/8AqT88RcjVBouGEaFKnsIPw3mYtPK2O1HibLlTT8yovksS6qYDBmgTEMQHiRYfvFjDpxvwbSzmXpvT0U62hStRB6WMAkEDcG99xPPHJp6QE4/U+39Sp2ohaocyyjmOg277DDPkHU0laobuSVnYEgBBOw+G39cbHwJnlPwK0KBJdb/xAAGSJ2sDthk8C8HzFJ2WtQAoVFKkEqYi4lTcqbi07nA02xEccnKmhOo0zUrIVENIMm69pHv/AExeS99/64rxOCvls6WoZV2oghlW0SQdQBbkCFYdIxYSNIBgjsdx2tbGxjTZV6fHwcj3HuMxkYMpMxkYzGY44zHhxmNTjTjzHmNSce44w4LjbGYzBnGpxwqjHmMxxjK8/aCg8mpYWNu3tisSbj2GPcZheT7hEuw5wpiKiQY9S/qMXplWJpgkzvv7nGYzGY+jcXbI+Ypg8h9MQKmWTUPQv0GPMZho1hNFEbY51lEbYzGY4w9yxkPN4Ij6DCp4tH73LDkatxyNuY54zGYyXTGLsmZ+isD0r9BhK47SANgPpjMZjWdE38A0w2cphgCNRsRIspI+98WDxNR+IBi4pEg9/UJ94J+uMxmEy8jI/eUdw9Qz1A1/SDe94F/fEvw6L1Oxt23x5jMbLsifYf4aP/yl7pfvZ8W/4dphcrRCgAaBYCBe5+5J+ePcZgY9jo9/z4QTxgxmMwwM9GPce4zGHHhxmMxmNOMxhxmMxxxqcaNjMZjjjTGYzGY4E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ethanolproducer.com/uploads/posts/magazine/2013/06/July-EPM-Feedstock7_13722533760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00" y="1647825"/>
            <a:ext cx="4568600" cy="34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9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Biofuel/Biomaterials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147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High solid biofuel fuel prices persist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Use of crop residue a possibility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Use of torrefied biomass as a fuel (co-fired at coal power plant) or plastics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170" name="Picture 2" descr="http://siteselection.com/issues/2013/jul/images/WoodPellets_Sil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83765"/>
            <a:ext cx="3810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onbio.info/wp-content/uploads/2014/03/Torrefied-Wood-Pell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450666"/>
            <a:ext cx="33337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3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Ag Lenders Conference</a:t>
            </a:r>
            <a:endParaRPr lang="en-US" sz="2800" dirty="0" smtClean="0"/>
          </a:p>
          <a:p>
            <a:r>
              <a:rPr lang="en-US" sz="2800" dirty="0" smtClean="0"/>
              <a:t>October 2015</a:t>
            </a:r>
            <a:endParaRPr lang="en-US" sz="2800" dirty="0" smtClean="0"/>
          </a:p>
          <a:p>
            <a:r>
              <a:rPr lang="en-US" sz="2800" dirty="0" smtClean="0"/>
              <a:t>David Ripplinger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9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Carinata</a:t>
            </a:r>
            <a:r>
              <a:rPr lang="en-US" dirty="0" smtClean="0"/>
              <a:t>-Jet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662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Being grown under contract in western North Dakota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Target is ‘marginal’ land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Used for green jet fuel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194" name="Picture 2" descr="https://encrypted-tbn0.gstatic.com/images?q=tbn:ANd9GcSClLaIy_N5X1O8pzEsg1sfsX2Daad0xlkyHuyhAFj_96j1slAD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49" y="2132980"/>
            <a:ext cx="5060369" cy="34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67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722" y="1417638"/>
            <a:ext cx="495677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Farm Bill has opened door for production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Currently part of research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NDSU had a plot in Langdon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Many uses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Commercial viability?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AutoShape 2" descr="data:image/jpeg;base64,/9j/4AAQSkZJRgABAQAAAQABAAD/2wCEAAkGBxQTEhQUExQWFRUXFxwbGBcYGB8dHxwhIh0dGCAgHhwgHCggIB0mHxsdIjEhJisrLi4uGx8zODMsNygtLisBCgoKDg0OGxAQGzQkICQ0NC8sLDQsLCwsLywsLDQsLCw0LCwsLCwsLCwsLCwsLCwsLCwsLCwsLCwsLCwsLCwsLP/AABEIAKcBLQMBIgACEQEDEQH/xAAbAAACAwEBAQAAAAAAAAAAAAAEBQADBgECB//EAD0QAAIBAgUCBAQEBgEDAwUAAAECEQMhAAQSMUEFURMiYXEGMoGRI0JSoRRiscHR8OEzgvEVcpIHJFOisv/EABkBAAMBAQEAAAAAAAAAAAAAAAABAgMEBf/EACQRAAIDAAICAwEAAwEAAAAAAAABAhEhEjEDQRNRYSIUMnFC/9oADAMBAAIRAxEAPwD7biY5juMwO4mOYmADuJiYmACYmJiYAJiYmJgGTHccxMAHccxMTAB3ExzEwAdxzExMAExMTEwATExMTCAmJiYmARMTHMTDGdxMcxMAiYmJiYAJiYmOYAJiYmOYBncTHMTABMTExMAHivXVBLkKO5xVRz9NiQGEyB7yJEdxHIx8zStTYHV4hhttUxYSd/f7YIyYpABvNIIuZt9e4gmfbGHzoz5n07Ex86TqgEn8YbbVD7d+L/b1x6qdVkDS1YyRu5iJAn1tfB88Q5o+h45q45x88HVGXY1AIm1Tn7bYqOabWH82xLGbyIi+D54hzPpOJj5+3V6izBqSJ/Px9vXEPXqwiWbndvW3GD54j5o+gY7j5/T65mP17kx/se374t/9czH6j9I/xg+eIckbvFdWsqiWYD3MYxSdbzP6p9Y9sDdRqPVvVCsYgTP7QcL/ACYDse9X+LaVNA1JkeSw5NxsIF799rYUUv8A6gEWZEJBE6W4mLDkj/GFFbpNI70/SNTR9Ppik/DlCzaCvs7c+8jB/kRJbZsz8WL4Pj6fKbATfeN/+Prhb0/471LqbQ0NpKKCDvwSSD/nCB/h+mFAHiRv8/PP5e2Kl+HaSiAGXv57z3uPfB88QtmnrfGr+IERFYEmGMiQOI72N/T0nDfofxB4zsjwrA2jb7zj543w/TNy9QE7SwO9x+XmMF9DoeBU1hqinazCCNv0kEyR6b4fzREpO9Pq2OMwAk2HfGUPxURq8p8o3sZNz29MBZzqhrKVd2UH5lUiPT9wP3xXzQL5I12Y6lSRtJcav0i52nYX2xfRrK0lTMGDj5ZVydIKaor1ZiRbeRAE73mMaDpWY8KoD/Eu4iCGUwbRJvxpw/lh9iUjbYmEtDrYMeemf2t7ase26k5gqacHaxP9xh/JH7KG+JhSvUKnIQ+0j+5xU/Ua/Apfv/nBzj9jHeJjO1uoZv8AKtGP+6f6HHtOq5gC9JCfRz9dxh8o/Yh/jmFC9Yfmg0ejr/cjF6dWU7o499P9mODkvsBhiYXN1dP0v9AD/fHun1Smf1D3Rv8AGHaGG4mBv45P1fsf8Y8jqVL9YHvb+uHYBeJgb+Opf/kT/wCQ/wA49U80jWV1J7Bgf74ALsTHjxBtI++PeAD49mcvoDEADSrkHcg6bRzMj6/1syuaNQAWvTVmEXkqdO02Mn6jAPWqzOCgIUioGaWiUYFTMSbBgDaPXHei5c06kgkhaRVp3kQ67jsx7doOPL9HHejdYEsT5QJ9ANwY7b/bFeXIB8On85oqy8rAsIt2P9MUDNCoczSJAgARpPlBHHf/AIOBOmkCvSuVilCiwAGrkAkbQLH7xh9IdjqnUgMZu1xI9lEDv5f3xV1HOikU1X1VSpJJsCCLfU/YY89ZzKuFpgMDU1gNHItb1/tOFPxKjVcuAVbWtxwfTed+84Uf0bbWGjFQfMplRqBPsbmRzGofbFeTrrVpowEa11ASJiQe/cn2+uM50Pqh0kObnStzbUUjTtvbeNxzuWWRqaatODqikwVmkzJ1RMX9o7e2CuwUhlk3DVmKxpiI/mXzT2gh8e87Uh1VIJU6nB3CQwkdrjfAGUYhXaCAzkkREBlAuNxaDG4xTA/iXLm7UtKqd/Lc72/N+57YSHywf9JrCrTpuBGtAT+029zi1niP1cjjv/bCfM5pqNKiqkmXVRaBBIJn1ABH1jFmezxmleQrkOObJbb1AP17ThcDTng1SuHLwLodJnvYz69vecVZ6oy0nKHglfUxa+E+W6iGSnp8pq1YJ3vfeRJ23P0OCqWaABy5YqwWF2nSoA1C1t/2w+Ac7DTnFKyTbWUk8EagST+mBjlaoqBjEnSSoP5ok2HfeewjCTMUw1BqZIDVSW0c3IBm4EajHscWZ/Ll69EaiHSmSBvv5TPm1fl9QIvh8ELkw3p2Z1omrStUopZYOxED+8fTFfR5NIAgiJgzP53jzc8WwBkqDNVepurLZgPKQAPzTc2HHf0m+hWGhnQMQk2n5iD4gMRzI2nc+mHx+hJ/YdTPiFysiGj3lQ07dzz698ecsgkKAbBDPEHVb7Afb0wK2dNOjWKmSEBViPmlR5j6z2kfvi3Lgh61QklXFOnH7Egg/wA3Pbc4QwZ66nxlgk0AkqLTYMAOx1AXOCqLtpLOB5dRsNhuAfYcevOBc/QILHza6r0wT3AYbKCe8E+uO5+uSatJW/6lhb5DBgqNyTEnvNtrgmWUCXAZZGpRF9gR+r059hgjLOwKiSCTEDYD5rW2Agf7eqgWpqiqVMK9v1RAuR8t5xX0bPxKWdlRXLX3YmRO2wsMK8BYFUeoOKppq9ggYmTuzQvEbCfri7NdTamupqh0yBPqRoEHfmfecJ+lmTmKkQXEE6mMAAKL/c2wFXDVKOXRmgtVLixuFYsAAbQF47bTyxcnRrqnWSilnYadJbi0QePcDFlXr4pgs+1v3MR/f2jGO6vmNdNUUk+I4PzQdOsbWtEC3Y++PHVJqVaYBUAvqOokkmypAiNhMH1wK70rmzdt1iLxImLD2/36YtodTVpn/f8Axt9MZbM5gHUwHykUyOfOQC0+o0nmIjHM5n2R3MWDU1W2+qdXHqPsO+EnIfyGsodSpvIHBgzwYBj3gjFwrJ6YyVKsKVNqjX1PUqaSbwBsPso+v1wXRreTzE6hFovwBsPv6z2wPySRS8ho/EXviqpm0G5+xwnp5lWqNSBllC6tuZI+to+uLGIECx3vvH33vhPzMfMOrdRpiPMZJ/28R/4xBmkMw4MXOxwnHhuuq4glbmNmKiPffvcY8ighJ08W/wB9b/bD+Vi5McMqG8g9jpGOaRwR/wDEYSuAZh/l/b/e+K1zRiQ5jbYHYx9sUvKxczHZKoGek41F4ZBq2BUEQ0LJkGbdrjfDTJ0fxKpJmGpsTsZAWComL3vub/XiIyoGVtNNh8xPDEAfMBtPr2xzpEoopzLLUZYPzaQZ8o9mH3w2znqmG+bVqpGAusNqHzGPJA5EkEYrqZapUSjVC+ZUvxJ0kDYTBPG+1scqZnQXcIGIf9MGRpW08QbN6dsF1a2llEQr3JliQdu21h7YiVoATqdVzSIUFavhA3Py6rMJH5okz6Y9dMpVEop4gJIKhpiQLW7TB9cXZhdNek7BjZlMbbAiQbcHsebRi2vloqOQxbUFJ2hQLjaJm4m+3pht5SHrBMxlky6EzANRZjmTEFST3v3974ty8rVVBAsyoqyRJGs6rWHltH6h3xT1KgatAhRB8pCgXU6r3sosN+098SrmAaTOpMU6wBkybMpMeh3+hw10FFyMKShajwqrTEwfmnTcxEGR7Ae+FtWgRm6YlT5X8s8Gb3Ebk2wT1ZTVo1JE/NIlQTBkAET2OOdV6oKfg8l3ChSASBB2MSLj1jbbCVvoGX5hNYpCCRTdSf6WOxgbwORivNZydapCsaypMCSJUswO35jtH1OCMxmPBq0xp/6j6SSCCZuYLTPf9vb3FOmwYrqD1gmxs2rSTeb2398F12NAdOgQKQ8qr4kiAYPlJlZI97TYfazOMf4hXMKEc6BEFl0Da1yDq/f2wwfLBDVZxqbxJQKQxFgotEL5YMemPOo8ElXqC4FtMAET7E74OVDaoDfMq1VHI0soCkarHUushd/X/i8FmlNQxuKcAxC3kRtwQD78Y51DIhFIBUodIQKDPltBgENt2tfCzobtXzTNKIgSCA0yeTEdubAf1a1WPS/4cqFcuVIY6QyapJnzXtewIO8e+BMg7ZdUo6hNR2mxBsm/07f8xoclkFpwU+RiXDDnUJ7XN+SN9u9n8Ig3uyUgY0gmCeSN7p7YXPRpCp6ROVWnDQKY2A3sIu1iDAieOcMc2ulGAE3BgCST80z6W9OJx6NPQPDEgBS4Yxdixa8mYBvHrbFDealUSNRYCCOwABgnfbb9jhXo6wDTPEKniFw7MymRIEyR83YntwBxjt1qM3mFpYarxHAE2MH5o4tGL89QU01LhmIZR6gmxmCTIDb+vuMC56gEbUzMQzJTWIkyZBPbSSe30nCJ1DCtSPiB51DSFW5lZMsZ2NyBF9xhfmKJFZ1Ct4jKSDqOwgDa25P+zhsVVdDMQYbSDEQWIWAO0ib4CqVyUEHzllBESANc7fWJA5G2BDaF2SpNRpIrOZ8SC4OzF1Zl95EA++GfWSyZdmpwTTQkMdwfKFG5tJ29htgpsudYaYQFiVF9RPPaREgd5xWjGrQPlUHUQQ3lAAfeIJsvJ7D3w79slIXZrLIrCszQVQlp1XCiTsdrmPuPSlsmC1N2I0oviREaoW3l2HsDacXVXWrTMGA7wS6zaRsDwRsN53NsGZZmc1Q0BAwC6hIgCDCz7GcN/YJ6CLXKLQDEKzsHqiZJm0H0GxxzqVAFl02JY1HAFzbTIJHYAQSB9xizSwq1HFiF8q2vAsR6TAtyD2nFfQ0LUk8bUzMfNvK3L3MkxPrF/WCl0L8DUk1qZIgLR8qE+a5BM7AWAHrOOUHZVctIkQsrEXgRYmLTgI1nrVEKMFCude5kX0823Fu/7Stmr13JBQLGpvJpgFYm8CSxJtI9xg7K5FWQZqdSvVqIR4jhAJgxO+oWHIj+UYb5ipDU2kmCQVXkk2LSeFwjovToinRpzqqyzFWMCRJI1W+aPmHe2Lut1iiCmp01Kw0gyLE3udzAgf8AdY4GuTJTDM26+RFhogtJHLCJjYCCRx5Rgdc6GqGqT5T5EEfm1kE33mRtwDgVPwFkbwqgbajAQBj6kz6xxi/MNNaiiLCKC0xY3EX2ncwP74KByC8vXVAushTIUgXmSVVQIvY8bC+AcuWqLPiMgmQBax4sOIx56q+rMUqZgAnVZjJ07EWiZm1u+DqFQ6n1rO0eU23/AHiDPrh1grKK6GDDqQzCNQuolbT9Cd5vgGvRqeJQqU4MgQZCwDBuoIk2iQfrgvJ0HZpcAD5pVTtcWMC8WuPtYYOyAp1KSsFAmRHbSYMT2P1thKVaKtBamWWoCrghTqaoDaxm5gGx9Cdxi/MUQRScykPJiQoN1MHkbgf+4Y8ZRkq0hSkFjT0sfTYTAJ2v9voT09WdFh6YATzVJiYse5A/mmdxziG2UkVUmLVtHmKeGAJXc3JaO4gffFXVKDKxG2ohVadrHfy2E2gTY87FmH0l2A1Np8oEmCBYj0gT7XwD0J2q5cAmWExPrquJ5i/17YIsUe6BsnRKKwMkwRbYG/O49onnvgU5jwqOZdaqai5MLxYABpEEj2E/SwdbpzUMwalZnGsKDqAAEA3lTBuTtHfBi9MkuwhUe4UatbAQTFosI4ONOimtLMowqM6uiiqKMOGAgi9uSTYntcWOFOcoir4eoOrqyx4nHm4Avt3G5wwytOKlFwjIGAUz8w8v5jtp3/KPfDFekU2DmJDKWao24giIjtBt7bxg5JMmrB+mZxqz2U6UcrqextyBq3jVvg/L00dFcEhNQJVYmdV5H1JJO/3krKZDSIXzKSWDTMTtE8GTbiPTHrIUFGXAVi6nyyIAuY2/aN7YzlJPoqn0Q1FL09BUa2MwfmOkgAxBMcH2xZSAppSUKZBmI02M3giJE3B74qehTWmkqCtKSSxPlEGIvt2339MXIR4YbfV8pHI4JaBckgRtc74ydpYUBdcpnwzTpHSpJ1MVtLHgAi5nj/xZ0/LECoC4DOpJBAAiIJnc+uwHbnF2UjU61Qp8QghSJkAKJFuCDt2EYqzIptrriJSmaYE7izAGff8Af3xadxofqwvp6MqJTgaNI0MpPbeOQbb29sd6iVpU6lQ+fSkbW5tH+cApn9aIViLE32tFhtM3iRijqma1lqJT8MokSSskmTccbbcDChfsLVB9VwULlZsSogERxbuNsLqyBqiRIqQWBnyyIS4MAzP3jF1eiWpAM5076TsQpgyYba3Yn9sKMw5fQqhQl5YAysGbgxaxEx3IPa43Y/QyoZbU/hEiWbW1tzsN/aMe+pZUMEJYMEOsAGAdJ4URzp+t8X5auxDk+anEK8xEASb3ie03tzOKuk5cPRp3RgU0g6f5iDEgyO9pgSd8VQn9AtOoatOmGMVPLUZAP5hvzIMD2+uDKtDw0NbeVJ3uBcgiQIgmZvgelklOYLoVVqa+GRvIgGQJ9NrcY95jLgVqhaqB4qhEF9wJBtpjcbE773w8E9Rbl86q5ZWOoeWQplmA3AkkbTt749JWX+HhPJNOx03EiZiw2vv7YFGR8qUyQrNMDT8xAv6SbCQLkn3xXnWKIim5YHzFZB7lrCDY8d/pCbsztos6TWFJGkqpDO0RoC3LG5MwCRc9j3wPlsx+OtMnylSwbc6iSf8A+SRH274Fp5h9EHyVHJAvFyTcWiOQTMzzthhlcs0gFwIEsQLTeYnzD63xfLsJN0gZaTfxbyrqpQaWHrFjeBG/ff0xbnKkzoZVIpsACblTbUYsF9d97DHTlzTDNqNUETItyZ9AfMSfc7YUUEZnqJGkFVVWa7G+554/bCu3hQb8LllprKlWsdKkjcEmC0kybji8Ww1zeXUIzVgWUSWBIEgSbhe+FIRsulNTM6wBa5AiQL87x/Q4N6l1LxFemGAOkEFo0nVIG++6/XA3tkqVKmDUqT1tFUqtg4sDEarWi4xd5WcaoAUSzGASP0xBMWuLHvizK5kAFQulZ2AMAbwAeBtb0+gub6pSTUDDxA0iWYidpPmg/WP3xS7Jzspo1DmlbykIagZBAUQIMCN4Pe0g4sXSa2mSzbaSDFhaw2G9rDfFWQUrSny0wIgtKjVN5AuJJ5/ycW9WLLTKhoLMVneJv7kAXtJMHbimr6Et095iiKkndQ0wB8pUyQT2JiQeBGPPSarQysdbCCWEAXkwPb/jjFmQqLUGlF3FyAADaSSTteeZOKwgqF9LEFW0khokgD+Xbf8AfCsdhGbrNSp61F9Ra5OmWsS30J3t/YhMsi+GFUqlTUW3hSfN9pJ3I4jAmdqMVoxpDBgWCgkNwwUdoJ3v9Jky51BTrZSuuSfLtYi14Me8zjHUi0tBafSUBVdVVgDBJe15uRptwJ32vizNIFy9SnTOnTKludvm9bHm/rgf4rzopUNNOZkHbciCOb7D1MYMyQp1qQdhp8VQSQRe20HgEz9TiZfyrZPK7ij30shqFODJ0AeabgSLKTbv6yJjHOmZMqpLEAmoG07RYDg2tz+18WZWgyKYcyAN1BMRzxIjf1O++Mb1bqXg1azI9QEsvHqZG95j9X5vTBFOTaQSxqza56kYJZ2i5OwVRNyCbnfaOeMC5jLBWpOCYE6SLCSAANovtuOMd8N6mWgtLlIJIHvM/KBfm8Y8dBzLLl10hyELLDQswSAZjaIsDbbGnotsMfLA19DupWogCoSGuJJhdMTv3n6YHzceG9OmoUDVsQBYmdgPNN7W/pjL5nMt/HUDq1Bg7eWxCiRM6r7MdJ4UzvbYZ6mj09Gogsd07g6ri4433ucHk8VUHK0z302rooKsEnTEapa9okRfjHjJ/g5bUQVCq50s07eVdh2EbTfecW0agSotLS0aSS14B7Xtwd/7WXfEmaLpWpSoQ05DBrixNzG3Fu4wvEvsG60Io/8A3eT8sKWUydIBIBPrHpfkY9ZIFaKo8DQFEsDwJvG8bcbE7YXfCzaKSBwAQxUmN51KGvPkYDcbngbYbVAd1VePKxEH0BMb7zx2weT6CLvQWsp/ikfUG/DACTeDOwsADb7DvItzSpTVVgQ7aWMA6ZEgkAXJaJm9/bFGTzStWdFjxEhmJIIvbTI9lEk3vhjmKtlIWagnyLBBOw3+l47fUcXejvGVZfLolTRogKtiRYcRvxH/AOwOPFCuaoMtptJMTewIE2uBsO534Q/CvWH8crUEmqgaGJMmxlT8pXSy/vEgY1OYFUVaWhQaQUyQQBPaCR+wP98W4UwUsFdHONUJVR4YSrCCw1KPKZJPee+Cs9kShQ00IHiBnJghrGZMzEe+49h46tlgaiLADNOi3yQJJn1+nbAVTPFcyU1eUUhsGsdU/wCztHthXXQ+sG3UGqLM6RTKkm0Rvbexub98CdIpAIoW+lVEDb5Qff8AN6+9sKl6kzOyFarI5HzDckRpABjSIBsZ33nDekxChUYL2ZRIMWHAMiNj2iThSZLe2d6aJNQllphqukHvbTEE7+XFHW8uzVaENBV5MGDFiYB3H2NuefHVFLaNDFiH1eYCBxsN7wbxAk3jFlDIB6odtQYTcMBOwPJMe/bjfEKXRN5QX1mkGqUXmNLHVYzt3Ft+/wDwRc7mqKU2qBBqsLtMz5ZIa/1P9MEZ9afiUw1RLebQJ1E3iwI7kx3g+6T4gdatJ1VDM9wpIk3gHmDFjc/TAuwm60b/AMAuZphwpV2v3CNF9/lvbeML+tj+Fypv5iNIYHuCT/vpthp0jVY1fJawmd+IjYAen1wm+NMyjPTQkBTUAYgj2mNjBgkekb4urByuIZ0yqz0E1IZCjsAbC2832tj1lsmINVgqkkEXAPa4IMETcfvjx00E0AQrKWQRAtNtgBB/xOOZXp7U6TBkZ2Y3WBpN5ngAes8YBxf8g+Qza5hHLlSGqeWTyoAmNMHuAO/phNmi2qpBjzEqwvAjTe+1hO3Y4eDw2U6UBIfSQvJMSwE/0PbvhT1FFDOjBlLAQZ5U20+eZHrpsw34aVsiUbVhOTo1SB4ghTuSZEfUn+3Nr4OpZNdTOPJSsSIHmMggzAkiwBEj2x46fkWpqTV1AaYguLm5+SA1gJ/xfFXUc5pSPMF0g7Q1o+VeJtb74trdHxpaBdSzzPmalIyEKQADMEQTIBEmSPQbRO1z5mF1MStMCWEQTOwudzO0XGFPw9mdL1arh9/lK3ljLG8Gbj7AR3v6+7VNNJFYC7koF40yCu/NjuJGKa9In9NDla6igKiyNSSAe+naRudwLcjCqj1qjSH4geWJNgTPrYRgliVpFV2/mJEREH5vKfL++++BcpWRllnJmCBTaQAQCO0SpBi+/riVo6seiuxnQNRMQJ/doO1u5vweRej5xfGrKGbUGud1JgTB0zuIgk/KfXCn4k689JqKqSDdoLTNwskjckSI9fuy6ZlKdarTzIgfh28xIaSSDFhN/eDEYHGlo4tWjx8T1j4fmixBWCWEg9gO5m3t2xb0001QaG/DUB7SSBp1Xm4+o/4sq5mi1UUyFZgIBN21GRsSSFiRP23wP8QZNxQamDbQAzETpHpAF+bW5xm10mJrbQf08UsyFq0zO8LsF52/MfUWufcKuo9Nq+K4phIcrDETpJEMQb3jcnsDhL8CdSZaVQaZ8xAjYg9xIHHG9/rr+n1waevyMCIEXFvWDIB4w5LjKkNtPsXZ7P8AhV6I1HSFMiAZ2uSp+UarT++HbayhZRoJEgEDUZvcG4B/TPG2+MjVzdUZkM4IRkchmQRr0nSSCRJBuRxpsIvjRZrPRRYkkmJLFJIO5iJIN8Pqv0SdiF6NZs+vyNT/AIekpDbEwZIPDatRntNiCcOupqHAD6wKbi9Mjgg3t6AbzfcThd8P1PHp+IJQeYMonzAXQACRaWBUC55ixPytUsCTN50i9voRIsdsHlnqsGxp4uoQykACCTIJ+u0RH9BjP9VamCzmShBN/wA0CQNNrSFAHva9reh9QNStVX5wCCByDABG5gggj1gYJ6t052KlQq3HmJBi4JW53Mbg8fZJ0wbtWU/DVKFCzIYnSouFjuIssCTGx9sOc2hCs4lTcnU48tyJE6h2iBN4ucU9PqKqKgCHTuAb2g2PO3PPrhd8T0kGUzFVp0/lk3YydyfyzDTvhxjydmiyIk+FqR/iBUZoLO6Mu/5VYEn11e1savrFJyg8MhSdZgEkxoKiCuoG5JiRxbGP+HciPGKr5vESlWQttBQiR2YSRzxja9TyuYqKvhlFq31HzQeNQ0qSG3tF8aS/2Ij1RnOh9DFq4ratKKLAWVCaEhTePLINudrY0NbNLR1VDLmFBi+qTMxYEXmfWTGE/TunZgNqrVEJUFfwmg+YlrhgCDqJuQuqbi1yuo9GZ2osGg02EhhAYXGm1gIJ43iMTJ3IuqGWYZqlSlCDQLqbyPaGEAj147YBzlemuYp0ioPiL5ibkA2G3rfe98H06ShiBUkkfJquO4NyCJgc7G5wiq9PLZh6irqK6dJG5GoqzWuTxHEYineinJ2EV8mMu9Ssf+n4UEDywQdgQvNpk29ZsR0rMOaANNUAMxMReTIm97tBnnfbF2crVAFWYmLMxBO0gHcnix5vOK1y7aU/Kw+WDYg3NgwJ/ezcxYatUHLcKTWYQl3qE3iJjckgbxMBQOQeMeDTRq+pT5qQhgPUW3a8EG5uJwX01aTPUKSXUAkkbkjgtJuQLGNhFjdR8N0qozNZagkargW0kqGUx/MCST3G8iBK8Tok95nK0c1XXzEsmqGAAMgAGdVgvM+nGDG6VpQCnFRoADOxgjgk8nf1v6zgzM9Mplinl06TOkEmeATBEHkET7iRhd14szqskhmCgARFtRY+wiPUjfBwfQ5LLHL5hAZ3ZVhiANRAvuT5R6et8ZPra06zrqePMABtNyxHNoA9ZYXtjSfw3ihVG8XuLb+8+3HpjH9WpItSfEKspnw0XUeRAAPfc+gwK3ImbdGl6bUQL4SklgPltqHsSwH7jF/WKxp0H0+YqhEkEd4+vr774wfROok5hXG7uFOpjsygrYbQFfawkY03xPmSqimUBYXIMywki3mE77ifbGjjQot1RX8MOUos8WMsS0AmLA35t98UZah46Egmm4YOAH1CSJJmbj0j7YupVfEVdBCgbWYxA2kXIABsZP2uzy1MU6Z1OhBuGMhf3M+0WnvtgRcFaoqCssKAYiahD6QIvfzAXFoPeY7Ket5WtrLUypLEwgsJ9zaLj0tOLPiEOVFKkSSxYtclmCqSLTeWAH/cMN8nUK0wWh2/NHm0mxIWJk7WHp9LX2wn3Rl+l/D+ZSpUOaRaq1mDuVbWJ+YTcRxF/uMOKPV6b1vACBCFiTIMxbVH5f3x5pdbeoXSmqqwbRabt+a8jUeAf5Te4wn+G8mpzFeoGFTQ3hsY3c3Didxq1LJ/vhyuTIb3A/qikK50hypiZXTuALsysFETeJIA4xZ0/pwVBqRWc3ZQBCE9pWb3kbDi2Duo5dHNMPVeiynUfDBGqJFibC28GdtpGBV6HQqX0O8wfMoETe/l3iJESLSSZAaWGjV9Ge+LE8ytpGnQQCSAWYoQIvYLaLi6+t2Pwfm1mvRYsRQdgDP5QSv3tveY4jAeeyC1kTV8qouoGbqBEQIYbcXvt3ZZHLZfLQ7hprNGsgrEwbgwLavmA4uN8Dp+OmYxaaobr03Lh9QZg9RZ1FjpZZVrMBbSVG8G9yZx3M0XYNrEr2UjURMROrbue5xbVyxqXVlUCCJHtsLTaxE3n0GK83QAQslTUVE6SQI3IlTeBBgyecc0pN+rNasCyNelQeqyKraoV1UjceWwuZG3pf6kVM2Bl1rC6F9HlYAqQNYgaTaI7bTHfN5gGpUICqHJJLCSovok8NAHIMjgnDGpnxlcvTpINZEOxZbmCEBiSB5nsBJAI3G1qN/9J/GG9PooXL1KdM6pjxF1QNJP5jAJAiQJj3gG9Zr0f4Zqjk00CkqaIJYcSgBixaNVowKaFKsqVQRHm5+UFdBG+/mi4nA3UMuKlPwypNMW0raALgCRtPFsK6aBS4qgvLUCgUFwzMuppARySB84ViC421A8CccV96mqTcAyN+IF495/xgWu9CnUTxCXqMCZ4USFEjcySB9Lb4PytNUYI9R5ILM0eUAXiW/LedjPfYYTi3Mm22DdCpIGrMV0WliFsY8xZTYibqVuJEgjbDhCropSmH1CRqDGAbxoBExtF/3wm+IM+q5XSjMZ+Xy3YcAmSYB3MgxAx4+FjVOXh6bqqyDqIsRuROw2O3IviutHF1g3p9PrvdvKAD5Y8IEj8uwUCbXEgDvsk65VZ6Jovq1CdYIAEzBm/Bi2254xoaOdlPLUFQQZQIokRtpgckYW5+q9SlTpuoDVCFK2kB4BJM7gL7+XftUXa/S5dYIvg/OBKemoDKAqpXUSFLE7rMjcegIxpx1TX5VglWIJNQKqgH5jY/T/AEYz3QsrS8SvQpwHpuVi8MAYF51A7DfvjS0fh1IJrCloMyGZzMyDcmMEoXO2EVJilurouZJZxBVfDg2I/uSTI4ENe+GNTOuqMzDSYOkxoAtI/MdVgb3sOAMRunKtY1VCsdS+dtLIqiQAgV/mE6ZI+nOEXWc+BUTUXKK2qoXFyNyLSACQAFEW74IwVidor6ZXqLXdasM6MFYiRM6J2IhhqOwA8j2MY0HxH1B0pBUHlBhgraWGoiApNtRP5bTxj550PqbtUL1B5qjktE7jzDbmNf7Y2HXWFZEoVDpZzKPHlYqCQHvKkgNpMxvscXOH9UTdNoaUENeizsS+pIW+kuSLGD8sc3N7X2xd0jK1adFFcQYuDBj0n/G/AwlpZSsacI3hqJ8TS5Uib2IgwYuu8n7hDqJ5qVCu5UHzNwN4AUTfTJN9uJr0WmsNFl6agksamqoXWGGlQoLGdNzceXksAJAFsLM1nNFUAt5YNZ/CJYtoCruYiBFgBYNabYLodYk2puNflDGQW+5JVZtFjsNpOM9WZTWrElDoTSgK6g7EgnSvFgYF7G+5AurH7Q7fLeMTm1IVo8sKA2mflLBog7TAiIMziulXp1X1VYekt1ChgwOoSpOrbyi8XtAF8DdFq0xArGmpqa76tOq7KRfe4PIi1+MNcxlqdHzvT8isCPNImQICkzJO42ibnfEywm/ZeucBZ1uhUTp023sBLA2i8ALvE4yXUWQM51CoomVBmTJbSTEbmTvAnna9svWXXBZ6TsX8omxZnksQL+Y+UCJ3O2Fv8HUbwMuAQzlnPrZhc8KEEz3PscJRVkTfIHp9PXxqKkKfEpK5I/UfOCATcQQI3jGyr1KtJVZREADU62uBsxEcAfLaO0HGT+GqtKtVqqGnQgVBvrpqoSwM/pnuQR641+TRkCorwJLMACwgxpGktAAAP33nF+THoVoozNepUqaiH10v1UgoImZ1pAsRMwd1OHnS9OhiGGsiCWgBDsItJN9tiALwBivruWRqhphlNZPPRlTpEEEA6bx+aB+mMWZVm0kkK2uSUAeNpaC1xeY2+vOckdHjwDoUGZyJiRyswF1CANW1xJ5tvgpaBUU1LmCLqZA2mJsAqgE+0+mA+l9Rps9RAhUrpgy1/VrcEbmOd8U9bz6FKlIVASQwqMgJ0LMNN9/y7TLxacJOpUzN6CdV6wDl69XL2RFQUxEBtTEMYiQIFuR74C+Ga/h06q3Gpwbxw0wfrz697YDzmYoNFLTpVtJ+aCQIIDRYTrG3rvbDBKYo+E2qEcGQN9Wrgf8AdsZ2HvjWsMWx31DMsNMVqcAE1FIUgHTtLgkaW2aO+KBmpUGt+HPyjxdJIgbzv79vti6n0tmDMNPkYSNXzAQ0fqQ8R9iMA9e6MlapMkEEyX1GfYKQAP8AeMT+GvqwjMqxEGpUQRsNzc8kxewv64TfFFa6qJVEXSJMyZANwT2N4AH2wy8T8PW4YmYRdQJeJBYEtAX19Njhd1jKI1KTrQztpInt5pIjnuTxGJ8aaSTMXmDj4c6gjUxqchrCIBEQAJbTv/vt7yvVsuajKFKlTbzhhMz8quYAjk/thJ8OZPSCsMhMFRrix2I5M3vBGLs9kWolSqNUqN89VtKpSMBrPCkmCLloJmAcJQu0io36GdKkaXhjL0VVTMhmIP0g6Iv68epwU2Vo1WLVCQUA8Q30EDzEaiQJJAkrBMCwx56Y/gqRI835xBU8bz7zfjCr4pqL4S06EhnMF9EQDvBvEzq31eow/ErdhyHOU6nSrr4lJZUkjTMEEsZIBG/M7X5ggmuiwQum24Ikgxb8wG3pzxj5t0+u1CvVoqW00mbSrfmQNpLAWO0tAMGDzfGtoZ+ky6SrK8A6fFsfVXvH/tg+k4fk8fF4OWMQfFGdalWFaBppskSZLHm3MqIIOwI74eLnxppVEqFEqqGGonUWurAIFaYI+aNPm3BxMxk8tmF1FlVkvBYMwgrMAhdUhdJtcGbmZYZbMJUoo1IRUPlIX8gG0Mfl8sHadhIiMXKuKsdKinNRUGksQxgEtYi8xp0tc23BEWM7YtXqimuacgooRAYkENCmeAASCPb2xMhlaeXGifOSNTkEybnykgn6gDcXE4y2ezx8WtcAOVi1wCwlpO5C8ev1xlxtURbRs6dMUS1opiTcC/EAQP68bbHCPqKLUbxAGMtqEgqPLBERcnn2UxjV9OzzlCGECF01QygPtABPmmPTm+84ynXasS5BeNR8JlWWOkgEm4aLkH9gbYlWnRu/9VQJ8F9Bdi1YMFOo62cyxaJ+UDcljfuDtONZmsvWem4mpVZTdUcU78AsSWvyF4PzYwvResNUy9ekx8IiAGiIEaTvF4Ak974cVa+tVMPJAHlJZnMTYq0ARuTEY2knytkqVBaJUpi2lpHnXfT2WAPNNzqBO/rJSGp4lehqOrW1zNglMEwBN5KRMflI7YZ+B4NINXr6dQOmkh1Mw9Te381r84R9UzIoZiop0r4eVfSuq2siAgYmSYc+pMmBhwjpPFtlPR6fmovBh6Ut21KxU27iN/X6Y2mSpeZCw8SnqBKsDIPzeWxIkgbnjGI6HBppDFqYcwYvTJIaGgTJMwwsbe2N2pFNdQMgxC7G97TBO87cdrg8i0Sxl1DKOtSAWCADTp3AgCTMCQfU2HtgPq2Sq1NLP4FSkPMKqjTEAySPnttAJ5mMB0usK2bKqWqIFGo6Qyz82kRewEbm5PbDrqiF6TKo1a7wF8oj5YPg1AY2BIB5wJGid4ZReuBvwaLOyKyrVqkBQpJNlGwVQIBAJMgyYwP0/qoq1cytJZLgimgaGj5VIBF2tJPG/fCnrlZaRXzSRKmmCGIkCGnSDqJUEsyyNUXsMNPgurSao7LSkhQusFjLG5E6tJUKPMxHM7C+sl/N0Wu0O+gdHqaESpRRtFolTAkteGkAkk3Bn98VfHmZKJCQDTAJGgFZnSFkjft7HDPJdQy6JUgUqfgHUy06akaiDZIVSz2IkBSIvbGa+JaqVaBrByoNRUGo6iJVnaTMiYAsfzeuM1HbZlJU6HnSVGjQ9MVFIVl0sTKlQynjgg3+84X/ABT8PF7qoYLeBIYTNgVJBJ9RjzkOvmjRoqIIp09I1EpqgmLkRYMBcXAHviwfF61KGphoqFgjJckHfWhDKxSO7CDabzhRVO0Sl9CjIlAfDIKFTqCsWFjDSIMji9+19sbDLTokeWBbUrEQB+U2Y/X7XwoyvV3qOfCWoo13qOPFKCD5qZZgEG1gpM2vNi+qdXimxqLWIYEzUsQL7IDMd/TfCmtsbxGezDuc0tQsfxCCstEpLLN77ixnbG26kyimBSbzE+UatKyDJkKJi03Pvvj5+pfMZhlpEgUqNPQkWZAihom8zLb3juJxtMvk2rUtl8Rbp5oUiLq0X5O/OHJU0gg6lQjyuS0VHrK4LlQ3liASADEsTcyw3Fje2BDVFN3NQj8am6Fje9nkQRMFFkb/AHEaGn0Tw/w6bA1W40ho4iCPy2liNOxjGP65nDSdqLqjFWIZgkAkCFdJFoN47G2CK5OymmC5qm2syt1CANBiQ0Rufywfph/03UNJAaxhCZ0kmZGsTpMiN4PG04U5HKCorKSxcAQZ8oixnm8rt67yDhl07OVKCaQFRN2Up5miAQSfTY7R7zimZpW6GPTs34uo06lVJLa0LXVhaQT9rxxgmnTS/iVabni1wOJOq59cL16f4w0pKamLCpAXgCDLAjYcwbb4b0ukhbGq+wBIOmSNzax94H1xEvxA3YL/AOoamA0jUo0MwbQAdPEgifQA2wJ1JZUsdbmTpUQR7yIuRuSJF4GFK5F6Tioyv4gaESY1di9h7bS0m2xw0zaVNBCkVHU+d4AAnVMCZkfXbvODiqwUyij1ZtGUq07OJo1QTyhAW2qAdLz7xg34h6h4IRnpV4Umy230g6pUiLTeNjhbQWilOsuomirIdUySWIOwsT+GDMfTjDevWVqKrVU1WHlVlJlhF1MypFh8wIsBcwcUqUrGpaBZLqdOpT8WmWS41KQGgE7wgEFrXAMWNiZwL17MhEWD5qjgluFVTIAjlmufa/YC0ssuXdpeA1lposmCBZyW0giYgFvptiZ3MKzBQFLRa0BVE9tz9/64pRSlgpY8AOoZgmhl8zP4gqsurlhqqN9t1ntGNb0gpmKITNqlOqR5KmxI/LI3B7GII73OMk+dVTSoudKqXGqJgnSQf6+0+mGXTeju06KjuJJEU2iZ8xZiYLEkbm8Yc2q0rla1D9cgtJWXw2QssFgxAItMUzVYAR7C+AuiVqQdxpVQajGnIJAGolGjZSCoGomLfXHHoaV0lpqFtJYtJFwON2E/LxO94xVkMxToZqpTcKq02KJUa/m1nvbeTPETjN/ZNuyyrlaoosoVnd3Zm1iLGNyHaQdNiCZEbDZO4VM1l0qDdh4vbzwlrCyyPse2Nh1XNeAq2Cu5IBHG13aSSxmbnubYxnxAy+IkCQUBB5kkie898OPYPuza0T4etJU1KQkB0mVmTcfS/cYGo9WoZik2qgSZKqaLFWBIEgL5uTv6TAx76DnjUpozaPG06CHP5hyb3lZkeuF9fK57LA08nl9C/mdSjO3rBMD6DExSbNI9UJeqZxsuwDUK6Ky7ssBWMiYK6SdpG0Dbtyhmq0DSGYk+YAErxO5kTxxt6jAqZKoaqVc0zlvzB5cgxMMpuAP0wdrY2/TaIp0xCUsxTtcTC7Rq8Us4v2B9sayaoppUZTKfDFTMu7AOpBBuCQ0n9U2+gP74U9X6cKT/AIjRBAupjbcTBIER9sbnqnUnpBdICJLEU1IUQIljEcmBsRB2i5f8Nl8yhD0KaVhIOvTq95NM8ckG0HmcQvI73ohSt0Zr4fyopkBDIqnSIji8z2n+2NFQpI6r4lBgSDCkkG++m8Eczf2wr6rRbKmkoKrpAKltiZm0GOBtNv2H69naZY1VOtPKG0sQUJAYCQL29NwL9sZXJhFN9jLpnSaatFCo06jpB0yGSIAYegMRYgEHbA2eyWkGrQK0pkSdQOpu8zFzA02FvqNSzJY0qtFg7U9LAk6dQBiXkwxAMBpjjAh6tWZnWsk02ZvKqyApJkCDLLc7E8Y1im1pUqWoG6x06ubFmqAgQpJbT+oDVcwTv2i04MrdJakAKldMtTU07NJZyipYBYnzeaRyR6YJzfWVp00ZRIVQskHcHTaZM+947ziqhVpt4dbMJr0jyanhQNRuTMb8HncbDFc376JjN+xrnm3IdqjVICq34SSBp+fR5ibCL37YX57LUHanR1W1HV+RdUaAUDfNcRYnbFnUuso9MulRCTKoVBGkzCjTJgCRc7k4y2UzLHQukuwdY7+Xcn29xeJsIMwTZXkiuVmpyHT0TxFVabONQAYAgiSJAIPmi/8ApwK+Ty6VDTesBUIBg02EGdw0aeRbYbY957LiSSTeSjAwy8qy8iG0yNowL8I9Uqtp1xmDWqQlKqoKoASzVCYJi0KLCQewxcNVkRhl2aL4cylQqoKaxbzIw0MP1jUGEcgBh7DHj43zNPL5fzgVGckICItafl349Ln1xoxmU+Wm/iMDDOxmLyQADbtAgCB2xhPjcjM14v8AhoYuOBqi/Jgn2xON6DaXZb0fNA10ZaQU+GCjKGJIjSVN4gSwvjTVKpoUlZQwAk6SI3vJ1HuZtjOfC1fw9KB6gNNjqUEgHUFaJ23JPffDv4qzRGXaooKkcMO9xzEWnjYYzlHcIiKchndWYZVNU7gagtlI39ybjjYY8de+GGqlnSs6hgAVZjZtgY2AO0GwMcG1XwtngtQsSdbHZtW+1mXftBw/6v8AEAoaWrBAxBkqBYb7mGkx8o55F8XF10VGTsQ9Z6AKNWk2UR2E6WViYkBDqBN7yw7eX3wfQyTKtZy6s6wNIMhQfUiNRH5doHecMen1AzVaZV1AIYwQRBFjsDBHDcj73VM5lqWiakGqQqEDUr9hKLEHv++FJtlxu7Me+crqYCK0Hy6tjHLzEk8nDhqIrBXqI0kfKCyhfaODvfv74C6hTeiS9OHBINNlMKi+m15gQNyYk7YbLk6zgeVrAEanKgg3kXE3n7DbBO/Rk7Mp0br3i5qmrN5LwQDYqrGyzAlSLXHlAtGNTmWVQCVNTXCmowRSQAWkhFUTGxgkT74mJjbywS6NPN/OIzGYqK9Oq51qoqIXvJFiAedV3vtv9yvh/NNRJp1AhnSUqXuGsDYawT7iPTmYmFxVEJDZOjUyr1HVwdYEEqT5eFe5AYm5aW8sTeQQOgll1U8pQ1ERqNRhPewuN9izd8dxMKLt0X6Ml1fopSpLUxTYHUUZg6vAZrFTKyEIg/fBvQc3VrPUqVXbwaaiUViBOyKq7DY3433jExMOWITyNh2QP4jtUVZjygXVADIVAQAoEesmDhfnKz+OrOCU1AtcQW1ASeTxiYmMk7ZjF3IofrCmsSKpd7KQykKeRAvBAsD/AFwu6rmCCpAAhSoEcESDvax4xMTGzikzZxSkPcvpZVK+UuqMzsoYF4MkqCu4FyN5NjNnadTpVC2XZASP+nBIIIjcggwSBaSMTExzT7JUmCpk3fUalFKyp5Wd6jGAL7bmJ47+mDD1NQpRVRXUQdCnSNoAm/I++JiYtOyp4jH9WqaiwqEwgEAdmfVE8zqJ+mNjQpk0igCtUpgKC36QbCe4FgbxqHbExMVLEiF6A8v1qlUGioVemkyro9SDOmzs2oXIFo+2wL/DNKt465St/wBRV/DZW8rBuGIuCCRB2tfHcTBbTaOmJnsnGXLJVNQvSOoxA07IQCGuDN+8YZ5LqqMwp0aJ8R3UCXhQSbNp+Xe8i+OYmN6vSXFdnnruUotVVdZ0CstJYW+ot5vook8SYjmLOrZNcqwpPUbUhqCnAhTOkAOBdhKjkc4mJhVVBxSo9dMyjtRbxoYVFbSg31IrVGMmQBAA7+biMLOlZVnaaYJLAwPEKH31QdjPIJjHMTGf2y/JFJIH6glMBaatUo1VkhmOoGZIhlJYTp5HAwX8HZepWYgNpqv5JWAQgPiMFOwZmIM8epNpiY2lkB/+D6OmQ8CiUpoqkCwBNgOeBq/zvbGFq9PqnM0WUSpMsSRySIgm50xJ9TiYmONSqRyTdMc/CfSXGaqVXFqjExIjSNrXvb6YN+NXPhBVJPm1xMWnTv6YmJgjJy7COoU/DbKKYk6VJOqRIPp9TjSZehRqIKlRadRVMiQzARAkallTbYCDiYmFPNQR9gmc6miZhFpNpYsWIdSZm5AINhzBEXwXmUViAtIOjSXOqNB3BVSp57Hj7zExa7RrF3FgdWggso8MBgSukFC24MCDPl3Ebfc/M5qmVQOJgW3aNubY7iYTbRim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www.nationofchange.org/sites/default/files/HempPassestoHelpFightRadiation021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7778" y="1823244"/>
            <a:ext cx="6667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5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764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Interest in harvest – water impoundments, wetlands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How can it be used?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solid biofuel, material…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218" name="Picture 2" descr="http://www.tacticalintelligence.net/wp-content/uploads/2009/11/cat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48" y="1647825"/>
            <a:ext cx="3881952" cy="31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[SOMETHING ABOUT HISTORY REPEATING ITSELF…]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925" y="1447799"/>
            <a:ext cx="419362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Organization of Petroleum Exporting Countries (OPEC) looks to </a:t>
            </a:r>
            <a:r>
              <a:rPr lang="en-US" u="sng" dirty="0" smtClean="0"/>
              <a:t>stabilize oil revenues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only to keep prices high…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050" name="Picture 2" descr="http://news.bbcimg.co.uk/media/images/53300000/jpg/_53300685_00003095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8" y="2129631"/>
            <a:ext cx="4063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23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Late 70’s/early 80’s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OPEC limited production to keep prices high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Saudi Arabia cut production significantly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AutoShape 4" descr="data:image/jpeg;base64,/9j/4AAQSkZJRgABAQAAAQABAAD/2wCEAAkGBxQSEhQUEBQQDxAVFBAUFRAUFA8UDxAPFBQWFhQVFRQYHCggGBolHBQUITEhJSkrLi4uFx8zODMsNygtLisBCgoKDg0OFxAQGCwfHBwsLCwsLCwsLCwsLCwsLCwsLCwsLCwsLCssLCwsLCwsLCwsLCwsLCwsLCwsLCwsLDcrLP/AABEIAPsAyQMBIgACEQEDEQH/xAAcAAACAwEBAQEAAAAAAAAAAAADBAIFBgEABwj/xABCEAACAQIEAwcCAggFAAsAAAABAgADEQQSITEFQVEGEyJhcYGRMqGx4RQVI0JSwdHwByRTcpIzQ2NzgoOTorLS8f/EABkBAAMBAQEAAAAAAAAAAAAAAAABAgMEBf/EACcRAQEAAgEDBAIBBQAAAAAAAAABAhEDEyExEjJBURRhIgSBkaHx/9oADAMBAAIRAxEAPwDMKsMqz1NYZUnJXoyIqIZFnVSGRJNpyOKsKqSSrDIki1WkESGVJNEhlSTarQYSECQyJDLTk7BdUne7ja05Lu4tgn3c6acc7ucNOGwRanBPTli1OCanHsK8pBMkedIF0lSkSZIGokddIBxK2WibLBMsbZYF1lSpKESJWHZYMiVKNAOIKMkSOWUnQyiHRZFEh0WTVPKsMizyrD01k2qeRIZUnUSHRJnaqOIkOlOSppGqdKRaAkpQ60oZKUYSjECy0pKpTsCbXsL26x+nh5n+2fFv0VVGV27wN4ltYFSNDfffb1hO5WrGmoYXUgg7EagzppTO9i+0Yqk0qtkbUr0Zb66ciLgek2r4eFmi2qWpQL05avRi9SlBSrelF6lOWlSlFKlOVKFc6QDpH3SLVElSgk6wLLHHSAdJcTSjLBMsZYQTCURYichnWDyxkaVYZEnlWHRYjjyLGEWRRYdFmdqk6axlEkKaxlFkU06SRqlSkaKR6jTkByjRjtOhO0Kceo0oRnlkDToSg7c8MFaiiE5SXJVuhCEzXJTlJ2oqhTSULnqv3ndroLt4bgk7eG4v5zTWu7P1bunx7gPCazOpRXsjAsw/d8VyAetuU+4vSmK7J4EnCVMt1PeVimuimykmxGpA0n0JqceX8jyuqqXpRWtSlxUpxStTmapkpqtOJ1UltWSJVkhGkqtqJFKqSyqLE6qy4ZB1gKix2qsXcS4RNlgXSNuIFhKiaWYSFodxIWlEbAhkEiqwyCTVRNBGKawaCM0xM6oWksapLA0xGqQkXyDFFZYUEi2HWWNFZKMh6FOPU0gaSxxFmuEc+eToWZntghLU72Wl3dTvHtdqakqFYDlYgeLlvNUJQ9qHdQHUB6ao/eIBdyjG2Zetja4m9x/izwu8ma7E4QnBFqtRlpnvjYeEMRpd3GoGmwtN8BcA76TD9juFrVwVMVWZ0/aXQm1JFvrZRuT1O03ND6V/2r+Ak4zsrlvcF1ilZJYMsWrCZ5Ynjkq66Sur05b11lfWWZWOjGqqqsUqrLGssRrLKjQjVEWcRtxF3lQUs6wLLGH8oFx7TSEXqCDtDFZywjTo4FhkWQQQyiRaoSmsZprApGaYkmNTEbpCL0xGqQkXyDlBZY0BEaEeoRM8j9ERpIrSjSzfBy5pys4y5CVSozstNvBze4Nh13vLMSl45QNRKpQ5KlMeGpsQctyvmCDNsvajC/yIdgaQTBoT1cm/LUbDlNJhz4F/2rpzGkzfYLEFsMoIN1Yi1rZhYWPvNJhz4RffX03MWHg+X3VJotVEZYxepIzPElWEQrCP1jEK4nPXTjVfXiNUR+sIlVhGpGosXdfeOOIu4lw6TdIJhGXEC0uEWYSFow4kLRg2ohkEiqwyiTTiaCMUxBIIdBJA9MRqnFqYjKSbCp6jHaMRpRukZMZ5LCkYypiVJowjTXGsMoaBmZ4zxcBq1HZmD2ZtFYBBms1+W3XxCaINMF20wFSqtQJZxmquy+C6FcwQqTbKfAb8iJeWXZPHjPV3H7G8WVcHqLsmX6WHhJRQovzPkAZqOBcQFWnZiO9GYuoN8viYb89RPz7wHHvSrF6d1KkZza6qGNgWHuJsf1o2GFOpSqsbvVYghb5yTmBCfusD82i3ca3y4plt9feAqGVPZLiTVsKjVHD1dc5FtCSSBpobCwv5SxqGLKspjq6ArRGtHKrRKvM2sI1YnWEcqxSrHGpSoIu4jTiAcSpFFWECRGGWCYSiAcQdodhB2lA8ohlEgIVBIpxJBGEEEoh0kgRIxTgkhlipG6RjNMxSmYxTMhFO0zDo0URoZWlys7DivPnPGqrIQazquGqnFnMEObNmbKjG/M2s1trjSb3vJh+I4Ol3Azm9RVqF8zMbvkLAqNrXK/hDYwj5DisSRUOa9lKjKDbOo5Ejy5z6DW4LVpMKdOkpvUZRUvaiSwDDKx8beEgnQbbzP/4a9m0xdSo9VWekhAZUNnzHUG521H4z6BwvJlDIxdVquii5OT9lTL3J1Jzfhaa52b0Jbe617C8N7jDDx953mV/ptlNrEDXbaXrtK/s63+WpDotvhiP5Rx2mWy13CcxSqYxUaKVImkL1IpVjbxSrHFwu8A8YcQDiXDAcQLCMNAvGACJzJCET1pQNqIZRIKIVZFCaiFQSCwqCKgRIZIIQqyQYpw6GLKYZTEgwjQwaLK0KDArE8Q9kY9Fb7KZ83x9cUhrmrGrhbhmtmokrlIN+VyfPSb/iDAUqhJsMjXO1gRYmfNuOKM+JLGxCHIp3FwDlPs2/UGE8njOzMdlKdRqtNKNQqjd0aqZ2WnUtcnOdha2oPKfQMFhaSo4w7G61XJq0y3dl7ch9NtNvOYv/AA4waPVDMquQG8DnwtodfI7CbSu5Y1lpZaVqtYHQeG9Msu3r9prye5GPjbVdn2/y63te9QG2185vHHaVHZZz+jKSSxZqrXO/jctb2vb2lmzTOnpB2i7mEcwDw0qQJzFqkYcxepHIsF4FxDwTiVAA0E4hmEE0YBM5JMJHLKB9RCqJBYVZFCSiFWDSFWKgRIRYNJNTEBlhVMCkKkkhlMneCBk7wQr+0bH9HcKQt8qkm/0k62tz0Ew3GMGUpVSP2rMuuY3rUza17qLG46m83XGaedFXmXQjpdbsAfUi3vMd2x4spDKtlHdM2UD6bgACw56+0c8qnhjeyFXKQQQCaiddiwuCBuLA3n0KuFQ1sjZ75mLWyhmyOLjQD+EadBMf/hsT3l0U5wbA2UrlCtmvmIA3A3mn4xji9U03CKWDfQ4YMQATYjkNdJpn7kYe2NR2e0oAdHqD4Mecyt7Ovej/AOZU/ESwcyKaDGCaTJgmMFQMwLwzQLxqCaCaFaCMcATCCYQxgzGACs5aTaclA8sJIqJICQE0hEg1hFMVAiSSyKySxAZIRYJZNTEkVZMQQMneBKztDqtMZ2pA1BeopsUsDrrpPnnHKBXve+vcByKijKzhzmGZORuF05ZjefQuN0M5QZzRyK794LGzDKACDuDe1pgePo9FHaogNRjcVLEEplZSrKNjz9o8fKp4JdgMaFfKUWq9rrcZgL5gbj2mrxJBqjQM+Z81Q93mv3Q0CrfKvQSg/wAM6tNGYu6U2yWBOW2j7EH1M03GcWpqU8oDXqD/AKOxTVCN/baXl7kY+1bdlmvhwersfmxlo0oew9UthQWGU5tvVEP85emRREINoSDaNUCaCeGYwLQUG0E0MYJxHACYNhCsIMxgMicyyc9aGwaEnBiTEk00hFg0hBESawiwayYgHatYIpZjlVRcnkBCqYvWohrZtQpzZeRYbE9bbwrVAupNtQPc6ARFTAMmTBqZ1mtqdLXJPQCBKLjOJtiaIJZUCtdhbwE5bNr0+28zXa9VNJmzEqM92LMSbkj0Gt/gw3GePIagZQLk1LOWHiWwVVt7feUfG8UalFqYZfEv0bt4PEBc6+Ha/PnHPMO+07/h9hA4W5KMQ1mW2a2bnfexl/xEqlamrZO9FSnZlYtceMHRjdT5TLdgmQ2zgsFJVgb5Bm1BsDrtNF2kSmtWkyItJKZDFgFCsMwFx1Pj+JWXuTPatuxR/wAuR0e3/sWXplD2NP7Or/3h/CXpi8UQNpAwhEG0RwNhBEQzQZjUgYFhDEQZEACRIWhSINhABkTlpMz1o9mKIQCVy8UQnTN62jS42mf319zrImQ7mlkxKir2goK2QuL3A01uT/SWFHGU22dfmx+8KRoQgEErDqPkQgi2EoF69iwYoqqadjcXub3uOW0BxmrlovrZiugvYnUXtPnuLZlYsCAGy3JuxJHkYxI+kVeL0E3q079Abk+wlPi+N0xSqIrVKpfOAWGiq+lteVuUxq4XMwdjd9NRpyjNdrL7xH6SmG0rpo2zBLGmGDAkixfTS40MhxerVrAl2BKqyf8AVqbDxakbmwIvKXHaP4STlINiT53/AJQ2J4ipotSsAMyOam7XF7gG17XP2m8w8WMrn5gnA6lRabBCwztT0FhcjQan1+81ON4Ucpaq7BlYDVu8Jq2pN/t2blf6ZiuH4sJbKxuDfY2vy/lL+nx8utQOQbglQospbu8pOUaAmw1EnOXe1TUxkbvsZ9Fa30iu4U9VH5kj2mgMyHYTiKlXW1s1Sq2a4yDZiL/+MzWUqyuMyMrr/EpBB9xIy8lHjIMIvW4goqrRBBqsC2XooHXkYcPcA7XANvURKQkGhJBozDMGYQwbQCDSDCTaRaBwMictJz1obDGLnB3t57idxmICIWJBPIWFi3KLpiLbke+8TLd/WsL92mp6E9P76TLGbvf4bW9huD4f9+ob1W8R0Fhc6WHLS0uEI8/78otSXU312/DpGUYScst3ZY46mhFqHle/Xn9pDF8X7oeN3F9lF9YbX00vr06zI8XxZrVTr4EBW45AHxEeZNhK48fVf0Wd1OxziPEnrundCocofLcg+I7mx5CBx61xqneEc86UhblcWl5wbBimgJFnYC4O6jknt+MhxioLGnTUGqyn0RObGx3vYDzlzk1lqRF47rdrJ1cTibsrEgoLtYqLe+15XviXY2LudeZM2eKw6rTphPpqqKeu5z2dj8BrzPV8JTHeFScwappZgqAHwknz+kDznRx8kvfTk5OLLc7q6oSBqST1v8RZ6hA0O/SM4mmAF18RzZl2yEHS49NZGtgmylgAyIVDMNgX+mbSxz5b+C1Ku29ze/UxtcSRrc7HpsYlSQ7W1uB7wpU8r7f3+Md0nHLKL7BY+pTT9k7p4gxAJFyRYn0I5TZdh8f3aNmSpkN2DZgUJNr5Re+4MwVKm9O3eJVXcEshCnyB56azZ9n8bnXJpdFFgNLoL2IHvOXm7Tcd/D/LyZqYym3FVcglTRsQRrexE1uGxaFEsy/SthcX2mAxdW2Opn/s+ZAvvzlvSqAqLi+nlMssvDaY7a+8i5mUp1CpupZPQyxocXI0cZvMWB+JPqO4VavIEwNPHI2zD0OhEkWt0+0e0adJkWMgao6r8icL+n2hs3S09mgywkc48vtDZvkwxtSoyg/tCLlRZQb2I3mi4PTAp728VjqtywAJ+L2mNZvWXWBdQBtfUb7CdPLhuajn4eS77tEcMCr2upJJzg6ggDX7RKlSYd3mquGIcvZh9IUEeh8UDTxYtvodLXHpF8djQFAG40H85jjhlOzoyyxvcWtjjSplC5ZuQ3IHMlv5RjgfDWtnqDJbUA2uTyJB2A/EylwBGdWfUFhcdQTc3jHFuIsXAQkLY6afzl3C+2MvX29V8fTQYziHdqGzXJBsll+rTfWQ4RjkAJa5qN42c7Hoo6AdJm6xLohbVjux6Rb9II2ZrDTe0U4JrR3n13aNccMysQSlPPTRb6sSSbgX10yj5ldQcNTxD1CALOyrzeq1wuvMDl5ysTEFtybAkjyJ3I87QWIewA5dOQA8ppjx6Y583bYmPpkOCzB2IzMQSfEeR84bDYq2GrIRfOya3sRkuQbc5XrW5mRq1LzXXw5vXJbY9gqmQ3AF/sOQ9xJ5jc+Y19zc/hAU2k7mVpErRYjiytSyZBnzXvyVb+Z1NjF8HiCtrG29iCR6i/IGVa/36zyub35aXF95nOOa06Otd7rUUcQoxdJlZsuT95iSpsbjXzl/RrDKLajxf/IzFYZwSCSQyg+Ib/Sbfe0vsJiwnhZgRdrNpZhc6zl5cL207eHOLnvZ7vYkcUlrg39ATOLiFOmbXzuJz6rfcONVHOQNYQHeDkVv6zh9vkRyH2EatINVgTVXbMt/USBqra+Zbeoj0W4Kak5n9YuK6nZk/wCQk/dfkQ7ntiQZO8eHBRzqke35yY4TSG9R/gCeh1Mft5U4eT6VwM7nlj+qaP8AHVPpl/pJLwukNf2p9Sn3Foupiro8n6/ySonMPC1MW/iax9YGrUBOrC4uNNRLtaCDQAf8aX/1hVprzF+lrX+AJPU/TS8GVmtqKpiQUVVN7Df8otnNpqThk5oT6lv6yIwVI/uqvqx1h1sZ8Ff6fK/LNJUt1nne/W0seNYZUKBLXN7216fnGMNhEyKSNbC+oGtpp1JqX7Y9HK5XHfhS6dD8z1l6N8j+kt6lNB+RBHzFqjL5/bWOZbLLi9PmxXIy/wALfP5Qwqr/AAn5/KT7wAHrCJiEBF1uLWI11PWP+yJJ9xKniaVtaR/9Rt/ieWpTO1I/8m/kIP8ASF0KrYjfzvvPUsYVsV0IvqOd94vT9H659/6N4bGUwQBRbY82Y/HSFXiKf6APre/XrK39La1hYaEX5kEAH8Jx8YxN72NraDl/+SfRtc5tf8Wn63pc8OtoQcZpb9yRbpl0MomckWubb25X6zw/HnDpYl+Rl8L39bUP9Mj2X+s4eKYc/uN8fnKC1v71nr+sOjiPys1+vE8P/Cw9j/WQbH4e9sh5m+3L1lDOkR9GD8nJcvxGgNqZ+wgv1nT/ANI/8/zlSRPWj6eJfk5/UaxOHtpcX6nMd/iFXhZ5fPP8JbDn/fKTpOZwdSvUmEUzYCp6adRv56QZwLDUnWxuN5oxJAaw6lHpZdsI2pIJXntCUaZB+k+uompNIHcCQFFdTbWF5exelR0w99w3kR0nsWCPqCE8rXFvtLmpRHTz3O4vaVz0xa/PXU3O/rDG77qqoyHUtlHyx/CB7tmO2b4lrgTmPi12/GNYmgoAsBNJyMtKCnhSd1EXq0Bc+H8ZoqCDpyv7xHFKLnTnLxztqcsIpRhlO2ntPLg77EfYS0FMdBvIIo+xmvqrLpY34KDhTdL+41nH4a1vpHzLXDG978o7Ror0ExvLlGnQw14ZQ4Q8wROjh7H6VJ9BNG9MA2AFopsdNJU5aj8bFSNgW6GDbDNzVpo9wb6wQEvHltRl/TYs/wB163nhhW6fcGXbINNIqN+XuAZdzqOhFccI/wDCfj+kgaLdD62M0K0FuvhX4AnqtILsLfMXUp/jz7ZvuzJ9zLctoOettbHT3jndjoPgR9X9J/Hn2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upload.wikimedia.org/wikipedia/commons/f/f7/@hand_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32794"/>
            <a:ext cx="2667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2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 descr="http://upload.wikimedia.org/wikipedia/commons/a/a1/Oil_platfor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8" y="2999915"/>
            <a:ext cx="3203357" cy="25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8/84/Harbor_Fwy_Traff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91" y="2999915"/>
            <a:ext cx="3416915" cy="25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12265" y="1375724"/>
            <a:ext cx="3940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</a:rPr>
              <a:t>High Prices </a:t>
            </a: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429" y="5561661"/>
            <a:ext cx="376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Higher cost alternative sources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267" y="5582655"/>
            <a:ext cx="376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Less driving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69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Saudi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400" y="1600200"/>
            <a:ext cx="3022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Increase production to gain market share. 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Oil prices fell 2/3</a:t>
            </a:r>
            <a:r>
              <a:rPr lang="en-US" sz="2800" baseline="30000" dirty="0" smtClean="0"/>
              <a:t>rds</a:t>
            </a:r>
            <a:r>
              <a:rPr lang="en-US" sz="2800" dirty="0" smtClean="0"/>
              <a:t>! in 1985-1986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122" name="Picture 2" descr="http://upload.wikimedia.org/wikipedia/commons/b/b0/Crude_oil_prices_since_18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3799" y="1739900"/>
            <a:ext cx="8645525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016375" y="3048000"/>
            <a:ext cx="228600" cy="127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196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936974" cy="1143000"/>
          </a:xfrm>
        </p:spPr>
        <p:txBody>
          <a:bodyPr/>
          <a:lstStyle/>
          <a:p>
            <a:r>
              <a:rPr lang="en-US" sz="3600" dirty="0" smtClean="0"/>
              <a:t>2014:History Repeats Itself  (again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19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OPEC members overproducing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Shale oil/renewables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Slumping demand in East Asia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Saudi Arabia goes for market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AutoShape 2" descr="data:image/jpeg;base64,/9j/4AAQSkZJRgABAQAAAQABAAD/2wCEAAkGBxQSEhUUExQVFRUXGRwYGRgYGB0cGhwgHx0cHRsgGxobHikgHxolHR0cIjEhJSkrLi4uHB8zODMsNygtLisBCgoKDg0OGxAQGywkICYsLSwsLzctNCwsLCwsLCwsLCwsLCwvLCwsLCwsLCwsLCwsLCwsLCwsLCwsLCwsLCwsLP/AABEIAMIBAwMBIgACEQEDEQH/xAAbAAACAgMBAAAAAAAAAAAAAAAFBgMEAAECB//EAEcQAAIBAgQDBgMGAgcGBQUAAAECEQADBBIhMQVBUQYTImFxgZGhsTJCUsHR8BQjBzNicpLh8RUWJEOC0lNUk8LiFzRzorL/xAAZAQADAQEBAAAAAAAAAAAAAAABAgMABAX/xAA0EQACAgEDAQUHAgYDAQAAAAAAAQIRIQMSMUEyUWGBkQQUIlJxofAjsRMzwdHh8TRCUwX/2gAMAwEAAhEDEQA/AF5sUq3GZhmkGBP1qrna47MQBoQPcRQi5iNQCZ/fUVJYxM7H41zU07A9Vt+ATsXCEdBBMHmR5fntNCbVtlVyw2Bj50TJJtuAYlSJ6Ch/D8Ke7ZmkoSAW2nXX86pBtmjbYOtYo7bjpVjiwIZRB+yOXxijV/h1jKoW3lLDMpknQb/ePL61UxpDG6QZVQESd4JBP5mqJ2PPT2OsAXEXW1Q/Ma1pU0opxbhpVy5jKdvhpO3SolAtqIKkt1BJjQ+nnREot8BwwL/zDkAGhKlteWg5VdwPDjev5A6jmWElR0+elQcIa+7C3aVJbxljyE689tNopmsYcWrzM5W1K5vDt8N9feg+5FdKlmXBBjuz960rMMtwEbg6jzj5c6rYPj6gQe8aBBkWz8JG1W8fxM3PAj3GXwyAGI5zByztrS6cEHcojwxb7JWIPOSemvwoxVch1JPFBizxVWZgGYSDPhXTaIgx1olj8Kz2Evh2ViqqQOfnHpQ/heGu4cvdLWLy5YImWyzJIGmw9aJ4LigL5mEJmhi0jKoG/dzMkwP9afC4JJyk85BmPtMLaPJHhynSDGbeOs61HhLVvMHg5wHMz029f8xTPx3F2rygI+aNwVjQjkfh8aT7lwqwAGoRl0g6GPnSrnI1dUXrIzF1LFVLwT0AUciY3Aolh+B92/eM6MqjQB1nXqsyDQDD3BlZnbISxIB5xqRPypn4ZxEXbcZLYXnI1B35CD1oQVNvxNNql9CrjeKm3dItLIjmASNtNdOtCOJ41rrIGTxk7gASAecGPemCxw0X3YQ/eaxB0jrykCqA4arMUzQ6MQRmPKQdDGs9Ka0Iot8FNeCC6oOZzuulskA89RIIoficK2HYZbpInUEFSPY6bUzXeAXQpNu5EcmVgTPQiZNLXEO9UhXjWNDOuseke9OqawI008nKcQyoh3jN8I0nXyqjexzKQ45k+X4a6F2AxyLoY0B/WqWIu/ywp3DE+xAilCTi93rSSTCnX4VqzbEAHSAKhwj6MOimo0zE6N8zyrIJ6pwkRaQf2F+lWetee4PFMrL/ADCBqTqdgBVnEcQu5V8RzGToeXxpWuo10Xu2La2xP4vqKV88mt4nFO58ZJidzVR36TSNCPLLVzECAJmK7GIgLEazyqq1sgCtlBIE8vWskFE73Wk6k+9bqgQ3nWUaBRGWZTqJB5b/AAqRbUnMpy9dJq6MExtd7qEzeUc/ffSucEmgYGDJH7HpU33mpnV1mKrbEywBEdSYAqVrdy2htkk6A5RrGu+3LWouIrGWPLXpzrrvZVmJJOgknXpvTR4KRjgkF1hCgkiN+Q5aabfrVTFBlOYTBMe9W8fi1dQEQJ+LUmTIjfaK7xWIkIoGgbMYHsfPejbxgKSzZUcmGDSSxBGoidhM8q3b4YWEsREcvLT8qK4fCZmgKDP2QdvLepbmCvJZdrlsAKBsRoDAO3ITv606ticDV2Z4eluwpgl2GpK7mBptsNqqcR4Y2Ithm8InTKQOca+HlQnC9qVVAoQDf7J1HuaP2cFeItHvFCBdUzTJMn8x8KLh3jKb6EKcJt2MuY3FyrIIuTtAOhXTedKpcKsJdxLtbBOjCLjaTAWWA33I0G5rvGrie6QBw90M6nxagEAH9+dS8Outhj/Ltu75PugkCeZgGdRSq7wUaio2+X4enqX2wCpaLHKkggDu4JJkRAWdfpS42IT+IBUHvGOVxrBkCN9NI6b0cxnaK48W71oqGI1YEHfcHSlm1aNu8AWzOpXLB0MjU+Wms8hTUyKqhtxdsKJWy41A0ZSd+YA22pWvlxdz5DCyPSDzr0WzhUdcpGYxuTAPwNDcR2YZs4DKA2sTtO4npStjQxkTe/GQNJkMck7KC2wnT/U0wrgIRXZ7wYqSIKjQ7CY5+tVH7PPYUq5V13BH79Kq2OJIii2zki2fFvrrEaHp0oZtDJLLZ1bVLbPnuPnI0yzBPKSeRPQ+1Ucdh2RiwYnzijmNw9rEJlU922/2pI9cxigTX7vemyxzEkGNxBjmJFM26waCTbJLfaG8oLF9NgDPSdB11rV3it+ct0MUJ0LA7T5+VEcV2XQiA7SJIGwJ+OlQWuLC4CrJBHhPLeRJHTTlSqu40ou+S3huBWH+y++sED5cqy52NQEkTr1GYeWgAobfw7nxK4UDRdT+kdKoDG3rhGv2Rz8+vmKspRZCUZRYUv8AZkorxa3AAIzQN82hPPSgK4Md6BDJ4iAp5Dkf9a6/2vfGgnp9pv1quuPe4wzE5s2hJJ05jXpWdGi31LGqvAglcw19pmTqKIYle8a1yGVtvKB9ZqhYxKgXSdWAUhvMlZireFvzkWSTlOXnAPKl+o7rhAS7Hnv+tS4XBltQVB9at4nAFVy7kyem0frVfDNlzesR7UZqPKESfUqXVcEZgdYP6VPeeNBuKxSWIAmABVTFv4m8z+VT+g3Q6N0/s1quVsmNjWqFAObNxiIJgKNANefIeZNEME2U28uxYge5FSYjhOW40DuVacgLE67hZ3189p8qs/wRssgedBnnlrpQsuuc8EnF8Me7UkCM2p0nUNHmRofIeVVL19BZCR4wRJ021I9ai4niQzTuZ06eR9PKosNhcxltFAEmskZzptR4ZYwGC75ekHT97Ua/2FdVS2R30MAITvRPhnCFAEnw7wOfqaO3OM21hSCZ2OYLsOpFNRNCPZx3dnNOqwCpBUg6/oaIDtIjDLcIykEHfYjmJ1+NTY/A2r124CoAJDEBp15eJdDUS9mcP+D5n9a1y6Mspaa7UL83/Qn7O8BVbnei0z7QQCVEgcgIBg0e4xYfIVW2wEaMwOka/CoezMPbVu6UlJUEgE6Ewddjry6VZ4wii1dPdKGYDUAAgyNZGpNK1LnqdENnDWPz848xZ4bfz3WZGzogM+GDmIH6Eb8htR/hePtgDxEu8nKDJAHUDYevWk98WmDum2gbxeJxvMjQL0A/WpuE8F/irXfNcFpySIgiQI18PLlECmysHK0pW1jw/wBjNx9O+tHKGzKZTNmidj8tfUUo42ycxYIGORGzaGfCFjLuRvRLH8A7tMyYhmZQSyh2BaPwysTHWr3AcPaNmUJbkWMztPMnaY06cqy8QOOLVY/r+dCjhu0rmQblu2VhQCNxG/5VM3FiJm+gjebfXXrS5dxVsMZyj13rVzHoxkup6y35enOu7Z4peSPP3eD9WF8d2gPhi6twk5SFEQD76jyrjF8NF6HQwSNdBtuTy8UiN+tCrWMtyNVOuw50U4Ji8rFORJgn3MfCoa3w1my+hcrwHez+BZwqpmymT4UzevkTr1ovjez0hZ71WUnxGzlGo2kNA9ar9h+FEo03AtwsdySpGpAWAI5bztRTivD7+HttdN5CByDMJnrIipoplcA29cQN/XQByyH660ocWtd1iu+QBwDmI3G20H4+/lTVexNs/bwyMYgk5x6xBiJmqOMyKM1i2tpuahic06ffOgq0pRa4JRi1Lkzidy+6qW/h0QlYAYzqRv4d+oFcYjsbigDkFpgTPOfT2q/ieIYe6ttbYXP95cxMbA9IIJ0PlV7iHdo8C7JjM3g2nYb71BFpHm+J4TdD/wAP/wAzNmy5TJ0j3FH+DdnnVxcu2wmQAKChEwN9efnRW5etO6MwkqQc0lSNQdp122ohisOFuDKxujKWYRqOnXetNpK2GDp8WAeLJbRc91VZJ1kTr001FC7ODF2+oCtaH3SpEyBI06Uw4y/bPhayMp3B026edBuJcOyGbSXwRLKVtkrqZ16j05UIsafxMixpNt1zHMFGUSPTn10qlhOH96WKsPES0SJ15RNGkwy3CzXczAAQGJAk9Vkbe29VsRg7dvRUyzrI0941Bqld5K+iIcFwB2aMyDTckj5RNaxHY26rCXtdRqQenSsXiDrowzqOuvpvt7UXwvHZAAuMkcpJH6j50HG+yZSrtAhuzV4aDLH96spntcQuEA/xA16k/pWUnoNSE3F3WzLrIK61T4njHbIZ2XKNOmuvLn8hXa4vvWRSIyKSTrrJmfTWrT4EAKSZO+X1HXlSdR7tFPhvDZGd5jkBoT6TpTrwfhYa2A+HE66ZuU6bNUXZvBF1LOqvyEwRodNDTOtpgNLCk/3FP5UULxgD8UwjWLbOtoLoRuxHrqTtvA3pKw/GzdAtNlJk+OI0ggc9pg7TTJ2lzKWzK2uUrDaAlfEpQf2ufKhPDOzFtGDyTHWtyUjNxWPz88C9wXhXcKZYsx5nymPrVjCX8aRKJ3e4IyEzrvJTY1YwNo3sVbtK2wzsp2gaiTvv9KcV4KY+2D7/APxp0Rk6EK72jxdi8q32i2QCR3cEgtBg5Ry6VrH8XZcysA4jcMYI5E6896v9og+Hv2Ut5i7AgFTMgkCOXt6UnY3B3bjNdBAQaZTvvGx86Wd9Dp9mnCLuSv8AubONGKuABFLEoDckj7BJB10Hh09vOmzgvEdcptBgGIBRZAkzLGN/Sl7szatIrDMGLZY0121012J969M4P2hweCUYVc5dCQ2VJ8X3tfI6e1MRb7wNxi+EGqZgynxKkx6kilnhWOGHwrs3N2idpJgAfD616le7Y4b7NwXBP4releW9u8LkdbUk2hczo2uVUYZtP7Rk6c4rX3gS7hUxmGVyWLIsn7OpI068xV/BYDCoFW7be433mDFR7AeUVTx+BT+KIwxNy0CpWRqdiQRG+/KvR7WDwVqLd60HvAAuSzzPPRdh/lWTsaWHjp6Ce2EwWcBLFxejB2OXzIO8HWKpcWDW4KnUGdOqkj616PieF4Lu83cKs7ENckeZXf4ilLjuGVpyARyAJMaDqJ3pdyqkNKMk23h+hb4dxS93ee0F8QGuYqQw0PIg9fepcHxC69wLe2EkgtmB0I18I01oJwfFCzCN9ljz+6eX6VYv8TFu84AnNbIDa+E6ajrEUY5ElHb2h5sY3ElQbcMo00yxp71xxbibiy3fAKCMsFVGaQZ89v3yqkFdEQKuaABpH5mqHGSDYuC8hjdTGoaRGu0cveq7WS3AW/wvJL2FVW6Hby9KgwHHltG4LqFnYCYI0Ikc9xtU/wDtkqJORgvMDcnWNDrA5mauWFwuIGZ7AJ2MaEH1n8qRDss4TvCEuIwtpdZbeh0B3kgaxBovb4abZzLi7ecneHHxldai4Iq2myi3mtMZKsddBGjcqlOIa29/+UCCZAZQ2URprHTWs1eGLdZQPbEXXxAs33UnRkK/YOusEga6bGjF9MSDAtiJ5BYj2NUrGMs4gEOLaskZTlOkyfCVOh0qubd7NIxgMbDKy/HkfhXPLRa7FfSiq1b7V+pnG8YcOpYoNSJkEST005/lQ7CY3OspLDkDJI8vTehPF8biO9GHxD5kPjmZkep2P0orbxeEW1mt3Ftg7rJJn61WEJyjU3wK5xTuK5K2LsvMgHXqB+lDL95FBDKC86QfLy0ogeOz/VuGGxHMfnVGFuEkqCwBgg+0UVCcVbqhXOLdLk2swNTtWqOd7hzqyGecTWUtortfcKOFuCWyLMrEz5g6zpsKI8O/iLpLW0UqSB4xt1O9d8Fs2Lrv3jFblws2VV2B1jMT0o9d7P4Y3M/eXUH4EhVHpBn50I3fA+o4ytp14BLAYJ7Q8WUHlCp+VU8bxC4twrcZ+5IE5WKR6AcvCfjQvtPh2t3LYsXLiqYkksS0xEKJ1GvvQ/jPEUvXxlPhCi2wggyfBJkDxdaLfSgKKpzTquF1CoxNprsWycjHwhmzMYktr0om1wDT6fvag2D4UMOjMplgCQWMgQPpVHDYi+x7xbzKxM5QBGmwjnWS6IW7dyPQcHcsLllLbOB9soC2+2bfQ1ZxvE1a0VWFnwgqo3nafUUoY+3xIILhe6i6eJVGn94DYetQ4LGsrLmPetAUgxsDoYGgPT1o/U6FJXthlfSijicb3iiUK3GcqTIj7JjwnxAzz2o5Y4cFthRPx1oHiMG1zE2nRcoE5zz3lQfOmm9myHKQrRoSJA9qyJa3aqkqwUOGYVrd60BbuvbDFmyAmDIjN5b6c6z/AHbug3mLeK6TLd3dkS2Y7Kd6F2+J3VZh3zWzIkABZgRMEEj40SvceZxCO6N+IS3xkETGlMotO0Tc1VNcEK4Hu1Ntr1sHMGGYXAREgwCnOflVnjeW+iIjBstpbbtBiRMRMHaNYqDAYzK9xsTlI2a666xuIgaGOg61aw/FLeJuXGtLCKQo2AO+sQPnrSvfuyP+ls4d/b9gPY4f3KCTAB1YCDqfrrVDia3s3ehnIu6gvMkAkDWddo9qY+MYI3LTKDBI3pV7P2Xv3FGYlbRGaBqFBnTqTrpFZ94ItOLi/IJDBcSdNLV1kgDRH2G3nFT8M4firec3rThSuUlrTaajWW2PnTSvbXErBe8qA/chBAOwJIn3qRO1F+9Km+GQyCkJLA8lIAM9KLRNbTzzG4Ui4o1+1+dXOJ30ex3wUZgWtseYgan0Onzo3juGjwy3iET7bH3pe4XCZw/iUtDCZEGIMdRSJ1kdQbbr8o4sdpXusqsYPUMB8abcFiJsLnVGnUhlDeY3pe4lwuzaGYKqmYnYf6aU0dn+I37dgEPBuEvoARyiJG2XLtzmuh6jlghsUclK5gLV2B3VpDMghAuvKY5daD2OMq99hct27EwsIpFuRptOhPlpTg3Hbx3cH1RD/wC2lXttbzql9Aneq2uUAEjQ6gdDr8aAQ1h7+XTMnpH/AMq3isZiIbIysGUKQNDptuTry96Uz2/vFUDRmXZhEjkRPTy9Ki4p2pLm3cLM5BBKkEL8TodRQwYbeDYVLxZXcI68oUT6gRqPzrEt2+8uILwlNJyGPiDy9Kg7HpbvG5dxF3uWYBgogALOQEseZOwpit8MwUkribcsDMMomeenOg2GhTvcDDBw19HLaAsGBXrB89BQZEt4R2QpmZyICnMD0yk9NuteiPwBY/l3kfyJH1BpX7VcCux3jIrC0CYViG+nLeJoYCm0B3uK9yVt5crFW3Abnv8A6VauYO2ksPCJzb9dfWl3C3yMrMXgsCwkk6aSfhzpjuG050JKHbNoQeUj96Vk6wZpvJbPDS2oe2QdjNZVRsAs6XiB0Nth+ZrVDaNuZfXsyMKwa6t1GclQSAQeu23rU5xli0cly84J1+yT8wDUnanD4nGPYxNqXJUAqBIVhuI2CmJ1/F5UF4x2nOEuG01sF1+2AE8JgEa5YOh5Umeg1JO2G+MYizoiku6jc/ZgyxjkSJ31iaT+C8FcXc7mVJJg6nXXc8/OsxnH3xzBUGQgQBAO+hPhA5GmOAUCnyBgE9OQ1rK0shpSlUQ/we1AkpbcH/xFZtp2AEfsURw+CsIVK4awCNRFttPShFlxAjOQORttUmMx4gBvAw6rH+opd0ebOhaWr2VC/P8AyXMVxlbNwTCoQQwghY5hgeoNJnBrzMiL3YFsOzLdMBtSqxO5UbzVvirWmXLnzEknw+YA0OvMUvvjboxBsK85gEGYSBMHT3FBNSddwdSEtGO5KrVB7s8WYeIGTsvP9zRXiGHuG04RXzZWy+E7xpyofhsYgdilzKJKr5gaSZ6kE+U0bXGuQIujToq/PTWq/Q5N6ttvIgY/A4m85NxLxuHxGVBY+cKZI0pi4Rd7u2isqOQIJcAkeWu0Vdxz3O5vHOxZBbaZjMmbKwI20JU6dTS/bzC6BnfJBZz90EGDrvJ35a06lWBW3J28sYcXxQlO7a3Zdd8pQFdo29NKH4UW0clUCZ48KDQETyG2kVFxDF4dbZNu89x+Qhh7yRE11w3GW/5UFzdcw4P2dtI05Usml0HhFzu3wvygu9kkGlnhaPgrt0qzqzkZGUeZkE+hNNoFL3HbuW5bBaATJI3jnHnQlVZNp3uVOgtdt4m45YLh9QCWdZY6D7RIkn3qG5bxVthAw2dSCCbcEeYIEz6VQxCYS3bN12vM7yyLmACgkhCxGuu/+tU7d7vApGFLkxGW9A8tDMGmStWK1tbt5+3qGce5e4wuMxZxqT+LUyD0iPOlrFWGzZdAD9r4j6RTXxbh1q3YN0i4t0ZfApDLmJAWdBA5GOtCMao0fnAMHfrEdaSUXHFDwmpPc3jqQ4iGtyZmzBbNvA1U/DSfSnHst2ssiyttsuhIEsJiJGkbTpXnR4k5ut3oEOoRxEAr+vnVa5wa5auA+FrU/aHQnT8qKdCyqTbisHpCdoLl67ecALbVsqiAYy6T6kz8BUOMxneIyMFZWEMMvyof2csZsIGQhtWlQxzGJMx6VzZxKa5c+m8EmPbWnWSbsG8R7L4fKjhQMxIIGkGiXZ7hdhbbW2S2wnN40ViNI5iY02+HnO2EbEBsnekrDaLpOsfdHTaaWuI3msvbZWMmQSeYkHWOmsUrGQQe4t5LjqmUFrabRChXMabCYNcWMEu5y5ZjQj9aYeE9plRwoEqwWTIjKV0HXQUW47xq0mGfJbQnLlUADc6CI9fjW3dDUK+D4UjFcxyK3Oem8TzrXFuO5V7vwlgoAZmJJ1KiOXKpcf3N5UCrrkB2BI5QYga9Bpp6yMfhwzSWE+aR+/WjTBdG+EcD/iLzItxEYru8/ARy050WT+j+4CIxOHYjkH36fWhvDkzXoDqWOhM8yQBmmNtp86YLnZXGKZFrN6On5tWUFdlHrT27OhXu/wBHZJJzA/8AWKyqmJ7PcRzHLaaOX8xf+6so7V3k9z7hvw/E+8N5g1tbdsi1CiGJJEGANplQZ3nak3j+BS7fZmEnQajWIEfWfep+IJ3Fy6waC+68tGzAnoQ23+elbCI7AtcfMxMknz5DyFQ06KSk5cg+6ncHwWtCPtgiAeQI3/1phs38igLOmnma4wfDrd4lbjZVjfNlM6xrB5wfOKu4Xs8qx/xwEDTLbT6lZp1LNUbYqTb8uprFYh0jNnWROpIpf7QsbyCZYbRP0+FNl/g9oj/79pjSRbImOhST6SKVOOlMOl1GZ3uK4IuDRSMsfYBga65q0nimimnFbnKMqrv6ghL1u3HdysRmnoDJEegNXuEXrasMSbYZjmgPoRoYPqNIFA8Lwy4943M3hJJ9QaN8UtQqLG+b6Tv6A/OprTSTLT9qc5Lw/PAs2cNcuXiBhrAQxlzZQg08Ugakk+elFcJbuKjMuHw5VZkAuNtwAPr86WbGMaCFJzAct64v9qi0Kb1wAaRlXYDSqu1wcrUWO2Jx6JZuBsMP5lsrmkgGYbQuYIkAwNdKF8E4G2JUv3y212EidY1gDcCd6ScNjLuJurazEyYERsdzHpXrvDuBXbVlUAGnQ7jlJ9Inzmgo5szmtqSQo/8A0xT/AM+n/pH/ALq1/uN/Cnv1xVu6LepUAho26nkaebvDLzJGWD5QfnO/tQ2/wXEZYVRuM0karzp6J2DrTk60vdocJ3t6yGmCSpj0n6ijnDbDJKs05SRHly18hVTtHi0tBS25YRp0InXlpQCgjw7s9hWt3buIQMsKwXMV0W2snwkalgf2aEY/FIpGQZbHhyEKwmADBaNSYj40ycAxiOpfuVC6BQwmAABOo3JBPvRS5eXSLVuJ/AOhrKVpYoEo7ZPNiPfxdzHylpSrQSQWVQYkrBYgROWq9u1dUG3fH81InxBtOUMCQdKdMdila24W2imPtKoB06aUqfxxbxMI7s5TrvmidPXX3o6kmwaaihb4vhTq8REfMn8+VSYW8buGeyCc6+JeegIJHx1ovxXCz5qSCB1pdwN/uL2YCQpPw1FTTDJU7BFvGhR4HdWnr4f1o9wLiNs2ytwuzMcpKgERyBnf0o7e4VYvKLgtrDa6DY8xRXstbsm2thLYQ953ivP31BCFh0B5CNhTLIeMkY7L3ghQcStW11lRbIA5awwExptVPiHYxrgtquKw7d3H3omPpTTiuz1/JkUA+YOn61W4Zw5e9exeI74KCIMiSJgwQZiDTuqFTbZ5zxLhGJwzgXAmU/fUqV3P3uR/LyrXBOIpqt4Z0fq2WCpkajn8q9OxfZuw1nIUOQnMRmMzzkkmYP1PWgt/sJhSDHepz0YaekqaS0PTBGGtswzAGDtl6DQD5GrGDk3D4cyqv8wEgEagQJ1mDIIohhsCti0/juHLqFiY/FqBqOfKlXhuLK4kNnGZjm18/WnvAm3IbxGAhjAzCd/xDkTHOr+N4niLg8b3RAhSpYRH92NaX4YmSTJ13qS25HNviaINxdFwnVr17Nzm40/M1lRC434j8aygGyrjeJguFYg52AnrJE+1Eri5xlkidJUwfjQHhPDmIXvFAKzEa851PWmXC2df+YIUwUEnN92ZG1QtQiXhpOckuAjw/g11U0VjPX4fQCr+C4O8lrgb0Akn8qH8H4zju8C3FC2yPtMDpAnfTeKYbHGLub+stxMTlbbrvvTp2hZ6eyWc+f8AYDYvhTs/hRgo2ka/WgvaThzFlziFKw09AdNOpEfCmPiHabHh2S1bQqDAYCc3nqDVDjeCvX7o8DnMis5KgZSdDlGgI5xvvSS1FdFI+ztR3WvVX6AnCgEdAPlQ7juMC5VDCDBPoTA1G060z4Xs9eiMo9KHN2BxA7zLaBV40JIAjp7025d4m1roDMX2eOCyvntZm0WLh3ld1bcQTzmaWeJcKF24XTTNqwA2bn8d6acH/R1jgQWtSQxIE6ACMpnnMkRHLzoiewOMLlmU5TEqDp71lV8mdsG/0b8K7i8b5dg6+FcoHMeKc2nQfGvTH4mzaw55/c6R+KlzD9nbtq2EyMBOsCY5etWbdu+qwqEeuWfmavvjHCo59knnKCV3jBVd2WNjCmCNtmNLlviGLa6wS8CoErmKqT00Ig679KkXh13MSyHXzX/uoTiOHXrY0nMpcqE8TaxlkjbVm0O9M6muiDC4STdvwZ3gLzZrofLmDa5TI9jzrriABGuo/cfOocHbuLL3LTWy0TOxMdfhpUHGLl06KEyaf3v0qEWmrRfUhsntY28MwihQgWCujeLnA/s+mlFBZ0KmIPmJ9tKV8C2W0JzFjruR9NyattOXNr8T+tFcZJtrc9t0Fzwq2QQWYaRv/lSVj8KiM9tSGA2PURznWd6JHENP2nA/vH9aXr2JfMxRQz6gToPKfSCKEjQaJrALJrumh/X4UA4tYyhfLMfYnSfSfnRtC65TcAUt4WC6j+yfy964xlsQdNgeXkd6TgZq0Vey/FAP5LkhWOh6E0W7P4/+GxLBgCyXHRgRtrIIPKV196Szba0wncQRRfHXXuRfspmkjvBOsqpA+IPyNOhFLG1ntOI4rCF0tlwBMBhtzg68teuleYcHxrti3ZmINxy7Hpr4d9gsT6aUurxpxcBNu7bk6rPg89I/Om3BZsQwQJaDd24RlBUmVIho0OmsnWfWi30DXULN2ulf6lddTqRrXI7Sqd7I/wAZ/ShnEeCX7SM5QQoJkEGIFKqY+5IHhPPUfoaz2g+Id+JYmxeQhrZ1/tzznaBr0pTxuHU4liElt1IH9nXQciJPvRHgGOObMyZsp2Xnp5mrX8RZsst1+9FwmLYGUJvB7wmTGUgQI+zvWXgbPUEXcLrpcidRBnT6iubeDYbXJ9f86kv4VwrjuUd2LFWF1TCwI5giDr70uYY3FYB2eOYDa/HWmsFIPMLw0BBH/T+tZVq3wtHAZb9xQeTZSR7xWUDUN9rCgaB2H+H9Kmu2MonvW9PD+lAbXHVnQ/FGA+dbucZXcmB5owFJaLrT1nxyb7QvcFuDcYhgR76EbcomgnDuJOrLb7wqpzQT9kRqeek9KJ4/FpeUDOsDXTfaBv61c7Kdmrd3N35CIozZQyh3JnUk6hY/Kg2mU/gzUU5AnhnaRr14WLL3HckgZRpA3ac32ec16bhrWRApfM3Mk6k/pQ/hHZnCYJmOGtZSwguWZiRv946CeQA2FFsFlzZjy5VCVN0aK2q2EMDhSupBk/IVavMEBZiFUCSeQAqJccnnQ7jtgYu01oXWtyQCVWTA1jcfuaomkRdvJR/+oGFyF4u5BzhfkC0n4Ux8Oxq37a3EDZWEjMIOu2hpGPYGxNv+c4VGzEd2q5o/tIFYfE/Knm3jbagAHT0o7kamTFTVDjLhVAgTNXVxyH7w96TuLcUN/F3LIE20VQT56lvbLA96WbVDQTsuNJqPi90pZJA8XKN9Nfyra2h93SqHa7Hd1aCj7TDTy2FQirZ0ydAbtBxK5cS2tpfvAmQBsZbyPTXrUvDOz74ppUqqgncE8pMDy0+IpR4xjXD2hqHZcxynQsCR6xliZ86c+H9u7WEUWmw99nUeIqFAloJ3aeQ3ro0I1Hnkn7VqKcriqSwMg7Gj8YHoD+tbHZDpcPz/AFoZhv6T7DzmsYhPUAz8DUj/ANJeFSFFrEsIGoSfjJkmq3miChJLev3/ABkmJ7I5BOaZMaEyf2JPsaT+IWbWVnsePKfGwG2pEzO06R501X+3+FvK5TvgyW3YK9ojWN51E8vc15nw6/lzIbjotyQcp00OueAdPXyoS3VgOnsv47oK4iznSPb9KqmWWdjz9av2LwaQJI2BIInzg61VzZbkcm+v+dL4A8Re4soyga5gSfbc/M1vs5xIWmKt9lvr+/3rRnF2II/f7FKnd/zIGgLQPLWjeCcou8DfxLIbbg/hP0qPs7xLu7qgeIqFYEH7QJggT1FR30D2ymYs1sZSdpHIwdf8vSlqyzWnABHhEDNB0kmDOh3o4aKyhKDqXIydp+InEO91SQM2UiTty0BjUdejeVBbe/tUIxBJcyANAwGxGh+RqSw8zHlWlkRF/h+LyKR3YbWZk+VEu88Gc2CEJy5p0neNt4oVYZQokkex/Ki3DMt1SJJjlJA9YP1qidInlsg/l6nI2ojl8tNKGNirUy4OaSCB4SRyMjTODy50zrbyxGkaihePwIuXGdpzEknpJ3MdazyMEMDYBtrOpjeayoLVwKoBBMCJkifYVlAGQSnaphMYe1r5+k/OouIcSNwAta7sTmJXXSAAJPx96U7eJ1AI50wcLxpYCQfQaj4fpUcnpaK0pO1hhC1cVUNxdSRADdfLofWnzsHg2a337SFIgA8zzPoNvjSt2Z4SmNuQVhEgu406wNNyf1r1O2wUBUWFUQABoAKnqSSwjNThLMjbg0FfjFy2xX+HuuATqpSD8WB+VGzeJ5VXNvMSRUbF2plIcduf+VvfG3/31CON3gTGFuQTOpToBr46LC1pXPcGhuZtiKSdoLw3wr/4l/7qjudpCiwcPemOi/k1EDYNbwmEz3FB2Gp9qykzOCJ+IxawxuOJfLO0kEjl6UI4QitnvAMDcMkMCDMAHf0ozxxs7Lb5bn2qELAgUE8jbVR3hk1FIf8ASHxEm4wUxlGX5E/U16JhIEsdgCfhXkHahjcuRpLtliY1Yjn7106Kw2c+tKmkjXZ7EFiLl1hkXWD9po8QA8tIyjeqN3iksS+jMSTJjUmq3CbLrcGQG5lMlVBbLlI1j5TFer3P5mhQGdswBH51VUpbhZTvTUK639Tze3ibcfaHxqzh3B2Ij1pqFpVYkYW0rDTMoUHaeae1WcPhLTEk4O1POVTn/wBNPuIbRbwbZbtskiC2UjqDofkavcM4Wtm1iBcglnZAOZUc+up+gq9x7FJZS4LVq0mS2zs3dgSYORRAG5BkzS/wziT3bJuPdtq+4tqomNNSGkxrUmrdnRv/AE9tcOywIjQEHlofnJqHiNnMJGk6g9DQzB9pDduvaDEFZhiqQY05Dap8BibtzvlYpntRsDlMievSKKjt6k73F5bPeWwyqBI53JP+E0A4hY3JgFSCI9gf1onwvEguQ9tAzHXvDosARDDkaziGDUkyV/6GkfEUWBAfE44pdzgDxLBEzzPSu+PcAN2GRgBEjn7T5UNx1kq28giQfr86L8Ex2a2bTHUar+n5fDpWjjBtXVU9RyqrAuBTumNp9z+/mKN9mbuS41sKXBkiASdDHLXY/Sg2Pwtx8SkDSRr9Z9qaMbiP4RUvq4IzZfCZg6MQJXT1E7U10x46TlFy6II3sZaBhlII5EMCPiKBYoZSt2ydd2TWDO8Vb4V2sw+S7bxAZ86sFYQWQmMpWQII11npSlxHG3bd0otxinmAJHpry86q6ogh4sYnOAYiay6Bzn2EmlLgPFMRcLAFSQsiV55gOXrUmLTGuYLIIOw0+oqV3aQ9UMUL1P8AhNZQC3wnGEfaHxH6VqhUu81oGYvAZmJB5zFFeH4N715bdoAswQCNhpufIASTRPjHC7doLkcuXMRA03iI608dh+y/8GhuPLXrgEz9xeSD6n/Kl1JKKLaN7rDHA+EJhbS219WPNm5n98qJRyrkT0NdHTWK4rtnScXTPhFdpbrlUNdPMbUTGmQnatZGG9ee3l4ilxggJtycsty5Tr0ps7Od9kPfTmnroBH1maaW3oxY7uqCx0FWOGW4VnJifTl/nVW7rCjcmKt8Vui3ayzGyj6UjdIarYLw794WuaEkx8NKkIM1JYtAKB0qRQKCGZHj7wtWHY84X9a85xiW3VDl/mNdRs3OC6mB7U1f0gcR7tLVobsGY+mwrz2zxh7p7tQBtHPaPyFdsFUUcE3umxwwxt4XiOJy2we8S3cgCMsyGGg5lc3vRz/a9v8AAR+/SvO8X2ru27RuC3rOWWVNDynLy0oOv9IeIH3V+JqlYEuz1i7xPDsZa3J6lVNT4XieHXRVy+gAryQf0kXvwD/EalX+kq6P+X/+xoUEfu1mOttZxIQEscO4XTmVcf8Aurxy1i7h+2zFVAEEkAgbKY1jTaac8NjrnERnLd2Auo32JFXTgLgyjvFOnNekU8VHqxJSmuF9xG4cAz+Em27kwV21+76bR7Ua7Mkq+JlixmCTuYkUXscGcOWzoT/d/T96VO2DvMgIdFzRqJ/WjUH1+wN81/1+5BjbUEmJykEecAECrl/LcRWJsCRJCCG15H0qthw7Kxc5mVipPptUvBplrYW0Y8U3P7U7HyqXSioB4xYGSPvA+H8/35UCR4IPSnbiuHI5rm8tQPSlHitjK0jZtffmKCEms2NNqyLjpcUgB9yesa/EfOao/wBJD90mHtLsGZxLZoGgAGg8I96ocJ4jFp7bdPD++oP1NXOI8DW5GYmR15UVyXhq/pbBLw+Z3AAliaO8VXQZrZDD2IEbajauMR2eyeIE6a1HxbiZxLSYVl0iZkAAflPvTEQx2LdVvGJU5QQYmMpzSQOWlPKY0NcZ2XDuxkmEPp4p9q8owvEGWWXcHmOs0W7Ii690ZUN0s32TIQ6jRiCIB9RUZaUsyjJq/p/v7lVOOE0emLiVgf8AD2f8LfrWUDvcOxoY5LVzLyhkIE6kCXmAetbrlb9qvDLqOjRX/os7Lkn+KusTbH9WhGhYfe15Dl568hXqRakjhPai1bspbe4WKgCVUKPIAeVWx2uw3V/lXVP2fVk7o54+1aEVVjWXqGZM8hS5/vdY5ZvlWl7WWfP5Uvumr3B990PmGpTW2elkdq7I5n41Ivaqz1Pyre6avcH33Q+b9w2cOK7VQooKO01nqfl+tZ/vNYP3jW901flD79ofMWL/ABZbDhmBO+1av9oMPdKlnKRyK6fGg/Eb+EvGWcqeo0PyobdwNkjwYj/Es0svZdVvsjR9s0PmHmxdW4JtsrjyNSWVk15ecA6Or27iGGBOVsuk048L404uqvd5kMl7mceHppuaH8DUTymN7zpPiSFz+kG/3mIcclAQewk/M0t8NsBMz9Bz9DV3jOJz3XPUsfiTVfGW/wDhbh1nUAex/Sup8HLB5srCWQ22yMGIiDrAk6/HeqdzgadKl4HhUUBoOeOfL0os60TN27F88CTpWf7BSjrJXJFYBRtYo4Mi2kEOgPiB5k0VtcWzQS9tTBEEExtz0/c1HwrhhxpAF1UKLEFQ8gMwnlHLSjdvsNA1vrP/AOJP1o/CMptcoHniaj/nWj7H9aq3+Nd0oHguAQZBIIgcxrRw9hh/4y/+kn61Be7CN929bJ87Sx9TR+EO/wAClwO/3isT99if9JqLGqEZXYSqk5l2mrd/BPhFVHKnzWANTvAAqPHLmE7gipvEvqblFy5ZBXw2WtqRJJaR5UtcZwrMuVV0mZ/ft8KK8FbOjLcxDIQSMpOkctKjxsE6GNd1O/nQeHYOVQoYK2WuIoGpYCPenbE22iWBDr4XB38jQCxgv+LQAlQzBpG4jePQ0637IU52vC7PhYSJj460Jd6Np9zFXGTlMb0qW1KKyumpMz+hr0PG4DK0ctweo5UKxfC5p1JNWZxaYnIqa+I67DnXqfYPhBSwpV8jt4pjWNQPmT8KV+C9nVNxmbSNBOwmczH+6smmQGFEABVgLIkwBAB9t/Oa59VS1Pgi68R4tQ+JodrNu8qgC78l/Ssrzh7up2rdcvuOv/7P0/yU/jw+QS8cxneq2c9T8aysr1tXts4dHsI6Fw9T8a7Fw9T8ayspLK0dd63U/Gti634j8aysrWzUjYvN+I/E12t5vxH4mt1lG2BxRIt5vxN8TUq3mj7R+JrVZVItkpRXcSJcMjU/GjvBrh11PLnWVldEOGcethohf7Z9P1q1e/qh7/nWVlcT6nox6FXDDWiFZWVgnLVTx/2D6VlZRMZ2JP8APu/3T9Vp0JrVZTRBI1mroMaysphQDx4y5n8H5iqeEP8AJT0H0rKypavQrp9Stwi2DirgIBGTmPOiGLtAEwAPasrKnIyBlsf8TZ9X/wD5FG7lsamBMnlW6yguQ9PMsYj+qte/1rnhxi4IrKyubW/48/Muv5i8i/xEf1nmg+oH00qq39SP+r6msrKn/wDO/len7Ce09tAMCsrKyvRO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upload.wikimedia.org/wikipedia/commons/9/9b/Drilling_the_Bakken_formation_in_the_Williston_Ba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03" y="-228600"/>
            <a:ext cx="21873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c/ca/Fisker_Karma_EPA_la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67" y="16024223"/>
            <a:ext cx="3520192" cy="22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9/9d/Fiat_500_(2007)_-_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26" y="3863182"/>
            <a:ext cx="3394472" cy="22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52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799" cy="1143000"/>
          </a:xfrm>
        </p:spPr>
        <p:txBody>
          <a:bodyPr/>
          <a:lstStyle/>
          <a:p>
            <a:r>
              <a:rPr lang="en-US" dirty="0" smtClean="0"/>
              <a:t>How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7"/>
            <a:ext cx="3200400" cy="3958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West Texas Intermediate is below $50 – half of its 2014 high of $101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955" y="1300767"/>
            <a:ext cx="4991845" cy="374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17676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10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324" y="274638"/>
            <a:ext cx="3800475" cy="1143000"/>
          </a:xfrm>
        </p:spPr>
        <p:txBody>
          <a:bodyPr/>
          <a:lstStyle/>
          <a:p>
            <a:r>
              <a:rPr lang="en-US" dirty="0" smtClean="0"/>
              <a:t>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275" y="1417638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strike="sngStrike" dirty="0" smtClean="0"/>
              <a:t>A few months?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 year to 18 months?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Longer?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2" descr="http://upload.wikimedia.org/wikipedia/commons/b/b0/Crude_oil_prices_since_18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77" y="0"/>
            <a:ext cx="8407321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3282156"/>
            <a:ext cx="424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88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731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about the </a:t>
            </a:r>
            <a:r>
              <a:rPr lang="en-US" sz="4000" dirty="0" err="1" smtClean="0"/>
              <a:t>Bakken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dirty="0" smtClean="0"/>
              <a:t>ND Light Sweet: $</a:t>
            </a:r>
            <a:r>
              <a:rPr lang="en-US" sz="4000" dirty="0" smtClean="0"/>
              <a:t>34.5 10/14/15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8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7938"/>
          <a:ext cx="82296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11/14 be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11/14 Rigs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8/15 be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8/15 Rigs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Billings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$56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$28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Bottineau-Renville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$61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$85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Bowman-Slope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$75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$85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Burke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$87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$82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Divide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$104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$81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3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Dunn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$29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27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$24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11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Golden Valley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$87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$64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0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McKenzie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$30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72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$27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26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McLean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$73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$25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0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Mountrail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$45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31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$43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13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Stark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$38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$41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Williams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$39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39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$38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16</a:t>
                      </a:r>
                      <a:endParaRPr lang="en-US" sz="2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83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below </a:t>
            </a:r>
            <a:r>
              <a:rPr lang="en-US" dirty="0" smtClean="0"/>
              <a:t>70 </a:t>
            </a:r>
            <a:r>
              <a:rPr lang="en-US" dirty="0" smtClean="0"/>
              <a:t>rigs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Down from 180 the last Friday of November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Oil production </a:t>
            </a:r>
            <a:r>
              <a:rPr lang="en-US" dirty="0" smtClean="0"/>
              <a:t>down slightly around </a:t>
            </a:r>
            <a:r>
              <a:rPr lang="en-US" dirty="0" smtClean="0"/>
              <a:t>1.2 million </a:t>
            </a:r>
            <a:r>
              <a:rPr lang="en-US" dirty="0" err="1" smtClean="0"/>
              <a:t>bbls</a:t>
            </a:r>
            <a:r>
              <a:rPr lang="en-US" dirty="0" smtClean="0"/>
              <a:t>/day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6" name="Picture 2" descr="http://www.tianjinenergy.com/wp-content/uploads/2014/01/Land-Drill-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3641725"/>
            <a:ext cx="41251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71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Tremendous uncertainty regarding a short-term price, some saying WTI into the $20s.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 smtClean="0"/>
              <a:t>Uncertainty of how long new low-price regime will last.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11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422400"/>
            <a:ext cx="6796128" cy="43465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05013" y="3302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The Good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485" y="1600200"/>
            <a:ext cx="416631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Regular gasoline (PADD 2, EIA)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	$3.29  9/22/14	</a:t>
            </a:r>
            <a:r>
              <a:rPr lang="en-US" sz="2800" dirty="0"/>
              <a:t>	</a:t>
            </a:r>
            <a:r>
              <a:rPr lang="en-US" sz="2800" dirty="0" smtClean="0"/>
              <a:t>$2.21 9/21/15				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12,000 miles per year, 24 mpg, 500 gallons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-&gt;	‘savings’ of $535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253803"/>
            <a:ext cx="4143056" cy="23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1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11" y="446334"/>
            <a:ext cx="5105400" cy="52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8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9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 Key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509" y="1830387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Low energy prices</a:t>
            </a:r>
          </a:p>
          <a:p>
            <a:pPr marL="514350" indent="-514350">
              <a:buAutoNum type="arabicPeriod"/>
            </a:pPr>
            <a:r>
              <a:rPr lang="en-US" dirty="0"/>
              <a:t>Large corn stocks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Increasing motor gasoline              consumption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Positive margins</a:t>
            </a:r>
          </a:p>
          <a:p>
            <a:pPr marL="514350" indent="-514350">
              <a:buAutoNum type="arabicPeriod"/>
            </a:pPr>
            <a:r>
              <a:rPr lang="en-US" dirty="0" smtClean="0"/>
              <a:t>High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39269"/>
              </p:ext>
            </p:extLst>
          </p:nvPr>
        </p:nvGraphicFramePr>
        <p:xfrm>
          <a:off x="246606" y="284445"/>
          <a:ext cx="8650788" cy="556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3414" y="6115529"/>
            <a:ext cx="476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Energy Information Administration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266" name="Picture 2" descr="http://www.nass.usda.gov/Charts_and_Maps/graphics/cornstk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5349"/>
            <a:ext cx="73151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3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666363"/>
              </p:ext>
            </p:extLst>
          </p:nvPr>
        </p:nvGraphicFramePr>
        <p:xfrm>
          <a:off x="457200" y="274637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3414" y="6115529"/>
            <a:ext cx="476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Energy Information Administration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3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2290" name="Picture 2" descr="http://www.card.iastate.edu/chart_temp/dnc-35f8tnh4.png?635785938490893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0" y="274191"/>
            <a:ext cx="8102730" cy="58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0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264389"/>
              </p:ext>
            </p:extLst>
          </p:nvPr>
        </p:nvGraphicFramePr>
        <p:xfrm>
          <a:off x="457200" y="274637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3414" y="6115529"/>
            <a:ext cx="476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Energy Information Administration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26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7538</TotalTime>
  <Words>1132</Words>
  <Application>Microsoft Office PowerPoint</Application>
  <PresentationFormat>On-screen Show (4:3)</PresentationFormat>
  <Paragraphs>305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MS PGothic</vt:lpstr>
      <vt:lpstr>Arial</vt:lpstr>
      <vt:lpstr>Calibri</vt:lpstr>
      <vt:lpstr>ndsu-template1(1)</vt:lpstr>
      <vt:lpstr>PowerPoint Presentation</vt:lpstr>
      <vt:lpstr>Energy Outlook</vt:lpstr>
      <vt:lpstr>Corn ethanol</vt:lpstr>
      <vt:lpstr>Corn Ethanol Key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RFS</vt:lpstr>
      <vt:lpstr>An Analogy</vt:lpstr>
      <vt:lpstr>Spiritwood, North Dakota</vt:lpstr>
      <vt:lpstr>Onida, South Dakota</vt:lpstr>
      <vt:lpstr>Corn Ethanol  Short-Term Outlook</vt:lpstr>
      <vt:lpstr>Corn Ethanol  Long Term Outlook</vt:lpstr>
      <vt:lpstr>Biodiesel Roller  Coaster Continues</vt:lpstr>
      <vt:lpstr>Cellulosic Ethanol</vt:lpstr>
      <vt:lpstr>Diving in Feed First</vt:lpstr>
      <vt:lpstr>Solid Biofuel/Biomaterials</vt:lpstr>
      <vt:lpstr>Carinata-Jet Fuel</vt:lpstr>
      <vt:lpstr>Hemp</vt:lpstr>
      <vt:lpstr>Cattails</vt:lpstr>
      <vt:lpstr>Oil</vt:lpstr>
      <vt:lpstr>PowerPoint Presentation</vt:lpstr>
      <vt:lpstr>PowerPoint Presentation</vt:lpstr>
      <vt:lpstr>PowerPoint Presentation</vt:lpstr>
      <vt:lpstr>Saudi Response</vt:lpstr>
      <vt:lpstr>2014:History Repeats Itself  (again)</vt:lpstr>
      <vt:lpstr>How low?</vt:lpstr>
      <vt:lpstr>How long?</vt:lpstr>
      <vt:lpstr>What about the Bakken? ND Light Sweet: $34.5 10/14/15</vt:lpstr>
      <vt:lpstr>PowerPoint Presentation</vt:lpstr>
      <vt:lpstr>Rig Count</vt:lpstr>
      <vt:lpstr>Outlook</vt:lpstr>
      <vt:lpstr>PowerPoint Presentation</vt:lpstr>
      <vt:lpstr>Consumer Impacts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508</cp:revision>
  <cp:lastPrinted>2013-08-21T13:41:12Z</cp:lastPrinted>
  <dcterms:created xsi:type="dcterms:W3CDTF">2011-12-22T01:26:49Z</dcterms:created>
  <dcterms:modified xsi:type="dcterms:W3CDTF">2015-10-15T14:41:50Z</dcterms:modified>
</cp:coreProperties>
</file>