
<file path=[Content_Types].xml><?xml version="1.0" encoding="utf-8"?>
<Types xmlns="http://schemas.openxmlformats.org/package/2006/content-types">
  <Default Extension="png" ContentType="image/png"/>
  <Default Extension="pdf" ContentType="application/pd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57" r:id="rId3"/>
    <p:sldId id="258" r:id="rId4"/>
    <p:sldId id="293" r:id="rId5"/>
    <p:sldId id="281" r:id="rId6"/>
    <p:sldId id="296" r:id="rId7"/>
    <p:sldId id="297" r:id="rId8"/>
    <p:sldId id="298" r:id="rId9"/>
    <p:sldId id="322" r:id="rId10"/>
    <p:sldId id="294" r:id="rId11"/>
    <p:sldId id="260" r:id="rId12"/>
    <p:sldId id="302" r:id="rId13"/>
    <p:sldId id="313" r:id="rId14"/>
    <p:sldId id="303" r:id="rId15"/>
    <p:sldId id="316" r:id="rId16"/>
    <p:sldId id="299" r:id="rId17"/>
    <p:sldId id="317" r:id="rId18"/>
    <p:sldId id="318" r:id="rId19"/>
    <p:sldId id="295" r:id="rId20"/>
    <p:sldId id="319" r:id="rId21"/>
    <p:sldId id="265" r:id="rId22"/>
    <p:sldId id="320" r:id="rId23"/>
    <p:sldId id="284" r:id="rId24"/>
    <p:sldId id="285" r:id="rId25"/>
    <p:sldId id="305" r:id="rId26"/>
    <p:sldId id="306" r:id="rId27"/>
    <p:sldId id="307" r:id="rId28"/>
    <p:sldId id="321" r:id="rId29"/>
    <p:sldId id="314" r:id="rId30"/>
    <p:sldId id="309" r:id="rId31"/>
    <p:sldId id="308" r:id="rId32"/>
    <p:sldId id="310" r:id="rId33"/>
    <p:sldId id="311" r:id="rId34"/>
    <p:sldId id="324" r:id="rId35"/>
    <p:sldId id="323" r:id="rId36"/>
  </p:sldIdLst>
  <p:sldSz cx="9144000" cy="6858000" type="screen4x3"/>
  <p:notesSz cx="6954838" cy="9309100"/>
  <p:custDataLst>
    <p:tags r:id="rId3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30"/>
    <a:srgbClr val="001409"/>
    <a:srgbClr val="FAA523"/>
    <a:srgbClr val="FFCF01"/>
    <a:srgbClr val="005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65889" autoAdjust="0"/>
  </p:normalViewPr>
  <p:slideViewPr>
    <p:cSldViewPr snapToGrid="0" snapToObjects="1">
      <p:cViewPr varScale="1">
        <p:scale>
          <a:sx n="49" d="100"/>
          <a:sy n="49" d="100"/>
        </p:scale>
        <p:origin x="2070"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8900F2F0-97CE-4980-8AA9-CD714125E3EA}" type="datetimeFigureOut">
              <a:rPr lang="en-US" smtClean="0"/>
              <a:t>5/3/2014</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19F8BB12-A0A9-47C7-9192-89F124059483}" type="slidenum">
              <a:rPr lang="en-US" smtClean="0"/>
              <a:t>‹#›</a:t>
            </a:fld>
            <a:endParaRPr lang="en-US"/>
          </a:p>
        </p:txBody>
      </p:sp>
    </p:spTree>
    <p:extLst>
      <p:ext uri="{BB962C8B-B14F-4D97-AF65-F5344CB8AC3E}">
        <p14:creationId xmlns:p14="http://schemas.microsoft.com/office/powerpoint/2010/main" val="122785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011651EF-0635-4B61-B1C7-41F8FDC7CA68}" type="datetimeFigureOut">
              <a:rPr lang="en-US" smtClean="0"/>
              <a:t>5/3/2014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DF897BD4-2453-4D86-BA42-BF621DB70052}" type="slidenum">
              <a:rPr lang="en-US" smtClean="0"/>
              <a:t>‹#›</a:t>
            </a:fld>
            <a:endParaRPr lang="en-US"/>
          </a:p>
        </p:txBody>
      </p:sp>
    </p:spTree>
    <p:extLst>
      <p:ext uri="{BB962C8B-B14F-4D97-AF65-F5344CB8AC3E}">
        <p14:creationId xmlns:p14="http://schemas.microsoft.com/office/powerpoint/2010/main" val="4194197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a:t>
            </a:fld>
            <a:endParaRPr lang="en-US" dirty="0"/>
          </a:p>
        </p:txBody>
      </p:sp>
    </p:spTree>
    <p:extLst>
      <p:ext uri="{BB962C8B-B14F-4D97-AF65-F5344CB8AC3E}">
        <p14:creationId xmlns:p14="http://schemas.microsoft.com/office/powerpoint/2010/main" val="47361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a decade, European</a:t>
            </a:r>
            <a:r>
              <a:rPr lang="en-US" baseline="0" dirty="0" smtClean="0"/>
              <a:t> agricultural policy changed removing much of the support for sugar beet production.</a:t>
            </a:r>
          </a:p>
          <a:p>
            <a:endParaRPr lang="en-US" baseline="0" dirty="0" smtClean="0"/>
          </a:p>
          <a:p>
            <a:r>
              <a:rPr lang="en-US" dirty="0" smtClean="0"/>
              <a:t>However,</a:t>
            </a:r>
            <a:r>
              <a:rPr lang="en-US" baseline="0" dirty="0" smtClean="0"/>
              <a:t> farmers wanted to continue to grow beets, in part because of its rotational benefits as well as because they had experience with the crop.</a:t>
            </a:r>
          </a:p>
          <a:p>
            <a:endParaRPr lang="en-US" baseline="0" dirty="0" smtClean="0"/>
          </a:p>
          <a:p>
            <a:r>
              <a:rPr lang="en-US" baseline="0" dirty="0" smtClean="0"/>
              <a:t>Also, the sugar factories were already built, they too wanted to continue to operate.</a:t>
            </a:r>
            <a:endParaRPr lang="en-US" dirty="0" smtClean="0"/>
          </a:p>
        </p:txBody>
      </p:sp>
      <p:sp>
        <p:nvSpPr>
          <p:cNvPr id="4" name="Slide Number Placeholder 3"/>
          <p:cNvSpPr>
            <a:spLocks noGrp="1"/>
          </p:cNvSpPr>
          <p:nvPr>
            <p:ph type="sldNum" sz="quarter" idx="10"/>
          </p:nvPr>
        </p:nvSpPr>
        <p:spPr/>
        <p:txBody>
          <a:bodyPr/>
          <a:lstStyle/>
          <a:p>
            <a:fld id="{DF897BD4-2453-4D86-BA42-BF621DB70052}" type="slidenum">
              <a:rPr lang="en-US" smtClean="0"/>
              <a:t>13</a:t>
            </a:fld>
            <a:endParaRPr lang="en-US"/>
          </a:p>
        </p:txBody>
      </p:sp>
    </p:spTree>
    <p:extLst>
      <p:ext uri="{BB962C8B-B14F-4D97-AF65-F5344CB8AC3E}">
        <p14:creationId xmlns:p14="http://schemas.microsoft.com/office/powerpoint/2010/main" val="259485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response, fermentation</a:t>
            </a:r>
            <a:r>
              <a:rPr lang="en-US" baseline="0" dirty="0" smtClean="0"/>
              <a:t> units were added to many factories.</a:t>
            </a:r>
          </a:p>
          <a:p>
            <a:endParaRPr lang="en-US" baseline="0" dirty="0" smtClean="0"/>
          </a:p>
          <a:p>
            <a:r>
              <a:rPr lang="en-US" baseline="0" dirty="0" smtClean="0"/>
              <a:t>This provided those factories with the ability to produce ethanol OR sugar human consumption depending on profitability.</a:t>
            </a:r>
          </a:p>
          <a:p>
            <a:endParaRPr lang="en-US" baseline="0" dirty="0" smtClean="0"/>
          </a:p>
          <a:p>
            <a:r>
              <a:rPr lang="en-US" baseline="0" dirty="0" smtClean="0"/>
              <a:t>This system of food/fuel producing factories remains in place today.</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14</a:t>
            </a:fld>
            <a:endParaRPr lang="en-US"/>
          </a:p>
        </p:txBody>
      </p:sp>
    </p:spTree>
    <p:extLst>
      <p:ext uri="{BB962C8B-B14F-4D97-AF65-F5344CB8AC3E}">
        <p14:creationId xmlns:p14="http://schemas.microsoft.com/office/powerpoint/2010/main" val="33901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about the same time that European agricultural policy changed, a number of other events occurred..</a:t>
            </a:r>
          </a:p>
          <a:p>
            <a:endParaRPr lang="en-US" baseline="0" dirty="0" smtClean="0"/>
          </a:p>
          <a:p>
            <a:r>
              <a:rPr lang="en-US" baseline="0" dirty="0" smtClean="0"/>
              <a:t>First, energy prices, especially oil rose dramatically.</a:t>
            </a:r>
          </a:p>
          <a:p>
            <a:endParaRPr lang="en-US" baseline="0" dirty="0" smtClean="0"/>
          </a:p>
          <a:p>
            <a:r>
              <a:rPr lang="en-US" baseline="0" dirty="0" smtClean="0"/>
              <a:t>Second, concerns about the environment, especially climate change led many voters and consumers in wealthy countries to reconsider the impacts of the use of fossil fuels and look to cleaner, renewable sources.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16</a:t>
            </a:fld>
            <a:endParaRPr lang="en-US"/>
          </a:p>
        </p:txBody>
      </p:sp>
    </p:spTree>
    <p:extLst>
      <p:ext uri="{BB962C8B-B14F-4D97-AF65-F5344CB8AC3E}">
        <p14:creationId xmlns:p14="http://schemas.microsoft.com/office/powerpoint/2010/main" val="897089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response,</a:t>
            </a:r>
            <a:r>
              <a:rPr lang="en-US" baseline="0" dirty="0" smtClean="0"/>
              <a:t> a number of nation’s created policies that supported the use of renewable energy.</a:t>
            </a:r>
          </a:p>
          <a:p>
            <a:endParaRPr lang="en-US" baseline="0" dirty="0" smtClean="0"/>
          </a:p>
          <a:p>
            <a:r>
              <a:rPr lang="en-US" baseline="0" dirty="0" smtClean="0"/>
              <a:t>Many consumers began showing even stronger preferences for products that were environmentally sustainable.</a:t>
            </a:r>
          </a:p>
          <a:p>
            <a:endParaRPr lang="en-US" baseline="0" dirty="0" smtClean="0"/>
          </a:p>
          <a:p>
            <a:r>
              <a:rPr lang="en-US" baseline="0" dirty="0" smtClean="0"/>
              <a:t>To meet the demands of consumers and renewable energy policies, the search for low-cost, ‘green’ fuels and chemicals began.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17</a:t>
            </a:fld>
            <a:endParaRPr lang="en-US"/>
          </a:p>
        </p:txBody>
      </p:sp>
    </p:spTree>
    <p:extLst>
      <p:ext uri="{BB962C8B-B14F-4D97-AF65-F5344CB8AC3E}">
        <p14:creationId xmlns:p14="http://schemas.microsoft.com/office/powerpoint/2010/main" val="384843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place most businesses looked was Brazil</a:t>
            </a:r>
            <a:r>
              <a:rPr lang="en-US" baseline="0" dirty="0" smtClean="0"/>
              <a:t> as it had long been a low-cost producer of sugar for human consumption.</a:t>
            </a:r>
          </a:p>
          <a:p>
            <a:endParaRPr lang="en-US" baseline="0" dirty="0" smtClean="0"/>
          </a:p>
          <a:p>
            <a:r>
              <a:rPr lang="en-US" baseline="0" dirty="0" smtClean="0"/>
              <a:t>However, the cost of sugar production in Brazil was rising taking away its advantage.</a:t>
            </a:r>
          </a:p>
          <a:p>
            <a:endParaRPr lang="en-US" baseline="0" dirty="0" smtClean="0"/>
          </a:p>
          <a:p>
            <a:r>
              <a:rPr lang="en-US" baseline="0" dirty="0" smtClean="0"/>
              <a:t>The next best alternative to Brazilian sugar cane is US corn.  However, it has some disadvantages.  One it is used for food and feed, which many consumers and voters do not like.  Also, corn is a starch crop.  This starch must be converted to sugar which is costly and requires considerable energy, making the resulting sugar less ‘green’.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18</a:t>
            </a:fld>
            <a:endParaRPr lang="en-US"/>
          </a:p>
        </p:txBody>
      </p:sp>
    </p:spTree>
    <p:extLst>
      <p:ext uri="{BB962C8B-B14F-4D97-AF65-F5344CB8AC3E}">
        <p14:creationId xmlns:p14="http://schemas.microsoft.com/office/powerpoint/2010/main" val="1389493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19</a:t>
            </a:fld>
            <a:endParaRPr lang="en-US"/>
          </a:p>
        </p:txBody>
      </p:sp>
    </p:spTree>
    <p:extLst>
      <p:ext uri="{BB962C8B-B14F-4D97-AF65-F5344CB8AC3E}">
        <p14:creationId xmlns:p14="http://schemas.microsoft.com/office/powerpoint/2010/main" val="3001965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response to the global need for low cost, green energy, US project developers have taken a unique approach.</a:t>
            </a:r>
          </a:p>
          <a:p>
            <a:endParaRPr lang="en-US" baseline="0" dirty="0" smtClean="0"/>
          </a:p>
          <a:p>
            <a:r>
              <a:rPr lang="en-US" baseline="0" dirty="0" smtClean="0"/>
              <a:t>They are working to develop separate systems that convert beets into industrial sugars.  Unlike the European model, there will be no overlap with food sugar production.</a:t>
            </a:r>
          </a:p>
          <a:p>
            <a:endParaRPr lang="en-US" baseline="0" dirty="0" smtClean="0"/>
          </a:p>
          <a:p>
            <a:r>
              <a:rPr lang="en-US" baseline="0" dirty="0" smtClean="0"/>
              <a:t>One reason for this is the issue of food versus fuel.  This issue relates to concerns of consumers and voters in that food crops should not be used to produce fuel as it will impact the diets of low-income individuals</a:t>
            </a:r>
          </a:p>
        </p:txBody>
      </p:sp>
      <p:sp>
        <p:nvSpPr>
          <p:cNvPr id="4" name="Slide Number Placeholder 3"/>
          <p:cNvSpPr>
            <a:spLocks noGrp="1"/>
          </p:cNvSpPr>
          <p:nvPr>
            <p:ph type="sldNum" sz="quarter" idx="10"/>
          </p:nvPr>
        </p:nvSpPr>
        <p:spPr/>
        <p:txBody>
          <a:bodyPr/>
          <a:lstStyle/>
          <a:p>
            <a:fld id="{DF897BD4-2453-4D86-BA42-BF621DB70052}" type="slidenum">
              <a:rPr lang="en-US" smtClean="0"/>
              <a:t>20</a:t>
            </a:fld>
            <a:endParaRPr lang="en-US"/>
          </a:p>
        </p:txBody>
      </p:sp>
    </p:spTree>
    <p:extLst>
      <p:ext uri="{BB962C8B-B14F-4D97-AF65-F5344CB8AC3E}">
        <p14:creationId xmlns:p14="http://schemas.microsoft.com/office/powerpoint/2010/main" val="3185039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number of research projects are underway across the United States to design a beet to industrial sugar system that is profitable and energy efficient.</a:t>
            </a:r>
          </a:p>
          <a:p>
            <a:endParaRPr lang="en-US" baseline="0" dirty="0" smtClean="0"/>
          </a:p>
          <a:p>
            <a:r>
              <a:rPr lang="en-US" baseline="0" dirty="0" smtClean="0"/>
              <a:t>This includes breeding/seed selection for varieties of beets, changing harvesting and whole beet storage, as well as processing the storing the resulting juice.</a:t>
            </a:r>
          </a:p>
          <a:p>
            <a:endParaRPr lang="en-US" baseline="0" dirty="0" smtClean="0"/>
          </a:p>
          <a:p>
            <a:r>
              <a:rPr lang="en-US" baseline="0" dirty="0" smtClean="0"/>
              <a:t>There are many potential opportunities to improve the system, as industrial grade sugar has lower standards than food grade sugar.</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21</a:t>
            </a:fld>
            <a:endParaRPr lang="en-US"/>
          </a:p>
        </p:txBody>
      </p:sp>
    </p:spTree>
    <p:extLst>
      <p:ext uri="{BB962C8B-B14F-4D97-AF65-F5344CB8AC3E}">
        <p14:creationId xmlns:p14="http://schemas.microsoft.com/office/powerpoint/2010/main" val="107480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Selection</a:t>
            </a:r>
            <a:r>
              <a:rPr lang="en-US" baseline="0" dirty="0" smtClean="0"/>
              <a:t> of varieties of beets with high levels of sugar has occurred and been planted in yield trials across the united states.</a:t>
            </a:r>
          </a:p>
          <a:p>
            <a:endParaRPr lang="en-US" baseline="0" dirty="0" smtClean="0"/>
          </a:p>
          <a:p>
            <a:r>
              <a:rPr lang="en-US" baseline="0" dirty="0" smtClean="0"/>
              <a:t>High levels of impurities are acceptable as the beet will be used to produce industrial sugar.</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22</a:t>
            </a:fld>
            <a:endParaRPr lang="en-US"/>
          </a:p>
        </p:txBody>
      </p:sp>
    </p:spTree>
    <p:extLst>
      <p:ext uri="{BB962C8B-B14F-4D97-AF65-F5344CB8AC3E}">
        <p14:creationId xmlns:p14="http://schemas.microsoft.com/office/powerpoint/2010/main" val="364485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area</a:t>
            </a:r>
            <a:r>
              <a:rPr lang="en-US" baseline="0" dirty="0" smtClean="0"/>
              <a:t> of research is front-end processing – those activities that extract sugar from the beet.</a:t>
            </a:r>
          </a:p>
          <a:p>
            <a:endParaRPr lang="en-US" baseline="0" dirty="0" smtClean="0"/>
          </a:p>
          <a:p>
            <a:r>
              <a:rPr lang="en-US" baseline="0" dirty="0" smtClean="0"/>
              <a:t>The tradition food sugar processes are very complex, costly, and energy intense as care has to be taken to prevent sucrose loss.</a:t>
            </a:r>
          </a:p>
          <a:p>
            <a:endParaRPr lang="en-US" baseline="0" dirty="0" smtClean="0"/>
          </a:p>
          <a:p>
            <a:r>
              <a:rPr lang="en-US" baseline="0" dirty="0" smtClean="0"/>
              <a:t>For an industrial sugar system, processes can be much more brutal, less expensive and energy intense as the product is fermentable sugars, not sucrose alone.</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23</a:t>
            </a:fld>
            <a:endParaRPr lang="en-US"/>
          </a:p>
        </p:txBody>
      </p:sp>
    </p:spTree>
    <p:extLst>
      <p:ext uri="{BB962C8B-B14F-4D97-AF65-F5344CB8AC3E}">
        <p14:creationId xmlns:p14="http://schemas.microsoft.com/office/powerpoint/2010/main" val="196244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morning. </a:t>
            </a:r>
          </a:p>
          <a:p>
            <a:endParaRPr lang="en-US" baseline="0" dirty="0" smtClean="0"/>
          </a:p>
          <a:p>
            <a:r>
              <a:rPr lang="en-US" baseline="0" dirty="0" smtClean="0"/>
              <a:t>My name is David Ripplinger.</a:t>
            </a:r>
          </a:p>
          <a:p>
            <a:endParaRPr lang="en-US" baseline="0" dirty="0" smtClean="0"/>
          </a:p>
          <a:p>
            <a:r>
              <a:rPr lang="en-US" baseline="0" dirty="0" smtClean="0"/>
              <a:t>I am North Dakota’s bioenergy economist.  My job is to work with farmers and business to identify new opportunities in bioenergy and to keep existing bioenergy businesses profitable.</a:t>
            </a:r>
          </a:p>
          <a:p>
            <a:endParaRPr lang="en-US" baseline="0" dirty="0" smtClean="0"/>
          </a:p>
          <a:p>
            <a:r>
              <a:rPr lang="en-US" baseline="0" dirty="0" smtClean="0"/>
              <a:t>Today I’m going to talk about using sugar from sugar beets as an ingredient to produce fuel and other chemicals.  These ‘industrial’ uses of sugar are in high demand today.</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a:t>
            </a:fld>
            <a:endParaRPr lang="en-US"/>
          </a:p>
        </p:txBody>
      </p:sp>
    </p:spTree>
    <p:extLst>
      <p:ext uri="{BB962C8B-B14F-4D97-AF65-F5344CB8AC3E}">
        <p14:creationId xmlns:p14="http://schemas.microsoft.com/office/powerpoint/2010/main" val="2652410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private</a:t>
            </a:r>
            <a:r>
              <a:rPr lang="en-US" baseline="0" dirty="0" smtClean="0"/>
              <a:t> and publicly funded research projects have looked at whole beet storage.</a:t>
            </a:r>
          </a:p>
          <a:p>
            <a:endParaRPr lang="en-US" baseline="0" dirty="0" smtClean="0"/>
          </a:p>
          <a:p>
            <a:r>
              <a:rPr lang="en-US" baseline="0" dirty="0" smtClean="0"/>
              <a:t>In the picture on the slide, beets are being stored in oxygen free bags.  Other research has looked at applying chemical to increase whole beet shelf life as well as identifying ways to extend the storage of sugar juice.</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24</a:t>
            </a:fld>
            <a:endParaRPr lang="en-US"/>
          </a:p>
        </p:txBody>
      </p:sp>
    </p:spTree>
    <p:extLst>
      <p:ext uri="{BB962C8B-B14F-4D97-AF65-F5344CB8AC3E}">
        <p14:creationId xmlns:p14="http://schemas.microsoft.com/office/powerpoint/2010/main" val="1499201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I’ve</a:t>
            </a:r>
            <a:r>
              <a:rPr lang="en-US" baseline="0" dirty="0" smtClean="0"/>
              <a:t> provided an overview of the current beet and industrial sugar landscape there are many important considerations that I haven’t yet discussed or considered fully.</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25</a:t>
            </a:fld>
            <a:endParaRPr lang="en-US"/>
          </a:p>
        </p:txBody>
      </p:sp>
    </p:spTree>
    <p:extLst>
      <p:ext uri="{BB962C8B-B14F-4D97-AF65-F5344CB8AC3E}">
        <p14:creationId xmlns:p14="http://schemas.microsoft.com/office/powerpoint/2010/main" val="1540173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is food security.</a:t>
            </a:r>
          </a:p>
          <a:p>
            <a:endParaRPr lang="en-US" dirty="0" smtClean="0"/>
          </a:p>
          <a:p>
            <a:r>
              <a:rPr lang="en-US" dirty="0" smtClean="0"/>
              <a:t>Most</a:t>
            </a:r>
            <a:r>
              <a:rPr lang="en-US" baseline="0" dirty="0" smtClean="0"/>
              <a:t> Americans take food security for granted.  We are not generally concerned with the availability or price of food.  This is not the case in most other parts of the world.</a:t>
            </a:r>
          </a:p>
          <a:p>
            <a:endParaRPr lang="en-US" baseline="0" dirty="0" smtClean="0"/>
          </a:p>
          <a:p>
            <a:r>
              <a:rPr lang="en-US" baseline="0" dirty="0" smtClean="0"/>
              <a:t>Using land to produce industrial crops or using food crops to produce fuel and biochemicals may reduce a nation’s food security.  This is not acceptable in most/many parts of the world.</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26</a:t>
            </a:fld>
            <a:endParaRPr lang="en-US"/>
          </a:p>
        </p:txBody>
      </p:sp>
    </p:spTree>
    <p:extLst>
      <p:ext uri="{BB962C8B-B14F-4D97-AF65-F5344CB8AC3E}">
        <p14:creationId xmlns:p14="http://schemas.microsoft.com/office/powerpoint/2010/main" val="1198390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Related is the issue of energy security.  </a:t>
            </a:r>
          </a:p>
          <a:p>
            <a:endParaRPr lang="en-US" dirty="0" smtClean="0"/>
          </a:p>
          <a:p>
            <a:r>
              <a:rPr lang="en-US" dirty="0" smtClean="0"/>
              <a:t>The</a:t>
            </a:r>
            <a:r>
              <a:rPr lang="en-US" baseline="0" dirty="0" smtClean="0"/>
              <a:t> question here is does a nation have access to reasonable priced energy.  Again, most nation’s struggle with energy security as they must import energy oftentimes from less-then-friendly trade partners or from long distances.</a:t>
            </a:r>
          </a:p>
          <a:p>
            <a:endParaRPr lang="en-US" baseline="0" dirty="0" smtClean="0"/>
          </a:p>
          <a:p>
            <a:r>
              <a:rPr lang="en-US" baseline="0" dirty="0" smtClean="0"/>
              <a:t>While the use of farmland to produce industrial crops or food crops to produce fuel may increase energy security – it needs to be weighed against food security.</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27</a:t>
            </a:fld>
            <a:endParaRPr lang="en-US"/>
          </a:p>
        </p:txBody>
      </p:sp>
    </p:spTree>
    <p:extLst>
      <p:ext uri="{BB962C8B-B14F-4D97-AF65-F5344CB8AC3E}">
        <p14:creationId xmlns:p14="http://schemas.microsoft.com/office/powerpoint/2010/main" val="801174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biggest challenges</a:t>
            </a:r>
            <a:r>
              <a:rPr lang="en-US" baseline="0" dirty="0" smtClean="0"/>
              <a:t> facing commercial farmers is low prices.</a:t>
            </a:r>
          </a:p>
          <a:p>
            <a:endParaRPr lang="en-US" baseline="0" dirty="0" smtClean="0"/>
          </a:p>
          <a:p>
            <a:r>
              <a:rPr lang="en-US" baseline="0" dirty="0" smtClean="0"/>
              <a:t>These prices are often brought upon by overproduction.</a:t>
            </a:r>
          </a:p>
          <a:p>
            <a:endParaRPr lang="en-US" baseline="0" dirty="0" smtClean="0"/>
          </a:p>
          <a:p>
            <a:r>
              <a:rPr lang="en-US" baseline="0" dirty="0" smtClean="0"/>
              <a:t>Diversion of excess supply can stabilize prices and farmer income.</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28</a:t>
            </a:fld>
            <a:endParaRPr lang="en-US"/>
          </a:p>
        </p:txBody>
      </p:sp>
    </p:spTree>
    <p:extLst>
      <p:ext uri="{BB962C8B-B14F-4D97-AF65-F5344CB8AC3E}">
        <p14:creationId xmlns:p14="http://schemas.microsoft.com/office/powerpoint/2010/main" val="3093357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a:t>
            </a:r>
            <a:r>
              <a:rPr lang="en-US" baseline="0" dirty="0" smtClean="0"/>
              <a:t> of agricultural prices by controlling supply has typically been done by the government.</a:t>
            </a:r>
          </a:p>
          <a:p>
            <a:endParaRPr lang="en-US" baseline="0" dirty="0" smtClean="0"/>
          </a:p>
          <a:p>
            <a:r>
              <a:rPr lang="en-US" baseline="0" dirty="0" smtClean="0"/>
              <a:t>In the United States, the Flexible Feedstock Program was created in 2006 to find a home for surplus sugar by selling excess sugar to ethanol refiners.</a:t>
            </a:r>
          </a:p>
          <a:p>
            <a:endParaRPr lang="en-US" baseline="0" dirty="0" smtClean="0"/>
          </a:p>
          <a:p>
            <a:r>
              <a:rPr lang="en-US" baseline="0" dirty="0" smtClean="0"/>
              <a:t>The program was first used in 2013.</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29</a:t>
            </a:fld>
            <a:endParaRPr lang="en-US"/>
          </a:p>
        </p:txBody>
      </p:sp>
    </p:spTree>
    <p:extLst>
      <p:ext uri="{BB962C8B-B14F-4D97-AF65-F5344CB8AC3E}">
        <p14:creationId xmlns:p14="http://schemas.microsoft.com/office/powerpoint/2010/main" val="1067489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discussed earlier,</a:t>
            </a:r>
            <a:r>
              <a:rPr lang="en-US" baseline="0" dirty="0" smtClean="0"/>
              <a:t> there is an opportunity for business development as biotechnology companies look globally for low-cost ‘green’ ingredients to make fuel and chemicals.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30</a:t>
            </a:fld>
            <a:endParaRPr lang="en-US"/>
          </a:p>
        </p:txBody>
      </p:sp>
    </p:spTree>
    <p:extLst>
      <p:ext uri="{BB962C8B-B14F-4D97-AF65-F5344CB8AC3E}">
        <p14:creationId xmlns:p14="http://schemas.microsoft.com/office/powerpoint/2010/main" val="3519096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issue</a:t>
            </a:r>
            <a:r>
              <a:rPr lang="en-US" baseline="0" dirty="0" smtClean="0"/>
              <a:t> of environmental sustainability varies in importance from person to person and region to region.  </a:t>
            </a:r>
          </a:p>
          <a:p>
            <a:endParaRPr lang="en-US" baseline="0" dirty="0" smtClean="0"/>
          </a:p>
          <a:p>
            <a:r>
              <a:rPr lang="en-US" baseline="0" dirty="0" smtClean="0"/>
              <a:t>The issue will continue to be a major driver of global business opportunities. </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31</a:t>
            </a:fld>
            <a:endParaRPr lang="en-US"/>
          </a:p>
        </p:txBody>
      </p:sp>
    </p:spTree>
    <p:extLst>
      <p:ext uri="{BB962C8B-B14F-4D97-AF65-F5344CB8AC3E}">
        <p14:creationId xmlns:p14="http://schemas.microsoft.com/office/powerpoint/2010/main" val="1644400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Europe is relatively food and energy secure.  </a:t>
            </a:r>
          </a:p>
          <a:p>
            <a:endParaRPr lang="en-US" baseline="0" dirty="0" smtClean="0"/>
          </a:p>
          <a:p>
            <a:r>
              <a:rPr lang="en-US" baseline="0" dirty="0" smtClean="0"/>
              <a:t>It’s consumers and voters are concerned about the environment.</a:t>
            </a:r>
          </a:p>
          <a:p>
            <a:endParaRPr lang="en-US" baseline="0" dirty="0" smtClean="0"/>
          </a:p>
          <a:p>
            <a:r>
              <a:rPr lang="en-US" baseline="0" dirty="0" smtClean="0"/>
              <a:t>The biggest driver was historical experience with the crop and existing capabilities.</a:t>
            </a:r>
          </a:p>
        </p:txBody>
      </p:sp>
      <p:sp>
        <p:nvSpPr>
          <p:cNvPr id="4" name="Slide Number Placeholder 3"/>
          <p:cNvSpPr>
            <a:spLocks noGrp="1"/>
          </p:cNvSpPr>
          <p:nvPr>
            <p:ph type="sldNum" sz="quarter" idx="10"/>
          </p:nvPr>
        </p:nvSpPr>
        <p:spPr/>
        <p:txBody>
          <a:bodyPr/>
          <a:lstStyle/>
          <a:p>
            <a:fld id="{DF897BD4-2453-4D86-BA42-BF621DB70052}" type="slidenum">
              <a:rPr lang="en-US" smtClean="0"/>
              <a:t>32</a:t>
            </a:fld>
            <a:endParaRPr lang="en-US"/>
          </a:p>
        </p:txBody>
      </p:sp>
    </p:spTree>
    <p:extLst>
      <p:ext uri="{BB962C8B-B14F-4D97-AF65-F5344CB8AC3E}">
        <p14:creationId xmlns:p14="http://schemas.microsoft.com/office/powerpoint/2010/main" val="3559908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United</a:t>
            </a:r>
            <a:r>
              <a:rPr lang="en-US" baseline="0" dirty="0" smtClean="0"/>
              <a:t> States is extremely food and energy secure.</a:t>
            </a:r>
          </a:p>
          <a:p>
            <a:endParaRPr lang="en-US" baseline="0" dirty="0" smtClean="0"/>
          </a:p>
          <a:p>
            <a:r>
              <a:rPr lang="en-US" baseline="0" dirty="0" smtClean="0"/>
              <a:t>Its consumers and voters are somewhat concerned about the environment.</a:t>
            </a:r>
          </a:p>
          <a:p>
            <a:endParaRPr lang="en-US" baseline="0" dirty="0" smtClean="0"/>
          </a:p>
          <a:p>
            <a:r>
              <a:rPr lang="en-US" baseline="0" dirty="0" smtClean="0"/>
              <a:t>Development is based on economic opportunity.</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33</a:t>
            </a:fld>
            <a:endParaRPr lang="en-US"/>
          </a:p>
        </p:txBody>
      </p:sp>
    </p:spTree>
    <p:extLst>
      <p:ext uri="{BB962C8B-B14F-4D97-AF65-F5344CB8AC3E}">
        <p14:creationId xmlns:p14="http://schemas.microsoft.com/office/powerpoint/2010/main" val="69817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begin</a:t>
            </a:r>
            <a:r>
              <a:rPr lang="en-US" baseline="0" dirty="0" smtClean="0"/>
              <a:t> by explaining some basics about the use of sugar as an ingredient to make fuels and chemicals.</a:t>
            </a:r>
          </a:p>
          <a:p>
            <a:endParaRPr lang="en-US" baseline="0" dirty="0" smtClean="0"/>
          </a:p>
          <a:p>
            <a:r>
              <a:rPr lang="en-US" baseline="0" dirty="0" smtClean="0"/>
              <a:t>Next, I’ll describe Europe, which has long produced sugar beets, and its transition from using beets for making food only to making food and fuel.</a:t>
            </a:r>
          </a:p>
          <a:p>
            <a:endParaRPr lang="en-US" baseline="0" dirty="0" smtClean="0"/>
          </a:p>
          <a:p>
            <a:r>
              <a:rPr lang="en-US" baseline="0" dirty="0" smtClean="0"/>
              <a:t>Then I’ll discuss the new global opportunity for low-cost, ‘green’ sugar and what it means for sugar beets.</a:t>
            </a:r>
          </a:p>
          <a:p>
            <a:endParaRPr lang="en-US" baseline="0" dirty="0" smtClean="0"/>
          </a:p>
          <a:p>
            <a:r>
              <a:rPr lang="en-US" baseline="0" dirty="0" smtClean="0"/>
              <a:t>After that I’ll discuss what we are doing in the United States to develop an industrial sugar system that is separate from that used to make food.</a:t>
            </a:r>
          </a:p>
          <a:p>
            <a:endParaRPr lang="en-US" baseline="0" dirty="0" smtClean="0"/>
          </a:p>
          <a:p>
            <a:r>
              <a:rPr lang="en-US" baseline="0" dirty="0" smtClean="0"/>
              <a:t>I’ll conclude with consideration of issues associated with using sugar beets to produce fuels and chemicals.</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3</a:t>
            </a:fld>
            <a:endParaRPr lang="en-US"/>
          </a:p>
        </p:txBody>
      </p:sp>
    </p:spTree>
    <p:extLst>
      <p:ext uri="{BB962C8B-B14F-4D97-AF65-F5344CB8AC3E}">
        <p14:creationId xmlns:p14="http://schemas.microsoft.com/office/powerpoint/2010/main" val="1739981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begin</a:t>
            </a:r>
            <a:r>
              <a:rPr lang="en-US" baseline="0" dirty="0" smtClean="0"/>
              <a:t> by explaining some basics about the use of sugar as an ingredient to make fuels and chemicals.</a:t>
            </a:r>
          </a:p>
          <a:p>
            <a:endParaRPr lang="en-US" baseline="0" dirty="0" smtClean="0"/>
          </a:p>
          <a:p>
            <a:r>
              <a:rPr lang="en-US" baseline="0" dirty="0" smtClean="0"/>
              <a:t>Next, I’ll describe Europe, which has long produced sugar beets, and its transition from using beets for making food only to making food and fuel.</a:t>
            </a:r>
          </a:p>
          <a:p>
            <a:endParaRPr lang="en-US" baseline="0" dirty="0" smtClean="0"/>
          </a:p>
          <a:p>
            <a:r>
              <a:rPr lang="en-US" baseline="0" dirty="0" smtClean="0"/>
              <a:t>Then I’ll discuss the new global opportunity for low-cost, ‘green’ sugar and what it means for sugar beets.</a:t>
            </a:r>
          </a:p>
          <a:p>
            <a:endParaRPr lang="en-US" baseline="0" dirty="0" smtClean="0"/>
          </a:p>
          <a:p>
            <a:r>
              <a:rPr lang="en-US" baseline="0" dirty="0" smtClean="0"/>
              <a:t>After that I’ll discuss what we are doing in the United States to develop an industrial sugar system that is separate from that used to make food.</a:t>
            </a:r>
          </a:p>
          <a:p>
            <a:endParaRPr lang="en-US" baseline="0" dirty="0" smtClean="0"/>
          </a:p>
          <a:p>
            <a:r>
              <a:rPr lang="en-US" baseline="0" dirty="0" smtClean="0"/>
              <a:t>I’ll conclude with consideration of issues associated with using sugar beets to produce fuels and chemicals.</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34</a:t>
            </a:fld>
            <a:endParaRPr lang="en-US"/>
          </a:p>
        </p:txBody>
      </p:sp>
    </p:spTree>
    <p:extLst>
      <p:ext uri="{BB962C8B-B14F-4D97-AF65-F5344CB8AC3E}">
        <p14:creationId xmlns:p14="http://schemas.microsoft.com/office/powerpoint/2010/main" val="399212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a:t>
            </a:r>
            <a:r>
              <a:rPr lang="en-US" baseline="0" dirty="0" smtClean="0"/>
              <a:t> behind using sugar as an ingredient for producing fuel and chemicals is the same chemistry for why plant’s produce it and humans consume it.</a:t>
            </a:r>
          </a:p>
          <a:p>
            <a:endParaRPr lang="en-US" baseline="0" dirty="0" smtClean="0"/>
          </a:p>
          <a:p>
            <a:r>
              <a:rPr lang="en-US" baseline="0" dirty="0" smtClean="0"/>
              <a:t>Sucrose is a readily accessible source of energy.  Plants and animals can easily use it as energy.</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5</a:t>
            </a:fld>
            <a:endParaRPr lang="en-US"/>
          </a:p>
        </p:txBody>
      </p:sp>
    </p:spTree>
    <p:extLst>
      <p:ext uri="{BB962C8B-B14F-4D97-AF65-F5344CB8AC3E}">
        <p14:creationId xmlns:p14="http://schemas.microsoft.com/office/powerpoint/2010/main" val="403665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plants and animals</a:t>
            </a:r>
            <a:r>
              <a:rPr lang="en-US" baseline="0" dirty="0" smtClean="0"/>
              <a:t> can readily access sucrose for energy, yeast and other organisms and easily convert it to fuel and other, more valuable chemicals.</a:t>
            </a:r>
          </a:p>
          <a:p>
            <a:endParaRPr lang="en-US" baseline="0" dirty="0" smtClean="0"/>
          </a:p>
          <a:p>
            <a:r>
              <a:rPr lang="en-US" baseline="0" dirty="0" smtClean="0"/>
              <a:t>The obvious example is the production of alcohol (ethanol) using yeast, but there are many other opportunities.  There are a number of biotechnology companies, especially in the United States that have technology to convert sugar to renewable fuel and chemicals.</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6</a:t>
            </a:fld>
            <a:endParaRPr lang="en-US"/>
          </a:p>
        </p:txBody>
      </p:sp>
    </p:spTree>
    <p:extLst>
      <p:ext uri="{BB962C8B-B14F-4D97-AF65-F5344CB8AC3E}">
        <p14:creationId xmlns:p14="http://schemas.microsoft.com/office/powerpoint/2010/main" val="317481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Sugar beets are very efficient producers of sugar.  We see this from sugar beet production around the world.</a:t>
            </a:r>
          </a:p>
          <a:p>
            <a:endParaRPr lang="en-US" dirty="0" smtClean="0"/>
          </a:p>
          <a:p>
            <a:r>
              <a:rPr lang="en-US" dirty="0" smtClean="0"/>
              <a:t>Sugar beets are a cool season crop</a:t>
            </a:r>
            <a:r>
              <a:rPr lang="en-US" baseline="0" dirty="0" smtClean="0"/>
              <a:t> and produce high yields in northern areas around the globe.</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7</a:t>
            </a:fld>
            <a:endParaRPr lang="en-US"/>
          </a:p>
        </p:txBody>
      </p:sp>
    </p:spTree>
    <p:extLst>
      <p:ext uri="{BB962C8B-B14F-4D97-AF65-F5344CB8AC3E}">
        <p14:creationId xmlns:p14="http://schemas.microsoft.com/office/powerpoint/2010/main" val="400587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advantages of sugar beet is that is an energy efficient producer of sugar.</a:t>
            </a:r>
          </a:p>
          <a:p>
            <a:endParaRPr lang="en-US" baseline="0" dirty="0" smtClean="0"/>
          </a:p>
          <a:p>
            <a:r>
              <a:rPr lang="en-US" baseline="0" dirty="0" smtClean="0"/>
              <a:t>Farmers and others may not always think of it this way, instead they see it as a profitable crop.</a:t>
            </a:r>
          </a:p>
        </p:txBody>
      </p:sp>
      <p:sp>
        <p:nvSpPr>
          <p:cNvPr id="4" name="Slide Number Placeholder 3"/>
          <p:cNvSpPr>
            <a:spLocks noGrp="1"/>
          </p:cNvSpPr>
          <p:nvPr>
            <p:ph type="sldNum" sz="quarter" idx="10"/>
          </p:nvPr>
        </p:nvSpPr>
        <p:spPr/>
        <p:txBody>
          <a:bodyPr/>
          <a:lstStyle/>
          <a:p>
            <a:fld id="{DF897BD4-2453-4D86-BA42-BF621DB70052}" type="slidenum">
              <a:rPr lang="en-US" smtClean="0"/>
              <a:t>8</a:t>
            </a:fld>
            <a:endParaRPr lang="en-US"/>
          </a:p>
        </p:txBody>
      </p:sp>
    </p:spTree>
    <p:extLst>
      <p:ext uri="{BB962C8B-B14F-4D97-AF65-F5344CB8AC3E}">
        <p14:creationId xmlns:p14="http://schemas.microsoft.com/office/powerpoint/2010/main" val="38289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speak occasionally about ‘green’ products.  Green</a:t>
            </a:r>
            <a:r>
              <a:rPr lang="en-US" baseline="0" dirty="0" smtClean="0"/>
              <a:t> is defined as products or services that have smaller negative environmental impacts that competing products.</a:t>
            </a:r>
          </a:p>
          <a:p>
            <a:endParaRPr lang="en-US" baseline="0" dirty="0" smtClean="0"/>
          </a:p>
          <a:p>
            <a:r>
              <a:rPr lang="en-US" baseline="0" dirty="0" smtClean="0"/>
              <a:t>Greenhouse gas emissions are usually the primary consideration.</a:t>
            </a:r>
          </a:p>
          <a:p>
            <a:endParaRPr lang="en-US" baseline="0" dirty="0" smtClean="0"/>
          </a:p>
          <a:p>
            <a:r>
              <a:rPr lang="en-US" baseline="0" dirty="0" smtClean="0"/>
              <a:t>We can measure the greenness of product.  Many consumers are willing to pay more for green products.</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9</a:t>
            </a:fld>
            <a:endParaRPr lang="en-US"/>
          </a:p>
        </p:txBody>
      </p:sp>
    </p:spTree>
    <p:extLst>
      <p:ext uri="{BB962C8B-B14F-4D97-AF65-F5344CB8AC3E}">
        <p14:creationId xmlns:p14="http://schemas.microsoft.com/office/powerpoint/2010/main" val="275572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 is the home of the global</a:t>
            </a:r>
            <a:r>
              <a:rPr lang="en-US" baseline="0" dirty="0" smtClean="0"/>
              <a:t> sugar beet industry.</a:t>
            </a:r>
          </a:p>
          <a:p>
            <a:endParaRPr lang="en-US" baseline="0" dirty="0" smtClean="0"/>
          </a:p>
          <a:p>
            <a:r>
              <a:rPr lang="en-US" baseline="0" dirty="0" smtClean="0"/>
              <a:t>They were the first to identify and develop beets as a sugar crop.</a:t>
            </a:r>
          </a:p>
          <a:p>
            <a:endParaRPr lang="en-US" baseline="0" dirty="0" smtClean="0"/>
          </a:p>
          <a:p>
            <a:r>
              <a:rPr lang="en-US" baseline="0" dirty="0" smtClean="0"/>
              <a:t>A large system of farms, factories, and supporting industries developed there from about the mid 1850’s to today.</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12</a:t>
            </a:fld>
            <a:endParaRPr lang="en-US"/>
          </a:p>
        </p:txBody>
      </p:sp>
    </p:spTree>
    <p:extLst>
      <p:ext uri="{BB962C8B-B14F-4D97-AF65-F5344CB8AC3E}">
        <p14:creationId xmlns:p14="http://schemas.microsoft.com/office/powerpoint/2010/main" val="329327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pic>
        <p:nvPicPr>
          <p:cNvPr id="2" name="Picture 7" descr="green.template_graphics2.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732088"/>
            <a:ext cx="7366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green.template_graphics3.wmf"/>
          <p:cNvPicPr>
            <a:picLocks noChangeAspect="1"/>
          </p:cNvPicPr>
          <p:nvPr/>
        </p:nvPicPr>
        <p:blipFill>
          <a:blip r:embed="rId3">
            <a:alphaModFix amt="31000"/>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51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7FB7E1-EF20-4DD4-95F2-85C09D17FDA4}" type="datetime1">
              <a:rPr lang="en-US" smtClean="0"/>
              <a:t>5/3/2014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DD0007-DE76-724F-9A59-044EF43E1446}" type="slidenum">
              <a:rPr lang="en-US"/>
              <a:pPr>
                <a:defRPr/>
              </a:pPr>
              <a:t>‹#›</a:t>
            </a:fld>
            <a:endParaRPr lang="en-US" dirty="0"/>
          </a:p>
        </p:txBody>
      </p:sp>
    </p:spTree>
    <p:extLst>
      <p:ext uri="{BB962C8B-B14F-4D97-AF65-F5344CB8AC3E}">
        <p14:creationId xmlns:p14="http://schemas.microsoft.com/office/powerpoint/2010/main" val="231067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F8ECF7-0B08-4BB5-BE6D-1D7798F5D98A}" type="datetime1">
              <a:rPr lang="en-US" smtClean="0"/>
              <a:t>5/3/2014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F43F9-9AD9-3A45-93DA-A9D45DCAEBA7}" type="slidenum">
              <a:rPr lang="en-US"/>
              <a:pPr>
                <a:defRPr/>
              </a:pPr>
              <a:t>‹#›</a:t>
            </a:fld>
            <a:endParaRPr lang="en-US" dirty="0"/>
          </a:p>
        </p:txBody>
      </p:sp>
    </p:spTree>
    <p:extLst>
      <p:ext uri="{BB962C8B-B14F-4D97-AF65-F5344CB8AC3E}">
        <p14:creationId xmlns:p14="http://schemas.microsoft.com/office/powerpoint/2010/main" val="281190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9F9606-2F8A-4680-BB77-7EE1732A293E}" type="datetime1">
              <a:rPr lang="en-US" smtClean="0"/>
              <a:t>5/3/2014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81DC1-BEBA-A345-AF53-60017037B3EE}" type="slidenum">
              <a:rPr lang="en-US"/>
              <a:pPr>
                <a:defRPr/>
              </a:pPr>
              <a:t>‹#›</a:t>
            </a:fld>
            <a:endParaRPr lang="en-US" dirty="0"/>
          </a:p>
        </p:txBody>
      </p:sp>
    </p:spTree>
    <p:extLst>
      <p:ext uri="{BB962C8B-B14F-4D97-AF65-F5344CB8AC3E}">
        <p14:creationId xmlns:p14="http://schemas.microsoft.com/office/powerpoint/2010/main" val="32088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1D3F99F-C92A-4AA9-906D-DA7256C1AD58}" type="datetime1">
              <a:rPr lang="en-US" smtClean="0"/>
              <a:t>5/3/2014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F92C6D-BE8D-DD4F-81E9-D4989C088BC1}" type="slidenum">
              <a:rPr lang="en-US" smtClean="0"/>
              <a:pPr>
                <a:defRPr/>
              </a:pPr>
              <a:t>‹#›</a:t>
            </a:fld>
            <a:endParaRPr lang="en-US" dirty="0"/>
          </a:p>
        </p:txBody>
      </p:sp>
    </p:spTree>
    <p:extLst>
      <p:ext uri="{BB962C8B-B14F-4D97-AF65-F5344CB8AC3E}">
        <p14:creationId xmlns:p14="http://schemas.microsoft.com/office/powerpoint/2010/main" val="76530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82EEE5-7429-4C1A-9E2E-1EF217A483B1}" type="datetime1">
              <a:rPr lang="en-US" smtClean="0"/>
              <a:t>5/3/2014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DF97D-3401-F044-9350-D8378188946F}" type="slidenum">
              <a:rPr lang="en-US"/>
              <a:pPr>
                <a:defRPr/>
              </a:pPr>
              <a:t>‹#›</a:t>
            </a:fld>
            <a:endParaRPr lang="en-US" dirty="0"/>
          </a:p>
        </p:txBody>
      </p:sp>
    </p:spTree>
    <p:extLst>
      <p:ext uri="{BB962C8B-B14F-4D97-AF65-F5344CB8AC3E}">
        <p14:creationId xmlns:p14="http://schemas.microsoft.com/office/powerpoint/2010/main" val="402111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EB89A7-D769-42BF-BDAC-62ABF7E0E3E2}" type="datetime1">
              <a:rPr lang="en-US" smtClean="0"/>
              <a:t>5/3/2014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4D6F01-C5DD-F44B-8162-7A3A521E6E82}" type="slidenum">
              <a:rPr lang="en-US"/>
              <a:pPr>
                <a:defRPr/>
              </a:pPr>
              <a:t>‹#›</a:t>
            </a:fld>
            <a:endParaRPr lang="en-US" dirty="0"/>
          </a:p>
        </p:txBody>
      </p:sp>
    </p:spTree>
    <p:extLst>
      <p:ext uri="{BB962C8B-B14F-4D97-AF65-F5344CB8AC3E}">
        <p14:creationId xmlns:p14="http://schemas.microsoft.com/office/powerpoint/2010/main" val="63964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D317A3-3446-4300-9344-181C37F7D691}" type="datetime1">
              <a:rPr lang="en-US" smtClean="0"/>
              <a:t>5/3/2014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9A6ADA-3E88-CA4E-8C53-69D050771686}" type="slidenum">
              <a:rPr lang="en-US"/>
              <a:pPr>
                <a:defRPr/>
              </a:pPr>
              <a:t>‹#›</a:t>
            </a:fld>
            <a:endParaRPr lang="en-US" dirty="0"/>
          </a:p>
        </p:txBody>
      </p:sp>
    </p:spTree>
    <p:extLst>
      <p:ext uri="{BB962C8B-B14F-4D97-AF65-F5344CB8AC3E}">
        <p14:creationId xmlns:p14="http://schemas.microsoft.com/office/powerpoint/2010/main" val="288450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16512E-A5B3-4490-A07D-1E99D92777FF}" type="datetime1">
              <a:rPr lang="en-US" smtClean="0"/>
              <a:t>5/3/2014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8ADCC-D3CD-C94F-8BCF-C2964FC6869D}" type="slidenum">
              <a:rPr lang="en-US"/>
              <a:pPr>
                <a:defRPr/>
              </a:pPr>
              <a:t>‹#›</a:t>
            </a:fld>
            <a:endParaRPr lang="en-US" dirty="0"/>
          </a:p>
        </p:txBody>
      </p:sp>
    </p:spTree>
    <p:extLst>
      <p:ext uri="{BB962C8B-B14F-4D97-AF65-F5344CB8AC3E}">
        <p14:creationId xmlns:p14="http://schemas.microsoft.com/office/powerpoint/2010/main" val="101833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724864-6EE4-4950-8324-AB41820ADAA6}" type="datetime1">
              <a:rPr lang="en-US" smtClean="0"/>
              <a:t>5/3/2014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457CE4-E225-774A-9249-292B5807F5E7}" type="slidenum">
              <a:rPr lang="en-US"/>
              <a:pPr>
                <a:defRPr/>
              </a:pPr>
              <a:t>‹#›</a:t>
            </a:fld>
            <a:endParaRPr lang="en-US" dirty="0"/>
          </a:p>
        </p:txBody>
      </p:sp>
    </p:spTree>
    <p:extLst>
      <p:ext uri="{BB962C8B-B14F-4D97-AF65-F5344CB8AC3E}">
        <p14:creationId xmlns:p14="http://schemas.microsoft.com/office/powerpoint/2010/main" val="127427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EAC86B-9B87-4A06-A963-2380692851DE}" type="datetime1">
              <a:rPr lang="en-US" smtClean="0"/>
              <a:t>5/3/2014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7E57B2-D218-2543-B1F3-50F8C73AA9FE}" type="slidenum">
              <a:rPr lang="en-US"/>
              <a:pPr>
                <a:defRPr/>
              </a:pPr>
              <a:t>‹#›</a:t>
            </a:fld>
            <a:endParaRPr lang="en-US" dirty="0"/>
          </a:p>
        </p:txBody>
      </p:sp>
    </p:spTree>
    <p:extLst>
      <p:ext uri="{BB962C8B-B14F-4D97-AF65-F5344CB8AC3E}">
        <p14:creationId xmlns:p14="http://schemas.microsoft.com/office/powerpoint/2010/main" val="1051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96F50E-8B69-4751-B1B6-9481F86C6ACC}" type="datetime1">
              <a:rPr lang="en-US" smtClean="0"/>
              <a:t>5/3/2014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6DE4E5-189A-6749-A62F-55E6235656EF}" type="slidenum">
              <a:rPr lang="en-US"/>
              <a:pPr>
                <a:defRPr/>
              </a:pPr>
              <a:t>‹#›</a:t>
            </a:fld>
            <a:endParaRPr lang="en-US" dirty="0"/>
          </a:p>
        </p:txBody>
      </p:sp>
    </p:spTree>
    <p:extLst>
      <p:ext uri="{BB962C8B-B14F-4D97-AF65-F5344CB8AC3E}">
        <p14:creationId xmlns:p14="http://schemas.microsoft.com/office/powerpoint/2010/main" val="36835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A5598-00AE-43C5-9F5F-3693D2C1882B}" type="datetime1">
              <a:rPr lang="en-US" smtClean="0"/>
              <a:t>5/3/2014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73911F-13D9-5149-AD26-CA8FF84BF87B}" type="slidenum">
              <a:rPr lang="en-US"/>
              <a:pPr>
                <a:defRPr/>
              </a:pPr>
              <a:t>‹#›</a:t>
            </a:fld>
            <a:endParaRPr lang="en-US" dirty="0"/>
          </a:p>
        </p:txBody>
      </p:sp>
    </p:spTree>
    <p:extLst>
      <p:ext uri="{BB962C8B-B14F-4D97-AF65-F5344CB8AC3E}">
        <p14:creationId xmlns:p14="http://schemas.microsoft.com/office/powerpoint/2010/main" val="289685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1409"/>
            </a:gs>
            <a:gs pos="2000">
              <a:srgbClr val="0056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E9A52AE2-B2D2-4A39-841B-D0B2D9F3D4FE}" type="datetime1">
              <a:rPr lang="en-US" smtClean="0"/>
              <a:t>5/3/2014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30F92C6D-BE8D-DD4F-81E9-D4989C088BC1}" type="slidenum">
              <a:rPr lang="en-US"/>
              <a:pPr>
                <a:defRPr/>
              </a:pPr>
              <a:t>‹#›</a:t>
            </a:fld>
            <a:endParaRPr lang="en-US" dirty="0"/>
          </a:p>
        </p:txBody>
      </p:sp>
      <p:pic>
        <p:nvPicPr>
          <p:cNvPr id="1031" name="Picture 15" descr="green.template_graphics2.wm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8000" y="6164263"/>
            <a:ext cx="2463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European Experience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10</a:t>
            </a:fld>
            <a:endParaRPr lang="en-US" dirty="0"/>
          </a:p>
        </p:txBody>
      </p:sp>
    </p:spTree>
    <p:extLst>
      <p:ext uri="{BB962C8B-B14F-4D97-AF65-F5344CB8AC3E}">
        <p14:creationId xmlns:p14="http://schemas.microsoft.com/office/powerpoint/2010/main" val="141405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European Experience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11</a:t>
            </a:fld>
            <a:endParaRPr lang="en-US" dirty="0"/>
          </a:p>
        </p:txBody>
      </p:sp>
      <p:pic>
        <p:nvPicPr>
          <p:cNvPr id="2050" name="Picture 2" descr="http://www.suedzucker.de/en/Unternehmen/Standorte/Zuckerfabriken-Deutschland/Werk-Offenau/offenau_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328" y="2305050"/>
            <a:ext cx="5780572" cy="26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1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27642" y="2645923"/>
            <a:ext cx="3959157" cy="3480240"/>
          </a:xfrm>
        </p:spPr>
        <p:txBody>
          <a:bodyPr/>
          <a:lstStyle/>
          <a:p>
            <a:pPr marL="0" indent="0">
              <a:buNone/>
            </a:pPr>
            <a:r>
              <a:rPr lang="en-US" dirty="0" smtClean="0"/>
              <a:t>Europe has long had a domestic sugar beet industry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12</a:t>
            </a:fld>
            <a:endParaRPr lang="en-US" dirty="0"/>
          </a:p>
        </p:txBody>
      </p:sp>
      <p:pic>
        <p:nvPicPr>
          <p:cNvPr id="5" name="Picture 2" descr="http://www.suedzucker.de/en/Unternehmen/Standorte/Zuckerfabriken-Deutschland/Werk-Offenau/offenau_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540" y="2246684"/>
            <a:ext cx="5780572" cy="26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582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04680" y="1417638"/>
            <a:ext cx="5282119" cy="4708525"/>
          </a:xfrm>
        </p:spPr>
        <p:txBody>
          <a:bodyPr/>
          <a:lstStyle/>
          <a:p>
            <a:pPr marL="0" indent="0">
              <a:buNone/>
            </a:pPr>
            <a:endParaRPr lang="en-US" dirty="0" smtClean="0"/>
          </a:p>
          <a:p>
            <a:pPr marL="0" indent="0">
              <a:buNone/>
            </a:pPr>
            <a:r>
              <a:rPr lang="en-US" dirty="0" smtClean="0"/>
              <a:t>Change </a:t>
            </a:r>
            <a:r>
              <a:rPr lang="en-US" dirty="0" smtClean="0"/>
              <a:t>in policy</a:t>
            </a:r>
          </a:p>
          <a:p>
            <a:pPr marL="0" indent="0">
              <a:buNone/>
            </a:pPr>
            <a:endParaRPr lang="en-US" dirty="0" smtClean="0"/>
          </a:p>
          <a:p>
            <a:pPr marL="0" indent="0">
              <a:buNone/>
            </a:pPr>
            <a:r>
              <a:rPr lang="en-US" dirty="0" smtClean="0"/>
              <a:t>Farmers wanted to keep growing beets</a:t>
            </a:r>
          </a:p>
          <a:p>
            <a:pPr marL="0" indent="0">
              <a:buNone/>
            </a:pPr>
            <a:endParaRPr lang="en-US" dirty="0"/>
          </a:p>
          <a:p>
            <a:pPr marL="0" indent="0">
              <a:buNone/>
            </a:pPr>
            <a:r>
              <a:rPr lang="en-US" dirty="0" smtClean="0"/>
              <a:t>Sugar mills were already there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13</a:t>
            </a:fld>
            <a:endParaRPr lang="en-US" dirty="0"/>
          </a:p>
        </p:txBody>
      </p:sp>
      <p:pic>
        <p:nvPicPr>
          <p:cNvPr id="5" name="Picture 2" descr="http://www.suedzucker.de/en/Unternehmen/Standorte/Zuckerfabriken-Deutschland/Werk-Offenau/offenau_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74" y="2305050"/>
            <a:ext cx="5780572" cy="26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5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reaction</a:t>
            </a:r>
            <a:endParaRPr lang="en-US" dirty="0"/>
          </a:p>
        </p:txBody>
      </p:sp>
      <p:sp>
        <p:nvSpPr>
          <p:cNvPr id="3" name="Content Placeholder 2"/>
          <p:cNvSpPr>
            <a:spLocks noGrp="1"/>
          </p:cNvSpPr>
          <p:nvPr>
            <p:ph idx="1"/>
          </p:nvPr>
        </p:nvSpPr>
        <p:spPr>
          <a:xfrm>
            <a:off x="3554648" y="1600200"/>
            <a:ext cx="5132151" cy="4525963"/>
          </a:xfrm>
        </p:spPr>
        <p:txBody>
          <a:bodyPr/>
          <a:lstStyle/>
          <a:p>
            <a:pPr marL="0" indent="0">
              <a:buNone/>
            </a:pPr>
            <a:r>
              <a:rPr lang="en-US" dirty="0" smtClean="0"/>
              <a:t>Add a fermentation unit to the mill</a:t>
            </a:r>
          </a:p>
          <a:p>
            <a:pPr marL="0" indent="0">
              <a:buNone/>
            </a:pPr>
            <a:endParaRPr lang="en-US" dirty="0"/>
          </a:p>
          <a:p>
            <a:pPr marL="0" indent="0">
              <a:buNone/>
            </a:pPr>
            <a:r>
              <a:rPr lang="en-US" dirty="0" smtClean="0"/>
              <a:t>Flexible system allowing production of food or fuel depending on profitability</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14</a:t>
            </a:fld>
            <a:endParaRPr lang="en-US" dirty="0"/>
          </a:p>
        </p:txBody>
      </p:sp>
      <p:pic>
        <p:nvPicPr>
          <p:cNvPr id="5" name="Picture 2" descr="http://www.suedzucker.de/en/Unternehmen/Standorte/Zuckerfabriken-Deutschland/Werk-Offenau/offenau_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923" y="2252662"/>
            <a:ext cx="5780572" cy="26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1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Global search</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15</a:t>
            </a:fld>
            <a:endParaRPr lang="en-US" dirty="0"/>
          </a:p>
        </p:txBody>
      </p:sp>
    </p:spTree>
    <p:extLst>
      <p:ext uri="{BB962C8B-B14F-4D97-AF65-F5344CB8AC3E}">
        <p14:creationId xmlns:p14="http://schemas.microsoft.com/office/powerpoint/2010/main" val="411926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Global Search</a:t>
            </a:r>
            <a:endParaRPr lang="en-US" dirty="0"/>
          </a:p>
        </p:txBody>
      </p:sp>
      <p:sp>
        <p:nvSpPr>
          <p:cNvPr id="3" name="Content Placeholder 2"/>
          <p:cNvSpPr>
            <a:spLocks noGrp="1"/>
          </p:cNvSpPr>
          <p:nvPr>
            <p:ph idx="1"/>
          </p:nvPr>
        </p:nvSpPr>
        <p:spPr>
          <a:xfrm>
            <a:off x="457200" y="1600200"/>
            <a:ext cx="4931856" cy="4525963"/>
          </a:xfrm>
        </p:spPr>
        <p:txBody>
          <a:bodyPr/>
          <a:lstStyle/>
          <a:p>
            <a:pPr marL="0" indent="0">
              <a:buNone/>
            </a:pPr>
            <a:r>
              <a:rPr lang="en-US" dirty="0"/>
              <a:t>Search for low-cost, environmentally friendly products</a:t>
            </a:r>
          </a:p>
          <a:p>
            <a:pPr marL="0" indent="0">
              <a:buNone/>
            </a:pPr>
            <a:endParaRPr lang="en-US" sz="1200" dirty="0"/>
          </a:p>
          <a:p>
            <a:pPr marL="0" indent="0">
              <a:buNone/>
            </a:pPr>
            <a:r>
              <a:rPr lang="en-US" dirty="0" smtClean="0"/>
              <a:t>High </a:t>
            </a:r>
            <a:r>
              <a:rPr lang="en-US" dirty="0" smtClean="0"/>
              <a:t>energy prices</a:t>
            </a:r>
          </a:p>
          <a:p>
            <a:pPr marL="0" indent="0">
              <a:buNone/>
            </a:pPr>
            <a:endParaRPr lang="en-US" sz="1200" dirty="0"/>
          </a:p>
          <a:p>
            <a:pPr marL="0" indent="0">
              <a:buNone/>
            </a:pPr>
            <a:r>
              <a:rPr lang="en-US" dirty="0" smtClean="0"/>
              <a:t>Concerns about the environment – especially climate change</a:t>
            </a:r>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16</a:t>
            </a:fld>
            <a:endParaRPr lang="en-US" dirty="0"/>
          </a:p>
        </p:txBody>
      </p:sp>
      <p:pic>
        <p:nvPicPr>
          <p:cNvPr id="2050" name="Picture 2" descr="http://mobiwm.com/wp-content/uploads/2012/05/global-search-graphi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056" y="2065169"/>
            <a:ext cx="28575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8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Global </a:t>
            </a:r>
            <a:r>
              <a:rPr lang="en-US" dirty="0"/>
              <a:t>S</a:t>
            </a:r>
            <a:r>
              <a:rPr lang="en-US" dirty="0" smtClean="0"/>
              <a:t>earch</a:t>
            </a:r>
            <a:endParaRPr lang="en-US" dirty="0"/>
          </a:p>
        </p:txBody>
      </p:sp>
      <p:sp>
        <p:nvSpPr>
          <p:cNvPr id="3" name="Content Placeholder 2"/>
          <p:cNvSpPr>
            <a:spLocks noGrp="1"/>
          </p:cNvSpPr>
          <p:nvPr>
            <p:ph idx="1"/>
          </p:nvPr>
        </p:nvSpPr>
        <p:spPr>
          <a:xfrm>
            <a:off x="457200" y="1600200"/>
            <a:ext cx="5372100" cy="4525963"/>
          </a:xfrm>
        </p:spPr>
        <p:txBody>
          <a:bodyPr/>
          <a:lstStyle/>
          <a:p>
            <a:pPr marL="0" indent="0">
              <a:buNone/>
            </a:pPr>
            <a:r>
              <a:rPr lang="en-US" dirty="0" smtClean="0"/>
              <a:t>Renewable </a:t>
            </a:r>
            <a:r>
              <a:rPr lang="en-US" dirty="0" smtClean="0"/>
              <a:t>energy policies</a:t>
            </a:r>
            <a:endParaRPr lang="en-US" dirty="0" smtClean="0"/>
          </a:p>
          <a:p>
            <a:pPr marL="0" indent="0">
              <a:buNone/>
            </a:pPr>
            <a:endParaRPr lang="en-US" dirty="0"/>
          </a:p>
          <a:p>
            <a:pPr marL="0" indent="0">
              <a:buNone/>
            </a:pPr>
            <a:r>
              <a:rPr lang="en-US" dirty="0" smtClean="0"/>
              <a:t>Consumer </a:t>
            </a:r>
            <a:r>
              <a:rPr lang="en-US" dirty="0" smtClean="0"/>
              <a:t>demand</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17</a:t>
            </a:fld>
            <a:endParaRPr lang="en-US" dirty="0"/>
          </a:p>
        </p:txBody>
      </p:sp>
      <p:pic>
        <p:nvPicPr>
          <p:cNvPr id="3074" name="Picture 2" descr="http://mobiwm.com/wp-content/uploads/2012/05/global-search-graphi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2181901"/>
            <a:ext cx="28575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7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5029200" cy="1143000"/>
          </a:xfrm>
        </p:spPr>
        <p:txBody>
          <a:bodyPr/>
          <a:lstStyle/>
          <a:p>
            <a:r>
              <a:rPr lang="en-US" dirty="0" smtClean="0"/>
              <a:t>What we found</a:t>
            </a:r>
            <a:endParaRPr lang="en-US" dirty="0"/>
          </a:p>
        </p:txBody>
      </p:sp>
      <p:sp>
        <p:nvSpPr>
          <p:cNvPr id="3" name="Content Placeholder 2"/>
          <p:cNvSpPr>
            <a:spLocks noGrp="1"/>
          </p:cNvSpPr>
          <p:nvPr>
            <p:ph idx="1"/>
          </p:nvPr>
        </p:nvSpPr>
        <p:spPr>
          <a:xfrm>
            <a:off x="3657600" y="1600200"/>
            <a:ext cx="5029200" cy="4525963"/>
          </a:xfrm>
        </p:spPr>
        <p:txBody>
          <a:bodyPr/>
          <a:lstStyle/>
          <a:p>
            <a:pPr marL="0" indent="0">
              <a:buNone/>
            </a:pPr>
            <a:r>
              <a:rPr lang="en-US" dirty="0" smtClean="0"/>
              <a:t>Brazilian sugar cane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North American corn</a:t>
            </a:r>
            <a:endParaRPr lang="en-US" dirty="0" smtClean="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18</a:t>
            </a:fld>
            <a:endParaRPr lang="en-US" dirty="0"/>
          </a:p>
        </p:txBody>
      </p:sp>
      <p:sp>
        <p:nvSpPr>
          <p:cNvPr id="5" name="AutoShape 2" descr="data:image/jpeg;base64,/9j/4AAQSkZJRgABAQAAAQABAAD/2wCEAAkGBhQSERUUExQVFBUWGB4aGBcYGBocGBoYGBwYFxgYGBwYGyYeGh0jGhoaIC8gIycpLCwsHB4xNTAqNSYrLCkBCQoKDgwOGg8PGiwkHyQqLCwsLCwsLCwsLCwsLCwsLCwsLCwsLCwsLCwsLCwsLCwsLCwsLCwsLCwsLCwsLCwpLP/AABEIAMIBAwMBIgACEQEDEQH/xAAcAAACAwEBAQEAAAAAAAAAAAAFBgMEBwACAQj/xAA/EAABAgMFBAgEBQMEAgMAAAABAhEAAyEEBRIxQQZRYXETIoGRobHB8AcyQtEjUmLh8RRyghUzkqIk0haywv/EABoBAAMBAQEBAAAAAAAAAAAAAAIDBAEFAAb/xAAwEQACAgEDAgUDAwQDAQAAAAAAAQIRAxIhMQRBIjJRYXETI4EzobFCkcHRNFLwFP/aAAwDAQACEQMRAD8Au7c2gKmpH5U+Kj+0LNxXmUFYBbr1PBh6mLt9Wx5kxSsw9OAH39IB7JqCrWArL5m4jLxMcSEPsu+yLuJIf7uslqJACUJTrjU6iOwECLdpuicJZdKVHTCS/a9H5EQRQSfqw8E598fZsxAoVKc8TE3T1kfCGylRn3+ozZExTOlSk4VODiDFwa651iohPXVVyQC++phm2rs6ZiUKJdiz6sQxSe1j2QtyEHGpy7Bk/wBodn4vHRmqh6V2JJLez1NDs2+LljsTFyHiKWKjnXsYwVskskHJnNBnXLwMQTltQfYVbzkpTaFEnCMO7l94tWBCTK6QhhWpOideWcR7U2UmeEjMgVO7U90UrfakqSJSS0tFM6rIzJ4Pp27o62BfbUmJfJLcNuT0qsLhJJbtciGmdblTMAlgJwkhSiQOqQygCPfdGeWB0TGr1sieHvwh+2VsCJjTFnGHdCT8tMlqGpNTXLnEXVY1GWtlOFtqg1YbEVAMVKetMRrlmAU+MXLa8tOFSVlOEsSOpo7lqHdBaRMJ4RaE0NWoMc7VB7tBvZiVZ1jo8QII0/eI7sm45ij+ryAEfNpbH/TOUUlrLpAySo/MngNRzMRbGTQoPvUrwIENnvjuIMVuM9umtLZ2fU7oj/0tPSYwxCiCObAeTQQsshM0hBY9xyzie9LvTJSMDiJ/oyWN5E+DG6dCT8R5ilrWpHzGZhpuwt4iE+8bgtBlpWy2GgFPDMw52iejGozSyQcXE9VdBxJpApVvnzpqesQkZJD0B/nPyjpY8rS1e7MpVQGu6xWkAFVnnAfmEtXjSNb2S2hFokgKI6RFFDXcC0KliCkFRmOtDAJCSVFxm9aPpFa9raZZTaZBKZktipJLug0ZT5/vBx6jVLgzT2ZqqJjUj6VCFrZjbOTa0gOETWrLJ8UH6h4jxhifdFiYmj4pLwnbR2D8VPzAEu4pUaHmPKHAqaBN/oBlk7qiJ+oinEowScZAy6iCvLLLt84ofEZD2apwuzan5hiD/wBpPhui/dlkYhZdtMuA3x5+IFneyKoKNplVnG7OC6VVCmMzVq2EHZmd1Cl8n8M/+teyDstbANm/s+XfCjdcwy5vOo5jTtFO2GqyFJq9CP4huaKujcN1uH7rtihMDOX0GvZv+5hZstjRZLfOBDgLKpZ0SlYBpx+nsglZrxKFAsHQQX5GuXfBHbW7utLnpSwUADwJqPAkdkR6ahJGZ+UyhN2mUVEhKBzBftaPkDhY9+cdEmqPoSWxYvS14ipQNFKNd6c8uflArZ2cf6oKApVzu3eUXVWbp1iWkkPV9yTn73tBRdgRKQAgMAe/iTrHSdQg4+obdyTNAs6nCeTxQ2koUFJ6wFc8hlXKPd2TioDkI83scRI3Ujl9K9M6GZVsVrxnCbJO8jxzB74VruKnqKnIbzkPGCylFCijQ+cetkbNjtT59GFHtdh4E90dTKrVCIuwlYNlFEAzF4TuAcjmcolnbPzpKsaFBSXqKuOMNctD8D75xL0AVQ7veUTvCmhlmXbQ2JM+elIJBLBTEgihp2sawxStiLNJkFcwEhq1NOO8wI2vRMstolzlJdAU6DoWcmWr8qs+ee8R9tu0S5oT0ykpATiwYhRLOAQKkmhbhHoxno09hsKsTtorF+KpUoNLBo5L8YZNkr0BJwBkglhuoC3jAK8JoUFFJoTSI9n7bgWE6gv2GG5ISnhp9jU1HJt3NcsdrBHGDVks3VxEVNRwhcuJONadxqeWZh1CYi6PAptyl2ByyrYWdq7s6azrlmhI6qtUqGT7xoYRtnJ4kpMuoKS1A6nqCBxJjUrwQCC8IpuYS7VPWr5eqU8yCVeIEOzxST9AsLtosWSdaAR0aUIqwKiVGrkvhYebQRTLtCyApKFf5ajcDvjxd1pFAzDeSQPAGDdnKX5FyU15ZjhEMWuHxYzI6fBmm2CCmeRhLkBkN1isqQEpyqa6UMGbiuPGjFPVUEgy00AIzCjmSOBA5xH8VJzdBOfrImJNNRiS4Ph7ME7mmrMrGpgVErI3FRdhyduyH5pqONOHqwIIJydnrOzdGkDhQ94884XdsrhmyJPSyVdLKSGUhdVhJDKCFmrMPlL50OkM9jqKtzrFuZKeWtOfB9MoVjzu9wG6fJ+e7JbCkgpJDGh1pkYfbn+Kk2UAmanpktmSyx/kxB7Q/GEa2XaZUyYjRKyByenhFZSo760y3RM7XJuN3/Emxzg2NUtTE4VpbJzQpcHzjzaL6TaEPLJKD9RSwI/SDXt7njG7nlhc1INQKt5Rpt2SZqgHoDyACcmH7xD1bp6UV9PG1qYdukdRNPbxZ2sTisk2mSH7qxFIlKllJA6RBAZqU0Lvui7eU1E2zzgHCjKV1SGrhMMwWo0bkdysxOaG63GnrDBdU50Ppl6/fuhXnKLAq1ZhBjZSfjxS/wAwpzHvxh2SL5CU0nQxSrQATwHecq+EOFnn9NYVSyOsgMHzZwR3Fh2jfCRYnxBs6g7/AOW8oZ9m57TAFK6qwUl9CaAvzA7oQ9n87BZI6o/BSl2INHQVn3fMCiAkM/8AI7DSOjkvDlTqiX6fuZzs9YCqdMUB1QGG7KLF8zUgFKdIhu+3YZGEU6xc790B7yt+7ePOOs1qkhVjvcVponiGi3aD1zAS4plEHjBoq65jmeXIUvdFW8bHiSCKERFsUSm3zENRUsq7QUfcxfzpFY/g2+yTdJmOSrmzp76R2Y7r8EkdmPqRSnp7aJpSTqY+YgziIjMZoTdMbyBttbIlVnUVh0y1IWXD0StJVT+14zHaC9TaZypqgElRDDckBkjuAeNb2ic2eYDUGWoGm9JjKbRKSmWQwenPvMMhJJsOMHJC/MVhKt2g0rWKsqcUzEqGhryiW2Takd0TWSw0xKi3JJRhv3J3blt2NX+Hs7G5zwp8yBD88Zd8I7W8yag/kfuUPvGl2iYwpEOGOiL+RmR6pEM08IW7QApSiqvWYbqAQwqyPCFO1TxjHMnxYQjqI6lQyEtO4Qu+W6VOGFG/aCN2oIWxyKTXkHindqnHnBKyIImbxhV5Rz8WlzSku5sp6kzLPjTbcK5KAaB1HswsIYrgm45KVjNqdrGFn4qWPFa0NXqk9+H7QS2JtB6IJOgbuDQ/qYJYI12b/dmRk1Jr4HKXPanCIp6sIMxJIUUt2cucV8VYt2SWFjCct/dHLgnqVANmW7RF5i1EMVVO7FkT2msK9pLEcY0D4lXWEy+kSNH4M+E+NYz6xWRU9f6UgOdw0A4x9L0rShqfYCbcqSLmzk9QmqKU4lkMkaPWvZGgXbck8qEybNWVHNI0fc3VAGVBvhc2esolz3CXZNBuzPpDhZ5kxZcqIoGbLQGJ8+S5WirFBxVDDd1l6JCUy6pTQAk82BJPfElstYZR+VQBJBzZuALuaebGBci0rQUsol1AcNaaNWPe0Vu6WSVAMpJ+YHJ86tu8+EUY4pxsGVpmTSJRmKf6chxG/lE12TzItCToC55Gh8IZrhuPEkU0EDdp7q6JQVxryyML/wDoUsjiJjd6g3NGCaWyNefLnBSyTmOmhH7wAsdpxykKJqnqKH9uX/V4PXfY3GVKVpwFOUFNKSLNVcjdLtUmaBMVNKSoAkBBZ2DtTXOOgFZr3TLSEEh00/2yeVeUdHr9Uv3/ANiafZv/AN+DLJ9qwpaAtsvHF1QKanU8BuEVL9nrVOUhL4UkUG9gXMHdl7FLmgqriT8wIo545HKKWowWpka3dDPs9NeWneGhiQevCrdk3CtY/UfEv6wy2STMUygkkb44maPibRVF7Ey5XWG6vOBW2aSbGmYk9aVMQsHdml/+REF+k6zEEHjEFrsonWaZLOopzCgoeIi3B1CilYmUXY5XDb0WizSpiQOslyNyslDPRUX+g4d8JGyyjZD0RJMlZdKvyKyJO5KvPnD0Zjd2cNi4T3QU1KDpgu/SBZ5mJYBCC4FQ5FGyOcY5edoABMadt3bhLspSS6lFgaYiHck0/Lu4RkdolmcsS06lzy0h8Iq7YcZVBnXFdpnLxnIZCCt6ICQw/aDBuPopCUMHJcnkHzGX7wq3tMKKO4OR1eJpZPrZNmFpUYBf4aXqJd4y0ksJgUjtKSw7SBGzTZjlo/PF3WRdJySUkEFB1cFwodojTLv+JdnWjFOX0cwDrIwqLn9JALjcO+HTaW0RKT5Y3Xzb0SJC1rIASknz88uZjO1XgVYSaOlJI4kAkd8eLzvqZb+spJl2dBxBJzWRkVNpwgfKmYm5iJZuxulpWzQ9m7QCW4Dvz/bsg/Y1dc8AfKFDZebUcxDVJmNNVuIfwMQNU1L3FmfbbysVoron7faBmy8zCsjc9O6Cu2Z/HUOGfAQrXZbsE0tqfOkPinPDQzvZodmngnhF6xqoS9R+0A7IusE7BM67aGObJVwKfJFtbYBMsKCah1IVyP7vClYLnTKlBKBl4nVRh+tZ6a65qgGFFp3sa1bVjC7KLShNJo1N/FuUdbdJe6T/AMFPTJN7iwmbgmE6tn2H7wVsC5ikhSRixtXvJyDb+6BEpQVOrUqDMOLv3CL1svDoZaZMsMn5XNSMT1Da1PKsY1vRTXLDthmGd0YIDCYAewEnso0Eb+s/UKWw4yUt3JcNxgNdazMWJSZqklIBLM6ScjXnXg0HLQhSlyUqLsSo5Pv00pHTxbY2R5eS5c1hTKQNAB4wnbcJxA+MOtomsIRtqJuItpHDi/uJIyK2AV0qyGpHiNYfrmtSEgYndsufnCHdVoSmYVFLpApuJIICe1x4Qf2aH9SlS5pKilWEoJ/DDZUyVT81ItbcfEOTUlTGZd7yiTVI4FQB7nj7HyXYksMMtxvCVMeTFhHQH1H7ntKMvF0BQKgKqzPhBy6rqEuWEpHElsycz73CILum4gEgZHrHeXLQzBARLKjSkNyzd0S7dgXsrdXSWyYDUJAVwcjD6GNHk3eEsGbl5Qn/AA7VinzzrhT3OuH+ZlDscE1qAbrYD2+6wsZVGR1ELwshSVhRqkENoxYOK/qeHUk+/wCIDX5ZAUqUM8JD/wDbzA8Yn6jCvNEOMuxSuuzhSQS5JoUjTtihfl9Wuz4kyDKUlNAlaVE0zqFCg0gxYp6BIKili3V40FQwzernhC1fM8JRXM+zCVeNLQXKKyPxCVeV8zp5My0rxEZCgSBuSBQV74JbD3IZkwzVaV+wgJOR004ITk7q9B74RpFksokWYJyKs+UWSy1Cn3Isnm0x4RVvW19WtYWLPs8q1zMSnEpJ0zWdw4bz7DLZ7pM4h3CHro/AQbs9iUhgEhsmGg0A3BoghJx8vJSoprcA2u4OrhQOH8cICWPYn8THMyGm+NHmMhNQ5MLt63rhDBiTrokb/wBoPVKOyY1VLsL+01sCZZShgGrAm71aHfFK8lKnrwJJIHzKPd7EW7Cet2w7TpgT5J6mP2yyNYZCt5o5Ed4f0hc2NTiUd44QZtM/DOPYfCJs0fs37iF5hK2zmfjnlWEuRaPxuxx2EfeGnb6eEzX4H7+sIVmtP46TzHeD6xV0kHLFfsbOVUjVbBMBSkjUZcoPXWkAEmvVIbvp2woXDaSqWnlDNdNpzFX5+kcvLGm0Y+RgkJHQTpWQMug8C3eIzK03gUysBcBLsOZf7xoVimfi4fzJWO3CSPKMq2tV0RI4kDvceBi3p7yY4L5X+RmKehtkt0TnJIFVMAT74mJ7ysQYLcrVRJGGgFS6VA10qzRQ2eCVywoE4kh8O8AM45buI7GaxKKCRhJdv8WG7P2YOfhnsXQqUQfc7ieMKmxBnI1YsH07s/Brs1tfo3NQCOWkCLvCQtahQnLVRrU03PElrtIRMDtkQWycKOUXKT+k37EmSO9BO3W3qmEW+LYVLZxXuA1MEb2vIswzOQgdbLD0UorxBVHXx5bgI5uDHTtmP0BdovXBORLl/KmqudDXi7Q33PbGmLSgpCFupkhgCSKV5txJjOZGRVqovDZs1agCCanXiMlJ+26L80FBAYpOTNIs96qQkJQ2EZO59Y6KKCpAZIK05hTZhXWGQ45aR0T/AHFtbH+AVNn5APiTBG+7wGHCMm8d/v0ildiAJIf6gewOR4wKvm2OD77IyUbmT7JBf4b3m14KQT/uSyw4pIV5Yo1qbQR+a7qvlUi2yJqXIRNS7agllj/iT2x+k0rdLioIccRp3x0NOlUT2eVDjnFS0opv7v4/mLSlkcffnFa2Hq7icj4tC5VQxCXe6SkCWFVBUG4AlvDCYWNor0ZJ13c93fB3apQROxfpB7aj0HdCbKkG0TwnMAuefvziXDh1Nvsi6WXRjXqw9sLcBUoKUKkuYcb3KAUmY6JYpiahP5Q1TFW029NhkpQkYpy00TolP5ldtBv7IWJhXNXjmqKlZB8gNwGQEbLFq3kSQ9Rjn7VpTSTKDDJS/wD1T94qHaC0q+vD/akD0fxijKs3HuicS23wSilsgm2el2qcamas/wCR+8AbztEyYro0l1HNR+lOpPoIuXheFejQ2I+A1Udw/jOLt0XaAxOWZOqjx+2kBmagr7mKTK9m2dTLlNV8zvL6niYXbvV1vfCNEvEESishgzDn+whAuiwrmzClCSSCeQD67oRhcpJuRpoWwaesumnvlBK9JX4yuKRFXY+71yFK6QgOKVfU57ovX4j8Z/0QWdV0/wCRf9Rk3xJnE4Faux8ftC/dd1dXpFf4j1hov6w/1ExKGJZZNATSu6PduuiagfLlwPk0UYcmnEoIJwcnqJNmJn4bbj5wyWFfXFWc/cwpbO9XENx9YYrLMOIMYhzR8TBGOQlSJ8lR/OAeRp6wh7e3WZi8L4Tiz4AFJ7XGUNdutikqSXqMJI5ZtA/bVIFoCt6n4Mog7h+eC6aTjD4YSVirdiOhUnBTCxDPyNeMOVls3VVMd0qD11GgfU5iFG0nreH2hl2PtwdUlX1OpB/UnNPaK8xxiqa1pSHYsml0U5C0hRcsr6a6P5sIhvxRQUA0YPyByi1/pvXmTFFz1lBsqV3MP4ivfElc2chG5Ifc+Q8POKopaDckmnYOsckzFFRHLgIj2otDShKTmsseQqYa5V2CXL3Qk2hXSTlzM0p6qfU98SRpyv0Eb1YPLpGEZZGLN2zCguMhWPPQuYtWNIAU+tOzWKW9UaMj4XY3XftQEy0jGQ2naeMdGfzZuEkEmh3eMdGLDPs2N+pH0GUW1paU7g3iYXr0tTlgYvW6fhDe6wPu+xGct9PdIyFLxsS026K9istSoJcgMkeBVyjZPhhfxm2foJjibIoH1l5JL6t8p7N8CbpuFAQA2QbIV1r2x9tN1Ls6kWuzv+Ep1hNHQCAtJ4EOP4hEerU51Q94KiaQscO6KNqlOUncaUq/prHq672l2mUmZKUSCMvqB/KoDIiFvaLb6TKmCRLIVOVuDpS4BBUcqg0Afi0VvxcEy2FD4gXiBaFJFSkJSw/MXUfPwi78PLic4lB954wqdGZ1pUallHtVqffGNb2dsws9kMxWo6o8B2kwcqhHT+Wa25CZtpY5kq0zpzYkEggghwAEpAINaNpSB4tow9ZgYubT3wXO/wBYVLtEy0TGQMu4cYljk1RcpDa0tJDAq+0oFTFObbrROSTJQoJyMxQYcAN5houTYyTKSZs9jhGJSlfKAOEWJyzaFA4cElP+3Lyp+ZXE7tBTfAwyat4o9N0A7iuHCHU5JqpRzUfsNBpDxcty4y5okZn0HGPl03VjOjawZvC2Jlp6NFGzby574XOKX3MnH8ilbdIVdt7alilNEjqgcq04Zx2yVwFEgE5r6539ao7nhf2wt+aRDLsohfQIOJRSUgjuyz4t2RvS3O5PuMnsqQek2JjoDnT3lEF6yFMFDJOdKgRNiVvPfn2HOPS5hY68DV4pzYlkg4ikxAuuU9uUkJdwqnakvB2/RglkHjQ5cYo2BPRXoAaAoW26qX8GiDbK/KYUlhmd55xz/p7Jt7lMJdhVu8tNU2vv0g/YFsuraQrXNaMaydxKfIjzMF5ayogJBKjoILLDehL3YdnTHIL6+ppHjatOOzpmDMJT5MH7Uj20FbNsmtSAVKwlvHk8D79uKZKkF1BaUVoC7P4Z74GONxNi0JlumPXt9Yls1oUlaJqDUEHtGX2ilaTQDh5Uj3dUzEFJ3Gnr4+cXY1sAuR9nzCJBAKSFJxBRH0qYp7xQsc493HZMbrVqWruYZ9hgLZpylS5WrKKCHYMClYPOpb+2Ga62RZxoHUa7gSB4AQMpVGiifiSA22lv6OSQn5lMkDiaCFaRYgEFOIDCkku/WLZ5fmIz3wTvhZtFswpBIl6V+Y79zDzEEru2TJVinGh+hOvEnh7MehCo2wHzSFixXcubSWkqPgOZ0gv/APFVIS56x3fSPvDxLs8uSkJACQPpH7RDfM4okFeDCMg9DV6t2axut9j1Iy202ZeI/aOizaZiiomtTHRQuoVA6WC7wllc8y06EP3CGa67AJeBA+Y1PAcfe6IpFlSla16k58qekEbpCi6wGUaAsSEjN8jXLtjn5MlxpD8cN7Gc2WZ0Y6DrFRS5xDClDOpT5At4kbo9i9lGzrIEsIwqASEt1nJS5JybNw9NImsktRJl4lIlJSU0bEosCWLEgOqpA84S9qpXRJEsTHKiym0AYFyfyjM6RT0sYKO4vK5WK88FZKkKOI1JT1fJqPA9MopUNagjn+0M93ql9VEogpWFYiWcYQ6EvvAd4Hy7EBMwg4mLk8cvvG4ctSo9khtYx7E3J0kxKd9VHhmTD9tJaAgolhNM2DUOTn35iKuwVhEuQqaoMVEh9yUs/j5RSvia61LJqrJ/pG7wH7Rud1Dfv/AqCuQibWkMWzJYDeTQQz7HbPiTJDs7Oo+cAbJZuntlaol15q07hXtEOmEzPwxRP1Nq2SeW+Odllssf5ZR6yI7TM6ch6SUkYU/nVoo8BoO3cxG77sxqYfwImkXcVEBOY7gOMHOrIlsMz4mHYXy3tFE8t2VrdaE2dOFGZHswsXhb8KTvMWLfaqkkud8K9/XgEJJJq0R5Mr6ie3HZD4R0oVNo7fU1qY0T4ZXiJtiSn6pRKDy+YeB8IyKTZpltn4JYJAqpTUA3/YRouzSf9PnIQqkuYyVHQH6VE88zx4R1ouGJKD5J5XJt9jRMI9/xHlqx5WqsekqrDrBFjayz4JkqcMwVJPakkesZ5eEyZap3Ry6n6laJG8/aNK25s6pkjCj5itIB5uCfOkDrsuFNnlBIFc1KOalHUxBnnHHK+/YdBWhKTYkyFJQka1JzJ1Jh72EuU4Fz1fMThRTIDMjt8oUr/Q00cCPt6xq9w2LorLJTrgBPNXWPnBYlrdsGezPkqwdYkkqJbU+DM2UWTYQxBDghiN+jHgd0SKlnTk8TS0UPrFainsLbME2vsBs1pmSdAXT/AGmqSew97xUuSWSqmTd7w1fGixYbRZ1gN0kspP8AgQfJfhAS4gmV1lZbqV4Rj8MaPLdha7pnUmjcAodhw/8A7hikW0KlpQnQBzkHzIGphZsksLxaBSFn/ikrA70iD+z1jUsZgDeQfTOE5FfBVF0twhYbNLkg4EgElyd53nfBay2dSq/KnedeQzPbHk/08kY1K6RQy58E5d7wv2++1KJJLD8oybPthU8mjaW79ED5uAvb76lSCRLGOZqo5A8/Qd8J953mqYSVKJJ7uFIgtltJMDLVa2hVyn8egdKJBNm1MdA1dtqY6K1gl6CPqIZUjEoJ3lzyf1PlD5dtzYZYSczUgUcmFbZmwYrSujsSa6MwEPyJOEezCIwUuSiT0qilKeWSkUGRL5Abno/eKRne2thWubgxAMkEBTO1To/PkRGpzpAUMq8fWMw2znY7ahBBSEownPrdYsHfLIcKw2Nw4MVT5AV22Qo64yIpmw3mu9h3QU2fu8qI1JNOJOUfLbZAhpaeA8n7gD3w9bGXLhZZDhFTz0bjr2QCk5v5/gzIlHb0DlsAkyUSAck15Cp71esJW0ltwoXvIpz3CD99XhUqOumrCgEKOA2ielIqE9Y89IDLk1Svsv8AAMI0i/szd5RL/UqpPPP7d0ONhsuEAAVOXGKd32cIFRTfDDdpSetuy9Ykwr62S7CyeFE8mSJSSos+p9BAG8bwxFzmchE143l0iikOyT2E507IB3jPCQTRxmfSC6nKpfbhwv3Mxwrd8lC87aEJKlGM5vO1TbbPEmVUnM6JGpMXb+veZPmCVK6ylFgN3HkIcNm9nk2KVlimqqTvP2GkMhXTQ1vzPj/ZknrdIubPXFLsUoS0B1ZqUcyd5+2kM1k2eQuWTaEuFAsk6PrwMe7kumgmTQ+oG/j+0R39e4YgGgzO/gPdYCEdC+tl3b4XqA3fhiBruvpMqb/SzluU0lTDTGnQE/mGXGD/AEoHvdGVbaTOkWiWgYphLAcTDjcGxk2XLSF2iZlVIJYHdWOjilKUE+4LSsOdEJs0A5AEnyHrHy02bCc6ekXbDZUyQwck1UTUntiK+ThRibLPi8K6jCpR1PkKMt6Myv0hU8NqfX9o2YIZIG5h3Rht7W0qnoOmMNTIEtG6vnDOmjUQcj3ItMtYklGPBNO+PcpMULkWxS+IOz39UiT+ZClNuJUnXhQHsgFYdkhJSP6iaiYpmAIASkcNYadu6WYMW/EHjipmIUbNMxBiHI3UPpE2VNye+w/G6iUJ8pMiaAlikuB/kFAjsxGLEu/GQGLE6UfdXQAexFe12RKjVwKVFCHcODlT0gCu0sWNCCQWo+HUcDnA70NVML2i8lF6/fxiou0kwOXb0g6RVk2iZaZolWdJmLO7IDeo6AbzC4YZTZ6c4ot2y8gn3Xshg2f2CXOAm2oFCM0ynZauKz9I/SK8oKbMbCJsyhMnNMnfSr6EH9IOv6jXc0OcmyqJZ8R7gIoWmG0OfUnk2+QVLsSUAJRLSlIoAAAAO6OhjF271V5R0ZpyAWhT2ZsIQqcSwJWRxYVDd8HlrFOMC7KWmTAG+bhqBBMDXfAQ8iKJ8nqE7aSSkTMShkQR5w4ImtQQk7azevzAYd8DlVxQzC6kwbcliNotD51Yc9Y0y2JEmUJaaOKnfvgF8P7owpMw6Zf3HM9g84u3rbMSidMhyEC3oxuXd7L4EyeqQvXzMdkCq1USl898W7rukyR1COs+MkddRpkckgMQw3xTab0nSplBaWYn623JJ0J8oJi+UgfiIXLLapJfgGz7oVCPh3HF6Ra0hfWJASHNMtE8WoYnvG1DNAADVbV4D222J6pH1VB4Z1f3SA97Wu0EjopyUIS5WWBIw6MQa5sIFxck4Lb3D08SGCZaWFO2EPa/aI0lS3UpRYAZk6CPdt2oKbIFn5lA01NSAW4xNsXs4Un+ptAear5Un6EnQfqOp0gIY1juc+3C9WBN9olvZTZcWVHSTetPmVVwH5Rw3nWHW57nxnpF/KMuP7RFdl1mYvEr5BnTMflG4bzX7Er2vEIThSa5MNBBQjq+/l/t6iW68MSC/b0ASwLAZ7m3Qj3vemEYichQcfvHXxerEkmgyHHeftCRelsXaZnRpy14cI3HCWaeuRjqKpDN8ObIbVaploUHTKon+45nu8zGrlULfw6ukSLGkN8zknnDBNDduUdSNJWhfsfUTg8VL+m/+PMfIJpFuXILUp791hf28tZlWReQxUDEueJpSBn5HZq5MivO2fiBW5QPcXj9GpqHB4iPzHaS7xu2zNsUuyyJiVllS003EDCod4IjYrSkDyMih/MSy4pptZ+oU3iJ5doTqYOLVmMBbeTMNmD5FY8lQmWUOWIHLSrd28Nvhr+IK3kygHrMenBJGmWcK9m6gq53DXmx73/mEZVch+N7Etpk4UlRYBn3U7fekZ0qzzLTaZn9NLKgSKiiAWq5NI0G9Jf9QAlfyZ4Ksf7iC5HBw5qXizdqUykKQEpqGFAMIG4Cgid51C9O/wDB6TsUrNsShNbVPBUA/RpcJ5FRqewDthmuCYizqaXLAxUISAzDIsK5e95BFzGeHKQlP5zTupWIrNPs1lUwBmNmumFxXfvf7QEMs2058fsAp1sN1kKJicVCk588iKbjESrd0KilNaOCc+ULtwbRpUuYlNMR6RNd7YmoBu0jxe97AVesDmzO6hyOjC+eA0u9y/zGPsIU3aIAmojoToy+rD0xGi4ArGrFwYn5mOh7oPqELezlrVMJUQARRgXy9mGVu7d/EdCCehWKk9yE9kJl+S+ltgQKs0OdpUAly2+kAtkrJ0toVOIo7jkPl+8ZkV1H1PJ0mxoUgWezpQM2Ynic/XuhanPNmiUk1OZ3DU90F77tTk7k0bjrEOy1kfFNP1FhyH7+UA0suTSuEBF0rDFlsgSkABgI+zZQVoO6J5paOwsIt0rgC+4l7TgWeUtQ+YsEuXAd3YHL9oza0W9WJTzSlC3UoZD9X3bnDd8S71BmCWD8tSOJy8IVdnrgVapmJf8AtJP/ACP2iZRSuT4Ga3si/s1c3TLTOmAiWluhQeFAsv4RpF2Xf0hbIDM+nOKl3XWVslAFO4DSGadNRZ5bBnbLed8TrH9V657RR5yfC5Ir1tglSwlNNBy3wj33fQSk1z998Wr4vbNSi584zu/r5JLCq1fKNw3n3WAp9RP2XAe2OPuRXleSlqwJ+Y/9RoeZ/fdDTc+zIs1kM5YIUsMkHNsyrtoB2xW2F2RM2YMWpdRObZk84atvbW46NLBKEgBtOHZFdxSpccfLJm22MtwKHQS/7RF/B2e3hd2MvhM2QkPUDw/YvDKVDlFMeEE+T0lLDSMp+KO0AWsSUl8OfpDXtnteiySixBmKolI3xjSlLmrK1lyS5gZO/hGpURplvGi/C/aJAKrDMUAT15T6k/OgcfqA4qhIkyIGSEGZPKhTCaEaHRjplGxeq2+EeaP0YZZHtvL3nHxAocTN2+sZhYviVNs6ChZ6dTAJc1SQ/wAxq9O2kUrdt9arU6AyEnMIBcjcVGrb2aA7WY9thjvzaAzrQUywOjRRKjqfqUkZNo53R5kpLOKnUkxQuO6JiyHBUdwcnt4Q8WPZ1KA84j+0HzP2iGevK6jx+wy0luB7DdUyaWApqckjmfSpg0m75FnTimEKI1Pyg8Br2vFW9drkIGCSAojd8o97oT7wvIzDiWST4dkaowx+7AbbCl+7WqmulAZGvH7DhAmfeCFSlYks2gPzbqwJm2tzSsU5k5gVKUGGugjXBzdsyOwRsdpShpgJxkkClBpSrn94FXtfXWIxqURmzAV5ZQPXehNJdNytezURPdNxmYQkaxZHFFeKQzW6qIPNqmGrtwYesdGiSth0gAKJdqsBnuyjoZqj/wBRdP1L+xowuncW9Qe4iHEzA1H3e/2jPE3smyTkKWR0awx3AjI7mand2MVr2mRhCkKx4sikFSeZIBhWqlbHabexLtHeBLSUOVLpTPDqT5QauWUJMlgCDx8vDXhFXZuzSsXSlWJS64iCByS4oB3xcvpeJwk1oBzo3KJZzaTyfhIJpPwAO9pnVYaloaLps4ly0J4Qi2+eellIehmhIO/CQVHk7RoUugEM6NPdsXl22JRnpFK+bemRJXMVQJD8+HfFsr1jKviTtF00z+nlnqIPXI1V+URZN0qEoUlTl221sxJWSpXBI46VYdsaXdl2sESZQHE6cVFsh+whS2Ru4kqWlLqU0pAHB1r5D5K8DGnyMNkk4ltjI62Tk/lG4D7mI5eOWniK5GVROCiyymDFR3/Ud54QrXtedCVlzFO8No8ayTnpu4DxhSv6+gAVKqcgNSdwieblmkoRWw6KUFbK+0V9txJ+VO88eAipsvcyp0zpFuSTnx+0CLDZ12idiVUk9gG4cI2LYy4QCkEMEhzSKMv2YrHDzMnctT1MYLqsSbLZyohiR3bhCTtH/tqWc1GHHau0khMtLOoxn21lpMuThWGNT9oW144wjwv5Mj6sVtndp5tlnEoZSPqQcn3giqTDHeXxRmLDSpWA8VYu4ACB+wuzwnDEv6jiPJ2HkY0C7NgpBmfLQVijLljr0JDIxaVtmYIsM20TCuZiUdSd3oHME0XThTlGl3xc0mRLwIAxqzyKm9BzhfVdr1V/xEIySknTGRcasS/9MmTHEsZ/UchFix7GdEliokmpNB7EN5OEMkMPHsaCNh2aWrrLaWn9Wfd94xZMk/DBCpNXYk2XYlKj6Q53FsAhHWmdUbte3d5waXbLPZEsC6uwrPkw7oWLz2pmTCz4EbhmRxPoI1+H9R2/Qy/QarZe0mzJZCUu5DJAzSAakDjC3PvmZPUQT9DplhAIUWdlUpweIbRY6kdIkB1FnGaqEvrkKQN/05VQmcwUnAoApqMsy7VrDanN+iB2IbZeiUoBCkDrpSpPRpxoorFTDUO7NuaKc+eT0zMcGHAejSCxSouRho+45RPMuIJ6ypySsFDEFIPUDCleFeGUV7Zdkyb0jzkhM0dYDC5LM5Ob50DCsOhgYNkItAC5aMxMWhIX0aUmqQVh8LFicwCcqsYEm8FrAxhBeUcI6NDBfShIUOr8zEh4N2XZ1fSFXSIASpKkEKdSShITUFLEFsn05xLZdmgTLOJDSVEjr1WMQUX6tKg0D03w+MVF7HrsGywVBJAQAlCAppcv5y+I/LnSHi67EgEt1gkoYKloQa1clqPk2jRTsOzaQFjEGWoKfECzYmAp+rwhpsVgNSpeIqZySH6tHcDXNh4wG/cPgH2qWcausM4+wLvK1YZqw4DHUn7R0QvI0+A6E3bgfho7PKLUhZElABLNlppHR0Nz+VfLHYuX8BvZuacSA5YuSHoSMiRqYY5az0buX69daBbR8jonyeVfJsRSvU/+RZP70/8A2jUrIaDnHR0U9NwJzckN5KIlLanVOXbGDrLqrHR0NnyKiaX8M0jCKfQrxmLfyHcIt7drOFIc+8MdHQiX6b+R0fOIhzMKt/n8QcvvHR0e6XzmZfKFdkk+nkY27Zv/AGfe6OjoF/8AJ/uKfkF6/VHpjwNPGM626nKIDknmeJjo6A6b9X8m/wBI07DBpKeSfIQ+2ZREuaQWISWIzj5HR6H65Rk4Qu2VTqBNSQ5fU7zxixLHVX70EdHRPPkXIs7LywVKJAJGRIqKwQv1ZEpZBYhJIOoPCOjo6GH9D+4juZ3MWS5JJO+BdoVnHR0QQ5GyAs/1iNmQojP9o+R0XxFoASkvU1glIljcNI+x0XZOAEEbKgYTQR9uVA6NNBkPSOjokh3Goa7oFRzPlDbY05cxHR0YuQnwBbzV+KvnHR0dE0uWe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image.dieselpowermag.com/f/tech/1104dp_renewable_diesel_fuel_reinvented/36044742/1104dp_04_o%2B1104dp_renewable_diesel_fuel_reinvented%2Bsugar_c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6138"/>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owa corn f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288" y="3589338"/>
            <a:ext cx="4766888" cy="238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9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Plans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19</a:t>
            </a:fld>
            <a:endParaRPr lang="en-US" dirty="0"/>
          </a:p>
        </p:txBody>
      </p:sp>
    </p:spTree>
    <p:extLst>
      <p:ext uri="{BB962C8B-B14F-4D97-AF65-F5344CB8AC3E}">
        <p14:creationId xmlns:p14="http://schemas.microsoft.com/office/powerpoint/2010/main" val="83088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5141"/>
            <a:ext cx="7772400" cy="2355310"/>
          </a:xfrm>
        </p:spPr>
        <p:txBody>
          <a:bodyPr/>
          <a:lstStyle/>
          <a:p>
            <a:r>
              <a:rPr lang="en-US" dirty="0" smtClean="0"/>
              <a:t>Sugar Beets </a:t>
            </a:r>
            <a:br>
              <a:rPr lang="en-US" dirty="0" smtClean="0"/>
            </a:br>
            <a:r>
              <a:rPr lang="en-US" dirty="0" smtClean="0"/>
              <a:t>as an </a:t>
            </a:r>
            <a:br>
              <a:rPr lang="en-US" dirty="0" smtClean="0"/>
            </a:br>
            <a:r>
              <a:rPr lang="en-US" dirty="0" smtClean="0"/>
              <a:t>Industrial Feedstock</a:t>
            </a:r>
            <a:endParaRPr lang="en-US" dirty="0"/>
          </a:p>
        </p:txBody>
      </p:sp>
      <p:sp>
        <p:nvSpPr>
          <p:cNvPr id="3" name="Subtitle 2"/>
          <p:cNvSpPr>
            <a:spLocks noGrp="1"/>
          </p:cNvSpPr>
          <p:nvPr>
            <p:ph type="subTitle" idx="1"/>
          </p:nvPr>
        </p:nvSpPr>
        <p:spPr/>
        <p:txBody>
          <a:bodyPr/>
          <a:lstStyle/>
          <a:p>
            <a:r>
              <a:rPr lang="en-US" dirty="0" smtClean="0"/>
              <a:t>David Ripplinger</a:t>
            </a:r>
          </a:p>
          <a:p>
            <a:r>
              <a:rPr lang="en-US" dirty="0" smtClean="0"/>
              <a:t>May 3, 2014</a:t>
            </a:r>
          </a:p>
          <a:p>
            <a:r>
              <a:rPr lang="en-US" dirty="0" smtClean="0"/>
              <a:t>Fargo, ND</a:t>
            </a:r>
            <a:endParaRPr lang="en-US" dirty="0"/>
          </a:p>
        </p:txBody>
      </p:sp>
      <p:sp>
        <p:nvSpPr>
          <p:cNvPr id="4" name="Slide Number Placeholder 3"/>
          <p:cNvSpPr>
            <a:spLocks noGrp="1"/>
          </p:cNvSpPr>
          <p:nvPr>
            <p:ph type="sldNum" sz="quarter" idx="12"/>
          </p:nvPr>
        </p:nvSpPr>
        <p:spPr/>
        <p:txBody>
          <a:bodyPr/>
          <a:lstStyle/>
          <a:p>
            <a:pPr>
              <a:defRPr/>
            </a:pPr>
            <a:fld id="{46DDF97D-3401-F044-9350-D8378188946F}" type="slidenum">
              <a:rPr lang="en-US" smtClean="0"/>
              <a:pPr>
                <a:defRPr/>
              </a:pPr>
              <a:t>2</a:t>
            </a:fld>
            <a:endParaRPr lang="en-US" dirty="0"/>
          </a:p>
        </p:txBody>
      </p:sp>
    </p:spTree>
    <p:extLst>
      <p:ext uri="{BB962C8B-B14F-4D97-AF65-F5344CB8AC3E}">
        <p14:creationId xmlns:p14="http://schemas.microsoft.com/office/powerpoint/2010/main" val="4116150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Plans</a:t>
            </a:r>
            <a:endParaRPr lang="en-US" dirty="0"/>
          </a:p>
        </p:txBody>
      </p:sp>
      <p:sp>
        <p:nvSpPr>
          <p:cNvPr id="3" name="Content Placeholder 2"/>
          <p:cNvSpPr>
            <a:spLocks noGrp="1"/>
          </p:cNvSpPr>
          <p:nvPr>
            <p:ph idx="1"/>
          </p:nvPr>
        </p:nvSpPr>
        <p:spPr>
          <a:xfrm>
            <a:off x="817125" y="1461412"/>
            <a:ext cx="4688732" cy="4525963"/>
          </a:xfrm>
        </p:spPr>
        <p:txBody>
          <a:bodyPr/>
          <a:lstStyle/>
          <a:p>
            <a:pPr marL="0" indent="0">
              <a:buNone/>
            </a:pPr>
            <a:r>
              <a:rPr lang="en-US" dirty="0" smtClean="0"/>
              <a:t>Develop beet-industrial sugar systems that are separate from food sugar systems.</a:t>
            </a:r>
          </a:p>
          <a:p>
            <a:pPr marL="0" indent="0">
              <a:buNone/>
            </a:pPr>
            <a:endParaRPr lang="en-US" dirty="0"/>
          </a:p>
          <a:p>
            <a:pPr marL="0" indent="0">
              <a:buNone/>
            </a:pPr>
            <a:r>
              <a:rPr lang="en-US" dirty="0" smtClean="0"/>
              <a:t>Food versus Fuel</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20</a:t>
            </a:fld>
            <a:endParaRPr lang="en-US" dirty="0"/>
          </a:p>
        </p:txBody>
      </p:sp>
      <p:pic>
        <p:nvPicPr>
          <p:cNvPr id="5122" name="Picture 2" descr="Energy be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857" y="2039565"/>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41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12860" cy="1143000"/>
          </a:xfrm>
        </p:spPr>
        <p:txBody>
          <a:bodyPr/>
          <a:lstStyle/>
          <a:p>
            <a:r>
              <a:rPr lang="en-US" dirty="0" smtClean="0"/>
              <a:t>Research </a:t>
            </a:r>
            <a:endParaRPr lang="en-US" dirty="0"/>
          </a:p>
        </p:txBody>
      </p:sp>
      <p:sp>
        <p:nvSpPr>
          <p:cNvPr id="3" name="Content Placeholder 2"/>
          <p:cNvSpPr>
            <a:spLocks noGrp="1"/>
          </p:cNvSpPr>
          <p:nvPr>
            <p:ph idx="1"/>
          </p:nvPr>
        </p:nvSpPr>
        <p:spPr>
          <a:xfrm>
            <a:off x="457201" y="1600200"/>
            <a:ext cx="5321030" cy="4525963"/>
          </a:xfrm>
        </p:spPr>
        <p:txBody>
          <a:bodyPr/>
          <a:lstStyle/>
          <a:p>
            <a:pPr marL="0" indent="0">
              <a:buNone/>
            </a:pPr>
            <a:r>
              <a:rPr lang="en-US" dirty="0" smtClean="0"/>
              <a:t>Re-engineering the traditional sugar beet to food process</a:t>
            </a:r>
          </a:p>
          <a:p>
            <a:pPr marL="0" indent="0">
              <a:buNone/>
            </a:pPr>
            <a:r>
              <a:rPr lang="en-US" dirty="0" smtClean="0"/>
              <a:t>Profitably produce industrial, not food grade sugar</a:t>
            </a:r>
            <a:endParaRPr lang="en-US" dirty="0"/>
          </a:p>
          <a:p>
            <a:pPr marL="400050" lvl="1" indent="0">
              <a:buNone/>
            </a:pPr>
            <a:r>
              <a:rPr lang="en-US" dirty="0" smtClean="0"/>
              <a:t>Breeding</a:t>
            </a:r>
          </a:p>
          <a:p>
            <a:pPr marL="400050" lvl="1" indent="0">
              <a:buNone/>
            </a:pPr>
            <a:r>
              <a:rPr lang="en-US" dirty="0" smtClean="0"/>
              <a:t>Harvesting and Storage</a:t>
            </a:r>
          </a:p>
          <a:p>
            <a:pPr marL="400050" lvl="1" indent="0">
              <a:buNone/>
            </a:pPr>
            <a:r>
              <a:rPr lang="en-US" dirty="0" smtClean="0"/>
              <a:t>Processing and Juice Storage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21</a:t>
            </a:fld>
            <a:endParaRPr lang="en-US" dirty="0"/>
          </a:p>
        </p:txBody>
      </p:sp>
      <p:pic>
        <p:nvPicPr>
          <p:cNvPr id="6146" name="Picture 2" descr="Energy beet research by Juan Vargas-Ramir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325" y="274638"/>
            <a:ext cx="5772150" cy="607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593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150" y="274638"/>
            <a:ext cx="5962650" cy="1143000"/>
          </a:xfrm>
        </p:spPr>
        <p:txBody>
          <a:bodyPr/>
          <a:lstStyle/>
          <a:p>
            <a:r>
              <a:rPr lang="en-US" dirty="0" smtClean="0"/>
              <a:t>Industrial Beets</a:t>
            </a:r>
            <a:endParaRPr lang="en-US" dirty="0"/>
          </a:p>
        </p:txBody>
      </p:sp>
      <p:sp>
        <p:nvSpPr>
          <p:cNvPr id="3" name="Content Placeholder 2"/>
          <p:cNvSpPr>
            <a:spLocks noGrp="1"/>
          </p:cNvSpPr>
          <p:nvPr>
            <p:ph idx="1"/>
          </p:nvPr>
        </p:nvSpPr>
        <p:spPr>
          <a:xfrm>
            <a:off x="3028950" y="1600200"/>
            <a:ext cx="5657850" cy="4525963"/>
          </a:xfrm>
        </p:spPr>
        <p:txBody>
          <a:bodyPr/>
          <a:lstStyle/>
          <a:p>
            <a:pPr marL="0" indent="0">
              <a:buNone/>
            </a:pPr>
            <a:r>
              <a:rPr lang="en-US" dirty="0" smtClean="0"/>
              <a:t>Varieties </a:t>
            </a:r>
            <a:r>
              <a:rPr lang="en-US" dirty="0"/>
              <a:t>of </a:t>
            </a:r>
            <a:r>
              <a:rPr lang="en-US" dirty="0" smtClean="0"/>
              <a:t>beta </a:t>
            </a:r>
            <a:r>
              <a:rPr lang="en-US" dirty="0"/>
              <a:t>vulgaris bred for sugar </a:t>
            </a:r>
            <a:r>
              <a:rPr lang="en-US" dirty="0" smtClean="0"/>
              <a:t>quantity</a:t>
            </a:r>
          </a:p>
          <a:p>
            <a:pPr marL="0" indent="0">
              <a:buNone/>
            </a:pPr>
            <a:endParaRPr lang="en-US" dirty="0"/>
          </a:p>
          <a:p>
            <a:pPr marL="0" indent="0">
              <a:buNone/>
            </a:pPr>
            <a:r>
              <a:rPr lang="en-US" dirty="0" smtClean="0"/>
              <a:t>May not meet quality standards for food production (sugar beet)</a:t>
            </a:r>
          </a:p>
          <a:p>
            <a:pPr marL="0" indent="0">
              <a:buNone/>
            </a:pPr>
            <a:endParaRPr lang="en-US" dirty="0"/>
          </a:p>
          <a:p>
            <a:pPr marL="0" indent="0">
              <a:buNone/>
            </a:pPr>
            <a:r>
              <a:rPr lang="en-US" dirty="0" smtClean="0"/>
              <a:t>Higher sugar yield than fodder beets</a:t>
            </a:r>
            <a:endParaRPr lang="en-US" dirty="0"/>
          </a:p>
          <a:p>
            <a:pPr marL="0" indent="0">
              <a:buNone/>
            </a:pPr>
            <a:endParaRPr lang="en-US" dirty="0" smtClean="0"/>
          </a:p>
          <a:p>
            <a:pPr marL="0" indent="0">
              <a:buNone/>
            </a:pP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1" y="1196984"/>
            <a:ext cx="2436019" cy="243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2.gstatic.com/images?q=tbn:ANd9GcQRXZ9WqREGqudCZlDabN9hQiufC-DYiko1Fu1tdTcUTqzP8cM38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65" y="3633004"/>
            <a:ext cx="2436985" cy="228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817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96760" y="4889096"/>
            <a:ext cx="8991600" cy="136296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Front-End Processing</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22" descr="putsch-sugar-production_scheme.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575" b="-145"/>
              <a:stretch>
                <a:fillRect/>
              </a:stretch>
            </p:blipFill>
          </mc:Choice>
          <mc:Fallback>
            <p:blipFill>
              <a:blip r:embed="rId4"/>
              <a:srcRect t="1575" b="-145"/>
              <a:stretch>
                <a:fillRect/>
              </a:stretch>
            </p:blipFill>
          </mc:Fallback>
        </mc:AlternateContent>
        <p:spPr bwMode="auto">
          <a:xfrm>
            <a:off x="96760" y="1540470"/>
            <a:ext cx="8991600" cy="31848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grpSp>
        <p:nvGrpSpPr>
          <p:cNvPr id="19" name="Group 18"/>
          <p:cNvGrpSpPr/>
          <p:nvPr/>
        </p:nvGrpSpPr>
        <p:grpSpPr>
          <a:xfrm>
            <a:off x="212072" y="4889096"/>
            <a:ext cx="8714218" cy="1362969"/>
            <a:chOff x="116018" y="4238758"/>
            <a:chExt cx="8714218" cy="1362969"/>
          </a:xfrm>
        </p:grpSpPr>
        <p:sp>
          <p:nvSpPr>
            <p:cNvPr id="20" name="TextBox 19"/>
            <p:cNvSpPr txBox="1"/>
            <p:nvPr/>
          </p:nvSpPr>
          <p:spPr>
            <a:xfrm>
              <a:off x="1165514" y="4408660"/>
              <a:ext cx="1000211"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Hammer mill</a:t>
              </a:r>
              <a:endParaRPr lang="en-US" sz="1600" dirty="0"/>
            </a:p>
          </p:txBody>
        </p:sp>
        <p:sp>
          <p:nvSpPr>
            <p:cNvPr id="21" name="Right Arrow 20"/>
            <p:cNvSpPr/>
            <p:nvPr/>
          </p:nvSpPr>
          <p:spPr>
            <a:xfrm>
              <a:off x="2232111" y="4615412"/>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2" name="TextBox 21"/>
            <p:cNvSpPr txBox="1"/>
            <p:nvPr/>
          </p:nvSpPr>
          <p:spPr>
            <a:xfrm>
              <a:off x="5337542" y="4408660"/>
              <a:ext cx="1165992"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Chamber filter press</a:t>
              </a:r>
              <a:endParaRPr lang="en-US" sz="1600" dirty="0"/>
            </a:p>
          </p:txBody>
        </p:sp>
        <p:sp>
          <p:nvSpPr>
            <p:cNvPr id="23" name="TextBox 22"/>
            <p:cNvSpPr txBox="1"/>
            <p:nvPr/>
          </p:nvSpPr>
          <p:spPr>
            <a:xfrm>
              <a:off x="2520178" y="4408660"/>
              <a:ext cx="2456213"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Modified ribbon mixer with hot water spray</a:t>
              </a:r>
              <a:endParaRPr lang="en-US" sz="1600" dirty="0"/>
            </a:p>
          </p:txBody>
        </p:sp>
        <p:sp>
          <p:nvSpPr>
            <p:cNvPr id="24" name="Right Arrow 23"/>
            <p:cNvSpPr/>
            <p:nvPr/>
          </p:nvSpPr>
          <p:spPr>
            <a:xfrm>
              <a:off x="5060489" y="4615412"/>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5" name="TextBox 24"/>
            <p:cNvSpPr txBox="1"/>
            <p:nvPr/>
          </p:nvSpPr>
          <p:spPr>
            <a:xfrm>
              <a:off x="6899565" y="4789323"/>
              <a:ext cx="1930671" cy="338554"/>
            </a:xfrm>
            <a:prstGeom prst="rect">
              <a:avLst/>
            </a:prstGeom>
            <a:noFill/>
          </p:spPr>
          <p:txBody>
            <a:bodyPr wrap="square" rtlCol="0">
              <a:spAutoFit/>
            </a:bodyPr>
            <a:lstStyle/>
            <a:p>
              <a:r>
                <a:rPr lang="en-US" sz="1600" b="1" dirty="0" smtClean="0">
                  <a:solidFill>
                    <a:srgbClr val="660066"/>
                  </a:solidFill>
                </a:rPr>
                <a:t>Juice for biofuel</a:t>
              </a:r>
              <a:endParaRPr lang="en-US" sz="1600" b="1" dirty="0">
                <a:solidFill>
                  <a:srgbClr val="660066"/>
                </a:solidFill>
              </a:endParaRPr>
            </a:p>
          </p:txBody>
        </p:sp>
        <p:sp>
          <p:nvSpPr>
            <p:cNvPr id="26" name="TextBox 25"/>
            <p:cNvSpPr txBox="1"/>
            <p:nvPr/>
          </p:nvSpPr>
          <p:spPr>
            <a:xfrm>
              <a:off x="6899565" y="4238758"/>
              <a:ext cx="1930671" cy="338554"/>
            </a:xfrm>
            <a:prstGeom prst="rect">
              <a:avLst/>
            </a:prstGeom>
            <a:noFill/>
          </p:spPr>
          <p:txBody>
            <a:bodyPr wrap="square" rtlCol="0">
              <a:spAutoFit/>
            </a:bodyPr>
            <a:lstStyle/>
            <a:p>
              <a:r>
                <a:rPr lang="en-US" sz="1600" b="1" dirty="0" smtClean="0">
                  <a:solidFill>
                    <a:srgbClr val="008000"/>
                  </a:solidFill>
                </a:rPr>
                <a:t>Pulp for pellets</a:t>
              </a:r>
              <a:endParaRPr lang="en-US" sz="1600" b="1" dirty="0">
                <a:solidFill>
                  <a:srgbClr val="008000"/>
                </a:solidFill>
              </a:endParaRPr>
            </a:p>
          </p:txBody>
        </p:sp>
        <p:sp>
          <p:nvSpPr>
            <p:cNvPr id="27" name="Right Arrow 26"/>
            <p:cNvSpPr/>
            <p:nvPr/>
          </p:nvSpPr>
          <p:spPr>
            <a:xfrm>
              <a:off x="901151" y="4612773"/>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8" name="TextBox 27"/>
            <p:cNvSpPr txBox="1"/>
            <p:nvPr/>
          </p:nvSpPr>
          <p:spPr>
            <a:xfrm>
              <a:off x="116018" y="4505403"/>
              <a:ext cx="1040637" cy="338554"/>
            </a:xfrm>
            <a:prstGeom prst="rect">
              <a:avLst/>
            </a:prstGeom>
            <a:noFill/>
          </p:spPr>
          <p:txBody>
            <a:bodyPr wrap="square" rtlCol="0">
              <a:spAutoFit/>
            </a:bodyPr>
            <a:lstStyle/>
            <a:p>
              <a:r>
                <a:rPr lang="en-US" sz="1600" b="1" dirty="0" smtClean="0">
                  <a:solidFill>
                    <a:srgbClr val="660066"/>
                  </a:solidFill>
                </a:rPr>
                <a:t> Beets</a:t>
              </a:r>
              <a:endParaRPr lang="en-US" sz="1600" b="1" dirty="0">
                <a:solidFill>
                  <a:srgbClr val="660066"/>
                </a:solidFill>
              </a:endParaRPr>
            </a:p>
          </p:txBody>
        </p:sp>
        <p:sp>
          <p:nvSpPr>
            <p:cNvPr id="29" name="TextBox 28"/>
            <p:cNvSpPr txBox="1"/>
            <p:nvPr/>
          </p:nvSpPr>
          <p:spPr>
            <a:xfrm>
              <a:off x="2773196" y="5201617"/>
              <a:ext cx="5508371" cy="400110"/>
            </a:xfrm>
            <a:prstGeom prst="rect">
              <a:avLst/>
            </a:prstGeom>
            <a:noFill/>
          </p:spPr>
          <p:txBody>
            <a:bodyPr wrap="square" rtlCol="0">
              <a:spAutoFit/>
            </a:bodyPr>
            <a:lstStyle/>
            <a:p>
              <a:r>
                <a:rPr lang="en-US" sz="2000" b="1" dirty="0" smtClean="0">
                  <a:solidFill>
                    <a:srgbClr val="000090"/>
                  </a:solidFill>
                </a:rPr>
                <a:t>Beet to juice and pulp</a:t>
              </a:r>
              <a:endParaRPr lang="en-US" sz="2000" b="1" dirty="0">
                <a:solidFill>
                  <a:srgbClr val="000090"/>
                </a:solidFill>
              </a:endParaRPr>
            </a:p>
          </p:txBody>
        </p:sp>
        <p:sp>
          <p:nvSpPr>
            <p:cNvPr id="30" name="TextBox 29"/>
            <p:cNvSpPr txBox="1"/>
            <p:nvPr/>
          </p:nvSpPr>
          <p:spPr>
            <a:xfrm>
              <a:off x="7405836" y="4450367"/>
              <a:ext cx="778375" cy="461665"/>
            </a:xfrm>
            <a:prstGeom prst="rect">
              <a:avLst/>
            </a:prstGeom>
            <a:noFill/>
          </p:spPr>
          <p:txBody>
            <a:bodyPr wrap="square" rtlCol="0">
              <a:spAutoFit/>
            </a:bodyPr>
            <a:lstStyle/>
            <a:p>
              <a:r>
                <a:rPr lang="en-US" sz="2400" dirty="0" smtClean="0"/>
                <a:t>+</a:t>
              </a:r>
              <a:endParaRPr lang="en-US" sz="2400" dirty="0"/>
            </a:p>
          </p:txBody>
        </p:sp>
        <p:sp>
          <p:nvSpPr>
            <p:cNvPr id="31" name="Right Arrow 30"/>
            <p:cNvSpPr/>
            <p:nvPr/>
          </p:nvSpPr>
          <p:spPr>
            <a:xfrm rot="19505834">
              <a:off x="6586787" y="4507566"/>
              <a:ext cx="3096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2" name="Right Arrow 31"/>
            <p:cNvSpPr/>
            <p:nvPr/>
          </p:nvSpPr>
          <p:spPr>
            <a:xfrm rot="1990605">
              <a:off x="6587035" y="4755682"/>
              <a:ext cx="3096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603420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Beet/Juice Storage</a:t>
            </a:r>
            <a:endParaRPr lang="en-US" dirty="0"/>
          </a:p>
        </p:txBody>
      </p:sp>
      <p:sp>
        <p:nvSpPr>
          <p:cNvPr id="3" name="Content Placeholder 2"/>
          <p:cNvSpPr>
            <a:spLocks noGrp="1"/>
          </p:cNvSpPr>
          <p:nvPr>
            <p:ph idx="1"/>
          </p:nvPr>
        </p:nvSpPr>
        <p:spPr/>
        <p:txBody>
          <a:bodyPr/>
          <a:lstStyle/>
          <a:p>
            <a:endParaRPr lang="en-US"/>
          </a:p>
        </p:txBody>
      </p:sp>
      <p:pic>
        <p:nvPicPr>
          <p:cNvPr id="4" name="Picture 2" descr="G:\JV\100_0060.jpg"/>
          <p:cNvPicPr>
            <a:picLocks noChangeAspect="1" noChangeArrowheads="1"/>
          </p:cNvPicPr>
          <p:nvPr/>
        </p:nvPicPr>
        <p:blipFill>
          <a:blip r:embed="rId3" cstate="print"/>
          <a:srcRect/>
          <a:stretch>
            <a:fillRect/>
          </a:stretch>
        </p:blipFill>
        <p:spPr bwMode="auto">
          <a:xfrm>
            <a:off x="1351128" y="1600200"/>
            <a:ext cx="6588699" cy="4525963"/>
          </a:xfrm>
          <a:prstGeom prst="rect">
            <a:avLst/>
          </a:prstGeom>
          <a:noFill/>
        </p:spPr>
      </p:pic>
    </p:spTree>
    <p:extLst>
      <p:ext uri="{BB962C8B-B14F-4D97-AF65-F5344CB8AC3E}">
        <p14:creationId xmlns:p14="http://schemas.microsoft.com/office/powerpoint/2010/main" val="3261263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25</a:t>
            </a:fld>
            <a:endParaRPr lang="en-US" dirty="0"/>
          </a:p>
        </p:txBody>
      </p:sp>
    </p:spTree>
    <p:extLst>
      <p:ext uri="{BB962C8B-B14F-4D97-AF65-F5344CB8AC3E}">
        <p14:creationId xmlns:p14="http://schemas.microsoft.com/office/powerpoint/2010/main" val="1743485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Security</a:t>
            </a:r>
            <a:endParaRPr lang="en-US" dirty="0"/>
          </a:p>
        </p:txBody>
      </p:sp>
      <p:sp>
        <p:nvSpPr>
          <p:cNvPr id="3" name="Content Placeholder 2"/>
          <p:cNvSpPr>
            <a:spLocks noGrp="1"/>
          </p:cNvSpPr>
          <p:nvPr>
            <p:ph idx="1"/>
          </p:nvPr>
        </p:nvSpPr>
        <p:spPr/>
        <p:txBody>
          <a:bodyPr/>
          <a:lstStyle/>
          <a:p>
            <a:pPr marL="0" indent="0">
              <a:buNone/>
            </a:pPr>
            <a:endParaRPr lang="en-US" i="1" dirty="0" smtClean="0"/>
          </a:p>
          <a:p>
            <a:pPr marL="0" indent="0">
              <a:buNone/>
            </a:pPr>
            <a:r>
              <a:rPr lang="en-US" i="1" dirty="0" smtClean="0"/>
              <a:t>when </a:t>
            </a:r>
            <a:r>
              <a:rPr lang="en-US" i="1" dirty="0"/>
              <a:t>all people at all times have access to sufficient, safe, nutritious food to maintain a healthy and active </a:t>
            </a:r>
            <a:r>
              <a:rPr lang="en-US" i="1" dirty="0" smtClean="0"/>
              <a:t>life</a:t>
            </a:r>
          </a:p>
          <a:p>
            <a:pPr marL="0" indent="0">
              <a:buNone/>
            </a:pPr>
            <a:endParaRPr lang="en-US" i="1" dirty="0"/>
          </a:p>
          <a:p>
            <a:pPr marL="0" indent="0">
              <a:buNone/>
            </a:pPr>
            <a:r>
              <a:rPr lang="en-US" i="1" dirty="0" smtClean="0"/>
              <a:t>Should land be used to grow industrial crops?</a:t>
            </a:r>
            <a:endParaRPr lang="en-US" i="1"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26</a:t>
            </a:fld>
            <a:endParaRPr lang="en-US" dirty="0"/>
          </a:p>
        </p:txBody>
      </p:sp>
    </p:spTree>
    <p:extLst>
      <p:ext uri="{BB962C8B-B14F-4D97-AF65-F5344CB8AC3E}">
        <p14:creationId xmlns:p14="http://schemas.microsoft.com/office/powerpoint/2010/main" val="1229669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Security</a:t>
            </a:r>
            <a:endParaRPr lang="en-US" dirty="0"/>
          </a:p>
        </p:txBody>
      </p:sp>
      <p:sp>
        <p:nvSpPr>
          <p:cNvPr id="3" name="Content Placeholder 2"/>
          <p:cNvSpPr>
            <a:spLocks noGrp="1"/>
          </p:cNvSpPr>
          <p:nvPr>
            <p:ph idx="1"/>
          </p:nvPr>
        </p:nvSpPr>
        <p:spPr>
          <a:xfrm>
            <a:off x="4299626" y="1624012"/>
            <a:ext cx="4387174" cy="4525963"/>
          </a:xfrm>
        </p:spPr>
        <p:txBody>
          <a:bodyPr/>
          <a:lstStyle/>
          <a:p>
            <a:pPr marL="0" indent="0">
              <a:buNone/>
            </a:pPr>
            <a:endParaRPr lang="en-US" dirty="0" smtClean="0"/>
          </a:p>
          <a:p>
            <a:pPr marL="0" indent="0">
              <a:buNone/>
            </a:pPr>
            <a:r>
              <a:rPr lang="en-US" dirty="0" smtClean="0"/>
              <a:t>the </a:t>
            </a:r>
            <a:r>
              <a:rPr lang="en-US" dirty="0"/>
              <a:t>uninterrupted availability of energy sources at an affordable price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27</a:t>
            </a:fld>
            <a:endParaRPr lang="en-US" dirty="0"/>
          </a:p>
        </p:txBody>
      </p:sp>
      <p:pic>
        <p:nvPicPr>
          <p:cNvPr id="7170" name="Picture 2" descr="http://blog.adw.org/wp-content/uploads/battleship_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737" y="1873367"/>
            <a:ext cx="4635795" cy="347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126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Overproduction</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28</a:t>
            </a:fld>
            <a:endParaRPr lang="en-US" dirty="0"/>
          </a:p>
        </p:txBody>
      </p:sp>
      <p:sp>
        <p:nvSpPr>
          <p:cNvPr id="5" name="AutoShape 4" descr="data:image/jpeg;base64,/9j/4AAQSkZJRgABAQAAAQABAAD/2wCEAAkGBhQSEBUUEhQWFRUWFxgYFxcXFRgYGBkeFxgYFxgaGBggHigeGhkjHBgXIC8iIygpLCwsFx8xNTAqNSYrLCkBCQoKDgwOFA8PFSkcFBwpKSkpKSkpKSkpKSkpKSkpKSkpKSkpKSkpKSkpKSkpKSksKSksLCksLCkpKSkpLCkpKf/AABEIALYBFQMBIgACEQEDEQH/xAAcAAABBQEBAQAAAAAAAAAAAAAAAgMEBQYBBwj/xABAEAACAQMDAQUFBQYFAwUBAAABAhEAAyEEEjFBBQYiUWETMnGBkQcjQqHRFFKSscHwFWKC4fEzQ3IWF1OiszT/xAAXAQEBAQEAAAAAAAAAAAAAAAAAAQID/8QAHBEBAQEBAQADAQAAAAAAAAAAABEBEiECMUET/9oADAMBAAIRAxEAPwD2+iiu1xVyiu1ypAUUUVIoooopAUUUVQUUUUBRRRQFFFE0BRRNE1kFFE0TVBRRRVBRRRSIKKKKAoooooooooCiiioCiiigKKKKgK7RRW0FV3bTkICrFTu5Bjoasar+2BKD/wAh/I0FQmpuH/uP9aeW6/8A8j/xU2LMV0TUaOftD/vt9acS837zfU0hYroNA57V/wB5vqa6LzfvN9TSZroE0Di3W/eP1o9u3mfrTU0tWoFm6Y95vqaSLpP4m/iP60TXQtAlt0e838bfrQhP7zfxt+tdD0vcKBDg/vN/E361xQf3m/jb9aWW86VI6UWG3LebfxN+tcDE9W/ib9ac3UmalCQp82/jb9acPxP8R/WuqaCtCEMDHJ/iP60hXM8tH/k360tz0pstiqg3Hzb+I/rStp8z9T+tIn8hUC/28iGMnzPA+U80ExtUqkKX8XkWP60sXz0/maqexbtn2l4lk3XLpZQY3QVSAPmGwKuVINAWyep/M0p/n9TXGNdLUUkt8fqad7MSGYyeBySep86jPUvs33j8B/M0TVhRRRRBRRRQdorldqoKgdsHwD/yH8jU+oXai+D5j+tBUK9O2xmaaFvNOgRUadK+VKSko1LLjAJGeM80ARNdQRXBQHoBrnSgUhiCaWjRUquzSw1I9rSiwoO9KC1cDCg3BVHTEZpMxxXXFcqAZxXA1IZs1wXPpFQOrdBPWl7oFRlANKbUAD4GPLIq4FNf9KHcEUkjNNXfhVIhdu6K3csneNwUyMmM4yBg4PXisNc7o6czzPUeEx8cVvO1iBp3LEKNuSTAHqTXnfb32kaawCqzddZPg93OQCxx16TWviyu+6HYtm1qFZF8QVsmJEg+noc1ug9eT9h/atYGpIv27iNO3wfeAk4HQN14g16Fou82lvmLd+2W/dLBX8x4Ghsgg8VNzVxazSicU2ARzRM1FdK1L7NncZ8v61FAqT2Y0sfh/WiasqKKKiCiiilBXaKK0jlV/bepVLYLGBuA+sxVhWT+0lx+w5Ut96ggCTyRPpHnUUrT9qW2OGGG28iTHlnipbahRywHzFeV2NXdR9ikOMbS24tmZ4PiiOfXNT9P2rdLEMggMAIU+LcBlSWMwSBxV5WvQ/222OXX61UantMs6lVEKSRBmenyrOLq2O4qIGM4jNKtXWHynA9Z/pNIjZaXtOULPCweOsY6V09qW4mSflWM1t9vuymTuG5WDcZDEdD0/Sg+23HaFAHmM8ZjHFINi+vQDdOOI6/MdBTdrtm2fMfKsjpxqEbO1R+vkSI6flUr2LkyTgic8z1JJFItaLUdtIMQ3xxVda702yyg7h/mjBIk+c8Uxc7PLKADxMmQZnOM/GoVnsba5LEbTOceSkfnupMK1qdvWjgE5/yml/4lbPDcis2gQkbbikxx1xkx8qfL5gspJyBmYGCYjMUgvW7RUfin4Zpz9qUjmDWduOeQwBjwgqxxI3Ssc8RSdRq7o3bV3mBtMgKTEwfKDuH0zSDQG8se9/OoN7vJaTbIuAN1KED61B0buLRNz/qrLFQwIALQJjJ8Pn1NdtarcdoRgcD3tuAOgmev86kFtc16AAzggYAJPSPSfnTFx96mVIyxgxOQORmOKzelXWAy1yziCFfxec4j8wTxTvaGg1N7TurXLKl0GxgXkOu3cdwHu+9iOo5pBpreoYIp2/hA6+VNP2geNyrPXGPrisd2D3PuWUY37tvUh2Gy5JKqMrnd6xwOlXD9g2pVj7Hbg8AyM+nEkVfB5f2rd1d8e01DXLzbj7NG90RI9oUwoQcAR4j6Aznr/Yd51ZXWLgJI3PbBaT4gfFM9R8x1Ee4azu2jujuq3CpJUsq/i4BkHA5iYJpx+xwIZYWQAAqWhPMspjGDH+kVqsx4f2roGt3bjjYLjk7fvbYhcAv73Jyo/wBR8qc7I7Avai2V+7b2Slg4uodgzhju/wCnP8JPlIr17U917Ny5avvhrZZVDNb2N6tCmcxjpTtju3YuAuVZDcQK4UgKQGmIAjPXGQavRHnGm1et0V1EW+bO20puW/abpZbe54tkMpwBJAjJrTaL7RdfaQtqLVi4ACxYG5bMK3sz+EqYbw8c1f6julYNwOTciFU/fOJCgAbl90jzmu6ru9pvbpeuXCzqTsVnOyXLGdvu7i7E/wDGJcWaUO87Pa3MgtHjLqwPwcNHw4q77jal3a4WJI2pB6HJ4PUVU6/uxauJsYMy7gwXccECBwRxJ61oO6PZ62iwURCKoEcKhIUc+VZ2QaaiiisgoooqgoooogrNfaApOjwrN94mFYqTz1Ga0tUXfG5t00+Tg4wcBjg9OKYrz7R6W6GB9k6yoYEu+0EfhYcDnmlWrQU7TcXfJJHtXyxERkzjj86l6DtIBGKcAxgSJiW6SQOpPlT1++lwAFSDMhV2ypEknMZB5k9cVoVent3i5lVUiQrSzSMYALQTIOTxFT00W3jaX5khuJ3CfEeDEnNP/sJUHapYM+45UZOST5gYFRkDgNBAJbAnw7RIH4Zz5Z5weKCJp7y3Ad5sh9zqAG4JU8H68jpT9zsn7tdm0lRGYEyfEJAnzHFdHaNrfF3YbjAEKCzOZHI8oE8DjJipNzVKBhiwgYRST4sjaM4j+XrQRNVaRoJU8glbe0sTjGVDEA/DmfhX6nW2EU3G3AJDwRmVgiczMkcjoatdQzFxNolG/HvVVXpBSZJwMjndUPtLRXGgfcm0QQ1twwmASZIGPQj0NAjQ9uWlXwqZYT4FZh4vH1bcW44HpFWeu7UtohZjJiQIEx1jE/n8qptL3WhxdW4FAIG5bm1cDZwVwOmW6VGud3bxZriaqwAoba0Fgd24yxzEbm4/pQXA7z2EcWwTmDuiZnOGnynz6DFS9J3ht3S2zexEABEG6D548wcz/tX6NtXY0pW6DqHJI9kjjYqCNsYBiPjyKj9m6YoXZrToGkvbF0FgUHhWCud26YluenFINJp70AlpTJwwVQMYJG7JJ/d/KnLl2UDi5sX3s5JHXzP5Viz25ayht3FCmDuuSROCCCBB8/KrAHT3l3Wydvuo4YknbgQpxj6zSFaP9qR3lWHuw7QAY/D4jnmcU8NSIJEmAMqvOeBnbj61V2dAiKAys5c7iWfauJ6LmPTNNX72iRDuOScqWcCcDGZqQWCastN1rbkgFUlHnbIOc5yOfSpty+UtjwmCJcDnI8UDdMwarj+zLzkicFmI9eWpWj0aXdrG1gkgLLAQIl8nIPSOfhmip2j0osqEtgLaAY7JYtuZpJJOQMnHr0pq92fbuW2tNtAK7F25IG2BBI5+VSf8LsgbYxEFZfj+LimNUEFxQNiiI8U9OB7w58zVDeo0qi0LYEvs2Awk+FACTkAYX05qH3V7JexYcXSrv7W7cEZgOwIA6AQBgGKkdoLbiVU8GCN+33SJ3QRGf+adsdiWigKyfD7wc5nPMhfyqIcsaBFNwragsRJEDecGTB4+PkaLZJRhsdSDgkDpgbeQf9xTGn0jL7RUVkJIO4kkQBEKxEfz65qVodG6qSxJZomW8pgT8z1orP3LOtGokbza2OJhYBABBAjmR5cEjrTvYtjW/fm+x2lV9iPBuBBfeY2yv4OTRr+8qI7gh3UESAwmR5Y/InpTvamsSztVXvS5DBQfk2CJxOR8KqIXbum1i+zGma6xJ+8yCIAnEgQCZ6zWw7oaUqWZgwdlUsGZmg+kk9Z4rNante2loE3b5BYDbCqwOSfFHqCY8q0PcvUq+8r7UeEErckxkiVJHBjp5DAqb9DV0UUVAUUUVICiiiqCs7380LXdGVtzv3KVggZyMz0zWiqs7woDaG6YDgmPQEj86DzPsu9cQlLlr2TSsz4gQ3rxuMDHrwKpbvfUe0a2lt3G9xtnmAQuPMcya2/beqSyNz3iGY4DAsscGUURHSWrM947ZfT+1sG2DbCC4irBJkgGNueSfLHpWxP7H1d2FDgrcdN+wcQJGWJw0FTz+c0lihBhXIILk58W8Q3zgx5VL0vaa3LKlD4Qy2w+NrnaCdsZ259OKgavWKLnsy43AEybc7gIOyQ3T+/UB7SHcdplraieCygbSo8jDfn6VQ9saf8AZyLemUKb961OwGNgGOeADExHI4mr90WRDYYShFtVjBO3xH8o86h3taDbO7TuyqR4Vjw5kFColWnyiDGZoJpvqSRs3AJLNJCw5nbzu8XOPKpivb8UKzbTuACXDOIPQiQARB+nE1Wkt3LErZsu3i9p4iSx3EkgluCOAFnp6y5q79w27zOCo8e2cDaBtBHlyZJ/pUD3a+mtXg1u66wc4baQIEMACB4ZkTPwqT2P2cbFpE3b1VT4h1kksxMky24fQ1Vdz+ybY0aMwDtdG4FgG27pkKeggVKs6G3YclbIFkKEZvaEROZALQV6E+c+VBY3e0GtgEWywN1U8IjapMFi0Egcn5gedM2u0Rfa7A8FtlT2jNyYVjGDMSMnzHqaf9haDAi2oK28ztJ6R8c9aFuAbYdALk/hWGJ8sRuxGfhzQOXuykuiLtu3dUEkgiWE9YwfiJjrTFnRWrOUthdhgeAwC3kokCcZjEdYy9+0rIubjut4aMCfJusQTx507Z0RbcWxypBiCCdwn1AIH/NBB7Q1Op2L+z2WJJII4ZSvxIEEdar+7eru37jsQiFD7N/CQ4IyesKc9M/Drf7LI5ZS0BDJZicSAZ64mQJ/rVt3g0umTauwsDiM7sE7jjyWM+QoJ+o7OLTvuqSTj7lSB8yZ+dSBfa6nhdwCNu4oVZoncVE4WYgjGMVjdV9o9xWBVU8TAQw3TOJmRGI4pafaKUAT2KLuLQZJAMzGTwfFHlgcUmla8WPZiS7wY5QwOuYPmD9a7du+Kbpt3ApBVQsbeCNzGfFOYx+VY1O+12Hhp8CwdoBGc5I9f5VR9t987soG2+zdmGFAZTgliQYIJJnE4qwr1H/E7c+NhKyQd0xA6Do3OaQuvUP4QwkwBhVmJEKc9Pzryo66Q3U+fr5T+VTO0O9b2dKroZfei7CfwsrjGOZXzETwZpyV6g2tJXcqnd0WYPzJOOKatpf94ezBOSrM5/8At545zXmtjtLUXtQtoOQ5zljAwSZMdIPScV6P2RprnslD3S4j3iAkYklRE/Nqm5CpDaq5yls78BgPCpkHgsBvX9flRotVe3A3dOEYyPaBrfAzkzMfDzofs78XtmHWTx88zFQdd2kloxqLm6SzSFb3Z8KwOoBGesTFRUgdq3muAGzbKwfeur70jaME9JxBrS9iMS7SIwMSY/2rI6O5pdSrBRuKt0dwRgQYI9fX+lajuxILgszDkbokA9JAE8c+tNRf0UUVAUUUUBXJrtcrIKre31U2YaI3DnjrVjNZ3v4T+xPBjK+f9M1cGI1t+2162QN1s3QmV8JzCkTkqGI9PDWH7094Cmou2Dt9ndGwgDauAYYEZJG4GZ85mrXv0zpaXBhV8TKDghcZ4iR1868p1muNxQCeGJ+uf1rtmJrW92u/P7MWQLvSCRuMgeoHO7LScV6x2VpAdIGUibg3b2AMbs8eQB4PnXzgrRFe1fZ/3qOpteyj/pLaWeJJQ7scQCoj40+WGLe7Zu2gpe+CFceIIcKSBtYBsgj6fKlrt3OpZyDBgjEZBKt5Hr8KmG5MHpJBnzzEfCGPyqp7f1y2rW7aDH4Z5nkcjn61hVlZ1KpsO8Mwx7m5oIiJJAn4H409prsSo92MsQgk9WZRjPoBzWYTvHYbYHaN6Ag7zKmOrflJIqx7P7dQkqpBYZBC8jrJjP8AvQTtNpLentKE8FtWYwviHiYt7vKwSYAPFL1ehN0oU8donexEZVQWVfWW2j4T51DsXhtbahBE+MoSGE4zEGOIz/OpFnW3oUi065gyNqEfvQchevmM0DXeLtpNLZViyK4MIIHHkBHu4jH5U72ZqmvW/aW7cIQGtsQoyedvUg8zHn51mu9vca7rLivbYLskeP2m0gwZEKduRx6+lbC0WVUtIpAVNgKg7RtG2AQOmOfLFBIt6O4cvcAUjxAA5PmJ469MjpTSbd4VWfw8lmQkcQrTkqZMGP1p3VaohWI6KSP+PpWP7r6Y6q5eZmfEKxmFyWkHknABFBrLuhVmDm2NwXaV3wQs5jbyetRNd2Hpr9orctW9h4cDYysOu4DcGHn9acfsMDZ9/cDoYVzDbvINMdMZ5rtrs5FZt1y4S/KkgKdvkACQYnrMfDEorNH3E0Y+7e5duXILKSwTHIKwIYDHM1hu83YN0XFayjugubODuDA4EgQSfOB8Op9W09qyIVEPhGMscHyYnHXHQelThfKLIgf5c9OAI4x6UukeR6vsu8iFmsOgwdzqwAycSQOMY9Kpu0uyTeRfGgCFpOSuYyD5c9Ole4/tJaIVXUjhj9J6n1EVldX3ERnJNxLKvtgA7hgnwqCoEAmQJPSeBGs1IxvZvYO1NruPDGASCYELwZyCMelVGt14ZblsBUtretgyBggkk7iJE55Pn516Ge4lm34bGpue1jHtYcGOgACx8J6V55pe5t89oNpdQxCt97cdADvVZhk9SW2+hORirm0jR909fZv61FVlLEOBHojdeIgmvWLembHBA69fp8qynYfdrR6cq1rTIrA/duWLv5biSZUkZgY+FaP9vYHakk4kkAIo8/M9fnWdXFf31utb0jtMbSsAHJk5+decP2kb1jI3PaKknzRzB552vH8Yr1fV6Jb4IvDcvlwDHoD+U03pdBprJ+7tW7ZzkIFJnkT5Grmwjyjsz9utXQbNlxccgANbIDSRhiRBEcmRAk9K9r7n2mVmFxw932dsXNvugieMdc/pQXA6kz6k1N7B994ECPTMnJxWd2kXdFFFQFFFFAUmu0VkIJqg77oW0bgGDuXPzq/aqTvZc26ViTtgqZ+dP1r8eYanQnU2RY3ONiqD4CS+CuBMkeflXjvbnZTae+9pp8PBI2kjzivdtL209y6yu+5Sn3awBuI96TgYEYxya8y7/Wd7swA3JcIJjOZwehAgQRg5wDXbNYYetf8AZl2o1rU3FC7g9q4Y6k2lNwAepiKzFvRMTEGfKK3P2e93HXUpddLoEOBNohfGhQlmMYIYwBPrFa1HqGjv+0th0MqwVl4yCCRHrH0k+VN3NDZYbmRXM43AMB0wDImsr9nPbwNkaVl+8sFsH8QBeRHTaSK19xCCDxMwPLDGPliue+NIb300w3Qqq0khVAaR+IAROOn9l9+17aru3TZaDIiBz4uhjz+FYzvNoL+p1a27YLFBwIAWSrbmacZJyY4HNVp7q60H2YtNxnxLsAx13R0A881Yj0TVdqpa995H7u8T/pHXzio+s7w2rIDe8hzgkyG/ueax/wD6V1zbUZAfJjcQAARAJnd6CQeKe/8AQ+pG2292yiSfEXeB5CNon8qTD1oe0+9tq2V2w0ENG7ED04Bg4k9Kh9t951CRaNwKSGlSQJwQec/AiMcU7ou49uyQ19zeQA+CCk+Xi3cDyqxbTaEEM+klRlXRZTyhl3ATI6ini+qS13ttspnwh0eRM7SBn4DGMcRzUr7P9YnsXVbiM3tWYqGBMFQAfhg06dfpIuXDprKbWhCbaEsCJEjOY61AF7SvFyzaFq+hkG0oU/NfdYRgqfrwaI0Hb/avstO7SsyAAwYgGfT4fyqTodTdezaZz43UMQBAG4AwB0gEV553z74+0+59gdgEkuSDLAyfICIHxmtj3c7yW9WpKDayDKTMDO0gwJUgflFSLVy+obaSkEqNxBaAQDBmeOMHzInE01pdQz7biZRuVjKz8JAYevP0qB2xfJtMAclG6kQoHi4PEz8auOx7apprapO3YpB6ncJJ+JmfnUA+kcEruXa0zPIPmJEH/f0pgaKCV3gyOGQfOOkEcj50/qrLnwIBLdSML/mxmfL1Ipi9obnswDdUkHDhG3Y4MBjJ/vrVU2ulSNhYmOBw0D90jkrj8vjT2ut2ykXLgAIIkNtJ3YMHoTxTb9k7yGuXMAhlNtFXicyQTniPI0o6G2oG4u6yCsvIxxgR1HBxigYXUBfcHIwM5GPdiZH8sYqfY7TD+FR4l95Dk+QaRg/zFNrq7S+LYrEnbO1dwxx6YPPr613/AB60G9mgbdG6Nsr+XPTp1E0RO9mSDuED+fxioGt7Zt2wQYkCcR0wRng+VO2dZcucLEHnlT/X8ulQ+3uwW1Fsyu26PdZcgxkH4ehyD1PUK09+7SGFJPoTIMDzAgH09K032fd6RrLt4BdpQL1kEMcGOnBrG6D7NLjrN+8EmcKoc/M4E/CfjWu+zzueNDevbbpuB0QZXaRtJ9SDzTYjd0UUVhRRRRShNFJmgGosdaqLvhpvaaRlzlk4594VeE1nu/STonG4r4reRyPvF4pi/jxVEZbvgBJUyYJ/DMyBx+VVmr7wXbM3bP3dyCYYBpBO1h8cTMZwcVvrmjt6cbVnB5ByZ6kDz9am9g2Lfs2uWkVWuO7MYzMkQDGBjjpJrtWHkp+0/XRAdB6i2s/8Uye/+sYEnUMDmICAycGCFkfXpWu+0Tsr2lvdCm6oJBETA95TA8uBPT1ry62Mc1rJqLTTdoOLntd7b2JJYMZ3E7i0z5gH5V7h2B20mq06OpJKwj7iAd8QcDjcTI+IrwALEegJ5zW9+zDUgGN8MX9w+6QNpJ8gcD6fIz5YY9D0tv2TNES5Lt/QegHl5kmsz3j7YvPqBasoSwOIADEgTIbkefMYzWtvjaOvUT5+tZLsW437ZfYnABEeRYCSPIwoFYxdWTLrntwy290ZBeJx0IwDPypzUaPW3LQE2DGG3sWY4/FA2hs5qyTVhQzMcCZ+H6RWJ13fbbc9rb8OQCOjCSAHAEfPmmC+tdkax7IU6m2m3hVBdvKGPT69Ke0fdIMuy9qmaTIURE8cnrxiOlUNvvwhcMk48LjGRGRPUjESPKuazvE+okWLNx1k+IBj8Pd4+tX08a/sfsPS6dmVlDTgtcjw+kQBE9avNT2ppLa7Weyqrysp0x7o69OKwFm5r9SoUWQsCGe4Nm7AmZzPnAORUy13e1ZAV7yKAR40BJjyiBPTOOvNSKs9N3oW4727agWxJBAHiWYz5f8AFN6ZtMbj3La20vbSGKQAyzmYwSCByJzUZe4qsM6i8R1YbACOowOseZq07P7vaW0dtu2A4zLSzGOoJOf6elPApu7X7VZdXZkV02SF8UTJInifhV9pOzwltLakwiqokfuiAT64qp1167Mq8QRKidxHWW4B9PzFdFkPbHiZgw94u28H0MypDD6ioq0vErmRx1wP74pl7kz/AMdJFMWtXv8Aubh8cAox/Ht+HD+f1HBAjz7OQY2nzI8J8v7/AFpBVds9vLpLqSQLVzDqWyJmLgHK8QR1GeRUrs+6zHdbUvZf8YGBMwygn3TgE5xHlWQ7a0X7T2zbtt4kG1nSMbUDMMephfWTXpVolfwlenSKu+Ig2+yTu3rCkiGBLNPWeRBBk/M1MPZIEM07h1wBnBGBkfHyqWjiT+gqDq+1PZsBdgW2wHmBPk/lPQ+ePjBJNoKJGY4H+3X505a1wdDuIUGRPl06+639agW9NdVoCk2m4giUPoCZ2n8vrSk7GaSfabVYQygDPkZ6H6/yopz9vCv7MtLGWtmR4lHUkCJGfLjFWvdvVFrrgiCFmRwcjP8Af9ao17rWPxAtBn3m+OcyfrmtB3c7PS0zbF2yucknkRkmYoNBXK5RWEdrldooGSa6ppgPShcqOh0ms53/AHjQXT62/wA7i1oN1UPfVh+xXN3Ep/8Aooq59pv0881A9raDZnaDA8wNufSelK7uXGW29kCH9piceBgJz6EHjrFK0RUWgV4JJMnHMfIYmuaTXj9sRRBBDLj4Tz8RXRzK7V7tn2RhyWB3TGPUZ8/nkfKvFO0dL7K+6RwTHwOR+RFe+9qEbfOM8E8jmOuR0rx/v7ZBuC4BGSrYI4ypz194f6avx01l2vTU/srtH2RJBMt4ecDcRuPPOB/YqsBpSiTA5+tdEfQPd/WC5YtruTeVVjJ/y529Tjbn41X6XRG295mkNcfrkQMgiOhFUGp7UXS2dPasBFK4NxYZt6Iu7MAF9znBkZ9K1nZHb2m1Fssz7WAMhmGfdG+YgfAVyVVdu63bp36SOfh/sD9ayHcfsoavVn2qh7dsFis4Yk7VB8xiY/yHzr0LvH3Xa7YJtMrCJ+Ucg1l/sztBLmoQx7SUkTJhd+6fqPrVzfBub3YunYR7G1A48CiPhArra0W4U+5x4VjZ6wBG3+VPW/7NHaF5VWWMAcngD+/61lTOquGfDKnoZ/pORXE1W4HdAuL7wgxkYK/5T/QjpVDY7fRG2MdyHCsOV/ynzAwR9OlKsG5c1AbTgsBO4zClTyCSAPIjnIFUq6Os2qZPh/EB0H7wjr/OnNUFKgrEc7gSTxIYR8qTrewmK4dVB5PJH158unNU9/SXQgt2fasg/wC61uQJj3E5PXrUFrpe2N6MAV9ouGxuAByGC+RA68EGqn/HfYnc1wPJh0G0McYYRgERGORHpUjRdzzv9o168dwggAKCDBgzJBx8RWi03Ylq2JFm2PUqGP1NBRX7t2+o/Z0c5DC4TtAbkFTOSKul0D3ADd+7x4kUzn48R8jzViIA5/QekCmNR2oqe8QB5yJE9Y8qVSNB2cLRbby5lmJlm8pJzAHAGB0qaWxmDVD2l24lolYJPvE7oieDu5+EVT3++T3FFtCFcgw04Mcif3sjOJkfCkqVs73aKJbLsYUYI9fKKw3ebXLqtRprVswrXCH6qwMbkPxT2hg+R9Kgftl21945leGBM7gRBMHyxn1PSofehzpyt5AspFxJBKkjrzmAePjWswep+2jaAY90Y6A44+UUu9qoU9YBI/T+/OvD9H9qWt/Ebbz52/6g1uO6He69qmCPYddwMOFb2XhHVo8PUdeBUmlbmzqNwHAMDj1FTuwdRN11IMqvMYIJH54/38qoWCCCIaI5/wAox86md2nJv3J52D67vPr0FZVp6K4KVFZQRRXaKCvNcrk0TWXUsNVL3x0ty7o7iWV3OTbhREmLiE8kDgGrUmjfVqR5tpO7Oq9iEewwgtIlMg8T4vnTb9y9Qty26WWJUqSN64zke96nivTt1dmr0nLJt2NdyPZkg+oFZTvR9ml7UWXCKA0lwgIOYwoYkDJ+AzXq80k06OcfN/8A7Ra6P/5bpOf+5pxPl/3DH58+kl1/sk10GNG/p9/a8hEy0ec8Z9MV9FUFoBrX9NTjHz1/7edsbWRdLCMxJBu2CcwPeLzwAKldn/Zv2ruKtpkRHKgublolFUk+EC5OZz5wK9x0vaqsoJBXcFIwSTu44Hnj/aDTtzXKt1bZBlhIPT8XXzO0/HpMNDvTnHmfanZva5tG1bseHao3C9aSIXawADTB59IqL3C7ha3TXrzXrIVWC7PvLbHkkjDHoBXrOov7dvXcwUfEzyegx/c1Hbte2MEmQCSACY2kqc9fEGGP3TU6XlRjsi7/APH/APZf1qt7W7v6h1xZ35nbvQenVvU1sk7TtlwgaWOBgxxPMRxTX+MIGZWEEEgZ947mXHlkD08QzUpMeddhdxtU10vrLChVjYga2QT6hWIgDoeSa2Q7KuBQBbx5AqB/OrnT9po5AByQTBBHETBjMExii32ojKxQ7tqliMjA3Dr6qR8qb8qc4p/8Kux4bcH4r+tOaXRagyLlsCOGDLB/07pBqfZ7etkZlTycExhiMj/KjGOYB9KX/jdsiVJbjAVusemMHrSkVd3s2+MokjqpdRPn1wf0pOs0OojwWt3oXRR885q7TtNCm8EldyrweXKhYHl41o/xVNm8HcJAEDqyhl+RUgz5GlIxFzsftIFilpIYce0QR5EHccj+nwql1fcPtB2LezQyeGupP869R03a9twdpMhdzCDIjkcc4OOvSkHtpAAXxuCkAHdhgSswMEw305yKvWpzjzR/s+17W1UqBBPFy3weBM9Jj5Ckab7O9ckEW08JDCbiESI5E9a9NTvDaMQSZ2x4TnfO0DHJg/7Uq12/aYqAx8URKkA7pgyemOfUdTTrTnHm937PtfcnfsEyT41gzHhxJCiCKk6f7Lrr7f2lyyqu0KrA4ziTHn5GvTd1d3U71eWE0f2UaO0AF0qn1dyxPx8UVo7fZDKoVFVVGAoCgAegGBVyDXd1OqRR/wCE3J90R5hh+tPdidkvavOze6VgGRPIMVbh6WGqVNwqlUjdRvokKmikb6KEVQuV32lFFYx1J30bqKKI6Hru+uUUC91G6iiorhauE1yihpBsKY8I8PEYjyiOlOBB5DGBgYjyoorSHGEiCAR5ESKSba/uj6D4fyxRRU1QFEzAnzgTSTbU8qvnwP7miioa6qAcAD4AUJaUYCqPgAKKKBQA8h9B0yKa/Y7e4PsXcBEx0z8upooqodCiIgRjECMcY+Q+ldgcQImYgR8Y867RQCKBkAD4AA+f86UtpRjaPoOvNFFUcXTqGLBRJAEx0BJA+pJpfsx+6PoP76n6miigVNE0UUHN1G+iig4XrovUUUHfa0G7RRQHtKKKK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Illustr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9363" y="1417638"/>
            <a:ext cx="687725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96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Sugar Program</a:t>
            </a:r>
            <a:endParaRPr lang="en-US" dirty="0"/>
          </a:p>
        </p:txBody>
      </p:sp>
      <p:sp>
        <p:nvSpPr>
          <p:cNvPr id="3" name="Content Placeholder 2"/>
          <p:cNvSpPr>
            <a:spLocks noGrp="1"/>
          </p:cNvSpPr>
          <p:nvPr>
            <p:ph idx="1"/>
          </p:nvPr>
        </p:nvSpPr>
        <p:spPr>
          <a:xfrm>
            <a:off x="457200" y="1600200"/>
            <a:ext cx="5357812" cy="4525963"/>
          </a:xfrm>
        </p:spPr>
        <p:txBody>
          <a:bodyPr/>
          <a:lstStyle/>
          <a:p>
            <a:pPr marL="0" indent="0">
              <a:buNone/>
            </a:pPr>
            <a:r>
              <a:rPr lang="en-US" dirty="0" smtClean="0"/>
              <a:t>USDA sells extra sugar for use by ethanol refiners</a:t>
            </a:r>
          </a:p>
          <a:p>
            <a:pPr marL="0" indent="0">
              <a:buNone/>
            </a:pPr>
            <a:endParaRPr lang="en-US" dirty="0"/>
          </a:p>
          <a:p>
            <a:pPr marL="0" indent="0">
              <a:buNone/>
            </a:pPr>
            <a:r>
              <a:rPr lang="en-US" dirty="0" smtClean="0"/>
              <a:t>Used for the first time in 2013</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29</a:t>
            </a:fld>
            <a:endParaRPr lang="en-US" dirty="0"/>
          </a:p>
        </p:txBody>
      </p:sp>
      <p:pic>
        <p:nvPicPr>
          <p:cNvPr id="9218" name="Picture 2" descr="https://encrypted-tbn1.gstatic.com/images?q=tbn:ANd9GcTxgHGl_779Qgb8aKj4amaSWbuw_ZZ5dWlnClU1-EnAnpLzCPYQ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539" y="2348216"/>
            <a:ext cx="4038669" cy="278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89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r>
              <a:rPr lang="en-US" dirty="0" smtClean="0"/>
              <a:t>Industrial Sugar Defined</a:t>
            </a:r>
          </a:p>
          <a:p>
            <a:pPr marL="0" indent="0">
              <a:buNone/>
            </a:pPr>
            <a:r>
              <a:rPr lang="en-US" dirty="0" smtClean="0"/>
              <a:t>The European Experience</a:t>
            </a:r>
          </a:p>
          <a:p>
            <a:pPr marL="0" indent="0">
              <a:buNone/>
            </a:pPr>
            <a:r>
              <a:rPr lang="en-US" dirty="0" smtClean="0"/>
              <a:t>A Global Opportunity</a:t>
            </a:r>
          </a:p>
          <a:p>
            <a:pPr marL="0" indent="0">
              <a:buNone/>
            </a:pPr>
            <a:r>
              <a:rPr lang="en-US" dirty="0" smtClean="0"/>
              <a:t>North American Projects</a:t>
            </a:r>
          </a:p>
          <a:p>
            <a:pPr marL="0" indent="0">
              <a:buNone/>
            </a:pPr>
            <a:r>
              <a:rPr lang="en-US" dirty="0" smtClean="0"/>
              <a:t>Considerations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a:t>
            </a:fld>
            <a:endParaRPr lang="en-US" dirty="0"/>
          </a:p>
        </p:txBody>
      </p:sp>
    </p:spTree>
    <p:extLst>
      <p:ext uri="{BB962C8B-B14F-4D97-AF65-F5344CB8AC3E}">
        <p14:creationId xmlns:p14="http://schemas.microsoft.com/office/powerpoint/2010/main" val="3381665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Opportunity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30</a:t>
            </a:fld>
            <a:endParaRPr lang="en-US" dirty="0"/>
          </a:p>
        </p:txBody>
      </p:sp>
      <p:pic>
        <p:nvPicPr>
          <p:cNvPr id="10242" name="Picture 2" descr="https://encrypted-tbn1.gstatic.com/images?q=tbn:ANd9GcRZjuhCo7q8OJsBe8zNknHBfUpjcNNbvB4PNrIUwM15332dqgEBJvqI2Bf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60829"/>
            <a:ext cx="312420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82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Sustainability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31</a:t>
            </a:fld>
            <a:endParaRPr lang="en-US" dirty="0"/>
          </a:p>
        </p:txBody>
      </p:sp>
      <p:pic>
        <p:nvPicPr>
          <p:cNvPr id="5" name="Picture 4" descr="https://encrypted-tbn2.gstatic.com/images?q=tbn:ANd9GcTUTgIA5GO_L5V3DiRi4lQkK5UozJWGJLz8gMthrM_WyxmGWRmhC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741" y="2154355"/>
            <a:ext cx="3936459" cy="336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266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Revisited</a:t>
            </a:r>
            <a:endParaRPr lang="en-US" dirty="0"/>
          </a:p>
        </p:txBody>
      </p:sp>
      <p:sp>
        <p:nvSpPr>
          <p:cNvPr id="3" name="Content Placeholder 2"/>
          <p:cNvSpPr>
            <a:spLocks noGrp="1"/>
          </p:cNvSpPr>
          <p:nvPr>
            <p:ph idx="1"/>
          </p:nvPr>
        </p:nvSpPr>
        <p:spPr>
          <a:xfrm>
            <a:off x="3132306" y="1600200"/>
            <a:ext cx="6011694" cy="4525963"/>
          </a:xfrm>
        </p:spPr>
        <p:txBody>
          <a:bodyPr/>
          <a:lstStyle/>
          <a:p>
            <a:pPr marL="0" indent="0">
              <a:buNone/>
            </a:pPr>
            <a:r>
              <a:rPr lang="en-US" dirty="0" smtClean="0"/>
              <a:t>Relatively food and energy secure</a:t>
            </a:r>
          </a:p>
          <a:p>
            <a:pPr marL="0" indent="0">
              <a:buNone/>
            </a:pPr>
            <a:endParaRPr lang="en-US" sz="1200" dirty="0"/>
          </a:p>
          <a:p>
            <a:pPr marL="0" indent="0">
              <a:buNone/>
            </a:pPr>
            <a:r>
              <a:rPr lang="en-US" dirty="0" smtClean="0"/>
              <a:t>Consumers and voters are concerned about the environment</a:t>
            </a:r>
          </a:p>
          <a:p>
            <a:pPr marL="0" indent="0">
              <a:buNone/>
            </a:pPr>
            <a:endParaRPr lang="en-US" sz="1200" dirty="0"/>
          </a:p>
          <a:p>
            <a:pPr marL="0" indent="0">
              <a:buNone/>
            </a:pPr>
            <a:r>
              <a:rPr lang="en-US" dirty="0" smtClean="0"/>
              <a:t>Had existing farmers who wanted to continue to grow sugar beets</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32</a:t>
            </a:fld>
            <a:endParaRPr lang="en-US" dirty="0"/>
          </a:p>
        </p:txBody>
      </p:sp>
      <p:pic>
        <p:nvPicPr>
          <p:cNvPr id="5" name="Picture 2" descr="http://www.suedzucker.de/en/Unternehmen/Standorte/Zuckerfabriken-Deutschland/Werk-Offenau/offenau_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286" y="2222770"/>
            <a:ext cx="5780572" cy="26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391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Experience</a:t>
            </a:r>
            <a:endParaRPr lang="en-US" dirty="0"/>
          </a:p>
        </p:txBody>
      </p:sp>
      <p:sp>
        <p:nvSpPr>
          <p:cNvPr id="3" name="Content Placeholder 2"/>
          <p:cNvSpPr>
            <a:spLocks noGrp="1"/>
          </p:cNvSpPr>
          <p:nvPr>
            <p:ph idx="1"/>
          </p:nvPr>
        </p:nvSpPr>
        <p:spPr>
          <a:xfrm>
            <a:off x="457200" y="1600200"/>
            <a:ext cx="5048657" cy="4525963"/>
          </a:xfrm>
        </p:spPr>
        <p:txBody>
          <a:bodyPr/>
          <a:lstStyle/>
          <a:p>
            <a:pPr marL="0" indent="0">
              <a:buNone/>
            </a:pPr>
            <a:r>
              <a:rPr lang="en-US" dirty="0" smtClean="0"/>
              <a:t>Extremely food and energy secure</a:t>
            </a:r>
          </a:p>
          <a:p>
            <a:pPr marL="0" indent="0">
              <a:buNone/>
            </a:pPr>
            <a:endParaRPr lang="en-US" sz="1200" dirty="0"/>
          </a:p>
          <a:p>
            <a:pPr marL="0" indent="0">
              <a:buNone/>
            </a:pPr>
            <a:r>
              <a:rPr lang="en-US" dirty="0" smtClean="0"/>
              <a:t>Consumers and voters are somewhat concerned about the environment</a:t>
            </a:r>
          </a:p>
          <a:p>
            <a:pPr marL="0" indent="0">
              <a:buNone/>
            </a:pPr>
            <a:endParaRPr lang="en-US" sz="1200" dirty="0"/>
          </a:p>
          <a:p>
            <a:pPr marL="0" indent="0">
              <a:buNone/>
            </a:pPr>
            <a:r>
              <a:rPr lang="en-US" dirty="0" smtClean="0"/>
              <a:t>Development is driven by economics</a:t>
            </a:r>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33</a:t>
            </a:fld>
            <a:endParaRPr lang="en-US" dirty="0"/>
          </a:p>
        </p:txBody>
      </p:sp>
      <p:pic>
        <p:nvPicPr>
          <p:cNvPr id="5" name="Picture 2" descr="Energy be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53574"/>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87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Questions</a:t>
            </a:r>
            <a:endParaRPr lang="en-US" dirty="0"/>
          </a:p>
        </p:txBody>
      </p:sp>
      <p:sp>
        <p:nvSpPr>
          <p:cNvPr id="3" name="Content Placeholder 2"/>
          <p:cNvSpPr>
            <a:spLocks noGrp="1"/>
          </p:cNvSpPr>
          <p:nvPr>
            <p:ph idx="1"/>
          </p:nvPr>
        </p:nvSpPr>
        <p:spPr/>
        <p:txBody>
          <a:bodyPr/>
          <a:lstStyle/>
          <a:p>
            <a:pPr marL="0" indent="0">
              <a:buNone/>
            </a:pPr>
            <a:r>
              <a:rPr lang="en-US" u="sng" dirty="0" smtClean="0"/>
              <a:t>Think about sugar beets as an industrial as well as a food crop</a:t>
            </a:r>
          </a:p>
          <a:p>
            <a:pPr marL="0" indent="0">
              <a:buNone/>
            </a:pPr>
            <a:endParaRPr lang="en-US" dirty="0" smtClean="0"/>
          </a:p>
          <a:p>
            <a:r>
              <a:rPr lang="en-US" dirty="0" smtClean="0"/>
              <a:t>How food secure is Kyrgyzstan?</a:t>
            </a:r>
            <a:endParaRPr lang="en-US" dirty="0" smtClean="0"/>
          </a:p>
          <a:p>
            <a:r>
              <a:rPr lang="en-US" dirty="0" smtClean="0"/>
              <a:t>How energy secure is Kyrgyzstan?</a:t>
            </a:r>
          </a:p>
          <a:p>
            <a:r>
              <a:rPr lang="en-US" dirty="0" smtClean="0"/>
              <a:t>How stable are agriculture markets?</a:t>
            </a:r>
          </a:p>
          <a:p>
            <a:r>
              <a:rPr lang="en-US" dirty="0" smtClean="0"/>
              <a:t>How concerned are your citizens about the environment?</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34</a:t>
            </a:fld>
            <a:endParaRPr lang="en-US" dirty="0"/>
          </a:p>
        </p:txBody>
      </p:sp>
    </p:spTree>
    <p:extLst>
      <p:ext uri="{BB962C8B-B14F-4D97-AF65-F5344CB8AC3E}">
        <p14:creationId xmlns:p14="http://schemas.microsoft.com/office/powerpoint/2010/main" val="2871924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Questions?</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35</a:t>
            </a:fld>
            <a:endParaRPr lang="en-US" dirty="0"/>
          </a:p>
        </p:txBody>
      </p:sp>
    </p:spTree>
    <p:extLst>
      <p:ext uri="{BB962C8B-B14F-4D97-AF65-F5344CB8AC3E}">
        <p14:creationId xmlns:p14="http://schemas.microsoft.com/office/powerpoint/2010/main" val="388320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sugar</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4</a:t>
            </a:fld>
            <a:endParaRPr lang="en-US" dirty="0"/>
          </a:p>
        </p:txBody>
      </p:sp>
    </p:spTree>
    <p:extLst>
      <p:ext uri="{BB962C8B-B14F-4D97-AF65-F5344CB8AC3E}">
        <p14:creationId xmlns:p14="http://schemas.microsoft.com/office/powerpoint/2010/main" val="2397052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a:t>
            </a:r>
            <a:endParaRPr lang="en-US" dirty="0"/>
          </a:p>
        </p:txBody>
      </p:sp>
      <p:sp>
        <p:nvSpPr>
          <p:cNvPr id="3" name="Content Placeholder 2"/>
          <p:cNvSpPr>
            <a:spLocks noGrp="1"/>
          </p:cNvSpPr>
          <p:nvPr>
            <p:ph idx="1"/>
          </p:nvPr>
        </p:nvSpPr>
        <p:spPr>
          <a:xfrm>
            <a:off x="457200" y="1417638"/>
            <a:ext cx="5524500" cy="4708525"/>
          </a:xfrm>
        </p:spPr>
        <p:txBody>
          <a:bodyPr/>
          <a:lstStyle/>
          <a:p>
            <a:pPr marL="0" indent="0">
              <a:buNone/>
            </a:pPr>
            <a:r>
              <a:rPr lang="en-US" dirty="0" smtClean="0"/>
              <a:t>Sugar is </a:t>
            </a:r>
          </a:p>
          <a:p>
            <a:pPr marL="0" indent="0">
              <a:buNone/>
            </a:pPr>
            <a:r>
              <a:rPr lang="en-US" dirty="0" smtClean="0"/>
              <a:t>	Nature’s store of easily </a:t>
            </a:r>
          </a:p>
          <a:p>
            <a:pPr marL="0" indent="0">
              <a:buNone/>
            </a:pPr>
            <a:r>
              <a:rPr lang="en-US" dirty="0"/>
              <a:t>	</a:t>
            </a:r>
            <a:r>
              <a:rPr lang="en-US" dirty="0" smtClean="0"/>
              <a:t>accessible energy</a:t>
            </a:r>
          </a:p>
          <a:p>
            <a:pPr marL="0" indent="0">
              <a:buNone/>
            </a:pPr>
            <a:endParaRPr lang="en-US" dirty="0" smtClean="0"/>
          </a:p>
          <a:p>
            <a:pPr marL="0" indent="0">
              <a:buNone/>
            </a:pPr>
            <a:r>
              <a:rPr lang="en-US" dirty="0" smtClean="0"/>
              <a:t>- Plant</a:t>
            </a:r>
            <a:endParaRPr lang="en-US" dirty="0"/>
          </a:p>
          <a:p>
            <a:pPr marL="0" indent="0">
              <a:buNone/>
            </a:pPr>
            <a:r>
              <a:rPr lang="en-US" dirty="0" smtClean="0"/>
              <a:t>- Food</a:t>
            </a:r>
          </a:p>
          <a:p>
            <a:pPr marL="0" indent="0">
              <a:buNone/>
            </a:pPr>
            <a:endParaRPr lang="en-US" sz="1200" dirty="0" smtClean="0"/>
          </a:p>
          <a:p>
            <a:pPr marL="0" indent="0">
              <a:buNone/>
            </a:pPr>
            <a:r>
              <a:rPr lang="en-US" sz="2600" dirty="0" smtClean="0"/>
              <a:t>	</a:t>
            </a:r>
            <a:endParaRPr lang="en-US" sz="2600" dirty="0"/>
          </a:p>
        </p:txBody>
      </p:sp>
      <p:pic>
        <p:nvPicPr>
          <p:cNvPr id="8194" name="Picture 2" descr="https://encrypted-tbn3.gstatic.com/images?q=tbn:ANd9GcRPdkma-mrkKhISvI6VV2e5y-nk3FZeVJlSz9fA4_tZk9QNyKBZ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417638"/>
            <a:ext cx="6772678" cy="450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904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a:t>
            </a:r>
            <a:endParaRPr lang="en-US" dirty="0"/>
          </a:p>
        </p:txBody>
      </p:sp>
      <p:sp>
        <p:nvSpPr>
          <p:cNvPr id="3" name="Content Placeholder 2"/>
          <p:cNvSpPr>
            <a:spLocks noGrp="1"/>
          </p:cNvSpPr>
          <p:nvPr>
            <p:ph idx="1"/>
          </p:nvPr>
        </p:nvSpPr>
        <p:spPr>
          <a:xfrm>
            <a:off x="457200" y="1417638"/>
            <a:ext cx="5524500" cy="4708525"/>
          </a:xfrm>
        </p:spPr>
        <p:txBody>
          <a:bodyPr/>
          <a:lstStyle/>
          <a:p>
            <a:pPr marL="0" indent="0">
              <a:buNone/>
            </a:pPr>
            <a:r>
              <a:rPr lang="en-US" dirty="0" smtClean="0"/>
              <a:t>Sugar is </a:t>
            </a:r>
          </a:p>
          <a:p>
            <a:pPr marL="0" indent="0">
              <a:buNone/>
            </a:pPr>
            <a:r>
              <a:rPr lang="en-US" dirty="0" smtClean="0"/>
              <a:t>	</a:t>
            </a:r>
          </a:p>
          <a:p>
            <a:pPr marL="0" indent="0">
              <a:buNone/>
            </a:pPr>
            <a:r>
              <a:rPr lang="en-US" dirty="0"/>
              <a:t>	</a:t>
            </a:r>
            <a:r>
              <a:rPr lang="en-US" dirty="0" smtClean="0"/>
              <a:t>readily </a:t>
            </a:r>
            <a:r>
              <a:rPr lang="en-US" dirty="0" smtClean="0"/>
              <a:t>convertible into a 	number of fuels and </a:t>
            </a:r>
            <a:r>
              <a:rPr lang="en-US" dirty="0" smtClean="0"/>
              <a:t>	products</a:t>
            </a:r>
            <a:endParaRPr lang="en-US" dirty="0" smtClean="0"/>
          </a:p>
          <a:p>
            <a:pPr marL="0" indent="0">
              <a:buNone/>
            </a:pPr>
            <a:endParaRPr lang="en-US" dirty="0" smtClean="0"/>
          </a:p>
          <a:p>
            <a:pPr marL="0" indent="0">
              <a:buNone/>
            </a:pPr>
            <a:r>
              <a:rPr lang="en-US" dirty="0" smtClean="0"/>
              <a:t>	‘</a:t>
            </a:r>
            <a:r>
              <a:rPr lang="en-US" dirty="0" smtClean="0"/>
              <a:t>industrial sugar’</a:t>
            </a:r>
          </a:p>
          <a:p>
            <a:pPr marL="0" indent="0">
              <a:buNone/>
            </a:pPr>
            <a:endParaRPr lang="en-US" dirty="0" smtClean="0"/>
          </a:p>
        </p:txBody>
      </p:sp>
      <p:pic>
        <p:nvPicPr>
          <p:cNvPr id="8194" name="Picture 2" descr="https://encrypted-tbn3.gstatic.com/images?q=tbn:ANd9GcRPdkma-mrkKhISvI6VV2e5y-nk3FZeVJlSz9fA4_tZk9QNyKBZ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417638"/>
            <a:ext cx="6772678" cy="450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8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a:t>
            </a:r>
            <a:endParaRPr lang="en-US" dirty="0"/>
          </a:p>
        </p:txBody>
      </p:sp>
      <p:sp>
        <p:nvSpPr>
          <p:cNvPr id="3" name="Content Placeholder 2"/>
          <p:cNvSpPr>
            <a:spLocks noGrp="1"/>
          </p:cNvSpPr>
          <p:nvPr>
            <p:ph idx="1"/>
          </p:nvPr>
        </p:nvSpPr>
        <p:spPr>
          <a:xfrm>
            <a:off x="457200" y="1417638"/>
            <a:ext cx="5524500" cy="4708525"/>
          </a:xfrm>
        </p:spPr>
        <p:txBody>
          <a:bodyPr/>
          <a:lstStyle/>
          <a:p>
            <a:pPr marL="0" indent="0">
              <a:buNone/>
            </a:pPr>
            <a:endParaRPr lang="en-US" dirty="0" smtClean="0"/>
          </a:p>
          <a:p>
            <a:pPr marL="0" indent="0">
              <a:buNone/>
            </a:pPr>
            <a:r>
              <a:rPr lang="en-US" dirty="0" smtClean="0"/>
              <a:t>Sugar beets are an economical way of producing sugar</a:t>
            </a:r>
          </a:p>
          <a:p>
            <a:pPr marL="0" indent="0">
              <a:buNone/>
            </a:pPr>
            <a:endParaRPr lang="en-US" dirty="0"/>
          </a:p>
          <a:p>
            <a:pPr marL="0" indent="0">
              <a:buNone/>
            </a:pPr>
            <a:r>
              <a:rPr lang="en-US" dirty="0" smtClean="0"/>
              <a:t>Especially in northern/cool weather regions</a:t>
            </a:r>
          </a:p>
          <a:p>
            <a:pPr marL="0" indent="0">
              <a:buNone/>
            </a:pPr>
            <a:endParaRPr lang="en-US" dirty="0" smtClean="0"/>
          </a:p>
        </p:txBody>
      </p:sp>
      <p:pic>
        <p:nvPicPr>
          <p:cNvPr id="8194" name="Picture 2" descr="https://encrypted-tbn3.gstatic.com/images?q=tbn:ANd9GcRPdkma-mrkKhISvI6VV2e5y-nk3FZeVJlSz9fA4_tZk9QNyKBZ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417638"/>
            <a:ext cx="6772678" cy="450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71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a:t>
            </a:r>
            <a:endParaRPr lang="en-US" dirty="0"/>
          </a:p>
        </p:txBody>
      </p:sp>
      <p:sp>
        <p:nvSpPr>
          <p:cNvPr id="3" name="Content Placeholder 2"/>
          <p:cNvSpPr>
            <a:spLocks noGrp="1"/>
          </p:cNvSpPr>
          <p:nvPr>
            <p:ph idx="1"/>
          </p:nvPr>
        </p:nvSpPr>
        <p:spPr>
          <a:xfrm>
            <a:off x="457200" y="1417638"/>
            <a:ext cx="5524500" cy="4708525"/>
          </a:xfrm>
        </p:spPr>
        <p:txBody>
          <a:bodyPr/>
          <a:lstStyle/>
          <a:p>
            <a:pPr marL="0" indent="0">
              <a:buNone/>
            </a:pPr>
            <a:endParaRPr lang="en-US" sz="1200" dirty="0" smtClean="0"/>
          </a:p>
          <a:p>
            <a:pPr marL="0" indent="0">
              <a:buNone/>
            </a:pPr>
            <a:r>
              <a:rPr lang="en-US" dirty="0" smtClean="0"/>
              <a:t>Sugar beets are an energy efficient producer of sugar</a:t>
            </a:r>
          </a:p>
          <a:p>
            <a:pPr marL="0" indent="0">
              <a:buNone/>
            </a:pPr>
            <a:endParaRPr lang="en-US" sz="1200" dirty="0" smtClean="0"/>
          </a:p>
        </p:txBody>
      </p:sp>
      <p:pic>
        <p:nvPicPr>
          <p:cNvPr id="8194" name="Picture 2" descr="https://encrypted-tbn3.gstatic.com/images?q=tbn:ANd9GcRPdkma-mrkKhISvI6VV2e5y-nk3FZeVJlSz9fA4_tZk9QNyKBZ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417638"/>
            <a:ext cx="6772678" cy="450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20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M</a:t>
            </a:r>
            <a:r>
              <a:rPr lang="en-US" dirty="0" smtClean="0"/>
              <a:t>akes </a:t>
            </a:r>
            <a:r>
              <a:rPr lang="en-US" dirty="0" smtClean="0"/>
              <a:t>a </a:t>
            </a:r>
            <a:r>
              <a:rPr lang="en-US" dirty="0" smtClean="0"/>
              <a:t>Product ‘Green</a:t>
            </a:r>
            <a:r>
              <a:rPr lang="en-US" dirty="0" smtClean="0"/>
              <a:t>’</a:t>
            </a:r>
            <a:endParaRPr lang="en-US" dirty="0"/>
          </a:p>
        </p:txBody>
      </p:sp>
      <p:sp>
        <p:nvSpPr>
          <p:cNvPr id="3" name="Content Placeholder 2"/>
          <p:cNvSpPr>
            <a:spLocks noGrp="1"/>
          </p:cNvSpPr>
          <p:nvPr>
            <p:ph idx="1"/>
          </p:nvPr>
        </p:nvSpPr>
        <p:spPr>
          <a:xfrm>
            <a:off x="3531140" y="1830387"/>
            <a:ext cx="5612860" cy="4525963"/>
          </a:xfrm>
        </p:spPr>
        <p:txBody>
          <a:bodyPr/>
          <a:lstStyle/>
          <a:p>
            <a:pPr marL="0" indent="0">
              <a:buNone/>
            </a:pPr>
            <a:r>
              <a:rPr lang="en-US" dirty="0" smtClean="0"/>
              <a:t>Has a lower negative environmental impact than related products</a:t>
            </a:r>
          </a:p>
          <a:p>
            <a:pPr marL="0" indent="0">
              <a:buNone/>
            </a:pPr>
            <a:endParaRPr lang="en-US" dirty="0"/>
          </a:p>
          <a:p>
            <a:pPr marL="0" indent="0">
              <a:buNone/>
            </a:pPr>
            <a:r>
              <a:rPr lang="en-US" dirty="0" smtClean="0"/>
              <a:t>Energy use and greenhouse gas emissions associated with its production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9</a:t>
            </a:fld>
            <a:endParaRPr lang="en-US" dirty="0"/>
          </a:p>
        </p:txBody>
      </p:sp>
      <p:pic>
        <p:nvPicPr>
          <p:cNvPr id="1028" name="Picture 4" descr="https://encrypted-tbn2.gstatic.com/images?q=tbn:ANd9GcTUTgIA5GO_L5V3DiRi4lQkK5UozJWGJLz8gMthrM_WyxmGWRmhC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09997"/>
            <a:ext cx="2938105" cy="251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205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SKPANEKEY" val="71d957d1-d431-4e19-82ce-70eba0a8e170"/>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CHARTLABELS" val="1"/>
  <p:tag name="ALLOWUSERFEEDBACK" val="True"/>
  <p:tag name="ZEROBASED" val="False"/>
  <p:tag name="FIBINCLUDEOTHER" val="True"/>
  <p:tag name="PRRESPONSE4" val="7"/>
  <p:tag name="PRRESPONSE9" val="2"/>
  <p:tag name="TPOS" val="2"/>
  <p:tag name="SAVECSVWITHSESSION" val="True"/>
  <p:tag name="RESPCOUNTERFORMAT" val="0"/>
  <p:tag name="CHARTVALUEFORMAT" val="0%"/>
  <p:tag name="RACEENDPOINTS" val="100"/>
  <p:tag name="BUBBLENAMEVISIBLE" val="True"/>
  <p:tag name="CUSTOMCELLBACKCOLOR2" val="-13395457"/>
  <p:tag name="GRIDOPACITY" val="90"/>
  <p:tag name="POLLINGCYCLE" val="2"/>
  <p:tag name="CORRECTPOINTVALUE" val="1"/>
  <p:tag name="ADVANCEDSETTINGSVIEW" val="False"/>
  <p:tag name="PRRESPONSE3" val="8"/>
  <p:tag name="SHOWFLASHWARNING" val="True"/>
  <p:tag name="POWERPOINTVERSION" val="14.0"/>
  <p:tag name="COUNTDOWNSTYLE" val="-1"/>
  <p:tag name="AUTOADVANCE" val="False"/>
  <p:tag name="PARTICIPANTSINLEADERBOARD" val="5"/>
  <p:tag name="CUSTOMGRIDBACKCOLOR" val="-722948"/>
  <p:tag name="GRIDROTATIONINTERVAL" val="2"/>
  <p:tag name="INCLUDENONRESPONDERS" val="False"/>
  <p:tag name="CHARTSCALE" val="True"/>
  <p:tag name="PRRESPONSE5" val="6"/>
  <p:tag name="WASPOLLED" val="65974EBF13894094A2D7E3F56895287B"/>
  <p:tag name="ANSWERNOWTEXT" val="Answer Now"/>
  <p:tag name="REVIEWONLY" val="False"/>
  <p:tag name="BUBBLEGROUPING" val="3"/>
  <p:tag name="DISPLAYDEVICENUMBER" val="True"/>
  <p:tag name="INCLUDEPPT" val="True"/>
  <p:tag name="FIBDISPLAYKEYWORDS" val="True"/>
  <p:tag name="ALWAYSOPENPOLL" val="False"/>
  <p:tag name="COUNTDOWNSECONDS" val="10"/>
  <p:tag name="RACEANIMATIONSPEED" val="3"/>
  <p:tag name="USESCHEMECOLORS" val="True"/>
  <p:tag name="REALTIMEBACKUP" val="False"/>
  <p:tag name="PRRESPONSE7" val="4"/>
  <p:tag name="CSVFORMAT" val="0"/>
  <p:tag name="MAXRESPONDERS" val="5"/>
  <p:tag name="GRIDFONTSIZE" val="12"/>
  <p:tag name="PRRESPONSE1" val="10"/>
  <p:tag name="NUMRESPONSES" val="1"/>
  <p:tag name="CUSTOMCELLBACKCOLOR3" val="-268652"/>
  <p:tag name="FIBDISPLAYRESULTS" val="True"/>
  <p:tag name="ALLOWDUPLICATES" val="False"/>
  <p:tag name="RESETCHARTS" val="True"/>
  <p:tag name="USESECONDARYMONITOR" val="True"/>
  <p:tag name="REALTIMEBACKUPPATH" val="(None)"/>
  <p:tag name="DEFAULTNUMTEAMS" val="5"/>
  <p:tag name="STDCHART" val="1"/>
  <p:tag name="GRIDPOSITION" val="1"/>
  <p:tag name="TPVERSION" val="2008"/>
  <p:tag name="PRRESPONSE8" val="3"/>
  <p:tag name="DELIMITERS" val="3.1"/>
  <p:tag name="TPFULLVERSION" val="4.3.2.1178"/>
  <p:tag name="INCLUDESESSION"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dsu-templat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ndsu-template1(1)</Template>
  <TotalTime>7719</TotalTime>
  <Words>2139</Words>
  <Application>Microsoft Office PowerPoint</Application>
  <PresentationFormat>On-screen Show (4:3)</PresentationFormat>
  <Paragraphs>319</Paragraphs>
  <Slides>35</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ＭＳ Ｐゴシック</vt:lpstr>
      <vt:lpstr>Arial</vt:lpstr>
      <vt:lpstr>Calibri</vt:lpstr>
      <vt:lpstr>ndsu-template1(1)</vt:lpstr>
      <vt:lpstr>PowerPoint Presentation</vt:lpstr>
      <vt:lpstr>Sugar Beets  as an  Industrial Feedstock</vt:lpstr>
      <vt:lpstr>Agenda</vt:lpstr>
      <vt:lpstr>Industrial sugar</vt:lpstr>
      <vt:lpstr>The Idea</vt:lpstr>
      <vt:lpstr>The Idea</vt:lpstr>
      <vt:lpstr>The Idea</vt:lpstr>
      <vt:lpstr>The Idea</vt:lpstr>
      <vt:lpstr>What Makes a Product ‘Green’</vt:lpstr>
      <vt:lpstr>The European Experience</vt:lpstr>
      <vt:lpstr>The European Experience</vt:lpstr>
      <vt:lpstr>PowerPoint Presentation</vt:lpstr>
      <vt:lpstr>PowerPoint Presentation</vt:lpstr>
      <vt:lpstr>The reaction</vt:lpstr>
      <vt:lpstr>A Global search</vt:lpstr>
      <vt:lpstr>The Global Search</vt:lpstr>
      <vt:lpstr>The Global Search</vt:lpstr>
      <vt:lpstr>What we found</vt:lpstr>
      <vt:lpstr>US Plans</vt:lpstr>
      <vt:lpstr>US Plans</vt:lpstr>
      <vt:lpstr>Research </vt:lpstr>
      <vt:lpstr>Industrial Beets</vt:lpstr>
      <vt:lpstr>Front-End Processing</vt:lpstr>
      <vt:lpstr>Beet/Juice Storage</vt:lpstr>
      <vt:lpstr>considerations</vt:lpstr>
      <vt:lpstr>Food Security</vt:lpstr>
      <vt:lpstr>Energy Security</vt:lpstr>
      <vt:lpstr>Overproduction</vt:lpstr>
      <vt:lpstr>Flexible Sugar Program</vt:lpstr>
      <vt:lpstr>Economic Opportunity</vt:lpstr>
      <vt:lpstr>Environmental Sustainability</vt:lpstr>
      <vt:lpstr>Europe Revisited</vt:lpstr>
      <vt:lpstr>The US Experience</vt:lpstr>
      <vt:lpstr>Concluding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Ripplinger</dc:creator>
  <cp:lastModifiedBy>David Ripplinger</cp:lastModifiedBy>
  <cp:revision>378</cp:revision>
  <cp:lastPrinted>2013-08-21T13:41:12Z</cp:lastPrinted>
  <dcterms:created xsi:type="dcterms:W3CDTF">2011-12-22T01:26:49Z</dcterms:created>
  <dcterms:modified xsi:type="dcterms:W3CDTF">2014-05-03T12:57:18Z</dcterms:modified>
</cp:coreProperties>
</file>