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78"/>
  </p:sldMasterIdLst>
  <p:notesMasterIdLst>
    <p:notesMasterId r:id="rId91"/>
  </p:notesMasterIdLst>
  <p:handoutMasterIdLst>
    <p:handoutMasterId r:id="rId92"/>
  </p:handoutMasterIdLst>
  <p:sldIdLst>
    <p:sldId id="257" r:id="rId79"/>
    <p:sldId id="262" r:id="rId80"/>
    <p:sldId id="263" r:id="rId81"/>
    <p:sldId id="287" r:id="rId82"/>
    <p:sldId id="288" r:id="rId83"/>
    <p:sldId id="338" r:id="rId84"/>
    <p:sldId id="339" r:id="rId85"/>
    <p:sldId id="309" r:id="rId86"/>
    <p:sldId id="302" r:id="rId87"/>
    <p:sldId id="298" r:id="rId88"/>
    <p:sldId id="323" r:id="rId89"/>
    <p:sldId id="284" r:id="rId90"/>
  </p:sldIdLst>
  <p:sldSz cx="9144000" cy="6858000" type="screen4x3"/>
  <p:notesSz cx="6954838" cy="9309100"/>
  <p:custDataLst>
    <p:tags r:id="rId93"/>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523"/>
    <a:srgbClr val="FFC830"/>
    <a:srgbClr val="001409"/>
    <a:srgbClr val="FFCF01"/>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77199" autoAdjust="0"/>
  </p:normalViewPr>
  <p:slideViewPr>
    <p:cSldViewPr snapToGrid="0" snapToObjects="1">
      <p:cViewPr varScale="1">
        <p:scale>
          <a:sx n="56" d="100"/>
          <a:sy n="56" d="100"/>
        </p:scale>
        <p:origin x="72" y="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customXml" Target="../customXml/item42.xml"/><Relationship Id="rId47" Type="http://schemas.openxmlformats.org/officeDocument/2006/relationships/customXml" Target="../customXml/item47.xml"/><Relationship Id="rId50" Type="http://schemas.openxmlformats.org/officeDocument/2006/relationships/customXml" Target="../customXml/item50.xml"/><Relationship Id="rId55" Type="http://schemas.openxmlformats.org/officeDocument/2006/relationships/customXml" Target="../customXml/item55.xml"/><Relationship Id="rId63" Type="http://schemas.openxmlformats.org/officeDocument/2006/relationships/customXml" Target="../customXml/item63.xml"/><Relationship Id="rId68" Type="http://schemas.openxmlformats.org/officeDocument/2006/relationships/customXml" Target="../customXml/item68.xml"/><Relationship Id="rId76" Type="http://schemas.openxmlformats.org/officeDocument/2006/relationships/customXml" Target="../customXml/item76.xml"/><Relationship Id="rId84" Type="http://schemas.openxmlformats.org/officeDocument/2006/relationships/slide" Target="slides/slide6.xml"/><Relationship Id="rId89" Type="http://schemas.openxmlformats.org/officeDocument/2006/relationships/slide" Target="slides/slide11.xml"/><Relationship Id="rId97" Type="http://schemas.openxmlformats.org/officeDocument/2006/relationships/tableStyles" Target="tableStyles.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customXml" Target="../customXml/item53.xml"/><Relationship Id="rId58" Type="http://schemas.openxmlformats.org/officeDocument/2006/relationships/customXml" Target="../customXml/item58.xml"/><Relationship Id="rId66" Type="http://schemas.openxmlformats.org/officeDocument/2006/relationships/customXml" Target="../customXml/item66.xml"/><Relationship Id="rId74" Type="http://schemas.openxmlformats.org/officeDocument/2006/relationships/customXml" Target="../customXml/item74.xml"/><Relationship Id="rId79" Type="http://schemas.openxmlformats.org/officeDocument/2006/relationships/slide" Target="slides/slide1.xml"/><Relationship Id="rId87" Type="http://schemas.openxmlformats.org/officeDocument/2006/relationships/slide" Target="slides/slide9.xml"/><Relationship Id="rId5" Type="http://schemas.openxmlformats.org/officeDocument/2006/relationships/customXml" Target="../customXml/item5.xml"/><Relationship Id="rId61" Type="http://schemas.openxmlformats.org/officeDocument/2006/relationships/customXml" Target="../customXml/item61.xml"/><Relationship Id="rId82" Type="http://schemas.openxmlformats.org/officeDocument/2006/relationships/slide" Target="slides/slide4.xml"/><Relationship Id="rId90" Type="http://schemas.openxmlformats.org/officeDocument/2006/relationships/slide" Target="slides/slide12.xml"/><Relationship Id="rId95" Type="http://schemas.openxmlformats.org/officeDocument/2006/relationships/viewProps" Target="viewProps.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customXml" Target="../customXml/item56.xml"/><Relationship Id="rId64" Type="http://schemas.openxmlformats.org/officeDocument/2006/relationships/customXml" Target="../customXml/item64.xml"/><Relationship Id="rId69" Type="http://schemas.openxmlformats.org/officeDocument/2006/relationships/customXml" Target="../customXml/item69.xml"/><Relationship Id="rId77" Type="http://schemas.openxmlformats.org/officeDocument/2006/relationships/customXml" Target="../customXml/item77.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80" Type="http://schemas.openxmlformats.org/officeDocument/2006/relationships/slide" Target="slides/slide2.xml"/><Relationship Id="rId85" Type="http://schemas.openxmlformats.org/officeDocument/2006/relationships/slide" Target="slides/slide7.xml"/><Relationship Id="rId93"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customXml" Target="../customXml/item67.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customXml" Target="../customXml/item70.xml"/><Relationship Id="rId75" Type="http://schemas.openxmlformats.org/officeDocument/2006/relationships/customXml" Target="../customXml/item75.xml"/><Relationship Id="rId83" Type="http://schemas.openxmlformats.org/officeDocument/2006/relationships/slide" Target="slides/slide5.xml"/><Relationship Id="rId88" Type="http://schemas.openxmlformats.org/officeDocument/2006/relationships/slide" Target="slides/slide10.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customXml" Target="../customXml/item73.xml"/><Relationship Id="rId78" Type="http://schemas.openxmlformats.org/officeDocument/2006/relationships/slideMaster" Target="slideMasters/slideMaster1.xml"/><Relationship Id="rId81" Type="http://schemas.openxmlformats.org/officeDocument/2006/relationships/slide" Target="slides/slide3.xml"/><Relationship Id="rId86" Type="http://schemas.openxmlformats.org/officeDocument/2006/relationships/slide" Target="slides/slide8.xml"/><Relationship Id="rId9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David.Ripplinger\Desktop\beet%20retrospectiv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400" dirty="0"/>
              <a:t>Tons Per Acre</a:t>
            </a:r>
          </a:p>
        </c:rich>
      </c:tx>
      <c:layout>
        <c:manualLayout>
          <c:xMode val="edge"/>
          <c:yMode val="edge"/>
          <c:x val="0.19528881946712134"/>
          <c:y val="6.7443619523812641E-3"/>
        </c:manualLayout>
      </c:layout>
      <c:overlay val="0"/>
    </c:title>
    <c:autoTitleDeleted val="0"/>
    <c:plotArea>
      <c:layout/>
      <c:barChart>
        <c:barDir val="col"/>
        <c:grouping val="clustered"/>
        <c:varyColors val="0"/>
        <c:ser>
          <c:idx val="0"/>
          <c:order val="0"/>
          <c:tx>
            <c:strRef>
              <c:f>'2009 to 2012 Tons'!$B$1:$B$2</c:f>
              <c:strCache>
                <c:ptCount val="1"/>
                <c:pt idx="0">
                  <c:v>2009</c:v>
                </c:pt>
              </c:strCache>
            </c:strRef>
          </c:tx>
          <c:invertIfNegative val="0"/>
          <c:dLbls>
            <c:dLbl>
              <c:idx val="0"/>
              <c:layout>
                <c:manualLayout>
                  <c:x val="0"/>
                  <c:y val="6.80272108843537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3557126030624301E-3"/>
                  <c:y val="6.5199674001629997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5.69702082200251E-3"/>
                  <c:y val="1.45823342580650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8.8748720031729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
                  <c:y val="-1.0204081632653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'2009 to 2012 Tons'!$A$3:$A$15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Tons'!$B$3:$B$15</c:f>
              <c:numCache>
                <c:formatCode>General</c:formatCode>
                <c:ptCount val="13"/>
                <c:pt idx="0">
                  <c:v>25.8</c:v>
                </c:pt>
                <c:pt idx="3">
                  <c:v>23.9</c:v>
                </c:pt>
                <c:pt idx="4">
                  <c:v>23.4</c:v>
                </c:pt>
              </c:numCache>
            </c:numRef>
          </c:val>
        </c:ser>
        <c:ser>
          <c:idx val="1"/>
          <c:order val="1"/>
          <c:tx>
            <c:strRef>
              <c:f>'2009 to 2012 Tons'!$C$1:$C$2</c:f>
              <c:strCache>
                <c:ptCount val="1"/>
                <c:pt idx="0">
                  <c:v>2010</c:v>
                </c:pt>
              </c:strCache>
            </c:strRef>
          </c:tx>
          <c:spPr>
            <a:solidFill>
              <a:srgbClr val="009900"/>
            </a:solidFill>
          </c:spPr>
          <c:invertIfNegative val="0"/>
          <c:dLbls>
            <c:dLbl>
              <c:idx val="0"/>
              <c:layout>
                <c:manualLayout>
                  <c:x val="1.5823755526891701E-3"/>
                  <c:y val="1.0204164586866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7814941538267004E-4"/>
                  <c:y val="1.6555513846641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5682825069736696E-4"/>
                  <c:y val="6.802679514370339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8546520980786499E-3"/>
                  <c:y val="8.04920174366191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0185560921952896E-4"/>
                  <c:y val="-4.721752050194240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4302475239881116E-3"/>
                  <c:y val="-2.510637416551797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8.5669980994616097E-4"/>
                  <c:y val="5.970355539373440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3557126030624301E-3"/>
                  <c:y val="1.9983956773129499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0"/>
                  <c:y val="1.02040816326531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'2009 to 2012 Tons'!$A$3:$A$15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Tons'!$C$3:$C$15</c:f>
              <c:numCache>
                <c:formatCode>General</c:formatCode>
                <c:ptCount val="13"/>
                <c:pt idx="0">
                  <c:v>37.4</c:v>
                </c:pt>
                <c:pt idx="1">
                  <c:v>35.5</c:v>
                </c:pt>
                <c:pt idx="2">
                  <c:v>31.7</c:v>
                </c:pt>
                <c:pt idx="3">
                  <c:v>37.799999999999997</c:v>
                </c:pt>
                <c:pt idx="4">
                  <c:v>25.2</c:v>
                </c:pt>
                <c:pt idx="5">
                  <c:v>25.9</c:v>
                </c:pt>
                <c:pt idx="6">
                  <c:v>31</c:v>
                </c:pt>
              </c:numCache>
            </c:numRef>
          </c:val>
        </c:ser>
        <c:ser>
          <c:idx val="2"/>
          <c:order val="2"/>
          <c:tx>
            <c:strRef>
              <c:f>'2009 to 2012 Tons'!$D$1:$D$2</c:f>
              <c:strCache>
                <c:ptCount val="1"/>
                <c:pt idx="0">
                  <c:v>2011</c:v>
                </c:pt>
              </c:strCache>
            </c:strRef>
          </c:tx>
          <c:invertIfNegative val="0"/>
          <c:dLbls>
            <c:dLbl>
              <c:idx val="0"/>
              <c:layout>
                <c:manualLayout>
                  <c:x val="8.0521467061542805E-3"/>
                  <c:y val="5.402715499870810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4728359176351802E-3"/>
                  <c:y val="1.08043676823829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0495803134237E-2"/>
                  <c:y val="5.970355539373380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311975391779599E-3"/>
                  <c:y val="5.970355539373440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3385109292041618E-2"/>
                  <c:y val="9.692586317654490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3569619045490133E-3"/>
                  <c:y val="9.507780179116799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9715111040274096E-3"/>
                  <c:y val="8.1024782737680705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0"/>
                  <c:y val="8.955533309060159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9.7471963283179593E-3"/>
                  <c:y val="8.955525389006679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'2009 to 2012 Tons'!$A$3:$A$15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Tons'!$D$3:$D$15</c:f>
              <c:numCache>
                <c:formatCode>0.0</c:formatCode>
                <c:ptCount val="13"/>
                <c:pt idx="0">
                  <c:v>34.5</c:v>
                </c:pt>
                <c:pt idx="1">
                  <c:v>27.1</c:v>
                </c:pt>
                <c:pt idx="2">
                  <c:v>25.9</c:v>
                </c:pt>
                <c:pt idx="3">
                  <c:v>25.2</c:v>
                </c:pt>
                <c:pt idx="4">
                  <c:v>25</c:v>
                </c:pt>
                <c:pt idx="5">
                  <c:v>25.3</c:v>
                </c:pt>
                <c:pt idx="6">
                  <c:v>24.8</c:v>
                </c:pt>
                <c:pt idx="7">
                  <c:v>27.8</c:v>
                </c:pt>
                <c:pt idx="8">
                  <c:v>26.5</c:v>
                </c:pt>
              </c:numCache>
            </c:numRef>
          </c:val>
        </c:ser>
        <c:ser>
          <c:idx val="3"/>
          <c:order val="3"/>
          <c:tx>
            <c:strRef>
              <c:f>'2009 to 2012 Tons'!$E$1:$E$2</c:f>
              <c:strCache>
                <c:ptCount val="1"/>
                <c:pt idx="0">
                  <c:v>2012</c:v>
                </c:pt>
              </c:strCache>
            </c:strRef>
          </c:tx>
          <c:invertIfNegative val="0"/>
          <c:dLbls>
            <c:dLbl>
              <c:idx val="3"/>
              <c:layout>
                <c:manualLayout>
                  <c:x val="8.1559876958898093E-3"/>
                  <c:y val="5.970355539373440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7871852350677694E-3"/>
                  <c:y val="5.970355539373380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3167859514022531E-3"/>
                  <c:y val="8.992482603175018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6762152835790353E-3"/>
                  <c:y val="4.2013303563731477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9290513735162764E-3"/>
                  <c:y val="-3.332352067023026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24238369057025E-3"/>
                  <c:y val="9.673878558079940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5.5697448711633903E-3"/>
                  <c:y val="8.102439246309586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'2009 to 2012 Tons'!$A$3:$A$15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Tons'!$E$3:$E$15</c:f>
              <c:numCache>
                <c:formatCode>General</c:formatCode>
                <c:ptCount val="13"/>
                <c:pt idx="0">
                  <c:v>44.4</c:v>
                </c:pt>
                <c:pt idx="1">
                  <c:v>39.700000000000003</c:v>
                </c:pt>
                <c:pt idx="3">
                  <c:v>31.2</c:v>
                </c:pt>
                <c:pt idx="4">
                  <c:v>21.4</c:v>
                </c:pt>
                <c:pt idx="5">
                  <c:v>36.200000000000003</c:v>
                </c:pt>
                <c:pt idx="6">
                  <c:v>29.4</c:v>
                </c:pt>
                <c:pt idx="7">
                  <c:v>23.8</c:v>
                </c:pt>
                <c:pt idx="8">
                  <c:v>31.3</c:v>
                </c:pt>
                <c:pt idx="9" formatCode="0.0">
                  <c:v>20</c:v>
                </c:pt>
                <c:pt idx="10">
                  <c:v>33.200000000000003</c:v>
                </c:pt>
                <c:pt idx="11">
                  <c:v>29.1</c:v>
                </c:pt>
                <c:pt idx="12">
                  <c:v>22.9</c:v>
                </c:pt>
              </c:numCache>
            </c:numRef>
          </c:val>
        </c:ser>
        <c:ser>
          <c:idx val="4"/>
          <c:order val="4"/>
          <c:tx>
            <c:strRef>
              <c:f>'2009 to 2012 Tons'!$F$1:$F$2</c:f>
              <c:strCache>
                <c:ptCount val="1"/>
                <c:pt idx="0">
                  <c:v>2013</c:v>
                </c:pt>
              </c:strCache>
            </c:strRef>
          </c:tx>
          <c:invertIfNegative val="0"/>
          <c:dLbls>
            <c:dLbl>
              <c:idx val="4"/>
              <c:layout>
                <c:manualLayout>
                  <c:x val="5.8534287611218027E-3"/>
                  <c:y val="1.124060325396877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8534287611218027E-3"/>
                  <c:y val="6.7443619523813057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3170214712524057E-2"/>
                  <c:y val="4.496241301587509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7.3167859514022531E-3"/>
                  <c:y val="6.744361952381264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1706857522243713E-2"/>
                  <c:y val="4.496241301587509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'2009 to 2012 Tons'!$A$3:$A$15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Tons'!$F$3:$F$15</c:f>
              <c:numCache>
                <c:formatCode>General</c:formatCode>
                <c:ptCount val="13"/>
                <c:pt idx="0">
                  <c:v>30.6</c:v>
                </c:pt>
                <c:pt idx="1">
                  <c:v>43.9</c:v>
                </c:pt>
                <c:pt idx="2">
                  <c:v>14.5</c:v>
                </c:pt>
                <c:pt idx="3">
                  <c:v>28.1</c:v>
                </c:pt>
                <c:pt idx="4">
                  <c:v>23.6</c:v>
                </c:pt>
                <c:pt idx="5">
                  <c:v>37.6</c:v>
                </c:pt>
                <c:pt idx="6">
                  <c:v>33.4</c:v>
                </c:pt>
                <c:pt idx="8">
                  <c:v>29.1</c:v>
                </c:pt>
                <c:pt idx="10">
                  <c:v>16.2</c:v>
                </c:pt>
                <c:pt idx="11">
                  <c:v>25.5</c:v>
                </c:pt>
                <c:pt idx="12">
                  <c:v>29.5</c:v>
                </c:pt>
              </c:numCache>
            </c:numRef>
          </c:val>
        </c:ser>
        <c:dLbls>
          <c:dLblPos val="outEnd"/>
          <c:showLegendKey val="0"/>
          <c:showVal val="1"/>
          <c:showCatName val="0"/>
          <c:showSerName val="0"/>
          <c:showPercent val="0"/>
          <c:showBubbleSize val="0"/>
        </c:dLbls>
        <c:gapWidth val="150"/>
        <c:axId val="169620960"/>
        <c:axId val="169621352"/>
      </c:barChart>
      <c:catAx>
        <c:axId val="169620960"/>
        <c:scaling>
          <c:orientation val="minMax"/>
        </c:scaling>
        <c:delete val="0"/>
        <c:axPos val="b"/>
        <c:title>
          <c:tx>
            <c:rich>
              <a:bodyPr/>
              <a:lstStyle/>
              <a:p>
                <a:pPr>
                  <a:defRPr/>
                </a:pPr>
                <a:r>
                  <a:rPr lang="en-US" b="0" i="0"/>
                  <a:t>(A, B, C...) =</a:t>
                </a:r>
                <a:r>
                  <a:rPr lang="en-US" b="0" i="0" baseline="0"/>
                  <a:t> Indicates county on ND county map insert</a:t>
                </a:r>
                <a:endParaRPr lang="en-US" b="0" i="0"/>
              </a:p>
            </c:rich>
          </c:tx>
          <c:layout>
            <c:manualLayout>
              <c:xMode val="edge"/>
              <c:yMode val="edge"/>
              <c:x val="0.34435072684990398"/>
              <c:y val="0.88253637130315299"/>
            </c:manualLayout>
          </c:layout>
          <c:overlay val="0"/>
        </c:title>
        <c:numFmt formatCode="General" sourceLinked="0"/>
        <c:majorTickMark val="out"/>
        <c:minorTickMark val="none"/>
        <c:tickLblPos val="nextTo"/>
        <c:txPr>
          <a:bodyPr rot="-1200000"/>
          <a:lstStyle/>
          <a:p>
            <a:pPr>
              <a:defRPr/>
            </a:pPr>
            <a:endParaRPr lang="en-US"/>
          </a:p>
        </c:txPr>
        <c:crossAx val="169621352"/>
        <c:crosses val="autoZero"/>
        <c:auto val="1"/>
        <c:lblAlgn val="ctr"/>
        <c:lblOffset val="100"/>
        <c:noMultiLvlLbl val="0"/>
      </c:catAx>
      <c:valAx>
        <c:axId val="169621352"/>
        <c:scaling>
          <c:orientation val="minMax"/>
          <c:min val="10"/>
        </c:scaling>
        <c:delete val="0"/>
        <c:axPos val="l"/>
        <c:majorGridlines/>
        <c:numFmt formatCode="General" sourceLinked="1"/>
        <c:majorTickMark val="out"/>
        <c:minorTickMark val="none"/>
        <c:tickLblPos val="nextTo"/>
        <c:crossAx val="16962096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2400" dirty="0"/>
              <a:t>Sugar Content</a:t>
            </a:r>
          </a:p>
        </c:rich>
      </c:tx>
      <c:layout>
        <c:manualLayout>
          <c:xMode val="edge"/>
          <c:yMode val="edge"/>
          <c:x val="0.17711009174311929"/>
          <c:y val="4.5488914494809787E-3"/>
        </c:manualLayout>
      </c:layout>
      <c:overlay val="0"/>
    </c:title>
    <c:autoTitleDeleted val="0"/>
    <c:plotArea>
      <c:layout/>
      <c:barChart>
        <c:barDir val="col"/>
        <c:grouping val="clustered"/>
        <c:varyColors val="0"/>
        <c:ser>
          <c:idx val="0"/>
          <c:order val="0"/>
          <c:tx>
            <c:strRef>
              <c:f>'2009 to 2012 Sugar'!$B$1:$B$2</c:f>
              <c:strCache>
                <c:ptCount val="1"/>
                <c:pt idx="0">
                  <c:v>2009</c:v>
                </c:pt>
              </c:strCache>
            </c:strRef>
          </c:tx>
          <c:invertIfNegative val="0"/>
          <c:dLbls>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'2009 to 2012 Sugar'!$A$3:$A$15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Sugar'!$B$3:$B$15</c:f>
              <c:numCache>
                <c:formatCode>General</c:formatCode>
                <c:ptCount val="13"/>
                <c:pt idx="0">
                  <c:v>16.2</c:v>
                </c:pt>
                <c:pt idx="3">
                  <c:v>15</c:v>
                </c:pt>
                <c:pt idx="4">
                  <c:v>16.3</c:v>
                </c:pt>
              </c:numCache>
            </c:numRef>
          </c:val>
        </c:ser>
        <c:ser>
          <c:idx val="1"/>
          <c:order val="1"/>
          <c:tx>
            <c:strRef>
              <c:f>'2009 to 2012 Sugar'!$C$1:$C$2</c:f>
              <c:strCache>
                <c:ptCount val="1"/>
                <c:pt idx="0">
                  <c:v>2010</c:v>
                </c:pt>
              </c:strCache>
            </c:strRef>
          </c:tx>
          <c:spPr>
            <a:solidFill>
              <a:srgbClr val="009900"/>
            </a:solidFill>
          </c:spPr>
          <c:invertIfNegative val="0"/>
          <c:dLbls>
            <c:dLbl>
              <c:idx val="1"/>
              <c:layout>
                <c:manualLayout>
                  <c:x val="-3.048514467301501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0970289346030312E-3"/>
                  <c:y val="7.2592611786906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6212861682537544E-3"/>
                  <c:y val="7.2592611786906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572771700952309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4815586530051534E-3"/>
                  <c:y val="1.152578653354574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'2009 to 2012 Sugar'!$A$3:$A$15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Sugar'!$C$3:$C$15</c:f>
              <c:numCache>
                <c:formatCode>General</c:formatCode>
                <c:ptCount val="13"/>
                <c:pt idx="0">
                  <c:v>17.8</c:v>
                </c:pt>
                <c:pt idx="1">
                  <c:v>18.3</c:v>
                </c:pt>
                <c:pt idx="2">
                  <c:v>16.8</c:v>
                </c:pt>
                <c:pt idx="3">
                  <c:v>18.5</c:v>
                </c:pt>
                <c:pt idx="4">
                  <c:v>19.2</c:v>
                </c:pt>
                <c:pt idx="5">
                  <c:v>18</c:v>
                </c:pt>
                <c:pt idx="6">
                  <c:v>17.7</c:v>
                </c:pt>
              </c:numCache>
            </c:numRef>
          </c:val>
        </c:ser>
        <c:ser>
          <c:idx val="2"/>
          <c:order val="2"/>
          <c:tx>
            <c:strRef>
              <c:f>'2009 to 2012 Sugar'!$D$1:$D$2</c:f>
              <c:strCache>
                <c:ptCount val="1"/>
                <c:pt idx="0">
                  <c:v>2011</c:v>
                </c:pt>
              </c:strCache>
            </c:strRef>
          </c:tx>
          <c:invertIfNegative val="0"/>
          <c:dLbls>
            <c:dLbl>
              <c:idx val="1"/>
              <c:layout>
                <c:manualLayout>
                  <c:x val="-6.0970289346030035E-3"/>
                  <c:y val="2.2180819589056237E-17"/>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6154852558868637E-3"/>
                  <c:y val="1.168943867499568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6011905771415973E-3"/>
                  <c:y val="1.3863674268544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177011549814049E-3"/>
                  <c:y val="7.259233459996531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'2009 to 2012 Sugar'!$A$3:$A$15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Sugar'!$D$3:$D$15</c:f>
              <c:numCache>
                <c:formatCode>0.0</c:formatCode>
                <c:ptCount val="13"/>
                <c:pt idx="0">
                  <c:v>16.899999999999999</c:v>
                </c:pt>
                <c:pt idx="1">
                  <c:v>20</c:v>
                </c:pt>
                <c:pt idx="2">
                  <c:v>18.8</c:v>
                </c:pt>
                <c:pt idx="3">
                  <c:v>17.3</c:v>
                </c:pt>
                <c:pt idx="4">
                  <c:v>17.399999999999999</c:v>
                </c:pt>
                <c:pt idx="5">
                  <c:v>19.7</c:v>
                </c:pt>
                <c:pt idx="6">
                  <c:v>16.399999999999999</c:v>
                </c:pt>
                <c:pt idx="7">
                  <c:v>19.100000000000001</c:v>
                </c:pt>
                <c:pt idx="8">
                  <c:v>20.7</c:v>
                </c:pt>
              </c:numCache>
            </c:numRef>
          </c:val>
        </c:ser>
        <c:ser>
          <c:idx val="3"/>
          <c:order val="3"/>
          <c:tx>
            <c:strRef>
              <c:f>'2009 to 2012 Sugar'!$E$1:$E$2</c:f>
              <c:strCache>
                <c:ptCount val="1"/>
                <c:pt idx="0">
                  <c:v>2012</c:v>
                </c:pt>
              </c:strCache>
            </c:strRef>
          </c:tx>
          <c:invertIfNegative val="0"/>
          <c:dLbls>
            <c:dLbl>
              <c:idx val="0"/>
              <c:layout>
                <c:manualLayout>
                  <c:x val="4.5727717009522526E-3"/>
                  <c:y val="4.839507452460368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8333773480221253E-2"/>
                  <c:y val="1.37817561549956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1396856624372186E-3"/>
                  <c:y val="1.764829111451710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6212861682537544E-3"/>
                  <c:y val="2.419753726230206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7.621244315442372E-3"/>
                  <c:y val="-4.6757754699982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0485144673015017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6212861682537544E-3"/>
                  <c:y val="4.839507452460413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5433793252907606E-3"/>
                  <c:y val="9.3965053768255112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9877675840978593E-2"/>
                  <c:y val="3.184224014636687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'2009 to 2012 Sugar'!$A$3:$A$15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Sugar'!$E$3:$E$15</c:f>
              <c:numCache>
                <c:formatCode>General</c:formatCode>
                <c:ptCount val="13"/>
                <c:pt idx="0">
                  <c:v>16.7</c:v>
                </c:pt>
                <c:pt idx="1">
                  <c:v>19.7</c:v>
                </c:pt>
                <c:pt idx="3">
                  <c:v>18.8</c:v>
                </c:pt>
                <c:pt idx="4">
                  <c:v>19.5</c:v>
                </c:pt>
                <c:pt idx="5">
                  <c:v>17.2</c:v>
                </c:pt>
                <c:pt idx="6">
                  <c:v>17.8</c:v>
                </c:pt>
                <c:pt idx="7">
                  <c:v>19.3</c:v>
                </c:pt>
                <c:pt idx="8">
                  <c:v>18.100000000000001</c:v>
                </c:pt>
                <c:pt idx="9" formatCode="0.0">
                  <c:v>19.7</c:v>
                </c:pt>
                <c:pt idx="10">
                  <c:v>21.2</c:v>
                </c:pt>
                <c:pt idx="11">
                  <c:v>18.5</c:v>
                </c:pt>
                <c:pt idx="12">
                  <c:v>19.899999999999999</c:v>
                </c:pt>
              </c:numCache>
            </c:numRef>
          </c:val>
        </c:ser>
        <c:ser>
          <c:idx val="4"/>
          <c:order val="4"/>
          <c:tx>
            <c:strRef>
              <c:f>'2009 to 2012 Sugar'!$F$1:$F$2</c:f>
              <c:strCache>
                <c:ptCount val="1"/>
                <c:pt idx="0">
                  <c:v>2013</c:v>
                </c:pt>
              </c:strCache>
            </c:strRef>
          </c:tx>
          <c:invertIfNegative val="0"/>
          <c:dLbls>
            <c:dLbl>
              <c:idx val="0"/>
              <c:layout>
                <c:manualLayout>
                  <c:x val="7.6924754264781061E-3"/>
                  <c:y val="-4.6757754699982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2309705117737274E-3"/>
                  <c:y val="7.013663204997409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6924754264781061E-3"/>
                  <c:y val="2.337887734999136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1539803411825413E-3"/>
                  <c:y val="4.6757754699982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6924754264780498E-3"/>
                  <c:y val="1.168943867499568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230796068236497E-2"/>
                  <c:y val="2.337887734999136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9.208431394467087E-3"/>
                  <c:y val="4.6757754699982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2277908525956114E-2"/>
                  <c:y val="4.67577546999827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9.2083105489108412E-3"/>
                  <c:y val="4.67577546999827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'2009 to 2012 Sugar'!$A$3:$A$15</c:f>
              <c:strCache>
                <c:ptCount val="13"/>
                <c:pt idx="0">
                  <c:v>Oakes Irr - DICKEY (A)</c:v>
                </c:pt>
                <c:pt idx="1">
                  <c:v>Dazey Irr - GRIGGS (B)</c:v>
                </c:pt>
                <c:pt idx="2">
                  <c:v>Dazey Dry -GRIGGS (B)</c:v>
                </c:pt>
                <c:pt idx="3">
                  <c:v>Carrington Irr - FOSTER (C)</c:v>
                </c:pt>
                <c:pt idx="4">
                  <c:v>Carrington Dry - FOSTER (C)</c:v>
                </c:pt>
                <c:pt idx="5">
                  <c:v>Turtle Lake Irr - McLEAN (D)</c:v>
                </c:pt>
                <c:pt idx="6">
                  <c:v>Williston Irr - WILLIAMS (E)</c:v>
                </c:pt>
                <c:pt idx="7">
                  <c:v>Minot Dry - WARD-(F)</c:v>
                </c:pt>
                <c:pt idx="8">
                  <c:v>Langdon Dry -CAVALIER (G)</c:v>
                </c:pt>
                <c:pt idx="9">
                  <c:v>Spiritwood Dry - STUTSMAN (H)</c:v>
                </c:pt>
                <c:pt idx="10">
                  <c:v>Litchville Dry - BARNES (I)</c:v>
                </c:pt>
                <c:pt idx="11">
                  <c:v>Harvey Dry- WELLS (J)</c:v>
                </c:pt>
                <c:pt idx="12">
                  <c:v>Colgate Dry - STEELE (K)</c:v>
                </c:pt>
              </c:strCache>
            </c:strRef>
          </c:cat>
          <c:val>
            <c:numRef>
              <c:f>'2009 to 2012 Sugar'!$F$3:$F$15</c:f>
              <c:numCache>
                <c:formatCode>General</c:formatCode>
                <c:ptCount val="13"/>
                <c:pt idx="0">
                  <c:v>15.8</c:v>
                </c:pt>
                <c:pt idx="1">
                  <c:v>17.5</c:v>
                </c:pt>
                <c:pt idx="2">
                  <c:v>16.399999999999999</c:v>
                </c:pt>
                <c:pt idx="3">
                  <c:v>18.399999999999999</c:v>
                </c:pt>
                <c:pt idx="4">
                  <c:v>17.399999999999999</c:v>
                </c:pt>
                <c:pt idx="5">
                  <c:v>17.100000000000001</c:v>
                </c:pt>
                <c:pt idx="6">
                  <c:v>16.100000000000001</c:v>
                </c:pt>
                <c:pt idx="8">
                  <c:v>18.399999999999999</c:v>
                </c:pt>
                <c:pt idx="10">
                  <c:v>18.399999999999999</c:v>
                </c:pt>
                <c:pt idx="11">
                  <c:v>17.5</c:v>
                </c:pt>
                <c:pt idx="12">
                  <c:v>18.2</c:v>
                </c:pt>
              </c:numCache>
            </c:numRef>
          </c:val>
        </c:ser>
        <c:dLbls>
          <c:showLegendKey val="0"/>
          <c:showVal val="1"/>
          <c:showCatName val="0"/>
          <c:showSerName val="0"/>
          <c:showPercent val="0"/>
          <c:showBubbleSize val="0"/>
        </c:dLbls>
        <c:gapWidth val="150"/>
        <c:axId val="205218712"/>
        <c:axId val="205219104"/>
      </c:barChart>
      <c:catAx>
        <c:axId val="205218712"/>
        <c:scaling>
          <c:orientation val="minMax"/>
        </c:scaling>
        <c:delete val="0"/>
        <c:axPos val="b"/>
        <c:title>
          <c:tx>
            <c:rich>
              <a:bodyPr/>
              <a:lstStyle/>
              <a:p>
                <a:pPr>
                  <a:defRPr/>
                </a:pPr>
                <a:r>
                  <a:rPr lang="en-US" sz="1000" b="0" i="0" baseline="0">
                    <a:effectLst/>
                  </a:rPr>
                  <a:t>(A, B, C...) = Indicates county on ND county map insert</a:t>
                </a:r>
                <a:endParaRPr lang="en-US" sz="1000">
                  <a:effectLst/>
                </a:endParaRPr>
              </a:p>
            </c:rich>
          </c:tx>
          <c:layout>
            <c:manualLayout>
              <c:xMode val="edge"/>
              <c:yMode val="edge"/>
              <c:x val="0.35826046003523554"/>
              <c:y val="0.89419941209511045"/>
            </c:manualLayout>
          </c:layout>
          <c:overlay val="0"/>
        </c:title>
        <c:numFmt formatCode="General" sourceLinked="0"/>
        <c:majorTickMark val="out"/>
        <c:minorTickMark val="none"/>
        <c:tickLblPos val="nextTo"/>
        <c:txPr>
          <a:bodyPr rot="-1200000" vert="horz"/>
          <a:lstStyle/>
          <a:p>
            <a:pPr>
              <a:defRPr/>
            </a:pPr>
            <a:endParaRPr lang="en-US"/>
          </a:p>
        </c:txPr>
        <c:crossAx val="205219104"/>
        <c:crosses val="autoZero"/>
        <c:auto val="1"/>
        <c:lblAlgn val="ctr"/>
        <c:lblOffset val="100"/>
        <c:noMultiLvlLbl val="0"/>
      </c:catAx>
      <c:valAx>
        <c:axId val="205219104"/>
        <c:scaling>
          <c:orientation val="minMax"/>
          <c:min val="14"/>
        </c:scaling>
        <c:delete val="0"/>
        <c:axPos val="l"/>
        <c:majorGridlines/>
        <c:numFmt formatCode="General" sourceLinked="1"/>
        <c:majorTickMark val="out"/>
        <c:minorTickMark val="none"/>
        <c:tickLblPos val="nextTo"/>
        <c:crossAx val="205218712"/>
        <c:crosses val="autoZero"/>
        <c:crossBetween val="between"/>
        <c:majorUnit val="2"/>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Beet Revenue</c:v>
          </c:tx>
          <c:spPr>
            <a:ln w="28575" cap="rnd">
              <a:solidFill>
                <a:schemeClr val="accent3">
                  <a:lumMod val="50000"/>
                </a:schemeClr>
              </a:solidFill>
              <a:round/>
            </a:ln>
            <a:effectLst/>
          </c:spPr>
          <c:marker>
            <c:symbol val="none"/>
          </c:marker>
          <c:cat>
            <c:numRef>
              <c:f>Sheet1!$A$3:$A$9</c:f>
              <c:numCache>
                <c:formatCode>General</c:formatCode>
                <c:ptCount val="7"/>
                <c:pt idx="0">
                  <c:v>2007</c:v>
                </c:pt>
                <c:pt idx="1">
                  <c:v>2008</c:v>
                </c:pt>
                <c:pt idx="2">
                  <c:v>2009</c:v>
                </c:pt>
                <c:pt idx="3">
                  <c:v>2010</c:v>
                </c:pt>
                <c:pt idx="4">
                  <c:v>2011</c:v>
                </c:pt>
                <c:pt idx="5">
                  <c:v>2012</c:v>
                </c:pt>
                <c:pt idx="6">
                  <c:v>2013</c:v>
                </c:pt>
              </c:numCache>
            </c:numRef>
          </c:cat>
          <c:val>
            <c:numRef>
              <c:f>Sheet1!$I$3:$I$9</c:f>
              <c:numCache>
                <c:formatCode>_(* #,##0.00_);_(* \(#,##0.00\);_(* "-"??_);_(@_)</c:formatCode>
                <c:ptCount val="7"/>
                <c:pt idx="0">
                  <c:v>766</c:v>
                </c:pt>
                <c:pt idx="1">
                  <c:v>664</c:v>
                </c:pt>
                <c:pt idx="2">
                  <c:v>582</c:v>
                </c:pt>
                <c:pt idx="3">
                  <c:v>938.00000000000011</c:v>
                </c:pt>
                <c:pt idx="4">
                  <c:v>1102</c:v>
                </c:pt>
                <c:pt idx="5">
                  <c:v>1266</c:v>
                </c:pt>
                <c:pt idx="6">
                  <c:v>800</c:v>
                </c:pt>
              </c:numCache>
            </c:numRef>
          </c:val>
          <c:smooth val="0"/>
        </c:ser>
        <c:ser>
          <c:idx val="1"/>
          <c:order val="1"/>
          <c:tx>
            <c:v>Beet Expenses</c:v>
          </c:tx>
          <c:spPr>
            <a:ln w="28575" cap="rnd">
              <a:solidFill>
                <a:srgbClr val="C00000"/>
              </a:solidFill>
              <a:round/>
            </a:ln>
            <a:effectLst/>
          </c:spPr>
          <c:marker>
            <c:symbol val="none"/>
          </c:marker>
          <c:cat>
            <c:numRef>
              <c:f>Sheet1!$A$3:$A$9</c:f>
              <c:numCache>
                <c:formatCode>General</c:formatCode>
                <c:ptCount val="7"/>
                <c:pt idx="0">
                  <c:v>2007</c:v>
                </c:pt>
                <c:pt idx="1">
                  <c:v>2008</c:v>
                </c:pt>
                <c:pt idx="2">
                  <c:v>2009</c:v>
                </c:pt>
                <c:pt idx="3">
                  <c:v>2010</c:v>
                </c:pt>
                <c:pt idx="4">
                  <c:v>2011</c:v>
                </c:pt>
                <c:pt idx="5">
                  <c:v>2012</c:v>
                </c:pt>
                <c:pt idx="6">
                  <c:v>2013</c:v>
                </c:pt>
              </c:numCache>
            </c:numRef>
          </c:cat>
          <c:val>
            <c:numRef>
              <c:f>Sheet1!$J$3:$J$9</c:f>
              <c:numCache>
                <c:formatCode>#,##0.00</c:formatCode>
                <c:ptCount val="7"/>
                <c:pt idx="0">
                  <c:v>590.81999999999994</c:v>
                </c:pt>
                <c:pt idx="1">
                  <c:v>712.76</c:v>
                </c:pt>
                <c:pt idx="2">
                  <c:v>614.39</c:v>
                </c:pt>
                <c:pt idx="3">
                  <c:v>699.64</c:v>
                </c:pt>
                <c:pt idx="4">
                  <c:v>679.42</c:v>
                </c:pt>
                <c:pt idx="5">
                  <c:v>684.79</c:v>
                </c:pt>
                <c:pt idx="6">
                  <c:v>684.79</c:v>
                </c:pt>
              </c:numCache>
            </c:numRef>
          </c:val>
          <c:smooth val="0"/>
        </c:ser>
        <c:ser>
          <c:idx val="2"/>
          <c:order val="2"/>
          <c:tx>
            <c:v>Returns to Beet</c:v>
          </c:tx>
          <c:spPr>
            <a:ln w="28575" cap="rnd">
              <a:solidFill>
                <a:schemeClr val="tx1"/>
              </a:solidFill>
              <a:round/>
            </a:ln>
            <a:effectLst/>
          </c:spPr>
          <c:marker>
            <c:symbol val="none"/>
          </c:marker>
          <c:cat>
            <c:numRef>
              <c:f>Sheet1!$A$3:$A$9</c:f>
              <c:numCache>
                <c:formatCode>General</c:formatCode>
                <c:ptCount val="7"/>
                <c:pt idx="0">
                  <c:v>2007</c:v>
                </c:pt>
                <c:pt idx="1">
                  <c:v>2008</c:v>
                </c:pt>
                <c:pt idx="2">
                  <c:v>2009</c:v>
                </c:pt>
                <c:pt idx="3">
                  <c:v>2010</c:v>
                </c:pt>
                <c:pt idx="4">
                  <c:v>2011</c:v>
                </c:pt>
                <c:pt idx="5">
                  <c:v>2012</c:v>
                </c:pt>
                <c:pt idx="6">
                  <c:v>2013</c:v>
                </c:pt>
              </c:numCache>
            </c:numRef>
          </c:cat>
          <c:val>
            <c:numRef>
              <c:f>Sheet1!$K$3:$K$9</c:f>
              <c:numCache>
                <c:formatCode>_(* #,##0.00_);_(* \(#,##0.00\);_(* "-"??_);_(@_)</c:formatCode>
                <c:ptCount val="7"/>
                <c:pt idx="0">
                  <c:v>175.18000000000006</c:v>
                </c:pt>
                <c:pt idx="1">
                  <c:v>-48.759999999999991</c:v>
                </c:pt>
                <c:pt idx="2">
                  <c:v>-32.389999999999986</c:v>
                </c:pt>
                <c:pt idx="3">
                  <c:v>238.36000000000013</c:v>
                </c:pt>
                <c:pt idx="4">
                  <c:v>422.58000000000004</c:v>
                </c:pt>
                <c:pt idx="5">
                  <c:v>581.21</c:v>
                </c:pt>
                <c:pt idx="6">
                  <c:v>115.21000000000004</c:v>
                </c:pt>
              </c:numCache>
            </c:numRef>
          </c:val>
          <c:smooth val="0"/>
        </c:ser>
        <c:ser>
          <c:idx val="3"/>
          <c:order val="3"/>
          <c:tx>
            <c:v>Beet v Corn</c:v>
          </c:tx>
          <c:spPr>
            <a:ln w="28575" cap="rnd">
              <a:solidFill>
                <a:srgbClr val="FAA523"/>
              </a:solidFill>
              <a:round/>
            </a:ln>
            <a:effectLst/>
          </c:spPr>
          <c:marker>
            <c:symbol val="none"/>
          </c:marker>
          <c:cat>
            <c:numRef>
              <c:f>Sheet1!$A$3:$A$9</c:f>
              <c:numCache>
                <c:formatCode>General</c:formatCode>
                <c:ptCount val="7"/>
                <c:pt idx="0">
                  <c:v>2007</c:v>
                </c:pt>
                <c:pt idx="1">
                  <c:v>2008</c:v>
                </c:pt>
                <c:pt idx="2">
                  <c:v>2009</c:v>
                </c:pt>
                <c:pt idx="3">
                  <c:v>2010</c:v>
                </c:pt>
                <c:pt idx="4">
                  <c:v>2011</c:v>
                </c:pt>
                <c:pt idx="5">
                  <c:v>2012</c:v>
                </c:pt>
                <c:pt idx="6">
                  <c:v>2013</c:v>
                </c:pt>
              </c:numCache>
            </c:numRef>
          </c:cat>
          <c:val>
            <c:numRef>
              <c:f>Sheet1!$L$3:$L$9</c:f>
              <c:numCache>
                <c:formatCode>_(* #,##0.00_);_(* \(#,##0.00\);_(* "-"??_);_(@_)</c:formatCode>
                <c:ptCount val="7"/>
                <c:pt idx="0">
                  <c:v>-58.609999999999928</c:v>
                </c:pt>
                <c:pt idx="1">
                  <c:v>-71.839999999999989</c:v>
                </c:pt>
                <c:pt idx="2">
                  <c:v>45.620000000000019</c:v>
                </c:pt>
                <c:pt idx="3">
                  <c:v>-17.969999999999857</c:v>
                </c:pt>
                <c:pt idx="4">
                  <c:v>240.61000000000004</c:v>
                </c:pt>
                <c:pt idx="5">
                  <c:v>149.05000000000001</c:v>
                </c:pt>
                <c:pt idx="6">
                  <c:v>130.21000000000004</c:v>
                </c:pt>
              </c:numCache>
            </c:numRef>
          </c:val>
          <c:smooth val="0"/>
        </c:ser>
        <c:dLbls>
          <c:showLegendKey val="0"/>
          <c:showVal val="0"/>
          <c:showCatName val="0"/>
          <c:showSerName val="0"/>
          <c:showPercent val="0"/>
          <c:showBubbleSize val="0"/>
        </c:dLbls>
        <c:smooth val="0"/>
        <c:axId val="169401288"/>
        <c:axId val="169485760"/>
      </c:lineChart>
      <c:catAx>
        <c:axId val="169401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9485760"/>
        <c:crosses val="autoZero"/>
        <c:auto val="1"/>
        <c:lblAlgn val="ctr"/>
        <c:lblOffset val="100"/>
        <c:noMultiLvlLbl val="0"/>
      </c:catAx>
      <c:valAx>
        <c:axId val="169485760"/>
        <c:scaling>
          <c:orientation val="minMax"/>
        </c:scaling>
        <c:delete val="0"/>
        <c:axPos val="l"/>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9401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8900F2F0-97CE-4980-8AA9-CD714125E3EA}" type="datetimeFigureOut">
              <a:rPr lang="en-US" smtClean="0"/>
              <a:t>9/24/2014</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19F8BB12-A0A9-47C7-9192-89F124059483}" type="slidenum">
              <a:rPr lang="en-US" smtClean="0"/>
              <a:t>‹#›</a:t>
            </a:fld>
            <a:endParaRPr lang="en-US"/>
          </a:p>
        </p:txBody>
      </p:sp>
    </p:spTree>
    <p:extLst>
      <p:ext uri="{BB962C8B-B14F-4D97-AF65-F5344CB8AC3E}">
        <p14:creationId xmlns:p14="http://schemas.microsoft.com/office/powerpoint/2010/main" val="1227853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011651EF-0635-4B61-B1C7-41F8FDC7CA68}" type="datetimeFigureOut">
              <a:rPr lang="en-US" smtClean="0"/>
              <a:t>9/24/2014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DF897BD4-2453-4D86-BA42-BF621DB70052}" type="slidenum">
              <a:rPr lang="en-US" smtClean="0"/>
              <a:t>‹#›</a:t>
            </a:fld>
            <a:endParaRPr lang="en-US"/>
          </a:p>
        </p:txBody>
      </p:sp>
    </p:spTree>
    <p:extLst>
      <p:ext uri="{BB962C8B-B14F-4D97-AF65-F5344CB8AC3E}">
        <p14:creationId xmlns:p14="http://schemas.microsoft.com/office/powerpoint/2010/main" val="4194197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p>
          <a:p>
            <a:endParaRPr lang="en-US" dirty="0" smtClean="0"/>
          </a:p>
          <a:p>
            <a:r>
              <a:rPr lang="en-US" dirty="0" smtClean="0"/>
              <a:t>My name is David</a:t>
            </a:r>
            <a:r>
              <a:rPr lang="en-US" baseline="0" dirty="0" smtClean="0"/>
              <a:t> Ripplinger.</a:t>
            </a:r>
          </a:p>
          <a:p>
            <a:endParaRPr lang="en-US" baseline="0" dirty="0" smtClean="0"/>
          </a:p>
          <a:p>
            <a:r>
              <a:rPr lang="en-US" baseline="0" dirty="0" smtClean="0"/>
              <a:t>I’m a bioenergy economist at NDSU.</a:t>
            </a:r>
          </a:p>
          <a:p>
            <a:endParaRPr lang="en-US" baseline="0" dirty="0" smtClean="0"/>
          </a:p>
          <a:p>
            <a:r>
              <a:rPr lang="en-US" baseline="0" dirty="0" smtClean="0"/>
              <a:t>My primary job is to work with industry and farmers to develop new bioenergy projects and ensure the viability of existing ones.</a:t>
            </a:r>
          </a:p>
          <a:p>
            <a:endParaRPr lang="en-US" baseline="0" dirty="0" smtClean="0"/>
          </a:p>
          <a:p>
            <a:r>
              <a:rPr lang="en-US" baseline="0" dirty="0" smtClean="0"/>
              <a:t>My background is in agriculture, but in my job I’ve had to become acquainted with energy.  In many ways energy dominates my work.  It is very big industry and changes in energy markets move </a:t>
            </a:r>
            <a:r>
              <a:rPr lang="en-US" baseline="0" dirty="0" err="1" smtClean="0"/>
              <a:t>ag</a:t>
            </a:r>
            <a:r>
              <a:rPr lang="en-US" baseline="0" dirty="0" smtClean="0"/>
              <a:t> markets.</a:t>
            </a:r>
          </a:p>
          <a:p>
            <a:endParaRPr lang="en-US" baseline="0" dirty="0" smtClean="0"/>
          </a:p>
          <a:p>
            <a:r>
              <a:rPr lang="en-US" baseline="0" dirty="0" smtClean="0"/>
              <a:t>The issue of energy is important to my work in two ways.  First, many bioenergy projects require a lot of energy – so I need to be concerned with energy as an input.  At the same time, many of the products produced compete directly with existing ones made using petroleum.  This includes motor  fuels, heating fuels, and plastics.</a:t>
            </a:r>
          </a:p>
        </p:txBody>
      </p:sp>
      <p:sp>
        <p:nvSpPr>
          <p:cNvPr id="4" name="Slide Number Placeholder 3"/>
          <p:cNvSpPr>
            <a:spLocks noGrp="1"/>
          </p:cNvSpPr>
          <p:nvPr>
            <p:ph type="sldNum" sz="quarter" idx="10"/>
          </p:nvPr>
        </p:nvSpPr>
        <p:spPr/>
        <p:txBody>
          <a:bodyPr/>
          <a:lstStyle/>
          <a:p>
            <a:fld id="{DF897BD4-2453-4D86-BA42-BF621DB70052}" type="slidenum">
              <a:rPr lang="en-US" smtClean="0"/>
              <a:t>1</a:t>
            </a:fld>
            <a:endParaRPr lang="en-US"/>
          </a:p>
        </p:txBody>
      </p:sp>
    </p:spTree>
    <p:extLst>
      <p:ext uri="{BB962C8B-B14F-4D97-AF65-F5344CB8AC3E}">
        <p14:creationId xmlns:p14="http://schemas.microsoft.com/office/powerpoint/2010/main" val="14082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897BD4-2453-4D86-BA42-BF621DB70052}" type="slidenum">
              <a:rPr lang="en-US" smtClean="0"/>
              <a:t>2</a:t>
            </a:fld>
            <a:endParaRPr lang="en-US"/>
          </a:p>
        </p:txBody>
      </p:sp>
    </p:spTree>
    <p:extLst>
      <p:ext uri="{BB962C8B-B14F-4D97-AF65-F5344CB8AC3E}">
        <p14:creationId xmlns:p14="http://schemas.microsoft.com/office/powerpoint/2010/main" val="66968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97BD4-2453-4D86-BA42-BF621DB70052}" type="slidenum">
              <a:rPr lang="en-US" smtClean="0"/>
              <a:t>8</a:t>
            </a:fld>
            <a:endParaRPr lang="en-US"/>
          </a:p>
        </p:txBody>
      </p:sp>
    </p:spTree>
    <p:extLst>
      <p:ext uri="{BB962C8B-B14F-4D97-AF65-F5344CB8AC3E}">
        <p14:creationId xmlns:p14="http://schemas.microsoft.com/office/powerpoint/2010/main" val="2493372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Locations may produce industrial  sugar feedstock or a finished product. </a:t>
            </a:r>
          </a:p>
          <a:p>
            <a:r>
              <a:rPr lang="en-US" sz="1200" kern="1200" dirty="0" smtClean="0">
                <a:solidFill>
                  <a:schemeClr val="tx1"/>
                </a:solidFill>
                <a:effectLst/>
                <a:latin typeface="+mn-lt"/>
                <a:ea typeface="+mn-ea"/>
                <a:cs typeface="+mn-cs"/>
              </a:rPr>
              <a:t>Processing facilities may produce:</a:t>
            </a:r>
          </a:p>
          <a:p>
            <a:r>
              <a:rPr lang="en-US" sz="1200" kern="1200" dirty="0" smtClean="0">
                <a:solidFill>
                  <a:schemeClr val="tx1"/>
                </a:solidFill>
                <a:effectLst/>
                <a:latin typeface="+mn-lt"/>
                <a:ea typeface="+mn-ea"/>
                <a:cs typeface="+mn-cs"/>
              </a:rPr>
              <a:t>                Industrial sugar feedstock (for third party)</a:t>
            </a:r>
          </a:p>
          <a:p>
            <a:r>
              <a:rPr lang="en-US" sz="1200" kern="1200" dirty="0" smtClean="0">
                <a:solidFill>
                  <a:schemeClr val="tx1"/>
                </a:solidFill>
                <a:effectLst/>
                <a:latin typeface="+mn-lt"/>
                <a:ea typeface="+mn-ea"/>
                <a:cs typeface="+mn-cs"/>
              </a:rPr>
              <a:t>                Ethanol</a:t>
            </a:r>
          </a:p>
          <a:p>
            <a:r>
              <a:rPr lang="en-US" sz="1200" kern="1200" dirty="0" smtClean="0">
                <a:solidFill>
                  <a:schemeClr val="tx1"/>
                </a:solidFill>
                <a:effectLst/>
                <a:latin typeface="+mn-lt"/>
                <a:ea typeface="+mn-ea"/>
                <a:cs typeface="+mn-cs"/>
              </a:rPr>
              <a:t>                Advanced chemicals</a:t>
            </a:r>
          </a:p>
          <a:p>
            <a:endParaRPr lang="en-US" dirty="0"/>
          </a:p>
        </p:txBody>
      </p:sp>
      <p:sp>
        <p:nvSpPr>
          <p:cNvPr id="4" name="Slide Number Placeholder 3"/>
          <p:cNvSpPr>
            <a:spLocks noGrp="1"/>
          </p:cNvSpPr>
          <p:nvPr>
            <p:ph type="sldNum" sz="quarter" idx="10"/>
          </p:nvPr>
        </p:nvSpPr>
        <p:spPr/>
        <p:txBody>
          <a:bodyPr/>
          <a:lstStyle/>
          <a:p>
            <a:fld id="{DF897BD4-2453-4D86-BA42-BF621DB70052}" type="slidenum">
              <a:rPr lang="en-US" smtClean="0"/>
              <a:t>9</a:t>
            </a:fld>
            <a:endParaRPr lang="en-US"/>
          </a:p>
        </p:txBody>
      </p:sp>
    </p:spTree>
    <p:extLst>
      <p:ext uri="{BB962C8B-B14F-4D97-AF65-F5344CB8AC3E}">
        <p14:creationId xmlns:p14="http://schemas.microsoft.com/office/powerpoint/2010/main" val="11346335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732088"/>
            <a:ext cx="7366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51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7FB7E1-EF20-4DD4-95F2-85C09D17FDA4}" type="datetime1">
              <a:rPr lang="en-US" smtClean="0"/>
              <a:t>9/24/2014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DD0007-DE76-724F-9A59-044EF43E1446}" type="slidenum">
              <a:rPr lang="en-US"/>
              <a:pPr>
                <a:defRPr/>
              </a:pPr>
              <a:t>‹#›</a:t>
            </a:fld>
            <a:endParaRPr lang="en-US" dirty="0"/>
          </a:p>
        </p:txBody>
      </p:sp>
    </p:spTree>
    <p:extLst>
      <p:ext uri="{BB962C8B-B14F-4D97-AF65-F5344CB8AC3E}">
        <p14:creationId xmlns:p14="http://schemas.microsoft.com/office/powerpoint/2010/main" val="231067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F8ECF7-0B08-4BB5-BE6D-1D7798F5D98A}" type="datetime1">
              <a:rPr lang="en-US" smtClean="0"/>
              <a:t>9/24/2014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F43F9-9AD9-3A45-93DA-A9D45DCAEBA7}" type="slidenum">
              <a:rPr lang="en-US"/>
              <a:pPr>
                <a:defRPr/>
              </a:pPr>
              <a:t>‹#›</a:t>
            </a:fld>
            <a:endParaRPr lang="en-US" dirty="0"/>
          </a:p>
        </p:txBody>
      </p:sp>
    </p:spTree>
    <p:extLst>
      <p:ext uri="{BB962C8B-B14F-4D97-AF65-F5344CB8AC3E}">
        <p14:creationId xmlns:p14="http://schemas.microsoft.com/office/powerpoint/2010/main" val="2811902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9F9606-2F8A-4680-BB77-7EE1732A293E}" type="datetime1">
              <a:rPr lang="en-US" smtClean="0"/>
              <a:t>9/24/2014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E81DC1-BEBA-A345-AF53-60017037B3EE}" type="slidenum">
              <a:rPr lang="en-US"/>
              <a:pPr>
                <a:defRPr/>
              </a:pPr>
              <a:t>‹#›</a:t>
            </a:fld>
            <a:endParaRPr lang="en-US" dirty="0"/>
          </a:p>
        </p:txBody>
      </p:sp>
    </p:spTree>
    <p:extLst>
      <p:ext uri="{BB962C8B-B14F-4D97-AF65-F5344CB8AC3E}">
        <p14:creationId xmlns:p14="http://schemas.microsoft.com/office/powerpoint/2010/main" val="32088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1D3F99F-C92A-4AA9-906D-DA7256C1AD58}" type="datetime1">
              <a:rPr lang="en-US" smtClean="0"/>
              <a:t>9/24/2014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F92C6D-BE8D-DD4F-81E9-D4989C088BC1}" type="slidenum">
              <a:rPr lang="en-US" smtClean="0"/>
              <a:pPr>
                <a:defRPr/>
              </a:pPr>
              <a:t>‹#›</a:t>
            </a:fld>
            <a:endParaRPr lang="en-US" dirty="0"/>
          </a:p>
        </p:txBody>
      </p:sp>
    </p:spTree>
    <p:extLst>
      <p:ext uri="{BB962C8B-B14F-4D97-AF65-F5344CB8AC3E}">
        <p14:creationId xmlns:p14="http://schemas.microsoft.com/office/powerpoint/2010/main" val="76530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82EEE5-7429-4C1A-9E2E-1EF217A483B1}" type="datetime1">
              <a:rPr lang="en-US" smtClean="0"/>
              <a:t>9/24/2014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DF97D-3401-F044-9350-D8378188946F}" type="slidenum">
              <a:rPr lang="en-US"/>
              <a:pPr>
                <a:defRPr/>
              </a:pPr>
              <a:t>‹#›</a:t>
            </a:fld>
            <a:endParaRPr lang="en-US" dirty="0"/>
          </a:p>
        </p:txBody>
      </p:sp>
    </p:spTree>
    <p:extLst>
      <p:ext uri="{BB962C8B-B14F-4D97-AF65-F5344CB8AC3E}">
        <p14:creationId xmlns:p14="http://schemas.microsoft.com/office/powerpoint/2010/main" val="402111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EB89A7-D769-42BF-BDAC-62ABF7E0E3E2}" type="datetime1">
              <a:rPr lang="en-US" smtClean="0"/>
              <a:t>9/24/2014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4D6F01-C5DD-F44B-8162-7A3A521E6E82}" type="slidenum">
              <a:rPr lang="en-US"/>
              <a:pPr>
                <a:defRPr/>
              </a:pPr>
              <a:t>‹#›</a:t>
            </a:fld>
            <a:endParaRPr lang="en-US" dirty="0"/>
          </a:p>
        </p:txBody>
      </p:sp>
    </p:spTree>
    <p:extLst>
      <p:ext uri="{BB962C8B-B14F-4D97-AF65-F5344CB8AC3E}">
        <p14:creationId xmlns:p14="http://schemas.microsoft.com/office/powerpoint/2010/main" val="63964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D317A3-3446-4300-9344-181C37F7D691}" type="datetime1">
              <a:rPr lang="en-US" smtClean="0"/>
              <a:t>9/24/2014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9A6ADA-3E88-CA4E-8C53-69D050771686}" type="slidenum">
              <a:rPr lang="en-US"/>
              <a:pPr>
                <a:defRPr/>
              </a:pPr>
              <a:t>‹#›</a:t>
            </a:fld>
            <a:endParaRPr lang="en-US" dirty="0"/>
          </a:p>
        </p:txBody>
      </p:sp>
    </p:spTree>
    <p:extLst>
      <p:ext uri="{BB962C8B-B14F-4D97-AF65-F5344CB8AC3E}">
        <p14:creationId xmlns:p14="http://schemas.microsoft.com/office/powerpoint/2010/main" val="288450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16512E-A5B3-4490-A07D-1E99D92777FF}" type="datetime1">
              <a:rPr lang="en-US" smtClean="0"/>
              <a:t>9/24/2014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08ADCC-D3CD-C94F-8BCF-C2964FC6869D}" type="slidenum">
              <a:rPr lang="en-US"/>
              <a:pPr>
                <a:defRPr/>
              </a:pPr>
              <a:t>‹#›</a:t>
            </a:fld>
            <a:endParaRPr lang="en-US" dirty="0"/>
          </a:p>
        </p:txBody>
      </p:sp>
    </p:spTree>
    <p:extLst>
      <p:ext uri="{BB962C8B-B14F-4D97-AF65-F5344CB8AC3E}">
        <p14:creationId xmlns:p14="http://schemas.microsoft.com/office/powerpoint/2010/main" val="101833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724864-6EE4-4950-8324-AB41820ADAA6}" type="datetime1">
              <a:rPr lang="en-US" smtClean="0"/>
              <a:t>9/24/2014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457CE4-E225-774A-9249-292B5807F5E7}" type="slidenum">
              <a:rPr lang="en-US"/>
              <a:pPr>
                <a:defRPr/>
              </a:pPr>
              <a:t>‹#›</a:t>
            </a:fld>
            <a:endParaRPr lang="en-US" dirty="0"/>
          </a:p>
        </p:txBody>
      </p:sp>
    </p:spTree>
    <p:extLst>
      <p:ext uri="{BB962C8B-B14F-4D97-AF65-F5344CB8AC3E}">
        <p14:creationId xmlns:p14="http://schemas.microsoft.com/office/powerpoint/2010/main" val="127427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EAC86B-9B87-4A06-A963-2380692851DE}" type="datetime1">
              <a:rPr lang="en-US" smtClean="0"/>
              <a:t>9/24/2014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7E57B2-D218-2543-B1F3-50F8C73AA9FE}" type="slidenum">
              <a:rPr lang="en-US"/>
              <a:pPr>
                <a:defRPr/>
              </a:pPr>
              <a:t>‹#›</a:t>
            </a:fld>
            <a:endParaRPr lang="en-US" dirty="0"/>
          </a:p>
        </p:txBody>
      </p:sp>
    </p:spTree>
    <p:extLst>
      <p:ext uri="{BB962C8B-B14F-4D97-AF65-F5344CB8AC3E}">
        <p14:creationId xmlns:p14="http://schemas.microsoft.com/office/powerpoint/2010/main" val="10516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96F50E-8B69-4751-B1B6-9481F86C6ACC}" type="datetime1">
              <a:rPr lang="en-US" smtClean="0"/>
              <a:t>9/24/2014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6DE4E5-189A-6749-A62F-55E6235656EF}" type="slidenum">
              <a:rPr lang="en-US"/>
              <a:pPr>
                <a:defRPr/>
              </a:pPr>
              <a:t>‹#›</a:t>
            </a:fld>
            <a:endParaRPr lang="en-US" dirty="0"/>
          </a:p>
        </p:txBody>
      </p:sp>
    </p:spTree>
    <p:extLst>
      <p:ext uri="{BB962C8B-B14F-4D97-AF65-F5344CB8AC3E}">
        <p14:creationId xmlns:p14="http://schemas.microsoft.com/office/powerpoint/2010/main" val="368350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8A5598-00AE-43C5-9F5F-3693D2C1882B}" type="datetime1">
              <a:rPr lang="en-US" smtClean="0"/>
              <a:t>9/24/2014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3911F-13D9-5149-AD26-CA8FF84BF87B}" type="slidenum">
              <a:rPr lang="en-US"/>
              <a:pPr>
                <a:defRPr/>
              </a:pPr>
              <a:t>‹#›</a:t>
            </a:fld>
            <a:endParaRPr lang="en-US" dirty="0"/>
          </a:p>
        </p:txBody>
      </p:sp>
    </p:spTree>
    <p:extLst>
      <p:ext uri="{BB962C8B-B14F-4D97-AF65-F5344CB8AC3E}">
        <p14:creationId xmlns:p14="http://schemas.microsoft.com/office/powerpoint/2010/main" val="2896853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E9A52AE2-B2D2-4A39-841B-D0B2D9F3D4FE}" type="datetime1">
              <a:rPr lang="en-US" smtClean="0"/>
              <a:t>9/24/2014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30F92C6D-BE8D-DD4F-81E9-D4989C088BC1}" type="slidenum">
              <a:rPr lang="en-US"/>
              <a:pPr>
                <a:defRPr/>
              </a:pPr>
              <a:t>‹#›</a:t>
            </a:fld>
            <a:endParaRPr lang="en-US" dirty="0"/>
          </a:p>
        </p:txBody>
      </p:sp>
      <p:pic>
        <p:nvPicPr>
          <p:cNvPr id="1031" name="Picture 15" descr="green.template_graphics2.wmf"/>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08000" y="6164263"/>
            <a:ext cx="2463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5" r:id="rId13"/>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lstStyle/>
          <a:p>
            <a:r>
              <a:rPr lang="en-US" sz="4200" b="1" dirty="0" smtClean="0"/>
              <a:t>So you want to grow </a:t>
            </a:r>
            <a:br>
              <a:rPr lang="en-US" sz="4200" b="1" dirty="0" smtClean="0"/>
            </a:br>
            <a:r>
              <a:rPr lang="en-US" sz="4200" b="1" dirty="0" smtClean="0"/>
              <a:t>an energy crop?</a:t>
            </a:r>
            <a:endParaRPr lang="en-US" sz="4200" dirty="0"/>
          </a:p>
        </p:txBody>
      </p:sp>
      <p:sp>
        <p:nvSpPr>
          <p:cNvPr id="3" name="Subtitle 2"/>
          <p:cNvSpPr>
            <a:spLocks noGrp="1"/>
          </p:cNvSpPr>
          <p:nvPr>
            <p:ph type="subTitle" idx="1"/>
          </p:nvPr>
        </p:nvSpPr>
        <p:spPr>
          <a:xfrm>
            <a:off x="1371600" y="3881888"/>
            <a:ext cx="6400800" cy="1756912"/>
          </a:xfrm>
        </p:spPr>
        <p:txBody>
          <a:bodyPr/>
          <a:lstStyle/>
          <a:p>
            <a:r>
              <a:rPr lang="en-US" sz="2400" dirty="0" smtClean="0"/>
              <a:t>David </a:t>
            </a:r>
            <a:r>
              <a:rPr lang="en-US" sz="2400" dirty="0" smtClean="0"/>
              <a:t>Ripplinger</a:t>
            </a:r>
          </a:p>
          <a:p>
            <a:r>
              <a:rPr lang="en-US" sz="2400" dirty="0" smtClean="0"/>
              <a:t>2014 Extension Energy </a:t>
            </a:r>
          </a:p>
          <a:p>
            <a:r>
              <a:rPr lang="en-US" sz="2400" dirty="0" smtClean="0"/>
              <a:t>and Environment Summit</a:t>
            </a:r>
            <a:endParaRPr lang="en-US" sz="2400" dirty="0" smtClean="0"/>
          </a:p>
          <a:p>
            <a:r>
              <a:rPr lang="en-US" sz="2400" dirty="0" smtClean="0"/>
              <a:t>September 24, 2014</a:t>
            </a:r>
            <a:endParaRPr lang="en-US" sz="2400" dirty="0"/>
          </a:p>
        </p:txBody>
      </p:sp>
      <p:sp>
        <p:nvSpPr>
          <p:cNvPr id="4" name="Slide Number Placeholder 3"/>
          <p:cNvSpPr>
            <a:spLocks noGrp="1"/>
          </p:cNvSpPr>
          <p:nvPr>
            <p:ph type="sldNum" sz="quarter" idx="12"/>
          </p:nvPr>
        </p:nvSpPr>
        <p:spPr/>
        <p:txBody>
          <a:bodyPr/>
          <a:lstStyle/>
          <a:p>
            <a:pPr>
              <a:defRPr/>
            </a:pPr>
            <a:fld id="{46DDF97D-3401-F044-9350-D8378188946F}" type="slidenum">
              <a:rPr lang="en-US" smtClean="0"/>
              <a:pPr>
                <a:defRPr/>
              </a:pPr>
              <a:t>1</a:t>
            </a:fld>
            <a:endParaRPr lang="en-US" dirty="0"/>
          </a:p>
        </p:txBody>
      </p:sp>
    </p:spTree>
    <p:extLst>
      <p:ext uri="{BB962C8B-B14F-4D97-AF65-F5344CB8AC3E}">
        <p14:creationId xmlns:p14="http://schemas.microsoft.com/office/powerpoint/2010/main" val="120153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Feedstock Requirements</a:t>
            </a:r>
            <a:endParaRPr lang="en-US" dirty="0"/>
          </a:p>
        </p:txBody>
      </p:sp>
      <p:sp>
        <p:nvSpPr>
          <p:cNvPr id="3" name="Content Placeholder 2"/>
          <p:cNvSpPr>
            <a:spLocks noGrp="1"/>
          </p:cNvSpPr>
          <p:nvPr>
            <p:ph idx="1"/>
          </p:nvPr>
        </p:nvSpPr>
        <p:spPr/>
        <p:txBody>
          <a:bodyPr/>
          <a:lstStyle/>
          <a:p>
            <a:pPr marL="0" indent="0">
              <a:buNone/>
            </a:pPr>
            <a:r>
              <a:rPr lang="en-US" sz="2800" dirty="0" smtClean="0"/>
              <a:t>20 MMGPY Refinery</a:t>
            </a:r>
          </a:p>
          <a:p>
            <a:pPr marL="0" indent="0">
              <a:buNone/>
            </a:pPr>
            <a:endParaRPr lang="en-US" sz="1200" dirty="0"/>
          </a:p>
          <a:p>
            <a:pPr marL="0" indent="0">
              <a:buNone/>
            </a:pPr>
            <a:r>
              <a:rPr lang="en-US" sz="2800" dirty="0" smtClean="0"/>
              <a:t>Requires about 750,000 tons of beets</a:t>
            </a:r>
          </a:p>
          <a:p>
            <a:pPr marL="0" indent="0">
              <a:buNone/>
            </a:pPr>
            <a:endParaRPr lang="en-US" sz="1200" dirty="0"/>
          </a:p>
          <a:p>
            <a:pPr marL="0" indent="0">
              <a:buNone/>
            </a:pPr>
            <a:r>
              <a:rPr lang="en-US" sz="2800" dirty="0" smtClean="0"/>
              <a:t>30,000 </a:t>
            </a:r>
            <a:r>
              <a:rPr lang="en-US" sz="2800" dirty="0" err="1" smtClean="0"/>
              <a:t>dryland</a:t>
            </a:r>
            <a:r>
              <a:rPr lang="en-US" sz="2800" dirty="0" smtClean="0"/>
              <a:t> acres (@25t/AC) </a:t>
            </a:r>
          </a:p>
          <a:p>
            <a:pPr marL="0" indent="0">
              <a:buNone/>
            </a:pPr>
            <a:r>
              <a:rPr lang="en-US" sz="2800" dirty="0" smtClean="0"/>
              <a:t>120,000 </a:t>
            </a:r>
            <a:r>
              <a:rPr lang="en-US" sz="2800" dirty="0"/>
              <a:t>acres </a:t>
            </a:r>
            <a:r>
              <a:rPr lang="en-US" sz="2800" dirty="0" smtClean="0"/>
              <a:t>with a four-year rotation</a:t>
            </a:r>
          </a:p>
          <a:p>
            <a:pPr marL="0" indent="0">
              <a:buNone/>
            </a:pPr>
            <a:endParaRPr lang="en-US" sz="1200" dirty="0"/>
          </a:p>
          <a:p>
            <a:pPr marL="0" indent="0">
              <a:buNone/>
            </a:pPr>
            <a:r>
              <a:rPr lang="en-US" sz="2800" dirty="0" smtClean="0"/>
              <a:t>Most feedstock sourced within 20 miles of plant</a:t>
            </a:r>
          </a:p>
          <a:p>
            <a:pPr marL="0" indent="0">
              <a:buNone/>
            </a:pPr>
            <a:endParaRPr lang="en-US" sz="1200" dirty="0"/>
          </a:p>
          <a:p>
            <a:pPr marL="0" indent="0">
              <a:buNone/>
            </a:pPr>
            <a:r>
              <a:rPr lang="en-US" sz="2800" dirty="0" smtClean="0"/>
              <a:t>Fewer irrigated acres are needed</a:t>
            </a:r>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10</a:t>
            </a:fld>
            <a:endParaRPr lang="en-US" dirty="0"/>
          </a:p>
        </p:txBody>
      </p:sp>
      <p:sp>
        <p:nvSpPr>
          <p:cNvPr id="7" name="Slide Number Placeholder 4"/>
          <p:cNvSpPr txBox="1">
            <a:spLocks/>
          </p:cNvSpPr>
          <p:nvPr/>
        </p:nvSpPr>
        <p:spPr bwMode="auto">
          <a:xfrm>
            <a:off x="3733810" y="7239000"/>
            <a:ext cx="2346325" cy="4143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0" fontAlgn="base" hangingPunct="0">
              <a:spcBef>
                <a:spcPct val="0"/>
              </a:spcBef>
              <a:spcAft>
                <a:spcPct val="0"/>
              </a:spcAft>
              <a:defRPr sz="2000" kern="1200">
                <a:solidFill>
                  <a:schemeClr val="tx1"/>
                </a:solidFill>
                <a:latin typeface="Arial" charset="0"/>
                <a:ea typeface="ＭＳ Ｐゴシック" charset="0"/>
                <a:cs typeface="Arial" charset="0"/>
              </a:defRPr>
            </a:lvl1pPr>
            <a:lvl2pPr marL="742168" indent="-285449" algn="l" defTabSz="457200" rtl="0" eaLnBrk="0" fontAlgn="base" hangingPunct="0">
              <a:spcBef>
                <a:spcPct val="0"/>
              </a:spcBef>
              <a:spcAft>
                <a:spcPct val="0"/>
              </a:spcAft>
              <a:defRPr sz="2000" kern="1200">
                <a:solidFill>
                  <a:schemeClr val="tx1"/>
                </a:solidFill>
                <a:latin typeface="Arial" charset="0"/>
                <a:ea typeface="ＭＳ Ｐゴシック" charset="0"/>
                <a:cs typeface="Arial" charset="0"/>
              </a:defRPr>
            </a:lvl2pPr>
            <a:lvl3pPr marL="1141797" indent="-228360" algn="l" defTabSz="457200" rtl="0" eaLnBrk="0" fontAlgn="base" hangingPunct="0">
              <a:spcBef>
                <a:spcPct val="0"/>
              </a:spcBef>
              <a:spcAft>
                <a:spcPct val="0"/>
              </a:spcAft>
              <a:defRPr sz="2000" kern="1200">
                <a:solidFill>
                  <a:schemeClr val="tx1"/>
                </a:solidFill>
                <a:latin typeface="Arial" charset="0"/>
                <a:ea typeface="ＭＳ Ｐゴシック" charset="0"/>
                <a:cs typeface="Arial" charset="0"/>
              </a:defRPr>
            </a:lvl3pPr>
            <a:lvl4pPr marL="1598517" indent="-228360" algn="l" defTabSz="457200" rtl="0" eaLnBrk="0" fontAlgn="base" hangingPunct="0">
              <a:spcBef>
                <a:spcPct val="0"/>
              </a:spcBef>
              <a:spcAft>
                <a:spcPct val="0"/>
              </a:spcAft>
              <a:defRPr sz="2000" kern="1200">
                <a:solidFill>
                  <a:schemeClr val="tx1"/>
                </a:solidFill>
                <a:latin typeface="Arial" charset="0"/>
                <a:ea typeface="ＭＳ Ｐゴシック" charset="0"/>
                <a:cs typeface="Arial" charset="0"/>
              </a:defRPr>
            </a:lvl4pPr>
            <a:lvl5pPr marL="2055235" indent="-228360" algn="l" defTabSz="457200" rtl="0" eaLnBrk="0" fontAlgn="base" hangingPunct="0">
              <a:spcBef>
                <a:spcPct val="0"/>
              </a:spcBef>
              <a:spcAft>
                <a:spcPct val="0"/>
              </a:spcAft>
              <a:defRPr sz="2000" kern="1200">
                <a:solidFill>
                  <a:schemeClr val="tx1"/>
                </a:solidFill>
                <a:latin typeface="Arial" charset="0"/>
                <a:ea typeface="ＭＳ Ｐゴシック" charset="0"/>
                <a:cs typeface="Arial" charset="0"/>
              </a:defRPr>
            </a:lvl5pPr>
            <a:lvl6pPr marL="2511958" indent="-228360" algn="l" defTabSz="1016517" rtl="0" eaLnBrk="0" fontAlgn="base" latinLnBrk="0" hangingPunct="0">
              <a:spcBef>
                <a:spcPct val="0"/>
              </a:spcBef>
              <a:spcAft>
                <a:spcPct val="0"/>
              </a:spcAft>
              <a:defRPr sz="2000" kern="1200">
                <a:solidFill>
                  <a:schemeClr val="tx1"/>
                </a:solidFill>
                <a:latin typeface="Arial" charset="0"/>
                <a:ea typeface="ＭＳ Ｐゴシック" charset="0"/>
                <a:cs typeface="Arial" charset="0"/>
              </a:defRPr>
            </a:lvl6pPr>
            <a:lvl7pPr marL="2968674" indent="-228360" algn="l" defTabSz="1016517" rtl="0" eaLnBrk="0" fontAlgn="base" latinLnBrk="0" hangingPunct="0">
              <a:spcBef>
                <a:spcPct val="0"/>
              </a:spcBef>
              <a:spcAft>
                <a:spcPct val="0"/>
              </a:spcAft>
              <a:defRPr sz="2000" kern="1200">
                <a:solidFill>
                  <a:schemeClr val="tx1"/>
                </a:solidFill>
                <a:latin typeface="Arial" charset="0"/>
                <a:ea typeface="ＭＳ Ｐゴシック" charset="0"/>
                <a:cs typeface="Arial" charset="0"/>
              </a:defRPr>
            </a:lvl7pPr>
            <a:lvl8pPr marL="3425400" indent="-228360" algn="l" defTabSz="1016517" rtl="0" eaLnBrk="0" fontAlgn="base" latinLnBrk="0" hangingPunct="0">
              <a:spcBef>
                <a:spcPct val="0"/>
              </a:spcBef>
              <a:spcAft>
                <a:spcPct val="0"/>
              </a:spcAft>
              <a:defRPr sz="2000" kern="1200">
                <a:solidFill>
                  <a:schemeClr val="tx1"/>
                </a:solidFill>
                <a:latin typeface="Arial" charset="0"/>
                <a:ea typeface="ＭＳ Ｐゴシック" charset="0"/>
                <a:cs typeface="Arial" charset="0"/>
              </a:defRPr>
            </a:lvl8pPr>
            <a:lvl9pPr marL="3882112" indent="-228360" algn="l" defTabSz="1016517" rtl="0" eaLnBrk="0" fontAlgn="base" latinLnBrk="0" hangingPunct="0">
              <a:spcBef>
                <a:spcPct val="0"/>
              </a:spcBef>
              <a:spcAft>
                <a:spcPct val="0"/>
              </a:spcAft>
              <a:defRPr sz="2000" kern="1200">
                <a:solidFill>
                  <a:schemeClr val="tx1"/>
                </a:solidFill>
                <a:latin typeface="Arial" charset="0"/>
                <a:ea typeface="ＭＳ Ｐゴシック" charset="0"/>
                <a:cs typeface="Arial" charset="0"/>
              </a:defRPr>
            </a:lvl9pPr>
          </a:lstStyle>
          <a:p>
            <a:pPr algn="ctr" eaLnBrk="1" hangingPunct="1"/>
            <a:fld id="{59D4D9E3-F14C-4621-A106-30BF3286FA2A}" type="slidenum">
              <a:rPr lang="en-US" sz="1300" smtClean="0">
                <a:solidFill>
                  <a:srgbClr val="898989"/>
                </a:solidFill>
              </a:rPr>
              <a:pPr algn="ctr" eaLnBrk="1" hangingPunct="1"/>
              <a:t>10</a:t>
            </a:fld>
            <a:endParaRPr lang="en-US" sz="1300">
              <a:solidFill>
                <a:srgbClr val="898989"/>
              </a:solidFill>
            </a:endParaRPr>
          </a:p>
        </p:txBody>
      </p:sp>
    </p:spTree>
    <p:extLst>
      <p:ext uri="{BB962C8B-B14F-4D97-AF65-F5344CB8AC3E}">
        <p14:creationId xmlns:p14="http://schemas.microsoft.com/office/powerpoint/2010/main" val="3757685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0181"/>
            <a:ext cx="8229600" cy="1143000"/>
          </a:xfrm>
        </p:spPr>
        <p:txBody>
          <a:bodyPr/>
          <a:lstStyle/>
          <a:p>
            <a:r>
              <a:rPr lang="en-US" dirty="0" smtClean="0"/>
              <a:t>Growers are critical</a:t>
            </a:r>
            <a:r>
              <a:rPr lang="en-US" dirty="0"/>
              <a:t/>
            </a:r>
            <a:br>
              <a:rPr lang="en-US" dirty="0"/>
            </a:br>
            <a:r>
              <a:rPr lang="en-US" dirty="0" smtClean="0"/>
              <a:t/>
            </a:r>
            <a:br>
              <a:rPr lang="en-US" dirty="0" smtClean="0"/>
            </a:br>
            <a:r>
              <a:rPr lang="en-US" dirty="0" smtClean="0"/>
              <a:t>Without growers </a:t>
            </a:r>
            <a:br>
              <a:rPr lang="en-US" dirty="0" smtClean="0"/>
            </a:br>
            <a:r>
              <a:rPr lang="en-US" dirty="0" smtClean="0"/>
              <a:t>there is no plant</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11</a:t>
            </a:fld>
            <a:endParaRPr lang="en-US" dirty="0"/>
          </a:p>
        </p:txBody>
      </p:sp>
    </p:spTree>
    <p:extLst>
      <p:ext uri="{BB962C8B-B14F-4D97-AF65-F5344CB8AC3E}">
        <p14:creationId xmlns:p14="http://schemas.microsoft.com/office/powerpoint/2010/main" val="4024663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Symbol" panose="05050102010706020507" pitchFamily="18" charset="2"/>
              <a:buChar char=""/>
            </a:pPr>
            <a:r>
              <a:rPr lang="en-US" dirty="0" smtClean="0"/>
              <a:t>Beets show significant promise as an industrial crop</a:t>
            </a:r>
          </a:p>
          <a:p>
            <a:pPr>
              <a:buFont typeface="Symbol" panose="05050102010706020507" pitchFamily="18" charset="2"/>
              <a:buChar char=""/>
            </a:pPr>
            <a:endParaRPr lang="en-US" dirty="0" smtClean="0"/>
          </a:p>
          <a:p>
            <a:pPr>
              <a:buFont typeface="Symbol" panose="05050102010706020507" pitchFamily="18" charset="2"/>
              <a:buChar char=""/>
            </a:pPr>
            <a:r>
              <a:rPr lang="en-US" dirty="0" smtClean="0"/>
              <a:t>Efforts to commercialize are underway</a:t>
            </a:r>
          </a:p>
          <a:p>
            <a:pPr>
              <a:buFont typeface="Symbol" panose="05050102010706020507" pitchFamily="18" charset="2"/>
              <a:buChar char=""/>
            </a:pPr>
            <a:endParaRPr lang="en-US" dirty="0" smtClean="0"/>
          </a:p>
          <a:p>
            <a:pPr>
              <a:buFont typeface="Symbol" panose="05050102010706020507" pitchFamily="18" charset="2"/>
              <a:buChar char=""/>
            </a:pPr>
            <a:r>
              <a:rPr lang="en-US" dirty="0" smtClean="0"/>
              <a:t>Growers need to be ready</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12</a:t>
            </a:fld>
            <a:endParaRPr lang="en-US" dirty="0"/>
          </a:p>
        </p:txBody>
      </p:sp>
    </p:spTree>
    <p:extLst>
      <p:ext uri="{BB962C8B-B14F-4D97-AF65-F5344CB8AC3E}">
        <p14:creationId xmlns:p14="http://schemas.microsoft.com/office/powerpoint/2010/main" val="175279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General Idea</a:t>
            </a:r>
            <a:endParaRPr lang="en-US" dirty="0"/>
          </a:p>
        </p:txBody>
      </p:sp>
      <p:sp>
        <p:nvSpPr>
          <p:cNvPr id="3" name="Content Placeholder 2"/>
          <p:cNvSpPr>
            <a:spLocks noGrp="1"/>
          </p:cNvSpPr>
          <p:nvPr>
            <p:ph idx="1"/>
          </p:nvPr>
        </p:nvSpPr>
        <p:spPr>
          <a:xfrm>
            <a:off x="457200" y="1417638"/>
            <a:ext cx="5524500" cy="4708525"/>
          </a:xfrm>
        </p:spPr>
        <p:txBody>
          <a:bodyPr/>
          <a:lstStyle/>
          <a:p>
            <a:pPr marL="0" indent="0">
              <a:buNone/>
            </a:pPr>
            <a:r>
              <a:rPr lang="en-US" sz="2600" dirty="0" smtClean="0"/>
              <a:t>Sugar is </a:t>
            </a:r>
          </a:p>
          <a:p>
            <a:pPr marL="0" indent="0">
              <a:buNone/>
            </a:pPr>
            <a:r>
              <a:rPr lang="en-US" sz="2600" dirty="0" smtClean="0"/>
              <a:t>	Nature’s store of easily </a:t>
            </a:r>
          </a:p>
          <a:p>
            <a:pPr marL="0" indent="0">
              <a:buNone/>
            </a:pPr>
            <a:r>
              <a:rPr lang="en-US" sz="2600" dirty="0"/>
              <a:t>	</a:t>
            </a:r>
            <a:r>
              <a:rPr lang="en-US" sz="2600" dirty="0" smtClean="0"/>
              <a:t>accessible energy</a:t>
            </a:r>
          </a:p>
          <a:p>
            <a:pPr marL="0" indent="0">
              <a:buNone/>
            </a:pPr>
            <a:endParaRPr lang="en-US" sz="1200" dirty="0" smtClean="0"/>
          </a:p>
          <a:p>
            <a:pPr marL="0" indent="0">
              <a:buNone/>
            </a:pPr>
            <a:r>
              <a:rPr lang="en-US" sz="2600" dirty="0" smtClean="0"/>
              <a:t>	Readily convertible into a 	number of fuels and products</a:t>
            </a:r>
          </a:p>
          <a:p>
            <a:pPr marL="0" indent="0">
              <a:buNone/>
            </a:pPr>
            <a:endParaRPr lang="en-US" sz="1200" dirty="0" smtClean="0"/>
          </a:p>
          <a:p>
            <a:pPr marL="0" indent="0">
              <a:buNone/>
            </a:pPr>
            <a:r>
              <a:rPr lang="en-US" sz="2600" dirty="0" smtClean="0"/>
              <a:t>Beets are an economical way of producing sugar</a:t>
            </a:r>
          </a:p>
          <a:p>
            <a:pPr marL="0" indent="0">
              <a:buNone/>
            </a:pPr>
            <a:endParaRPr lang="en-US" sz="1200" dirty="0" smtClean="0"/>
          </a:p>
          <a:p>
            <a:pPr marL="0" indent="0">
              <a:buNone/>
            </a:pPr>
            <a:r>
              <a:rPr lang="en-US" sz="2600" dirty="0" smtClean="0"/>
              <a:t>Breed/engineer for sugar quantity not quality</a:t>
            </a:r>
            <a:endParaRPr lang="en-US" sz="2600" dirty="0"/>
          </a:p>
        </p:txBody>
      </p:sp>
      <p:pic>
        <p:nvPicPr>
          <p:cNvPr id="8194" name="Picture 2" descr="https://encrypted-tbn3.gstatic.com/images?q=tbn:ANd9GcRPdkma-mrkKhISvI6VV2e5y-nk3FZeVJlSz9fA4_tZk9QNyKBZn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1700" y="1417638"/>
            <a:ext cx="6772678" cy="4506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62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131" y="274638"/>
            <a:ext cx="8686536" cy="1143000"/>
          </a:xfrm>
        </p:spPr>
        <p:txBody>
          <a:bodyPr/>
          <a:lstStyle/>
          <a:p>
            <a:r>
              <a:rPr lang="en-US" dirty="0" smtClean="0"/>
              <a:t>Industrial Beets Defined</a:t>
            </a:r>
            <a:endParaRPr lang="en-US" dirty="0"/>
          </a:p>
        </p:txBody>
      </p:sp>
      <p:sp>
        <p:nvSpPr>
          <p:cNvPr id="3" name="Content Placeholder 2"/>
          <p:cNvSpPr>
            <a:spLocks noGrp="1"/>
          </p:cNvSpPr>
          <p:nvPr>
            <p:ph idx="1"/>
          </p:nvPr>
        </p:nvSpPr>
        <p:spPr>
          <a:xfrm>
            <a:off x="3028950" y="1600200"/>
            <a:ext cx="5657850" cy="4525963"/>
          </a:xfrm>
        </p:spPr>
        <p:txBody>
          <a:bodyPr/>
          <a:lstStyle/>
          <a:p>
            <a:pPr marL="0" indent="0">
              <a:buNone/>
            </a:pPr>
            <a:r>
              <a:rPr lang="en-US" sz="2800" dirty="0" smtClean="0"/>
              <a:t>Aka energy beets</a:t>
            </a:r>
          </a:p>
          <a:p>
            <a:pPr marL="0" indent="0">
              <a:buNone/>
            </a:pPr>
            <a:endParaRPr lang="en-US" sz="2800" dirty="0" smtClean="0"/>
          </a:p>
          <a:p>
            <a:pPr marL="0" indent="0">
              <a:buNone/>
            </a:pPr>
            <a:r>
              <a:rPr lang="en-US" sz="2800" dirty="0" smtClean="0"/>
              <a:t>Varieties </a:t>
            </a:r>
            <a:r>
              <a:rPr lang="en-US" sz="2800" dirty="0"/>
              <a:t>of </a:t>
            </a:r>
            <a:r>
              <a:rPr lang="en-US" sz="2800" dirty="0" smtClean="0"/>
              <a:t>beta </a:t>
            </a:r>
            <a:r>
              <a:rPr lang="en-US" sz="2800" dirty="0"/>
              <a:t>vulgaris bred </a:t>
            </a:r>
            <a:r>
              <a:rPr lang="en-US" sz="2800" dirty="0" smtClean="0"/>
              <a:t>to maximize fermentable sugar</a:t>
            </a:r>
          </a:p>
          <a:p>
            <a:pPr marL="0" indent="0">
              <a:buNone/>
            </a:pPr>
            <a:endParaRPr lang="en-US" sz="1400" dirty="0"/>
          </a:p>
          <a:p>
            <a:pPr marL="0" indent="0">
              <a:buNone/>
            </a:pPr>
            <a:r>
              <a:rPr lang="en-US" sz="2800" dirty="0" smtClean="0"/>
              <a:t>May not meet quality standards for food production (sugar beet)</a:t>
            </a:r>
          </a:p>
          <a:p>
            <a:pPr marL="0" indent="0">
              <a:buNone/>
            </a:pPr>
            <a:endParaRPr lang="en-US" sz="1600" dirty="0"/>
          </a:p>
          <a:p>
            <a:pPr marL="0" indent="0">
              <a:buNone/>
            </a:pPr>
            <a:endParaRPr lang="en-US" sz="2800"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131" y="2212984"/>
            <a:ext cx="2436019" cy="2436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9806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57200" y="228600"/>
            <a:ext cx="4343400" cy="954107"/>
          </a:xfrm>
          <a:prstGeom prst="rect">
            <a:avLst/>
          </a:prstGeom>
          <a:noFill/>
        </p:spPr>
        <p:txBody>
          <a:bodyPr wrap="square" rtlCol="0">
            <a:spAutoFit/>
          </a:bodyPr>
          <a:lstStyle/>
          <a:p>
            <a:pPr algn="ctr"/>
            <a:r>
              <a:rPr lang="en-US" sz="2800" b="1" dirty="0" smtClean="0"/>
              <a:t>2009-2013 North Dakota Industrial Beet Trials</a:t>
            </a:r>
            <a:endParaRPr lang="en-US" sz="2800" b="1" dirty="0"/>
          </a:p>
        </p:txBody>
      </p:sp>
      <p:graphicFrame>
        <p:nvGraphicFramePr>
          <p:cNvPr id="5" name="Chart 4"/>
          <p:cNvGraphicFramePr>
            <a:graphicFrameLocks/>
          </p:cNvGraphicFramePr>
          <p:nvPr>
            <p:extLst/>
          </p:nvPr>
        </p:nvGraphicFramePr>
        <p:xfrm>
          <a:off x="258240" y="1182707"/>
          <a:ext cx="8678674" cy="5649163"/>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78141"/>
            <a:ext cx="3831514" cy="2514600"/>
          </a:xfrm>
          <a:prstGeom prst="rect">
            <a:avLst/>
          </a:prstGeom>
          <a:noFill/>
          <a:ln w="3175">
            <a:solidFill>
              <a:schemeClr val="bg1">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858000" y="6324600"/>
            <a:ext cx="2078914" cy="215444"/>
          </a:xfrm>
          <a:prstGeom prst="rect">
            <a:avLst/>
          </a:prstGeom>
          <a:noFill/>
        </p:spPr>
        <p:txBody>
          <a:bodyPr wrap="square" rtlCol="0">
            <a:spAutoFit/>
          </a:bodyPr>
          <a:lstStyle/>
          <a:p>
            <a:endParaRPr lang="en-US" sz="800" dirty="0"/>
          </a:p>
        </p:txBody>
      </p:sp>
      <p:sp>
        <p:nvSpPr>
          <p:cNvPr id="4" name="TextBox 3"/>
          <p:cNvSpPr txBox="1"/>
          <p:nvPr/>
        </p:nvSpPr>
        <p:spPr>
          <a:xfrm>
            <a:off x="7021157" y="6320135"/>
            <a:ext cx="1915757" cy="461665"/>
          </a:xfrm>
          <a:prstGeom prst="rect">
            <a:avLst/>
          </a:prstGeom>
          <a:noFill/>
        </p:spPr>
        <p:txBody>
          <a:bodyPr wrap="square" rtlCol="0">
            <a:spAutoFit/>
          </a:bodyPr>
          <a:lstStyle/>
          <a:p>
            <a:r>
              <a:rPr lang="en-US" sz="800" b="1" dirty="0" smtClean="0"/>
              <a:t>2013 notes:  </a:t>
            </a:r>
            <a:r>
              <a:rPr lang="en-US" sz="800" dirty="0" smtClean="0"/>
              <a:t>Dazey dryland trial had severe herbicide carryover injury. Litchville trial  was placed on saline site. </a:t>
            </a:r>
            <a:endParaRPr lang="en-US" sz="800" dirty="0"/>
          </a:p>
        </p:txBody>
      </p:sp>
    </p:spTree>
    <p:extLst>
      <p:ext uri="{BB962C8B-B14F-4D97-AF65-F5344CB8AC3E}">
        <p14:creationId xmlns:p14="http://schemas.microsoft.com/office/powerpoint/2010/main" val="1580602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57200" y="228600"/>
            <a:ext cx="4343400" cy="954107"/>
          </a:xfrm>
          <a:prstGeom prst="rect">
            <a:avLst/>
          </a:prstGeom>
          <a:noFill/>
        </p:spPr>
        <p:txBody>
          <a:bodyPr wrap="square" rtlCol="0">
            <a:spAutoFit/>
          </a:bodyPr>
          <a:lstStyle/>
          <a:p>
            <a:pPr algn="ctr"/>
            <a:r>
              <a:rPr lang="en-US" sz="2800" b="1" dirty="0" smtClean="0"/>
              <a:t>2009-2013 North Dakota Industrial Beet Trials</a:t>
            </a:r>
            <a:endParaRPr lang="en-US" sz="2800" b="1" dirty="0"/>
          </a:p>
        </p:txBody>
      </p:sp>
      <p:graphicFrame>
        <p:nvGraphicFramePr>
          <p:cNvPr id="6" name="Chart 5"/>
          <p:cNvGraphicFramePr>
            <a:graphicFrameLocks/>
          </p:cNvGraphicFramePr>
          <p:nvPr>
            <p:extLst/>
          </p:nvPr>
        </p:nvGraphicFramePr>
        <p:xfrm>
          <a:off x="228600" y="1274222"/>
          <a:ext cx="8305800" cy="5583778"/>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89251"/>
            <a:ext cx="3048000" cy="2000386"/>
          </a:xfrm>
          <a:prstGeom prst="rect">
            <a:avLst/>
          </a:prstGeom>
          <a:noFill/>
          <a:ln w="3175">
            <a:solidFill>
              <a:schemeClr val="bg1">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4589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Agronomic Benefits</a:t>
            </a:r>
            <a:endParaRPr lang="en-US" dirty="0"/>
          </a:p>
        </p:txBody>
      </p:sp>
      <p:sp>
        <p:nvSpPr>
          <p:cNvPr id="3" name="Content Placeholder 2"/>
          <p:cNvSpPr>
            <a:spLocks noGrp="1"/>
          </p:cNvSpPr>
          <p:nvPr>
            <p:ph idx="1"/>
          </p:nvPr>
        </p:nvSpPr>
        <p:spPr>
          <a:xfrm>
            <a:off x="440267" y="1647825"/>
            <a:ext cx="5350933" cy="4525963"/>
          </a:xfrm>
        </p:spPr>
        <p:txBody>
          <a:bodyPr/>
          <a:lstStyle/>
          <a:p>
            <a:pPr marL="0" indent="0">
              <a:buNone/>
            </a:pPr>
            <a:r>
              <a:rPr lang="en-US" dirty="0" smtClean="0"/>
              <a:t>Deep tap root can improve soil health</a:t>
            </a:r>
          </a:p>
          <a:p>
            <a:pPr marL="0" indent="0">
              <a:buNone/>
            </a:pPr>
            <a:endParaRPr lang="en-US" sz="1200" dirty="0"/>
          </a:p>
          <a:p>
            <a:pPr marL="0" indent="0">
              <a:buNone/>
            </a:pPr>
            <a:r>
              <a:rPr lang="en-US" dirty="0" smtClean="0"/>
              <a:t>Allow beet to endure drought conditions</a:t>
            </a:r>
          </a:p>
          <a:p>
            <a:pPr marL="0" indent="0">
              <a:buNone/>
            </a:pPr>
            <a:endParaRPr lang="en-US" sz="1200" dirty="0"/>
          </a:p>
          <a:p>
            <a:pPr marL="0" indent="0">
              <a:buNone/>
            </a:pPr>
            <a:r>
              <a:rPr lang="en-US" dirty="0" smtClean="0"/>
              <a:t>Provide access to nutrients far below the surface</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6</a:t>
            </a:fld>
            <a:endParaRPr lang="en-US" dirty="0"/>
          </a:p>
        </p:txBody>
      </p:sp>
      <p:pic>
        <p:nvPicPr>
          <p:cNvPr id="5" name="Picture 2" descr="C:\Users\krhanson\Documents\Green Vision Group\GVG Photos and logos\Beet Root Syste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1647825"/>
            <a:ext cx="2895600" cy="386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639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2"/>
            <a:ext cx="6675967" cy="1143000"/>
          </a:xfrm>
        </p:spPr>
        <p:txBody>
          <a:bodyPr/>
          <a:lstStyle/>
          <a:p>
            <a:r>
              <a:rPr lang="en-US" dirty="0" smtClean="0"/>
              <a:t>Herbicide Carryover</a:t>
            </a:r>
            <a:endParaRPr lang="en-US" dirty="0"/>
          </a:p>
        </p:txBody>
      </p:sp>
      <p:sp>
        <p:nvSpPr>
          <p:cNvPr id="3" name="Content Placeholder 2"/>
          <p:cNvSpPr>
            <a:spLocks noGrp="1"/>
          </p:cNvSpPr>
          <p:nvPr>
            <p:ph idx="1"/>
          </p:nvPr>
        </p:nvSpPr>
        <p:spPr>
          <a:xfrm>
            <a:off x="457200" y="2010833"/>
            <a:ext cx="8686800" cy="4183062"/>
          </a:xfrm>
        </p:spPr>
        <p:txBody>
          <a:bodyPr/>
          <a:lstStyle/>
          <a:p>
            <a:pPr marL="0" indent="0">
              <a:buNone/>
            </a:pPr>
            <a:r>
              <a:rPr lang="en-US" sz="2800" dirty="0"/>
              <a:t>Growers must plan ahead on herbicides two to four years due to potential of carry-over damage to beets</a:t>
            </a:r>
            <a:endParaRPr lang="en-US" sz="2400" dirty="0"/>
          </a:p>
          <a:p>
            <a:pPr lvl="1"/>
            <a:r>
              <a:rPr lang="en-US" sz="2400" dirty="0"/>
              <a:t>ALS-inhibiting Group 2 herbicides have rotational restrictions of up to 40 months</a:t>
            </a:r>
          </a:p>
          <a:p>
            <a:pPr lvl="1"/>
            <a:r>
              <a:rPr lang="en-US" sz="2400" dirty="0"/>
              <a:t>Spartan &amp; products containing </a:t>
            </a:r>
            <a:r>
              <a:rPr lang="en-US" sz="2400" dirty="0" err="1"/>
              <a:t>sulfentrazone</a:t>
            </a:r>
            <a:r>
              <a:rPr lang="en-US" sz="2400" dirty="0"/>
              <a:t> (Atrazine, </a:t>
            </a:r>
            <a:r>
              <a:rPr lang="en-US" sz="2400" dirty="0" err="1"/>
              <a:t>Sonalan</a:t>
            </a:r>
            <a:r>
              <a:rPr lang="en-US" sz="2400" dirty="0"/>
              <a:t>,  </a:t>
            </a:r>
            <a:r>
              <a:rPr lang="en-US" sz="2400" dirty="0" err="1"/>
              <a:t>Treflan</a:t>
            </a:r>
            <a:r>
              <a:rPr lang="en-US" sz="2400" dirty="0"/>
              <a:t>, Prowl) have rotational restrictions of 24 months or longer</a:t>
            </a:r>
          </a:p>
          <a:p>
            <a:pPr lvl="1"/>
            <a:r>
              <a:rPr lang="en-US" sz="2400" dirty="0"/>
              <a:t>Pay attention to pre-mixture herbicides. For example, Extreme contains </a:t>
            </a:r>
            <a:r>
              <a:rPr lang="en-US" sz="2400" dirty="0" err="1"/>
              <a:t>imazethapyr</a:t>
            </a:r>
            <a:r>
              <a:rPr lang="en-US" sz="2400" dirty="0"/>
              <a:t> (Pursuit) so it has 40-month rotational restriction</a:t>
            </a:r>
          </a:p>
          <a:p>
            <a:endParaRPr lang="en-US" sz="28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7</a:t>
            </a:fld>
            <a:endParaRPr lang="en-US" dirty="0"/>
          </a:p>
        </p:txBody>
      </p:sp>
      <p:pic>
        <p:nvPicPr>
          <p:cNvPr id="4098" name="Picture 2" descr="https://encrypted-tbn3.gstatic.com/images?q=tbn:ANd9GcRrqw8TzG-GNko50rbjkEvFruEOAuSdIJw2xlihhpV-dIovvG2q4ySQS13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3167" y="0"/>
            <a:ext cx="2065866" cy="2065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59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Retrospective Returns Per Acre</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8</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02707567"/>
              </p:ext>
            </p:extLst>
          </p:nvPr>
        </p:nvGraphicFramePr>
        <p:xfrm>
          <a:off x="457200" y="1608667"/>
          <a:ext cx="8229600" cy="423333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639733" y="5977467"/>
            <a:ext cx="2794000" cy="378883"/>
          </a:xfrm>
          <a:prstGeom prst="rect">
            <a:avLst/>
          </a:prstGeom>
          <a:noFill/>
        </p:spPr>
        <p:txBody>
          <a:bodyPr wrap="square" rtlCol="0">
            <a:spAutoFit/>
          </a:bodyPr>
          <a:lstStyle/>
          <a:p>
            <a:r>
              <a:rPr lang="en-US" dirty="0" smtClean="0">
                <a:solidFill>
                  <a:schemeClr val="bg1"/>
                </a:solidFill>
              </a:rPr>
              <a:t>Source: FINBIN, NDSU</a:t>
            </a:r>
            <a:endParaRPr lang="en-US" dirty="0">
              <a:solidFill>
                <a:schemeClr val="bg1"/>
              </a:solidFill>
            </a:endParaRPr>
          </a:p>
        </p:txBody>
      </p:sp>
    </p:spTree>
    <p:extLst>
      <p:ext uri="{BB962C8B-B14F-4D97-AF65-F5344CB8AC3E}">
        <p14:creationId xmlns:p14="http://schemas.microsoft.com/office/powerpoint/2010/main" val="1644215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Siting</a:t>
            </a:r>
            <a:endParaRPr lang="en-US" dirty="0"/>
          </a:p>
        </p:txBody>
      </p:sp>
      <p:sp>
        <p:nvSpPr>
          <p:cNvPr id="3" name="Content Placeholder 2"/>
          <p:cNvSpPr>
            <a:spLocks noGrp="1"/>
          </p:cNvSpPr>
          <p:nvPr>
            <p:ph idx="1"/>
          </p:nvPr>
        </p:nvSpPr>
        <p:spPr/>
        <p:txBody>
          <a:bodyPr/>
          <a:lstStyle/>
          <a:p>
            <a:pPr marL="0" indent="0" defTabSz="1017752" fontAlgn="auto">
              <a:spcAft>
                <a:spcPts val="0"/>
              </a:spcAft>
              <a:buNone/>
              <a:defRPr/>
            </a:pPr>
            <a:r>
              <a:rPr lang="en-US" dirty="0" smtClean="0"/>
              <a:t>Five communities under consideration</a:t>
            </a:r>
            <a:endParaRPr lang="en-US" dirty="0"/>
          </a:p>
          <a:p>
            <a:pPr marL="0" indent="0" defTabSz="1017752" fontAlgn="auto">
              <a:spcAft>
                <a:spcPts val="0"/>
              </a:spcAft>
              <a:buNone/>
              <a:defRPr/>
            </a:pPr>
            <a:endParaRPr lang="en-US" dirty="0" smtClean="0"/>
          </a:p>
          <a:p>
            <a:pPr marL="0" indent="0" defTabSz="1017752" fontAlgn="auto">
              <a:spcAft>
                <a:spcPts val="0"/>
              </a:spcAft>
              <a:buNone/>
              <a:defRPr/>
            </a:pPr>
            <a:r>
              <a:rPr lang="en-US" dirty="0" smtClean="0"/>
              <a:t>Facilities may produce industrial sugar or a finished product like ethanol</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9</a:t>
            </a:fld>
            <a:endParaRPr lang="en-US" dirty="0"/>
          </a:p>
        </p:txBody>
      </p:sp>
    </p:spTree>
    <p:extLst>
      <p:ext uri="{BB962C8B-B14F-4D97-AF65-F5344CB8AC3E}">
        <p14:creationId xmlns:p14="http://schemas.microsoft.com/office/powerpoint/2010/main" val="17385251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SKPANEKEY" val="71d957d1-d431-4e19-82ce-70eba0a8e170"/>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SHOWBARVISIBLE" val="True"/>
  <p:tag name="ANSWERNOWSTYLE" val="-1"/>
  <p:tag name="RESPTABLESTYLE" val="-1"/>
  <p:tag name="BACKUPSESSIONS" val="True"/>
  <p:tag name="AUTOUPDATEALIASES" val="True"/>
  <p:tag name="SKIPREMAININGRACESLIDES" val="True"/>
  <p:tag name="BUBBLESIZEVISIBLE" val="True"/>
  <p:tag name="CUSTOMCELLBACKCOLOR1" val="-657956"/>
  <p:tag name="DISPLAYNAME" val="True"/>
  <p:tag name="AUTOSIZEGRID" val="True"/>
  <p:tag name="CHARTLABELS" val="1"/>
  <p:tag name="ALLOWUSERFEEDBACK" val="True"/>
  <p:tag name="ZEROBASED" val="False"/>
  <p:tag name="FIBINCLUDEOTHER" val="True"/>
  <p:tag name="PRRESPONSE4" val="7"/>
  <p:tag name="PRRESPONSE9" val="2"/>
  <p:tag name="TPOS" val="2"/>
  <p:tag name="SAVECSVWITHSESSION" val="True"/>
  <p:tag name="RESPCOUNTERFORMAT" val="0"/>
  <p:tag name="CHARTVALUEFORMAT" val="0%"/>
  <p:tag name="RACEENDPOINTS" val="100"/>
  <p:tag name="BUBBLENAMEVISIBLE" val="True"/>
  <p:tag name="CUSTOMCELLBACKCOLOR2" val="-13395457"/>
  <p:tag name="GRIDOPACITY" val="90"/>
  <p:tag name="POLLINGCYCLE" val="2"/>
  <p:tag name="CORRECTPOINTVALUE" val="1"/>
  <p:tag name="ADVANCEDSETTINGSVIEW" val="False"/>
  <p:tag name="PRRESPONSE3" val="8"/>
  <p:tag name="SHOWFLASHWARNING" val="True"/>
  <p:tag name="POWERPOINTVERSION" val="14.0"/>
  <p:tag name="COUNTDOWNSTYLE" val="-1"/>
  <p:tag name="AUTOADVANCE" val="False"/>
  <p:tag name="PARTICIPANTSINLEADERBOARD" val="5"/>
  <p:tag name="CUSTOMGRIDBACKCOLOR" val="-722948"/>
  <p:tag name="GRIDROTATIONINTERVAL" val="2"/>
  <p:tag name="INCLUDENONRESPONDERS" val="False"/>
  <p:tag name="CHARTSCALE" val="True"/>
  <p:tag name="PRRESPONSE5" val="6"/>
  <p:tag name="WASPOLLED" val="65974EBF13894094A2D7E3F56895287B"/>
  <p:tag name="ANSWERNOWTEXT" val="Answer Now"/>
  <p:tag name="REVIEWONLY" val="False"/>
  <p:tag name="BUBBLEGROUPING" val="3"/>
  <p:tag name="DISPLAYDEVICENUMBER" val="True"/>
  <p:tag name="INCLUDEPPT" val="True"/>
  <p:tag name="FIBDISPLAYKEYWORDS" val="True"/>
  <p:tag name="ALWAYSOPENPOLL" val="False"/>
  <p:tag name="COUNTDOWNSECONDS" val="10"/>
  <p:tag name="RACEANIMATIONSPEED" val="3"/>
  <p:tag name="USESCHEMECOLORS" val="True"/>
  <p:tag name="REALTIMEBACKUP" val="False"/>
  <p:tag name="PRRESPONSE7" val="4"/>
  <p:tag name="CSVFORMAT" val="0"/>
  <p:tag name="MAXRESPONDERS" val="5"/>
  <p:tag name="GRIDFONTSIZE" val="12"/>
  <p:tag name="PRRESPONSE1" val="10"/>
  <p:tag name="NUMRESPONSES" val="1"/>
  <p:tag name="CUSTOMCELLBACKCOLOR3" val="-268652"/>
  <p:tag name="FIBDISPLAYRESULTS" val="True"/>
  <p:tag name="ALLOWDUPLICATES" val="False"/>
  <p:tag name="RESETCHARTS" val="True"/>
  <p:tag name="USESECONDARYMONITOR" val="True"/>
  <p:tag name="REALTIMEBACKUPPATH" val="(None)"/>
  <p:tag name="DEFAULTNUMTEAMS" val="5"/>
  <p:tag name="STDCHART" val="1"/>
  <p:tag name="GRIDPOSITION" val="1"/>
  <p:tag name="TPVERSION" val="2008"/>
  <p:tag name="PRRESPONSE8" val="3"/>
  <p:tag name="DELIMITERS" val="3.1"/>
  <p:tag name="TPFULLVERSION" val="4.3.2.1178"/>
  <p:tag name="INCLUDESESSION" val="True"/>
</p:tagLst>
</file>

<file path=ppt/theme/theme1.xml><?xml version="1.0" encoding="utf-8"?>
<a:theme xmlns:a="http://schemas.openxmlformats.org/drawingml/2006/main" name="ndsu-template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F390E43E-71DF-4D88-A190-68966E9E9F00}">
  <ds:schemaRefs>
    <ds:schemaRef ds:uri="ESRI.ArcGIS.Mapping.OfficeIntegration.PowerPointInfo"/>
  </ds:schemaRefs>
</ds:datastoreItem>
</file>

<file path=customXml/itemProps10.xml><?xml version="1.0" encoding="utf-8"?>
<ds:datastoreItem xmlns:ds="http://schemas.openxmlformats.org/officeDocument/2006/customXml" ds:itemID="{71C4C47E-9258-446E-A991-4426A20D2C0F}">
  <ds:schemaRefs>
    <ds:schemaRef ds:uri="ESRI.ArcGIS.Mapping.OfficeIntegration.PowerPointInfo"/>
  </ds:schemaRefs>
</ds:datastoreItem>
</file>

<file path=customXml/itemProps11.xml><?xml version="1.0" encoding="utf-8"?>
<ds:datastoreItem xmlns:ds="http://schemas.openxmlformats.org/officeDocument/2006/customXml" ds:itemID="{E2866589-F900-4A33-B5E1-713DB994AC46}">
  <ds:schemaRefs>
    <ds:schemaRef ds:uri="ESRI.ArcGIS.Mapping.OfficeIntegration.PowerPointInfo"/>
  </ds:schemaRefs>
</ds:datastoreItem>
</file>

<file path=customXml/itemProps12.xml><?xml version="1.0" encoding="utf-8"?>
<ds:datastoreItem xmlns:ds="http://schemas.openxmlformats.org/officeDocument/2006/customXml" ds:itemID="{ADA483D6-1B52-4419-9500-DC3D63B0AB54}">
  <ds:schemaRefs>
    <ds:schemaRef ds:uri="ESRI.ArcGIS.Mapping.OfficeIntegration.PowerPointInfo"/>
  </ds:schemaRefs>
</ds:datastoreItem>
</file>

<file path=customXml/itemProps13.xml><?xml version="1.0" encoding="utf-8"?>
<ds:datastoreItem xmlns:ds="http://schemas.openxmlformats.org/officeDocument/2006/customXml" ds:itemID="{8ADC4447-C294-4321-8AEA-BD3BD5A085E7}">
  <ds:schemaRefs>
    <ds:schemaRef ds:uri="ESRI.ArcGIS.Mapping.OfficeIntegration.PowerPointInfo"/>
  </ds:schemaRefs>
</ds:datastoreItem>
</file>

<file path=customXml/itemProps14.xml><?xml version="1.0" encoding="utf-8"?>
<ds:datastoreItem xmlns:ds="http://schemas.openxmlformats.org/officeDocument/2006/customXml" ds:itemID="{F46EA6AB-EA7C-42EC-A72C-8E8568BE1739}">
  <ds:schemaRefs>
    <ds:schemaRef ds:uri="ESRI.ArcGIS.Mapping.OfficeIntegration.PowerPointInfo"/>
  </ds:schemaRefs>
</ds:datastoreItem>
</file>

<file path=customXml/itemProps15.xml><?xml version="1.0" encoding="utf-8"?>
<ds:datastoreItem xmlns:ds="http://schemas.openxmlformats.org/officeDocument/2006/customXml" ds:itemID="{8D368ACE-A514-4314-A4B5-3F412AD9C099}">
  <ds:schemaRefs>
    <ds:schemaRef ds:uri="ESRI.ArcGIS.Mapping.OfficeIntegration.PowerPointInfo"/>
  </ds:schemaRefs>
</ds:datastoreItem>
</file>

<file path=customXml/itemProps16.xml><?xml version="1.0" encoding="utf-8"?>
<ds:datastoreItem xmlns:ds="http://schemas.openxmlformats.org/officeDocument/2006/customXml" ds:itemID="{A078A9AA-BC13-4F9A-9650-81CC8D1DEC8D}">
  <ds:schemaRefs>
    <ds:schemaRef ds:uri="ESRI.ArcGIS.Mapping.OfficeIntegration.PowerPointInfo"/>
  </ds:schemaRefs>
</ds:datastoreItem>
</file>

<file path=customXml/itemProps17.xml><?xml version="1.0" encoding="utf-8"?>
<ds:datastoreItem xmlns:ds="http://schemas.openxmlformats.org/officeDocument/2006/customXml" ds:itemID="{C2BD5312-8A82-4739-BAC2-6BCF1BD0B198}">
  <ds:schemaRefs>
    <ds:schemaRef ds:uri="ESRI.ArcGIS.Mapping.OfficeIntegration.PowerPointInfo"/>
  </ds:schemaRefs>
</ds:datastoreItem>
</file>

<file path=customXml/itemProps18.xml><?xml version="1.0" encoding="utf-8"?>
<ds:datastoreItem xmlns:ds="http://schemas.openxmlformats.org/officeDocument/2006/customXml" ds:itemID="{732EE350-C409-4917-95A0-997AE11CF3DF}">
  <ds:schemaRefs>
    <ds:schemaRef ds:uri="ESRI.ArcGIS.Mapping.OfficeIntegration.PowerPointInfo"/>
  </ds:schemaRefs>
</ds:datastoreItem>
</file>

<file path=customXml/itemProps19.xml><?xml version="1.0" encoding="utf-8"?>
<ds:datastoreItem xmlns:ds="http://schemas.openxmlformats.org/officeDocument/2006/customXml" ds:itemID="{5239176A-DF7D-4C61-8A79-5F1DC215C2AF}">
  <ds:schemaRefs>
    <ds:schemaRef ds:uri="ESRI.ArcGIS.Mapping.OfficeIntegration.PowerPointInfo"/>
  </ds:schemaRefs>
</ds:datastoreItem>
</file>

<file path=customXml/itemProps2.xml><?xml version="1.0" encoding="utf-8"?>
<ds:datastoreItem xmlns:ds="http://schemas.openxmlformats.org/officeDocument/2006/customXml" ds:itemID="{14EF392F-8A21-4696-A887-15AC8DFA6A61}">
  <ds:schemaRefs>
    <ds:schemaRef ds:uri="ESRI.ArcGIS.Mapping.OfficeIntegration.PowerPointInfo"/>
  </ds:schemaRefs>
</ds:datastoreItem>
</file>

<file path=customXml/itemProps20.xml><?xml version="1.0" encoding="utf-8"?>
<ds:datastoreItem xmlns:ds="http://schemas.openxmlformats.org/officeDocument/2006/customXml" ds:itemID="{3673E6B2-D6D3-4CAE-934D-DCB73E72DD6D}">
  <ds:schemaRefs>
    <ds:schemaRef ds:uri="ESRI.ArcGIS.Mapping.OfficeIntegration.PowerPointInfo"/>
  </ds:schemaRefs>
</ds:datastoreItem>
</file>

<file path=customXml/itemProps21.xml><?xml version="1.0" encoding="utf-8"?>
<ds:datastoreItem xmlns:ds="http://schemas.openxmlformats.org/officeDocument/2006/customXml" ds:itemID="{A51F2F9C-8BF5-438E-9A64-A174A7FAED00}">
  <ds:schemaRefs>
    <ds:schemaRef ds:uri="ESRI.ArcGIS.Mapping.OfficeIntegration.PowerPointInfo"/>
  </ds:schemaRefs>
</ds:datastoreItem>
</file>

<file path=customXml/itemProps22.xml><?xml version="1.0" encoding="utf-8"?>
<ds:datastoreItem xmlns:ds="http://schemas.openxmlformats.org/officeDocument/2006/customXml" ds:itemID="{F7D8712A-4203-49F1-89AE-E5503D1C960B}">
  <ds:schemaRefs>
    <ds:schemaRef ds:uri="ESRI.ArcGIS.Mapping.OfficeIntegration.PowerPointInfo"/>
  </ds:schemaRefs>
</ds:datastoreItem>
</file>

<file path=customXml/itemProps23.xml><?xml version="1.0" encoding="utf-8"?>
<ds:datastoreItem xmlns:ds="http://schemas.openxmlformats.org/officeDocument/2006/customXml" ds:itemID="{4BA5CF27-7506-44A6-9276-EE7817547192}">
  <ds:schemaRefs>
    <ds:schemaRef ds:uri="ESRI.ArcGIS.Mapping.OfficeIntegration.PowerPointInfo"/>
  </ds:schemaRefs>
</ds:datastoreItem>
</file>

<file path=customXml/itemProps24.xml><?xml version="1.0" encoding="utf-8"?>
<ds:datastoreItem xmlns:ds="http://schemas.openxmlformats.org/officeDocument/2006/customXml" ds:itemID="{836A0016-4F16-429F-9F96-2D5B0BC17F60}">
  <ds:schemaRefs>
    <ds:schemaRef ds:uri="ESRI.ArcGIS.Mapping.OfficeIntegration.PowerPointInfo"/>
  </ds:schemaRefs>
</ds:datastoreItem>
</file>

<file path=customXml/itemProps25.xml><?xml version="1.0" encoding="utf-8"?>
<ds:datastoreItem xmlns:ds="http://schemas.openxmlformats.org/officeDocument/2006/customXml" ds:itemID="{6B486A6D-CD1B-4854-94D1-964F28E70055}">
  <ds:schemaRefs>
    <ds:schemaRef ds:uri="ESRI.ArcGIS.Mapping.OfficeIntegration.PowerPointInfo"/>
  </ds:schemaRefs>
</ds:datastoreItem>
</file>

<file path=customXml/itemProps26.xml><?xml version="1.0" encoding="utf-8"?>
<ds:datastoreItem xmlns:ds="http://schemas.openxmlformats.org/officeDocument/2006/customXml" ds:itemID="{DF7F7654-33BE-4285-93EF-14AB94109768}">
  <ds:schemaRefs>
    <ds:schemaRef ds:uri="ESRI.ArcGIS.Mapping.OfficeIntegration.PowerPointInfo"/>
  </ds:schemaRefs>
</ds:datastoreItem>
</file>

<file path=customXml/itemProps27.xml><?xml version="1.0" encoding="utf-8"?>
<ds:datastoreItem xmlns:ds="http://schemas.openxmlformats.org/officeDocument/2006/customXml" ds:itemID="{E2A1B0EF-66D2-47CE-86F5-D42FE967E915}">
  <ds:schemaRefs>
    <ds:schemaRef ds:uri="ESRI.ArcGIS.Mapping.OfficeIntegration.PowerPointInfo"/>
  </ds:schemaRefs>
</ds:datastoreItem>
</file>

<file path=customXml/itemProps28.xml><?xml version="1.0" encoding="utf-8"?>
<ds:datastoreItem xmlns:ds="http://schemas.openxmlformats.org/officeDocument/2006/customXml" ds:itemID="{E06EB7EE-8C40-4CBE-81C5-3EAF054AA85C}">
  <ds:schemaRefs>
    <ds:schemaRef ds:uri="ESRI.ArcGIS.Mapping.OfficeIntegration.PowerPointInfo"/>
  </ds:schemaRefs>
</ds:datastoreItem>
</file>

<file path=customXml/itemProps29.xml><?xml version="1.0" encoding="utf-8"?>
<ds:datastoreItem xmlns:ds="http://schemas.openxmlformats.org/officeDocument/2006/customXml" ds:itemID="{8F994A20-6FAD-4949-8628-2BD8389ADC4A}">
  <ds:schemaRefs>
    <ds:schemaRef ds:uri="ESRI.ArcGIS.Mapping.OfficeIntegration.PowerPointInfo"/>
  </ds:schemaRefs>
</ds:datastoreItem>
</file>

<file path=customXml/itemProps3.xml><?xml version="1.0" encoding="utf-8"?>
<ds:datastoreItem xmlns:ds="http://schemas.openxmlformats.org/officeDocument/2006/customXml" ds:itemID="{57DABB66-4FA6-403F-9CD0-8E9402E09331}">
  <ds:schemaRefs>
    <ds:schemaRef ds:uri="ESRI.ArcGIS.Mapping.OfficeIntegration.PowerPointInfo"/>
  </ds:schemaRefs>
</ds:datastoreItem>
</file>

<file path=customXml/itemProps30.xml><?xml version="1.0" encoding="utf-8"?>
<ds:datastoreItem xmlns:ds="http://schemas.openxmlformats.org/officeDocument/2006/customXml" ds:itemID="{408B40B9-A604-47D5-85E4-0FAEBB9A9B10}">
  <ds:schemaRefs>
    <ds:schemaRef ds:uri="ESRI.ArcGIS.Mapping.OfficeIntegration.PowerPointInfo"/>
  </ds:schemaRefs>
</ds:datastoreItem>
</file>

<file path=customXml/itemProps31.xml><?xml version="1.0" encoding="utf-8"?>
<ds:datastoreItem xmlns:ds="http://schemas.openxmlformats.org/officeDocument/2006/customXml" ds:itemID="{555BDC68-2537-41CC-9E6D-930233645ADF}">
  <ds:schemaRefs>
    <ds:schemaRef ds:uri="ESRI.ArcGIS.Mapping.OfficeIntegration.PowerPointInfo"/>
  </ds:schemaRefs>
</ds:datastoreItem>
</file>

<file path=customXml/itemProps32.xml><?xml version="1.0" encoding="utf-8"?>
<ds:datastoreItem xmlns:ds="http://schemas.openxmlformats.org/officeDocument/2006/customXml" ds:itemID="{BAAADD09-1C8E-4751-9992-B377AEC0C7E1}">
  <ds:schemaRefs>
    <ds:schemaRef ds:uri="ESRI.ArcGIS.Mapping.OfficeIntegration.PowerPointInfo"/>
  </ds:schemaRefs>
</ds:datastoreItem>
</file>

<file path=customXml/itemProps33.xml><?xml version="1.0" encoding="utf-8"?>
<ds:datastoreItem xmlns:ds="http://schemas.openxmlformats.org/officeDocument/2006/customXml" ds:itemID="{38541321-88E1-451C-9D66-638956AD3042}">
  <ds:schemaRefs>
    <ds:schemaRef ds:uri="ESRI.ArcGIS.Mapping.OfficeIntegration.PowerPointInfo"/>
  </ds:schemaRefs>
</ds:datastoreItem>
</file>

<file path=customXml/itemProps34.xml><?xml version="1.0" encoding="utf-8"?>
<ds:datastoreItem xmlns:ds="http://schemas.openxmlformats.org/officeDocument/2006/customXml" ds:itemID="{365C133B-6034-4561-B651-41A37DEC7E76}">
  <ds:schemaRefs>
    <ds:schemaRef ds:uri="ESRI.ArcGIS.Mapping.OfficeIntegration.PowerPointInfo"/>
  </ds:schemaRefs>
</ds:datastoreItem>
</file>

<file path=customXml/itemProps35.xml><?xml version="1.0" encoding="utf-8"?>
<ds:datastoreItem xmlns:ds="http://schemas.openxmlformats.org/officeDocument/2006/customXml" ds:itemID="{8AC26258-121F-4B34-B1E1-001CF5998A70}">
  <ds:schemaRefs>
    <ds:schemaRef ds:uri="ESRI.ArcGIS.Mapping.OfficeIntegration.PowerPointInfo"/>
  </ds:schemaRefs>
</ds:datastoreItem>
</file>

<file path=customXml/itemProps36.xml><?xml version="1.0" encoding="utf-8"?>
<ds:datastoreItem xmlns:ds="http://schemas.openxmlformats.org/officeDocument/2006/customXml" ds:itemID="{BD7EEC0A-0571-4465-9D62-1353EB32C25A}">
  <ds:schemaRefs>
    <ds:schemaRef ds:uri="ESRI.ArcGIS.Mapping.OfficeIntegration.PowerPointInfo"/>
  </ds:schemaRefs>
</ds:datastoreItem>
</file>

<file path=customXml/itemProps37.xml><?xml version="1.0" encoding="utf-8"?>
<ds:datastoreItem xmlns:ds="http://schemas.openxmlformats.org/officeDocument/2006/customXml" ds:itemID="{3AD1BD9E-44B9-4332-91BA-BF7DBAF6A538}">
  <ds:schemaRefs>
    <ds:schemaRef ds:uri="ESRI.ArcGIS.Mapping.OfficeIntegration.PowerPointInfo"/>
  </ds:schemaRefs>
</ds:datastoreItem>
</file>

<file path=customXml/itemProps38.xml><?xml version="1.0" encoding="utf-8"?>
<ds:datastoreItem xmlns:ds="http://schemas.openxmlformats.org/officeDocument/2006/customXml" ds:itemID="{4B5F003D-30F5-4305-89B6-45E0B10ACBA1}">
  <ds:schemaRefs>
    <ds:schemaRef ds:uri="ESRI.ArcGIS.Mapping.OfficeIntegration.PowerPointInfo"/>
  </ds:schemaRefs>
</ds:datastoreItem>
</file>

<file path=customXml/itemProps39.xml><?xml version="1.0" encoding="utf-8"?>
<ds:datastoreItem xmlns:ds="http://schemas.openxmlformats.org/officeDocument/2006/customXml" ds:itemID="{EE912C4D-D1F3-4ED3-9FB7-89DBFF3C2552}">
  <ds:schemaRefs>
    <ds:schemaRef ds:uri="ESRI.ArcGIS.Mapping.OfficeIntegration.PowerPointInfo"/>
  </ds:schemaRefs>
</ds:datastoreItem>
</file>

<file path=customXml/itemProps4.xml><?xml version="1.0" encoding="utf-8"?>
<ds:datastoreItem xmlns:ds="http://schemas.openxmlformats.org/officeDocument/2006/customXml" ds:itemID="{9D7B24C5-D550-4E0C-8D8C-537A2237D156}">
  <ds:schemaRefs>
    <ds:schemaRef ds:uri="ESRI.ArcGIS.Mapping.OfficeIntegration.PowerPointInfo"/>
  </ds:schemaRefs>
</ds:datastoreItem>
</file>

<file path=customXml/itemProps40.xml><?xml version="1.0" encoding="utf-8"?>
<ds:datastoreItem xmlns:ds="http://schemas.openxmlformats.org/officeDocument/2006/customXml" ds:itemID="{0E19FE00-EA4D-4BDD-928B-1204AFBF9092}">
  <ds:schemaRefs>
    <ds:schemaRef ds:uri="ESRI.ArcGIS.Mapping.OfficeIntegration.PowerPointInfo"/>
  </ds:schemaRefs>
</ds:datastoreItem>
</file>

<file path=customXml/itemProps41.xml><?xml version="1.0" encoding="utf-8"?>
<ds:datastoreItem xmlns:ds="http://schemas.openxmlformats.org/officeDocument/2006/customXml" ds:itemID="{8E4D147B-5C2C-4EBA-8971-F5EB25559F97}">
  <ds:schemaRefs>
    <ds:schemaRef ds:uri="ESRI.ArcGIS.Mapping.OfficeIntegration.PowerPointInfo"/>
  </ds:schemaRefs>
</ds:datastoreItem>
</file>

<file path=customXml/itemProps42.xml><?xml version="1.0" encoding="utf-8"?>
<ds:datastoreItem xmlns:ds="http://schemas.openxmlformats.org/officeDocument/2006/customXml" ds:itemID="{3A0810B6-F3C6-4A64-9C31-A74E76BADE71}">
  <ds:schemaRefs>
    <ds:schemaRef ds:uri="ESRI.ArcGIS.Mapping.OfficeIntegration.PowerPointInfo"/>
  </ds:schemaRefs>
</ds:datastoreItem>
</file>

<file path=customXml/itemProps43.xml><?xml version="1.0" encoding="utf-8"?>
<ds:datastoreItem xmlns:ds="http://schemas.openxmlformats.org/officeDocument/2006/customXml" ds:itemID="{32EFAF70-6B87-4ECE-8D1B-EDFF6B7D3424}">
  <ds:schemaRefs>
    <ds:schemaRef ds:uri="ESRI.ArcGIS.Mapping.OfficeIntegration.PowerPointInfo"/>
  </ds:schemaRefs>
</ds:datastoreItem>
</file>

<file path=customXml/itemProps44.xml><?xml version="1.0" encoding="utf-8"?>
<ds:datastoreItem xmlns:ds="http://schemas.openxmlformats.org/officeDocument/2006/customXml" ds:itemID="{6ADD4958-72E6-494C-87C1-4A45F45AE3BE}">
  <ds:schemaRefs>
    <ds:schemaRef ds:uri="ESRI.ArcGIS.Mapping.OfficeIntegration.PowerPointInfo"/>
  </ds:schemaRefs>
</ds:datastoreItem>
</file>

<file path=customXml/itemProps45.xml><?xml version="1.0" encoding="utf-8"?>
<ds:datastoreItem xmlns:ds="http://schemas.openxmlformats.org/officeDocument/2006/customXml" ds:itemID="{CEBD75BC-DEB5-42CA-AF73-D4A89BA928D9}">
  <ds:schemaRefs>
    <ds:schemaRef ds:uri="ESRI.ArcGIS.Mapping.OfficeIntegration.PowerPointInfo"/>
  </ds:schemaRefs>
</ds:datastoreItem>
</file>

<file path=customXml/itemProps46.xml><?xml version="1.0" encoding="utf-8"?>
<ds:datastoreItem xmlns:ds="http://schemas.openxmlformats.org/officeDocument/2006/customXml" ds:itemID="{C1E6E96B-0F46-4A8A-818D-138647743E50}">
  <ds:schemaRefs>
    <ds:schemaRef ds:uri="ESRI.ArcGIS.Mapping.OfficeIntegration.PowerPointInfo"/>
  </ds:schemaRefs>
</ds:datastoreItem>
</file>

<file path=customXml/itemProps47.xml><?xml version="1.0" encoding="utf-8"?>
<ds:datastoreItem xmlns:ds="http://schemas.openxmlformats.org/officeDocument/2006/customXml" ds:itemID="{2B178D4E-7958-474F-945C-2FC3498AD807}">
  <ds:schemaRefs>
    <ds:schemaRef ds:uri="ESRI.ArcGIS.Mapping.OfficeIntegration.PowerPointInfo"/>
  </ds:schemaRefs>
</ds:datastoreItem>
</file>

<file path=customXml/itemProps48.xml><?xml version="1.0" encoding="utf-8"?>
<ds:datastoreItem xmlns:ds="http://schemas.openxmlformats.org/officeDocument/2006/customXml" ds:itemID="{4B0A3970-35D2-4105-A37A-1B631BE8B7F4}">
  <ds:schemaRefs>
    <ds:schemaRef ds:uri="ESRI.ArcGIS.Mapping.OfficeIntegration.PowerPointInfo"/>
  </ds:schemaRefs>
</ds:datastoreItem>
</file>

<file path=customXml/itemProps49.xml><?xml version="1.0" encoding="utf-8"?>
<ds:datastoreItem xmlns:ds="http://schemas.openxmlformats.org/officeDocument/2006/customXml" ds:itemID="{F08BB7B2-B98D-45BA-BEA9-CF065E08A85B}">
  <ds:schemaRefs>
    <ds:schemaRef ds:uri="ESRI.ArcGIS.Mapping.OfficeIntegration.PowerPointInfo"/>
  </ds:schemaRefs>
</ds:datastoreItem>
</file>

<file path=customXml/itemProps5.xml><?xml version="1.0" encoding="utf-8"?>
<ds:datastoreItem xmlns:ds="http://schemas.openxmlformats.org/officeDocument/2006/customXml" ds:itemID="{D66D941D-5697-409B-B1C7-B39458849CB5}">
  <ds:schemaRefs>
    <ds:schemaRef ds:uri="ESRI.ArcGIS.Mapping.OfficeIntegration.PowerPointInfo"/>
  </ds:schemaRefs>
</ds:datastoreItem>
</file>

<file path=customXml/itemProps50.xml><?xml version="1.0" encoding="utf-8"?>
<ds:datastoreItem xmlns:ds="http://schemas.openxmlformats.org/officeDocument/2006/customXml" ds:itemID="{5BCB8E74-E27C-4B7C-B057-8E402EEF07AB}">
  <ds:schemaRefs>
    <ds:schemaRef ds:uri="ESRI.ArcGIS.Mapping.OfficeIntegration.PowerPointInfo"/>
  </ds:schemaRefs>
</ds:datastoreItem>
</file>

<file path=customXml/itemProps51.xml><?xml version="1.0" encoding="utf-8"?>
<ds:datastoreItem xmlns:ds="http://schemas.openxmlformats.org/officeDocument/2006/customXml" ds:itemID="{E87139F8-B748-4AD0-9855-F35837FAA554}">
  <ds:schemaRefs>
    <ds:schemaRef ds:uri="ESRI.ArcGIS.Mapping.OfficeIntegration.PowerPointInfo"/>
  </ds:schemaRefs>
</ds:datastoreItem>
</file>

<file path=customXml/itemProps52.xml><?xml version="1.0" encoding="utf-8"?>
<ds:datastoreItem xmlns:ds="http://schemas.openxmlformats.org/officeDocument/2006/customXml" ds:itemID="{D49118FE-8CE7-4AC9-B132-D08949931C4E}">
  <ds:schemaRefs>
    <ds:schemaRef ds:uri="ESRI.ArcGIS.Mapping.OfficeIntegration.PowerPointInfo"/>
  </ds:schemaRefs>
</ds:datastoreItem>
</file>

<file path=customXml/itemProps53.xml><?xml version="1.0" encoding="utf-8"?>
<ds:datastoreItem xmlns:ds="http://schemas.openxmlformats.org/officeDocument/2006/customXml" ds:itemID="{5AE5F26B-4E6B-4418-9E7E-C98FD15208A1}">
  <ds:schemaRefs>
    <ds:schemaRef ds:uri="ESRI.ArcGIS.Mapping.OfficeIntegration.PowerPointInfo"/>
  </ds:schemaRefs>
</ds:datastoreItem>
</file>

<file path=customXml/itemProps54.xml><?xml version="1.0" encoding="utf-8"?>
<ds:datastoreItem xmlns:ds="http://schemas.openxmlformats.org/officeDocument/2006/customXml" ds:itemID="{036C7CD1-2373-4DBA-96BE-C19F1297D856}">
  <ds:schemaRefs>
    <ds:schemaRef ds:uri="ESRI.ArcGIS.Mapping.OfficeIntegration.PowerPointInfo"/>
  </ds:schemaRefs>
</ds:datastoreItem>
</file>

<file path=customXml/itemProps55.xml><?xml version="1.0" encoding="utf-8"?>
<ds:datastoreItem xmlns:ds="http://schemas.openxmlformats.org/officeDocument/2006/customXml" ds:itemID="{CEC91075-D0A1-4EE7-B7B2-B7C2C73B4BBC}">
  <ds:schemaRefs>
    <ds:schemaRef ds:uri="ESRI.ArcGIS.Mapping.OfficeIntegration.PowerPointInfo"/>
  </ds:schemaRefs>
</ds:datastoreItem>
</file>

<file path=customXml/itemProps56.xml><?xml version="1.0" encoding="utf-8"?>
<ds:datastoreItem xmlns:ds="http://schemas.openxmlformats.org/officeDocument/2006/customXml" ds:itemID="{446D01A1-DD15-48B7-A620-1ADA0B234D08}">
  <ds:schemaRefs>
    <ds:schemaRef ds:uri="ESRI.ArcGIS.Mapping.OfficeIntegration.PowerPointInfo"/>
  </ds:schemaRefs>
</ds:datastoreItem>
</file>

<file path=customXml/itemProps57.xml><?xml version="1.0" encoding="utf-8"?>
<ds:datastoreItem xmlns:ds="http://schemas.openxmlformats.org/officeDocument/2006/customXml" ds:itemID="{40E82297-ABA7-4CEF-A0E9-A7417A990019}">
  <ds:schemaRefs>
    <ds:schemaRef ds:uri="ESRI.ArcGIS.Mapping.OfficeIntegration.PowerPointInfo"/>
  </ds:schemaRefs>
</ds:datastoreItem>
</file>

<file path=customXml/itemProps58.xml><?xml version="1.0" encoding="utf-8"?>
<ds:datastoreItem xmlns:ds="http://schemas.openxmlformats.org/officeDocument/2006/customXml" ds:itemID="{A5D8D081-FB1B-46AE-9B45-37B3154DBA96}">
  <ds:schemaRefs>
    <ds:schemaRef ds:uri="ESRI.ArcGIS.Mapping.OfficeIntegration.PowerPointInfo"/>
  </ds:schemaRefs>
</ds:datastoreItem>
</file>

<file path=customXml/itemProps59.xml><?xml version="1.0" encoding="utf-8"?>
<ds:datastoreItem xmlns:ds="http://schemas.openxmlformats.org/officeDocument/2006/customXml" ds:itemID="{524AD453-F243-465C-B8A3-9F3B30815C2C}">
  <ds:schemaRefs>
    <ds:schemaRef ds:uri="ESRI.ArcGIS.Mapping.OfficeIntegration.PowerPointInfo"/>
  </ds:schemaRefs>
</ds:datastoreItem>
</file>

<file path=customXml/itemProps6.xml><?xml version="1.0" encoding="utf-8"?>
<ds:datastoreItem xmlns:ds="http://schemas.openxmlformats.org/officeDocument/2006/customXml" ds:itemID="{5588C7FE-6122-4D63-8B0E-FBED7F9B1856}">
  <ds:schemaRefs>
    <ds:schemaRef ds:uri="ESRI.ArcGIS.Mapping.OfficeIntegration.PowerPointInfo"/>
  </ds:schemaRefs>
</ds:datastoreItem>
</file>

<file path=customXml/itemProps60.xml><?xml version="1.0" encoding="utf-8"?>
<ds:datastoreItem xmlns:ds="http://schemas.openxmlformats.org/officeDocument/2006/customXml" ds:itemID="{DB62B38C-31F9-4FFF-8333-3450B487A862}">
  <ds:schemaRefs>
    <ds:schemaRef ds:uri="ESRI.ArcGIS.Mapping.OfficeIntegration.PowerPointInfo"/>
  </ds:schemaRefs>
</ds:datastoreItem>
</file>

<file path=customXml/itemProps61.xml><?xml version="1.0" encoding="utf-8"?>
<ds:datastoreItem xmlns:ds="http://schemas.openxmlformats.org/officeDocument/2006/customXml" ds:itemID="{4427DC00-D947-4935-9C94-5A7F418CEDCB}">
  <ds:schemaRefs>
    <ds:schemaRef ds:uri="ESRI.ArcGIS.Mapping.OfficeIntegration.PowerPointInfo"/>
  </ds:schemaRefs>
</ds:datastoreItem>
</file>

<file path=customXml/itemProps62.xml><?xml version="1.0" encoding="utf-8"?>
<ds:datastoreItem xmlns:ds="http://schemas.openxmlformats.org/officeDocument/2006/customXml" ds:itemID="{B84A9310-8B89-4805-98BF-BDF7AE95E0B7}">
  <ds:schemaRefs>
    <ds:schemaRef ds:uri="ESRI.ArcGIS.Mapping.OfficeIntegration.PowerPointInfo"/>
  </ds:schemaRefs>
</ds:datastoreItem>
</file>

<file path=customXml/itemProps63.xml><?xml version="1.0" encoding="utf-8"?>
<ds:datastoreItem xmlns:ds="http://schemas.openxmlformats.org/officeDocument/2006/customXml" ds:itemID="{34256D56-451B-4CDB-AF6B-33CBF2C449E4}">
  <ds:schemaRefs>
    <ds:schemaRef ds:uri="ESRI.ArcGIS.Mapping.OfficeIntegration.PowerPointInfo"/>
  </ds:schemaRefs>
</ds:datastoreItem>
</file>

<file path=customXml/itemProps64.xml><?xml version="1.0" encoding="utf-8"?>
<ds:datastoreItem xmlns:ds="http://schemas.openxmlformats.org/officeDocument/2006/customXml" ds:itemID="{7C9F2B78-6D7E-440F-88EC-82960F8A93C9}">
  <ds:schemaRefs>
    <ds:schemaRef ds:uri="ESRI.ArcGIS.Mapping.OfficeIntegration.PowerPointInfo"/>
  </ds:schemaRefs>
</ds:datastoreItem>
</file>

<file path=customXml/itemProps65.xml><?xml version="1.0" encoding="utf-8"?>
<ds:datastoreItem xmlns:ds="http://schemas.openxmlformats.org/officeDocument/2006/customXml" ds:itemID="{9E791794-CA46-494E-B0FA-6C31CED42903}">
  <ds:schemaRefs>
    <ds:schemaRef ds:uri="ESRI.ArcGIS.Mapping.OfficeIntegration.PowerPointInfo"/>
  </ds:schemaRefs>
</ds:datastoreItem>
</file>

<file path=customXml/itemProps66.xml><?xml version="1.0" encoding="utf-8"?>
<ds:datastoreItem xmlns:ds="http://schemas.openxmlformats.org/officeDocument/2006/customXml" ds:itemID="{1BA56E83-85E7-4A54-8392-ACB834998579}">
  <ds:schemaRefs>
    <ds:schemaRef ds:uri="ESRI.ArcGIS.Mapping.OfficeIntegration.PowerPointInfo"/>
  </ds:schemaRefs>
</ds:datastoreItem>
</file>

<file path=customXml/itemProps67.xml><?xml version="1.0" encoding="utf-8"?>
<ds:datastoreItem xmlns:ds="http://schemas.openxmlformats.org/officeDocument/2006/customXml" ds:itemID="{6A0B694E-8B0E-44B7-8A79-567EB5812219}">
  <ds:schemaRefs>
    <ds:schemaRef ds:uri="ESRI.ArcGIS.Mapping.OfficeIntegration.PowerPointInfo"/>
  </ds:schemaRefs>
</ds:datastoreItem>
</file>

<file path=customXml/itemProps68.xml><?xml version="1.0" encoding="utf-8"?>
<ds:datastoreItem xmlns:ds="http://schemas.openxmlformats.org/officeDocument/2006/customXml" ds:itemID="{6D5415E0-5DAC-483C-BDBF-2DD61615213D}">
  <ds:schemaRefs>
    <ds:schemaRef ds:uri="ESRI.ArcGIS.Mapping.OfficeIntegration.PowerPointInfo"/>
  </ds:schemaRefs>
</ds:datastoreItem>
</file>

<file path=customXml/itemProps69.xml><?xml version="1.0" encoding="utf-8"?>
<ds:datastoreItem xmlns:ds="http://schemas.openxmlformats.org/officeDocument/2006/customXml" ds:itemID="{772E420F-1C12-43AE-B3CE-90F66DD666FF}">
  <ds:schemaRefs>
    <ds:schemaRef ds:uri="ESRI.ArcGIS.Mapping.OfficeIntegration.PowerPointInfo"/>
  </ds:schemaRefs>
</ds:datastoreItem>
</file>

<file path=customXml/itemProps7.xml><?xml version="1.0" encoding="utf-8"?>
<ds:datastoreItem xmlns:ds="http://schemas.openxmlformats.org/officeDocument/2006/customXml" ds:itemID="{8B451D5C-5F95-40B3-AD29-4E60753CF9C0}">
  <ds:schemaRefs>
    <ds:schemaRef ds:uri="ESRI.ArcGIS.Mapping.OfficeIntegration.PowerPointInfo"/>
  </ds:schemaRefs>
</ds:datastoreItem>
</file>

<file path=customXml/itemProps70.xml><?xml version="1.0" encoding="utf-8"?>
<ds:datastoreItem xmlns:ds="http://schemas.openxmlformats.org/officeDocument/2006/customXml" ds:itemID="{229EBCD6-EFBF-44B9-A4B0-4C43ACA20D74}">
  <ds:schemaRefs>
    <ds:schemaRef ds:uri="ESRI.ArcGIS.Mapping.OfficeIntegration.PowerPointInfo"/>
  </ds:schemaRefs>
</ds:datastoreItem>
</file>

<file path=customXml/itemProps71.xml><?xml version="1.0" encoding="utf-8"?>
<ds:datastoreItem xmlns:ds="http://schemas.openxmlformats.org/officeDocument/2006/customXml" ds:itemID="{D2DA61B3-9F49-4305-9B26-562980BAD50E}">
  <ds:schemaRefs>
    <ds:schemaRef ds:uri="ESRI.ArcGIS.Mapping.OfficeIntegration.PowerPointInfo"/>
  </ds:schemaRefs>
</ds:datastoreItem>
</file>

<file path=customXml/itemProps72.xml><?xml version="1.0" encoding="utf-8"?>
<ds:datastoreItem xmlns:ds="http://schemas.openxmlformats.org/officeDocument/2006/customXml" ds:itemID="{3F308B0C-B54F-4FB1-A693-2BCA8FC83BEF}">
  <ds:schemaRefs>
    <ds:schemaRef ds:uri="ESRI.ArcGIS.Mapping.OfficeIntegration.PowerPointInfo"/>
  </ds:schemaRefs>
</ds:datastoreItem>
</file>

<file path=customXml/itemProps73.xml><?xml version="1.0" encoding="utf-8"?>
<ds:datastoreItem xmlns:ds="http://schemas.openxmlformats.org/officeDocument/2006/customXml" ds:itemID="{C0247C00-8310-4A2D-B149-F6E3C0CBA678}">
  <ds:schemaRefs>
    <ds:schemaRef ds:uri="ESRI.ArcGIS.Mapping.OfficeIntegration.PowerPointInfo"/>
  </ds:schemaRefs>
</ds:datastoreItem>
</file>

<file path=customXml/itemProps74.xml><?xml version="1.0" encoding="utf-8"?>
<ds:datastoreItem xmlns:ds="http://schemas.openxmlformats.org/officeDocument/2006/customXml" ds:itemID="{E29A11FE-76E9-4583-A5AD-ED14EC6D7B3D}">
  <ds:schemaRefs>
    <ds:schemaRef ds:uri="ESRI.ArcGIS.Mapping.OfficeIntegration.PowerPointInfo"/>
  </ds:schemaRefs>
</ds:datastoreItem>
</file>

<file path=customXml/itemProps75.xml><?xml version="1.0" encoding="utf-8"?>
<ds:datastoreItem xmlns:ds="http://schemas.openxmlformats.org/officeDocument/2006/customXml" ds:itemID="{7CDECDFD-A4CE-4AB4-9C08-506C5D261A40}">
  <ds:schemaRefs>
    <ds:schemaRef ds:uri="ESRI.ArcGIS.Mapping.OfficeIntegration.PowerPointInfo"/>
  </ds:schemaRefs>
</ds:datastoreItem>
</file>

<file path=customXml/itemProps76.xml><?xml version="1.0" encoding="utf-8"?>
<ds:datastoreItem xmlns:ds="http://schemas.openxmlformats.org/officeDocument/2006/customXml" ds:itemID="{E9DBA2E8-1A2D-4A23-8517-E5ABCAAC7D45}">
  <ds:schemaRefs>
    <ds:schemaRef ds:uri="ESRI.ArcGIS.Mapping.OfficeIntegration.PowerPointInfo"/>
  </ds:schemaRefs>
</ds:datastoreItem>
</file>

<file path=customXml/itemProps77.xml><?xml version="1.0" encoding="utf-8"?>
<ds:datastoreItem xmlns:ds="http://schemas.openxmlformats.org/officeDocument/2006/customXml" ds:itemID="{9359750A-5068-4BF3-A9D8-2692038BAAFB}">
  <ds:schemaRefs>
    <ds:schemaRef ds:uri="ESRI.ArcGIS.Mapping.OfficeIntegration.PowerPointInfo"/>
  </ds:schemaRefs>
</ds:datastoreItem>
</file>

<file path=customXml/itemProps8.xml><?xml version="1.0" encoding="utf-8"?>
<ds:datastoreItem xmlns:ds="http://schemas.openxmlformats.org/officeDocument/2006/customXml" ds:itemID="{F749B019-8FBA-47E3-B623-006074559D5B}">
  <ds:schemaRefs>
    <ds:schemaRef ds:uri="ESRI.ArcGIS.Mapping.OfficeIntegration.PowerPointInfo"/>
  </ds:schemaRefs>
</ds:datastoreItem>
</file>

<file path=customXml/itemProps9.xml><?xml version="1.0" encoding="utf-8"?>
<ds:datastoreItem xmlns:ds="http://schemas.openxmlformats.org/officeDocument/2006/customXml" ds:itemID="{428AC747-34EC-4812-9193-5F61CAD608F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Oil and Gas Presentation January 2014</Template>
  <TotalTime>207</TotalTime>
  <Words>517</Words>
  <Application>Microsoft Office PowerPoint</Application>
  <PresentationFormat>On-screen Show (4:3)</PresentationFormat>
  <Paragraphs>150</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Symbol</vt:lpstr>
      <vt:lpstr>ndsu-template1(1)</vt:lpstr>
      <vt:lpstr>So you want to grow  an energy crop?</vt:lpstr>
      <vt:lpstr>The General Idea</vt:lpstr>
      <vt:lpstr>Industrial Beets Defined</vt:lpstr>
      <vt:lpstr>PowerPoint Presentation</vt:lpstr>
      <vt:lpstr>PowerPoint Presentation</vt:lpstr>
      <vt:lpstr>Agronomic Benefits</vt:lpstr>
      <vt:lpstr>Herbicide Carryover</vt:lpstr>
      <vt:lpstr>Retrospective Returns Per Acre</vt:lpstr>
      <vt:lpstr>Siting</vt:lpstr>
      <vt:lpstr>Feedstock Requirements</vt:lpstr>
      <vt:lpstr>Growers are critical  Without growers  there is no plant</vt:lpstr>
      <vt:lpstr>Summary</vt:lpstr>
    </vt:vector>
  </TitlesOfParts>
  <Company>NDSU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Ripplinger</dc:creator>
  <cp:lastModifiedBy>David Ripplinger</cp:lastModifiedBy>
  <cp:revision>60</cp:revision>
  <cp:lastPrinted>2013-08-21T13:41:12Z</cp:lastPrinted>
  <dcterms:created xsi:type="dcterms:W3CDTF">2014-01-08T14:57:04Z</dcterms:created>
  <dcterms:modified xsi:type="dcterms:W3CDTF">2014-09-24T13:30:32Z</dcterms:modified>
</cp:coreProperties>
</file>