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74" r:id="rId4"/>
    <p:sldId id="303" r:id="rId5"/>
    <p:sldId id="305" r:id="rId6"/>
    <p:sldId id="306" r:id="rId7"/>
    <p:sldId id="307" r:id="rId8"/>
    <p:sldId id="326" r:id="rId9"/>
    <p:sldId id="302" r:id="rId10"/>
    <p:sldId id="308" r:id="rId11"/>
    <p:sldId id="309" r:id="rId12"/>
    <p:sldId id="313" r:id="rId13"/>
    <p:sldId id="321" r:id="rId14"/>
    <p:sldId id="316" r:id="rId15"/>
    <p:sldId id="319" r:id="rId16"/>
    <p:sldId id="317" r:id="rId17"/>
    <p:sldId id="320" r:id="rId18"/>
    <p:sldId id="293" r:id="rId19"/>
    <p:sldId id="323" r:id="rId20"/>
    <p:sldId id="324" r:id="rId21"/>
    <p:sldId id="327" r:id="rId22"/>
    <p:sldId id="325" r:id="rId23"/>
    <p:sldId id="298" r:id="rId24"/>
    <p:sldId id="275" r:id="rId25"/>
  </p:sldIdLst>
  <p:sldSz cx="9144000" cy="6858000" type="screen4x3"/>
  <p:notesSz cx="6954838" cy="9309100"/>
  <p:custDataLst>
    <p:tags r:id="rId2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30"/>
    <a:srgbClr val="001409"/>
    <a:srgbClr val="FAA523"/>
    <a:srgbClr val="FFCF01"/>
    <a:srgbClr val="005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82" autoAdjust="0"/>
    <p:restoredTop sz="52407" autoAdjust="0"/>
  </p:normalViewPr>
  <p:slideViewPr>
    <p:cSldViewPr snapToGrid="0" snapToObjects="1">
      <p:cViewPr varScale="1">
        <p:scale>
          <a:sx n="39" d="100"/>
          <a:sy n="39" d="100"/>
        </p:scale>
        <p:origin x="131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Tons Per Acre</a:t>
            </a:r>
          </a:p>
        </c:rich>
      </c:tx>
      <c:layout>
        <c:manualLayout>
          <c:xMode val="edge"/>
          <c:yMode val="edge"/>
          <c:x val="0.19528881946712134"/>
          <c:y val="6.7443619523812641E-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'2009 to 2012 Tons'!$B$1:$B$2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6.80272108843537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557126030624301E-3"/>
                  <c:y val="6.51996740016299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69702082200251E-3"/>
                  <c:y val="1.45823342580650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8.87487200317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1.020408163265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'2009 to 2012 Tons'!$A$3:$A$15</c:f>
              <c:strCache>
                <c:ptCount val="13"/>
                <c:pt idx="0">
                  <c:v>Oakes Irr - DICKEY (A)</c:v>
                </c:pt>
                <c:pt idx="1">
                  <c:v>Dazey Irr - GRIGGS (B)</c:v>
                </c:pt>
                <c:pt idx="2">
                  <c:v>Dazey Dry -GRIGGS (B)</c:v>
                </c:pt>
                <c:pt idx="3">
                  <c:v>Carrington Irr - FOSTER (C)</c:v>
                </c:pt>
                <c:pt idx="4">
                  <c:v>Carrington Dry - FOSTER (C)</c:v>
                </c:pt>
                <c:pt idx="5">
                  <c:v>Turtle Lake Irr - McLEAN (D)</c:v>
                </c:pt>
                <c:pt idx="6">
                  <c:v>Williston Irr - WILLIAMS (E)</c:v>
                </c:pt>
                <c:pt idx="7">
                  <c:v>Minot Dry - WARD-(F)</c:v>
                </c:pt>
                <c:pt idx="8">
                  <c:v>Langdon Dry -CAVALIER (G)</c:v>
                </c:pt>
                <c:pt idx="9">
                  <c:v>Spiritwood Dry - STUTSMAN (H)</c:v>
                </c:pt>
                <c:pt idx="10">
                  <c:v>Litchville Dry - BARNES (I)</c:v>
                </c:pt>
                <c:pt idx="11">
                  <c:v>Harvey Dry- WELLS (J)</c:v>
                </c:pt>
                <c:pt idx="12">
                  <c:v>Colgate Dry - STEELE (K)</c:v>
                </c:pt>
              </c:strCache>
            </c:strRef>
          </c:cat>
          <c:val>
            <c:numRef>
              <c:f>'2009 to 2012 Tons'!$B$3:$B$15</c:f>
              <c:numCache>
                <c:formatCode>General</c:formatCode>
                <c:ptCount val="13"/>
                <c:pt idx="0">
                  <c:v>25.8</c:v>
                </c:pt>
                <c:pt idx="3">
                  <c:v>23.9</c:v>
                </c:pt>
                <c:pt idx="4">
                  <c:v>23.4</c:v>
                </c:pt>
              </c:numCache>
            </c:numRef>
          </c:val>
        </c:ser>
        <c:ser>
          <c:idx val="1"/>
          <c:order val="1"/>
          <c:tx>
            <c:strRef>
              <c:f>'2009 to 2012 Tons'!$C$1:$C$2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dLbls>
            <c:dLbl>
              <c:idx val="0"/>
              <c:layout>
                <c:manualLayout>
                  <c:x val="1.5823755526891701E-3"/>
                  <c:y val="1.020416458686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7814941538267004E-4"/>
                  <c:y val="1.655551384664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5682825069736696E-4"/>
                  <c:y val="6.80267951437033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8546520980786499E-3"/>
                  <c:y val="8.04920174366191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0185560921952896E-4"/>
                  <c:y val="-4.72175205019424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4302475239881116E-3"/>
                  <c:y val="-2.5106374165517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5669980994616097E-4"/>
                  <c:y val="5.97035553937344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3557126030624301E-3"/>
                  <c:y val="1.99839567731294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1.020408163265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'2009 to 2012 Tons'!$A$3:$A$15</c:f>
              <c:strCache>
                <c:ptCount val="13"/>
                <c:pt idx="0">
                  <c:v>Oakes Irr - DICKEY (A)</c:v>
                </c:pt>
                <c:pt idx="1">
                  <c:v>Dazey Irr - GRIGGS (B)</c:v>
                </c:pt>
                <c:pt idx="2">
                  <c:v>Dazey Dry -GRIGGS (B)</c:v>
                </c:pt>
                <c:pt idx="3">
                  <c:v>Carrington Irr - FOSTER (C)</c:v>
                </c:pt>
                <c:pt idx="4">
                  <c:v>Carrington Dry - FOSTER (C)</c:v>
                </c:pt>
                <c:pt idx="5">
                  <c:v>Turtle Lake Irr - McLEAN (D)</c:v>
                </c:pt>
                <c:pt idx="6">
                  <c:v>Williston Irr - WILLIAMS (E)</c:v>
                </c:pt>
                <c:pt idx="7">
                  <c:v>Minot Dry - WARD-(F)</c:v>
                </c:pt>
                <c:pt idx="8">
                  <c:v>Langdon Dry -CAVALIER (G)</c:v>
                </c:pt>
                <c:pt idx="9">
                  <c:v>Spiritwood Dry - STUTSMAN (H)</c:v>
                </c:pt>
                <c:pt idx="10">
                  <c:v>Litchville Dry - BARNES (I)</c:v>
                </c:pt>
                <c:pt idx="11">
                  <c:v>Harvey Dry- WELLS (J)</c:v>
                </c:pt>
                <c:pt idx="12">
                  <c:v>Colgate Dry - STEELE (K)</c:v>
                </c:pt>
              </c:strCache>
            </c:strRef>
          </c:cat>
          <c:val>
            <c:numRef>
              <c:f>'2009 to 2012 Tons'!$C$3:$C$15</c:f>
              <c:numCache>
                <c:formatCode>General</c:formatCode>
                <c:ptCount val="13"/>
                <c:pt idx="0">
                  <c:v>37.4</c:v>
                </c:pt>
                <c:pt idx="1">
                  <c:v>35.5</c:v>
                </c:pt>
                <c:pt idx="2">
                  <c:v>31.7</c:v>
                </c:pt>
                <c:pt idx="3">
                  <c:v>37.799999999999997</c:v>
                </c:pt>
                <c:pt idx="4">
                  <c:v>25.2</c:v>
                </c:pt>
                <c:pt idx="5">
                  <c:v>25.9</c:v>
                </c:pt>
                <c:pt idx="6">
                  <c:v>31</c:v>
                </c:pt>
              </c:numCache>
            </c:numRef>
          </c:val>
        </c:ser>
        <c:ser>
          <c:idx val="2"/>
          <c:order val="2"/>
          <c:tx>
            <c:strRef>
              <c:f>'2009 to 2012 Tons'!$D$1:$D$2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0521467061542805E-3"/>
                  <c:y val="5.40271549987081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4728359176351802E-3"/>
                  <c:y val="1.08043676823829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0495803134237E-2"/>
                  <c:y val="5.97035553937338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311975391779599E-3"/>
                  <c:y val="5.97035553937344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385109292041618E-2"/>
                  <c:y val="9.69258631765449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3569619045490133E-3"/>
                  <c:y val="9.50778017911679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9715111040274096E-3"/>
                  <c:y val="8.10247827376807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8.95553330906015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9.7471963283179593E-3"/>
                  <c:y val="8.95552538900667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'2009 to 2012 Tons'!$A$3:$A$15</c:f>
              <c:strCache>
                <c:ptCount val="13"/>
                <c:pt idx="0">
                  <c:v>Oakes Irr - DICKEY (A)</c:v>
                </c:pt>
                <c:pt idx="1">
                  <c:v>Dazey Irr - GRIGGS (B)</c:v>
                </c:pt>
                <c:pt idx="2">
                  <c:v>Dazey Dry -GRIGGS (B)</c:v>
                </c:pt>
                <c:pt idx="3">
                  <c:v>Carrington Irr - FOSTER (C)</c:v>
                </c:pt>
                <c:pt idx="4">
                  <c:v>Carrington Dry - FOSTER (C)</c:v>
                </c:pt>
                <c:pt idx="5">
                  <c:v>Turtle Lake Irr - McLEAN (D)</c:v>
                </c:pt>
                <c:pt idx="6">
                  <c:v>Williston Irr - WILLIAMS (E)</c:v>
                </c:pt>
                <c:pt idx="7">
                  <c:v>Minot Dry - WARD-(F)</c:v>
                </c:pt>
                <c:pt idx="8">
                  <c:v>Langdon Dry -CAVALIER (G)</c:v>
                </c:pt>
                <c:pt idx="9">
                  <c:v>Spiritwood Dry - STUTSMAN (H)</c:v>
                </c:pt>
                <c:pt idx="10">
                  <c:v>Litchville Dry - BARNES (I)</c:v>
                </c:pt>
                <c:pt idx="11">
                  <c:v>Harvey Dry- WELLS (J)</c:v>
                </c:pt>
                <c:pt idx="12">
                  <c:v>Colgate Dry - STEELE (K)</c:v>
                </c:pt>
              </c:strCache>
            </c:strRef>
          </c:cat>
          <c:val>
            <c:numRef>
              <c:f>'2009 to 2012 Tons'!$D$3:$D$15</c:f>
              <c:numCache>
                <c:formatCode>0.0</c:formatCode>
                <c:ptCount val="13"/>
                <c:pt idx="0">
                  <c:v>34.5</c:v>
                </c:pt>
                <c:pt idx="1">
                  <c:v>27.1</c:v>
                </c:pt>
                <c:pt idx="2">
                  <c:v>25.9</c:v>
                </c:pt>
                <c:pt idx="3">
                  <c:v>25.2</c:v>
                </c:pt>
                <c:pt idx="4">
                  <c:v>25</c:v>
                </c:pt>
                <c:pt idx="5">
                  <c:v>25.3</c:v>
                </c:pt>
                <c:pt idx="6">
                  <c:v>24.8</c:v>
                </c:pt>
                <c:pt idx="7">
                  <c:v>27.8</c:v>
                </c:pt>
                <c:pt idx="8">
                  <c:v>26.5</c:v>
                </c:pt>
              </c:numCache>
            </c:numRef>
          </c:val>
        </c:ser>
        <c:ser>
          <c:idx val="3"/>
          <c:order val="3"/>
          <c:tx>
            <c:strRef>
              <c:f>'2009 to 2012 Tons'!$E$1:$E$2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8.1559876958898093E-3"/>
                  <c:y val="5.97035553937344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7871852350677694E-3"/>
                  <c:y val="5.97035553937338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3167859514022531E-3"/>
                  <c:y val="8.99248260317501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6762152835790353E-3"/>
                  <c:y val="4.20133035637314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9290513735162764E-3"/>
                  <c:y val="-3.33235206702302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3.24238369057025E-3"/>
                  <c:y val="9.67387855807994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5.5697448711633903E-3"/>
                  <c:y val="8.10243924630958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'2009 to 2012 Tons'!$A$3:$A$15</c:f>
              <c:strCache>
                <c:ptCount val="13"/>
                <c:pt idx="0">
                  <c:v>Oakes Irr - DICKEY (A)</c:v>
                </c:pt>
                <c:pt idx="1">
                  <c:v>Dazey Irr - GRIGGS (B)</c:v>
                </c:pt>
                <c:pt idx="2">
                  <c:v>Dazey Dry -GRIGGS (B)</c:v>
                </c:pt>
                <c:pt idx="3">
                  <c:v>Carrington Irr - FOSTER (C)</c:v>
                </c:pt>
                <c:pt idx="4">
                  <c:v>Carrington Dry - FOSTER (C)</c:v>
                </c:pt>
                <c:pt idx="5">
                  <c:v>Turtle Lake Irr - McLEAN (D)</c:v>
                </c:pt>
                <c:pt idx="6">
                  <c:v>Williston Irr - WILLIAMS (E)</c:v>
                </c:pt>
                <c:pt idx="7">
                  <c:v>Minot Dry - WARD-(F)</c:v>
                </c:pt>
                <c:pt idx="8">
                  <c:v>Langdon Dry -CAVALIER (G)</c:v>
                </c:pt>
                <c:pt idx="9">
                  <c:v>Spiritwood Dry - STUTSMAN (H)</c:v>
                </c:pt>
                <c:pt idx="10">
                  <c:v>Litchville Dry - BARNES (I)</c:v>
                </c:pt>
                <c:pt idx="11">
                  <c:v>Harvey Dry- WELLS (J)</c:v>
                </c:pt>
                <c:pt idx="12">
                  <c:v>Colgate Dry - STEELE (K)</c:v>
                </c:pt>
              </c:strCache>
            </c:strRef>
          </c:cat>
          <c:val>
            <c:numRef>
              <c:f>'2009 to 2012 Tons'!$E$3:$E$15</c:f>
              <c:numCache>
                <c:formatCode>General</c:formatCode>
                <c:ptCount val="13"/>
                <c:pt idx="0">
                  <c:v>44.4</c:v>
                </c:pt>
                <c:pt idx="1">
                  <c:v>39.700000000000003</c:v>
                </c:pt>
                <c:pt idx="3">
                  <c:v>31.2</c:v>
                </c:pt>
                <c:pt idx="4">
                  <c:v>21.4</c:v>
                </c:pt>
                <c:pt idx="5">
                  <c:v>36.200000000000003</c:v>
                </c:pt>
                <c:pt idx="6">
                  <c:v>29.4</c:v>
                </c:pt>
                <c:pt idx="7">
                  <c:v>23.8</c:v>
                </c:pt>
                <c:pt idx="8">
                  <c:v>31.3</c:v>
                </c:pt>
                <c:pt idx="9" formatCode="0.0">
                  <c:v>20</c:v>
                </c:pt>
                <c:pt idx="10">
                  <c:v>33.200000000000003</c:v>
                </c:pt>
                <c:pt idx="11">
                  <c:v>29.1</c:v>
                </c:pt>
                <c:pt idx="12">
                  <c:v>22.9</c:v>
                </c:pt>
              </c:numCache>
            </c:numRef>
          </c:val>
        </c:ser>
        <c:ser>
          <c:idx val="4"/>
          <c:order val="4"/>
          <c:tx>
            <c:strRef>
              <c:f>'2009 to 2012 Tons'!$F$1:$F$2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5.8534287611218027E-3"/>
                  <c:y val="1.12406032539687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8534287611218027E-3"/>
                  <c:y val="6.74436195238130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3170214712524057E-2"/>
                  <c:y val="4.49624130158750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7.3167859514022531E-3"/>
                  <c:y val="6.74436195238126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1706857522243713E-2"/>
                  <c:y val="4.49624130158750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'2009 to 2012 Tons'!$A$3:$A$15</c:f>
              <c:strCache>
                <c:ptCount val="13"/>
                <c:pt idx="0">
                  <c:v>Oakes Irr - DICKEY (A)</c:v>
                </c:pt>
                <c:pt idx="1">
                  <c:v>Dazey Irr - GRIGGS (B)</c:v>
                </c:pt>
                <c:pt idx="2">
                  <c:v>Dazey Dry -GRIGGS (B)</c:v>
                </c:pt>
                <c:pt idx="3">
                  <c:v>Carrington Irr - FOSTER (C)</c:v>
                </c:pt>
                <c:pt idx="4">
                  <c:v>Carrington Dry - FOSTER (C)</c:v>
                </c:pt>
                <c:pt idx="5">
                  <c:v>Turtle Lake Irr - McLEAN (D)</c:v>
                </c:pt>
                <c:pt idx="6">
                  <c:v>Williston Irr - WILLIAMS (E)</c:v>
                </c:pt>
                <c:pt idx="7">
                  <c:v>Minot Dry - WARD-(F)</c:v>
                </c:pt>
                <c:pt idx="8">
                  <c:v>Langdon Dry -CAVALIER (G)</c:v>
                </c:pt>
                <c:pt idx="9">
                  <c:v>Spiritwood Dry - STUTSMAN (H)</c:v>
                </c:pt>
                <c:pt idx="10">
                  <c:v>Litchville Dry - BARNES (I)</c:v>
                </c:pt>
                <c:pt idx="11">
                  <c:v>Harvey Dry- WELLS (J)</c:v>
                </c:pt>
                <c:pt idx="12">
                  <c:v>Colgate Dry - STEELE (K)</c:v>
                </c:pt>
              </c:strCache>
            </c:strRef>
          </c:cat>
          <c:val>
            <c:numRef>
              <c:f>'2009 to 2012 Tons'!$F$3:$F$15</c:f>
              <c:numCache>
                <c:formatCode>General</c:formatCode>
                <c:ptCount val="13"/>
                <c:pt idx="0">
                  <c:v>30.6</c:v>
                </c:pt>
                <c:pt idx="1">
                  <c:v>43.9</c:v>
                </c:pt>
                <c:pt idx="2">
                  <c:v>14.5</c:v>
                </c:pt>
                <c:pt idx="3">
                  <c:v>28.1</c:v>
                </c:pt>
                <c:pt idx="4">
                  <c:v>23.6</c:v>
                </c:pt>
                <c:pt idx="5">
                  <c:v>37.6</c:v>
                </c:pt>
                <c:pt idx="6">
                  <c:v>33.4</c:v>
                </c:pt>
                <c:pt idx="8">
                  <c:v>29.1</c:v>
                </c:pt>
                <c:pt idx="10">
                  <c:v>16.2</c:v>
                </c:pt>
                <c:pt idx="11">
                  <c:v>25.5</c:v>
                </c:pt>
                <c:pt idx="12">
                  <c:v>29.5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6955408"/>
        <c:axId val="266952664"/>
      </c:barChart>
      <c:catAx>
        <c:axId val="266955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="0" i="0"/>
                  <a:t>(A, B, C...) =</a:t>
                </a:r>
                <a:r>
                  <a:rPr lang="en-US" b="0" i="0" baseline="0"/>
                  <a:t> Indicates county on ND county map insert</a:t>
                </a:r>
                <a:endParaRPr lang="en-US" b="0" i="0"/>
              </a:p>
            </c:rich>
          </c:tx>
          <c:layout>
            <c:manualLayout>
              <c:xMode val="edge"/>
              <c:yMode val="edge"/>
              <c:x val="0.34435072684990398"/>
              <c:y val="0.8825363713031529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-1200000"/>
          <a:lstStyle/>
          <a:p>
            <a:pPr>
              <a:defRPr/>
            </a:pPr>
            <a:endParaRPr lang="en-US"/>
          </a:p>
        </c:txPr>
        <c:crossAx val="266952664"/>
        <c:crosses val="autoZero"/>
        <c:auto val="1"/>
        <c:lblAlgn val="ctr"/>
        <c:lblOffset val="100"/>
        <c:noMultiLvlLbl val="0"/>
      </c:catAx>
      <c:valAx>
        <c:axId val="266952664"/>
        <c:scaling>
          <c:orientation val="minMax"/>
          <c:min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69554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Sugar Content</a:t>
            </a:r>
          </a:p>
        </c:rich>
      </c:tx>
      <c:layout>
        <c:manualLayout>
          <c:xMode val="edge"/>
          <c:yMode val="edge"/>
          <c:x val="0.17711009174311929"/>
          <c:y val="4.5488914494809787E-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'2009 to 2012 Sugar'!$B$1:$B$2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'2009 to 2012 Sugar'!$A$3:$A$15</c:f>
              <c:strCache>
                <c:ptCount val="13"/>
                <c:pt idx="0">
                  <c:v>Oakes Irr - DICKEY (A)</c:v>
                </c:pt>
                <c:pt idx="1">
                  <c:v>Dazey Irr - GRIGGS (B)</c:v>
                </c:pt>
                <c:pt idx="2">
                  <c:v>Dazey Dry -GRIGGS (B)</c:v>
                </c:pt>
                <c:pt idx="3">
                  <c:v>Carrington Irr - FOSTER (C)</c:v>
                </c:pt>
                <c:pt idx="4">
                  <c:v>Carrington Dry - FOSTER (C)</c:v>
                </c:pt>
                <c:pt idx="5">
                  <c:v>Turtle Lake Irr - McLEAN (D)</c:v>
                </c:pt>
                <c:pt idx="6">
                  <c:v>Williston Irr - WILLIAMS (E)</c:v>
                </c:pt>
                <c:pt idx="7">
                  <c:v>Minot Dry - WARD-(F)</c:v>
                </c:pt>
                <c:pt idx="8">
                  <c:v>Langdon Dry -CAVALIER (G)</c:v>
                </c:pt>
                <c:pt idx="9">
                  <c:v>Spiritwood Dry - STUTSMAN (H)</c:v>
                </c:pt>
                <c:pt idx="10">
                  <c:v>Litchville Dry - BARNES (I)</c:v>
                </c:pt>
                <c:pt idx="11">
                  <c:v>Harvey Dry- WELLS (J)</c:v>
                </c:pt>
                <c:pt idx="12">
                  <c:v>Colgate Dry - STEELE (K)</c:v>
                </c:pt>
              </c:strCache>
            </c:strRef>
          </c:cat>
          <c:val>
            <c:numRef>
              <c:f>'2009 to 2012 Sugar'!$B$3:$B$15</c:f>
              <c:numCache>
                <c:formatCode>General</c:formatCode>
                <c:ptCount val="13"/>
                <c:pt idx="0">
                  <c:v>16.2</c:v>
                </c:pt>
                <c:pt idx="3">
                  <c:v>15</c:v>
                </c:pt>
                <c:pt idx="4">
                  <c:v>16.3</c:v>
                </c:pt>
              </c:numCache>
            </c:numRef>
          </c:val>
        </c:ser>
        <c:ser>
          <c:idx val="1"/>
          <c:order val="1"/>
          <c:tx>
            <c:strRef>
              <c:f>'2009 to 2012 Sugar'!$C$1:$C$2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dLbls>
            <c:dLbl>
              <c:idx val="1"/>
              <c:layout>
                <c:manualLayout>
                  <c:x val="-3.048514467301501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0970289346030312E-3"/>
                  <c:y val="7.259261178690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6212861682537544E-3"/>
                  <c:y val="7.259261178690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5727717009523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4815586530051534E-3"/>
                  <c:y val="1.1525786533545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'2009 to 2012 Sugar'!$A$3:$A$15</c:f>
              <c:strCache>
                <c:ptCount val="13"/>
                <c:pt idx="0">
                  <c:v>Oakes Irr - DICKEY (A)</c:v>
                </c:pt>
                <c:pt idx="1">
                  <c:v>Dazey Irr - GRIGGS (B)</c:v>
                </c:pt>
                <c:pt idx="2">
                  <c:v>Dazey Dry -GRIGGS (B)</c:v>
                </c:pt>
                <c:pt idx="3">
                  <c:v>Carrington Irr - FOSTER (C)</c:v>
                </c:pt>
                <c:pt idx="4">
                  <c:v>Carrington Dry - FOSTER (C)</c:v>
                </c:pt>
                <c:pt idx="5">
                  <c:v>Turtle Lake Irr - McLEAN (D)</c:v>
                </c:pt>
                <c:pt idx="6">
                  <c:v>Williston Irr - WILLIAMS (E)</c:v>
                </c:pt>
                <c:pt idx="7">
                  <c:v>Minot Dry - WARD-(F)</c:v>
                </c:pt>
                <c:pt idx="8">
                  <c:v>Langdon Dry -CAVALIER (G)</c:v>
                </c:pt>
                <c:pt idx="9">
                  <c:v>Spiritwood Dry - STUTSMAN (H)</c:v>
                </c:pt>
                <c:pt idx="10">
                  <c:v>Litchville Dry - BARNES (I)</c:v>
                </c:pt>
                <c:pt idx="11">
                  <c:v>Harvey Dry- WELLS (J)</c:v>
                </c:pt>
                <c:pt idx="12">
                  <c:v>Colgate Dry - STEELE (K)</c:v>
                </c:pt>
              </c:strCache>
            </c:strRef>
          </c:cat>
          <c:val>
            <c:numRef>
              <c:f>'2009 to 2012 Sugar'!$C$3:$C$15</c:f>
              <c:numCache>
                <c:formatCode>General</c:formatCode>
                <c:ptCount val="13"/>
                <c:pt idx="0">
                  <c:v>17.8</c:v>
                </c:pt>
                <c:pt idx="1">
                  <c:v>18.3</c:v>
                </c:pt>
                <c:pt idx="2">
                  <c:v>16.8</c:v>
                </c:pt>
                <c:pt idx="3">
                  <c:v>18.5</c:v>
                </c:pt>
                <c:pt idx="4">
                  <c:v>19.2</c:v>
                </c:pt>
                <c:pt idx="5">
                  <c:v>18</c:v>
                </c:pt>
                <c:pt idx="6">
                  <c:v>17.7</c:v>
                </c:pt>
              </c:numCache>
            </c:numRef>
          </c:val>
        </c:ser>
        <c:ser>
          <c:idx val="2"/>
          <c:order val="2"/>
          <c:tx>
            <c:strRef>
              <c:f>'2009 to 2012 Sugar'!$D$1:$D$2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6.0970289346030035E-3"/>
                  <c:y val="2.218081958905623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6154852558868637E-3"/>
                  <c:y val="1.1689438674995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6011905771415973E-3"/>
                  <c:y val="1.386367426854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9.177011549814049E-3"/>
                  <c:y val="7.25923345999653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'2009 to 2012 Sugar'!$A$3:$A$15</c:f>
              <c:strCache>
                <c:ptCount val="13"/>
                <c:pt idx="0">
                  <c:v>Oakes Irr - DICKEY (A)</c:v>
                </c:pt>
                <c:pt idx="1">
                  <c:v>Dazey Irr - GRIGGS (B)</c:v>
                </c:pt>
                <c:pt idx="2">
                  <c:v>Dazey Dry -GRIGGS (B)</c:v>
                </c:pt>
                <c:pt idx="3">
                  <c:v>Carrington Irr - FOSTER (C)</c:v>
                </c:pt>
                <c:pt idx="4">
                  <c:v>Carrington Dry - FOSTER (C)</c:v>
                </c:pt>
                <c:pt idx="5">
                  <c:v>Turtle Lake Irr - McLEAN (D)</c:v>
                </c:pt>
                <c:pt idx="6">
                  <c:v>Williston Irr - WILLIAMS (E)</c:v>
                </c:pt>
                <c:pt idx="7">
                  <c:v>Minot Dry - WARD-(F)</c:v>
                </c:pt>
                <c:pt idx="8">
                  <c:v>Langdon Dry -CAVALIER (G)</c:v>
                </c:pt>
                <c:pt idx="9">
                  <c:v>Spiritwood Dry - STUTSMAN (H)</c:v>
                </c:pt>
                <c:pt idx="10">
                  <c:v>Litchville Dry - BARNES (I)</c:v>
                </c:pt>
                <c:pt idx="11">
                  <c:v>Harvey Dry- WELLS (J)</c:v>
                </c:pt>
                <c:pt idx="12">
                  <c:v>Colgate Dry - STEELE (K)</c:v>
                </c:pt>
              </c:strCache>
            </c:strRef>
          </c:cat>
          <c:val>
            <c:numRef>
              <c:f>'2009 to 2012 Sugar'!$D$3:$D$15</c:f>
              <c:numCache>
                <c:formatCode>0.0</c:formatCode>
                <c:ptCount val="13"/>
                <c:pt idx="0">
                  <c:v>16.899999999999999</c:v>
                </c:pt>
                <c:pt idx="1">
                  <c:v>20</c:v>
                </c:pt>
                <c:pt idx="2">
                  <c:v>18.8</c:v>
                </c:pt>
                <c:pt idx="3">
                  <c:v>17.3</c:v>
                </c:pt>
                <c:pt idx="4">
                  <c:v>17.399999999999999</c:v>
                </c:pt>
                <c:pt idx="5">
                  <c:v>19.7</c:v>
                </c:pt>
                <c:pt idx="6">
                  <c:v>16.399999999999999</c:v>
                </c:pt>
                <c:pt idx="7">
                  <c:v>19.100000000000001</c:v>
                </c:pt>
                <c:pt idx="8">
                  <c:v>20.7</c:v>
                </c:pt>
              </c:numCache>
            </c:numRef>
          </c:val>
        </c:ser>
        <c:ser>
          <c:idx val="3"/>
          <c:order val="3"/>
          <c:tx>
            <c:strRef>
              <c:f>'2009 to 2012 Sugar'!$E$1:$E$2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727717009522526E-3"/>
                  <c:y val="4.83950745246036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333773480221253E-2"/>
                  <c:y val="1.3781756154995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1396856624372186E-3"/>
                  <c:y val="1.7648291114517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6212861682537544E-3"/>
                  <c:y val="2.41975372623020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621244315442372E-3"/>
                  <c:y val="-4.6757754699982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048514467301501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7.6212861682537544E-3"/>
                  <c:y val="4.8395074524604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5433793252907606E-3"/>
                  <c:y val="9.39650537682551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9877675840978593E-2"/>
                  <c:y val="3.1842240146366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'2009 to 2012 Sugar'!$A$3:$A$15</c:f>
              <c:strCache>
                <c:ptCount val="13"/>
                <c:pt idx="0">
                  <c:v>Oakes Irr - DICKEY (A)</c:v>
                </c:pt>
                <c:pt idx="1">
                  <c:v>Dazey Irr - GRIGGS (B)</c:v>
                </c:pt>
                <c:pt idx="2">
                  <c:v>Dazey Dry -GRIGGS (B)</c:v>
                </c:pt>
                <c:pt idx="3">
                  <c:v>Carrington Irr - FOSTER (C)</c:v>
                </c:pt>
                <c:pt idx="4">
                  <c:v>Carrington Dry - FOSTER (C)</c:v>
                </c:pt>
                <c:pt idx="5">
                  <c:v>Turtle Lake Irr - McLEAN (D)</c:v>
                </c:pt>
                <c:pt idx="6">
                  <c:v>Williston Irr - WILLIAMS (E)</c:v>
                </c:pt>
                <c:pt idx="7">
                  <c:v>Minot Dry - WARD-(F)</c:v>
                </c:pt>
                <c:pt idx="8">
                  <c:v>Langdon Dry -CAVALIER (G)</c:v>
                </c:pt>
                <c:pt idx="9">
                  <c:v>Spiritwood Dry - STUTSMAN (H)</c:v>
                </c:pt>
                <c:pt idx="10">
                  <c:v>Litchville Dry - BARNES (I)</c:v>
                </c:pt>
                <c:pt idx="11">
                  <c:v>Harvey Dry- WELLS (J)</c:v>
                </c:pt>
                <c:pt idx="12">
                  <c:v>Colgate Dry - STEELE (K)</c:v>
                </c:pt>
              </c:strCache>
            </c:strRef>
          </c:cat>
          <c:val>
            <c:numRef>
              <c:f>'2009 to 2012 Sugar'!$E$3:$E$15</c:f>
              <c:numCache>
                <c:formatCode>General</c:formatCode>
                <c:ptCount val="13"/>
                <c:pt idx="0">
                  <c:v>16.7</c:v>
                </c:pt>
                <c:pt idx="1">
                  <c:v>19.7</c:v>
                </c:pt>
                <c:pt idx="3">
                  <c:v>18.8</c:v>
                </c:pt>
                <c:pt idx="4">
                  <c:v>19.5</c:v>
                </c:pt>
                <c:pt idx="5">
                  <c:v>17.2</c:v>
                </c:pt>
                <c:pt idx="6">
                  <c:v>17.8</c:v>
                </c:pt>
                <c:pt idx="7">
                  <c:v>19.3</c:v>
                </c:pt>
                <c:pt idx="8">
                  <c:v>18.100000000000001</c:v>
                </c:pt>
                <c:pt idx="9" formatCode="0.0">
                  <c:v>19.7</c:v>
                </c:pt>
                <c:pt idx="10">
                  <c:v>21.2</c:v>
                </c:pt>
                <c:pt idx="11">
                  <c:v>18.5</c:v>
                </c:pt>
                <c:pt idx="12">
                  <c:v>19.899999999999999</c:v>
                </c:pt>
              </c:numCache>
            </c:numRef>
          </c:val>
        </c:ser>
        <c:ser>
          <c:idx val="4"/>
          <c:order val="4"/>
          <c:tx>
            <c:strRef>
              <c:f>'2009 to 2012 Sugar'!$F$1:$F$2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6924754264781061E-3"/>
                  <c:y val="-4.6757754699982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2309705117737274E-3"/>
                  <c:y val="7.0136632049974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6924754264781061E-3"/>
                  <c:y val="2.33788773499913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1539803411825413E-3"/>
                  <c:y val="4.6757754699982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6924754264780498E-3"/>
                  <c:y val="1.1689438674995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230796068236497E-2"/>
                  <c:y val="2.33788773499913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9.208431394467087E-3"/>
                  <c:y val="4.6757754699982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2277908525956114E-2"/>
                  <c:y val="4.6757754699982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9.2083105489108412E-3"/>
                  <c:y val="4.6757754699982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'2009 to 2012 Sugar'!$A$3:$A$15</c:f>
              <c:strCache>
                <c:ptCount val="13"/>
                <c:pt idx="0">
                  <c:v>Oakes Irr - DICKEY (A)</c:v>
                </c:pt>
                <c:pt idx="1">
                  <c:v>Dazey Irr - GRIGGS (B)</c:v>
                </c:pt>
                <c:pt idx="2">
                  <c:v>Dazey Dry -GRIGGS (B)</c:v>
                </c:pt>
                <c:pt idx="3">
                  <c:v>Carrington Irr - FOSTER (C)</c:v>
                </c:pt>
                <c:pt idx="4">
                  <c:v>Carrington Dry - FOSTER (C)</c:v>
                </c:pt>
                <c:pt idx="5">
                  <c:v>Turtle Lake Irr - McLEAN (D)</c:v>
                </c:pt>
                <c:pt idx="6">
                  <c:v>Williston Irr - WILLIAMS (E)</c:v>
                </c:pt>
                <c:pt idx="7">
                  <c:v>Minot Dry - WARD-(F)</c:v>
                </c:pt>
                <c:pt idx="8">
                  <c:v>Langdon Dry -CAVALIER (G)</c:v>
                </c:pt>
                <c:pt idx="9">
                  <c:v>Spiritwood Dry - STUTSMAN (H)</c:v>
                </c:pt>
                <c:pt idx="10">
                  <c:v>Litchville Dry - BARNES (I)</c:v>
                </c:pt>
                <c:pt idx="11">
                  <c:v>Harvey Dry- WELLS (J)</c:v>
                </c:pt>
                <c:pt idx="12">
                  <c:v>Colgate Dry - STEELE (K)</c:v>
                </c:pt>
              </c:strCache>
            </c:strRef>
          </c:cat>
          <c:val>
            <c:numRef>
              <c:f>'2009 to 2012 Sugar'!$F$3:$F$15</c:f>
              <c:numCache>
                <c:formatCode>General</c:formatCode>
                <c:ptCount val="13"/>
                <c:pt idx="0">
                  <c:v>15.8</c:v>
                </c:pt>
                <c:pt idx="1">
                  <c:v>17.5</c:v>
                </c:pt>
                <c:pt idx="2">
                  <c:v>16.399999999999999</c:v>
                </c:pt>
                <c:pt idx="3">
                  <c:v>18.399999999999999</c:v>
                </c:pt>
                <c:pt idx="4">
                  <c:v>17.399999999999999</c:v>
                </c:pt>
                <c:pt idx="5">
                  <c:v>17.100000000000001</c:v>
                </c:pt>
                <c:pt idx="6">
                  <c:v>16.100000000000001</c:v>
                </c:pt>
                <c:pt idx="8">
                  <c:v>18.399999999999999</c:v>
                </c:pt>
                <c:pt idx="10">
                  <c:v>18.399999999999999</c:v>
                </c:pt>
                <c:pt idx="11">
                  <c:v>17.5</c:v>
                </c:pt>
                <c:pt idx="12">
                  <c:v>18.2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6953056"/>
        <c:axId val="266954232"/>
      </c:barChart>
      <c:catAx>
        <c:axId val="266953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 i="0" baseline="0">
                    <a:effectLst/>
                  </a:rPr>
                  <a:t>(A, B, C...) = Indicates county on ND county map insert</a:t>
                </a:r>
                <a:endParaRPr lang="en-US" sz="1000">
                  <a:effectLst/>
                </a:endParaRPr>
              </a:p>
            </c:rich>
          </c:tx>
          <c:layout>
            <c:manualLayout>
              <c:xMode val="edge"/>
              <c:yMode val="edge"/>
              <c:x val="0.35826046003523554"/>
              <c:y val="0.8941994120951104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-1200000" vert="horz"/>
          <a:lstStyle/>
          <a:p>
            <a:pPr>
              <a:defRPr/>
            </a:pPr>
            <a:endParaRPr lang="en-US"/>
          </a:p>
        </c:txPr>
        <c:crossAx val="266954232"/>
        <c:crosses val="autoZero"/>
        <c:auto val="1"/>
        <c:lblAlgn val="ctr"/>
        <c:lblOffset val="100"/>
        <c:noMultiLvlLbl val="0"/>
      </c:catAx>
      <c:valAx>
        <c:axId val="266954232"/>
        <c:scaling>
          <c:orientation val="minMax"/>
          <c:min val="1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6953056"/>
        <c:crosses val="autoZero"/>
        <c:crossBetween val="between"/>
        <c:majorUnit val="2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8900F2F0-97CE-4980-8AA9-CD714125E3EA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9F8BB12-A0A9-47C7-9192-89F124059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5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11651EF-0635-4B61-B1C7-41F8FDC7CA68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F897BD4-2453-4D86-BA42-BF621DB7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97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11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08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am an economist!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69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information would you like when making the decision to grow?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are your biggest concerns?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5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reen.template_graphics2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732088"/>
            <a:ext cx="7366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green.template_graphics3.wmf"/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5883275"/>
            <a:ext cx="73660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1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51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FB7E1-EF20-4DD4-95F2-85C09D17FDA4}" type="datetime1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0007-DE76-724F-9A59-044EF43E14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7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8ECF7-0B08-4BB5-BE6D-1D7798F5D98A}" type="datetime1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F43F9-9AD9-3A45-93DA-A9D45DCAEB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02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9606-2F8A-4680-BB77-7EE1732A293E}" type="datetime1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1DC1-BEBA-A345-AF53-60017037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8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D3F99F-C92A-4AA9-906D-DA7256C1AD58}" type="datetime1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92C6D-BE8D-DD4F-81E9-D4989C088B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0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EEE5-7429-4C1A-9E2E-1EF217A483B1}" type="datetime1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F97D-3401-F044-9350-D83781889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1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B89A7-D769-42BF-BDAC-62ABF7E0E3E2}" type="datetime1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D6F01-C5DD-F44B-8162-7A3A521E6E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4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317A3-3446-4300-9344-181C37F7D691}" type="datetime1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A6ADA-3E88-CA4E-8C53-69D050771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0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512E-A5B3-4490-A07D-1E99D92777FF}" type="datetime1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8ADCC-D3CD-C94F-8BCF-C2964FC686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3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24864-6EE4-4950-8324-AB41820ADAA6}" type="datetime1">
              <a:rPr lang="en-US" smtClean="0"/>
              <a:t>1/27/2014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7CE4-E225-774A-9249-292B5807F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7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C86B-9B87-4A06-A963-2380692851DE}" type="datetime1">
              <a:rPr lang="en-US" smtClean="0"/>
              <a:t>1/27/2014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E57B2-D218-2543-B1F3-50F8C73AA9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6F50E-8B69-4751-B1B6-9481F86C6ACC}" type="datetime1">
              <a:rPr lang="en-US" smtClean="0"/>
              <a:t>1/27/2014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E4E5-189A-6749-A62F-55E6235656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0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A5598-00AE-43C5-9F5F-3693D2C1882B}" type="datetime1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3911F-13D9-5149-AD26-CA8FF84BF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5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1409"/>
            </a:gs>
            <a:gs pos="2000">
              <a:srgbClr val="00564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9A52AE2-B2D2-4A39-841B-D0B2D9F3D4FE}" type="datetime1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30F92C6D-BE8D-DD4F-81E9-D4989C088B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5" descr="green.template_graphics2.wm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164263"/>
            <a:ext cx="2463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CF0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2"/>
            <a:ext cx="6675967" cy="1143000"/>
          </a:xfrm>
        </p:spPr>
        <p:txBody>
          <a:bodyPr/>
          <a:lstStyle/>
          <a:p>
            <a:r>
              <a:rPr lang="en-US" dirty="0" smtClean="0"/>
              <a:t>Herbicide Carryover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0833"/>
            <a:ext cx="8686800" cy="418306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Growers must plan ahead on herbicides two to four years due to potential of carry-over damage to beets</a:t>
            </a:r>
            <a:endParaRPr lang="en-US" sz="2400" dirty="0"/>
          </a:p>
          <a:p>
            <a:pPr lvl="1"/>
            <a:r>
              <a:rPr lang="en-US" sz="2400" dirty="0"/>
              <a:t>ALS-inhibiting Group 2 herbicides have rotational restrictions of up to 40 months</a:t>
            </a:r>
          </a:p>
          <a:p>
            <a:pPr lvl="1"/>
            <a:r>
              <a:rPr lang="en-US" sz="2400" dirty="0"/>
              <a:t>Spartan &amp; products containing </a:t>
            </a:r>
            <a:r>
              <a:rPr lang="en-US" sz="2400" dirty="0" err="1"/>
              <a:t>sulfentrazone</a:t>
            </a:r>
            <a:r>
              <a:rPr lang="en-US" sz="2400" dirty="0"/>
              <a:t> (Atrazine, </a:t>
            </a:r>
            <a:r>
              <a:rPr lang="en-US" sz="2400" dirty="0" err="1"/>
              <a:t>Sonalan</a:t>
            </a:r>
            <a:r>
              <a:rPr lang="en-US" sz="2400" dirty="0"/>
              <a:t>,  </a:t>
            </a:r>
            <a:r>
              <a:rPr lang="en-US" sz="2400" dirty="0" err="1"/>
              <a:t>Treflan</a:t>
            </a:r>
            <a:r>
              <a:rPr lang="en-US" sz="2400" dirty="0"/>
              <a:t>, Prowl) have rotational restrictions of 24 months or longer</a:t>
            </a:r>
          </a:p>
          <a:p>
            <a:pPr lvl="1"/>
            <a:r>
              <a:rPr lang="en-US" sz="2400" dirty="0"/>
              <a:t>Pay attention to pre-mixture herbicides. For example, Extreme contains </a:t>
            </a:r>
            <a:r>
              <a:rPr lang="en-US" sz="2400" dirty="0" err="1"/>
              <a:t>imazethapyr</a:t>
            </a:r>
            <a:r>
              <a:rPr lang="en-US" sz="2400" dirty="0"/>
              <a:t> (Pursuit) so it has 40-month rotational restriction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098" name="Picture 2" descr="https://encrypted-tbn3.gstatic.com/images?q=tbn:ANd9GcRrqw8TzG-GNko50rbjkEvFruEOAuSdIJw2xlihhpV-dIovvG2q4ySQS13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167" y="0"/>
            <a:ext cx="2065866" cy="206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88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0181"/>
            <a:ext cx="8229600" cy="1143000"/>
          </a:xfrm>
        </p:spPr>
        <p:txBody>
          <a:bodyPr/>
          <a:lstStyle/>
          <a:p>
            <a:r>
              <a:rPr lang="en-US" dirty="0" smtClean="0"/>
              <a:t>How do you grow beets?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07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Crop 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Four years to break disease cycle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Does well following wheat and barley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Does </a:t>
            </a:r>
            <a:r>
              <a:rPr lang="en-US" dirty="0" smtClean="0"/>
              <a:t>poorly following soybeans and dry beans (too much nitrogen)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40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5620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Late April - May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Small coated seeds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Newer </a:t>
            </a:r>
            <a:r>
              <a:rPr lang="en-US" dirty="0"/>
              <a:t>corn &amp; bean planters work - 22” &amp; 30”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AutoShape 2" descr="data:image/jpeg;base64,/9j/4AAQSkZJRgABAQAAAQABAAD/2wCEAAkGBhQSEBUQEBQWFRUSFBQQEBUUEBUUFxQUFRUXFBQQFBQXGyYeGBojGRUVHy8gIycpLCwsFh4xNTAqNSYrLCkBCQoKDgwOGg8PGiwkHyUsKSwqNCwqLCkpKSwpLCksLDAsLCosKSwpLCwsLCkpKSwpKSwpLCksLCkpLCksKSwsKf/AABEIANYA6wMBIgACEQEDEQH/xAAbAAEAAQUBAAAAAAAAAAAAAAAABgEDBAUHAv/EADgQAAEDAgQFAwIDCAIDAQAAAAEAAhEDIQQFEjEGIkFRYRMycYGRQqGxFCNywdHh8PEHUmKCkjP/xAAZAQEAAwEBAAAAAAAAAAAAAAAAAgMEAQX/xAAnEQADAAICAgIBAwUAAAAAAAAAAQIDERIhBDETIjJBUXEUIzNh8f/aAAwDAQACEQMRAD8A7iiIgCIiAIiIAiIgCIiAIiIAiIgCIiAIiIAiIgCIiAIiIAiIgCIiAIiIAiIgCIiAIiIAiIgCIiAIipKAqit1MQ1vucB8kD9U9TsubB6c+FYoY9jxLHA3jfrsoFx1m1Y4gUAdNMaXEDUNeoAnWRu2ZEKIHOnmoC4SzSNL9TdI3n4ExZZMnkua4pGmMG522dz1pqUS4czqMGKj6ofcwS4HTsBTLhv9b3WYeKGgSb9tIJn4jdWPyInXJlXxU96JDqTUo8c/JbMBsid5PwthgcdrYHd5+sdV3H5EZHxkXiqFtmy1Kqx21FcbUV5UXEXnUqyh0qiIgCIiAIiIAiIgCIiAKhKFQ3jPP6lOq2g13ptc1rnPi5lxGhp2i1/kKGS1E7ZKJdPSN1S4sw7qpo+oA4GLiASdoPbytvqXEqrWeqajGlztGglp5d5BdcbbWP8ARdE4LzVz6Gio4F1M6d55TtJ+/wBlnw+RzfFl2TDxW0SqVVWGVFdaVrM5UrHxWKFNpe7Zok2Jt8BX3LCxtIPY5jhLXAtcO4K4966H8nOcRmbqtZx1h4Jfpu4uEuhsDo0N+L9uuS7PH0mxrMD2taIIvLnuOx+3UKzm+SPoOBpk1GidBdapTB6EiNY8H48qMZvmLjVZcNDJ1gmJ1CLbguH5X6Lw7i1en7PTmpc7Rn5xmlWvDH+4aw17g7W0bOEj8N58SVHauXwA0VSbxp1EeJg/ZXa1J9Qh+ogiQIG4O8jud/qqNypwlwB1O9zi7fsAOg3stM4r1sreSfRIuGxrwrKdQjSahIAtJkkNtv8A2W7xuZBoDWuLbhsAz4A2+FGMmo/s7S+sXBpkMANtWlwcI7kFWaXFLXOc5506HaabC4CAIGtx69TAPULPkxt2yyLXEkGLeahYWOMzDxq3Hg9/HnwpdgMVygdAIC5plmZ6y1zQYJi+3KfddTnL8RIWnxJct7RV5DTS0euJcydScx5c8MLXDlMQ8EQZ8z1WHh+IcTp1yC3rDmkA76TquDBE3WJneYOe4sAaQHaQ4iTTA9zgDYmQPuFhVuInl37PhgDygvc25A/iNgT8d1my5K+RuGWxC4pUTXLeMKZGms4NcASXGzTB3noekfZSCnXBAIMg3BHUd1yCiNVTVWqRqJpUxc7ABwPQ81/MeFOuFK7m0BRqe6lyapnU2TpcPp0W7xvIdvhRmz4VK5IlTXL2CsWlUWQwrcZT2iIgCIiAIiIAiIgKOUC4/wAtc+qx4MN0aXOIJAIJt46T8KeuUS/5DxZp4QlrS5znBrbEgWMz9JCozzyxssxVq0QFmMZhyR6orPduNg1uxgbz1+yycg4kP7SKdNgHM1hLbAgnmBHS1/so7R4erz6rqTgHixMRFrwbgGD9CpFwllD6dSpVqNhznct5MbavE/1WGMP2NVZOjqGHrSs6mVp8v2C21JeojCy65Y1ZqylaqNXQaLM8CHtLTInqDBHmVz/iLKW0ed73X6Q0AnuQ0ATfcrqGIYoRxRjqfrCm65YC+Le8bWO5A8G6y51MrnrsuxNv67IvRDwGu0QHbSCT4kAQ0HyVK8FhWvYDAHcb3FjB6rSVsaWfvHHkcBpBpyObz1Ig2J3VrhvH6cRIJFN06wGu0l94eBcAWAssuLPXL7F141rokOb8Ntr09BLmxeWx+hEKN4rgTU6HEaRsWgtcbyAei6JRAcARcG4+O6ufsYK2vFNPZR8jXRBcNw/oAawQBst9hMG5jDpEkCw7lSBmXDsvZwUKfHrRHkc7w+Y0nVXmsIILhVa60hojUR+Kd/EBR6n6L6z6dN1QGoSaYpODGw0kgO/7WIv5K6DnvC7KrvULebqR+IREOH897KJVuEHMfrpaQQQeZsxG0H81539LU7aZrWdMs4vJaVCrShztUuc+ahdpcLyJNjP81O8lqQ23WC7yYhQvCZHXL3HEOB1W1CJiSTAix7KY5bRgARtZT8bFU1uiOa01pElw71n0ytZhQthTK9JGIyQi8hyrKHSqIiAIiIAiJKAoVYqtWQvDmoDS4zLQ43Cx6OUgGYW+dSVBRXNDZjUKELNptVG01cAXThVeHhVLxtO+yoSh0xKzVzrPuDHis7EUqgJLvUAfq925BizmrpVRqwcThpULhUuzs1xOH1nVKT2mrUJLHlzGNOpod5E2tNv0Waa1TEPBYIptGpgjTLvJAup9mPB9F7tZYNRuSJE/Mbq1S4dDdhYLIvG77L/l6MjhemWUW0yZgb/rA6DwpLQatdgMDpCz8VjWUKZqVDDW/mew8rWtSil9szm01V1JQnM+NnuOiiIEwSDLgB7jJsIt91ueHOLqWJaGyQ+7eZpbrj8TZAmRdVzniq0iTxUltmzrYaVgVsuHZboheHUldor2aE5aOyyKODhbT0FUUU0NmPSpwozxLx22iwtw/O8CZtAE9AdzupHnFJ5oVG0/cWkDp8j7SuP4zCOe52twty6XiQW9gd29B9Oqy58jlqUXYpT7ZJso/wCQ6hqgVXFrdQ1Co0CKdhrsJjcyuj0qwIBBkEAgjYg7ELhmDYar20ajWvE6W6p5bwSCNx1g/Zdiy+pDGtGzWhotGwjbpsnjU3tMZkumbdrl6Vim5XgtZSVXkuWvz3MjQoPqtaXFo2Hm2oxeBuVBm8WV3uYNZDnEOc0CABvpjqLG8rPlzrF7RbjxPJ6JZn/E4w8tA1Oj6D57LUcNcenEVfSqNA5i0PEtExLWwetnfcKOZvmZGqoXAAxOoWOqYgRzXkhUq41rDzsJkQ2XahGxPb6dyvO/rLb5fobF4860/Z1QVF61qOZDmmugwmZ0xcQYFhIPgBaniLicsq+jzBphpgxuATftcdV6V51Ec2jFOJ1XEm5rDYkCdr7r0Hrk7s3DXWY82iSdVr6WgmwiTsI+yy8m40qU6rKTo01HgR/11GJ7j4Czz5m6056L68bS2mdPBWNmWOFKk6oQSGCYG7jsGjyTAVW1lq+JcuOIw7qbX+m73NdEgEAi4kTYlbabSejLOm+yDYrO6tWqJ955jT5tyeVgeNgBuQbR1m8pyrPn+syi8Q0y3mMmQ0lpaexiL/koZQZTwckVLkH1C6BMG7hud7o3iJgpuawucSWuaXNiC42cHdLX36LxZyWr5L/p6VRLnTOsh0oaajHBufvxFIufcAgMcRBcIvPe/VSljl7U1yWzzaXF6LDqC8fsyzdKroUjhiNowoj/AMi0n+mx4J0B0ObpmOpP1AP2U3c1a3NsE2rTdTeJa4QR+YP3uq8kc5aJRXGtnG6GNOpxDRB2GrSQAYnUd+8eVt8kxZdUHpmXyNMtu0jr0EQN7gK5nmR1KTT6ZFpMm0KO4LG1cODWOp1R/KBIveIDekBeW40/t0ehy2ujuGFrktEmTAkiwJi5AWW1y5lw9xVVYxoqAmTBDnA6SZMl46TO46dFMMgzj1mvdqBAfpBA8AkfSQvQx+RNvivZjvDUrZIFVYVfHNYx1R5hrQXOPgeFG8Rx5qquo0aZkWa9zXFrj8AWHyrLyzH5MrmKr0Syo1Q/PuDw9xqUjocfcIlp77XCvZXn7/Wa2s8ONVxZpEAD+Ef51UmIlVzUZ59E6VYmQHLOFDSdqcdTviw+FLMDSIWecOF6ZRVswpWkQqm/Z7pLIVtjFdUyBZqFQLibhBz6jq1Ks5pJnTAgdw1wuPhT6o1YGKoSoXCtaZOLcvo5NWwlSGNq1C9rnw2m5slljzEAXAANkzOqCIaQ6Q6CJBbG0j/NlvuMKVRn/wCTD/EBI8gx4/VRs06jpa8N0mBytLSY3m/UryHgp1rRvWWUtskPDGYzTA1Exb/a8cWVKRqUzVJB0O0kbAzEm1/7KuSYQgWEAbWhW+Lcm16ap1uAAYQ2OTc647HY/Rb7h/Hpmaa++0RJ+fljvTDdUWDg6CR1JHlZ2RYj1MSH1IGghw7EzIv4P6LVYnB6Hlu7G7T+qv8ADzPUqGXQ1paNJHK6TYHvsVl1M/bRft11s7Hg8ZyyT917dmTCdOtpJ2Gtsn4EqC13kNaPRJvBDNpFgfP6LBpuqvrlzW6C2BcN2kQNQEz1i/hTXmNr0Qfjr9zI4w4feGPez94Dd4088fFw4DwAet1HMrwEaH1tUEFzWkEl02BI6CNgpXjc9c53oNcRUYQahZeJktHmxE/RWXtMa3S7q7Udx06yJnfx0Vd5In8UWTFV+TN3kGe0g4Ui7S47B0AfG8dlNaD1xSlQNSprp1IM6ntI2O/mbDfoF1LIMzNSi1ziNVw6D+IEg/otWDNyfFmfNi49okjSvSxadVXw9bDOenBY1ZiyNS8VAhwgvHOBe+k1lMwS8GSLS3maH29si/dRR+GmsKr3ADT6cyLAmZDfwyO/QLqWPw+oEd1zHMuHWFzwwOguLhzFob0jeO683y41XJs3ePe1rRZxedMdTcyiNMHQ634YO32/RSDgvFhlEtEiXepfrIAt/wDKhmIy1tPVqcfEknT3nt8rccMN0N1aiS+JE2tMfVQ8adVuSWZ/XTJfxHitVDQHQXH7gCSD2uQtDRcwQal3DrJjtFus9lmZtRNSkG9dQBk2g7gx0Wpo0cOQW1jLmmNBcWARYCGkSN7qHl/5OyWDqOizh8wcyqHUWVHOdqcHAzpmbmTbr4gbroHDWavq0dVX3TcEiR8gbbFc/wAFxZS5/TpaWsAazS27tMBrRHQAfos/hDiB1WqXNYdNQ3ndoaAJcmCqi1+xzKlU/wCzprHq81a/D1ZWdTcvYPOLoVUCIdPJCs1GLIXlzUBqsVhQ4QVp6uSNJ2UndTVs0FxobNNh8tA6K7UwMiIW2bRVTSTQ2QHOeF2vkx+Si+N4VDWka/T1EAugmwvYDr2XW6+GlRziPhtmIpljiWkTpLTse8dVDJLc6ROGt7ZFMO11ETReHF4DG8+qTY6jb3f1Wqxeb1mVHO9QvgFvw6enj+iy8XkVagT6dhc8gOkmInQL/wCblYGHwb6nvY4HuRE/xBeasLVfZGx5Nro1eGxlQVHaRqNRxdUdqIfB3APbwt1UzD0mlsl2sD3OnQ2/4upglZ+B4d6wruJ4cBMwfv8Aorsnj7rr0Vxm0u/ZG6OOIraqbieYm5kFs7HvYxEqX5FmBp0KhaZeRMnodhA7BaunkBaIAgLMpZdpplpBh0hxBIIEE2Lbi8XU/jWOXS96I/I7aTNphM9xmv8ADoIhpD9bh5LC0Cfg99+mxwXGNTmYWio8O5XcrGhvWb3uCophatXV+61ensQ6AD4bJkfIVKZ0VHEHe5aehHRYPnyS+ma/iil6J/geLmuqBlQaNRApumWuOxaexmPupBqXHKOJ9Rwa27tUAG2m+5I6D+ULqmFxUgde69Hxcl2vuY8+OZf1Mis1cx4s4exVN7qmGcHAmbuhwEXERpN5/wAuunOetfjqQcCFfkxzfsqi3Po5BiccdDm1muLiB7R7jaQenTp4Wfk7nsbOiZghoPtHYnut/nOVtHMR/n+lpMU/m9KRq0guN7Du4T3jZedl/tVqH2bcf3W69EgwWbUqwcxroc2zmnceRNiFHM64fmoXO0ht4dsea5afMj/SvVKss0Nja5iBNoLu/wBey3OExYcCKmwiCREjyFxZZyP79P8AcOHH49oi+FwpIcykIDtIJizdpMnrHbsFK+H8A2i0MYO0nckjqfv+azG4SdvotngcBC2YsKjsz5Mjo2GDC2dJY2HpQsxjVqM5cCqiIAiIgKEKmlekQFA1ULV6RAWH01jVcPKzyF4NNDhpq2XA9FjHJh2/Jb80k9FNHdmnp5WB0VH5YOy3XpKhopobI7Vysdli18FAMD4/opO+gsPEYZRaOpnMMRmdM/u3OqBwGqo5p5QLiAI3JkQOy1zK7Hu5HRGokOBtG/MCZPhbfifgyoaxfQjS+51GzDOqO8TMRO/hRt+VuokCrUDYHtptLnEDoLWHwF5b8dpm75kb/JcPpAcBd51kxBM7A/AKnGX1zAUBocRUmEag8yYJDCNI267/AAFOcIBAIuIBB+V6GPWtIyV32Z+Y5g6nRfUY0Oc0S0EwCZAue11FcZxI8EBzqlxfSIGo2t2Ha5+q8ceYp7KbDf055o3Du/2NgolQzsj94WHTs0aoJ8t3kTbssXku3Wl6NOFSl2Sl/EIqh1OsPTc6fRdHUSJJ2BJHxuFEsVSb6oeXuLgCyo2N+vMd5kHl8q56mr3Mc7WQDc2EHefhbKhhhVZMS+NM7EjYT3sord/ySep/gy8JjjE1KcMaJbtf8onrsPlWziTiK7WNfDDEtAgxub9NiPrKsYjL6jh6IJi3umALbnr2WwyXJPSMnmqH3OkwJEFrR0FgoYvH5PbJXl4rSJbhGCABsAAFucLSWpy2mYC3uHYvWR59MyabFdAVGBelI4EREAREQBERAEREAREQFEhVVCUBVFZrYlrRLnBo7uIA/NWaOa0nu0MqMc6NWlrwTp21QDtdc2jujKc1Y1ZiydStVAunDTY6jYqB8TYZtN4qEkFzXMtEQTMmbdx5XRsUxc84gzii+rHuDIB2Go3Igui1v08LL5L1BfhW6IxiqFMgu0y6JiL+7e4tabBTTgqs92HHqEG5FMdmCwB+oP0UQx/EtJzo0OI1AEuLPEzpF477qXcJY5lRrjTMtDy1vxuB9Jj6LP47fLtFuVLXRJMVgW1GaXAEHoRI+xUbxXBNO4a2J33/AKqX03Wvsr4YCtzSZl20c+HB+mYc8A7jWSPi/wCi2OByPSZUwOGBXpuECLHK9I67b9mjblivUssut23DK42gp6I7MPD4WFsKTFVtJXWtXSJUBVREOhERAEREAREQBERAEREAWNincroMGDBiYtvCyCseuLLjH6nLsTmprvdrm0hry6R3v42WE6m1sBtibzqAMmxLSO6xM1olpIgaQQS10j+KI2IcLHurVLiCkWBs6u/eYPLAbBvF14bivaPTVT6Z0/hXiL1mBlQaarG3HcA6S75n+RUg1Sub8F4xznmp7RdhBcXT1ETcAeVP8PVkL18FVULkYMspV0XKtOVDs54IoVC94DgXkudpeYk7w0yLm6m4asetSVtSq9labRx/EcBFj5kOaCSAWAfAJG/9gtxlzvRaWsF2xIAsJiSfN/zUwzINaJcofj2BtQ1PUDQS4gVCAI3t9lg8i1jWp9mvDPJ7ZYq4qo9w9V27naTqPI2ZBINvEAdrnptsrz1zS9rdNnBpJM7ACQ3/ANt/gKBYjGlpJa8uAGoOJIBcLaGA779rLa5HiG6W6jzkhzuWdM8znO+35rFSqfun2aen9Tq2BxmtjX7agD9ev0WcxyjeUYr923pYQO3YLd0Ki9qG3K2eba02bBgXsNVmk5XwpkCsIiIdCIiAIiIAiIgCIiAIiIAiIgCsVGq+vLmoDnXFnBLqj3VaT/cZc13Ty11+smCOqhFfIa1N96O1g4Afe39l3SrRlYNXLgeiorBL9Fs5WvZDeG8A5jQHAA7ujuenlTTBNsvNLAAbBZtKlCtmeK0V1W3svMCx8bXaxpe8w1oknf8AILKaFi5lhBUpupn8TSAex6OHwYP0XXvXRxa/U5tmmdvqVXPpuvMsa4HQGsMN1x1nUYB6L1jKrH0Wuc1rnEc8xLb3IaekrRYnGGnYXe4XBJMkWcJPResrxLAecNLnCXBkmJtoN/MLwLlt8j1U0ukavN8E99XlDnCmTTAAAESDMdJJ/JbnJssexsVDY30SCNgJJhbHLcBG95M/Hhbqhgh2Xp48K4rkY6yPb0ZGXNK32GCwsJhoW1oUlrSM7Zk0gr4Vum1XVI4EREAREQBERAEREAREQBERAEREAREQFC1eDTVxEBbFNeg1ekQBeHhe1QhAQrNOAaNSu+u9zpe4P0thsEdZ379t1qcPwmKLiTDif/GF0SoxYVbCSqXhhveixZKXRF8PgoW0w1BZzcCsilhoVuiGzzh6KzqbFSnTV9oXTgAVURAEREAREQBERAEREAREQBERAEREAREQBERAEREAREQFCFbNNEQFPTVRTREOHsBekRDoREQBERAEREARE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Beet see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316" y="1847334"/>
            <a:ext cx="2995484" cy="272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179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Harvest, Transport,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9417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Late September and October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800" dirty="0"/>
              <a:t>Labor intense and requires specialized equipment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800" dirty="0" smtClean="0"/>
              <a:t>Topper </a:t>
            </a:r>
            <a:r>
              <a:rPr lang="en-US" sz="2800" dirty="0" smtClean="0"/>
              <a:t>mechanically removes foliage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800" dirty="0" smtClean="0"/>
              <a:t>Lifters pull beets from the soil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 piled at field edge</a:t>
            </a:r>
          </a:p>
          <a:p>
            <a:pPr marL="0" indent="0">
              <a:buNone/>
            </a:pPr>
            <a:r>
              <a:rPr lang="en-US" sz="2800" dirty="0" smtClean="0"/>
              <a:t>	- delivered to larger pile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26" name="Picture 2" descr="https://encrypted-tbn3.gstatic.com/images?q=tbn:ANd9GcTCxd6iMbthc17ErcrpOuQmegVI_t3FtGVgc1XCjyRDYlz7Egy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627" y="4342991"/>
            <a:ext cx="3738510" cy="196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R4QNnUAU7TevRWKYrRlE6l4oNEQr1_Fw50nTu2r0k6o-cu4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627" y="1743248"/>
            <a:ext cx="3632373" cy="241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087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Harvest, Transport,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Fall work is labor intense -</a:t>
            </a:r>
          </a:p>
          <a:p>
            <a:pPr marL="457200" lvl="1" indent="0">
              <a:buNone/>
            </a:pPr>
            <a:r>
              <a:rPr lang="en-US" sz="3200" dirty="0" smtClean="0"/>
              <a:t>Grower </a:t>
            </a:r>
            <a:r>
              <a:rPr lang="en-US" sz="3200" dirty="0"/>
              <a:t>managed or custom </a:t>
            </a:r>
            <a:r>
              <a:rPr lang="en-US" sz="3200" dirty="0" smtClean="0"/>
              <a:t>managed?</a:t>
            </a:r>
          </a:p>
          <a:p>
            <a:pPr marL="457200" lvl="1" indent="0">
              <a:buNone/>
            </a:pPr>
            <a:r>
              <a:rPr lang="en-US" sz="3200" dirty="0" smtClean="0"/>
              <a:t>Harvest?  Transportation?</a:t>
            </a:r>
            <a:endParaRPr lang="en-US" sz="32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Harvester </a:t>
            </a:r>
            <a:r>
              <a:rPr lang="en-US" dirty="0"/>
              <a:t>rule of thumb: 100 A/row for 10-day harvest window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</a:t>
            </a:r>
            <a:r>
              <a:rPr lang="en-US" dirty="0"/>
              <a:t>: 8-row harvester = 800 acres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220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67" y="1647825"/>
            <a:ext cx="5350933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Deep tap root can improve soil health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Allow beet to endure drought conditions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Provide access to nutrients far below the surface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2" descr="C:\Users\krhanson\Documents\Green Vision Group\GVG Photos and logos\Beet Root Syst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47825"/>
            <a:ext cx="28956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848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can grow no-till beets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can grow in rocky soil (lifter, facility)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Efforts to develop crop insurance policies are underway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515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Beet </a:t>
            </a:r>
            <a:r>
              <a:rPr lang="en-US" dirty="0" smtClean="0"/>
              <a:t>emergence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Soil compaction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Harvest weather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AutoShape 2" descr="data:image/jpeg;base64,/9j/4AAQSkZJRgABAQAAAQABAAD/2wCEAAkGBhISERUUExQWFRUWGCAXGRgYGRweIBkdGhoYIB0aGyIcGyceHB4jHhocHy8gJCcpLCwsHB4yNTAqNSYrLSkBCQoKDgwOFw8PGiwkHyQsKSwpLCksLCwsLCksKSwsLCwsKSwsLCwsLCkpLCwpLC0sLCwsLCwsLCwsKSwsLCwsKf/AABEIALgBEwMBIgACEQEDEQH/xAAbAAACAwEBAQAAAAAAAAAAAAAEBQADBgIBB//EAEAQAAIBAgQFAgQDBwIFAwUAAAECEQMhAAQSMQUiQVFhBhMycYGRQqGxFCNSwdHh8AdiFRYzcoJDkvEkNGOywv/EABoBAAMBAQEBAAAAAAAAAAAAAAABAgQDBQb/xAAuEQACAgEDAwIEBQUAAAAAAAAAAQIRAxIhMQQiQRNRMmFx8BQjkcHxQqGx0eH/2gAMAwEAAhEDEQA/AEqZwrU9yq3uqDaRdT0w3zHEFcjSui1x/Ee+E65TWy060i03sBf88evmalNiwAqUkH4RsJ3OAB9w3hFGslSq5C6BYHcnoBjPLRqT8MBTcG/13/LFtL1VSWDYKJJ6Gegx3U9QLXWnFNg7m5AMRhsS5CaLuziW5QNyIk4IoZI1K8ELtbwPHzx7Sp00dNSs5n4Ytg+nRXLuDUmk1QyDY26L4+uJKEHrDhxouGEAMIJ/pg300tI0g9WsqnYJsfn3ww4kaZqFqpiguzE7sd4P+dcA0qlKtUp06SU1sSq6RNtmJwgHWdyYqLLmUGyhYJ+pP8sKct6LBc1WA0C4BP64CPBs69TVmqsUlJJQEqSBtGGPDuNrmKNRU1cpKqDJ+5wAZfjdRw5UTon8OPeHZcFlNIsjDrvjQcN4K7AisNI3HyxRm8itF9aG20ThgZ/P8SrFmR3MTfC2pl9e2+Nx/wAKpZmJEMeo64P4T6bSiSyg8ttZ6fKcOxUfMFyjqbiw8XxeGgWFzj6F6gy9NqOtZZkbUzabmN+mM9xPM5WsgNMw/wArHvfBYLYzeUyLFvnvhrTZ0JXbpGKqZCiFIn/NsEVNcCSt/vhiAK9VEYSYPbBw4wCAYhRv5wn4pwxnNpxTk+H1VPMbdjgAaV9NVgy8nmf1xqeGcMpMgiqpi5vjFBWvqgDsMVHOz/0lVCu8GNQxIzWcVfLkEgGV/EMKsiRUYiwHed8c5OsHZQ1gRecNuG5GnLSLL16fpgsEgnM8Jq6Qo0xEgj4vvhtw3M1GApe1oRRzMxkk/fC/LZio5eCSFHKFGw82wXkuIt7iggAjpNyfOEMD9S5VqMPQk35wP5jBfDeDNXCDM8oiU0mSZ6Ht8sG5Wocy499CFV4Yow+xG8fTB/EGAfVTkqvwxuBiaKsz2b9TZ3IuKIcOkcmoSY2g+cN6HEjXUsKcFhcz1626Y5zdRXUVip1rOlitxPQjtgXh9ZgjM6kGZOnr5AGBKgbs6r5V0Cmi3P1BxZV4M9Q66oBeIODKeUOnWbCJB8YFzWZJWfcudh4xRIPnKVKndxyuNJ0j6RgDh+Yo0mYqWIU26n6yNse1KT1AFA+EzJ2nBzcEUSxiRcwMMLGA9Xsf/RB8g48wkSpayj/PpiYVDstoUQW/esCq8uo7Bj08xhNxXL5mkStMwjG8dVB/THNdPZkvUDX5I5QgncCZJO+AOIcWDwFaozzdptA/TFEjAUqVOjqrANJJ/tjrgdH3K1NKJdCo1yTy26AYHOT1jmkr0B/U+MG0s5l6VPWtQ6tpUbePlgAcMDTqB6r+45mwEKAOox5nqhrCGvq2MEwMKuAZ39oZy7Eovwz2xoMvVGrStxHTphDMl6j43WRUo06baSYLOPi2sMNuH51aVRH0qK5XSFUbHscNqvDQzq5ElbgHYY4/bKKVtdSkvuAWZb28wJn54QFVajVzn/3gNMDmBUxYfn98HJWymWpfu4vtpi5xy9UudKvrNTfqFHQYB4j6QpBWZmYuvMNJgL9POABrmqbVqQOkgnYAxbzjI5nhhJIZzINhNvkcOuG8Tpqgg1CY5mJIUfKcU5vLoaJqLqa8wAb/AJYAAn4i9AgOpXsQQR+uGr+q3WkWPMR1tBwkyNLMVgSyqlNf4hc9gMJc8KyAqbrM2w6FYWvqWq7MHMq/Tpg+pxOiaHs+1qf5WGMf+0CIWS36YNydRmJE7CTGKoVjCjY3RQBseuKsxRk6u/XFdXOCy9e+PC0fE2+wwAcjMFLhhPjFeY4jrMkEkYtemjXiY3GKspw16tQLTSWYwBO3k9gOpO2Cw+Zdw5fcaGIUxbz4w+yX+l1eqQxRaY/3sVJ/8VBP3jGq9M+jKOUOsn3K0XciNPinNwN72J8bY0NTORt98ZJ50nsZZ9SlsjB5n/TLMR8VFgNgGN/ugH3OOcrwoZddNS5U3QEaV8MYOo/Kw84M9d+pM1TRUywu/wAdSboNgF7E3OrcCIgmcYvMZeulFYeoHmZDEj8jiMiy5Yfly0nSPqTjfBpqvqdac06VIt/tHnyBgdWcMHCGV5iOox3wgVVUe5S1Qt2/iJ2m2Cs5mUCqRIMQwA6+MaI9qSb3O62STM/X4tmsxUdqIZyhDQgg/UYt/wCfaijStIioLMp/PG9asMrkqlXSEOmxiCSbCfrj5i2WqJVp1inuLcsyib7yf64sYV/zjm6rBUpkSQNjY+bY1mSXMUtNWqACNwJNvljJZX1jXQtVpp+7BGqRY36Y7yvrV6+YJrNppnYeOgth0Kzd57i3vMtNl5CCdS9O2AUyi+4VUaiRA1iYHgxijh3ENCf9T3KJsqiNQJ6TgynWKwtWuFZzyAAao/3Ha3fCY0SuUANKwcmBHnrg2nppBUqVACRABO5/vhY/FssjaQweovxOenecJeKUUzil6T863BJkDAgZo8xw7LMxJpGesHEx88y3+oVWiopPRDMnKWmZjEwxC/2atat7lSbmYj9MPsrlCuyCDc9/lg2+nVpiTAEXww4Xl1TmrCVjc2UHrPeO2GBVUqlhp1FBEFepGBK3B1dRTCBUm3fHdfN061Q6OZF6qNzjqjmmLqlSVv8AF0IGEM64PwamiuE3LQLnYb/c4NGa0PpNPSg3edvJ84NSqlMEswAHkScU5jKLUQB7h7wOv9hgAuo5mnVWQxOqyCbtHX5Y7zGnKqvuPMm6gST2GBqWbo0IYBQANItYeB3xRT4ihdyabE6xp5SQep+mABs9YUga1Om0P1JAv4BxmePcZFGo1PQxqVoLMH2B7dBhtWyRzz8uYCqu6AWEbjffC3ifpyjUACvqItKt+s9cADijmco7hFkLpB0lpEjecBvn6pqgJ8A6iLjxhQfTdJwwQPSZRczMxjrhfBBTAeo7wtrnfxAP64BB9TjVMA/iabzuMJ85xAEF4ABx1xTMq5smle6CS32xQnptmoGoagE/CrdsNAxK0OSbefOL3r6lgEIR0H88CHKOFDEgidhvjg5Nnv8ACMUSG6lVeYcx/FOLQyso1CSDM+PlgT9kBMltWnpsMFJmd/laOmAC/IZRq1QU6YksbTa0SSewABJPYY+n+nuAUstTIW7H42IEt48L2HXf5Y/0blIDVmFydC/IQWb6mF+jDGrGevE4w5su+kxZ82+lBGYzAkQwiYg2/wA2wDn+KLTUsd+n0xTnK5N5vvHjCLj2Z1HTNx/hx5mSdMyJWdVMu+aq65CqdgJ2AgA+QN/74ZZWhTo8j1FBHTc/bpjPZLiDUadTTuQIn8JkDV84MfbAmXqtqJBOom/9fnjZj6q4peTa+p0xSitz6MOG69MXAuNxP9sL+JtUQT7KlV30m5gTMEDbuJx16Xz9tLkkiLk9P7Y0ucqUvaYuQqFSJPmwHzM2847rJqaFDqJSaMDX159wHqFKCxKNMMe0RjRU6lGhQIL0gIlEEX++MTxHiwWoq1GPtLdXp25p6/51wfxjieWqrR9oirWcaQF3IO4ONRvGWYo02p6IUhwZEC327Yz3F/R9MUaYpEPU8EXHbHqZfMZLMFUoMxqAadRkAHcE7DrvizLek63utWZzljNl1A3PbcR4wAUZThX7M66iylre2L/+Xj+WBPVOYqGojUySaYI06SDB74fjIUaFL36ze41yTJ1fkbfpjqlxPL1aeumdJiwa5jz4wAfNc7UeWeCge8XxpfT3FvfK5ehTCuRzNsAvUnDDiVKhWmmoam0A6T+P/t/XHFLhtKnl3Wmwp1pADfiaf/5j9MOxUGL6GpKIFZYHeJnr+c4mDcp6XARdVR3MSWjecTCGLnzgLCd1H5/TFvF61bMZf2UCAEiWJv4AGBKFE2mYNrfz8YMUhmWmodHSSz6YF/J8WxQHHC+DuqBdZk7+e30w5XJUEXRUq632YMIJk2AGLMpTGmTLX7/0xB6fQh35gxIuTJ+QtbtAwCOa+X9umTRy6uR8Oo7TgHNL7RSqx1MeVknad4w4eg7ZYtpAh5Ck6RA2ZzvbtjM5TI66jk1VqEN8QnoJIF4GAA+sWqEtACLZUYdO+/2w1yucFPLa7BiTIHSLYSDOEsqIUNIAMxuWvsCT1xTmRVFRNH/Ta5JvEmbifrhDLOGPV01DsGJ06d9PU+JxFoVjSVKKikBczJJvPzw0ynCKMhlqd9XYfLF6ZYKlR61VpPwkbKOkRgAB4XQq1dWomIvYAnx3GBs7R5SqUy5F9LGB9Zx5mkqU110KksNzchh3b+2Bsl7sM8DW4s02nAApak4YMAKZIjSpkeScc1eEjb3Dq6AEx5m2D14dWYGQNS72u0/rikrnKGoIVAcRcXg4YhNUoBW2MAbid++CqGWqExMk9TaMQ5Ko3LsRcn+eO8rxHWPbgs207WHc4ok9fhhE6wCwtK9Rin3JuvNFoI++CRUpo5V2KtEgzbA5UaT7bDUd7YANhkM37SCi4ACCLWgklmA78zET48xgbM507idM+dv5YC9/VLbs3MfE3/njw1LfLHzeXK3Jp8nkSVybYxPE9QvvsB5O35xgXOcNbUeaZ7bYFy1P94o2vP2v/LGryWXQjnAI8/50wl3rcbelJGRQbq1pBH9D9DBwJSBUx17ee2NnnfT2pgadwbHaB5PjzjMZKh72aKpGkuYI7TvfD0OG4LdM0/pfKNp1EG/i/wDhNv8A5w34zTrVKRptSKCRYkEkDaYt9AfvGEXqKhnaTKy0ycuigqUEkMOpHxf0HzOG3pz/AFAo5leflqIOYPEnyMen0uDQtUuTfgwae6XJj61OnzUKtPS0SBoMkd9r/PGTPpzM0qqPTBJJLLp6f0x9gzvrbL+4KTLFQ/DIB32viym1Olqcp7kCWVd1J3I7422azF8F4pXei1M1H9wySWFwRvhlwBW9vRz1Wc3dhGkzaJ2H+XwJm+A5hKwq0CWpNzFTvfp5xpfT2cdahVqaKovOrbrfAABQ4bT9yoKgLVNXNqMxAAAty3xzxPL0KJTWmmikmUXq2wJHTGqzXEKJDwUkrBuMfOv+F1hVDhg1BoDIWkN0n/IwAMGq5atUV1FkNn/hI2BMbeMWZjKUaRaoIuQS0yIN4PjHtXh1NEZUdVBuNRACnv3OFeTagIojMaoJYAC19ojp4wCLqvqlJOhqrL0KKdP0tt0xMFPms1PIE07CKZ6D5d8eYLGCZ+obqrBNIsSAZkmdPmcXVcvVMI7TFgVN22+MffGZpcSFbNU6dAFgP4pje7GP8vjRUaLh2KalpaoqVRIvvN+iicUSMcu5VvaGmmqHmCkljquCD+UYAzfCq1SrUp0s6VgBlU9D1k+Bhtks3rCaB+6UACofxx+I/pgw5GrUn2eQTdoWSI2PzwgFHCOD1K9KouZcgU7KQYUwJnzJwZk8qFASjTAAUSjC7TIF/MYF4hkKHsha1XS5MltZBQz1AsRtgngFCoy1HGYV4aC4AuBtc7dvvgAJTiKUT7dakKTuAqqgkE9hHXAuVpBxVWnCqDBFRTqnqemL83nkeQiCrVVdSAGYb+I/w4W1XpVKQSpnPbqmQeXmZtiPAGEMz1T1YyVTRWmDzaQ17yYmMOuKcQrpVSjTNGoKkfJYHXFooZbKoqLXWrmIsWUSATMDzj2hSqi+ilTbTEaSzwdyyqJB8EjEynGKuTJlJR3bLuK8Tq0aYHIsqQzE8p8C2+KOHVaL06dKCS8kkmOsCLHczj0ulMaSKrD/AHU1j7a/54GyuUNaupQmwEQsR0gi4FwbTjHl6lOlj5M2bOtPYzX5T0jliASrt/3VG3/8YP3nAud9IUVBKK2r/vaPkJJjDWh71NOZQD1gkmLfScc5jiQI0k6T5HX5HFubrkzvLKuTF8Y9OvuGBEfCCdQI72gjyPsMZxq/tU9KEBjuG6z5x9Eo01rMW1WBgDpP9cccX4FTYElRJ3YAH7i0n7fPBj6h/wBfHudMXU2u/wDU+b0eG1KlYGqgiDCqZ+uLsxw13pgURpgkXMSOs4a08u2XUwsueg2ImxE3/ptbCvMs1QgITTg3DET5jG1NNWjYqatHPCRUSadblMgKe/g4cVcmQJI+uFbVUqKVliw/EbmRi/hoqgOHJKAfFHXoMeZ1XQ+o3ODp+3ucMmFPdErVSpBG94+xwz4VmarnQQ1jvH64XVBDUz01D7EHGtztb2KDVYjovliLfrPyBx50F2oxzWyQq496naiGoUo1EaXY3iRGlegMbnpsIjA3BMu2Wp+6Bqdo5R/D2nYSbn5DyMZtVLuAOYz9yf8AJ+uNT+2FXqLTAZDAM2t3g7Y39NDXK34NWHGk/oblPVFM0Of92YiDe8eMYHj/AKTrZqGRqYK/wiN98GVM/wDs66gdQ32mR2+gwbwfitNlksU1XuIDjsJtOPTNpneAf6eVP2gPXq/uxdXvNtoGPolHOBtRjwGAnawscKxpL3ZlRhYXgeFO2KamazFHUET3gGtoiQO7YBF1QMrIUdnqSdSiIv8AxA9BjytxWjTBp04dpJqKBuTvfYfXAVetmHplwBSLygMHUGBtPg46y9f23C1ICEfvYuWaAL9p74BiTN+llrH3aNVaZLCaU7dxvbDvOZBKNNGTU5caVnY9gO3XCrMcSyq1yKIao0agBJG8X+QtgLMUffMjMuDf9wxggr1WNgO+AQBxz0o+tGUv7R3VmBNON5I/CTMYd8FyuUyTKrkF3urEbeDjxvU1OjQAGXZ0flbc/OZHXzgTIcOymYptW/fFaU61YzAImO4g4ANg3Fz0S3S4++PcJqKZYqCoqhSLAawPpiYQzG5PMUaNWkKCValQiKiDl1SNu4ExjQrxDNZ2oKKq9CjTE1WK6iXtqWRYg/pi6nQp1K3/AEGR92qSQGUA9R32w8y9HLkHLpXVCwJsPgAFyxnzG/XFskHFJmrFNuWZMRaNryAMX5laike26UkW1R2aRsYJHztGABlqBV9VbTrlabgyzm10J6T0N5xfQ4G6UKeXd6T0yCXWIZxcy1+8TiRgmay+Uqh6dJ/2ipUjla4Em7AxKqN/tjviPoiutD28rXVQIV1kgGdyTB7YLbixp1qdNKOprw9NZGkKYWT0EXvgsvVZ0D1FC1oZqaCGkdZP4YF8AC/gfpl8nQquay++T8ay0qNlAtv+uLqeeUqKWaGmsRKkJE2knVEC0zj3KcfoUHqJUdm3JcjcTFoGy7fTBcrXUGndSfiBvF4B7bCR8sRklpi2TOWmLYLQ4XNTXTQA7CoYLkbWMco+Vz1PTDOnkKYGmD9JH+HDXh/DSvU/mcEZnh4bbf6D6CTjAoSl3S5PLalPuZnK8XUc8bhjH2JH5bYX5Pi7ZZiRTBViCVm/zUjf5EAYd57Jv0pEjwVJ/ImcZbjL6AbFW/3gg/njnO1uiKknsjXZb1FRzCH2mBaLobMPp1+kjC7M8Pqn4hMdD3JERbf+mPnTpqknvhjwv1bmcuQNRqJ/CxNv+03I+Vx4xHratpFShqNXksk2Weag5DeZmDB3tuZjHec41TInUY7f08Yof1DRzSgLWWkb6lrWmegPwn7/AEwr4jwZkIZQKqm8odY+Ri4+ex+eOc56VUeDm4uqQxzWQeukobi636x1t1gD5x88Yj3qOoln553UTftjZJxgUwAAQRuD1+kW/wA2xn876VGbqE0lCu5Lk6ouTf53v9ca+i6iL/LbNfS5NtLKRSNoXUZEMpAMecD1c1WqaqQDKkyS0AiO5MDB2V4HmqHK9FxpFnB1aj3tinjFRzAJMjmPS5/nEb33xuy5ljjZqnkUY2c0ijaRqkgjVaCIMX89MV53NPVdqlQ7EwOiqNgPp98eJmzHMSxNzN5/zvgbMvOlRMN+gn+Qx48n6km47b/yclFZHt9+4dw/KlLtAZgTvETPXvaMFa6oKsNJm0i4IAm+FOaqFtKtTMD8ci256YvpqQOQlu4A749fDjUIJefJoiqOc/xGp8Sct4a2w6xh6M9qoqEqJV20pER3E98JDnLrp5YEEsNz2t1wvp5v9kCqdJZ3kEfEAevjHYo2Wc1FTRasVC/DPMAYuO/jGLX1DmqFZkNQsCI1eD1GNDw18voKmoanUU2+IzuZ6YKy3Bss9YawInUFB6dFIBmfGEM0fAatN6HIKlhfVNyfxSet8LBkqNItFRyzNoAbcmNzPTycW16L1Kk0namEJ5SSFJG3L2G3nDN1SA9RRYERbUT48dcAxNS9MtBKsqkSAxMR16Yq4Xlv3jaVDVNIWpU+Z2H064Iz3DqWZRSdaMSQvNYBf4oO39cE5PhdGAWhCBzcxAJvt/t7YQCrOeoXWo1L2i9FBdlB5iNgYG3fFvvVAie1SRTUI102MQq/xRtYTfDKs9JFJFVG/DO6megjrthVRzCtVK6H9yoL1RcaV3UztaBPnDENKfEqzgMMvUAPQMIta3jEwQEdeU6rdmUD8xiYBmbTOtV9tGqNqUFjCxA1WWx6i0EdcF8SrI9LSjIksUhw3OJEhuqjzjzhxFVRpHJpBUwbiT9SYvOOqvqJiRRyyNmalzUdhEBdgZgW2jDETg2QdUGmgGcHUsuNCiR/Fc3v848YH4B6cOYzTV69eogEqyGAWMkFFM3TyN+mJXq1y4q1aGotYKp+AL/t6/LAec9WUatdq1YVENEBEVFgsxn4gRbCA2XqdzqpLQZgzMNUHcILz/42t2GM/nuEp+1voNVqhEy8gUZ6oVPmIIOD+A8JqBqTVTLsCRU2MNfTpO24v1Iw3pUFUsCLqTzGJJnp3nAABkOHJlaelHnXBbUeZyDcbfKxtfDUM6H3I6fAQLnspEeL32wDVzMgCrVRqkwUpoZAmBqAnTuN8E5nMrTQvXYEL8Ki7X6W79BhNWDSapmhpZ8RGx3iZ389cLuK+oEpg2BxjeDURSRnc1KSuZCvUiN45Tfx5wLxvIZlz+5mojdIuCel9/njPlUortMeXFJfCManqYuxCif5flgyjUdhBjTHXrbyd/MW6YyHC6J9yKk8v4G5YPyONTlKdoBBHbt+WMUZNvcwO0zO8S4bpYiBI/MYVPl2nbG7zOSDCCQWG1vywpzPDD/D9cEo2V6kl5M0uQPQj64LyeYekeYFR/F2/kcHVcje2Bq61E6mPywNQqpIayp7SX7DmlxKnUSdU9Ij+vTGf4pxLRpIfSacsN+tsdZeon4uQzfSLfOP6YHr5HWYBBdD8JkK67yOoP8AlscOm6T0sqldx8fI2YcVytG59Aeuxmv3NaBWAkHpUA7f7h1GMtxzJmnmKqPKnUSN+ZSTEdx5xk876henURqarTekZAAiCDsRv/WcbfjfFRm6WWzg6r7dRf4GBmPE6jHjGvrIdlrwLNjoQZjKwbEW+v5Y74fkPdqqNQQKGuZ7W2+2DSoY6rARHMTe/S198V1c8RZIA+Qv9sebizSg06IU3jdo9p8Kp65ZzBPwrqN46Soxpcn6PD6f3niV5f8A3T/LGZy6u7AiSR2xpK3GGpIASAYn/D38Y34+sm/iE+pmmVUPTaoxVS9d52pqFRI/iqPI/KT2wzqej3qTJp0tVn0JrZh2LsQfoLeMFcI4g70Uc21CT2uTt+s444p61y+XH7x5PYCfpPw/njvGcp/M6erJukLj/pdRklarqTvCrf77YKy/+nhpwaNYIw/EaQY3mT8YvhSf9WVALU6DlR1LfyCmMM8v/qQx0D2dJcEhma1u9pxo7y16v3RZ/wAtVsqjVKtf3ADMxESREAk9YG+K8kdDO121wZPw3Fzc7+BgWtn8xm6qU6pUKW+FSIAUSWiDcedsM/U1QpSQUtQFPdUAJiOgIuRjor8mmN1uTM08uRosGjmKnSAOxO0EjbAzZwM8lFWmoAUspMgDoRYk7x2GOM1UVVo8pFVxcBdSixvJtq2n64UcRzmZeofeFRcqqkDQo1EiLtvANxI/nihjxsyzKAuVJUEgEASLWfT2n9MWJQqWJN41EaRf/af9s/phNwzO1Fqe2gdU0y9SG0hmuASTAsLz3wVxGjVZlZKqBgF1dqknYx9YHnCGUtmM6TOigfILEEdIt2xMNKXFXAj2VEWvU07eApA++JgChAjtThQHb4VVSQAADfTGy22w84FnCjH93qFT4mUSVKg/FG/bvt5wipV307CxFxuQRBJB2++L6Ndi50rU+GRIgFgfhv1xQjvM5jM++WVVWhqZjrVhpEwCZ2JxZS4hlHrAJWpu1jLKt9IJPNva+/jHo9UD3PZVvdbSTUBIhdhDzaL/AD2wud6BqsWSkrHkXlVmbUQNgJNtm6Qe2ADQcb41lqCKKrE1HXUsH4f4YHzIgYs9P5KqKTfF7huDVAg2+JTMid46YEyPBKdDVWCdgPcIOkjYrqv4F+/1PSpXYaplCJAgAmNjJuJ8YQAx4XW1OQ1MVKsrUdUY8nQEgRqAO8jvgTIcJydKoWr5hqtRbgs+kLHwwosTbzjqvxZ9NSqC3srymn7hVkt+A6SGJPjY2xbwuuKlJagUEgwHrKFdVUG57zB2InCAIqZ/K5h2cFXWkyyyqWJKgnSp6xuYnBdHidNgtRAALsS1jAMEQb/XphVmq1LTVQCll1N6ZVgp1dW5B8Xi+wwtoenqmZppSr69Ck1FqSCSs/BMiS3kf0wDGrcXoZio6ojVDTHxRYGdlMGe/nFtWvRQ/C28C2km8RBN43nC7KVqauaNBRTRGKsqAzIi8zE369owLxGuq5lUNGpWgjRUCkAE7lgbGDt88c5Y4y5RznihPeSHWe41RonmuSBCAqSSdgDqj7xiLxwGdNJyBuZSB4jVcxhXnVorUDVdCOxCoIlpPYAWPzxcStBQjvBPNq3Y37C9/NsRKGOKtnJ4MUVbCM29MqXCknc3iPFpn6xhFmfdrE6P3dMWuvMe++wxoaeccUitIuwqbsqCYj/dAGFIzYpgpDBtlLxH1K9fJBxz9TDDz9/UmPoQewBmMlRK2rSwubAgx0JmcIOP+o0VxpBZp+IG/kARYYa5ng4oqalTSQ4kK1gD3kGL49yXBQ6jlogvDj4uUdLAczbm5tfGvk2RbTtCvMVaGYGuooDCBrG48EdR+njBuT4DmKY9xHnLVOVhq+NR1IANwbjbbBHFKEU19uiilW5TqUMZ3DKbODuL2+895TOaUJUFdRiqk8oI/EB0b+3fGbO1CDv6F9TKM8epLcrOXcIIXUk7jtIExvE+O/Y45/YmLaQjTMRB37Ttg/gHE0q1Rl68UtVPQhYcys0aHUxtt8wThdwN8z+1P71T2/2Z9LTYK5YqJje9/kMYfwEk7XBxl0UvK8fr9/U0+V4KUW7KG3a4B3gz8sVcc4JKK4R6gm/t3Ed+/wBQDhP/AMRFTXq91qUkaqQLEkTzAxIXze5tGOOJetK+XpgpqQMAAG5oHTfZoGNcOliuTP8AhYxdt2U8ez1Z6ZX3QlNRAppKTEQpkajA+hwKcvQJBesKihQYfll4vv2sMH+meFUq1M13KtUYteSWWdrbXMnAHGuSXZV0sTHUEDrta2NcYqOyO8YpLY84jRHtxlNMCdXNMHzA27YnpPI1WDtXtbSCTtuSRNgdr4CoVadNLFlXc6LyT0PfEzNJ1pjlZpl2BPSN8UUarhmcoZes1QaoCQEBnr8XeTizP1Eq0icySlRzC6TdJuFiY1EDfHzzKcdqU6ib6ZnTe/8AXGsygSq5rZpVQwQifij+Jv4Ta3XBQWNl4i9BU11TXH4V0hbjaDO/mIti7gearOx10tIUktEgBWvefjJIO2AaebFUoztTULJpqN2UbiTvMdbWGDcpWNKGXW76m0AkkgQeUhLAm0sTbtgAZ0RVzTsmonKNAKRoZTAjbcbHBWc4NSFMhQqKV0RLC4XSrE9SBMYx3/O1Qs1FqgpvdV0qIBJi/UNedWwxoF4ocqvs+3UrMRYGCAoG/cgtG/fDoDvIVq1OmqGm4KjTYqRa2PcCf81cPXlfSHHxBladXWfrOJhUFl1SktREgGZ26GIifPWMB8UyGeHLTCsC8yLRsATg3L5gUElnT3DzAOYCjoL7Tczf+WK8zxumaJarUCyQwGqQQIjSDE3/AK4YCU5bMKpp5xkWmfiZUknoF1QDJMDvAscPOHlKZYEIqoBpCLu0WAtM/UzAGMfm/VucfNUkdvdBeyBRLA/CSNidiPlv1w9y+azlVggZadrKWHIT1eQYWJOne43wAOOIVV9lKzs1X3J0UkklgQTJEjmAB5Sen0x3m897eUprXOh6kKnuQAxkTYAqIsSMJ8pVqU7UtFSrVJpseZgukczUzbcb33GHedoZekRUdSCoADkaoGxt33NpJGEAjzvEcpUig1T93HO1ORLEjRNgik9za1sBcRoOipTy1YVI5dLmQT0CmAuq5JJ2gXHVwfUCVGRcoqBEn3K0BVFjGoRLpJvMdLjBOUGXSkVpsGqVXhngKCxtyD4F8CNgPmQBbSy7kAV6DVWeJKGRYbGTFoj5+MGUaetHCLUpVqkFXiSgFoImBN7KAL4Oq5M0lU6alQLPKumZM/7oa/6zg7LufaB0GmdOogiGUkbHvGEOhTS4MaFH27vqksxJBdieY7GD9e2C8tnFopqZwBbSCNZIEzPeNgRbztgXPGlSElZZvwSxk7nrEbE9YscCFwyS256x+QA3+W2MubPp7Y8mXPn0bR5KeKcbaq2oBaYOxA5yPnuPpHUXwJQyzm638nBCZVf/AJwQ+cRQAok9IGPNpzeqTPNlkc37nvDq1RZE2O39cWZvKIQAzXmf8/pgenQrVTy02E2E2B/90bb4Y5X00Imo5J6x+Yk/0w1jb/6CxvluhTmct7ie290Xbe1uvQjwbYBo0wpJqHVT3EAKQesEcsY3eX4SgQFUHzNzv0nb6YQcT9MVKpdfcFSTq0e5oZTJKqDEQBA3J/XGzDLR2ylt8z0emyRT0tt/2/3/AJEFTjgClqaNbZtJKg99Wm0jrgOnmEJn3C7v8RAIAtYR0joeuHHGMxToUxSf38sVhdMTTba+1wb8w74RcQKVGBQ0wygAOsAu0CZMQ1z/AHxsnFZIOPubm4STVUTOZoVQqNeNzEsmlRtAnT+L74p4dlGq6wXZgzAs15aJjfbAmZputQO5QgkglCCLQIMG2HfDPUVCmuk0yCvxOoBDH+I3m+OUlOGLTHk6ZJzx4no3/b3HOZyvuJCKtNgAFMEgR4ntabn54xHGeDV6bEVUs0lWmVY9SD3HYwR1GPovCuMUKo5HUntsfsYOGFTL0qqNTcBkbcHv0I7Ed8RjyTj8R48c84upHzP029VW9tTAiSehAwbxDiTEtSJJRjI2t3N7keMB1uEFKpAbSnOJJkDSY6Xg7idvpiunwYabI9SV+MRpBPSd+n542m5BFICxUodIgEqOX6T/AJOC8tlVqGXLElTvH2UDp4wIufNOmqgJrEgQg2vuSJtv9MF5Mu6F/hEiAokRPMZJBk+Ae2AZc+UiqHqPrdTC2ACiLCwjxhRxngLtUNQVPiN1AYwQLyYg/wB8MtI2YayCRJUqI6CADcYLr1NOnUyggAqqairEdSZ6d+m94wDAPTnAatNxUqkgKCFB87GPBg40b1316uRi0KWLMpJ+WxMSbRt5wupZt2YCGYlrBQSGI6AxsQDzY5zozVYooJUESGX8Bv8AikHpG143g3Qzz1J6J941Wo5c03JBQ6viBANlmBM/SMKuJ8PbK5b/AOozOrMAAokzpUEgrJk9ZBEfDjY5PLVMsJLipA5FZ+d5UdSI1TqIm33wPmoZf3qB0I0avbDlC0ghWQEMR5jfbrh2SYHJ8fqqgAYfVQTc9ZviYbVvSNIEgO5j/wDG31/D+eJithbmxyLe5pAgkDdpJgEQIMgAAbfLvgriXB10rrXUVMjlFpJ2Hnbpgc+qMnTLh6hDC8aTzTYAEC7SDuZ7SLkTOeq/2ytTpZVOe8u6tCby97SNgD1MYkoX0OJZirXdcmlIKgC+4wWVZrQGM3B7R2vbDGrRr0gdVTVUt7jMAzMxUGFWNhuIkXBJF8GcD4W1EVMuXYsgatqCwCHdvgUkyQR9yI2wzyLVTJqAwnMuqOVnAltzplYuZgathgEBenc2lKm71LMwFmhWRYk6hugJJteYJG+Fma4oc85pKDUWQAAwMASZEqAwIBJuAD5xPUXo9s7UQUcyIfmKyTJvLAqDaABft9MR/SfEMplwV9uolO5SnHuaZYvHWYN4MxO+EAfwVaCICMu1NROpfbvJKi95/I2FhviscYpVaoRKNYaDJJRkix22udtsZjM8Yomqvs0CpLDWtQGVK76rSQYPKdoGHXGOKV6eVFdaReZLMHEoJgNKtqtMREC5IGHQDwZ/m5qimV1wpBMEAEETI5m32iO2LE4soBZyw8MYIG83/TzjOVc9l2I0hzrOpqg1apMEEzvq6yRA+dyv+YEYsz7rupHgXEEwJ7Hpe2FQ7FubzRaoXUmWMqCLxJAi21sOeFcAq1F1MdJFh8voLYVVeMUqpU6WSos/EZDAnbbljp/LG+4NQikGmQRIIvIPyx5T6fTkd3XJ52aFT+QoPBKSfGWqEDb4R+V/zxPd0IdCLTHgRv3O5wweWrEAE2Mn5xbAHGqRFtvA64ulFNoyytLYo4JX1OxJJMbnYXEfU4fNQlbDGd4BQ5mjqfvfr8h/PBHq31P+w0CwALtCop89TB2G/wBh1xWPdUVjjq2HGbzSZei1R2hUBJP8vmdo6mB1x8a4txBauYeq9i5lQrbAQoEjqABfqcB8Z4/mq51V6pKzqCTCiBFlWFnzH1wFlqfvMAFYRsZ/qY/PGyGLTuz0cOLRv5H2V4zmVn267DwXJj7nF1Dj3EGLMtQMZidNNpETI1IT2EWwgpUzRqagBUIBBDQR8+xwzz/H6NcIFpaKimzIANN9ht9iLY6UlwaVJlPFOJ1q5bXZiQrWAmPAAA/zbCSnVKsZmJv9MNatMsNbSpFoLcx+fXHGc4cPblSCevj5Yoet+TlK4i4Yk3lbX7+f74NHGHUFFrOCLXNv12wHwim2lkIJPTcbfTztOLquUCwGtflae3Sw/LBSfJzkkyyjxF9MMCI+XMLyZNr9TjpeOadQgou4Ud+pMk4qbUsxT1AiBGw8QZP64Iy3C5+J0SL9yexvA2tE4dALk4sFqEkknsRAH0G+++9sHVc1syudpOm4A7jAedoUwSpaYgABd7HaOm2CKOcpaAlMkkSAsTPkztAwAGUON0NDLD1GNtTGB9IIiTgmhWpyVp06akf7mG3Q/wARJ6nChaLRzKNZ/CJk27R2wUOH0VUVFqyANT6eUj+JWB6+F6YTGO6GdL3zIakmmF0kzO826xaB53xBTC1g6PqpKSxVZ1GwC6pY9hO036E4W5L1O1ZxTpoGU/FI2XrAU/3uMBpxhKDNTOXVgzS5YsWk9Eabaehj54mhmxr8QatTg8rC6yPiN4U6uh2PzmxwVTpZqkqg1Ak3YEBAxJJZUKybQTMDcTucIFzmYIV/YHtM+pHMM2gAwB2JEnVuTEYmXqrTSoKzio0nkeoPdANigKsdV91BFwdzgA1mQ4lQ9tZD1DeWamJYybnlOJhbTzJgaoY9zHXb8W0Wx7gGFcC4dSy9IKTC7mdj5Ii5Fr7/AGwZUzPt6Qi61i51kkknpI1MTcySJI74By2XVirN0FlixIveRYz2wU2bpyXmYsZb4T4FgOlz/fDJLc3k/cBq1E5qYlW0AsBBNo5jpmYBvtBOBq3E6mXRqnts6kqiql2JYA6agaSm8d9u8g6vxVqdNjoJNyBIIYk7CYP0sPoMV0szT5Gct7oExDHnCGZA30yYsNM9MAAi8TztNFqHKo1SmsafdhwIQyoi5vETJ8zhjT9bjMZTUUNEXuz8xCm+wkDcT27dFHFsvnXemMuyrSdA7tVgFYYEk3nYA6SLXnwq49mab5ao9OqotBUEESLQAb7H/wDWLYVDsJoZnNVB7yHLLTdyQ7mCy3gsFJJc3EEyCG6bZ8pnKdb46LSSdCvyK3RisWJiVBBuNpGGvDeF0KeTSpUFRmCSAgJMVAQGBFrEAdSJPfBXD3ppopmmy+6NUrOpXaICyNQNyDcqAPBOAQsyvFKlEB66UwGUhQtS8sxbUVmLkDm8WmcF5jM0SVS2p0JkRJG5JETv3gkz9KeI8Dp6meonKVIBrOgAYk83KxliIAIH9kf/ANLlWNlrsdSgKQVX/dNwT02AH0wwKcxOqGZtIJEiVF92g/L8sTLcSanGivVCq0DS8Wm9gYM+cd8d4yrpTTQBF9emCZEDSZJIPY4V0KXgG0zflvY2Nj8+5w+RNGu4d69zatI9pp/EyttP+1h9rY7z/rfOVG0AUzbUStO5BJtBJj+kYytWgzRECFsRIMd+5PTEou9PWaZYm2rVZusEE3tiPTj7HP0oew/y3rbMKHp3ptuWVAI36sTHe18Z3MZovULVHLxuWLGfMmZv0wSz6l0k6SN7ib9Tvfb7+MeUVJUpOhQBpMyT2gfzw4wUeEVGEY8IWJTLkReSbWGrt+XbBOYqOsIAUjcXE/LvgjK8PKkEPoIkajsTEwbbkDp3xRUylRmILhuXdote4HQdMUUeUKh25QTIIa/2vM+cWUcrpLQeYfDNpPfwMcUzUCkMbTJPxW7z9MHQ8IBZjb+U7REWgk9dsAzl89NMK6qVsNXn59fpH5YXV2Ej97Ynlt+dv0wVmsrsvLexYxboR0E/Xvjxs0tFQiR2JaOYfXpgQFnC80ZMcxNisCb2kbflhjmszSK6HiSfhBmPqP8A5GMxWq6gSpAgWA/IXGDcnT91wKaweuplAnwSbzBwxF9ZQWOohD37AHa+wx0uYlRpAqXggTJPfwI/vg6rr1tRRQGgapIOnpLATJM2G5ti/J8EOsU0ULVM94gdxBvF7RffAAPw7K0XAnUddrsBG8Dp9zgbimSNJgY1IfgvBPcwN72PTB+R4S5lQD7hZtyBN79NseZ/gGaUBq0QBHIxJUnv89yf7YAElZa7QWJabAz8vtbDJuDSCzg1TYAABAJiJM/DJuZ6ecXf8OHsmrRbUdiGgMBYkxtb57EnAGhqyAGqReCgGwmCSbKAReNoG+EMvpwBopALrILKpuQLC+r52+eLK+fp+ytKuqVKxJUbGLiDK3k7ER0OB6vp2qk1KU8jBSw0mGiwAUnpHTFWR4HWeopdTpCzy2vB0yZ3m52wAOhxDOLTZKiaaSH94xMRP8G5AuIhbGw7YvyRRgs0tNWGizLZpY7mRbrb6DahBRhKXsOCpH7556Dc8x1BvAsCQO+DFzld/wD1FdACSoRyGIDQCSJAMKCdzLbb4QBDnMk8jUSvTV7gPys0W2tiYTcS9S6arCrQpGoIk6mE2EGNVrRiYBmqzOYAQSCx1XVbySTt1PSw+QnF6U1edSlWA1BTGoG8SJOmOo373xMTAAzFOKLCV1FBPS4G5N4tt1t5MU/8PDVDUtN1IIabRG7adEXkA9L2g+YmEMo9RcNjLk0mPuvAQHmXe/KSVgqTzARHjGTyHpGKqVcw9M0zJqaWggIJmNMRIiPpiYmGIb8R4zVcH2Fso5XqARUgpYLaQLHUPla2AeJVEqBjPtM8BisnmJE2DQqkc1x03g4mJgJW4k4lx1lPsK61KMQWHxMIjmJkeZA+XfDLJVMsW/fVqyqtIsfcRZloAMlJPWBpO28Y9xMMZRQ4BTrsanvsE/DqUTB/EQGEAbXiYPbC3MZGWimzFRCknlvMXAte2JiYQUHZfgN4YDUTAhzv9LA/ewFu/ucSlTU0/a5xfVpZjbeNwb9bztiYmAdCStW/AVuIIKkCTaZiLGY8fPFhQAzOncgp/PVI+uPcTFEnNBwAAqa2ZgJM3nadx5v+mL8xwqrSGptCSR3g6rAyBI7fXExMAHi0FY86tSVQZAUQQN9QBEqPoTOB6fDnqAadQESQfhCydiT9hc9cTEwhlhyx+DSzgkKNJnpJUEADbrjg8EqRKEprFlcySNwu31x7iYYHFTJshFNl1ONzBjwALTO04t4a0MJsQfvE7/S3yjExMMBrWq0mdiwbmIWbEtyiJ6dI+mCcsrMke6EKJY0xBUSBDAk6iZuRbeDJOJiYQGfHHzTZQAyNEMYg9YmwLdD5n64Y5L1JVr1qajmKkECoxALQb723nf7WxMTAAYhY1AKx9uSQ6sBcXldRJIJ35bXHTarNN7SaxUldUUyRMWFnA2W1j2xMTCAHo1KlM+5TFTSoFoU6S86ryYk79RaT0w1ynGnVL0nqKDY6gFQHZRJBMEE27/LHmJgGWZPM6V013FKlpLK7BnLHb21C2Bt16bzgjIPrYU1zEAqWKiFIiZNRwdZvbSv8Qt3mJhAeLxJf4a7dZFNXF7wGVQrRtItbExMTAM//2Q=="/>
          <p:cNvSpPr>
            <a:spLocks noChangeAspect="1" noChangeArrowheads="1"/>
          </p:cNvSpPr>
          <p:nvPr/>
        </p:nvSpPr>
        <p:spPr bwMode="auto">
          <a:xfrm>
            <a:off x="4011322" y="2292455"/>
            <a:ext cx="166239" cy="16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Beet seed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322" y="2153894"/>
            <a:ext cx="4675478" cy="312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812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factors would impact your willingness to grow beets?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301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Industrial Beet</a:t>
            </a:r>
            <a:br>
              <a:rPr lang="en-US" dirty="0" smtClean="0"/>
            </a:br>
            <a:r>
              <a:rPr lang="en-US" dirty="0" smtClean="0"/>
              <a:t>Grower </a:t>
            </a:r>
            <a:br>
              <a:rPr lang="en-US" dirty="0" smtClean="0"/>
            </a:br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Ripplinger</a:t>
            </a:r>
          </a:p>
          <a:p>
            <a:r>
              <a:rPr lang="en-US" dirty="0" smtClean="0"/>
              <a:t>January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DF97D-3401-F044-9350-D8378188946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1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move forward, the project developers need an idea of how much beets will cost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Price/pricing mechanism</a:t>
            </a:r>
          </a:p>
          <a:p>
            <a:pPr marL="0" indent="0">
              <a:buNone/>
            </a:pPr>
            <a:r>
              <a:rPr lang="en-US" dirty="0" smtClean="0"/>
              <a:t>Contract period</a:t>
            </a:r>
          </a:p>
          <a:p>
            <a:pPr marL="0" indent="0">
              <a:buNone/>
            </a:pPr>
            <a:r>
              <a:rPr lang="en-US" dirty="0" smtClean="0"/>
              <a:t>When does ownership exchange hands?</a:t>
            </a:r>
          </a:p>
          <a:p>
            <a:pPr marL="0" indent="0">
              <a:buNone/>
            </a:pPr>
            <a:r>
              <a:rPr lang="en-US" dirty="0" smtClean="0"/>
              <a:t>Do you want to grow and invest in the plant?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16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move forward, the project developers need an idea of how much beets will cost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Harvest</a:t>
            </a:r>
          </a:p>
          <a:p>
            <a:pPr marL="0" indent="0">
              <a:buNone/>
            </a:pPr>
            <a:r>
              <a:rPr lang="en-US" dirty="0" smtClean="0"/>
              <a:t>Transportation </a:t>
            </a:r>
          </a:p>
          <a:p>
            <a:pPr marL="0" indent="0">
              <a:buNone/>
            </a:pPr>
            <a:r>
              <a:rPr lang="en-US" dirty="0" smtClean="0"/>
              <a:t>Storage type/location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23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questions do you have?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How can NDSU answer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319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31989" cy="1143000"/>
          </a:xfrm>
        </p:spPr>
        <p:txBody>
          <a:bodyPr/>
          <a:lstStyle/>
          <a:p>
            <a:r>
              <a:rPr lang="en-US" sz="4000" dirty="0" smtClean="0"/>
              <a:t>Agronomic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31989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Beet production</a:t>
            </a:r>
          </a:p>
          <a:p>
            <a:pPr marL="0" indent="0">
              <a:buNone/>
            </a:pPr>
            <a:r>
              <a:rPr lang="en-US" dirty="0" smtClean="0"/>
              <a:t>Herbicide resistance</a:t>
            </a:r>
          </a:p>
          <a:p>
            <a:pPr marL="0" indent="0">
              <a:buNone/>
            </a:pPr>
            <a:r>
              <a:rPr lang="en-US" dirty="0" smtClean="0"/>
              <a:t>Salinity</a:t>
            </a:r>
          </a:p>
          <a:p>
            <a:pPr marL="0" indent="0">
              <a:buNone/>
            </a:pPr>
            <a:r>
              <a:rPr lang="en-US" dirty="0" smtClean="0"/>
              <a:t>Trial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89190" y="274638"/>
            <a:ext cx="294090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CF0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000" dirty="0" smtClean="0"/>
              <a:t>Engineering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89190" y="1600200"/>
            <a:ext cx="294090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/>
              <a:t>Equipment</a:t>
            </a:r>
          </a:p>
          <a:p>
            <a:pPr marL="0" indent="0">
              <a:buFont typeface="Arial" charset="0"/>
              <a:buNone/>
            </a:pPr>
            <a:r>
              <a:rPr lang="en-US" dirty="0" smtClean="0"/>
              <a:t>Harvesting</a:t>
            </a:r>
          </a:p>
          <a:p>
            <a:pPr marL="0" indent="0">
              <a:buFont typeface="Arial" charset="0"/>
              <a:buNone/>
            </a:pPr>
            <a:r>
              <a:rPr lang="en-US" dirty="0" smtClean="0"/>
              <a:t>Transportation</a:t>
            </a:r>
          </a:p>
          <a:p>
            <a:pPr marL="0" indent="0">
              <a:buFont typeface="Arial" charset="0"/>
              <a:buNone/>
            </a:pPr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030098" y="274638"/>
            <a:ext cx="265670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CF0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000" dirty="0" smtClean="0"/>
              <a:t>Economic</a:t>
            </a:r>
            <a:endParaRPr lang="en-US" sz="4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30098" y="1600200"/>
            <a:ext cx="311390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/>
              <a:t>Expenses</a:t>
            </a:r>
          </a:p>
          <a:p>
            <a:pPr marL="0" indent="0">
              <a:buFont typeface="Arial" charset="0"/>
              <a:buNone/>
            </a:pPr>
            <a:r>
              <a:rPr lang="en-US" dirty="0" smtClean="0"/>
              <a:t>Returns</a:t>
            </a:r>
          </a:p>
          <a:p>
            <a:pPr marL="0" indent="0">
              <a:buFont typeface="Arial" charset="0"/>
              <a:buNone/>
            </a:pPr>
            <a:r>
              <a:rPr lang="en-US" dirty="0" smtClean="0"/>
              <a:t>Insurance</a:t>
            </a:r>
          </a:p>
          <a:p>
            <a:pPr marL="0" indent="0">
              <a:buFont typeface="Arial" charset="0"/>
              <a:buNone/>
            </a:pPr>
            <a:r>
              <a:rPr lang="en-US" dirty="0" smtClean="0"/>
              <a:t>Labor</a:t>
            </a:r>
          </a:p>
          <a:p>
            <a:pPr marL="0" indent="0">
              <a:buFont typeface="Arial" charset="0"/>
              <a:buNone/>
            </a:pPr>
            <a:r>
              <a:rPr lang="en-US" dirty="0" smtClean="0"/>
              <a:t>Contracting </a:t>
            </a:r>
          </a:p>
          <a:p>
            <a:pPr marL="0" indent="0">
              <a:buFont typeface="Arial" charset="0"/>
              <a:buNone/>
            </a:pPr>
            <a:r>
              <a:rPr lang="en-US" dirty="0" smtClean="0"/>
              <a:t>Counterparty 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93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0181"/>
            <a:ext cx="8229600" cy="1143000"/>
          </a:xfrm>
        </p:spPr>
        <p:txBody>
          <a:bodyPr/>
          <a:lstStyle/>
          <a:p>
            <a:r>
              <a:rPr lang="en-US" dirty="0" smtClean="0"/>
              <a:t>Growers are critical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Without growers </a:t>
            </a:r>
            <a:br>
              <a:rPr lang="en-US" dirty="0" smtClean="0"/>
            </a:br>
            <a:r>
              <a:rPr lang="en-US" dirty="0" smtClean="0"/>
              <a:t>there is no plant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283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0181"/>
            <a:ext cx="8229600" cy="1143000"/>
          </a:xfrm>
        </p:spPr>
        <p:txBody>
          <a:bodyPr/>
          <a:lstStyle/>
          <a:p>
            <a:r>
              <a:rPr lang="en-US" dirty="0" smtClean="0"/>
              <a:t>Growers are critical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Without growers </a:t>
            </a:r>
            <a:br>
              <a:rPr lang="en-US" dirty="0" smtClean="0"/>
            </a:br>
            <a:r>
              <a:rPr lang="en-US" dirty="0" smtClean="0"/>
              <a:t>there is no plant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0181"/>
            <a:ext cx="8229600" cy="1143000"/>
          </a:xfrm>
        </p:spPr>
        <p:txBody>
          <a:bodyPr/>
          <a:lstStyle/>
          <a:p>
            <a:r>
              <a:rPr lang="en-US" dirty="0" smtClean="0"/>
              <a:t>Are you willing </a:t>
            </a:r>
            <a:br>
              <a:rPr lang="en-US" dirty="0" smtClean="0"/>
            </a:br>
            <a:r>
              <a:rPr lang="en-US" u="sng" dirty="0" smtClean="0"/>
              <a:t>and</a:t>
            </a:r>
            <a:r>
              <a:rPr lang="en-US" dirty="0" smtClean="0"/>
              <a:t> able </a:t>
            </a:r>
            <a:br>
              <a:rPr lang="en-US" dirty="0" smtClean="0"/>
            </a:br>
            <a:r>
              <a:rPr lang="en-US" dirty="0" smtClean="0"/>
              <a:t>to grow </a:t>
            </a:r>
            <a:br>
              <a:rPr lang="en-US" dirty="0" smtClean="0"/>
            </a:br>
            <a:r>
              <a:rPr lang="en-US" dirty="0" smtClean="0"/>
              <a:t>industrial beets?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6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7254"/>
            <a:ext cx="8229600" cy="1143000"/>
          </a:xfrm>
        </p:spPr>
        <p:txBody>
          <a:bodyPr/>
          <a:lstStyle/>
          <a:p>
            <a:r>
              <a:rPr lang="en-US" dirty="0" smtClean="0"/>
              <a:t>Can </a:t>
            </a:r>
            <a:r>
              <a:rPr lang="en-US" dirty="0" smtClean="0"/>
              <a:t>beets be grown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outside the RRV?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34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286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2009-2013 North Dakota Industrial Beet Trials</a:t>
            </a:r>
            <a:endParaRPr lang="en-US" sz="28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258240" y="1182707"/>
          <a:ext cx="8678674" cy="564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8141"/>
            <a:ext cx="3831514" cy="25146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0" y="6324600"/>
            <a:ext cx="20789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7021157" y="6320135"/>
            <a:ext cx="1915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2013 notes:  </a:t>
            </a:r>
            <a:r>
              <a:rPr lang="en-US" sz="800" dirty="0" smtClean="0"/>
              <a:t>Dazey dryland trial had severe herbicide carryover injury. Litchville trial  was placed on saline site.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9889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286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2009-2013 North Dakota Industrial Beet Trials</a:t>
            </a:r>
            <a:endParaRPr lang="en-US" sz="28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228600" y="1274222"/>
          <a:ext cx="8305800" cy="5583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9251"/>
            <a:ext cx="3048000" cy="2000386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20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Northern Plains?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climate is ideal - sugar yield and quality</a:t>
            </a:r>
            <a:endParaRPr lang="en-US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- Daytime temps: 60 to 80 degrees </a:t>
            </a:r>
          </a:p>
          <a:p>
            <a:pPr marL="0" indent="0">
              <a:buNone/>
            </a:pPr>
            <a:r>
              <a:rPr lang="en-US" dirty="0" smtClean="0"/>
              <a:t>- Night time temps: 40 to 60 degrees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Free cold storage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03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0181"/>
            <a:ext cx="8229600" cy="1143000"/>
          </a:xfrm>
        </p:spPr>
        <p:txBody>
          <a:bodyPr/>
          <a:lstStyle/>
          <a:p>
            <a:r>
              <a:rPr lang="en-US" dirty="0"/>
              <a:t>Can </a:t>
            </a:r>
            <a:r>
              <a:rPr lang="en-US" u="sng" dirty="0"/>
              <a:t>you</a:t>
            </a:r>
            <a:r>
              <a:rPr lang="en-US" dirty="0"/>
              <a:t> grow beets </a:t>
            </a:r>
            <a:br>
              <a:rPr lang="en-US" dirty="0"/>
            </a:br>
            <a:r>
              <a:rPr lang="en-US" dirty="0"/>
              <a:t>outside the RRV?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66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SKPANEKEY" val="71d957d1-d431-4e19-82ce-70eba0a8e170"/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CHARTLABELS" val="1"/>
  <p:tag name="ALLOWUSERFEEDBACK" val="True"/>
  <p:tag name="ZEROBASED" val="False"/>
  <p:tag name="FIBINCLUDEOTHER" val="True"/>
  <p:tag name="PRRESPONSE4" val="7"/>
  <p:tag name="PRRESPONSE9" val="2"/>
  <p:tag name="TPOS" val="2"/>
  <p:tag name="SAVECSVWITHSESSION" val="True"/>
  <p:tag name="RESPCOUNTERFORMAT" val="0"/>
  <p:tag name="CHARTVALUEFORMAT" val="0%"/>
  <p:tag name="RACEENDPOINTS" val="100"/>
  <p:tag name="BUBBLENAMEVISIBLE" val="True"/>
  <p:tag name="CUSTOMCELLBACKCOLOR2" val="-13395457"/>
  <p:tag name="GRIDOPACITY" val="90"/>
  <p:tag name="POLLINGCYCLE" val="2"/>
  <p:tag name="CORRECTPOINTVALUE" val="1"/>
  <p:tag name="ADVANCEDSETTINGSVIEW" val="False"/>
  <p:tag name="PRRESPONSE3" val="8"/>
  <p:tag name="SHOWFLASHWARNING" val="True"/>
  <p:tag name="POWERPOINTVERSION" val="14.0"/>
  <p:tag name="COUNTDOWNSTYLE" val="-1"/>
  <p:tag name="AUTOADVANCE" val="False"/>
  <p:tag name="PARTICIPANTSINLEADERBOARD" val="5"/>
  <p:tag name="CUSTOMGRIDBACKCOLOR" val="-722948"/>
  <p:tag name="GRIDROTATIONINTERVAL" val="2"/>
  <p:tag name="INCLUDENONRESPONDERS" val="False"/>
  <p:tag name="CHARTSCALE" val="True"/>
  <p:tag name="PRRESPONSE5" val="6"/>
  <p:tag name="WASPOLLED" val="65974EBF13894094A2D7E3F56895287B"/>
  <p:tag name="ANSWERNOWTEXT" val="Answer Now"/>
  <p:tag name="REVIEWONLY" val="False"/>
  <p:tag name="BUBBLEGROUPING" val="3"/>
  <p:tag name="DISPLAYDEVICENUMBER" val="True"/>
  <p:tag name="INCLUDEPPT" val="True"/>
  <p:tag name="FIBDISPLAYKEYWORDS" val="True"/>
  <p:tag name="ALWAYSOPENPOLL" val="False"/>
  <p:tag name="COUNTDOWNSECONDS" val="10"/>
  <p:tag name="RACEANIMATIONSPEED" val="3"/>
  <p:tag name="USESCHEMECOLORS" val="True"/>
  <p:tag name="REALTIMEBACKUP" val="False"/>
  <p:tag name="PRRESPONSE7" val="4"/>
  <p:tag name="CSVFORMAT" val="0"/>
  <p:tag name="MAXRESPONDERS" val="5"/>
  <p:tag name="GRIDFONTSIZE" val="12"/>
  <p:tag name="PRRESPONSE1" val="10"/>
  <p:tag name="NUMRESPONSES" val="1"/>
  <p:tag name="CUSTOMCELLBACKCOLOR3" val="-268652"/>
  <p:tag name="FIBDISPLAYRESULTS" val="True"/>
  <p:tag name="ALLOWDUPLICATES" val="False"/>
  <p:tag name="RESETCHARTS" val="True"/>
  <p:tag name="USESECONDARYMONITOR" val="True"/>
  <p:tag name="REALTIMEBACKUPPATH" val="(None)"/>
  <p:tag name="DEFAULTNUMTEAMS" val="5"/>
  <p:tag name="STDCHART" val="1"/>
  <p:tag name="GRIDPOSITION" val="1"/>
  <p:tag name="TPVERSION" val="2008"/>
  <p:tag name="PRRESPONSE8" val="3"/>
  <p:tag name="DELIMITERS" val="3.1"/>
  <p:tag name="TPFULLVERSION" val="4.3.2.1178"/>
  <p:tag name="INCLUDESESS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ndsu-template1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ndsu-template1(1)</Template>
  <TotalTime>3776</TotalTime>
  <Words>555</Words>
  <Application>Microsoft Office PowerPoint</Application>
  <PresentationFormat>On-screen Show (4:3)</PresentationFormat>
  <Paragraphs>193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ＭＳ Ｐゴシック</vt:lpstr>
      <vt:lpstr>Arial</vt:lpstr>
      <vt:lpstr>Calibri</vt:lpstr>
      <vt:lpstr>ndsu-template1(1)</vt:lpstr>
      <vt:lpstr>PowerPoint Presentation</vt:lpstr>
      <vt:lpstr>Industrial Beet Grower  Discussion</vt:lpstr>
      <vt:lpstr>Growers are critical  Without growers  there is no plant</vt:lpstr>
      <vt:lpstr>Are you willing  and able  to grow  industrial beets?</vt:lpstr>
      <vt:lpstr>Can beets be grown outside the RRV?</vt:lpstr>
      <vt:lpstr>PowerPoint Presentation</vt:lpstr>
      <vt:lpstr>PowerPoint Presentation</vt:lpstr>
      <vt:lpstr>Why the Northern Plains?</vt:lpstr>
      <vt:lpstr>Can you grow beets  outside the RRV?</vt:lpstr>
      <vt:lpstr>Herbicide Carryover</vt:lpstr>
      <vt:lpstr>How do you grow beets?</vt:lpstr>
      <vt:lpstr>Crop Rotation</vt:lpstr>
      <vt:lpstr>Planting</vt:lpstr>
      <vt:lpstr>Harvest, Transport, Storage</vt:lpstr>
      <vt:lpstr>Harvest, Transport, Storage</vt:lpstr>
      <vt:lpstr>Benefits</vt:lpstr>
      <vt:lpstr>Some Answers</vt:lpstr>
      <vt:lpstr>Some Concerns</vt:lpstr>
      <vt:lpstr>     What factors would impact your willingness to grow beets?</vt:lpstr>
      <vt:lpstr>PowerPoint Presentation</vt:lpstr>
      <vt:lpstr>PowerPoint Presentation</vt:lpstr>
      <vt:lpstr>      What questions do you have?  How can NDSU answer them?</vt:lpstr>
      <vt:lpstr>Agronomic</vt:lpstr>
      <vt:lpstr>Growers are critical  Without growers  there is no plant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Ripplinger</dc:creator>
  <cp:lastModifiedBy>David Ripplinger</cp:lastModifiedBy>
  <cp:revision>342</cp:revision>
  <cp:lastPrinted>2013-08-21T13:41:12Z</cp:lastPrinted>
  <dcterms:created xsi:type="dcterms:W3CDTF">2011-12-22T01:26:49Z</dcterms:created>
  <dcterms:modified xsi:type="dcterms:W3CDTF">2014-01-28T12:10:27Z</dcterms:modified>
</cp:coreProperties>
</file>