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90" r:id="rId9"/>
    <p:sldId id="279" r:id="rId10"/>
    <p:sldId id="280" r:id="rId11"/>
    <p:sldId id="281" r:id="rId12"/>
    <p:sldId id="282" r:id="rId13"/>
    <p:sldId id="293" r:id="rId14"/>
    <p:sldId id="294" r:id="rId15"/>
    <p:sldId id="295" r:id="rId16"/>
    <p:sldId id="296" r:id="rId17"/>
    <p:sldId id="284" r:id="rId18"/>
    <p:sldId id="298" r:id="rId19"/>
    <p:sldId id="297" r:id="rId20"/>
    <p:sldId id="286" r:id="rId21"/>
    <p:sldId id="287" r:id="rId22"/>
    <p:sldId id="300" r:id="rId23"/>
    <p:sldId id="289" r:id="rId24"/>
    <p:sldId id="292" r:id="rId25"/>
    <p:sldId id="291" r:id="rId26"/>
  </p:sldIdLst>
  <p:sldSz cx="9144000" cy="6858000" type="screen4x3"/>
  <p:notesSz cx="6954838" cy="9309100"/>
  <p:custDataLst>
    <p:tags r:id="rId29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830"/>
    <a:srgbClr val="001409"/>
    <a:srgbClr val="FAA523"/>
    <a:srgbClr val="FFCF01"/>
    <a:srgbClr val="0056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12" autoAdjust="0"/>
    <p:restoredTop sz="68043" autoAdjust="0"/>
  </p:normalViewPr>
  <p:slideViewPr>
    <p:cSldViewPr snapToGrid="0" snapToObjects="1">
      <p:cViewPr varScale="1">
        <p:scale>
          <a:sx n="77" d="100"/>
          <a:sy n="77" d="100"/>
        </p:scale>
        <p:origin x="22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8900F2F0-97CE-4980-8AA9-CD714125E3EA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19F8BB12-A0A9-47C7-9192-89F12405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53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011651EF-0635-4B61-B1C7-41F8FDC7CA68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DF897BD4-2453-4D86-BA42-BF621DB7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970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97BD4-2453-4D86-BA42-BF621DB7005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611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Seed technology and chemical costs are likely higher due to stronger pressure from long-term production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97BD4-2453-4D86-BA42-BF621DB700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61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97BD4-2453-4D86-BA42-BF621DB7005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16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97BD4-2453-4D86-BA42-BF621DB7005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89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green.template_graphics2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2732088"/>
            <a:ext cx="73660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green.template_graphics3.wmf"/>
          <p:cNvPicPr>
            <a:picLocks noChangeAspect="1"/>
          </p:cNvPicPr>
          <p:nvPr/>
        </p:nvPicPr>
        <p:blipFill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5883275"/>
            <a:ext cx="7366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1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7515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FB7E1-EF20-4DD4-95F2-85C09D17FDA4}" type="datetime1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D0007-DE76-724F-9A59-044EF43E14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67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8ECF7-0B08-4BB5-BE6D-1D7798F5D98A}" type="datetime1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F43F9-9AD9-3A45-93DA-A9D45DCAEB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02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F9606-2F8A-4680-BB77-7EE1732A293E}" type="datetime1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81DC1-BEBA-A345-AF53-60017037B3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88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D3F99F-C92A-4AA9-906D-DA7256C1AD58}" type="datetime1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92C6D-BE8D-DD4F-81E9-D4989C088B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30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2EEE5-7429-4C1A-9E2E-1EF217A483B1}" type="datetime1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DF97D-3401-F044-9350-D83781889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11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89A7-D769-42BF-BDAC-62ABF7E0E3E2}" type="datetime1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D6F01-C5DD-F44B-8162-7A3A521E6E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64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317A3-3446-4300-9344-181C37F7D691}" type="datetime1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A6ADA-3E88-CA4E-8C53-69D0507716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0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6512E-A5B3-4490-A07D-1E99D92777FF}" type="datetime1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8ADCC-D3CD-C94F-8BCF-C2964FC686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33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24864-6EE4-4950-8324-AB41820ADAA6}" type="datetime1">
              <a:rPr lang="en-US" smtClean="0"/>
              <a:t>3/19/2014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57CE4-E225-774A-9249-292B5807F5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27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AC86B-9B87-4A06-A963-2380692851DE}" type="datetime1">
              <a:rPr lang="en-US" smtClean="0"/>
              <a:t>3/19/2014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E57B2-D218-2543-B1F3-50F8C73AA9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6F50E-8B69-4751-B1B6-9481F86C6ACC}" type="datetime1">
              <a:rPr lang="en-US" smtClean="0"/>
              <a:t>3/19/2014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DE4E5-189A-6749-A62F-55E6235656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50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A5598-00AE-43C5-9F5F-3693D2C1882B}" type="datetime1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3911F-13D9-5149-AD26-CA8FF84BF8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85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NUL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1409"/>
            </a:gs>
            <a:gs pos="2000">
              <a:srgbClr val="00564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E9A52AE2-B2D2-4A39-841B-D0B2D9F3D4FE}" type="datetime1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30F92C6D-BE8D-DD4F-81E9-D4989C088B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15" descr="green.template_graphics2.wmf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6164263"/>
            <a:ext cx="24638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FCF0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NUL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Question(s)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What are the costs of production?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What are the expected returns?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1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we’re going to get there.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Information</a:t>
            </a:r>
          </a:p>
          <a:p>
            <a:pPr marL="400050" lvl="1" indent="0">
              <a:buNone/>
            </a:pPr>
            <a:r>
              <a:rPr lang="en-US" dirty="0" smtClean="0"/>
              <a:t>-Yields</a:t>
            </a:r>
          </a:p>
          <a:p>
            <a:pPr marL="400050" lvl="1" indent="0">
              <a:buNone/>
            </a:pPr>
            <a:r>
              <a:rPr lang="en-US" dirty="0" smtClean="0"/>
              <a:t>-Historical cost and returns for beet production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Tools</a:t>
            </a:r>
          </a:p>
          <a:p>
            <a:pPr marL="400050" lvl="1" indent="0">
              <a:buNone/>
            </a:pPr>
            <a:r>
              <a:rPr lang="en-US" dirty="0" smtClean="0"/>
              <a:t>-Enterprise budget</a:t>
            </a:r>
          </a:p>
          <a:p>
            <a:pPr marL="400050" lvl="1" indent="0">
              <a:buNone/>
            </a:pPr>
            <a:r>
              <a:rPr lang="en-US" dirty="0" smtClean="0"/>
              <a:t>-Partial budget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25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50" y="274638"/>
            <a:ext cx="5943600" cy="1143000"/>
          </a:xfrm>
        </p:spPr>
        <p:txBody>
          <a:bodyPr/>
          <a:lstStyle/>
          <a:p>
            <a:r>
              <a:rPr lang="en-US" dirty="0" smtClean="0"/>
              <a:t>Yield Data (Handout 1)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561681"/>
              </p:ext>
            </p:extLst>
          </p:nvPr>
        </p:nvGraphicFramePr>
        <p:xfrm>
          <a:off x="766826" y="1569912"/>
          <a:ext cx="4271264" cy="12573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663329"/>
                <a:gridCol w="1663329"/>
                <a:gridCol w="944606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 smtClean="0">
                          <a:effectLst/>
                        </a:rPr>
                        <a:t>Litchville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Dryland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Notes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2012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33.2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2013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16.2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Saline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24.7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360364"/>
              </p:ext>
            </p:extLst>
          </p:nvPr>
        </p:nvGraphicFramePr>
        <p:xfrm>
          <a:off x="766826" y="3581400"/>
          <a:ext cx="3200400" cy="220027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600200"/>
                <a:gridCol w="1600200"/>
              </a:tblGrid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Carrington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Dryland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2009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23.4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2010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25.2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21.4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23.6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23.7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523343"/>
              </p:ext>
            </p:extLst>
          </p:nvPr>
        </p:nvGraphicFramePr>
        <p:xfrm>
          <a:off x="4781550" y="3523488"/>
          <a:ext cx="3200400" cy="220027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600200"/>
                <a:gridCol w="16002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Carrington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Irrigated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2009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23.9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2010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37.8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25.2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31.2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28.1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29.2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039022"/>
              </p:ext>
            </p:extLst>
          </p:nvPr>
        </p:nvGraphicFramePr>
        <p:xfrm>
          <a:off x="5683250" y="1548258"/>
          <a:ext cx="2317750" cy="157162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155700"/>
                <a:gridCol w="116205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Langdon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Dryland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26.5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31.3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29.1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29.0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103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Returns (Handout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875876"/>
              </p:ext>
            </p:extLst>
          </p:nvPr>
        </p:nvGraphicFramePr>
        <p:xfrm>
          <a:off x="121921" y="2036064"/>
          <a:ext cx="8863583" cy="22707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277781"/>
                <a:gridCol w="930967"/>
                <a:gridCol w="930967"/>
                <a:gridCol w="930967"/>
                <a:gridCol w="930967"/>
                <a:gridCol w="930967"/>
                <a:gridCol w="930967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2007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2008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2009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2010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2011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2012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Yield per acre (ton)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12.99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14.5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27.6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17.07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25.39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19.19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Value per ton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40.13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37.6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50.1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64.63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66.53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52.64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Total product return per acre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521.21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545.14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1,382.58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1,102.91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1,688.87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1,009.93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Crop insurance per acre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234.34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149.19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2.01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99.23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-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101.75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Other crop income per acre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1.76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7.55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12.01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5.76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12.25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7.64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Gross return per acre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757.3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701.88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1,396.59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1,207.90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1,701.11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1,119.32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25952" y="4413504"/>
            <a:ext cx="571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Source: FINBIN, North Dakota Averages, 2007-2012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7848" y="5181418"/>
            <a:ext cx="8528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u="sng" dirty="0">
                <a:solidFill>
                  <a:schemeClr val="bg1"/>
                </a:solidFill>
              </a:rPr>
              <a:t>Beet price includes returns </a:t>
            </a:r>
            <a:r>
              <a:rPr lang="en-US" sz="2800" u="sng" dirty="0" smtClean="0">
                <a:solidFill>
                  <a:schemeClr val="bg1"/>
                </a:solidFill>
              </a:rPr>
              <a:t>to processing/marketing</a:t>
            </a:r>
            <a:endParaRPr lang="en-US" sz="28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77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965462"/>
              </p:ext>
            </p:extLst>
          </p:nvPr>
        </p:nvGraphicFramePr>
        <p:xfrm>
          <a:off x="121922" y="287429"/>
          <a:ext cx="9022077" cy="569884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336393"/>
                <a:gridCol w="947614"/>
                <a:gridCol w="947614"/>
                <a:gridCol w="947614"/>
                <a:gridCol w="947614"/>
                <a:gridCol w="947614"/>
                <a:gridCol w="947614"/>
              </a:tblGrid>
              <a:tr h="33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Direct Expenses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2007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2008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2009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2010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2011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2012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Seed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91.15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140.43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159.78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168.78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179.41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146.57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Fertilizer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90.84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101.51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81.6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104.21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140.07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101.09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Crop chemicals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121.45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36.76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66.93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72.05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100.92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77.33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Crop insurance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21.87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25.07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26.11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35.88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26.13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Fuel &amp; oil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83.67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44.15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53.44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72.36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72.02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64.32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Repairs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80.2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70.21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77.55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99.5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109.03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85.81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Custom hire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13.11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6.74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6.83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18.23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24.01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13.03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Hired labor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21.35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26.24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18.2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26.56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49.86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26.93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Land rent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100.05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95.5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100.24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88.61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111.95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98.28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Stock/quota lease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53.81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61.55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190.86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231.77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210.68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147.11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Machinery leases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-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-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-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1.39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0.31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Hauling and trucking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-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-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-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19.04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4.19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Operating interest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10.59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19.53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10.4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21.5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14.05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Miscellaneous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-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0.64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-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3.82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0.27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1.02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Total direct expenses per acre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691.23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616.1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800.04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942.84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1,055.60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806.16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Return over direct </a:t>
                      </a:r>
                      <a:r>
                        <a:rPr lang="en-US" sz="1800" u="none" strike="noStrike" dirty="0" err="1">
                          <a:effectLst/>
                        </a:rPr>
                        <a:t>exp</a:t>
                      </a:r>
                      <a:r>
                        <a:rPr lang="en-US" sz="1800" u="none" strike="noStrike" dirty="0">
                          <a:effectLst/>
                        </a:rPr>
                        <a:t> per acre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66.08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85.78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596.56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265.06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645.52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313.16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25951" y="6169580"/>
            <a:ext cx="571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Source: FINBIN, North Dakota Averages, 2007-2012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41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6961976"/>
              </p:ext>
            </p:extLst>
          </p:nvPr>
        </p:nvGraphicFramePr>
        <p:xfrm>
          <a:off x="0" y="268383"/>
          <a:ext cx="9143999" cy="579177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381479"/>
                <a:gridCol w="960420"/>
                <a:gridCol w="960420"/>
                <a:gridCol w="960420"/>
                <a:gridCol w="960420"/>
                <a:gridCol w="960420"/>
                <a:gridCol w="960420"/>
              </a:tblGrid>
              <a:tr h="3745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Overhead Expenses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2007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2008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2009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2010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2011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2012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45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Custom hire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0.04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-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-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0.41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14.15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2.12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45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Hired labor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36.97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33.29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49.73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45.77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39.2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41.23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45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Machinery leases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3.29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5.38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4.73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6.02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4.48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4.83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45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Farm insurance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4.72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4.17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6.98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6.48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8.91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6.08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45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Utilities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2.69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2.58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3.55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3.78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4.71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3.38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45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Dues &amp; professional fees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3.56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2.11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2.87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4.68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3.93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3.39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45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Interest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8.42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7.64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6.21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5.56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4.54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6.58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45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Mach &amp; </a:t>
                      </a:r>
                      <a:r>
                        <a:rPr lang="en-US" sz="2000" b="1" u="none" strike="noStrike" dirty="0" err="1">
                          <a:effectLst/>
                        </a:rPr>
                        <a:t>bldg</a:t>
                      </a:r>
                      <a:r>
                        <a:rPr lang="en-US" sz="2000" b="1" u="none" strike="noStrike" dirty="0">
                          <a:effectLst/>
                        </a:rPr>
                        <a:t> depreciation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68.27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51.78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77.35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87.5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66.55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70.68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45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Miscellaneous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3.94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3.78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6.3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17.69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3.17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7.34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45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Total overhead expenses per acre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131.91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110.73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157.72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177.9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149.64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145.64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779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Total dir &amp; ovhd expenses per acre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823.13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726.83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957.76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1120.74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1205.23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951.8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45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45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Net return per acre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-65.83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-24.95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438.83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87.16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495.88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167.52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60064" y="6169580"/>
            <a:ext cx="571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Source: FINBIN, North Dakota Averages, 2007-2012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07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Price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Beet price includes returns to processing</a:t>
            </a:r>
            <a:r>
              <a:rPr lang="en-US" dirty="0" smtClean="0"/>
              <a:t>/ marketing</a:t>
            </a:r>
          </a:p>
          <a:p>
            <a:r>
              <a:rPr lang="en-US" dirty="0" smtClean="0"/>
              <a:t>Yields averaged less than 20 tons/acre</a:t>
            </a:r>
          </a:p>
          <a:p>
            <a:r>
              <a:rPr lang="en-US" dirty="0" smtClean="0"/>
              <a:t>Seed and chemicals averaged more than $220/acre over the six year period</a:t>
            </a:r>
          </a:p>
          <a:p>
            <a:r>
              <a:rPr lang="en-US" dirty="0" smtClean="0"/>
              <a:t>Two years with very high returns (&gt;$450/acre)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79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Beet Work Rates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6510193"/>
              </p:ext>
            </p:extLst>
          </p:nvPr>
        </p:nvGraphicFramePr>
        <p:xfrm>
          <a:off x="959612" y="1749520"/>
          <a:ext cx="7001764" cy="314325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70972"/>
                <a:gridCol w="2015396"/>
                <a:gridCol w="2015396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2010 Average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2013 Average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Planting with Fertilizer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16.73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19.51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Planting without Fertilizer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15.32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19.19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Topping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20.98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Lifting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47.75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Hauling ($/ton)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5.07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* Not reported due to small sample size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59612" y="5254752"/>
            <a:ext cx="7193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Source: Custom Farm Work Rates, North Dakota State University, EC499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158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210843"/>
              </p:ext>
            </p:extLst>
          </p:nvPr>
        </p:nvGraphicFramePr>
        <p:xfrm>
          <a:off x="457200" y="274638"/>
          <a:ext cx="8686799" cy="769728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834596"/>
                <a:gridCol w="753338"/>
                <a:gridCol w="140453"/>
                <a:gridCol w="834206"/>
                <a:gridCol w="3307027"/>
                <a:gridCol w="817179"/>
              </a:tblGrid>
              <a:tr h="25387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Industrial Beet Enterprise Budget </a:t>
                      </a:r>
                      <a:r>
                        <a:rPr lang="en-US" sz="1400" u="none" strike="noStrike" dirty="0" smtClean="0">
                          <a:effectLst/>
                        </a:rPr>
                        <a:t>Langdon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7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Per Acre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Your Numbers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Notes: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</a:tr>
              <a:tr h="2954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Market Yield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25</a:t>
                      </a:r>
                      <a:endParaRPr lang="en-US" sz="1400" b="0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29</a:t>
                      </a:r>
                      <a:endParaRPr 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Based on yield trials &amp; historical records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</a:tr>
              <a:tr h="163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Market Price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33.00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33.00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8x Corn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</a:tr>
              <a:tr h="163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Market Revenue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825.00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</a:tr>
              <a:tr h="16379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</a:tr>
              <a:tr h="163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DIRECT COSTS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</a:tr>
              <a:tr h="163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-Seed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150.00</a:t>
                      </a:r>
                      <a:endParaRPr lang="en-US" sz="1400" b="0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150.00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</a:tr>
              <a:tr h="163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-Crop Chemicals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75.00</a:t>
                      </a:r>
                      <a:endParaRPr lang="en-US" sz="1400" b="0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75.00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</a:tr>
              <a:tr h="163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-Fertilizer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100.00</a:t>
                      </a:r>
                      <a:endParaRPr lang="en-US" sz="1400" b="0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80.00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Fertilizer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credit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</a:tr>
              <a:tr h="163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-Crop Insurance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25.00</a:t>
                      </a:r>
                      <a:endParaRPr 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25.00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</a:tr>
              <a:tr h="163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-Fuel &amp; Lubrication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65.00</a:t>
                      </a:r>
                      <a:endParaRPr lang="en-US" sz="1400" b="0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65.00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</a:tr>
              <a:tr h="163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-Repairs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90.00</a:t>
                      </a:r>
                      <a:endParaRPr lang="en-US" sz="1400" b="0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90.00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</a:tr>
              <a:tr h="163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-Miscellaneous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45.00</a:t>
                      </a:r>
                      <a:endParaRPr 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45.00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</a:tr>
              <a:tr h="163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-Operating Interest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15.00</a:t>
                      </a:r>
                      <a:endParaRPr 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15.00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</a:tr>
              <a:tr h="2954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SUM OF LISTED DIRECT COSTS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565.00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</a:tr>
              <a:tr h="16379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</a:tr>
              <a:tr h="163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INDIRECT (FIXED) COSTS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</a:tr>
              <a:tr h="163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-Misc. Overhead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60.00</a:t>
                      </a:r>
                      <a:endParaRPr lang="en-US" sz="1400" b="0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</a:tr>
              <a:tr h="163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-Machinery Int. &amp; Dep.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75.00</a:t>
                      </a:r>
                      <a:endParaRPr lang="en-US" sz="1400" b="0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Some used equipment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</a:tr>
              <a:tr h="163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-Land Charge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55.50</a:t>
                      </a:r>
                      <a:endParaRPr 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</a:tr>
              <a:tr h="2954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SUM OF LISTED INDIRECT COSTS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229.00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</a:tr>
              <a:tr h="16379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</a:tr>
              <a:tr h="163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SUM OF ALL LISTED COSTS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55.50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</a:tr>
              <a:tr h="16379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</a:tr>
              <a:tr h="163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RETURN TO LABOR &amp; MGMT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69.50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</a:tr>
              <a:tr h="16379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</a:tr>
              <a:tr h="2954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LISTED COSTS PER BUDGET UNIT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(t) :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</a:tr>
              <a:tr h="163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-Direct Costs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22.60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</a:tr>
              <a:tr h="163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-Indirect Costs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9.16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</a:tr>
              <a:tr h="163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-Total Listed Costs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31.76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2" marR="6952" marT="6952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36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777" y="342900"/>
            <a:ext cx="3857185" cy="6355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699" y="333375"/>
            <a:ext cx="3035051" cy="500082"/>
          </a:xfrm>
          <a:prstGeom prst="rect">
            <a:avLst/>
          </a:prstGeom>
        </p:spPr>
      </p:pic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798130"/>
              </p:ext>
            </p:extLst>
          </p:nvPr>
        </p:nvGraphicFramePr>
        <p:xfrm>
          <a:off x="4" y="274638"/>
          <a:ext cx="9143993" cy="65245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9900"/>
                <a:gridCol w="789409"/>
                <a:gridCol w="246689"/>
                <a:gridCol w="542720"/>
                <a:gridCol w="258557"/>
                <a:gridCol w="530855"/>
                <a:gridCol w="128368"/>
                <a:gridCol w="661041"/>
                <a:gridCol w="789409"/>
                <a:gridCol w="789409"/>
                <a:gridCol w="789409"/>
                <a:gridCol w="789409"/>
                <a:gridCol w="789409"/>
                <a:gridCol w="789409"/>
              </a:tblGrid>
              <a:tr h="259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Handout 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</a:tr>
              <a:tr h="259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Industrial Beet Comparison Tool Cando/Langdon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</a:tr>
              <a:tr h="167442">
                <a:tc gridSpan="1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Prices which provide the same Return over Variable Costs between crops - North East N.D.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</a:tr>
              <a:tr h="16744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</a:tr>
              <a:tr h="16744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Select reference crop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Canola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</a:tr>
              <a:tr h="16744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Enter the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Canola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futures price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&lt;= enter cash price if no futures market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2" marR="8372" marT="8372" marB="0" anchor="b"/>
                </a:tc>
              </a:tr>
              <a:tr h="16744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Enter expected local basis (cash-futures)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-$0.01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&lt;= enter 0 basis if no futures market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</a:tr>
              <a:tr h="16744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Expected    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Canola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local cash price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</a:tr>
              <a:tr h="16744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</a:tr>
              <a:tr h="16744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Beet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S. Wht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Durum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Barley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Corn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Soybean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Drybeans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Oil Snflr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Conf Snflr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Canola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</a:tr>
              <a:tr h="167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Yield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</a:tr>
              <a:tr h="167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Relative Price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$22.60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$3.87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$4.13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$2.58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$2.95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$6.17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2" marR="8372" marT="8372" marB="0" anchor="b"/>
                </a:tc>
              </a:tr>
              <a:tr h="167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Income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$565.00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$174.16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$165.33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$165.34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$306.29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$178.93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$248.23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$169.14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$205.24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$320.61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</a:tr>
              <a:tr h="16744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</a:tr>
              <a:tr h="167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Variable costs: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</a:tr>
              <a:tr h="167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Seed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$150.00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$21.44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$22.50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$22.00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$83.78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$69.60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$45.00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$31.24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$46.55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$48.50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</a:tr>
              <a:tr h="167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Herbicide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75.00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21.80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21.80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19.00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45.30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26.70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28.90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20.50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</a:tr>
              <a:tr h="15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Fungicide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5.50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5.50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5.50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</a:tr>
              <a:tr h="167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Operating Int.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</a:tr>
              <a:tr h="167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Total </a:t>
                      </a:r>
                      <a:r>
                        <a:rPr lang="en-US" sz="1400" u="none" strike="noStrike" dirty="0" err="1">
                          <a:effectLst/>
                        </a:rPr>
                        <a:t>Var.Costs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$565.00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$174.16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$165.33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$165.34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$306.29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$178.93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$248.23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$169.14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$205.24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$200.28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</a:tr>
              <a:tr h="16744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</a:tr>
              <a:tr h="167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Return Over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$120.33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</a:tr>
              <a:tr h="167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Variable Costs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</a:tr>
              <a:tr h="16744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</a:tr>
              <a:tr h="167442">
                <a:tc gridSpan="13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Note: - Only variable costs are considered in this comparison. You can include an amount under "misc." 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</a:tr>
              <a:tr h="167442">
                <a:tc gridSpan="1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     to account for any differences between crops in fixed costs, labor, management and risk.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2" marR="8372" marT="837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87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Industrial Beet Production:</a:t>
            </a:r>
            <a:br>
              <a:rPr lang="en-US" dirty="0" smtClean="0"/>
            </a:br>
            <a:r>
              <a:rPr lang="en-US" dirty="0" smtClean="0"/>
              <a:t>Revenue, Costs, and Returns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Ripplinger</a:t>
            </a:r>
          </a:p>
          <a:p>
            <a:r>
              <a:rPr lang="en-US" dirty="0" smtClean="0"/>
              <a:t>March 18-20,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DDF97D-3401-F044-9350-D8378188946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02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Beet Compare Tool</a:t>
            </a:r>
            <a:br>
              <a:rPr lang="en-US" dirty="0" smtClean="0"/>
            </a:br>
            <a:r>
              <a:rPr lang="en-US" dirty="0" smtClean="0"/>
              <a:t>(Handout 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Based on the Crop Compare Tool (A. Swenson, NDSU)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Will be available online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Considers variable cost – which isn’t the right way to frame the decision to grow beets for the first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73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Budget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116141"/>
              </p:ext>
            </p:extLst>
          </p:nvPr>
        </p:nvGraphicFramePr>
        <p:xfrm>
          <a:off x="546609" y="280004"/>
          <a:ext cx="7841486" cy="565750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771300"/>
                <a:gridCol w="242411"/>
                <a:gridCol w="1528889"/>
                <a:gridCol w="378143"/>
                <a:gridCol w="470408"/>
                <a:gridCol w="1679035"/>
                <a:gridCol w="1771300"/>
              </a:tblGrid>
              <a:tr h="63775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Partial Budget </a:t>
                      </a:r>
                      <a:r>
                        <a:rPr lang="en-US" sz="2400" u="none" strike="noStrike" dirty="0" smtClean="0">
                          <a:effectLst/>
                        </a:rPr>
                        <a:t>Langdon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145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Scale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160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acres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5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A. Added </a:t>
                      </a:r>
                      <a:r>
                        <a:rPr lang="en-US" sz="2400" u="none" strike="noStrike" dirty="0">
                          <a:effectLst/>
                        </a:rPr>
                        <a:t>Income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C. Added </a:t>
                      </a:r>
                      <a:r>
                        <a:rPr lang="en-US" sz="2400" u="none" strike="noStrike" dirty="0">
                          <a:effectLst/>
                        </a:rPr>
                        <a:t>Costs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145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Yield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700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202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Price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 smtClean="0">
                          <a:effectLst/>
                        </a:rPr>
                        <a:t>33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202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Revenue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 smtClean="0">
                          <a:effectLst/>
                        </a:rPr>
                        <a:t>132000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112000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5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5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B. Reduced </a:t>
                      </a:r>
                      <a:r>
                        <a:rPr lang="en-US" sz="2400" u="none" strike="noStrike" dirty="0">
                          <a:effectLst/>
                        </a:rPr>
                        <a:t>Costs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D. Reduced </a:t>
                      </a:r>
                      <a:r>
                        <a:rPr lang="en-US" sz="2400" u="none" strike="noStrike" dirty="0">
                          <a:effectLst/>
                        </a:rPr>
                        <a:t>Income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145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 smtClean="0">
                          <a:effectLst/>
                        </a:rPr>
                        <a:t>244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Yield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 smtClean="0">
                          <a:effectLst/>
                        </a:rPr>
                        <a:t>1720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20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Price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 smtClean="0">
                          <a:effectLst/>
                        </a:rPr>
                        <a:t>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20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 smtClean="0">
                          <a:effectLst/>
                        </a:rPr>
                        <a:t>38960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Revenue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 smtClean="0">
                          <a:effectLst/>
                        </a:rPr>
                        <a:t>55040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55">
                <a:tc gridSpan="2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none" strike="noStrike" dirty="0">
                          <a:effectLst/>
                        </a:rPr>
                        <a:t> </a:t>
                      </a:r>
                      <a:r>
                        <a:rPr lang="en-US" sz="2400" b="1" u="none" strike="noStrike" dirty="0" smtClean="0">
                          <a:effectLst/>
                        </a:rPr>
                        <a:t>Net Change</a:t>
                      </a:r>
                      <a:endParaRPr lang="en-US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1145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A+B-C-D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</a:rPr>
                        <a:t>3920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Per Acre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 smtClean="0">
                          <a:effectLst/>
                        </a:rPr>
                        <a:t>24.50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58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9631632"/>
              </p:ext>
            </p:extLst>
          </p:nvPr>
        </p:nvGraphicFramePr>
        <p:xfrm>
          <a:off x="457200" y="274638"/>
          <a:ext cx="8039100" cy="513277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15939"/>
                <a:gridCol w="1815939"/>
                <a:gridCol w="387672"/>
                <a:gridCol w="387672"/>
                <a:gridCol w="1815939"/>
                <a:gridCol w="1815939"/>
              </a:tblGrid>
              <a:tr h="57430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Partial Budget </a:t>
                      </a:r>
                      <a:r>
                        <a:rPr lang="en-US" sz="2400" u="none" strike="noStrike" dirty="0" smtClean="0">
                          <a:effectLst/>
                        </a:rPr>
                        <a:t>Langdon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Scale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160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acres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2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Added Income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Added Costs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Yield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665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904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Price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904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Revenue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153120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106400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2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Reduced Costs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Reduced Income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244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Yield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1720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904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Price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0.20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904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38960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Revenue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55040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Net Change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>
                          <a:effectLst/>
                        </a:rPr>
                        <a:t>30640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Per Acre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191.50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74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Shortcomings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dirty="0" smtClean="0"/>
              <a:t>No prices (grower contract)</a:t>
            </a:r>
          </a:p>
          <a:p>
            <a:pPr marL="0" indent="0">
              <a:buNone/>
            </a:pPr>
            <a:r>
              <a:rPr lang="en-US" sz="2600" dirty="0" smtClean="0"/>
              <a:t>Imprecise data (inaccurate!?!)</a:t>
            </a:r>
          </a:p>
          <a:p>
            <a:pPr marL="0" indent="0">
              <a:buNone/>
            </a:pPr>
            <a:r>
              <a:rPr lang="en-US" sz="2600" dirty="0" smtClean="0"/>
              <a:t>Risk! (Yield, harvest activity, inputs)</a:t>
            </a:r>
          </a:p>
          <a:p>
            <a:pPr marL="0" indent="0">
              <a:buNone/>
            </a:pPr>
            <a:r>
              <a:rPr lang="en-US" sz="2600" dirty="0" smtClean="0"/>
              <a:t>Equipment – depreciation/interest</a:t>
            </a:r>
          </a:p>
          <a:p>
            <a:pPr marL="0" indent="0">
              <a:buNone/>
            </a:pPr>
            <a:r>
              <a:rPr lang="en-US" sz="2600" dirty="0" smtClean="0"/>
              <a:t>Transport to pile?</a:t>
            </a:r>
          </a:p>
          <a:p>
            <a:pPr marL="0" indent="0">
              <a:buNone/>
            </a:pPr>
            <a:r>
              <a:rPr lang="en-US" sz="2600" dirty="0" smtClean="0"/>
              <a:t>Application to your operation</a:t>
            </a:r>
          </a:p>
          <a:p>
            <a:pPr marL="0" indent="0">
              <a:buNone/>
            </a:pPr>
            <a:r>
              <a:rPr lang="en-US" sz="2600" dirty="0" smtClean="0"/>
              <a:t>Long term commitment</a:t>
            </a:r>
          </a:p>
          <a:p>
            <a:pPr marL="0" indent="0">
              <a:buNone/>
            </a:pPr>
            <a:r>
              <a:rPr lang="en-US" sz="2600" dirty="0" smtClean="0"/>
              <a:t>More detailed analysis (change in rotation/not crop)</a:t>
            </a:r>
          </a:p>
          <a:p>
            <a:pPr marL="0" indent="0">
              <a:buNone/>
            </a:pPr>
            <a:r>
              <a:rPr lang="en-US" sz="2600" dirty="0" smtClean="0"/>
              <a:t>Insurance!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01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question for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What returns do you require to grow?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00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Thank You</a:t>
            </a:r>
            <a:r>
              <a:rPr lang="en-US" dirty="0"/>
              <a:t>.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Project Background/Update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Production Economics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7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Beet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A project to convert beet to biofuels and other products is moving toward commercialization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800" dirty="0" smtClean="0"/>
              <a:t>Economic, environmental, and engineering studies have and are being conducted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800" dirty="0" smtClean="0"/>
              <a:t>Identified five potential sites:  Cando, Carrington, </a:t>
            </a:r>
            <a:r>
              <a:rPr lang="en-US" sz="2800" dirty="0" smtClean="0"/>
              <a:t>Jamestown</a:t>
            </a:r>
            <a:r>
              <a:rPr lang="en-US" sz="2800" dirty="0" smtClean="0"/>
              <a:t>, </a:t>
            </a:r>
            <a:r>
              <a:rPr lang="en-US" sz="2800" dirty="0" smtClean="0"/>
              <a:t>Langdon, Valley </a:t>
            </a:r>
            <a:r>
              <a:rPr lang="en-US" sz="2800" dirty="0" smtClean="0"/>
              <a:t>City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u="sng" dirty="0" smtClean="0"/>
              <a:t>Critical factor: feedstock availability</a:t>
            </a:r>
            <a:endParaRPr lang="en-US" sz="28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1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Beet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Production/operation as soon as 2016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No grower contracts or securities offering at this time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19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US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Tracy, CA/Delta Distillers</a:t>
            </a:r>
          </a:p>
          <a:p>
            <a:pPr>
              <a:buFontTx/>
              <a:buChar char="-"/>
            </a:pPr>
            <a:r>
              <a:rPr lang="en-US" sz="2800" dirty="0" smtClean="0"/>
              <a:t>Arranging financing </a:t>
            </a:r>
          </a:p>
          <a:p>
            <a:pPr>
              <a:buFontTx/>
              <a:buChar char="-"/>
            </a:pPr>
            <a:r>
              <a:rPr lang="en-US" sz="2800" dirty="0"/>
              <a:t>H</a:t>
            </a:r>
            <a:r>
              <a:rPr lang="en-US" sz="2800" dirty="0" smtClean="0"/>
              <a:t>as growers contract</a:t>
            </a:r>
          </a:p>
          <a:p>
            <a:pPr>
              <a:buFontTx/>
              <a:buChar char="-"/>
            </a:pPr>
            <a:r>
              <a:rPr lang="en-US" sz="2800" dirty="0" smtClean="0"/>
              <a:t>Will use waste steam/energy from desalinization plant</a:t>
            </a:r>
          </a:p>
          <a:p>
            <a:pPr>
              <a:buFontTx/>
              <a:buChar char="-"/>
            </a:pPr>
            <a:r>
              <a:rPr lang="en-US" sz="2800" b="1" u="sng" dirty="0" smtClean="0"/>
              <a:t>Spring of 2015 Start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2800" dirty="0" smtClean="0"/>
              <a:t>Mendota, CA group also active</a:t>
            </a:r>
          </a:p>
          <a:p>
            <a:pPr marL="0" indent="0">
              <a:buNone/>
            </a:pPr>
            <a:r>
              <a:rPr lang="en-US" sz="2800" dirty="0" smtClean="0"/>
              <a:t>- Received $5 million grant from State of CA in 2013 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1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non-beet sugar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Solazyme</a:t>
            </a:r>
            <a:r>
              <a:rPr lang="en-US" dirty="0" smtClean="0"/>
              <a:t> has partnered with ADM to develop a commercial scale facility next to ADM’s Clinton Corn Wet Mill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The search is for low-cost, low-carbon sugar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55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NDSU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ARPA-E Grant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Extension Proposal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beet production economics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A6ADA-3E88-CA4E-8C53-69D05077168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24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SKPANEKEY" val="71d957d1-d431-4e19-82ce-70eba0a8e170"/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SHOWBARVISIBLE" val="True"/>
  <p:tag name="ANSWERNOWSTYLE" val="-1"/>
  <p:tag name="RESPTABLESTYLE" val="-1"/>
  <p:tag name="BACKUPSESSIONS" val="True"/>
  <p:tag name="AUTOUPDATEALIASES" val="True"/>
  <p:tag name="SKIPREMAININGRACESLIDES" val="True"/>
  <p:tag name="BUBBLESIZEVISIBLE" val="True"/>
  <p:tag name="CUSTOMCELLBACKCOLOR1" val="-657956"/>
  <p:tag name="DISPLAYNAME" val="True"/>
  <p:tag name="AUTOSIZEGRID" val="True"/>
  <p:tag name="CHARTLABELS" val="1"/>
  <p:tag name="ALLOWUSERFEEDBACK" val="True"/>
  <p:tag name="ZEROBASED" val="False"/>
  <p:tag name="FIBINCLUDEOTHER" val="True"/>
  <p:tag name="PRRESPONSE4" val="7"/>
  <p:tag name="PRRESPONSE9" val="2"/>
  <p:tag name="TPOS" val="2"/>
  <p:tag name="SAVECSVWITHSESSION" val="True"/>
  <p:tag name="RESPCOUNTERFORMAT" val="0"/>
  <p:tag name="CHARTVALUEFORMAT" val="0%"/>
  <p:tag name="RACEENDPOINTS" val="100"/>
  <p:tag name="BUBBLENAMEVISIBLE" val="True"/>
  <p:tag name="CUSTOMCELLBACKCOLOR2" val="-13395457"/>
  <p:tag name="GRIDOPACITY" val="90"/>
  <p:tag name="POLLINGCYCLE" val="2"/>
  <p:tag name="CORRECTPOINTVALUE" val="1"/>
  <p:tag name="ADVANCEDSETTINGSVIEW" val="False"/>
  <p:tag name="PRRESPONSE3" val="8"/>
  <p:tag name="SHOWFLASHWARNING" val="True"/>
  <p:tag name="POWERPOINTVERSION" val="14.0"/>
  <p:tag name="COUNTDOWNSTYLE" val="-1"/>
  <p:tag name="AUTOADVANCE" val="False"/>
  <p:tag name="PARTICIPANTSINLEADERBOARD" val="5"/>
  <p:tag name="CUSTOMGRIDBACKCOLOR" val="-722948"/>
  <p:tag name="GRIDROTATIONINTERVAL" val="2"/>
  <p:tag name="INCLUDENONRESPONDERS" val="False"/>
  <p:tag name="CHARTSCALE" val="True"/>
  <p:tag name="PRRESPONSE5" val="6"/>
  <p:tag name="WASPOLLED" val="65974EBF13894094A2D7E3F56895287B"/>
  <p:tag name="ANSWERNOWTEXT" val="Answer Now"/>
  <p:tag name="REVIEWONLY" val="False"/>
  <p:tag name="BUBBLEGROUPING" val="3"/>
  <p:tag name="DISPLAYDEVICENUMBER" val="True"/>
  <p:tag name="INCLUDEPPT" val="True"/>
  <p:tag name="FIBDISPLAYKEYWORDS" val="True"/>
  <p:tag name="ALWAYSOPENPOLL" val="False"/>
  <p:tag name="COUNTDOWNSECONDS" val="10"/>
  <p:tag name="RACEANIMATIONSPEED" val="3"/>
  <p:tag name="USESCHEMECOLORS" val="True"/>
  <p:tag name="REALTIMEBACKUP" val="False"/>
  <p:tag name="PRRESPONSE7" val="4"/>
  <p:tag name="CSVFORMAT" val="0"/>
  <p:tag name="MAXRESPONDERS" val="5"/>
  <p:tag name="GRIDFONTSIZE" val="12"/>
  <p:tag name="PRRESPONSE1" val="10"/>
  <p:tag name="NUMRESPONSES" val="1"/>
  <p:tag name="CUSTOMCELLBACKCOLOR3" val="-268652"/>
  <p:tag name="FIBDISPLAYRESULTS" val="True"/>
  <p:tag name="ALLOWDUPLICATES" val="False"/>
  <p:tag name="RESETCHARTS" val="True"/>
  <p:tag name="USESECONDARYMONITOR" val="True"/>
  <p:tag name="REALTIMEBACKUPPATH" val="(None)"/>
  <p:tag name="DEFAULTNUMTEAMS" val="5"/>
  <p:tag name="STDCHART" val="1"/>
  <p:tag name="GRIDPOSITION" val="1"/>
  <p:tag name="TPVERSION" val="2008"/>
  <p:tag name="PRRESPONSE8" val="3"/>
  <p:tag name="DELIMITERS" val="3.1"/>
  <p:tag name="TPFULLVERSION" val="4.3.2.1178"/>
  <p:tag name="INCLUDESESSIO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ndsu-template1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ndsu-template1(1)</Template>
  <TotalTime>11046</TotalTime>
  <Words>1389</Words>
  <Application>Microsoft Office PowerPoint</Application>
  <PresentationFormat>On-screen Show (4:3)</PresentationFormat>
  <Paragraphs>807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MS PGothic</vt:lpstr>
      <vt:lpstr>Arial</vt:lpstr>
      <vt:lpstr>Calibri</vt:lpstr>
      <vt:lpstr>ndsu-template1(1)</vt:lpstr>
      <vt:lpstr>PowerPoint Presentation</vt:lpstr>
      <vt:lpstr>Industrial Beet Production: Revenue, Costs, and Returns</vt:lpstr>
      <vt:lpstr>Agenda</vt:lpstr>
      <vt:lpstr>Industrial Beet Background</vt:lpstr>
      <vt:lpstr>Industrial Beet Background</vt:lpstr>
      <vt:lpstr>Other US Projects</vt:lpstr>
      <vt:lpstr>A non-beet sugar project</vt:lpstr>
      <vt:lpstr>NDSU Activities</vt:lpstr>
      <vt:lpstr>Industrial beet production economics</vt:lpstr>
      <vt:lpstr>The Big Question(s)</vt:lpstr>
      <vt:lpstr>How we’re going to get there.</vt:lpstr>
      <vt:lpstr>Yield Data (Handout 1)</vt:lpstr>
      <vt:lpstr>Historical Returns (Handout 2)</vt:lpstr>
      <vt:lpstr>PowerPoint Presentation</vt:lpstr>
      <vt:lpstr>PowerPoint Presentation</vt:lpstr>
      <vt:lpstr>Historical Price Review</vt:lpstr>
      <vt:lpstr>Custom Beet Work Rates</vt:lpstr>
      <vt:lpstr>PowerPoint Presentation</vt:lpstr>
      <vt:lpstr>PowerPoint Presentation</vt:lpstr>
      <vt:lpstr>Industrial Beet Compare Tool (Handout 5)</vt:lpstr>
      <vt:lpstr>Partial Budget</vt:lpstr>
      <vt:lpstr>PowerPoint Presentation</vt:lpstr>
      <vt:lpstr>Shortcomings</vt:lpstr>
      <vt:lpstr>A question for you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Ripplinger</dc:creator>
  <cp:lastModifiedBy>David Ripplinger</cp:lastModifiedBy>
  <cp:revision>494</cp:revision>
  <cp:lastPrinted>2013-08-21T13:41:12Z</cp:lastPrinted>
  <dcterms:created xsi:type="dcterms:W3CDTF">2011-12-22T01:26:49Z</dcterms:created>
  <dcterms:modified xsi:type="dcterms:W3CDTF">2014-03-21T14:21:09Z</dcterms:modified>
</cp:coreProperties>
</file>