
<file path=[Content_Types].xml><?xml version="1.0" encoding="utf-8"?>
<Types xmlns="http://schemas.openxmlformats.org/package/2006/content-types">
  <Default Extension="png" ContentType="image/png"/>
  <Default Extension="pdf" ContentType="application/pdf"/>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78"/>
  </p:sldMasterIdLst>
  <p:notesMasterIdLst>
    <p:notesMasterId r:id="rId106"/>
  </p:notesMasterIdLst>
  <p:handoutMasterIdLst>
    <p:handoutMasterId r:id="rId107"/>
  </p:handoutMasterIdLst>
  <p:sldIdLst>
    <p:sldId id="256" r:id="rId79"/>
    <p:sldId id="257" r:id="rId80"/>
    <p:sldId id="262" r:id="rId81"/>
    <p:sldId id="263" r:id="rId82"/>
    <p:sldId id="324" r:id="rId83"/>
    <p:sldId id="325" r:id="rId84"/>
    <p:sldId id="326" r:id="rId85"/>
    <p:sldId id="327" r:id="rId86"/>
    <p:sldId id="328" r:id="rId87"/>
    <p:sldId id="336" r:id="rId88"/>
    <p:sldId id="337" r:id="rId89"/>
    <p:sldId id="331" r:id="rId90"/>
    <p:sldId id="330" r:id="rId91"/>
    <p:sldId id="332" r:id="rId92"/>
    <p:sldId id="333" r:id="rId93"/>
    <p:sldId id="334" r:id="rId94"/>
    <p:sldId id="287" r:id="rId95"/>
    <p:sldId id="288" r:id="rId96"/>
    <p:sldId id="338" r:id="rId97"/>
    <p:sldId id="339" r:id="rId98"/>
    <p:sldId id="309" r:id="rId99"/>
    <p:sldId id="317" r:id="rId100"/>
    <p:sldId id="335" r:id="rId101"/>
    <p:sldId id="302" r:id="rId102"/>
    <p:sldId id="298" r:id="rId103"/>
    <p:sldId id="323" r:id="rId104"/>
    <p:sldId id="284" r:id="rId105"/>
  </p:sldIdLst>
  <p:sldSz cx="9144000" cy="6858000" type="screen4x3"/>
  <p:notesSz cx="6954838" cy="9309100"/>
  <p:custDataLst>
    <p:tags r:id="rId108"/>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523"/>
    <a:srgbClr val="FFC830"/>
    <a:srgbClr val="001409"/>
    <a:srgbClr val="FFCF01"/>
    <a:srgbClr val="00564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8" autoAdjust="0"/>
    <p:restoredTop sz="77199" autoAdjust="0"/>
  </p:normalViewPr>
  <p:slideViewPr>
    <p:cSldViewPr snapToGrid="0" snapToObjects="1">
      <p:cViewPr varScale="1">
        <p:scale>
          <a:sx n="57" d="100"/>
          <a:sy n="57" d="100"/>
        </p:scale>
        <p:origin x="780" y="7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slide" Target="slides/slide6.xml"/><Relationship Id="rId89" Type="http://schemas.openxmlformats.org/officeDocument/2006/relationships/slide" Target="slides/slide11.xml"/><Relationship Id="rId112"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07" Type="http://schemas.openxmlformats.org/officeDocument/2006/relationships/handoutMaster" Target="handoutMasters/handoutMaster1.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customXml" Target="../customXml/item53.xml"/><Relationship Id="rId58" Type="http://schemas.openxmlformats.org/officeDocument/2006/relationships/customXml" Target="../customXml/item58.xml"/><Relationship Id="rId66" Type="http://schemas.openxmlformats.org/officeDocument/2006/relationships/customXml" Target="../customXml/item66.xml"/><Relationship Id="rId74" Type="http://schemas.openxmlformats.org/officeDocument/2006/relationships/customXml" Target="../customXml/item74.xml"/><Relationship Id="rId79" Type="http://schemas.openxmlformats.org/officeDocument/2006/relationships/slide" Target="slides/slide1.xml"/><Relationship Id="rId87" Type="http://schemas.openxmlformats.org/officeDocument/2006/relationships/slide" Target="slides/slide9.xml"/><Relationship Id="rId102" Type="http://schemas.openxmlformats.org/officeDocument/2006/relationships/slide" Target="slides/slide24.xml"/><Relationship Id="rId110" Type="http://schemas.openxmlformats.org/officeDocument/2006/relationships/viewProps" Target="viewProps.xml"/><Relationship Id="rId5" Type="http://schemas.openxmlformats.org/officeDocument/2006/relationships/customXml" Target="../customXml/item5.xml"/><Relationship Id="rId61" Type="http://schemas.openxmlformats.org/officeDocument/2006/relationships/customXml" Target="../customXml/item61.xml"/><Relationship Id="rId82" Type="http://schemas.openxmlformats.org/officeDocument/2006/relationships/slide" Target="slides/slide4.xml"/><Relationship Id="rId90" Type="http://schemas.openxmlformats.org/officeDocument/2006/relationships/slide" Target="slides/slide12.xml"/><Relationship Id="rId95" Type="http://schemas.openxmlformats.org/officeDocument/2006/relationships/slide" Target="slides/slide17.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customXml" Target="../customXml/item64.xml"/><Relationship Id="rId69" Type="http://schemas.openxmlformats.org/officeDocument/2006/relationships/customXml" Target="../customXml/item69.xml"/><Relationship Id="rId77" Type="http://schemas.openxmlformats.org/officeDocument/2006/relationships/customXml" Target="../customXml/item77.xml"/><Relationship Id="rId100" Type="http://schemas.openxmlformats.org/officeDocument/2006/relationships/slide" Target="slides/slide22.xml"/><Relationship Id="rId105" Type="http://schemas.openxmlformats.org/officeDocument/2006/relationships/slide" Target="slides/slide27.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80" Type="http://schemas.openxmlformats.org/officeDocument/2006/relationships/slide" Target="slides/slide2.xml"/><Relationship Id="rId85" Type="http://schemas.openxmlformats.org/officeDocument/2006/relationships/slide" Target="slides/slide7.xml"/><Relationship Id="rId93" Type="http://schemas.openxmlformats.org/officeDocument/2006/relationships/slide" Target="slides/slide15.xml"/><Relationship Id="rId98" Type="http://schemas.openxmlformats.org/officeDocument/2006/relationships/slide" Target="slides/slide20.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customXml" Target="../customXml/item67.xml"/><Relationship Id="rId103" Type="http://schemas.openxmlformats.org/officeDocument/2006/relationships/slide" Target="slides/slide25.xml"/><Relationship Id="rId108" Type="http://schemas.openxmlformats.org/officeDocument/2006/relationships/tags" Target="tags/tag1.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customXml" Target="../customXml/item70.xml"/><Relationship Id="rId75" Type="http://schemas.openxmlformats.org/officeDocument/2006/relationships/customXml" Target="../customXml/item75.xml"/><Relationship Id="rId83" Type="http://schemas.openxmlformats.org/officeDocument/2006/relationships/slide" Target="slides/slide5.xml"/><Relationship Id="rId88" Type="http://schemas.openxmlformats.org/officeDocument/2006/relationships/slide" Target="slides/slide10.xml"/><Relationship Id="rId91" Type="http://schemas.openxmlformats.org/officeDocument/2006/relationships/slide" Target="slides/slide13.xml"/><Relationship Id="rId96" Type="http://schemas.openxmlformats.org/officeDocument/2006/relationships/slide" Target="slides/slide18.xml"/><Relationship Id="rId11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notesMaster" Target="notesMasters/notesMaster1.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customXml" Target="../customXml/item73.xml"/><Relationship Id="rId78" Type="http://schemas.openxmlformats.org/officeDocument/2006/relationships/slideMaster" Target="slideMasters/slideMaster1.xml"/><Relationship Id="rId81" Type="http://schemas.openxmlformats.org/officeDocument/2006/relationships/slide" Target="slides/slide3.xml"/><Relationship Id="rId86" Type="http://schemas.openxmlformats.org/officeDocument/2006/relationships/slide" Target="slides/slide8.xml"/><Relationship Id="rId94" Type="http://schemas.openxmlformats.org/officeDocument/2006/relationships/slide" Target="slides/slide16.xml"/><Relationship Id="rId99" Type="http://schemas.openxmlformats.org/officeDocument/2006/relationships/slide" Target="slides/slide21.xml"/><Relationship Id="rId101" Type="http://schemas.openxmlformats.org/officeDocument/2006/relationships/slide" Target="slides/slide23.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presProps" Target="presProps.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slide" Target="slides/slide19.xml"/><Relationship Id="rId104" Type="http://schemas.openxmlformats.org/officeDocument/2006/relationships/slide" Target="slides/slide26.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slide" Target="slides/slide1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David.Ripplinger\Desktop\beet%20retrospectiv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2400" dirty="0"/>
              <a:t>Tons Per Acre</a:t>
            </a:r>
          </a:p>
        </c:rich>
      </c:tx>
      <c:layout>
        <c:manualLayout>
          <c:xMode val="edge"/>
          <c:yMode val="edge"/>
          <c:x val="0.19528881946712134"/>
          <c:y val="6.7443619523812641E-3"/>
        </c:manualLayout>
      </c:layout>
      <c:overlay val="0"/>
    </c:title>
    <c:autoTitleDeleted val="0"/>
    <c:plotArea>
      <c:layout/>
      <c:barChart>
        <c:barDir val="col"/>
        <c:grouping val="clustered"/>
        <c:varyColors val="0"/>
        <c:ser>
          <c:idx val="0"/>
          <c:order val="0"/>
          <c:tx>
            <c:strRef>
              <c:f>'2009 to 2012 Tons'!$B$1:$B$2</c:f>
              <c:strCache>
                <c:ptCount val="1"/>
                <c:pt idx="0">
                  <c:v>2009</c:v>
                </c:pt>
              </c:strCache>
            </c:strRef>
          </c:tx>
          <c:invertIfNegative val="0"/>
          <c:dLbls>
            <c:dLbl>
              <c:idx val="0"/>
              <c:layout>
                <c:manualLayout>
                  <c:x val="0"/>
                  <c:y val="6.8027210884353704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3557126030624301E-3"/>
                  <c:y val="6.5199674001629997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5.69702082200251E-3"/>
                  <c:y val="1.4582334258065001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8.87487200317294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
                  <c:y val="-1.02040816326531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'2009 to 2012 Tons'!$A$3:$A$15</c:f>
              <c:strCache>
                <c:ptCount val="13"/>
                <c:pt idx="0">
                  <c:v>Oakes Irr - DICKEY (A)</c:v>
                </c:pt>
                <c:pt idx="1">
                  <c:v>Dazey Irr - GRIGGS (B)</c:v>
                </c:pt>
                <c:pt idx="2">
                  <c:v>Dazey Dry -GRIGGS (B)</c:v>
                </c:pt>
                <c:pt idx="3">
                  <c:v>Carrington Irr - FOSTER (C)</c:v>
                </c:pt>
                <c:pt idx="4">
                  <c:v>Carrington Dry - FOSTER (C)</c:v>
                </c:pt>
                <c:pt idx="5">
                  <c:v>Turtle Lake Irr - McLEAN (D)</c:v>
                </c:pt>
                <c:pt idx="6">
                  <c:v>Williston Irr - WILLIAMS (E)</c:v>
                </c:pt>
                <c:pt idx="7">
                  <c:v>Minot Dry - WARD-(F)</c:v>
                </c:pt>
                <c:pt idx="8">
                  <c:v>Langdon Dry -CAVALIER (G)</c:v>
                </c:pt>
                <c:pt idx="9">
                  <c:v>Spiritwood Dry - STUTSMAN (H)</c:v>
                </c:pt>
                <c:pt idx="10">
                  <c:v>Litchville Dry - BARNES (I)</c:v>
                </c:pt>
                <c:pt idx="11">
                  <c:v>Harvey Dry- WELLS (J)</c:v>
                </c:pt>
                <c:pt idx="12">
                  <c:v>Colgate Dry - STEELE (K)</c:v>
                </c:pt>
              </c:strCache>
            </c:strRef>
          </c:cat>
          <c:val>
            <c:numRef>
              <c:f>'2009 to 2012 Tons'!$B$3:$B$15</c:f>
              <c:numCache>
                <c:formatCode>General</c:formatCode>
                <c:ptCount val="13"/>
                <c:pt idx="0">
                  <c:v>25.8</c:v>
                </c:pt>
                <c:pt idx="3">
                  <c:v>23.9</c:v>
                </c:pt>
                <c:pt idx="4">
                  <c:v>23.4</c:v>
                </c:pt>
              </c:numCache>
            </c:numRef>
          </c:val>
        </c:ser>
        <c:ser>
          <c:idx val="1"/>
          <c:order val="1"/>
          <c:tx>
            <c:strRef>
              <c:f>'2009 to 2012 Tons'!$C$1:$C$2</c:f>
              <c:strCache>
                <c:ptCount val="1"/>
                <c:pt idx="0">
                  <c:v>2010</c:v>
                </c:pt>
              </c:strCache>
            </c:strRef>
          </c:tx>
          <c:spPr>
            <a:solidFill>
              <a:srgbClr val="009900"/>
            </a:solidFill>
          </c:spPr>
          <c:invertIfNegative val="0"/>
          <c:dLbls>
            <c:dLbl>
              <c:idx val="0"/>
              <c:layout>
                <c:manualLayout>
                  <c:x val="1.5823755526891701E-3"/>
                  <c:y val="1.02041645868663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8.7814941538267004E-4"/>
                  <c:y val="1.65555138466413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5682825069736696E-4"/>
                  <c:y val="6.8026795143703396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8546520980786499E-3"/>
                  <c:y val="8.0492017436619104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8.0185560921952896E-4"/>
                  <c:y val="-4.721752050194240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4302475239881116E-3"/>
                  <c:y val="-2.510637416551797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8.5669980994616097E-4"/>
                  <c:y val="5.9703555393734401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2.3557126030624301E-3"/>
                  <c:y val="1.9983956773129499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8"/>
              <c:layout>
                <c:manualLayout>
                  <c:x val="0"/>
                  <c:y val="1.02040816326531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'2009 to 2012 Tons'!$A$3:$A$15</c:f>
              <c:strCache>
                <c:ptCount val="13"/>
                <c:pt idx="0">
                  <c:v>Oakes Irr - DICKEY (A)</c:v>
                </c:pt>
                <c:pt idx="1">
                  <c:v>Dazey Irr - GRIGGS (B)</c:v>
                </c:pt>
                <c:pt idx="2">
                  <c:v>Dazey Dry -GRIGGS (B)</c:v>
                </c:pt>
                <c:pt idx="3">
                  <c:v>Carrington Irr - FOSTER (C)</c:v>
                </c:pt>
                <c:pt idx="4">
                  <c:v>Carrington Dry - FOSTER (C)</c:v>
                </c:pt>
                <c:pt idx="5">
                  <c:v>Turtle Lake Irr - McLEAN (D)</c:v>
                </c:pt>
                <c:pt idx="6">
                  <c:v>Williston Irr - WILLIAMS (E)</c:v>
                </c:pt>
                <c:pt idx="7">
                  <c:v>Minot Dry - WARD-(F)</c:v>
                </c:pt>
                <c:pt idx="8">
                  <c:v>Langdon Dry -CAVALIER (G)</c:v>
                </c:pt>
                <c:pt idx="9">
                  <c:v>Spiritwood Dry - STUTSMAN (H)</c:v>
                </c:pt>
                <c:pt idx="10">
                  <c:v>Litchville Dry - BARNES (I)</c:v>
                </c:pt>
                <c:pt idx="11">
                  <c:v>Harvey Dry- WELLS (J)</c:v>
                </c:pt>
                <c:pt idx="12">
                  <c:v>Colgate Dry - STEELE (K)</c:v>
                </c:pt>
              </c:strCache>
            </c:strRef>
          </c:cat>
          <c:val>
            <c:numRef>
              <c:f>'2009 to 2012 Tons'!$C$3:$C$15</c:f>
              <c:numCache>
                <c:formatCode>General</c:formatCode>
                <c:ptCount val="13"/>
                <c:pt idx="0">
                  <c:v>37.4</c:v>
                </c:pt>
                <c:pt idx="1">
                  <c:v>35.5</c:v>
                </c:pt>
                <c:pt idx="2">
                  <c:v>31.7</c:v>
                </c:pt>
                <c:pt idx="3">
                  <c:v>37.799999999999997</c:v>
                </c:pt>
                <c:pt idx="4">
                  <c:v>25.2</c:v>
                </c:pt>
                <c:pt idx="5">
                  <c:v>25.9</c:v>
                </c:pt>
                <c:pt idx="6">
                  <c:v>31</c:v>
                </c:pt>
              </c:numCache>
            </c:numRef>
          </c:val>
        </c:ser>
        <c:ser>
          <c:idx val="2"/>
          <c:order val="2"/>
          <c:tx>
            <c:strRef>
              <c:f>'2009 to 2012 Tons'!$D$1:$D$2</c:f>
              <c:strCache>
                <c:ptCount val="1"/>
                <c:pt idx="0">
                  <c:v>2011</c:v>
                </c:pt>
              </c:strCache>
            </c:strRef>
          </c:tx>
          <c:invertIfNegative val="0"/>
          <c:dLbls>
            <c:dLbl>
              <c:idx val="0"/>
              <c:layout>
                <c:manualLayout>
                  <c:x val="8.0521467061542805E-3"/>
                  <c:y val="5.402715499870810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4728359176351802E-3"/>
                  <c:y val="1.0804367682382901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0495803134237E-2"/>
                  <c:y val="5.970355539373380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6311975391779599E-3"/>
                  <c:y val="5.9703555393734401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3385109292041618E-2"/>
                  <c:y val="9.6925863176544908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6.3569619045490133E-3"/>
                  <c:y val="9.5077801791167999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4.9715111040274096E-3"/>
                  <c:y val="8.1024782737680705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
                  <c:y val="8.955533309060159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9.7471963283179593E-3"/>
                  <c:y val="8.9555253890066799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'2009 to 2012 Tons'!$A$3:$A$15</c:f>
              <c:strCache>
                <c:ptCount val="13"/>
                <c:pt idx="0">
                  <c:v>Oakes Irr - DICKEY (A)</c:v>
                </c:pt>
                <c:pt idx="1">
                  <c:v>Dazey Irr - GRIGGS (B)</c:v>
                </c:pt>
                <c:pt idx="2">
                  <c:v>Dazey Dry -GRIGGS (B)</c:v>
                </c:pt>
                <c:pt idx="3">
                  <c:v>Carrington Irr - FOSTER (C)</c:v>
                </c:pt>
                <c:pt idx="4">
                  <c:v>Carrington Dry - FOSTER (C)</c:v>
                </c:pt>
                <c:pt idx="5">
                  <c:v>Turtle Lake Irr - McLEAN (D)</c:v>
                </c:pt>
                <c:pt idx="6">
                  <c:v>Williston Irr - WILLIAMS (E)</c:v>
                </c:pt>
                <c:pt idx="7">
                  <c:v>Minot Dry - WARD-(F)</c:v>
                </c:pt>
                <c:pt idx="8">
                  <c:v>Langdon Dry -CAVALIER (G)</c:v>
                </c:pt>
                <c:pt idx="9">
                  <c:v>Spiritwood Dry - STUTSMAN (H)</c:v>
                </c:pt>
                <c:pt idx="10">
                  <c:v>Litchville Dry - BARNES (I)</c:v>
                </c:pt>
                <c:pt idx="11">
                  <c:v>Harvey Dry- WELLS (J)</c:v>
                </c:pt>
                <c:pt idx="12">
                  <c:v>Colgate Dry - STEELE (K)</c:v>
                </c:pt>
              </c:strCache>
            </c:strRef>
          </c:cat>
          <c:val>
            <c:numRef>
              <c:f>'2009 to 2012 Tons'!$D$3:$D$15</c:f>
              <c:numCache>
                <c:formatCode>0.0</c:formatCode>
                <c:ptCount val="13"/>
                <c:pt idx="0">
                  <c:v>34.5</c:v>
                </c:pt>
                <c:pt idx="1">
                  <c:v>27.1</c:v>
                </c:pt>
                <c:pt idx="2">
                  <c:v>25.9</c:v>
                </c:pt>
                <c:pt idx="3">
                  <c:v>25.2</c:v>
                </c:pt>
                <c:pt idx="4">
                  <c:v>25</c:v>
                </c:pt>
                <c:pt idx="5">
                  <c:v>25.3</c:v>
                </c:pt>
                <c:pt idx="6">
                  <c:v>24.8</c:v>
                </c:pt>
                <c:pt idx="7">
                  <c:v>27.8</c:v>
                </c:pt>
                <c:pt idx="8">
                  <c:v>26.5</c:v>
                </c:pt>
              </c:numCache>
            </c:numRef>
          </c:val>
        </c:ser>
        <c:ser>
          <c:idx val="3"/>
          <c:order val="3"/>
          <c:tx>
            <c:strRef>
              <c:f>'2009 to 2012 Tons'!$E$1:$E$2</c:f>
              <c:strCache>
                <c:ptCount val="1"/>
                <c:pt idx="0">
                  <c:v>2012</c:v>
                </c:pt>
              </c:strCache>
            </c:strRef>
          </c:tx>
          <c:invertIfNegative val="0"/>
          <c:dLbls>
            <c:dLbl>
              <c:idx val="3"/>
              <c:layout>
                <c:manualLayout>
                  <c:x val="8.1559876958898093E-3"/>
                  <c:y val="5.9703555393734401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9.7871852350677694E-3"/>
                  <c:y val="5.970355539373380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7.3167859514022531E-3"/>
                  <c:y val="8.9924826031750182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2.6762152835790353E-3"/>
                  <c:y val="4.2013303563731477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9.9290513735162764E-3"/>
                  <c:y val="-3.3323520670230262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3.24238369057025E-3"/>
                  <c:y val="9.6738785580799402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5.5697448711633903E-3"/>
                  <c:y val="8.1024392463095868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'2009 to 2012 Tons'!$A$3:$A$15</c:f>
              <c:strCache>
                <c:ptCount val="13"/>
                <c:pt idx="0">
                  <c:v>Oakes Irr - DICKEY (A)</c:v>
                </c:pt>
                <c:pt idx="1">
                  <c:v>Dazey Irr - GRIGGS (B)</c:v>
                </c:pt>
                <c:pt idx="2">
                  <c:v>Dazey Dry -GRIGGS (B)</c:v>
                </c:pt>
                <c:pt idx="3">
                  <c:v>Carrington Irr - FOSTER (C)</c:v>
                </c:pt>
                <c:pt idx="4">
                  <c:v>Carrington Dry - FOSTER (C)</c:v>
                </c:pt>
                <c:pt idx="5">
                  <c:v>Turtle Lake Irr - McLEAN (D)</c:v>
                </c:pt>
                <c:pt idx="6">
                  <c:v>Williston Irr - WILLIAMS (E)</c:v>
                </c:pt>
                <c:pt idx="7">
                  <c:v>Minot Dry - WARD-(F)</c:v>
                </c:pt>
                <c:pt idx="8">
                  <c:v>Langdon Dry -CAVALIER (G)</c:v>
                </c:pt>
                <c:pt idx="9">
                  <c:v>Spiritwood Dry - STUTSMAN (H)</c:v>
                </c:pt>
                <c:pt idx="10">
                  <c:v>Litchville Dry - BARNES (I)</c:v>
                </c:pt>
                <c:pt idx="11">
                  <c:v>Harvey Dry- WELLS (J)</c:v>
                </c:pt>
                <c:pt idx="12">
                  <c:v>Colgate Dry - STEELE (K)</c:v>
                </c:pt>
              </c:strCache>
            </c:strRef>
          </c:cat>
          <c:val>
            <c:numRef>
              <c:f>'2009 to 2012 Tons'!$E$3:$E$15</c:f>
              <c:numCache>
                <c:formatCode>General</c:formatCode>
                <c:ptCount val="13"/>
                <c:pt idx="0">
                  <c:v>44.4</c:v>
                </c:pt>
                <c:pt idx="1">
                  <c:v>39.700000000000003</c:v>
                </c:pt>
                <c:pt idx="3">
                  <c:v>31.2</c:v>
                </c:pt>
                <c:pt idx="4">
                  <c:v>21.4</c:v>
                </c:pt>
                <c:pt idx="5">
                  <c:v>36.200000000000003</c:v>
                </c:pt>
                <c:pt idx="6">
                  <c:v>29.4</c:v>
                </c:pt>
                <c:pt idx="7">
                  <c:v>23.8</c:v>
                </c:pt>
                <c:pt idx="8">
                  <c:v>31.3</c:v>
                </c:pt>
                <c:pt idx="9" formatCode="0.0">
                  <c:v>20</c:v>
                </c:pt>
                <c:pt idx="10">
                  <c:v>33.200000000000003</c:v>
                </c:pt>
                <c:pt idx="11">
                  <c:v>29.1</c:v>
                </c:pt>
                <c:pt idx="12">
                  <c:v>22.9</c:v>
                </c:pt>
              </c:numCache>
            </c:numRef>
          </c:val>
        </c:ser>
        <c:ser>
          <c:idx val="4"/>
          <c:order val="4"/>
          <c:tx>
            <c:strRef>
              <c:f>'2009 to 2012 Tons'!$F$1:$F$2</c:f>
              <c:strCache>
                <c:ptCount val="1"/>
                <c:pt idx="0">
                  <c:v>2013</c:v>
                </c:pt>
              </c:strCache>
            </c:strRef>
          </c:tx>
          <c:invertIfNegative val="0"/>
          <c:dLbls>
            <c:dLbl>
              <c:idx val="4"/>
              <c:layout>
                <c:manualLayout>
                  <c:x val="5.8534287611218027E-3"/>
                  <c:y val="1.1240603253968773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5.8534287611218027E-3"/>
                  <c:y val="6.7443619523813057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3170214712524057E-2"/>
                  <c:y val="4.4962413015875091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7.3167859514022531E-3"/>
                  <c:y val="6.7443619523812641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1.1706857522243713E-2"/>
                  <c:y val="4.4962413015875091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'2009 to 2012 Tons'!$A$3:$A$15</c:f>
              <c:strCache>
                <c:ptCount val="13"/>
                <c:pt idx="0">
                  <c:v>Oakes Irr - DICKEY (A)</c:v>
                </c:pt>
                <c:pt idx="1">
                  <c:v>Dazey Irr - GRIGGS (B)</c:v>
                </c:pt>
                <c:pt idx="2">
                  <c:v>Dazey Dry -GRIGGS (B)</c:v>
                </c:pt>
                <c:pt idx="3">
                  <c:v>Carrington Irr - FOSTER (C)</c:v>
                </c:pt>
                <c:pt idx="4">
                  <c:v>Carrington Dry - FOSTER (C)</c:v>
                </c:pt>
                <c:pt idx="5">
                  <c:v>Turtle Lake Irr - McLEAN (D)</c:v>
                </c:pt>
                <c:pt idx="6">
                  <c:v>Williston Irr - WILLIAMS (E)</c:v>
                </c:pt>
                <c:pt idx="7">
                  <c:v>Minot Dry - WARD-(F)</c:v>
                </c:pt>
                <c:pt idx="8">
                  <c:v>Langdon Dry -CAVALIER (G)</c:v>
                </c:pt>
                <c:pt idx="9">
                  <c:v>Spiritwood Dry - STUTSMAN (H)</c:v>
                </c:pt>
                <c:pt idx="10">
                  <c:v>Litchville Dry - BARNES (I)</c:v>
                </c:pt>
                <c:pt idx="11">
                  <c:v>Harvey Dry- WELLS (J)</c:v>
                </c:pt>
                <c:pt idx="12">
                  <c:v>Colgate Dry - STEELE (K)</c:v>
                </c:pt>
              </c:strCache>
            </c:strRef>
          </c:cat>
          <c:val>
            <c:numRef>
              <c:f>'2009 to 2012 Tons'!$F$3:$F$15</c:f>
              <c:numCache>
                <c:formatCode>General</c:formatCode>
                <c:ptCount val="13"/>
                <c:pt idx="0">
                  <c:v>30.6</c:v>
                </c:pt>
                <c:pt idx="1">
                  <c:v>43.9</c:v>
                </c:pt>
                <c:pt idx="2">
                  <c:v>14.5</c:v>
                </c:pt>
                <c:pt idx="3">
                  <c:v>28.1</c:v>
                </c:pt>
                <c:pt idx="4">
                  <c:v>23.6</c:v>
                </c:pt>
                <c:pt idx="5">
                  <c:v>37.6</c:v>
                </c:pt>
                <c:pt idx="6">
                  <c:v>33.4</c:v>
                </c:pt>
                <c:pt idx="8">
                  <c:v>29.1</c:v>
                </c:pt>
                <c:pt idx="10">
                  <c:v>16.2</c:v>
                </c:pt>
                <c:pt idx="11">
                  <c:v>25.5</c:v>
                </c:pt>
                <c:pt idx="12">
                  <c:v>29.5</c:v>
                </c:pt>
              </c:numCache>
            </c:numRef>
          </c:val>
        </c:ser>
        <c:dLbls>
          <c:dLblPos val="outEnd"/>
          <c:showLegendKey val="0"/>
          <c:showVal val="1"/>
          <c:showCatName val="0"/>
          <c:showSerName val="0"/>
          <c:showPercent val="0"/>
          <c:showBubbleSize val="0"/>
        </c:dLbls>
        <c:gapWidth val="150"/>
        <c:axId val="94584312"/>
        <c:axId val="4721216"/>
      </c:barChart>
      <c:catAx>
        <c:axId val="94584312"/>
        <c:scaling>
          <c:orientation val="minMax"/>
        </c:scaling>
        <c:delete val="0"/>
        <c:axPos val="b"/>
        <c:title>
          <c:tx>
            <c:rich>
              <a:bodyPr/>
              <a:lstStyle/>
              <a:p>
                <a:pPr>
                  <a:defRPr/>
                </a:pPr>
                <a:r>
                  <a:rPr lang="en-US" b="0" i="0"/>
                  <a:t>(A, B, C...) =</a:t>
                </a:r>
                <a:r>
                  <a:rPr lang="en-US" b="0" i="0" baseline="0"/>
                  <a:t> Indicates county on ND county map insert</a:t>
                </a:r>
                <a:endParaRPr lang="en-US" b="0" i="0"/>
              </a:p>
            </c:rich>
          </c:tx>
          <c:layout>
            <c:manualLayout>
              <c:xMode val="edge"/>
              <c:yMode val="edge"/>
              <c:x val="0.34435072684990398"/>
              <c:y val="0.88253637130315299"/>
            </c:manualLayout>
          </c:layout>
          <c:overlay val="0"/>
        </c:title>
        <c:numFmt formatCode="General" sourceLinked="0"/>
        <c:majorTickMark val="out"/>
        <c:minorTickMark val="none"/>
        <c:tickLblPos val="nextTo"/>
        <c:txPr>
          <a:bodyPr rot="-1200000"/>
          <a:lstStyle/>
          <a:p>
            <a:pPr>
              <a:defRPr/>
            </a:pPr>
            <a:endParaRPr lang="en-US"/>
          </a:p>
        </c:txPr>
        <c:crossAx val="4721216"/>
        <c:crosses val="autoZero"/>
        <c:auto val="1"/>
        <c:lblAlgn val="ctr"/>
        <c:lblOffset val="100"/>
        <c:noMultiLvlLbl val="0"/>
      </c:catAx>
      <c:valAx>
        <c:axId val="4721216"/>
        <c:scaling>
          <c:orientation val="minMax"/>
          <c:min val="10"/>
        </c:scaling>
        <c:delete val="0"/>
        <c:axPos val="l"/>
        <c:majorGridlines/>
        <c:numFmt formatCode="General" sourceLinked="1"/>
        <c:majorTickMark val="out"/>
        <c:minorTickMark val="none"/>
        <c:tickLblPos val="nextTo"/>
        <c:crossAx val="94584312"/>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2400" dirty="0"/>
              <a:t>Sugar Content</a:t>
            </a:r>
          </a:p>
        </c:rich>
      </c:tx>
      <c:layout>
        <c:manualLayout>
          <c:xMode val="edge"/>
          <c:yMode val="edge"/>
          <c:x val="0.17711009174311929"/>
          <c:y val="4.5488914494809787E-3"/>
        </c:manualLayout>
      </c:layout>
      <c:overlay val="0"/>
    </c:title>
    <c:autoTitleDeleted val="0"/>
    <c:plotArea>
      <c:layout/>
      <c:barChart>
        <c:barDir val="col"/>
        <c:grouping val="clustered"/>
        <c:varyColors val="0"/>
        <c:ser>
          <c:idx val="0"/>
          <c:order val="0"/>
          <c:tx>
            <c:strRef>
              <c:f>'2009 to 2012 Sugar'!$B$1:$B$2</c:f>
              <c:strCache>
                <c:ptCount val="1"/>
                <c:pt idx="0">
                  <c:v>2009</c:v>
                </c:pt>
              </c:strCache>
            </c:strRef>
          </c:tx>
          <c:invertIfNegative val="0"/>
          <c:dLbls>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'2009 to 2012 Sugar'!$A$3:$A$15</c:f>
              <c:strCache>
                <c:ptCount val="13"/>
                <c:pt idx="0">
                  <c:v>Oakes Irr - DICKEY (A)</c:v>
                </c:pt>
                <c:pt idx="1">
                  <c:v>Dazey Irr - GRIGGS (B)</c:v>
                </c:pt>
                <c:pt idx="2">
                  <c:v>Dazey Dry -GRIGGS (B)</c:v>
                </c:pt>
                <c:pt idx="3">
                  <c:v>Carrington Irr - FOSTER (C)</c:v>
                </c:pt>
                <c:pt idx="4">
                  <c:v>Carrington Dry - FOSTER (C)</c:v>
                </c:pt>
                <c:pt idx="5">
                  <c:v>Turtle Lake Irr - McLEAN (D)</c:v>
                </c:pt>
                <c:pt idx="6">
                  <c:v>Williston Irr - WILLIAMS (E)</c:v>
                </c:pt>
                <c:pt idx="7">
                  <c:v>Minot Dry - WARD-(F)</c:v>
                </c:pt>
                <c:pt idx="8">
                  <c:v>Langdon Dry -CAVALIER (G)</c:v>
                </c:pt>
                <c:pt idx="9">
                  <c:v>Spiritwood Dry - STUTSMAN (H)</c:v>
                </c:pt>
                <c:pt idx="10">
                  <c:v>Litchville Dry - BARNES (I)</c:v>
                </c:pt>
                <c:pt idx="11">
                  <c:v>Harvey Dry- WELLS (J)</c:v>
                </c:pt>
                <c:pt idx="12">
                  <c:v>Colgate Dry - STEELE (K)</c:v>
                </c:pt>
              </c:strCache>
            </c:strRef>
          </c:cat>
          <c:val>
            <c:numRef>
              <c:f>'2009 to 2012 Sugar'!$B$3:$B$15</c:f>
              <c:numCache>
                <c:formatCode>General</c:formatCode>
                <c:ptCount val="13"/>
                <c:pt idx="0">
                  <c:v>16.2</c:v>
                </c:pt>
                <c:pt idx="3">
                  <c:v>15</c:v>
                </c:pt>
                <c:pt idx="4">
                  <c:v>16.3</c:v>
                </c:pt>
              </c:numCache>
            </c:numRef>
          </c:val>
        </c:ser>
        <c:ser>
          <c:idx val="1"/>
          <c:order val="1"/>
          <c:tx>
            <c:strRef>
              <c:f>'2009 to 2012 Sugar'!$C$1:$C$2</c:f>
              <c:strCache>
                <c:ptCount val="1"/>
                <c:pt idx="0">
                  <c:v>2010</c:v>
                </c:pt>
              </c:strCache>
            </c:strRef>
          </c:tx>
          <c:spPr>
            <a:solidFill>
              <a:srgbClr val="009900"/>
            </a:solidFill>
          </c:spPr>
          <c:invertIfNegative val="0"/>
          <c:dLbls>
            <c:dLbl>
              <c:idx val="1"/>
              <c:layout>
                <c:manualLayout>
                  <c:x val="-3.0485144673015017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0970289346030312E-3"/>
                  <c:y val="7.2592611786906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7.6212861682537544E-3"/>
                  <c:y val="7.2592611786906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572771700952309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4815586530051534E-3"/>
                  <c:y val="1.152578653354574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'2009 to 2012 Sugar'!$A$3:$A$15</c:f>
              <c:strCache>
                <c:ptCount val="13"/>
                <c:pt idx="0">
                  <c:v>Oakes Irr - DICKEY (A)</c:v>
                </c:pt>
                <c:pt idx="1">
                  <c:v>Dazey Irr - GRIGGS (B)</c:v>
                </c:pt>
                <c:pt idx="2">
                  <c:v>Dazey Dry -GRIGGS (B)</c:v>
                </c:pt>
                <c:pt idx="3">
                  <c:v>Carrington Irr - FOSTER (C)</c:v>
                </c:pt>
                <c:pt idx="4">
                  <c:v>Carrington Dry - FOSTER (C)</c:v>
                </c:pt>
                <c:pt idx="5">
                  <c:v>Turtle Lake Irr - McLEAN (D)</c:v>
                </c:pt>
                <c:pt idx="6">
                  <c:v>Williston Irr - WILLIAMS (E)</c:v>
                </c:pt>
                <c:pt idx="7">
                  <c:v>Minot Dry - WARD-(F)</c:v>
                </c:pt>
                <c:pt idx="8">
                  <c:v>Langdon Dry -CAVALIER (G)</c:v>
                </c:pt>
                <c:pt idx="9">
                  <c:v>Spiritwood Dry - STUTSMAN (H)</c:v>
                </c:pt>
                <c:pt idx="10">
                  <c:v>Litchville Dry - BARNES (I)</c:v>
                </c:pt>
                <c:pt idx="11">
                  <c:v>Harvey Dry- WELLS (J)</c:v>
                </c:pt>
                <c:pt idx="12">
                  <c:v>Colgate Dry - STEELE (K)</c:v>
                </c:pt>
              </c:strCache>
            </c:strRef>
          </c:cat>
          <c:val>
            <c:numRef>
              <c:f>'2009 to 2012 Sugar'!$C$3:$C$15</c:f>
              <c:numCache>
                <c:formatCode>General</c:formatCode>
                <c:ptCount val="13"/>
                <c:pt idx="0">
                  <c:v>17.8</c:v>
                </c:pt>
                <c:pt idx="1">
                  <c:v>18.3</c:v>
                </c:pt>
                <c:pt idx="2">
                  <c:v>16.8</c:v>
                </c:pt>
                <c:pt idx="3">
                  <c:v>18.5</c:v>
                </c:pt>
                <c:pt idx="4">
                  <c:v>19.2</c:v>
                </c:pt>
                <c:pt idx="5">
                  <c:v>18</c:v>
                </c:pt>
                <c:pt idx="6">
                  <c:v>17.7</c:v>
                </c:pt>
              </c:numCache>
            </c:numRef>
          </c:val>
        </c:ser>
        <c:ser>
          <c:idx val="2"/>
          <c:order val="2"/>
          <c:tx>
            <c:strRef>
              <c:f>'2009 to 2012 Sugar'!$D$1:$D$2</c:f>
              <c:strCache>
                <c:ptCount val="1"/>
                <c:pt idx="0">
                  <c:v>2011</c:v>
                </c:pt>
              </c:strCache>
            </c:strRef>
          </c:tx>
          <c:invertIfNegative val="0"/>
          <c:dLbls>
            <c:dLbl>
              <c:idx val="1"/>
              <c:layout>
                <c:manualLayout>
                  <c:x val="-6.0970289346030035E-3"/>
                  <c:y val="2.2180819589056237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6154852558868637E-3"/>
                  <c:y val="1.168943867499568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4.6011905771415973E-3"/>
                  <c:y val="1.38636742685448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9.177011549814049E-3"/>
                  <c:y val="7.2592334599965317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'2009 to 2012 Sugar'!$A$3:$A$15</c:f>
              <c:strCache>
                <c:ptCount val="13"/>
                <c:pt idx="0">
                  <c:v>Oakes Irr - DICKEY (A)</c:v>
                </c:pt>
                <c:pt idx="1">
                  <c:v>Dazey Irr - GRIGGS (B)</c:v>
                </c:pt>
                <c:pt idx="2">
                  <c:v>Dazey Dry -GRIGGS (B)</c:v>
                </c:pt>
                <c:pt idx="3">
                  <c:v>Carrington Irr - FOSTER (C)</c:v>
                </c:pt>
                <c:pt idx="4">
                  <c:v>Carrington Dry - FOSTER (C)</c:v>
                </c:pt>
                <c:pt idx="5">
                  <c:v>Turtle Lake Irr - McLEAN (D)</c:v>
                </c:pt>
                <c:pt idx="6">
                  <c:v>Williston Irr - WILLIAMS (E)</c:v>
                </c:pt>
                <c:pt idx="7">
                  <c:v>Minot Dry - WARD-(F)</c:v>
                </c:pt>
                <c:pt idx="8">
                  <c:v>Langdon Dry -CAVALIER (G)</c:v>
                </c:pt>
                <c:pt idx="9">
                  <c:v>Spiritwood Dry - STUTSMAN (H)</c:v>
                </c:pt>
                <c:pt idx="10">
                  <c:v>Litchville Dry - BARNES (I)</c:v>
                </c:pt>
                <c:pt idx="11">
                  <c:v>Harvey Dry- WELLS (J)</c:v>
                </c:pt>
                <c:pt idx="12">
                  <c:v>Colgate Dry - STEELE (K)</c:v>
                </c:pt>
              </c:strCache>
            </c:strRef>
          </c:cat>
          <c:val>
            <c:numRef>
              <c:f>'2009 to 2012 Sugar'!$D$3:$D$15</c:f>
              <c:numCache>
                <c:formatCode>0.0</c:formatCode>
                <c:ptCount val="13"/>
                <c:pt idx="0">
                  <c:v>16.899999999999999</c:v>
                </c:pt>
                <c:pt idx="1">
                  <c:v>20</c:v>
                </c:pt>
                <c:pt idx="2">
                  <c:v>18.8</c:v>
                </c:pt>
                <c:pt idx="3">
                  <c:v>17.3</c:v>
                </c:pt>
                <c:pt idx="4">
                  <c:v>17.399999999999999</c:v>
                </c:pt>
                <c:pt idx="5">
                  <c:v>19.7</c:v>
                </c:pt>
                <c:pt idx="6">
                  <c:v>16.399999999999999</c:v>
                </c:pt>
                <c:pt idx="7">
                  <c:v>19.100000000000001</c:v>
                </c:pt>
                <c:pt idx="8">
                  <c:v>20.7</c:v>
                </c:pt>
              </c:numCache>
            </c:numRef>
          </c:val>
        </c:ser>
        <c:ser>
          <c:idx val="3"/>
          <c:order val="3"/>
          <c:tx>
            <c:strRef>
              <c:f>'2009 to 2012 Sugar'!$E$1:$E$2</c:f>
              <c:strCache>
                <c:ptCount val="1"/>
                <c:pt idx="0">
                  <c:v>2012</c:v>
                </c:pt>
              </c:strCache>
            </c:strRef>
          </c:tx>
          <c:invertIfNegative val="0"/>
          <c:dLbls>
            <c:dLbl>
              <c:idx val="0"/>
              <c:layout>
                <c:manualLayout>
                  <c:x val="4.5727717009522526E-3"/>
                  <c:y val="4.839507452460368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8333773480221253E-2"/>
                  <c:y val="1.378175615499569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6.1396856624372186E-3"/>
                  <c:y val="1.764829111451710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7.6212861682537544E-3"/>
                  <c:y val="2.419753726230206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7.621244315442372E-3"/>
                  <c:y val="-4.67577546999827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3.0485144673015017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7.6212861682537544E-3"/>
                  <c:y val="4.839507452460413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1.5433793252907606E-3"/>
                  <c:y val="9.396505376825511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1.9877675840978593E-2"/>
                  <c:y val="3.184224014636687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'2009 to 2012 Sugar'!$A$3:$A$15</c:f>
              <c:strCache>
                <c:ptCount val="13"/>
                <c:pt idx="0">
                  <c:v>Oakes Irr - DICKEY (A)</c:v>
                </c:pt>
                <c:pt idx="1">
                  <c:v>Dazey Irr - GRIGGS (B)</c:v>
                </c:pt>
                <c:pt idx="2">
                  <c:v>Dazey Dry -GRIGGS (B)</c:v>
                </c:pt>
                <c:pt idx="3">
                  <c:v>Carrington Irr - FOSTER (C)</c:v>
                </c:pt>
                <c:pt idx="4">
                  <c:v>Carrington Dry - FOSTER (C)</c:v>
                </c:pt>
                <c:pt idx="5">
                  <c:v>Turtle Lake Irr - McLEAN (D)</c:v>
                </c:pt>
                <c:pt idx="6">
                  <c:v>Williston Irr - WILLIAMS (E)</c:v>
                </c:pt>
                <c:pt idx="7">
                  <c:v>Minot Dry - WARD-(F)</c:v>
                </c:pt>
                <c:pt idx="8">
                  <c:v>Langdon Dry -CAVALIER (G)</c:v>
                </c:pt>
                <c:pt idx="9">
                  <c:v>Spiritwood Dry - STUTSMAN (H)</c:v>
                </c:pt>
                <c:pt idx="10">
                  <c:v>Litchville Dry - BARNES (I)</c:v>
                </c:pt>
                <c:pt idx="11">
                  <c:v>Harvey Dry- WELLS (J)</c:v>
                </c:pt>
                <c:pt idx="12">
                  <c:v>Colgate Dry - STEELE (K)</c:v>
                </c:pt>
              </c:strCache>
            </c:strRef>
          </c:cat>
          <c:val>
            <c:numRef>
              <c:f>'2009 to 2012 Sugar'!$E$3:$E$15</c:f>
              <c:numCache>
                <c:formatCode>General</c:formatCode>
                <c:ptCount val="13"/>
                <c:pt idx="0">
                  <c:v>16.7</c:v>
                </c:pt>
                <c:pt idx="1">
                  <c:v>19.7</c:v>
                </c:pt>
                <c:pt idx="3">
                  <c:v>18.8</c:v>
                </c:pt>
                <c:pt idx="4">
                  <c:v>19.5</c:v>
                </c:pt>
                <c:pt idx="5">
                  <c:v>17.2</c:v>
                </c:pt>
                <c:pt idx="6">
                  <c:v>17.8</c:v>
                </c:pt>
                <c:pt idx="7">
                  <c:v>19.3</c:v>
                </c:pt>
                <c:pt idx="8">
                  <c:v>18.100000000000001</c:v>
                </c:pt>
                <c:pt idx="9" formatCode="0.0">
                  <c:v>19.7</c:v>
                </c:pt>
                <c:pt idx="10">
                  <c:v>21.2</c:v>
                </c:pt>
                <c:pt idx="11">
                  <c:v>18.5</c:v>
                </c:pt>
                <c:pt idx="12">
                  <c:v>19.899999999999999</c:v>
                </c:pt>
              </c:numCache>
            </c:numRef>
          </c:val>
        </c:ser>
        <c:ser>
          <c:idx val="4"/>
          <c:order val="4"/>
          <c:tx>
            <c:strRef>
              <c:f>'2009 to 2012 Sugar'!$F$1:$F$2</c:f>
              <c:strCache>
                <c:ptCount val="1"/>
                <c:pt idx="0">
                  <c:v>2013</c:v>
                </c:pt>
              </c:strCache>
            </c:strRef>
          </c:tx>
          <c:invertIfNegative val="0"/>
          <c:dLbls>
            <c:dLbl>
              <c:idx val="0"/>
              <c:layout>
                <c:manualLayout>
                  <c:x val="7.6924754264781061E-3"/>
                  <c:y val="-4.67577546999827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9.2309705117737274E-3"/>
                  <c:y val="7.013663204997409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7.6924754264781061E-3"/>
                  <c:y val="2.337887734999136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6.1539803411825413E-3"/>
                  <c:y val="4.67577546999827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7.6924754264780498E-3"/>
                  <c:y val="1.168943867499568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230796068236497E-2"/>
                  <c:y val="2.337887734999136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9.208431394467087E-3"/>
                  <c:y val="4.67577546999827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1.2277908525956114E-2"/>
                  <c:y val="4.67577546999827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9.2083105489108412E-3"/>
                  <c:y val="4.675775469998273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'2009 to 2012 Sugar'!$A$3:$A$15</c:f>
              <c:strCache>
                <c:ptCount val="13"/>
                <c:pt idx="0">
                  <c:v>Oakes Irr - DICKEY (A)</c:v>
                </c:pt>
                <c:pt idx="1">
                  <c:v>Dazey Irr - GRIGGS (B)</c:v>
                </c:pt>
                <c:pt idx="2">
                  <c:v>Dazey Dry -GRIGGS (B)</c:v>
                </c:pt>
                <c:pt idx="3">
                  <c:v>Carrington Irr - FOSTER (C)</c:v>
                </c:pt>
                <c:pt idx="4">
                  <c:v>Carrington Dry - FOSTER (C)</c:v>
                </c:pt>
                <c:pt idx="5">
                  <c:v>Turtle Lake Irr - McLEAN (D)</c:v>
                </c:pt>
                <c:pt idx="6">
                  <c:v>Williston Irr - WILLIAMS (E)</c:v>
                </c:pt>
                <c:pt idx="7">
                  <c:v>Minot Dry - WARD-(F)</c:v>
                </c:pt>
                <c:pt idx="8">
                  <c:v>Langdon Dry -CAVALIER (G)</c:v>
                </c:pt>
                <c:pt idx="9">
                  <c:v>Spiritwood Dry - STUTSMAN (H)</c:v>
                </c:pt>
                <c:pt idx="10">
                  <c:v>Litchville Dry - BARNES (I)</c:v>
                </c:pt>
                <c:pt idx="11">
                  <c:v>Harvey Dry- WELLS (J)</c:v>
                </c:pt>
                <c:pt idx="12">
                  <c:v>Colgate Dry - STEELE (K)</c:v>
                </c:pt>
              </c:strCache>
            </c:strRef>
          </c:cat>
          <c:val>
            <c:numRef>
              <c:f>'2009 to 2012 Sugar'!$F$3:$F$15</c:f>
              <c:numCache>
                <c:formatCode>General</c:formatCode>
                <c:ptCount val="13"/>
                <c:pt idx="0">
                  <c:v>15.8</c:v>
                </c:pt>
                <c:pt idx="1">
                  <c:v>17.5</c:v>
                </c:pt>
                <c:pt idx="2">
                  <c:v>16.399999999999999</c:v>
                </c:pt>
                <c:pt idx="3">
                  <c:v>18.399999999999999</c:v>
                </c:pt>
                <c:pt idx="4">
                  <c:v>17.399999999999999</c:v>
                </c:pt>
                <c:pt idx="5">
                  <c:v>17.100000000000001</c:v>
                </c:pt>
                <c:pt idx="6">
                  <c:v>16.100000000000001</c:v>
                </c:pt>
                <c:pt idx="8">
                  <c:v>18.399999999999999</c:v>
                </c:pt>
                <c:pt idx="10">
                  <c:v>18.399999999999999</c:v>
                </c:pt>
                <c:pt idx="11">
                  <c:v>17.5</c:v>
                </c:pt>
                <c:pt idx="12">
                  <c:v>18.2</c:v>
                </c:pt>
              </c:numCache>
            </c:numRef>
          </c:val>
        </c:ser>
        <c:dLbls>
          <c:showLegendKey val="0"/>
          <c:showVal val="1"/>
          <c:showCatName val="0"/>
          <c:showSerName val="0"/>
          <c:showPercent val="0"/>
          <c:showBubbleSize val="0"/>
        </c:dLbls>
        <c:gapWidth val="150"/>
        <c:axId val="200843600"/>
        <c:axId val="204553288"/>
      </c:barChart>
      <c:catAx>
        <c:axId val="200843600"/>
        <c:scaling>
          <c:orientation val="minMax"/>
        </c:scaling>
        <c:delete val="0"/>
        <c:axPos val="b"/>
        <c:title>
          <c:tx>
            <c:rich>
              <a:bodyPr/>
              <a:lstStyle/>
              <a:p>
                <a:pPr>
                  <a:defRPr/>
                </a:pPr>
                <a:r>
                  <a:rPr lang="en-US" sz="1000" b="0" i="0" baseline="0">
                    <a:effectLst/>
                  </a:rPr>
                  <a:t>(A, B, C...) = Indicates county on ND county map insert</a:t>
                </a:r>
                <a:endParaRPr lang="en-US" sz="1000">
                  <a:effectLst/>
                </a:endParaRPr>
              </a:p>
            </c:rich>
          </c:tx>
          <c:layout>
            <c:manualLayout>
              <c:xMode val="edge"/>
              <c:yMode val="edge"/>
              <c:x val="0.35826046003523554"/>
              <c:y val="0.89419941209511045"/>
            </c:manualLayout>
          </c:layout>
          <c:overlay val="0"/>
        </c:title>
        <c:numFmt formatCode="General" sourceLinked="0"/>
        <c:majorTickMark val="out"/>
        <c:minorTickMark val="none"/>
        <c:tickLblPos val="nextTo"/>
        <c:txPr>
          <a:bodyPr rot="-1200000" vert="horz"/>
          <a:lstStyle/>
          <a:p>
            <a:pPr>
              <a:defRPr/>
            </a:pPr>
            <a:endParaRPr lang="en-US"/>
          </a:p>
        </c:txPr>
        <c:crossAx val="204553288"/>
        <c:crosses val="autoZero"/>
        <c:auto val="1"/>
        <c:lblAlgn val="ctr"/>
        <c:lblOffset val="100"/>
        <c:noMultiLvlLbl val="0"/>
      </c:catAx>
      <c:valAx>
        <c:axId val="204553288"/>
        <c:scaling>
          <c:orientation val="minMax"/>
          <c:min val="14"/>
        </c:scaling>
        <c:delete val="0"/>
        <c:axPos val="l"/>
        <c:majorGridlines/>
        <c:numFmt formatCode="General" sourceLinked="1"/>
        <c:majorTickMark val="out"/>
        <c:minorTickMark val="none"/>
        <c:tickLblPos val="nextTo"/>
        <c:crossAx val="200843600"/>
        <c:crosses val="autoZero"/>
        <c:crossBetween val="between"/>
        <c:majorUnit val="2"/>
      </c:valAx>
    </c:plotArea>
    <c:legend>
      <c:legendPos val="b"/>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Beet Revenue</c:v>
          </c:tx>
          <c:spPr>
            <a:ln w="28575" cap="rnd">
              <a:solidFill>
                <a:schemeClr val="accent3">
                  <a:lumMod val="50000"/>
                </a:schemeClr>
              </a:solidFill>
              <a:round/>
            </a:ln>
            <a:effectLst/>
          </c:spPr>
          <c:marker>
            <c:symbol val="none"/>
          </c:marker>
          <c:cat>
            <c:numRef>
              <c:f>Sheet1!$A$3:$A$9</c:f>
              <c:numCache>
                <c:formatCode>General</c:formatCode>
                <c:ptCount val="7"/>
                <c:pt idx="0">
                  <c:v>2007</c:v>
                </c:pt>
                <c:pt idx="1">
                  <c:v>2008</c:v>
                </c:pt>
                <c:pt idx="2">
                  <c:v>2009</c:v>
                </c:pt>
                <c:pt idx="3">
                  <c:v>2010</c:v>
                </c:pt>
                <c:pt idx="4">
                  <c:v>2011</c:v>
                </c:pt>
                <c:pt idx="5">
                  <c:v>2012</c:v>
                </c:pt>
                <c:pt idx="6">
                  <c:v>2013</c:v>
                </c:pt>
              </c:numCache>
            </c:numRef>
          </c:cat>
          <c:val>
            <c:numRef>
              <c:f>Sheet1!$I$3:$I$9</c:f>
              <c:numCache>
                <c:formatCode>_(* #,##0.00_);_(* \(#,##0.00\);_(* "-"??_);_(@_)</c:formatCode>
                <c:ptCount val="7"/>
                <c:pt idx="0">
                  <c:v>766</c:v>
                </c:pt>
                <c:pt idx="1">
                  <c:v>664</c:v>
                </c:pt>
                <c:pt idx="2">
                  <c:v>582</c:v>
                </c:pt>
                <c:pt idx="3">
                  <c:v>938.00000000000011</c:v>
                </c:pt>
                <c:pt idx="4">
                  <c:v>1102</c:v>
                </c:pt>
                <c:pt idx="5">
                  <c:v>1266</c:v>
                </c:pt>
                <c:pt idx="6">
                  <c:v>800</c:v>
                </c:pt>
              </c:numCache>
            </c:numRef>
          </c:val>
          <c:smooth val="0"/>
        </c:ser>
        <c:ser>
          <c:idx val="1"/>
          <c:order val="1"/>
          <c:tx>
            <c:v>Beet Expenses</c:v>
          </c:tx>
          <c:spPr>
            <a:ln w="28575" cap="rnd">
              <a:solidFill>
                <a:srgbClr val="C00000"/>
              </a:solidFill>
              <a:round/>
            </a:ln>
            <a:effectLst/>
          </c:spPr>
          <c:marker>
            <c:symbol val="none"/>
          </c:marker>
          <c:cat>
            <c:numRef>
              <c:f>Sheet1!$A$3:$A$9</c:f>
              <c:numCache>
                <c:formatCode>General</c:formatCode>
                <c:ptCount val="7"/>
                <c:pt idx="0">
                  <c:v>2007</c:v>
                </c:pt>
                <c:pt idx="1">
                  <c:v>2008</c:v>
                </c:pt>
                <c:pt idx="2">
                  <c:v>2009</c:v>
                </c:pt>
                <c:pt idx="3">
                  <c:v>2010</c:v>
                </c:pt>
                <c:pt idx="4">
                  <c:v>2011</c:v>
                </c:pt>
                <c:pt idx="5">
                  <c:v>2012</c:v>
                </c:pt>
                <c:pt idx="6">
                  <c:v>2013</c:v>
                </c:pt>
              </c:numCache>
            </c:numRef>
          </c:cat>
          <c:val>
            <c:numRef>
              <c:f>Sheet1!$J$3:$J$9</c:f>
              <c:numCache>
                <c:formatCode>#,##0.00</c:formatCode>
                <c:ptCount val="7"/>
                <c:pt idx="0">
                  <c:v>590.81999999999994</c:v>
                </c:pt>
                <c:pt idx="1">
                  <c:v>712.76</c:v>
                </c:pt>
                <c:pt idx="2">
                  <c:v>614.39</c:v>
                </c:pt>
                <c:pt idx="3">
                  <c:v>699.64</c:v>
                </c:pt>
                <c:pt idx="4">
                  <c:v>679.42</c:v>
                </c:pt>
                <c:pt idx="5">
                  <c:v>684.79</c:v>
                </c:pt>
                <c:pt idx="6">
                  <c:v>684.79</c:v>
                </c:pt>
              </c:numCache>
            </c:numRef>
          </c:val>
          <c:smooth val="0"/>
        </c:ser>
        <c:ser>
          <c:idx val="2"/>
          <c:order val="2"/>
          <c:tx>
            <c:v>Returns to Beet</c:v>
          </c:tx>
          <c:spPr>
            <a:ln w="28575" cap="rnd">
              <a:solidFill>
                <a:schemeClr val="tx1"/>
              </a:solidFill>
              <a:round/>
            </a:ln>
            <a:effectLst/>
          </c:spPr>
          <c:marker>
            <c:symbol val="none"/>
          </c:marker>
          <c:cat>
            <c:numRef>
              <c:f>Sheet1!$A$3:$A$9</c:f>
              <c:numCache>
                <c:formatCode>General</c:formatCode>
                <c:ptCount val="7"/>
                <c:pt idx="0">
                  <c:v>2007</c:v>
                </c:pt>
                <c:pt idx="1">
                  <c:v>2008</c:v>
                </c:pt>
                <c:pt idx="2">
                  <c:v>2009</c:v>
                </c:pt>
                <c:pt idx="3">
                  <c:v>2010</c:v>
                </c:pt>
                <c:pt idx="4">
                  <c:v>2011</c:v>
                </c:pt>
                <c:pt idx="5">
                  <c:v>2012</c:v>
                </c:pt>
                <c:pt idx="6">
                  <c:v>2013</c:v>
                </c:pt>
              </c:numCache>
            </c:numRef>
          </c:cat>
          <c:val>
            <c:numRef>
              <c:f>Sheet1!$K$3:$K$9</c:f>
              <c:numCache>
                <c:formatCode>_(* #,##0.00_);_(* \(#,##0.00\);_(* "-"??_);_(@_)</c:formatCode>
                <c:ptCount val="7"/>
                <c:pt idx="0">
                  <c:v>175.18000000000006</c:v>
                </c:pt>
                <c:pt idx="1">
                  <c:v>-48.759999999999991</c:v>
                </c:pt>
                <c:pt idx="2">
                  <c:v>-32.389999999999986</c:v>
                </c:pt>
                <c:pt idx="3">
                  <c:v>238.36000000000013</c:v>
                </c:pt>
                <c:pt idx="4">
                  <c:v>422.58000000000004</c:v>
                </c:pt>
                <c:pt idx="5">
                  <c:v>581.21</c:v>
                </c:pt>
                <c:pt idx="6">
                  <c:v>115.21000000000004</c:v>
                </c:pt>
              </c:numCache>
            </c:numRef>
          </c:val>
          <c:smooth val="0"/>
        </c:ser>
        <c:ser>
          <c:idx val="3"/>
          <c:order val="3"/>
          <c:tx>
            <c:v>Beet v Corn</c:v>
          </c:tx>
          <c:spPr>
            <a:ln w="28575" cap="rnd">
              <a:solidFill>
                <a:srgbClr val="FAA523"/>
              </a:solidFill>
              <a:round/>
            </a:ln>
            <a:effectLst/>
          </c:spPr>
          <c:marker>
            <c:symbol val="none"/>
          </c:marker>
          <c:cat>
            <c:numRef>
              <c:f>Sheet1!$A$3:$A$9</c:f>
              <c:numCache>
                <c:formatCode>General</c:formatCode>
                <c:ptCount val="7"/>
                <c:pt idx="0">
                  <c:v>2007</c:v>
                </c:pt>
                <c:pt idx="1">
                  <c:v>2008</c:v>
                </c:pt>
                <c:pt idx="2">
                  <c:v>2009</c:v>
                </c:pt>
                <c:pt idx="3">
                  <c:v>2010</c:v>
                </c:pt>
                <c:pt idx="4">
                  <c:v>2011</c:v>
                </c:pt>
                <c:pt idx="5">
                  <c:v>2012</c:v>
                </c:pt>
                <c:pt idx="6">
                  <c:v>2013</c:v>
                </c:pt>
              </c:numCache>
            </c:numRef>
          </c:cat>
          <c:val>
            <c:numRef>
              <c:f>Sheet1!$L$3:$L$9</c:f>
              <c:numCache>
                <c:formatCode>_(* #,##0.00_);_(* \(#,##0.00\);_(* "-"??_);_(@_)</c:formatCode>
                <c:ptCount val="7"/>
                <c:pt idx="0">
                  <c:v>-58.609999999999928</c:v>
                </c:pt>
                <c:pt idx="1">
                  <c:v>-71.839999999999989</c:v>
                </c:pt>
                <c:pt idx="2">
                  <c:v>45.620000000000019</c:v>
                </c:pt>
                <c:pt idx="3">
                  <c:v>-17.969999999999857</c:v>
                </c:pt>
                <c:pt idx="4">
                  <c:v>240.61000000000004</c:v>
                </c:pt>
                <c:pt idx="5">
                  <c:v>149.05000000000001</c:v>
                </c:pt>
                <c:pt idx="6">
                  <c:v>130.21000000000004</c:v>
                </c:pt>
              </c:numCache>
            </c:numRef>
          </c:val>
          <c:smooth val="0"/>
        </c:ser>
        <c:dLbls>
          <c:showLegendKey val="0"/>
          <c:showVal val="0"/>
          <c:showCatName val="0"/>
          <c:showSerName val="0"/>
          <c:showPercent val="0"/>
          <c:showBubbleSize val="0"/>
        </c:dLbls>
        <c:smooth val="0"/>
        <c:axId val="205846832"/>
        <c:axId val="205834384"/>
      </c:lineChart>
      <c:catAx>
        <c:axId val="205846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5834384"/>
        <c:crosses val="autoZero"/>
        <c:auto val="1"/>
        <c:lblAlgn val="ctr"/>
        <c:lblOffset val="100"/>
        <c:noMultiLvlLbl val="0"/>
      </c:catAx>
      <c:valAx>
        <c:axId val="205834384"/>
        <c:scaling>
          <c:orientation val="minMax"/>
        </c:scaling>
        <c:delete val="0"/>
        <c:axPos val="l"/>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58468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8900F2F0-97CE-4980-8AA9-CD714125E3EA}" type="datetimeFigureOut">
              <a:rPr lang="en-US" smtClean="0"/>
              <a:t>1/30/2014</a:t>
            </a:fld>
            <a:endParaRPr lang="en-US"/>
          </a:p>
        </p:txBody>
      </p:sp>
      <p:sp>
        <p:nvSpPr>
          <p:cNvPr id="4" name="Footer Placeholder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19F8BB12-A0A9-47C7-9192-89F124059483}" type="slidenum">
              <a:rPr lang="en-US" smtClean="0"/>
              <a:t>‹#›</a:t>
            </a:fld>
            <a:endParaRPr lang="en-US"/>
          </a:p>
        </p:txBody>
      </p:sp>
    </p:spTree>
    <p:extLst>
      <p:ext uri="{BB962C8B-B14F-4D97-AF65-F5344CB8AC3E}">
        <p14:creationId xmlns:p14="http://schemas.microsoft.com/office/powerpoint/2010/main" val="1227853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011651EF-0635-4B61-B1C7-41F8FDC7CA68}" type="datetimeFigureOut">
              <a:rPr lang="en-US" smtClean="0"/>
              <a:t>1/30/2014</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DF897BD4-2453-4D86-BA42-BF621DB70052}" type="slidenum">
              <a:rPr lang="en-US" smtClean="0"/>
              <a:t>‹#›</a:t>
            </a:fld>
            <a:endParaRPr lang="en-US"/>
          </a:p>
        </p:txBody>
      </p:sp>
    </p:spTree>
    <p:extLst>
      <p:ext uri="{BB962C8B-B14F-4D97-AF65-F5344CB8AC3E}">
        <p14:creationId xmlns:p14="http://schemas.microsoft.com/office/powerpoint/2010/main" val="41941970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97BD4-2453-4D86-BA42-BF621DB70052}" type="slidenum">
              <a:rPr lang="en-US" smtClean="0"/>
              <a:t>1</a:t>
            </a:fld>
            <a:endParaRPr lang="en-US" dirty="0"/>
          </a:p>
        </p:txBody>
      </p:sp>
    </p:spTree>
    <p:extLst>
      <p:ext uri="{BB962C8B-B14F-4D97-AF65-F5344CB8AC3E}">
        <p14:creationId xmlns:p14="http://schemas.microsoft.com/office/powerpoint/2010/main" val="473611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a:t>
            </a:r>
          </a:p>
          <a:p>
            <a:endParaRPr lang="en-US" dirty="0" smtClean="0"/>
          </a:p>
          <a:p>
            <a:r>
              <a:rPr lang="en-US" dirty="0" smtClean="0"/>
              <a:t>My name is David</a:t>
            </a:r>
            <a:r>
              <a:rPr lang="en-US" baseline="0" dirty="0" smtClean="0"/>
              <a:t> Ripplinger.</a:t>
            </a:r>
          </a:p>
          <a:p>
            <a:endParaRPr lang="en-US" baseline="0" dirty="0" smtClean="0"/>
          </a:p>
          <a:p>
            <a:r>
              <a:rPr lang="en-US" baseline="0" dirty="0" smtClean="0"/>
              <a:t>I’m a bioenergy economist at NDSU.</a:t>
            </a:r>
          </a:p>
          <a:p>
            <a:endParaRPr lang="en-US" baseline="0" dirty="0" smtClean="0"/>
          </a:p>
          <a:p>
            <a:r>
              <a:rPr lang="en-US" baseline="0" dirty="0" smtClean="0"/>
              <a:t>My primary job is to work with industry and farmers to develop new bioenergy projects and ensure the viability of existing ones.</a:t>
            </a:r>
          </a:p>
          <a:p>
            <a:endParaRPr lang="en-US" baseline="0" dirty="0" smtClean="0"/>
          </a:p>
          <a:p>
            <a:r>
              <a:rPr lang="en-US" baseline="0" dirty="0" smtClean="0"/>
              <a:t>My background is in agriculture, but in my job I’ve had to become acquainted with energy.  In many ways energy dominates my work.  It is very big industry and changes in energy markets move </a:t>
            </a:r>
            <a:r>
              <a:rPr lang="en-US" baseline="0" dirty="0" err="1" smtClean="0"/>
              <a:t>ag</a:t>
            </a:r>
            <a:r>
              <a:rPr lang="en-US" baseline="0" dirty="0" smtClean="0"/>
              <a:t> markets.</a:t>
            </a:r>
          </a:p>
          <a:p>
            <a:endParaRPr lang="en-US" baseline="0" dirty="0" smtClean="0"/>
          </a:p>
          <a:p>
            <a:r>
              <a:rPr lang="en-US" baseline="0" dirty="0" smtClean="0"/>
              <a:t>The issue of energy is important to my work in two ways.  First, many bioenergy projects require a lot of energy – so I need to be concerned with energy as an input.  At the same time, many of the products produced compete directly with existing ones made using petroleum.  This includes motor  fuels, heating fuels, and plastics.</a:t>
            </a:r>
          </a:p>
        </p:txBody>
      </p:sp>
      <p:sp>
        <p:nvSpPr>
          <p:cNvPr id="4" name="Slide Number Placeholder 3"/>
          <p:cNvSpPr>
            <a:spLocks noGrp="1"/>
          </p:cNvSpPr>
          <p:nvPr>
            <p:ph type="sldNum" sz="quarter" idx="10"/>
          </p:nvPr>
        </p:nvSpPr>
        <p:spPr/>
        <p:txBody>
          <a:bodyPr/>
          <a:lstStyle/>
          <a:p>
            <a:fld id="{DF897BD4-2453-4D86-BA42-BF621DB70052}" type="slidenum">
              <a:rPr lang="en-US" smtClean="0"/>
              <a:t>2</a:t>
            </a:fld>
            <a:endParaRPr lang="en-US"/>
          </a:p>
        </p:txBody>
      </p:sp>
    </p:spTree>
    <p:extLst>
      <p:ext uri="{BB962C8B-B14F-4D97-AF65-F5344CB8AC3E}">
        <p14:creationId xmlns:p14="http://schemas.microsoft.com/office/powerpoint/2010/main" val="140823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897BD4-2453-4D86-BA42-BF621DB70052}" type="slidenum">
              <a:rPr lang="en-US" smtClean="0"/>
              <a:t>3</a:t>
            </a:fld>
            <a:endParaRPr lang="en-US"/>
          </a:p>
        </p:txBody>
      </p:sp>
    </p:spTree>
    <p:extLst>
      <p:ext uri="{BB962C8B-B14F-4D97-AF65-F5344CB8AC3E}">
        <p14:creationId xmlns:p14="http://schemas.microsoft.com/office/powerpoint/2010/main" val="669687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BF11D63-1520-4F27-86BF-310670643C8E}" type="slidenum">
              <a:rPr lang="en-US" smtClean="0"/>
              <a:pPr>
                <a:defRPr/>
              </a:pPr>
              <a:t>11</a:t>
            </a:fld>
            <a:endParaRPr lang="en-US"/>
          </a:p>
        </p:txBody>
      </p:sp>
    </p:spTree>
    <p:extLst>
      <p:ext uri="{BB962C8B-B14F-4D97-AF65-F5344CB8AC3E}">
        <p14:creationId xmlns:p14="http://schemas.microsoft.com/office/powerpoint/2010/main" val="2238653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97BD4-2453-4D86-BA42-BF621DB70052}" type="slidenum">
              <a:rPr lang="en-US" smtClean="0"/>
              <a:t>21</a:t>
            </a:fld>
            <a:endParaRPr lang="en-US"/>
          </a:p>
        </p:txBody>
      </p:sp>
    </p:spTree>
    <p:extLst>
      <p:ext uri="{BB962C8B-B14F-4D97-AF65-F5344CB8AC3E}">
        <p14:creationId xmlns:p14="http://schemas.microsoft.com/office/powerpoint/2010/main" val="2493372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a comment about the RFS.</a:t>
            </a:r>
            <a:endParaRPr lang="en-US" dirty="0"/>
          </a:p>
        </p:txBody>
      </p:sp>
      <p:sp>
        <p:nvSpPr>
          <p:cNvPr id="4" name="Slide Number Placeholder 3"/>
          <p:cNvSpPr>
            <a:spLocks noGrp="1"/>
          </p:cNvSpPr>
          <p:nvPr>
            <p:ph type="sldNum" sz="quarter" idx="10"/>
          </p:nvPr>
        </p:nvSpPr>
        <p:spPr/>
        <p:txBody>
          <a:bodyPr/>
          <a:lstStyle/>
          <a:p>
            <a:fld id="{DF897BD4-2453-4D86-BA42-BF621DB70052}" type="slidenum">
              <a:rPr lang="en-US" smtClean="0"/>
              <a:t>22</a:t>
            </a:fld>
            <a:endParaRPr lang="en-US"/>
          </a:p>
        </p:txBody>
      </p:sp>
    </p:spTree>
    <p:extLst>
      <p:ext uri="{BB962C8B-B14F-4D97-AF65-F5344CB8AC3E}">
        <p14:creationId xmlns:p14="http://schemas.microsoft.com/office/powerpoint/2010/main" val="542967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Locations may produce industrial  sugar feedstock or a finished product. </a:t>
            </a:r>
          </a:p>
          <a:p>
            <a:r>
              <a:rPr lang="en-US" sz="1200" kern="1200" dirty="0" smtClean="0">
                <a:solidFill>
                  <a:schemeClr val="tx1"/>
                </a:solidFill>
                <a:effectLst/>
                <a:latin typeface="+mn-lt"/>
                <a:ea typeface="+mn-ea"/>
                <a:cs typeface="+mn-cs"/>
              </a:rPr>
              <a:t>Processing facilities may produce:</a:t>
            </a:r>
          </a:p>
          <a:p>
            <a:r>
              <a:rPr lang="en-US" sz="1200" kern="1200" dirty="0" smtClean="0">
                <a:solidFill>
                  <a:schemeClr val="tx1"/>
                </a:solidFill>
                <a:effectLst/>
                <a:latin typeface="+mn-lt"/>
                <a:ea typeface="+mn-ea"/>
                <a:cs typeface="+mn-cs"/>
              </a:rPr>
              <a:t>                Industrial sugar feedstock (for third party)</a:t>
            </a:r>
          </a:p>
          <a:p>
            <a:r>
              <a:rPr lang="en-US" sz="1200" kern="1200" dirty="0" smtClean="0">
                <a:solidFill>
                  <a:schemeClr val="tx1"/>
                </a:solidFill>
                <a:effectLst/>
                <a:latin typeface="+mn-lt"/>
                <a:ea typeface="+mn-ea"/>
                <a:cs typeface="+mn-cs"/>
              </a:rPr>
              <a:t>                Ethanol</a:t>
            </a:r>
          </a:p>
          <a:p>
            <a:r>
              <a:rPr lang="en-US" sz="1200" kern="1200" dirty="0" smtClean="0">
                <a:solidFill>
                  <a:schemeClr val="tx1"/>
                </a:solidFill>
                <a:effectLst/>
                <a:latin typeface="+mn-lt"/>
                <a:ea typeface="+mn-ea"/>
                <a:cs typeface="+mn-cs"/>
              </a:rPr>
              <a:t>                Advanced chemicals</a:t>
            </a:r>
          </a:p>
          <a:p>
            <a:endParaRPr lang="en-US" dirty="0"/>
          </a:p>
        </p:txBody>
      </p:sp>
      <p:sp>
        <p:nvSpPr>
          <p:cNvPr id="4" name="Slide Number Placeholder 3"/>
          <p:cNvSpPr>
            <a:spLocks noGrp="1"/>
          </p:cNvSpPr>
          <p:nvPr>
            <p:ph type="sldNum" sz="quarter" idx="10"/>
          </p:nvPr>
        </p:nvSpPr>
        <p:spPr/>
        <p:txBody>
          <a:bodyPr/>
          <a:lstStyle/>
          <a:p>
            <a:fld id="{DF897BD4-2453-4D86-BA42-BF621DB70052}" type="slidenum">
              <a:rPr lang="en-US" smtClean="0"/>
              <a:t>24</a:t>
            </a:fld>
            <a:endParaRPr lang="en-US"/>
          </a:p>
        </p:txBody>
      </p:sp>
    </p:spTree>
    <p:extLst>
      <p:ext uri="{BB962C8B-B14F-4D97-AF65-F5344CB8AC3E}">
        <p14:creationId xmlns:p14="http://schemas.microsoft.com/office/powerpoint/2010/main" val="11346335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 slide">
    <p:spTree>
      <p:nvGrpSpPr>
        <p:cNvPr id="1" name=""/>
        <p:cNvGrpSpPr/>
        <p:nvPr/>
      </p:nvGrpSpPr>
      <p:grpSpPr>
        <a:xfrm>
          <a:off x="0" y="0"/>
          <a:ext cx="0" cy="0"/>
          <a:chOff x="0" y="0"/>
          <a:chExt cx="0" cy="0"/>
        </a:xfrm>
      </p:grpSpPr>
      <p:pic>
        <p:nvPicPr>
          <p:cNvPr id="2" name="Picture 7" descr="green.template_graphics2.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9000" y="2732088"/>
            <a:ext cx="7366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green.template_graphics3.wmf"/>
          <p:cNvPicPr>
            <a:picLocks noChangeAspect="1"/>
          </p:cNvPicPr>
          <p:nvPr/>
        </p:nvPicPr>
        <p:blipFill>
          <a:blip r:embed="rId3">
            <a:alphaModFix amt="31000"/>
            <a:extLst>
              <a:ext uri="{28A0092B-C50C-407E-A947-70E740481C1C}">
                <a14:useLocalDpi xmlns:a14="http://schemas.microsoft.com/office/drawing/2010/main" val="0"/>
              </a:ext>
            </a:extLst>
          </a:blip>
          <a:srcRect/>
          <a:stretch>
            <a:fillRect/>
          </a:stretch>
        </p:blipFill>
        <p:spPr bwMode="auto">
          <a:xfrm>
            <a:off x="889000" y="5883275"/>
            <a:ext cx="7366000" cy="163513"/>
          </a:xfrm>
          <a:prstGeom prst="rect">
            <a:avLst/>
          </a:prstGeom>
          <a:noFill/>
          <a:ln>
            <a:noFill/>
          </a:ln>
          <a:extLst>
            <a:ext uri="{909E8E84-426E-40DD-AFC4-6F175D3DCCD1}">
              <a14:hiddenFill xmlns:a14="http://schemas.microsoft.com/office/drawing/2010/main">
                <a:solidFill>
                  <a:srgbClr val="FFFFFF">
                    <a:alpha val="31000"/>
                  </a:srgbClr>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7515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47FB7E1-EF20-4DD4-95F2-85C09D17FDA4}" type="datetime1">
              <a:rPr lang="en-US" smtClean="0"/>
              <a:t>1/30/2014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DD0007-DE76-724F-9A59-044EF43E1446}" type="slidenum">
              <a:rPr lang="en-US"/>
              <a:pPr>
                <a:defRPr/>
              </a:pPr>
              <a:t>‹#›</a:t>
            </a:fld>
            <a:endParaRPr lang="en-US" dirty="0"/>
          </a:p>
        </p:txBody>
      </p:sp>
    </p:spTree>
    <p:extLst>
      <p:ext uri="{BB962C8B-B14F-4D97-AF65-F5344CB8AC3E}">
        <p14:creationId xmlns:p14="http://schemas.microsoft.com/office/powerpoint/2010/main" val="2310676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F8ECF7-0B08-4BB5-BE6D-1D7798F5D98A}" type="datetime1">
              <a:rPr lang="en-US" smtClean="0"/>
              <a:t>1/30/2014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1F43F9-9AD9-3A45-93DA-A9D45DCAEBA7}" type="slidenum">
              <a:rPr lang="en-US"/>
              <a:pPr>
                <a:defRPr/>
              </a:pPr>
              <a:t>‹#›</a:t>
            </a:fld>
            <a:endParaRPr lang="en-US" dirty="0"/>
          </a:p>
        </p:txBody>
      </p:sp>
    </p:spTree>
    <p:extLst>
      <p:ext uri="{BB962C8B-B14F-4D97-AF65-F5344CB8AC3E}">
        <p14:creationId xmlns:p14="http://schemas.microsoft.com/office/powerpoint/2010/main" val="2811902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59F9606-2F8A-4680-BB77-7EE1732A293E}" type="datetime1">
              <a:rPr lang="en-US" smtClean="0"/>
              <a:t>1/30/2014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E81DC1-BEBA-A345-AF53-60017037B3EE}" type="slidenum">
              <a:rPr lang="en-US"/>
              <a:pPr>
                <a:defRPr/>
              </a:pPr>
              <a:t>‹#›</a:t>
            </a:fld>
            <a:endParaRPr lang="en-US" dirty="0"/>
          </a:p>
        </p:txBody>
      </p:sp>
    </p:spTree>
    <p:extLst>
      <p:ext uri="{BB962C8B-B14F-4D97-AF65-F5344CB8AC3E}">
        <p14:creationId xmlns:p14="http://schemas.microsoft.com/office/powerpoint/2010/main" val="320888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1D3F99F-C92A-4AA9-906D-DA7256C1AD58}" type="datetime1">
              <a:rPr lang="en-US" smtClean="0"/>
              <a:t>1/30/2014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0F92C6D-BE8D-DD4F-81E9-D4989C088BC1}" type="slidenum">
              <a:rPr lang="en-US" smtClean="0"/>
              <a:pPr>
                <a:defRPr/>
              </a:pPr>
              <a:t>‹#›</a:t>
            </a:fld>
            <a:endParaRPr lang="en-US" dirty="0"/>
          </a:p>
        </p:txBody>
      </p:sp>
    </p:spTree>
    <p:extLst>
      <p:ext uri="{BB962C8B-B14F-4D97-AF65-F5344CB8AC3E}">
        <p14:creationId xmlns:p14="http://schemas.microsoft.com/office/powerpoint/2010/main" val="765309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782EEE5-7429-4C1A-9E2E-1EF217A483B1}" type="datetime1">
              <a:rPr lang="en-US" smtClean="0"/>
              <a:t>1/30/2014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DDF97D-3401-F044-9350-D8378188946F}" type="slidenum">
              <a:rPr lang="en-US"/>
              <a:pPr>
                <a:defRPr/>
              </a:pPr>
              <a:t>‹#›</a:t>
            </a:fld>
            <a:endParaRPr lang="en-US" dirty="0"/>
          </a:p>
        </p:txBody>
      </p:sp>
    </p:spTree>
    <p:extLst>
      <p:ext uri="{BB962C8B-B14F-4D97-AF65-F5344CB8AC3E}">
        <p14:creationId xmlns:p14="http://schemas.microsoft.com/office/powerpoint/2010/main" val="4021115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EB89A7-D769-42BF-BDAC-62ABF7E0E3E2}" type="datetime1">
              <a:rPr lang="en-US" smtClean="0"/>
              <a:t>1/30/2014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4D6F01-C5DD-F44B-8162-7A3A521E6E82}" type="slidenum">
              <a:rPr lang="en-US"/>
              <a:pPr>
                <a:defRPr/>
              </a:pPr>
              <a:t>‹#›</a:t>
            </a:fld>
            <a:endParaRPr lang="en-US" dirty="0"/>
          </a:p>
        </p:txBody>
      </p:sp>
    </p:spTree>
    <p:extLst>
      <p:ext uri="{BB962C8B-B14F-4D97-AF65-F5344CB8AC3E}">
        <p14:creationId xmlns:p14="http://schemas.microsoft.com/office/powerpoint/2010/main" val="639642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6D317A3-3446-4300-9344-181C37F7D691}" type="datetime1">
              <a:rPr lang="en-US" smtClean="0"/>
              <a:t>1/30/2014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9A6ADA-3E88-CA4E-8C53-69D050771686}" type="slidenum">
              <a:rPr lang="en-US"/>
              <a:pPr>
                <a:defRPr/>
              </a:pPr>
              <a:t>‹#›</a:t>
            </a:fld>
            <a:endParaRPr lang="en-US" dirty="0"/>
          </a:p>
        </p:txBody>
      </p:sp>
    </p:spTree>
    <p:extLst>
      <p:ext uri="{BB962C8B-B14F-4D97-AF65-F5344CB8AC3E}">
        <p14:creationId xmlns:p14="http://schemas.microsoft.com/office/powerpoint/2010/main" val="2884506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D16512E-A5B3-4490-A07D-1E99D92777FF}" type="datetime1">
              <a:rPr lang="en-US" smtClean="0"/>
              <a:t>1/30/2014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08ADCC-D3CD-C94F-8BCF-C2964FC6869D}" type="slidenum">
              <a:rPr lang="en-US"/>
              <a:pPr>
                <a:defRPr/>
              </a:pPr>
              <a:t>‹#›</a:t>
            </a:fld>
            <a:endParaRPr lang="en-US" dirty="0"/>
          </a:p>
        </p:txBody>
      </p:sp>
    </p:spTree>
    <p:extLst>
      <p:ext uri="{BB962C8B-B14F-4D97-AF65-F5344CB8AC3E}">
        <p14:creationId xmlns:p14="http://schemas.microsoft.com/office/powerpoint/2010/main" val="1018336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E724864-6EE4-4950-8324-AB41820ADAA6}" type="datetime1">
              <a:rPr lang="en-US" smtClean="0"/>
              <a:t>1/30/2014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8457CE4-E225-774A-9249-292B5807F5E7}" type="slidenum">
              <a:rPr lang="en-US"/>
              <a:pPr>
                <a:defRPr/>
              </a:pPr>
              <a:t>‹#›</a:t>
            </a:fld>
            <a:endParaRPr lang="en-US" dirty="0"/>
          </a:p>
        </p:txBody>
      </p:sp>
    </p:spTree>
    <p:extLst>
      <p:ext uri="{BB962C8B-B14F-4D97-AF65-F5344CB8AC3E}">
        <p14:creationId xmlns:p14="http://schemas.microsoft.com/office/powerpoint/2010/main" val="1274274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9EAC86B-9B87-4A06-A963-2380692851DE}" type="datetime1">
              <a:rPr lang="en-US" smtClean="0"/>
              <a:t>1/30/2014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F7E57B2-D218-2543-B1F3-50F8C73AA9FE}" type="slidenum">
              <a:rPr lang="en-US"/>
              <a:pPr>
                <a:defRPr/>
              </a:pPr>
              <a:t>‹#›</a:t>
            </a:fld>
            <a:endParaRPr lang="en-US" dirty="0"/>
          </a:p>
        </p:txBody>
      </p:sp>
    </p:spTree>
    <p:extLst>
      <p:ext uri="{BB962C8B-B14F-4D97-AF65-F5344CB8AC3E}">
        <p14:creationId xmlns:p14="http://schemas.microsoft.com/office/powerpoint/2010/main" val="105162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96F50E-8B69-4751-B1B6-9481F86C6ACC}" type="datetime1">
              <a:rPr lang="en-US" smtClean="0"/>
              <a:t>1/30/2014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6DE4E5-189A-6749-A62F-55E6235656EF}" type="slidenum">
              <a:rPr lang="en-US"/>
              <a:pPr>
                <a:defRPr/>
              </a:pPr>
              <a:t>‹#›</a:t>
            </a:fld>
            <a:endParaRPr lang="en-US" dirty="0"/>
          </a:p>
        </p:txBody>
      </p:sp>
    </p:spTree>
    <p:extLst>
      <p:ext uri="{BB962C8B-B14F-4D97-AF65-F5344CB8AC3E}">
        <p14:creationId xmlns:p14="http://schemas.microsoft.com/office/powerpoint/2010/main" val="3683504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C8A5598-00AE-43C5-9F5F-3693D2C1882B}" type="datetime1">
              <a:rPr lang="en-US" smtClean="0"/>
              <a:t>1/30/2014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873911F-13D9-5149-AD26-CA8FF84BF87B}" type="slidenum">
              <a:rPr lang="en-US"/>
              <a:pPr>
                <a:defRPr/>
              </a:pPr>
              <a:t>‹#›</a:t>
            </a:fld>
            <a:endParaRPr lang="en-US" dirty="0"/>
          </a:p>
        </p:txBody>
      </p:sp>
    </p:spTree>
    <p:extLst>
      <p:ext uri="{BB962C8B-B14F-4D97-AF65-F5344CB8AC3E}">
        <p14:creationId xmlns:p14="http://schemas.microsoft.com/office/powerpoint/2010/main" val="2896853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001409"/>
            </a:gs>
            <a:gs pos="2000">
              <a:srgbClr val="005643"/>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a:defRPr/>
            </a:pPr>
            <a:fld id="{E9A52AE2-B2D2-4A39-841B-D0B2D9F3D4FE}" type="datetime1">
              <a:rPr lang="en-US" smtClean="0"/>
              <a:t>1/30/2014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30F92C6D-BE8D-DD4F-81E9-D4989C088BC1}" type="slidenum">
              <a:rPr lang="en-US"/>
              <a:pPr>
                <a:defRPr/>
              </a:pPr>
              <a:t>‹#›</a:t>
            </a:fld>
            <a:endParaRPr lang="en-US" dirty="0"/>
          </a:p>
        </p:txBody>
      </p:sp>
      <p:pic>
        <p:nvPicPr>
          <p:cNvPr id="1031" name="Picture 15" descr="green.template_graphics2.wm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08000" y="6164263"/>
            <a:ext cx="2463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5" r:id="rId13"/>
  </p:sldLayoutIdLst>
  <p:timing>
    <p:tnLst>
      <p:par>
        <p:cTn id="1" dur="indefinite" restart="never" nodeType="tmRoot"/>
      </p:par>
    </p:tnLst>
  </p:timing>
  <p:hf hdr="0" ftr="0" dt="0"/>
  <p:txStyles>
    <p:titleStyle>
      <a:lvl1pPr algn="ctr" defTabSz="457200" rtl="0" eaLnBrk="1" fontAlgn="base" hangingPunct="1">
        <a:spcBef>
          <a:spcPct val="0"/>
        </a:spcBef>
        <a:spcAft>
          <a:spcPct val="0"/>
        </a:spcAft>
        <a:defRPr sz="4400" kern="1200">
          <a:solidFill>
            <a:srgbClr val="FFCF0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bg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bg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bg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bg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bg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bg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bg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bg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bg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8.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df"/><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131734"/>
            <a:ext cx="7772400" cy="1637242"/>
          </a:xfrm>
        </p:spPr>
        <p:txBody>
          <a:bodyPr/>
          <a:lstStyle/>
          <a:p>
            <a:r>
              <a:rPr lang="en-US" dirty="0" smtClean="0"/>
              <a:t>Designing a northern</a:t>
            </a:r>
            <a:br>
              <a:rPr lang="en-US" dirty="0" smtClean="0"/>
            </a:br>
            <a:r>
              <a:rPr lang="en-US" dirty="0" smtClean="0"/>
              <a:t>Industrial beet-sugar system</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19A6ADA-3E88-CA4E-8C53-69D050771686}" type="slidenum">
              <a:rPr lang="en-US" smtClean="0"/>
              <a:pPr>
                <a:defRPr/>
              </a:pPr>
              <a:t>10</a:t>
            </a:fld>
            <a:endParaRPr lang="en-US" dirty="0"/>
          </a:p>
        </p:txBody>
      </p:sp>
    </p:spTree>
    <p:extLst>
      <p:ext uri="{BB962C8B-B14F-4D97-AF65-F5344CB8AC3E}">
        <p14:creationId xmlns:p14="http://schemas.microsoft.com/office/powerpoint/2010/main" val="4220487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706" y="2756647"/>
            <a:ext cx="2487706" cy="2084294"/>
          </a:xfrm>
        </p:spPr>
        <p:txBody>
          <a:bodyPr rtlCol="0">
            <a:noAutofit/>
          </a:bodyPr>
          <a:lstStyle/>
          <a:p>
            <a:pPr marL="55818" indent="0" defTabSz="898064" fontAlgn="auto">
              <a:spcBef>
                <a:spcPts val="353"/>
              </a:spcBef>
              <a:spcAft>
                <a:spcPts val="0"/>
              </a:spcAft>
              <a:buNone/>
              <a:defRPr/>
            </a:pPr>
            <a:r>
              <a:rPr lang="en-US" sz="2200" dirty="0">
                <a:solidFill>
                  <a:schemeClr val="tx1"/>
                </a:solidFill>
                <a:latin typeface="Calibri" panose="020F0502020204030204" pitchFamily="34" charset="0"/>
              </a:rPr>
              <a:t>Initial feasibility</a:t>
            </a:r>
          </a:p>
          <a:p>
            <a:pPr marL="55818" indent="0" defTabSz="898064" fontAlgn="auto">
              <a:spcBef>
                <a:spcPts val="353"/>
              </a:spcBef>
              <a:spcAft>
                <a:spcPts val="0"/>
              </a:spcAft>
              <a:buNone/>
              <a:defRPr/>
            </a:pPr>
            <a:endParaRPr lang="en-US" sz="2200" dirty="0" smtClean="0">
              <a:solidFill>
                <a:schemeClr val="tx1"/>
              </a:solidFill>
              <a:latin typeface="Calibri" panose="020F0502020204030204" pitchFamily="34" charset="0"/>
            </a:endParaRPr>
          </a:p>
          <a:p>
            <a:pPr marL="55818" indent="0" defTabSz="898064" fontAlgn="auto">
              <a:spcBef>
                <a:spcPts val="353"/>
              </a:spcBef>
              <a:spcAft>
                <a:spcPts val="0"/>
              </a:spcAft>
              <a:buNone/>
              <a:defRPr/>
            </a:pPr>
            <a:r>
              <a:rPr lang="en-US" sz="2200" dirty="0" smtClean="0">
                <a:solidFill>
                  <a:schemeClr val="tx1"/>
                </a:solidFill>
                <a:latin typeface="Calibri" panose="020F0502020204030204" pitchFamily="34" charset="0"/>
              </a:rPr>
              <a:t>Research</a:t>
            </a:r>
            <a:r>
              <a:rPr lang="en-US" sz="2200" dirty="0">
                <a:solidFill>
                  <a:schemeClr val="tx1"/>
                </a:solidFill>
                <a:latin typeface="Calibri" panose="020F0502020204030204" pitchFamily="34" charset="0"/>
              </a:rPr>
              <a:t>: yield trials, burn tests and juice storage </a:t>
            </a:r>
          </a:p>
        </p:txBody>
      </p:sp>
      <p:sp>
        <p:nvSpPr>
          <p:cNvPr id="6" name="Pentagon 5"/>
          <p:cNvSpPr/>
          <p:nvPr/>
        </p:nvSpPr>
        <p:spPr>
          <a:xfrm>
            <a:off x="470650" y="1176617"/>
            <a:ext cx="2218771" cy="1311089"/>
          </a:xfrm>
          <a:prstGeom prst="homePlate">
            <a:avLst/>
          </a:prstGeom>
          <a:solidFill>
            <a:schemeClr val="accent3">
              <a:lumMod val="20000"/>
              <a:lumOff val="80000"/>
            </a:schemeClr>
          </a:solid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0601" tIns="40299" rIns="80601" bIns="40299" anchor="ctr"/>
          <a:lstStyle/>
          <a:p>
            <a:pPr algn="ctr">
              <a:defRPr/>
            </a:pPr>
            <a:endParaRPr lang="en-US"/>
          </a:p>
        </p:txBody>
      </p:sp>
      <p:sp>
        <p:nvSpPr>
          <p:cNvPr id="8" name="Pentagon 7"/>
          <p:cNvSpPr/>
          <p:nvPr/>
        </p:nvSpPr>
        <p:spPr>
          <a:xfrm>
            <a:off x="3025596" y="1176617"/>
            <a:ext cx="2622169" cy="1311089"/>
          </a:xfrm>
          <a:prstGeom prst="homePlate">
            <a:avLst/>
          </a:prstGeom>
          <a:solidFill>
            <a:schemeClr val="accent3">
              <a:lumMod val="20000"/>
              <a:lumOff val="80000"/>
            </a:schemeClr>
          </a:solid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0601" tIns="40299" rIns="80601" bIns="40299" anchor="ctr"/>
          <a:lstStyle/>
          <a:p>
            <a:pPr algn="ctr">
              <a:defRPr/>
            </a:pPr>
            <a:endParaRPr lang="en-US"/>
          </a:p>
        </p:txBody>
      </p:sp>
      <p:sp>
        <p:nvSpPr>
          <p:cNvPr id="9" name="Pentagon 8"/>
          <p:cNvSpPr/>
          <p:nvPr/>
        </p:nvSpPr>
        <p:spPr>
          <a:xfrm>
            <a:off x="6048557" y="1176617"/>
            <a:ext cx="2826502" cy="1311089"/>
          </a:xfrm>
          <a:prstGeom prst="homePlate">
            <a:avLst/>
          </a:prstGeom>
          <a:solidFill>
            <a:schemeClr val="accent3">
              <a:lumMod val="20000"/>
              <a:lumOff val="80000"/>
            </a:schemeClr>
          </a:solid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0601" tIns="40299" rIns="80601" bIns="40299" anchor="ctr"/>
          <a:lstStyle/>
          <a:p>
            <a:pPr algn="ctr">
              <a:defRPr/>
            </a:pPr>
            <a:endParaRPr lang="en-US"/>
          </a:p>
        </p:txBody>
      </p:sp>
      <p:sp>
        <p:nvSpPr>
          <p:cNvPr id="7" name="TextBox 6"/>
          <p:cNvSpPr txBox="1"/>
          <p:nvPr/>
        </p:nvSpPr>
        <p:spPr>
          <a:xfrm>
            <a:off x="537883" y="1277471"/>
            <a:ext cx="2084295" cy="733230"/>
          </a:xfrm>
          <a:prstGeom prst="rect">
            <a:avLst/>
          </a:prstGeom>
          <a:noFill/>
        </p:spPr>
        <p:txBody>
          <a:bodyPr lIns="80601" tIns="40299" rIns="80601" bIns="40299">
            <a:spAutoFit/>
          </a:bodyPr>
          <a:lstStyle/>
          <a:p>
            <a:pPr>
              <a:defRPr/>
            </a:pPr>
            <a:r>
              <a:rPr lang="en-US" sz="2118" b="1" dirty="0">
                <a:latin typeface="+mn-lt"/>
              </a:rPr>
              <a:t>Phase 1</a:t>
            </a:r>
          </a:p>
          <a:p>
            <a:pPr>
              <a:defRPr/>
            </a:pPr>
            <a:r>
              <a:rPr lang="en-US" sz="2118" dirty="0">
                <a:latin typeface="+mn-lt"/>
              </a:rPr>
              <a:t>Initial </a:t>
            </a:r>
            <a:r>
              <a:rPr lang="en-US" sz="2118" dirty="0" smtClean="0">
                <a:latin typeface="+mn-lt"/>
              </a:rPr>
              <a:t>Research</a:t>
            </a:r>
            <a:endParaRPr lang="en-US" sz="2118" dirty="0">
              <a:latin typeface="+mn-lt"/>
            </a:endParaRPr>
          </a:p>
        </p:txBody>
      </p:sp>
      <p:sp>
        <p:nvSpPr>
          <p:cNvPr id="11" name="TextBox 10"/>
          <p:cNvSpPr txBox="1"/>
          <p:nvPr/>
        </p:nvSpPr>
        <p:spPr>
          <a:xfrm>
            <a:off x="3092824" y="1277471"/>
            <a:ext cx="2084295" cy="1004715"/>
          </a:xfrm>
          <a:prstGeom prst="rect">
            <a:avLst/>
          </a:prstGeom>
          <a:noFill/>
        </p:spPr>
        <p:txBody>
          <a:bodyPr lIns="80601" tIns="40299" rIns="80601" bIns="40299">
            <a:spAutoFit/>
          </a:bodyPr>
          <a:lstStyle/>
          <a:p>
            <a:pPr>
              <a:defRPr/>
            </a:pPr>
            <a:r>
              <a:rPr lang="en-US" sz="2000" b="1" dirty="0">
                <a:latin typeface="+mn-lt"/>
              </a:rPr>
              <a:t>Phase 2</a:t>
            </a:r>
          </a:p>
          <a:p>
            <a:pPr>
              <a:defRPr/>
            </a:pPr>
            <a:r>
              <a:rPr lang="en-US" sz="2000" dirty="0">
                <a:latin typeface="+mn-lt"/>
              </a:rPr>
              <a:t>Current </a:t>
            </a:r>
            <a:r>
              <a:rPr lang="en-US" sz="2000" dirty="0" smtClean="0">
                <a:latin typeface="+mn-lt"/>
              </a:rPr>
              <a:t>Research</a:t>
            </a:r>
            <a:endParaRPr lang="en-US" sz="2000" dirty="0">
              <a:latin typeface="+mn-lt"/>
            </a:endParaRPr>
          </a:p>
        </p:txBody>
      </p:sp>
      <p:sp>
        <p:nvSpPr>
          <p:cNvPr id="12" name="TextBox 11"/>
          <p:cNvSpPr txBox="1"/>
          <p:nvPr/>
        </p:nvSpPr>
        <p:spPr>
          <a:xfrm>
            <a:off x="6118413" y="1277471"/>
            <a:ext cx="2447092" cy="715085"/>
          </a:xfrm>
          <a:prstGeom prst="rect">
            <a:avLst/>
          </a:prstGeom>
          <a:noFill/>
        </p:spPr>
        <p:txBody>
          <a:bodyPr wrap="square" lIns="80601" tIns="40299" rIns="80601" bIns="40299">
            <a:spAutoFit/>
          </a:bodyPr>
          <a:lstStyle/>
          <a:p>
            <a:pPr>
              <a:defRPr/>
            </a:pPr>
            <a:r>
              <a:rPr lang="en-US" sz="2118" b="1" dirty="0">
                <a:latin typeface="+mn-lt"/>
              </a:rPr>
              <a:t>Phase 3</a:t>
            </a:r>
          </a:p>
          <a:p>
            <a:pPr>
              <a:defRPr/>
            </a:pPr>
            <a:r>
              <a:rPr lang="en-US" sz="2000" dirty="0" smtClean="0">
                <a:latin typeface="+mn-lt"/>
              </a:rPr>
              <a:t>Commercialization</a:t>
            </a:r>
            <a:endParaRPr lang="en-US" sz="2000" dirty="0">
              <a:latin typeface="+mn-lt"/>
            </a:endParaRPr>
          </a:p>
        </p:txBody>
      </p:sp>
      <p:sp>
        <p:nvSpPr>
          <p:cNvPr id="102411" name="Content Placeholder 2"/>
          <p:cNvSpPr txBox="1">
            <a:spLocks/>
          </p:cNvSpPr>
          <p:nvPr/>
        </p:nvSpPr>
        <p:spPr bwMode="auto">
          <a:xfrm>
            <a:off x="2689412" y="2756647"/>
            <a:ext cx="3361765" cy="3160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01" tIns="44901" rIns="89801" bIns="44901"/>
          <a:lstStyle>
            <a:lvl1pPr marL="519113" indent="-457200"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defTabSz="1017588" eaLnBrk="0" fontAlgn="base" hangingPunct="0">
              <a:spcBef>
                <a:spcPct val="0"/>
              </a:spcBef>
              <a:spcAft>
                <a:spcPct val="0"/>
              </a:spcAft>
              <a:defRPr sz="2000">
                <a:solidFill>
                  <a:schemeClr val="tx1"/>
                </a:solidFill>
                <a:latin typeface="Arial" charset="0"/>
                <a:cs typeface="Arial" charset="0"/>
              </a:defRPr>
            </a:lvl6pPr>
            <a:lvl7pPr marL="2971800" indent="-228600" defTabSz="1017588" eaLnBrk="0" fontAlgn="base" hangingPunct="0">
              <a:spcBef>
                <a:spcPct val="0"/>
              </a:spcBef>
              <a:spcAft>
                <a:spcPct val="0"/>
              </a:spcAft>
              <a:defRPr sz="2000">
                <a:solidFill>
                  <a:schemeClr val="tx1"/>
                </a:solidFill>
                <a:latin typeface="Arial" charset="0"/>
                <a:cs typeface="Arial" charset="0"/>
              </a:defRPr>
            </a:lvl7pPr>
            <a:lvl8pPr marL="3429000" indent="-228600" defTabSz="1017588" eaLnBrk="0" fontAlgn="base" hangingPunct="0">
              <a:spcBef>
                <a:spcPct val="0"/>
              </a:spcBef>
              <a:spcAft>
                <a:spcPct val="0"/>
              </a:spcAft>
              <a:defRPr sz="2000">
                <a:solidFill>
                  <a:schemeClr val="tx1"/>
                </a:solidFill>
                <a:latin typeface="Arial" charset="0"/>
                <a:cs typeface="Arial" charset="0"/>
              </a:defRPr>
            </a:lvl8pPr>
            <a:lvl9pPr marL="3886200" indent="-228600" defTabSz="1017588" eaLnBrk="0" fontAlgn="base" hangingPunct="0">
              <a:spcBef>
                <a:spcPct val="0"/>
              </a:spcBef>
              <a:spcAft>
                <a:spcPct val="0"/>
              </a:spcAft>
              <a:defRPr sz="2000">
                <a:solidFill>
                  <a:schemeClr val="tx1"/>
                </a:solidFill>
                <a:latin typeface="Arial" charset="0"/>
                <a:cs typeface="Arial" charset="0"/>
              </a:defRPr>
            </a:lvl9pPr>
          </a:lstStyle>
          <a:p>
            <a:pPr marL="0" indent="0" eaLnBrk="1" hangingPunct="1">
              <a:spcBef>
                <a:spcPts val="353"/>
              </a:spcBef>
              <a:buClr>
                <a:srgbClr val="4F6228"/>
              </a:buClr>
            </a:pPr>
            <a:r>
              <a:rPr lang="en-US" sz="2200" dirty="0">
                <a:latin typeface="Calibri" pitchFamily="34" charset="0"/>
              </a:rPr>
              <a:t>Research:  yield trials, </a:t>
            </a:r>
            <a:br>
              <a:rPr lang="en-US" sz="2200" dirty="0">
                <a:latin typeface="Calibri" pitchFamily="34" charset="0"/>
              </a:rPr>
            </a:br>
            <a:r>
              <a:rPr lang="en-US" sz="2200" dirty="0">
                <a:latin typeface="Calibri" pitchFamily="34" charset="0"/>
              </a:rPr>
              <a:t>front-end </a:t>
            </a:r>
            <a:r>
              <a:rPr lang="en-US" sz="2200" dirty="0" smtClean="0">
                <a:latin typeface="Calibri" pitchFamily="34" charset="0"/>
              </a:rPr>
              <a:t>processing, </a:t>
            </a:r>
            <a:r>
              <a:rPr lang="en-US" sz="2200" dirty="0">
                <a:latin typeface="Calibri" pitchFamily="34" charset="0"/>
              </a:rPr>
              <a:t/>
            </a:r>
            <a:br>
              <a:rPr lang="en-US" sz="2200" dirty="0">
                <a:latin typeface="Calibri" pitchFamily="34" charset="0"/>
              </a:rPr>
            </a:br>
            <a:r>
              <a:rPr lang="en-US" sz="2200" dirty="0">
                <a:latin typeface="Calibri" pitchFamily="34" charset="0"/>
              </a:rPr>
              <a:t>juice </a:t>
            </a:r>
            <a:r>
              <a:rPr lang="en-US" sz="2200" dirty="0" smtClean="0">
                <a:latin typeface="Calibri" pitchFamily="34" charset="0"/>
              </a:rPr>
              <a:t>storage</a:t>
            </a:r>
          </a:p>
          <a:p>
            <a:pPr marL="0" indent="0" eaLnBrk="1" hangingPunct="1">
              <a:spcBef>
                <a:spcPts val="353"/>
              </a:spcBef>
              <a:buClr>
                <a:srgbClr val="4F6228"/>
              </a:buClr>
            </a:pPr>
            <a:endParaRPr lang="en-US" sz="2200" dirty="0" smtClean="0">
              <a:latin typeface="Calibri" pitchFamily="34" charset="0"/>
            </a:endParaRPr>
          </a:p>
          <a:p>
            <a:pPr marL="0" indent="0" eaLnBrk="1" hangingPunct="1">
              <a:spcBef>
                <a:spcPts val="353"/>
              </a:spcBef>
              <a:buClr>
                <a:srgbClr val="4F6228"/>
              </a:buClr>
            </a:pPr>
            <a:r>
              <a:rPr lang="en-US" sz="2200" dirty="0" smtClean="0">
                <a:latin typeface="Calibri" pitchFamily="34" charset="0"/>
              </a:rPr>
              <a:t>Developing </a:t>
            </a:r>
            <a:r>
              <a:rPr lang="en-US" sz="2200" dirty="0">
                <a:latin typeface="Calibri" pitchFamily="34" charset="0"/>
              </a:rPr>
              <a:t>federal crop insurance program</a:t>
            </a:r>
          </a:p>
          <a:p>
            <a:pPr marL="0" indent="0" eaLnBrk="1" hangingPunct="1">
              <a:spcBef>
                <a:spcPts val="353"/>
              </a:spcBef>
              <a:buClr>
                <a:srgbClr val="4F6228"/>
              </a:buClr>
            </a:pPr>
            <a:endParaRPr lang="en-US" sz="2200" dirty="0" smtClean="0">
              <a:latin typeface="Calibri" pitchFamily="34" charset="0"/>
            </a:endParaRPr>
          </a:p>
          <a:p>
            <a:pPr marL="0" indent="0" eaLnBrk="1" hangingPunct="1">
              <a:spcBef>
                <a:spcPts val="353"/>
              </a:spcBef>
              <a:buClr>
                <a:srgbClr val="4F6228"/>
              </a:buClr>
            </a:pPr>
            <a:r>
              <a:rPr lang="en-US" sz="2200" dirty="0" smtClean="0">
                <a:latin typeface="Calibri" pitchFamily="34" charset="0"/>
              </a:rPr>
              <a:t>Advanced </a:t>
            </a:r>
            <a:r>
              <a:rPr lang="en-US" sz="2200" dirty="0">
                <a:latin typeface="Calibri" pitchFamily="34" charset="0"/>
              </a:rPr>
              <a:t>biofuel </a:t>
            </a:r>
            <a:r>
              <a:rPr lang="en-US" sz="2200" dirty="0" smtClean="0">
                <a:latin typeface="Calibri" pitchFamily="34" charset="0"/>
              </a:rPr>
              <a:t>petition </a:t>
            </a:r>
            <a:r>
              <a:rPr lang="en-US" sz="2200" dirty="0">
                <a:latin typeface="Calibri" pitchFamily="34" charset="0"/>
              </a:rPr>
              <a:t>with </a:t>
            </a:r>
            <a:r>
              <a:rPr lang="en-US" sz="2200" dirty="0" smtClean="0">
                <a:latin typeface="Calibri" pitchFamily="34" charset="0"/>
              </a:rPr>
              <a:t>EPA</a:t>
            </a:r>
            <a:endParaRPr lang="en-US" sz="2200" dirty="0">
              <a:latin typeface="Calibri" pitchFamily="34" charset="0"/>
            </a:endParaRPr>
          </a:p>
        </p:txBody>
      </p:sp>
      <p:sp>
        <p:nvSpPr>
          <p:cNvPr id="102412" name="Content Placeholder 2"/>
          <p:cNvSpPr txBox="1">
            <a:spLocks/>
          </p:cNvSpPr>
          <p:nvPr/>
        </p:nvSpPr>
        <p:spPr bwMode="auto">
          <a:xfrm>
            <a:off x="5916706" y="2756647"/>
            <a:ext cx="2823882" cy="3160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01" tIns="44901" rIns="89801" bIns="44901"/>
          <a:lstStyle>
            <a:lvl1pPr marL="519113" indent="-457200"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defTabSz="1017588" eaLnBrk="0" fontAlgn="base" hangingPunct="0">
              <a:spcBef>
                <a:spcPct val="0"/>
              </a:spcBef>
              <a:spcAft>
                <a:spcPct val="0"/>
              </a:spcAft>
              <a:defRPr sz="2000">
                <a:solidFill>
                  <a:schemeClr val="tx1"/>
                </a:solidFill>
                <a:latin typeface="Arial" charset="0"/>
                <a:cs typeface="Arial" charset="0"/>
              </a:defRPr>
            </a:lvl6pPr>
            <a:lvl7pPr marL="2971800" indent="-228600" defTabSz="1017588" eaLnBrk="0" fontAlgn="base" hangingPunct="0">
              <a:spcBef>
                <a:spcPct val="0"/>
              </a:spcBef>
              <a:spcAft>
                <a:spcPct val="0"/>
              </a:spcAft>
              <a:defRPr sz="2000">
                <a:solidFill>
                  <a:schemeClr val="tx1"/>
                </a:solidFill>
                <a:latin typeface="Arial" charset="0"/>
                <a:cs typeface="Arial" charset="0"/>
              </a:defRPr>
            </a:lvl7pPr>
            <a:lvl8pPr marL="3429000" indent="-228600" defTabSz="1017588" eaLnBrk="0" fontAlgn="base" hangingPunct="0">
              <a:spcBef>
                <a:spcPct val="0"/>
              </a:spcBef>
              <a:spcAft>
                <a:spcPct val="0"/>
              </a:spcAft>
              <a:defRPr sz="2000">
                <a:solidFill>
                  <a:schemeClr val="tx1"/>
                </a:solidFill>
                <a:latin typeface="Arial" charset="0"/>
                <a:cs typeface="Arial" charset="0"/>
              </a:defRPr>
            </a:lvl8pPr>
            <a:lvl9pPr marL="3886200" indent="-228600" defTabSz="1017588" eaLnBrk="0" fontAlgn="base" hangingPunct="0">
              <a:spcBef>
                <a:spcPct val="0"/>
              </a:spcBef>
              <a:spcAft>
                <a:spcPct val="0"/>
              </a:spcAft>
              <a:defRPr sz="2000">
                <a:solidFill>
                  <a:schemeClr val="tx1"/>
                </a:solidFill>
                <a:latin typeface="Arial" charset="0"/>
                <a:cs typeface="Arial" charset="0"/>
              </a:defRPr>
            </a:lvl9pPr>
          </a:lstStyle>
          <a:p>
            <a:pPr marL="54631" indent="0" eaLnBrk="1" hangingPunct="1">
              <a:spcBef>
                <a:spcPts val="353"/>
              </a:spcBef>
              <a:buClr>
                <a:srgbClr val="4F6228"/>
              </a:buClr>
            </a:pPr>
            <a:r>
              <a:rPr lang="en-US" sz="2200" b="1" dirty="0">
                <a:latin typeface="Calibri" pitchFamily="34" charset="0"/>
              </a:rPr>
              <a:t>2014-2016</a:t>
            </a:r>
            <a:r>
              <a:rPr lang="en-US" sz="2200" dirty="0">
                <a:latin typeface="Calibri" pitchFamily="34" charset="0"/>
              </a:rPr>
              <a:t>:  finalize processing &amp; commercialization strategies – including feedstock commitments and capitalization </a:t>
            </a:r>
          </a:p>
          <a:p>
            <a:pPr marL="54631" indent="0" eaLnBrk="1" hangingPunct="1">
              <a:spcBef>
                <a:spcPts val="353"/>
              </a:spcBef>
              <a:buClr>
                <a:srgbClr val="4F6228"/>
              </a:buClr>
            </a:pPr>
            <a:endParaRPr lang="en-US" sz="2200" b="1" dirty="0" smtClean="0">
              <a:latin typeface="Calibri" pitchFamily="34" charset="0"/>
            </a:endParaRPr>
          </a:p>
          <a:p>
            <a:pPr marL="54631" indent="0" eaLnBrk="1" hangingPunct="1">
              <a:spcBef>
                <a:spcPts val="353"/>
              </a:spcBef>
              <a:buClr>
                <a:srgbClr val="4F6228"/>
              </a:buClr>
            </a:pPr>
            <a:r>
              <a:rPr lang="en-US" sz="2200" b="1" dirty="0" smtClean="0">
                <a:latin typeface="Calibri" pitchFamily="34" charset="0"/>
              </a:rPr>
              <a:t>2015 </a:t>
            </a:r>
            <a:r>
              <a:rPr lang="en-US" sz="2200" b="1" dirty="0">
                <a:latin typeface="Calibri" pitchFamily="34" charset="0"/>
              </a:rPr>
              <a:t>or 2016</a:t>
            </a:r>
            <a:r>
              <a:rPr lang="en-US" sz="2200" dirty="0">
                <a:latin typeface="Calibri" pitchFamily="34" charset="0"/>
              </a:rPr>
              <a:t>: First crop </a:t>
            </a:r>
            <a:r>
              <a:rPr lang="en-US" sz="2200" dirty="0" smtClean="0">
                <a:latin typeface="Calibri" pitchFamily="34" charset="0"/>
              </a:rPr>
              <a:t>grown </a:t>
            </a:r>
            <a:r>
              <a:rPr lang="en-US" sz="2200" dirty="0">
                <a:latin typeface="Calibri" pitchFamily="34" charset="0"/>
              </a:rPr>
              <a:t>and facility </a:t>
            </a:r>
            <a:r>
              <a:rPr lang="en-US" sz="2200" dirty="0" smtClean="0">
                <a:latin typeface="Calibri" pitchFamily="34" charset="0"/>
              </a:rPr>
              <a:t>built</a:t>
            </a:r>
            <a:endParaRPr lang="en-US" sz="2200" dirty="0">
              <a:latin typeface="Calibri" pitchFamily="34" charset="0"/>
            </a:endParaRPr>
          </a:p>
        </p:txBody>
      </p:sp>
      <p:sp>
        <p:nvSpPr>
          <p:cNvPr id="10" name="Slide Number Placeholder 9"/>
          <p:cNvSpPr>
            <a:spLocks noGrp="1"/>
          </p:cNvSpPr>
          <p:nvPr>
            <p:ph type="sldNum" sz="quarter" idx="10"/>
          </p:nvPr>
        </p:nvSpPr>
        <p:spPr>
          <a:xfrm>
            <a:off x="3902449" y="6387353"/>
            <a:ext cx="322169" cy="365592"/>
          </a:xfrm>
        </p:spPr>
        <p:txBody>
          <a:bodyPr/>
          <a:lstStyle/>
          <a:p>
            <a:pPr>
              <a:defRPr/>
            </a:pPr>
            <a:fld id="{A4581D10-9CDC-4F14-A30F-76E3C09B4792}" type="slidenum">
              <a:rPr lang="en-US" smtClean="0"/>
              <a:pPr>
                <a:defRPr/>
              </a:pPr>
              <a:t>11</a:t>
            </a:fld>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42851111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16DE4E5-189A-6749-A62F-55E6235656EF}" type="slidenum">
              <a:rPr lang="en-US" smtClean="0"/>
              <a:pPr>
                <a:defRPr/>
              </a:pPr>
              <a:t>12</a:t>
            </a:fld>
            <a:endParaRPr lang="en-US" dirty="0"/>
          </a:p>
        </p:txBody>
      </p:sp>
      <p:sp>
        <p:nvSpPr>
          <p:cNvPr id="3" name="Title 1"/>
          <p:cNvSpPr txBox="1">
            <a:spLocks/>
          </p:cNvSpPr>
          <p:nvPr/>
        </p:nvSpPr>
        <p:spPr>
          <a:xfrm>
            <a:off x="381000" y="447679"/>
            <a:ext cx="9402763" cy="466725"/>
          </a:xfrm>
          <a:prstGeom prst="rect">
            <a:avLst/>
          </a:prstGeom>
        </p:spPr>
        <p:txBody>
          <a:bodyPr rtlCol="0">
            <a:noAutofit/>
          </a:bodyPr>
          <a:lstStyle>
            <a:lvl1pPr algn="ctr" defTabSz="457200" rtl="0" eaLnBrk="1" fontAlgn="base" hangingPunct="1">
              <a:spcBef>
                <a:spcPct val="0"/>
              </a:spcBef>
              <a:spcAft>
                <a:spcPct val="0"/>
              </a:spcAft>
              <a:defRPr sz="4400" kern="1200">
                <a:solidFill>
                  <a:srgbClr val="FFCF0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bg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bg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bg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bg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defTabSz="1016800" fontAlgn="auto">
              <a:spcAft>
                <a:spcPts val="0"/>
              </a:spcAft>
              <a:defRPr/>
            </a:pPr>
            <a:r>
              <a:rPr lang="en-US" sz="3800" b="1" smtClean="0">
                <a:solidFill>
                  <a:schemeClr val="tx1"/>
                </a:solidFill>
              </a:rPr>
              <a:t>Project Partners</a:t>
            </a:r>
            <a:endParaRPr lang="en-US" sz="3800" b="1" dirty="0">
              <a:solidFill>
                <a:schemeClr val="tx1"/>
              </a:solidFill>
              <a:latin typeface="+mn-lt"/>
            </a:endParaRPr>
          </a:p>
        </p:txBody>
      </p:sp>
      <p:pic>
        <p:nvPicPr>
          <p:cNvPr id="4" name="Picture 4" descr="C:\Documents and Settings\Blaine.Schatz\My Documents\WORD\RESEARCH\Bio Based Research\Sugar Beet Bio Fuel\Promotional Layout - 2 PMS colors - 11-2-20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18" y="4876800"/>
            <a:ext cx="2362201"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7" y="4664080"/>
            <a:ext cx="19812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8300" y="1558925"/>
            <a:ext cx="25273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31781" y="3114988"/>
            <a:ext cx="17272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920581" y="3622992"/>
            <a:ext cx="3352800" cy="646113"/>
          </a:xfrm>
          <a:prstGeom prst="rect">
            <a:avLst/>
          </a:prstGeom>
          <a:noFill/>
        </p:spPr>
        <p:txBody>
          <a:bodyPr lIns="91266" tIns="45632" rIns="91266" bIns="45632">
            <a:spAutoFit/>
          </a:bodyPr>
          <a:lstStyle/>
          <a:p>
            <a:pPr algn="ctr" defTabSz="1016800" fontAlgn="auto">
              <a:spcBef>
                <a:spcPts val="0"/>
              </a:spcBef>
              <a:spcAft>
                <a:spcPts val="0"/>
              </a:spcAft>
              <a:defRPr/>
            </a:pPr>
            <a:r>
              <a:rPr lang="en-US" sz="1800" dirty="0">
                <a:latin typeface="Calibri"/>
                <a:cs typeface="+mn-cs"/>
              </a:rPr>
              <a:t>Department of Agribusiness &amp; Applied Economics</a:t>
            </a:r>
          </a:p>
        </p:txBody>
      </p:sp>
      <p:pic>
        <p:nvPicPr>
          <p:cNvPr id="9" name="Picture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5181" y="3114988"/>
            <a:ext cx="17272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643981" y="3622992"/>
            <a:ext cx="3352800" cy="646113"/>
          </a:xfrm>
          <a:prstGeom prst="rect">
            <a:avLst/>
          </a:prstGeom>
          <a:noFill/>
        </p:spPr>
        <p:txBody>
          <a:bodyPr lIns="91266" tIns="45632" rIns="91266" bIns="45632">
            <a:spAutoFit/>
          </a:bodyPr>
          <a:lstStyle/>
          <a:p>
            <a:pPr algn="ctr" defTabSz="1016800" fontAlgn="auto">
              <a:spcBef>
                <a:spcPts val="0"/>
              </a:spcBef>
              <a:spcAft>
                <a:spcPts val="0"/>
              </a:spcAft>
              <a:defRPr/>
            </a:pPr>
            <a:r>
              <a:rPr lang="en-US" sz="1800" dirty="0">
                <a:latin typeface="Calibri"/>
                <a:cs typeface="+mn-cs"/>
              </a:rPr>
              <a:t>Department of Agriculture and </a:t>
            </a:r>
            <a:r>
              <a:rPr lang="en-US" sz="1800" dirty="0" err="1">
                <a:latin typeface="Calibri"/>
                <a:cs typeface="+mn-cs"/>
              </a:rPr>
              <a:t>Biosystems</a:t>
            </a:r>
            <a:r>
              <a:rPr lang="en-US" sz="1800" dirty="0">
                <a:latin typeface="Calibri"/>
                <a:cs typeface="+mn-cs"/>
              </a:rPr>
              <a:t> Engineering</a:t>
            </a:r>
          </a:p>
        </p:txBody>
      </p:sp>
      <p:pic>
        <p:nvPicPr>
          <p:cNvPr id="11" name="Picture 1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 y="3200401"/>
            <a:ext cx="2297114"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2"/>
          <p:cNvSpPr txBox="1">
            <a:spLocks noChangeArrowheads="1"/>
          </p:cNvSpPr>
          <p:nvPr/>
        </p:nvSpPr>
        <p:spPr bwMode="auto">
          <a:xfrm>
            <a:off x="1143000" y="6019804"/>
            <a:ext cx="7696200" cy="707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66" tIns="45632" rIns="91266" bIns="45632">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defTabSz="1017588" eaLnBrk="0" fontAlgn="base" hangingPunct="0">
              <a:spcBef>
                <a:spcPct val="0"/>
              </a:spcBef>
              <a:spcAft>
                <a:spcPct val="0"/>
              </a:spcAft>
              <a:defRPr sz="2000">
                <a:solidFill>
                  <a:schemeClr val="tx1"/>
                </a:solidFill>
                <a:latin typeface="Arial" charset="0"/>
                <a:cs typeface="Arial" charset="0"/>
              </a:defRPr>
            </a:lvl6pPr>
            <a:lvl7pPr marL="2971800" indent="-228600" defTabSz="1017588" eaLnBrk="0" fontAlgn="base" hangingPunct="0">
              <a:spcBef>
                <a:spcPct val="0"/>
              </a:spcBef>
              <a:spcAft>
                <a:spcPct val="0"/>
              </a:spcAft>
              <a:defRPr sz="2000">
                <a:solidFill>
                  <a:schemeClr val="tx1"/>
                </a:solidFill>
                <a:latin typeface="Arial" charset="0"/>
                <a:cs typeface="Arial" charset="0"/>
              </a:defRPr>
            </a:lvl7pPr>
            <a:lvl8pPr marL="3429000" indent="-228600" defTabSz="1017588" eaLnBrk="0" fontAlgn="base" hangingPunct="0">
              <a:spcBef>
                <a:spcPct val="0"/>
              </a:spcBef>
              <a:spcAft>
                <a:spcPct val="0"/>
              </a:spcAft>
              <a:defRPr sz="2000">
                <a:solidFill>
                  <a:schemeClr val="tx1"/>
                </a:solidFill>
                <a:latin typeface="Arial" charset="0"/>
                <a:cs typeface="Arial" charset="0"/>
              </a:defRPr>
            </a:lvl8pPr>
            <a:lvl9pPr marL="3886200" indent="-228600" defTabSz="1017588" eaLnBrk="0" fontAlgn="base" hangingPunct="0">
              <a:spcBef>
                <a:spcPct val="0"/>
              </a:spcBef>
              <a:spcAft>
                <a:spcPct val="0"/>
              </a:spcAft>
              <a:defRPr sz="2000">
                <a:solidFill>
                  <a:schemeClr val="tx1"/>
                </a:solidFill>
                <a:latin typeface="Arial" charset="0"/>
                <a:cs typeface="Arial" charset="0"/>
              </a:defRPr>
            </a:lvl9pPr>
          </a:lstStyle>
          <a:p>
            <a:pPr algn="ctr" eaLnBrk="1" hangingPunct="1"/>
            <a:r>
              <a:rPr lang="en-US" dirty="0"/>
              <a:t>Plus support from many North Dakota </a:t>
            </a:r>
            <a:r>
              <a:rPr lang="en-US" dirty="0" smtClean="0"/>
              <a:t>communities and</a:t>
            </a:r>
            <a:br>
              <a:rPr lang="en-US" dirty="0" smtClean="0"/>
            </a:br>
            <a:r>
              <a:rPr lang="en-US" dirty="0" smtClean="0"/>
              <a:t>grant funding from APUC and ND Renewable Energy Council</a:t>
            </a:r>
            <a:endParaRPr lang="en-US" dirty="0"/>
          </a:p>
        </p:txBody>
      </p:sp>
      <p:pic>
        <p:nvPicPr>
          <p:cNvPr id="13" name="Picture 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57400" y="1533545"/>
            <a:ext cx="1754188"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4"/>
          <p:cNvSpPr txBox="1">
            <a:spLocks/>
          </p:cNvSpPr>
          <p:nvPr/>
        </p:nvSpPr>
        <p:spPr>
          <a:xfrm>
            <a:off x="4027507" y="7239000"/>
            <a:ext cx="2346325" cy="414338"/>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ctr">
              <a:defRPr/>
            </a:pPr>
            <a:fld id="{FB1F5E54-42BC-4128-9B05-BAAA3E8D9552}" type="slidenum">
              <a:rPr lang="en-US" smtClean="0">
                <a:solidFill>
                  <a:schemeClr val="tx1"/>
                </a:solidFill>
              </a:rPr>
              <a:pPr algn="ctr">
                <a:defRPr/>
              </a:pPr>
              <a:t>5</a:t>
            </a:fld>
            <a:endParaRPr lang="en-US">
              <a:solidFill>
                <a:schemeClr val="tx1"/>
              </a:solidFill>
            </a:endParaRPr>
          </a:p>
        </p:txBody>
      </p:sp>
    </p:spTree>
    <p:extLst>
      <p:ext uri="{BB962C8B-B14F-4D97-AF65-F5344CB8AC3E}">
        <p14:creationId xmlns:p14="http://schemas.microsoft.com/office/powerpoint/2010/main" val="2894255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NDSU Research </a:t>
            </a:r>
            <a:endParaRPr lang="en-US" dirty="0"/>
          </a:p>
        </p:txBody>
      </p:sp>
      <p:sp>
        <p:nvSpPr>
          <p:cNvPr id="3" name="Content Placeholder 2"/>
          <p:cNvSpPr>
            <a:spLocks noGrp="1"/>
          </p:cNvSpPr>
          <p:nvPr>
            <p:ph idx="1"/>
          </p:nvPr>
        </p:nvSpPr>
        <p:spPr/>
        <p:txBody>
          <a:bodyPr/>
          <a:lstStyle/>
          <a:p>
            <a:pPr marL="0" indent="0">
              <a:buNone/>
            </a:pPr>
            <a:r>
              <a:rPr lang="en-US" dirty="0" smtClean="0"/>
              <a:t>“Phase II”</a:t>
            </a:r>
          </a:p>
          <a:p>
            <a:pPr marL="0" indent="0">
              <a:buNone/>
            </a:pPr>
            <a:r>
              <a:rPr lang="en-US" dirty="0" smtClean="0"/>
              <a:t>	Front-end</a:t>
            </a:r>
          </a:p>
          <a:p>
            <a:pPr marL="0" indent="0">
              <a:buNone/>
            </a:pPr>
            <a:r>
              <a:rPr lang="en-US" dirty="0" smtClean="0"/>
              <a:t>	Whole beet</a:t>
            </a:r>
          </a:p>
          <a:p>
            <a:pPr marL="0" indent="0">
              <a:buNone/>
            </a:pPr>
            <a:r>
              <a:rPr lang="en-US" dirty="0" smtClean="0"/>
              <a:t>	Juice</a:t>
            </a:r>
          </a:p>
          <a:p>
            <a:pPr marL="0" indent="0">
              <a:buNone/>
            </a:pPr>
            <a:r>
              <a:rPr lang="en-US" dirty="0" smtClean="0"/>
              <a:t>	Field trials</a:t>
            </a:r>
          </a:p>
          <a:p>
            <a:pPr marL="0" indent="0">
              <a:buNone/>
            </a:pPr>
            <a:r>
              <a:rPr lang="en-US" dirty="0" smtClean="0"/>
              <a:t>	Crop insurance</a:t>
            </a:r>
          </a:p>
          <a:p>
            <a:pPr marL="0" indent="0">
              <a:buNone/>
            </a:pPr>
            <a:r>
              <a:rPr lang="en-US" dirty="0" smtClean="0"/>
              <a:t>Economic and environmental</a:t>
            </a: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13</a:t>
            </a:fld>
            <a:endParaRPr lang="en-US" dirty="0"/>
          </a:p>
        </p:txBody>
      </p:sp>
    </p:spTree>
    <p:extLst>
      <p:ext uri="{BB962C8B-B14F-4D97-AF65-F5344CB8AC3E}">
        <p14:creationId xmlns:p14="http://schemas.microsoft.com/office/powerpoint/2010/main" val="16908591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96760" y="4889096"/>
            <a:ext cx="8991600" cy="136296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Front-End Processing</a:t>
            </a:r>
            <a:endParaRPr lang="en-US" dirty="0"/>
          </a:p>
        </p:txBody>
      </p:sp>
      <p:sp>
        <p:nvSpPr>
          <p:cNvPr id="3" name="Content Placeholder 2"/>
          <p:cNvSpPr>
            <a:spLocks noGrp="1"/>
          </p:cNvSpPr>
          <p:nvPr>
            <p:ph idx="1"/>
          </p:nvPr>
        </p:nvSpPr>
        <p:spPr/>
        <p:txBody>
          <a:bodyPr/>
          <a:lstStyle/>
          <a:p>
            <a:endParaRPr lang="en-US"/>
          </a:p>
        </p:txBody>
      </p:sp>
      <p:pic>
        <p:nvPicPr>
          <p:cNvPr id="4" name="Content Placeholder 22" descr="putsch-sugar-production_scheme.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1575" b="-145"/>
              <a:stretch>
                <a:fillRect/>
              </a:stretch>
            </p:blipFill>
          </mc:Choice>
          <mc:Fallback>
            <p:blipFill>
              <a:blip r:embed="rId4"/>
              <a:srcRect t="1575" b="-145"/>
              <a:stretch>
                <a:fillRect/>
              </a:stretch>
            </p:blipFill>
          </mc:Fallback>
        </mc:AlternateContent>
        <p:spPr bwMode="auto">
          <a:xfrm>
            <a:off x="96760" y="1540470"/>
            <a:ext cx="8991600" cy="31848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grpSp>
        <p:nvGrpSpPr>
          <p:cNvPr id="19" name="Group 18"/>
          <p:cNvGrpSpPr/>
          <p:nvPr/>
        </p:nvGrpSpPr>
        <p:grpSpPr>
          <a:xfrm>
            <a:off x="212072" y="4889096"/>
            <a:ext cx="8714218" cy="1362969"/>
            <a:chOff x="116018" y="4238758"/>
            <a:chExt cx="8714218" cy="1362969"/>
          </a:xfrm>
        </p:grpSpPr>
        <p:sp>
          <p:nvSpPr>
            <p:cNvPr id="20" name="TextBox 19"/>
            <p:cNvSpPr txBox="1"/>
            <p:nvPr/>
          </p:nvSpPr>
          <p:spPr>
            <a:xfrm>
              <a:off x="1165514" y="4408660"/>
              <a:ext cx="1000211" cy="584776"/>
            </a:xfrm>
            <a:prstGeom prst="rect">
              <a:avLst/>
            </a:prstGeom>
            <a:gradFill flip="none" rotWithShape="1">
              <a:gsLst>
                <a:gs pos="0">
                  <a:schemeClr val="accent3">
                    <a:lumMod val="60000"/>
                    <a:lumOff val="40000"/>
                  </a:schemeClr>
                </a:gs>
                <a:gs pos="100000">
                  <a:srgbClr val="FFFFFF"/>
                </a:gs>
              </a:gsLst>
              <a:lin ang="16200000" scaled="0"/>
              <a:tileRect/>
            </a:gradFill>
            <a:ln>
              <a:solidFill>
                <a:schemeClr val="accent3">
                  <a:lumMod val="5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1600" dirty="0" smtClean="0"/>
                <a:t>Hammer mill</a:t>
              </a:r>
              <a:endParaRPr lang="en-US" sz="1600" dirty="0"/>
            </a:p>
          </p:txBody>
        </p:sp>
        <p:sp>
          <p:nvSpPr>
            <p:cNvPr id="21" name="Right Arrow 20"/>
            <p:cNvSpPr/>
            <p:nvPr/>
          </p:nvSpPr>
          <p:spPr>
            <a:xfrm>
              <a:off x="2232111" y="4615412"/>
              <a:ext cx="193175" cy="17654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22" name="TextBox 21"/>
            <p:cNvSpPr txBox="1"/>
            <p:nvPr/>
          </p:nvSpPr>
          <p:spPr>
            <a:xfrm>
              <a:off x="5337542" y="4408660"/>
              <a:ext cx="1165992" cy="584776"/>
            </a:xfrm>
            <a:prstGeom prst="rect">
              <a:avLst/>
            </a:prstGeom>
            <a:gradFill flip="none" rotWithShape="1">
              <a:gsLst>
                <a:gs pos="0">
                  <a:schemeClr val="accent3">
                    <a:lumMod val="60000"/>
                    <a:lumOff val="40000"/>
                  </a:schemeClr>
                </a:gs>
                <a:gs pos="100000">
                  <a:srgbClr val="FFFFFF"/>
                </a:gs>
              </a:gsLst>
              <a:lin ang="16200000" scaled="0"/>
              <a:tileRect/>
            </a:gradFill>
            <a:ln>
              <a:solidFill>
                <a:schemeClr val="accent3">
                  <a:lumMod val="5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1600" dirty="0" smtClean="0"/>
                <a:t>Chamber filter press</a:t>
              </a:r>
              <a:endParaRPr lang="en-US" sz="1600" dirty="0"/>
            </a:p>
          </p:txBody>
        </p:sp>
        <p:sp>
          <p:nvSpPr>
            <p:cNvPr id="23" name="TextBox 22"/>
            <p:cNvSpPr txBox="1"/>
            <p:nvPr/>
          </p:nvSpPr>
          <p:spPr>
            <a:xfrm>
              <a:off x="2520178" y="4408660"/>
              <a:ext cx="2456213" cy="584776"/>
            </a:xfrm>
            <a:prstGeom prst="rect">
              <a:avLst/>
            </a:prstGeom>
            <a:gradFill flip="none" rotWithShape="1">
              <a:gsLst>
                <a:gs pos="0">
                  <a:schemeClr val="accent3">
                    <a:lumMod val="60000"/>
                    <a:lumOff val="40000"/>
                  </a:schemeClr>
                </a:gs>
                <a:gs pos="100000">
                  <a:srgbClr val="FFFFFF"/>
                </a:gs>
              </a:gsLst>
              <a:lin ang="16200000" scaled="0"/>
              <a:tileRect/>
            </a:gradFill>
            <a:ln>
              <a:solidFill>
                <a:schemeClr val="accent3">
                  <a:lumMod val="5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1600" dirty="0" smtClean="0"/>
                <a:t>Modified ribbon mixer with hot water spray</a:t>
              </a:r>
              <a:endParaRPr lang="en-US" sz="1600" dirty="0"/>
            </a:p>
          </p:txBody>
        </p:sp>
        <p:sp>
          <p:nvSpPr>
            <p:cNvPr id="24" name="Right Arrow 23"/>
            <p:cNvSpPr/>
            <p:nvPr/>
          </p:nvSpPr>
          <p:spPr>
            <a:xfrm>
              <a:off x="5060489" y="4615412"/>
              <a:ext cx="193175" cy="17654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25" name="TextBox 24"/>
            <p:cNvSpPr txBox="1"/>
            <p:nvPr/>
          </p:nvSpPr>
          <p:spPr>
            <a:xfrm>
              <a:off x="6899565" y="4789323"/>
              <a:ext cx="1930671" cy="338554"/>
            </a:xfrm>
            <a:prstGeom prst="rect">
              <a:avLst/>
            </a:prstGeom>
            <a:noFill/>
          </p:spPr>
          <p:txBody>
            <a:bodyPr wrap="square" rtlCol="0">
              <a:spAutoFit/>
            </a:bodyPr>
            <a:lstStyle/>
            <a:p>
              <a:r>
                <a:rPr lang="en-US" sz="1600" b="1" dirty="0" smtClean="0">
                  <a:solidFill>
                    <a:srgbClr val="660066"/>
                  </a:solidFill>
                </a:rPr>
                <a:t>Juice for biofuel</a:t>
              </a:r>
              <a:endParaRPr lang="en-US" sz="1600" b="1" dirty="0">
                <a:solidFill>
                  <a:srgbClr val="660066"/>
                </a:solidFill>
              </a:endParaRPr>
            </a:p>
          </p:txBody>
        </p:sp>
        <p:sp>
          <p:nvSpPr>
            <p:cNvPr id="26" name="TextBox 25"/>
            <p:cNvSpPr txBox="1"/>
            <p:nvPr/>
          </p:nvSpPr>
          <p:spPr>
            <a:xfrm>
              <a:off x="6899565" y="4238758"/>
              <a:ext cx="1930671" cy="338554"/>
            </a:xfrm>
            <a:prstGeom prst="rect">
              <a:avLst/>
            </a:prstGeom>
            <a:noFill/>
          </p:spPr>
          <p:txBody>
            <a:bodyPr wrap="square" rtlCol="0">
              <a:spAutoFit/>
            </a:bodyPr>
            <a:lstStyle/>
            <a:p>
              <a:r>
                <a:rPr lang="en-US" sz="1600" b="1" dirty="0" smtClean="0">
                  <a:solidFill>
                    <a:srgbClr val="008000"/>
                  </a:solidFill>
                </a:rPr>
                <a:t>Pulp for pellets</a:t>
              </a:r>
              <a:endParaRPr lang="en-US" sz="1600" b="1" dirty="0">
                <a:solidFill>
                  <a:srgbClr val="008000"/>
                </a:solidFill>
              </a:endParaRPr>
            </a:p>
          </p:txBody>
        </p:sp>
        <p:sp>
          <p:nvSpPr>
            <p:cNvPr id="27" name="Right Arrow 26"/>
            <p:cNvSpPr/>
            <p:nvPr/>
          </p:nvSpPr>
          <p:spPr>
            <a:xfrm>
              <a:off x="901151" y="4612773"/>
              <a:ext cx="193175" cy="17654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28" name="TextBox 27"/>
            <p:cNvSpPr txBox="1"/>
            <p:nvPr/>
          </p:nvSpPr>
          <p:spPr>
            <a:xfrm>
              <a:off x="116018" y="4505403"/>
              <a:ext cx="1040637" cy="338554"/>
            </a:xfrm>
            <a:prstGeom prst="rect">
              <a:avLst/>
            </a:prstGeom>
            <a:noFill/>
          </p:spPr>
          <p:txBody>
            <a:bodyPr wrap="square" rtlCol="0">
              <a:spAutoFit/>
            </a:bodyPr>
            <a:lstStyle/>
            <a:p>
              <a:r>
                <a:rPr lang="en-US" sz="1600" b="1" dirty="0" smtClean="0">
                  <a:solidFill>
                    <a:srgbClr val="660066"/>
                  </a:solidFill>
                </a:rPr>
                <a:t> Beets</a:t>
              </a:r>
              <a:endParaRPr lang="en-US" sz="1600" b="1" dirty="0">
                <a:solidFill>
                  <a:srgbClr val="660066"/>
                </a:solidFill>
              </a:endParaRPr>
            </a:p>
          </p:txBody>
        </p:sp>
        <p:sp>
          <p:nvSpPr>
            <p:cNvPr id="29" name="TextBox 28"/>
            <p:cNvSpPr txBox="1"/>
            <p:nvPr/>
          </p:nvSpPr>
          <p:spPr>
            <a:xfrm>
              <a:off x="2773196" y="5201617"/>
              <a:ext cx="5508371" cy="400110"/>
            </a:xfrm>
            <a:prstGeom prst="rect">
              <a:avLst/>
            </a:prstGeom>
            <a:noFill/>
          </p:spPr>
          <p:txBody>
            <a:bodyPr wrap="square" rtlCol="0">
              <a:spAutoFit/>
            </a:bodyPr>
            <a:lstStyle/>
            <a:p>
              <a:r>
                <a:rPr lang="en-US" sz="2000" b="1" dirty="0" smtClean="0">
                  <a:solidFill>
                    <a:srgbClr val="000090"/>
                  </a:solidFill>
                </a:rPr>
                <a:t>Beet to juice and pulp</a:t>
              </a:r>
              <a:endParaRPr lang="en-US" sz="2000" b="1" dirty="0">
                <a:solidFill>
                  <a:srgbClr val="000090"/>
                </a:solidFill>
              </a:endParaRPr>
            </a:p>
          </p:txBody>
        </p:sp>
        <p:sp>
          <p:nvSpPr>
            <p:cNvPr id="30" name="TextBox 29"/>
            <p:cNvSpPr txBox="1"/>
            <p:nvPr/>
          </p:nvSpPr>
          <p:spPr>
            <a:xfrm>
              <a:off x="7405836" y="4450367"/>
              <a:ext cx="778375" cy="461665"/>
            </a:xfrm>
            <a:prstGeom prst="rect">
              <a:avLst/>
            </a:prstGeom>
            <a:noFill/>
          </p:spPr>
          <p:txBody>
            <a:bodyPr wrap="square" rtlCol="0">
              <a:spAutoFit/>
            </a:bodyPr>
            <a:lstStyle/>
            <a:p>
              <a:r>
                <a:rPr lang="en-US" sz="2400" dirty="0" smtClean="0"/>
                <a:t>+</a:t>
              </a:r>
              <a:endParaRPr lang="en-US" sz="2400" dirty="0"/>
            </a:p>
          </p:txBody>
        </p:sp>
        <p:sp>
          <p:nvSpPr>
            <p:cNvPr id="31" name="Right Arrow 30"/>
            <p:cNvSpPr/>
            <p:nvPr/>
          </p:nvSpPr>
          <p:spPr>
            <a:xfrm rot="19505834">
              <a:off x="6586787" y="4507566"/>
              <a:ext cx="309675" cy="17654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32" name="Right Arrow 31"/>
            <p:cNvSpPr/>
            <p:nvPr/>
          </p:nvSpPr>
          <p:spPr>
            <a:xfrm rot="1990605">
              <a:off x="6587035" y="4755682"/>
              <a:ext cx="309675" cy="17654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28481834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Beet/Juice Storage</a:t>
            </a:r>
            <a:endParaRPr lang="en-US" dirty="0"/>
          </a:p>
        </p:txBody>
      </p:sp>
      <p:sp>
        <p:nvSpPr>
          <p:cNvPr id="3" name="Content Placeholder 2"/>
          <p:cNvSpPr>
            <a:spLocks noGrp="1"/>
          </p:cNvSpPr>
          <p:nvPr>
            <p:ph idx="1"/>
          </p:nvPr>
        </p:nvSpPr>
        <p:spPr/>
        <p:txBody>
          <a:bodyPr/>
          <a:lstStyle/>
          <a:p>
            <a:endParaRPr lang="en-US"/>
          </a:p>
        </p:txBody>
      </p:sp>
      <p:pic>
        <p:nvPicPr>
          <p:cNvPr id="4" name="Picture 2" descr="G:\JV\100_0060.jpg"/>
          <p:cNvPicPr>
            <a:picLocks noChangeAspect="1" noChangeArrowheads="1"/>
          </p:cNvPicPr>
          <p:nvPr/>
        </p:nvPicPr>
        <p:blipFill>
          <a:blip r:embed="rId2" cstate="print"/>
          <a:srcRect/>
          <a:stretch>
            <a:fillRect/>
          </a:stretch>
        </p:blipFill>
        <p:spPr bwMode="auto">
          <a:xfrm>
            <a:off x="1351128" y="1600200"/>
            <a:ext cx="6588699" cy="4525963"/>
          </a:xfrm>
          <a:prstGeom prst="rect">
            <a:avLst/>
          </a:prstGeom>
          <a:noFill/>
        </p:spPr>
      </p:pic>
    </p:spTree>
    <p:extLst>
      <p:ext uri="{BB962C8B-B14F-4D97-AF65-F5344CB8AC3E}">
        <p14:creationId xmlns:p14="http://schemas.microsoft.com/office/powerpoint/2010/main" val="1587354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16</a:t>
            </a:fld>
            <a:endParaRPr lang="en-US" dirty="0"/>
          </a:p>
        </p:txBody>
      </p:sp>
      <p:pic>
        <p:nvPicPr>
          <p:cNvPr id="5122" name="Picture 2" descr="Energy beet research by Juan Vargas-Ramire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6675" y="128587"/>
            <a:ext cx="5772150" cy="6076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766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extBox 2"/>
          <p:cNvSpPr txBox="1"/>
          <p:nvPr/>
        </p:nvSpPr>
        <p:spPr>
          <a:xfrm>
            <a:off x="457200" y="228600"/>
            <a:ext cx="4343400" cy="954107"/>
          </a:xfrm>
          <a:prstGeom prst="rect">
            <a:avLst/>
          </a:prstGeom>
          <a:noFill/>
        </p:spPr>
        <p:txBody>
          <a:bodyPr wrap="square" rtlCol="0">
            <a:spAutoFit/>
          </a:bodyPr>
          <a:lstStyle/>
          <a:p>
            <a:pPr algn="ctr"/>
            <a:r>
              <a:rPr lang="en-US" sz="2800" b="1" dirty="0" smtClean="0"/>
              <a:t>2009-2013 North Dakota Industrial Beet Trials</a:t>
            </a:r>
            <a:endParaRPr lang="en-US" sz="2800" b="1" dirty="0"/>
          </a:p>
        </p:txBody>
      </p:sp>
      <p:graphicFrame>
        <p:nvGraphicFramePr>
          <p:cNvPr id="5" name="Chart 4"/>
          <p:cNvGraphicFramePr>
            <a:graphicFrameLocks/>
          </p:cNvGraphicFramePr>
          <p:nvPr>
            <p:extLst/>
          </p:nvPr>
        </p:nvGraphicFramePr>
        <p:xfrm>
          <a:off x="258240" y="1182707"/>
          <a:ext cx="8678674" cy="5649163"/>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78141"/>
            <a:ext cx="3831514" cy="2514600"/>
          </a:xfrm>
          <a:prstGeom prst="rect">
            <a:avLst/>
          </a:prstGeom>
          <a:noFill/>
          <a:ln w="317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58000" y="6324600"/>
            <a:ext cx="2078914" cy="215444"/>
          </a:xfrm>
          <a:prstGeom prst="rect">
            <a:avLst/>
          </a:prstGeom>
          <a:noFill/>
        </p:spPr>
        <p:txBody>
          <a:bodyPr wrap="square" rtlCol="0">
            <a:spAutoFit/>
          </a:bodyPr>
          <a:lstStyle/>
          <a:p>
            <a:endParaRPr lang="en-US" sz="800" dirty="0"/>
          </a:p>
        </p:txBody>
      </p:sp>
      <p:sp>
        <p:nvSpPr>
          <p:cNvPr id="4" name="TextBox 3"/>
          <p:cNvSpPr txBox="1"/>
          <p:nvPr/>
        </p:nvSpPr>
        <p:spPr>
          <a:xfrm>
            <a:off x="7021157" y="6320135"/>
            <a:ext cx="1915757" cy="461665"/>
          </a:xfrm>
          <a:prstGeom prst="rect">
            <a:avLst/>
          </a:prstGeom>
          <a:noFill/>
        </p:spPr>
        <p:txBody>
          <a:bodyPr wrap="square" rtlCol="0">
            <a:spAutoFit/>
          </a:bodyPr>
          <a:lstStyle/>
          <a:p>
            <a:r>
              <a:rPr lang="en-US" sz="800" b="1" dirty="0" smtClean="0"/>
              <a:t>2013 notes:  </a:t>
            </a:r>
            <a:r>
              <a:rPr lang="en-US" sz="800" dirty="0" smtClean="0"/>
              <a:t>Dazey dryland trial had severe herbicide carryover injury. Litchville trial  was placed on saline site. </a:t>
            </a:r>
            <a:endParaRPr lang="en-US" sz="800" dirty="0"/>
          </a:p>
        </p:txBody>
      </p:sp>
    </p:spTree>
    <p:extLst>
      <p:ext uri="{BB962C8B-B14F-4D97-AF65-F5344CB8AC3E}">
        <p14:creationId xmlns:p14="http://schemas.microsoft.com/office/powerpoint/2010/main" val="15806028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extBox 2"/>
          <p:cNvSpPr txBox="1"/>
          <p:nvPr/>
        </p:nvSpPr>
        <p:spPr>
          <a:xfrm>
            <a:off x="457200" y="228600"/>
            <a:ext cx="4343400" cy="954107"/>
          </a:xfrm>
          <a:prstGeom prst="rect">
            <a:avLst/>
          </a:prstGeom>
          <a:noFill/>
        </p:spPr>
        <p:txBody>
          <a:bodyPr wrap="square" rtlCol="0">
            <a:spAutoFit/>
          </a:bodyPr>
          <a:lstStyle/>
          <a:p>
            <a:pPr algn="ctr"/>
            <a:r>
              <a:rPr lang="en-US" sz="2800" b="1" dirty="0" smtClean="0"/>
              <a:t>2009-2013 North Dakota Industrial Beet Trials</a:t>
            </a:r>
            <a:endParaRPr lang="en-US" sz="2800" b="1" dirty="0"/>
          </a:p>
        </p:txBody>
      </p:sp>
      <p:graphicFrame>
        <p:nvGraphicFramePr>
          <p:cNvPr id="6" name="Chart 5"/>
          <p:cNvGraphicFramePr>
            <a:graphicFrameLocks/>
          </p:cNvGraphicFramePr>
          <p:nvPr>
            <p:extLst/>
          </p:nvPr>
        </p:nvGraphicFramePr>
        <p:xfrm>
          <a:off x="228600" y="1274222"/>
          <a:ext cx="8305800" cy="5583778"/>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89251"/>
            <a:ext cx="3048000" cy="2000386"/>
          </a:xfrm>
          <a:prstGeom prst="rect">
            <a:avLst/>
          </a:prstGeom>
          <a:noFill/>
          <a:ln w="317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45892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Agronomic Benefits</a:t>
            </a:r>
            <a:endParaRPr lang="en-US" dirty="0"/>
          </a:p>
        </p:txBody>
      </p:sp>
      <p:sp>
        <p:nvSpPr>
          <p:cNvPr id="3" name="Content Placeholder 2"/>
          <p:cNvSpPr>
            <a:spLocks noGrp="1"/>
          </p:cNvSpPr>
          <p:nvPr>
            <p:ph idx="1"/>
          </p:nvPr>
        </p:nvSpPr>
        <p:spPr>
          <a:xfrm>
            <a:off x="440267" y="1647825"/>
            <a:ext cx="5350933" cy="4525963"/>
          </a:xfrm>
        </p:spPr>
        <p:txBody>
          <a:bodyPr/>
          <a:lstStyle/>
          <a:p>
            <a:pPr marL="0" indent="0">
              <a:buNone/>
            </a:pPr>
            <a:r>
              <a:rPr lang="en-US" dirty="0" smtClean="0"/>
              <a:t>Deep tap root can improve soil health</a:t>
            </a:r>
          </a:p>
          <a:p>
            <a:pPr marL="0" indent="0">
              <a:buNone/>
            </a:pPr>
            <a:endParaRPr lang="en-US" sz="1200" dirty="0"/>
          </a:p>
          <a:p>
            <a:pPr marL="0" indent="0">
              <a:buNone/>
            </a:pPr>
            <a:r>
              <a:rPr lang="en-US" dirty="0" smtClean="0"/>
              <a:t>Allow beet to endure drought conditions</a:t>
            </a:r>
          </a:p>
          <a:p>
            <a:pPr marL="0" indent="0">
              <a:buNone/>
            </a:pPr>
            <a:endParaRPr lang="en-US" sz="1200" dirty="0"/>
          </a:p>
          <a:p>
            <a:pPr marL="0" indent="0">
              <a:buNone/>
            </a:pPr>
            <a:r>
              <a:rPr lang="en-US" dirty="0" smtClean="0"/>
              <a:t>Provide access to nutrients far below the surface</a:t>
            </a: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19</a:t>
            </a:fld>
            <a:endParaRPr lang="en-US" dirty="0"/>
          </a:p>
        </p:txBody>
      </p:sp>
      <p:pic>
        <p:nvPicPr>
          <p:cNvPr id="5" name="Picture 2" descr="C:\Users\krhanson\Documents\Green Vision Group\GVG Photos and logos\Beet Root Syste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1647825"/>
            <a:ext cx="2895600" cy="386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639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1"/>
            <a:ext cx="7772400" cy="2381250"/>
          </a:xfrm>
        </p:spPr>
        <p:txBody>
          <a:bodyPr/>
          <a:lstStyle/>
          <a:p>
            <a:r>
              <a:rPr lang="en-US" sz="3600" b="1" dirty="0"/>
              <a:t>Commercializing </a:t>
            </a:r>
            <a:r>
              <a:rPr lang="en-US" sz="3600" b="1" dirty="0" smtClean="0"/>
              <a:t/>
            </a:r>
            <a:br>
              <a:rPr lang="en-US" sz="3600" b="1" dirty="0" smtClean="0"/>
            </a:br>
            <a:r>
              <a:rPr lang="en-US" sz="3600" b="1" dirty="0" smtClean="0"/>
              <a:t>the Industrial </a:t>
            </a:r>
            <a:r>
              <a:rPr lang="en-US" sz="3600" b="1" dirty="0"/>
              <a:t>Beet-Sugar Pathway </a:t>
            </a:r>
            <a:r>
              <a:rPr lang="en-US" sz="3600" b="1" dirty="0" smtClean="0"/>
              <a:t/>
            </a:r>
            <a:br>
              <a:rPr lang="en-US" sz="3600" b="1" dirty="0" smtClean="0"/>
            </a:br>
            <a:r>
              <a:rPr lang="en-US" sz="3600" b="1" dirty="0" smtClean="0"/>
              <a:t>in </a:t>
            </a:r>
            <a:r>
              <a:rPr lang="en-US" sz="3600" b="1" dirty="0"/>
              <a:t>the </a:t>
            </a:r>
            <a:r>
              <a:rPr lang="en-US" sz="3600" b="1" dirty="0" smtClean="0"/>
              <a:t>Northern </a:t>
            </a:r>
            <a:r>
              <a:rPr lang="en-US" sz="3600" b="1" dirty="0"/>
              <a:t>Plains</a:t>
            </a:r>
            <a:endParaRPr lang="en-US" sz="3600" dirty="0"/>
          </a:p>
        </p:txBody>
      </p:sp>
      <p:sp>
        <p:nvSpPr>
          <p:cNvPr id="3" name="Subtitle 2"/>
          <p:cNvSpPr>
            <a:spLocks noGrp="1"/>
          </p:cNvSpPr>
          <p:nvPr>
            <p:ph type="subTitle" idx="1"/>
          </p:nvPr>
        </p:nvSpPr>
        <p:spPr>
          <a:xfrm>
            <a:off x="1371600" y="4487332"/>
            <a:ext cx="6400800" cy="1151467"/>
          </a:xfrm>
        </p:spPr>
        <p:txBody>
          <a:bodyPr/>
          <a:lstStyle/>
          <a:p>
            <a:r>
              <a:rPr lang="en-US" sz="2400" dirty="0" smtClean="0"/>
              <a:t>David </a:t>
            </a:r>
            <a:r>
              <a:rPr lang="en-US" sz="2400" dirty="0"/>
              <a:t>Ripplinger</a:t>
            </a:r>
          </a:p>
          <a:p>
            <a:r>
              <a:rPr lang="en-US" sz="2400" dirty="0" smtClean="0"/>
              <a:t>January </a:t>
            </a:r>
            <a:r>
              <a:rPr lang="en-US" sz="2400" dirty="0" smtClean="0"/>
              <a:t>31, 2014</a:t>
            </a:r>
            <a:endParaRPr lang="en-US" sz="2400" dirty="0" smtClean="0"/>
          </a:p>
        </p:txBody>
      </p:sp>
      <p:sp>
        <p:nvSpPr>
          <p:cNvPr id="4" name="Slide Number Placeholder 3"/>
          <p:cNvSpPr>
            <a:spLocks noGrp="1"/>
          </p:cNvSpPr>
          <p:nvPr>
            <p:ph type="sldNum" sz="quarter" idx="12"/>
          </p:nvPr>
        </p:nvSpPr>
        <p:spPr/>
        <p:txBody>
          <a:bodyPr/>
          <a:lstStyle/>
          <a:p>
            <a:pPr>
              <a:defRPr/>
            </a:pPr>
            <a:fld id="{46DDF97D-3401-F044-9350-D8378188946F}" type="slidenum">
              <a:rPr lang="en-US" smtClean="0"/>
              <a:pPr>
                <a:defRPr/>
              </a:pPr>
              <a:t>2</a:t>
            </a:fld>
            <a:endParaRPr lang="en-US" dirty="0"/>
          </a:p>
        </p:txBody>
      </p:sp>
    </p:spTree>
    <p:extLst>
      <p:ext uri="{BB962C8B-B14F-4D97-AF65-F5344CB8AC3E}">
        <p14:creationId xmlns:p14="http://schemas.microsoft.com/office/powerpoint/2010/main" val="12015397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52"/>
            <a:ext cx="6675967" cy="1143000"/>
          </a:xfrm>
        </p:spPr>
        <p:txBody>
          <a:bodyPr/>
          <a:lstStyle/>
          <a:p>
            <a:r>
              <a:rPr lang="en-US" dirty="0" smtClean="0"/>
              <a:t>Herbicide Carryover</a:t>
            </a:r>
            <a:endParaRPr lang="en-US" dirty="0"/>
          </a:p>
        </p:txBody>
      </p:sp>
      <p:sp>
        <p:nvSpPr>
          <p:cNvPr id="3" name="Content Placeholder 2"/>
          <p:cNvSpPr>
            <a:spLocks noGrp="1"/>
          </p:cNvSpPr>
          <p:nvPr>
            <p:ph idx="1"/>
          </p:nvPr>
        </p:nvSpPr>
        <p:spPr>
          <a:xfrm>
            <a:off x="457200" y="2010833"/>
            <a:ext cx="8686800" cy="4183062"/>
          </a:xfrm>
        </p:spPr>
        <p:txBody>
          <a:bodyPr/>
          <a:lstStyle/>
          <a:p>
            <a:pPr marL="0" indent="0">
              <a:buNone/>
            </a:pPr>
            <a:r>
              <a:rPr lang="en-US" sz="2800" dirty="0"/>
              <a:t>Growers must plan ahead on herbicides two to four years due to potential of carry-over damage to beets</a:t>
            </a:r>
            <a:endParaRPr lang="en-US" sz="2400" dirty="0"/>
          </a:p>
          <a:p>
            <a:pPr lvl="1"/>
            <a:r>
              <a:rPr lang="en-US" sz="2400" dirty="0"/>
              <a:t>ALS-inhibiting Group 2 herbicides have rotational restrictions of up to 40 months</a:t>
            </a:r>
          </a:p>
          <a:p>
            <a:pPr lvl="1"/>
            <a:r>
              <a:rPr lang="en-US" sz="2400" dirty="0"/>
              <a:t>Spartan &amp; products containing </a:t>
            </a:r>
            <a:r>
              <a:rPr lang="en-US" sz="2400" dirty="0" err="1"/>
              <a:t>sulfentrazone</a:t>
            </a:r>
            <a:r>
              <a:rPr lang="en-US" sz="2400" dirty="0"/>
              <a:t> (Atrazine, </a:t>
            </a:r>
            <a:r>
              <a:rPr lang="en-US" sz="2400" dirty="0" err="1"/>
              <a:t>Sonalan</a:t>
            </a:r>
            <a:r>
              <a:rPr lang="en-US" sz="2400" dirty="0"/>
              <a:t>,  </a:t>
            </a:r>
            <a:r>
              <a:rPr lang="en-US" sz="2400" dirty="0" err="1"/>
              <a:t>Treflan</a:t>
            </a:r>
            <a:r>
              <a:rPr lang="en-US" sz="2400" dirty="0"/>
              <a:t>, Prowl) have rotational restrictions of 24 months or longer</a:t>
            </a:r>
          </a:p>
          <a:p>
            <a:pPr lvl="1"/>
            <a:r>
              <a:rPr lang="en-US" sz="2400" dirty="0"/>
              <a:t>Pay attention to pre-mixture herbicides. For example, Extreme contains </a:t>
            </a:r>
            <a:r>
              <a:rPr lang="en-US" sz="2400" dirty="0" err="1"/>
              <a:t>imazethapyr</a:t>
            </a:r>
            <a:r>
              <a:rPr lang="en-US" sz="2400" dirty="0"/>
              <a:t> (Pursuit) so it has 40-month rotational restriction</a:t>
            </a:r>
          </a:p>
          <a:p>
            <a:endParaRPr lang="en-US" sz="2800"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20</a:t>
            </a:fld>
            <a:endParaRPr lang="en-US" dirty="0"/>
          </a:p>
        </p:txBody>
      </p:sp>
      <p:pic>
        <p:nvPicPr>
          <p:cNvPr id="4098" name="Picture 2" descr="https://encrypted-tbn3.gstatic.com/images?q=tbn:ANd9GcRrqw8TzG-GNko50rbjkEvFruEOAuSdIJw2xlihhpV-dIovvG2q4ySQS13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3167" y="0"/>
            <a:ext cx="2065866" cy="2065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592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Retrospective Returns Per Acre</a:t>
            </a: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21</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02707567"/>
              </p:ext>
            </p:extLst>
          </p:nvPr>
        </p:nvGraphicFramePr>
        <p:xfrm>
          <a:off x="457200" y="1608667"/>
          <a:ext cx="8229600" cy="423333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639733" y="5977467"/>
            <a:ext cx="2794000" cy="378883"/>
          </a:xfrm>
          <a:prstGeom prst="rect">
            <a:avLst/>
          </a:prstGeom>
          <a:noFill/>
        </p:spPr>
        <p:txBody>
          <a:bodyPr wrap="square" rtlCol="0">
            <a:spAutoFit/>
          </a:bodyPr>
          <a:lstStyle/>
          <a:p>
            <a:r>
              <a:rPr lang="en-US" dirty="0" smtClean="0">
                <a:solidFill>
                  <a:schemeClr val="bg1"/>
                </a:solidFill>
              </a:rPr>
              <a:t>Source: FINBIN, NDSU</a:t>
            </a:r>
            <a:endParaRPr lang="en-US" dirty="0">
              <a:solidFill>
                <a:schemeClr val="bg1"/>
              </a:solidFill>
            </a:endParaRPr>
          </a:p>
        </p:txBody>
      </p:sp>
    </p:spTree>
    <p:extLst>
      <p:ext uri="{BB962C8B-B14F-4D97-AF65-F5344CB8AC3E}">
        <p14:creationId xmlns:p14="http://schemas.microsoft.com/office/powerpoint/2010/main" val="1644215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EPA Petition</a:t>
            </a:r>
            <a:endParaRPr lang="en-US" dirty="0"/>
          </a:p>
        </p:txBody>
      </p:sp>
      <p:sp>
        <p:nvSpPr>
          <p:cNvPr id="3" name="Content Placeholder 2"/>
          <p:cNvSpPr>
            <a:spLocks noGrp="1"/>
          </p:cNvSpPr>
          <p:nvPr>
            <p:ph idx="1"/>
          </p:nvPr>
        </p:nvSpPr>
        <p:spPr/>
        <p:txBody>
          <a:bodyPr/>
          <a:lstStyle/>
          <a:p>
            <a:pPr marL="0" indent="0">
              <a:buNone/>
            </a:pPr>
            <a:r>
              <a:rPr lang="en-US" sz="2800" dirty="0" smtClean="0"/>
              <a:t>Federal policy (RFS) mandates the use of different biofuels by type.</a:t>
            </a:r>
          </a:p>
          <a:p>
            <a:pPr marL="0" indent="0">
              <a:buNone/>
            </a:pPr>
            <a:endParaRPr lang="en-US" sz="1200" dirty="0"/>
          </a:p>
          <a:p>
            <a:pPr marL="0" indent="0">
              <a:buNone/>
            </a:pPr>
            <a:r>
              <a:rPr lang="en-US" sz="2800" dirty="0" smtClean="0"/>
              <a:t>Advanced biofuels, have an environmental footprint half the size of gasoline, and less than corn-ethanol</a:t>
            </a:r>
          </a:p>
          <a:p>
            <a:pPr marL="0" indent="0">
              <a:buNone/>
            </a:pPr>
            <a:endParaRPr lang="en-US" sz="1200" dirty="0"/>
          </a:p>
          <a:p>
            <a:pPr marL="0" indent="0">
              <a:buNone/>
            </a:pPr>
            <a:r>
              <a:rPr lang="en-US" sz="2800" dirty="0" smtClean="0"/>
              <a:t>EPA is charged with verifying new fuels footprints</a:t>
            </a:r>
          </a:p>
          <a:p>
            <a:pPr marL="0" indent="0">
              <a:buNone/>
            </a:pPr>
            <a:endParaRPr lang="en-US" sz="1200" dirty="0"/>
          </a:p>
          <a:p>
            <a:pPr marL="0" indent="0">
              <a:buNone/>
            </a:pPr>
            <a:endParaRPr lang="en-US" sz="2800" dirty="0"/>
          </a:p>
          <a:p>
            <a:pPr marL="0" indent="0">
              <a:buNone/>
            </a:pPr>
            <a:endParaRPr lang="en-US" sz="2800"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22</a:t>
            </a:fld>
            <a:endParaRPr lang="en-US" dirty="0"/>
          </a:p>
        </p:txBody>
      </p:sp>
    </p:spTree>
    <p:extLst>
      <p:ext uri="{BB962C8B-B14F-4D97-AF65-F5344CB8AC3E}">
        <p14:creationId xmlns:p14="http://schemas.microsoft.com/office/powerpoint/2010/main" val="3951658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sz="2800" dirty="0" smtClean="0"/>
              <a:t>Life cycle assessment completed in 2011 to quantify energy use and greenhouse gas emissions associated with the production of ethanol using beets</a:t>
            </a:r>
          </a:p>
          <a:p>
            <a:pPr marL="0" indent="0">
              <a:buNone/>
            </a:pPr>
            <a:endParaRPr lang="en-US" sz="1200" dirty="0"/>
          </a:p>
          <a:p>
            <a:pPr marL="0" indent="0">
              <a:buNone/>
            </a:pPr>
            <a:r>
              <a:rPr lang="en-US" sz="2800" dirty="0" smtClean="0"/>
              <a:t>A petition for an </a:t>
            </a:r>
            <a:r>
              <a:rPr lang="en-US" sz="2800" u="sng" dirty="0" smtClean="0"/>
              <a:t>advanced biofuel</a:t>
            </a:r>
            <a:r>
              <a:rPr lang="en-US" sz="2800" dirty="0" smtClean="0"/>
              <a:t> designation was submitted by Green Vision Group to EPA in October 2011 </a:t>
            </a:r>
          </a:p>
          <a:p>
            <a:pPr marL="0" indent="0">
              <a:buNone/>
            </a:pPr>
            <a:endParaRPr lang="en-US" sz="1200" dirty="0" smtClean="0"/>
          </a:p>
          <a:p>
            <a:pPr marL="0" indent="0">
              <a:buNone/>
            </a:pPr>
            <a:r>
              <a:rPr lang="en-US" sz="2800" dirty="0" smtClean="0"/>
              <a:t>Provided supplemental data and documentation in spring 2012</a:t>
            </a:r>
            <a:endParaRPr lang="en-US" sz="2800"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23</a:t>
            </a:fld>
            <a:endParaRPr lang="en-US" dirty="0"/>
          </a:p>
        </p:txBody>
      </p:sp>
    </p:spTree>
    <p:extLst>
      <p:ext uri="{BB962C8B-B14F-4D97-AF65-F5344CB8AC3E}">
        <p14:creationId xmlns:p14="http://schemas.microsoft.com/office/powerpoint/2010/main" val="3867996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Siting</a:t>
            </a:r>
            <a:endParaRPr lang="en-US" dirty="0"/>
          </a:p>
        </p:txBody>
      </p:sp>
      <p:sp>
        <p:nvSpPr>
          <p:cNvPr id="3" name="Content Placeholder 2"/>
          <p:cNvSpPr>
            <a:spLocks noGrp="1"/>
          </p:cNvSpPr>
          <p:nvPr>
            <p:ph idx="1"/>
          </p:nvPr>
        </p:nvSpPr>
        <p:spPr/>
        <p:txBody>
          <a:bodyPr/>
          <a:lstStyle/>
          <a:p>
            <a:pPr marL="0" indent="0" defTabSz="1017752" fontAlgn="auto">
              <a:spcAft>
                <a:spcPts val="0"/>
              </a:spcAft>
              <a:buNone/>
              <a:defRPr/>
            </a:pPr>
            <a:r>
              <a:rPr lang="en-US" dirty="0" smtClean="0"/>
              <a:t>Five communities under consideration</a:t>
            </a:r>
            <a:endParaRPr lang="en-US" dirty="0"/>
          </a:p>
          <a:p>
            <a:pPr marL="0" indent="0" defTabSz="1017752" fontAlgn="auto">
              <a:spcAft>
                <a:spcPts val="0"/>
              </a:spcAft>
              <a:buNone/>
              <a:defRPr/>
            </a:pPr>
            <a:endParaRPr lang="en-US" dirty="0" smtClean="0"/>
          </a:p>
          <a:p>
            <a:pPr marL="0" indent="0" defTabSz="1017752" fontAlgn="auto">
              <a:spcAft>
                <a:spcPts val="0"/>
              </a:spcAft>
              <a:buNone/>
              <a:defRPr/>
            </a:pPr>
            <a:r>
              <a:rPr lang="en-US" dirty="0" smtClean="0"/>
              <a:t>Facilities may produce industrial sugar or a finished </a:t>
            </a:r>
            <a:r>
              <a:rPr lang="en-US" dirty="0" smtClean="0"/>
              <a:t>product like ethanol</a:t>
            </a: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24</a:t>
            </a:fld>
            <a:endParaRPr lang="en-US" dirty="0"/>
          </a:p>
        </p:txBody>
      </p:sp>
    </p:spTree>
    <p:extLst>
      <p:ext uri="{BB962C8B-B14F-4D97-AF65-F5344CB8AC3E}">
        <p14:creationId xmlns:p14="http://schemas.microsoft.com/office/powerpoint/2010/main" val="1738525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Feedstock Requirements</a:t>
            </a:r>
            <a:endParaRPr lang="en-US" dirty="0"/>
          </a:p>
        </p:txBody>
      </p:sp>
      <p:sp>
        <p:nvSpPr>
          <p:cNvPr id="3" name="Content Placeholder 2"/>
          <p:cNvSpPr>
            <a:spLocks noGrp="1"/>
          </p:cNvSpPr>
          <p:nvPr>
            <p:ph idx="1"/>
          </p:nvPr>
        </p:nvSpPr>
        <p:spPr/>
        <p:txBody>
          <a:bodyPr/>
          <a:lstStyle/>
          <a:p>
            <a:pPr marL="0" indent="0">
              <a:buNone/>
            </a:pPr>
            <a:r>
              <a:rPr lang="en-US" sz="2800" dirty="0" smtClean="0"/>
              <a:t>20 MMGPY Refinery</a:t>
            </a:r>
          </a:p>
          <a:p>
            <a:pPr marL="0" indent="0">
              <a:buNone/>
            </a:pPr>
            <a:endParaRPr lang="en-US" sz="1200" dirty="0"/>
          </a:p>
          <a:p>
            <a:pPr marL="0" indent="0">
              <a:buNone/>
            </a:pPr>
            <a:r>
              <a:rPr lang="en-US" sz="2800" dirty="0" smtClean="0"/>
              <a:t>Requires about 750,000 tons of beets</a:t>
            </a:r>
          </a:p>
          <a:p>
            <a:pPr marL="0" indent="0">
              <a:buNone/>
            </a:pPr>
            <a:endParaRPr lang="en-US" sz="1200" dirty="0"/>
          </a:p>
          <a:p>
            <a:pPr marL="0" indent="0">
              <a:buNone/>
            </a:pPr>
            <a:r>
              <a:rPr lang="en-US" sz="2800" dirty="0" smtClean="0"/>
              <a:t>30,000 </a:t>
            </a:r>
            <a:r>
              <a:rPr lang="en-US" sz="2800" dirty="0" err="1" smtClean="0"/>
              <a:t>dryland</a:t>
            </a:r>
            <a:r>
              <a:rPr lang="en-US" sz="2800" dirty="0" smtClean="0"/>
              <a:t> acres (@25t/AC) </a:t>
            </a:r>
          </a:p>
          <a:p>
            <a:pPr marL="0" indent="0">
              <a:buNone/>
            </a:pPr>
            <a:r>
              <a:rPr lang="en-US" sz="2800" dirty="0" smtClean="0"/>
              <a:t>120,000 </a:t>
            </a:r>
            <a:r>
              <a:rPr lang="en-US" sz="2800" dirty="0"/>
              <a:t>acres </a:t>
            </a:r>
            <a:r>
              <a:rPr lang="en-US" sz="2800" dirty="0" smtClean="0"/>
              <a:t>with a four-year rotation</a:t>
            </a:r>
          </a:p>
          <a:p>
            <a:pPr marL="0" indent="0">
              <a:buNone/>
            </a:pPr>
            <a:endParaRPr lang="en-US" sz="1200" dirty="0"/>
          </a:p>
          <a:p>
            <a:pPr marL="0" indent="0">
              <a:buNone/>
            </a:pPr>
            <a:r>
              <a:rPr lang="en-US" sz="2800" dirty="0" smtClean="0"/>
              <a:t>Most feedstock sourced within 20 miles of plant</a:t>
            </a:r>
          </a:p>
          <a:p>
            <a:pPr marL="0" indent="0">
              <a:buNone/>
            </a:pPr>
            <a:endParaRPr lang="en-US" sz="1200" dirty="0"/>
          </a:p>
          <a:p>
            <a:pPr marL="0" indent="0">
              <a:buNone/>
            </a:pPr>
            <a:r>
              <a:rPr lang="en-US" sz="2800" dirty="0" smtClean="0"/>
              <a:t>Fewer irrigated acres are needed</a:t>
            </a:r>
            <a:endParaRPr lang="en-US" sz="2800" dirty="0"/>
          </a:p>
          <a:p>
            <a:pPr marL="0" indent="0">
              <a:buNone/>
            </a:pPr>
            <a:endParaRPr lang="en-US" sz="2800"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25</a:t>
            </a:fld>
            <a:endParaRPr lang="en-US" dirty="0"/>
          </a:p>
        </p:txBody>
      </p:sp>
      <p:sp>
        <p:nvSpPr>
          <p:cNvPr id="7" name="Slide Number Placeholder 4"/>
          <p:cNvSpPr txBox="1">
            <a:spLocks/>
          </p:cNvSpPr>
          <p:nvPr/>
        </p:nvSpPr>
        <p:spPr bwMode="auto">
          <a:xfrm>
            <a:off x="3733810" y="7239000"/>
            <a:ext cx="2346325" cy="414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2000" kern="1200">
                <a:solidFill>
                  <a:schemeClr val="tx1"/>
                </a:solidFill>
                <a:latin typeface="Arial" charset="0"/>
                <a:ea typeface="ＭＳ Ｐゴシック" charset="0"/>
                <a:cs typeface="Arial" charset="0"/>
              </a:defRPr>
            </a:lvl1pPr>
            <a:lvl2pPr marL="742168" indent="-285449" algn="l" defTabSz="457200" rtl="0" eaLnBrk="0" fontAlgn="base" hangingPunct="0">
              <a:spcBef>
                <a:spcPct val="0"/>
              </a:spcBef>
              <a:spcAft>
                <a:spcPct val="0"/>
              </a:spcAft>
              <a:defRPr sz="2000" kern="1200">
                <a:solidFill>
                  <a:schemeClr val="tx1"/>
                </a:solidFill>
                <a:latin typeface="Arial" charset="0"/>
                <a:ea typeface="ＭＳ Ｐゴシック" charset="0"/>
                <a:cs typeface="Arial" charset="0"/>
              </a:defRPr>
            </a:lvl2pPr>
            <a:lvl3pPr marL="1141797" indent="-228360" algn="l" defTabSz="457200" rtl="0" eaLnBrk="0" fontAlgn="base" hangingPunct="0">
              <a:spcBef>
                <a:spcPct val="0"/>
              </a:spcBef>
              <a:spcAft>
                <a:spcPct val="0"/>
              </a:spcAft>
              <a:defRPr sz="2000" kern="1200">
                <a:solidFill>
                  <a:schemeClr val="tx1"/>
                </a:solidFill>
                <a:latin typeface="Arial" charset="0"/>
                <a:ea typeface="ＭＳ Ｐゴシック" charset="0"/>
                <a:cs typeface="Arial" charset="0"/>
              </a:defRPr>
            </a:lvl3pPr>
            <a:lvl4pPr marL="1598517" indent="-228360" algn="l" defTabSz="457200" rtl="0" eaLnBrk="0" fontAlgn="base" hangingPunct="0">
              <a:spcBef>
                <a:spcPct val="0"/>
              </a:spcBef>
              <a:spcAft>
                <a:spcPct val="0"/>
              </a:spcAft>
              <a:defRPr sz="2000" kern="1200">
                <a:solidFill>
                  <a:schemeClr val="tx1"/>
                </a:solidFill>
                <a:latin typeface="Arial" charset="0"/>
                <a:ea typeface="ＭＳ Ｐゴシック" charset="0"/>
                <a:cs typeface="Arial" charset="0"/>
              </a:defRPr>
            </a:lvl4pPr>
            <a:lvl5pPr marL="2055235" indent="-228360" algn="l" defTabSz="457200" rtl="0" eaLnBrk="0" fontAlgn="base" hangingPunct="0">
              <a:spcBef>
                <a:spcPct val="0"/>
              </a:spcBef>
              <a:spcAft>
                <a:spcPct val="0"/>
              </a:spcAft>
              <a:defRPr sz="2000" kern="1200">
                <a:solidFill>
                  <a:schemeClr val="tx1"/>
                </a:solidFill>
                <a:latin typeface="Arial" charset="0"/>
                <a:ea typeface="ＭＳ Ｐゴシック" charset="0"/>
                <a:cs typeface="Arial" charset="0"/>
              </a:defRPr>
            </a:lvl5pPr>
            <a:lvl6pPr marL="2511958" indent="-228360" algn="l" defTabSz="1016517" rtl="0" eaLnBrk="0" fontAlgn="base" latinLnBrk="0" hangingPunct="0">
              <a:spcBef>
                <a:spcPct val="0"/>
              </a:spcBef>
              <a:spcAft>
                <a:spcPct val="0"/>
              </a:spcAft>
              <a:defRPr sz="2000" kern="1200">
                <a:solidFill>
                  <a:schemeClr val="tx1"/>
                </a:solidFill>
                <a:latin typeface="Arial" charset="0"/>
                <a:ea typeface="ＭＳ Ｐゴシック" charset="0"/>
                <a:cs typeface="Arial" charset="0"/>
              </a:defRPr>
            </a:lvl6pPr>
            <a:lvl7pPr marL="2968674" indent="-228360" algn="l" defTabSz="1016517" rtl="0" eaLnBrk="0" fontAlgn="base" latinLnBrk="0" hangingPunct="0">
              <a:spcBef>
                <a:spcPct val="0"/>
              </a:spcBef>
              <a:spcAft>
                <a:spcPct val="0"/>
              </a:spcAft>
              <a:defRPr sz="2000" kern="1200">
                <a:solidFill>
                  <a:schemeClr val="tx1"/>
                </a:solidFill>
                <a:latin typeface="Arial" charset="0"/>
                <a:ea typeface="ＭＳ Ｐゴシック" charset="0"/>
                <a:cs typeface="Arial" charset="0"/>
              </a:defRPr>
            </a:lvl7pPr>
            <a:lvl8pPr marL="3425400" indent="-228360" algn="l" defTabSz="1016517" rtl="0" eaLnBrk="0" fontAlgn="base" latinLnBrk="0" hangingPunct="0">
              <a:spcBef>
                <a:spcPct val="0"/>
              </a:spcBef>
              <a:spcAft>
                <a:spcPct val="0"/>
              </a:spcAft>
              <a:defRPr sz="2000" kern="1200">
                <a:solidFill>
                  <a:schemeClr val="tx1"/>
                </a:solidFill>
                <a:latin typeface="Arial" charset="0"/>
                <a:ea typeface="ＭＳ Ｐゴシック" charset="0"/>
                <a:cs typeface="Arial" charset="0"/>
              </a:defRPr>
            </a:lvl8pPr>
            <a:lvl9pPr marL="3882112" indent="-228360" algn="l" defTabSz="1016517" rtl="0" eaLnBrk="0" fontAlgn="base" latinLnBrk="0" hangingPunct="0">
              <a:spcBef>
                <a:spcPct val="0"/>
              </a:spcBef>
              <a:spcAft>
                <a:spcPct val="0"/>
              </a:spcAft>
              <a:defRPr sz="2000" kern="1200">
                <a:solidFill>
                  <a:schemeClr val="tx1"/>
                </a:solidFill>
                <a:latin typeface="Arial" charset="0"/>
                <a:ea typeface="ＭＳ Ｐゴシック" charset="0"/>
                <a:cs typeface="Arial" charset="0"/>
              </a:defRPr>
            </a:lvl9pPr>
          </a:lstStyle>
          <a:p>
            <a:pPr algn="ctr" eaLnBrk="1" hangingPunct="1"/>
            <a:fld id="{59D4D9E3-F14C-4621-A106-30BF3286FA2A}" type="slidenum">
              <a:rPr lang="en-US" sz="1300" smtClean="0">
                <a:solidFill>
                  <a:srgbClr val="898989"/>
                </a:solidFill>
              </a:rPr>
              <a:pPr algn="ctr" eaLnBrk="1" hangingPunct="1"/>
              <a:t>25</a:t>
            </a:fld>
            <a:endParaRPr lang="en-US" sz="1300">
              <a:solidFill>
                <a:srgbClr val="898989"/>
              </a:solidFill>
            </a:endParaRPr>
          </a:p>
        </p:txBody>
      </p:sp>
    </p:spTree>
    <p:extLst>
      <p:ext uri="{BB962C8B-B14F-4D97-AF65-F5344CB8AC3E}">
        <p14:creationId xmlns:p14="http://schemas.microsoft.com/office/powerpoint/2010/main" val="3757685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20181"/>
            <a:ext cx="8229600" cy="1143000"/>
          </a:xfrm>
        </p:spPr>
        <p:txBody>
          <a:bodyPr/>
          <a:lstStyle/>
          <a:p>
            <a:r>
              <a:rPr lang="en-US" dirty="0" smtClean="0"/>
              <a:t>Growers are critical</a:t>
            </a:r>
            <a:r>
              <a:rPr lang="en-US" dirty="0"/>
              <a:t/>
            </a:r>
            <a:br>
              <a:rPr lang="en-US" dirty="0"/>
            </a:br>
            <a:r>
              <a:rPr lang="en-US" dirty="0" smtClean="0"/>
              <a:t/>
            </a:r>
            <a:br>
              <a:rPr lang="en-US" dirty="0" smtClean="0"/>
            </a:br>
            <a:r>
              <a:rPr lang="en-US" dirty="0" smtClean="0"/>
              <a:t>Without growers </a:t>
            </a:r>
            <a:br>
              <a:rPr lang="en-US" dirty="0" smtClean="0"/>
            </a:br>
            <a:r>
              <a:rPr lang="en-US" dirty="0" smtClean="0"/>
              <a:t>there is no plant</a:t>
            </a: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26</a:t>
            </a:fld>
            <a:endParaRPr lang="en-US" dirty="0"/>
          </a:p>
        </p:txBody>
      </p:sp>
    </p:spTree>
    <p:extLst>
      <p:ext uri="{BB962C8B-B14F-4D97-AF65-F5344CB8AC3E}">
        <p14:creationId xmlns:p14="http://schemas.microsoft.com/office/powerpoint/2010/main" val="4024663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a:buFont typeface="Symbol" panose="05050102010706020507" pitchFamily="18" charset="2"/>
              <a:buChar char=""/>
            </a:pPr>
            <a:r>
              <a:rPr lang="en-US" dirty="0" smtClean="0"/>
              <a:t>Beets show significant promise as an industrial crop</a:t>
            </a:r>
          </a:p>
          <a:p>
            <a:pPr>
              <a:buFont typeface="Symbol" panose="05050102010706020507" pitchFamily="18" charset="2"/>
              <a:buChar char=""/>
            </a:pPr>
            <a:endParaRPr lang="en-US" dirty="0" smtClean="0"/>
          </a:p>
          <a:p>
            <a:pPr>
              <a:buFont typeface="Symbol" panose="05050102010706020507" pitchFamily="18" charset="2"/>
              <a:buChar char=""/>
            </a:pPr>
            <a:r>
              <a:rPr lang="en-US" dirty="0" smtClean="0"/>
              <a:t>Efforts to commercialize are underway</a:t>
            </a:r>
          </a:p>
          <a:p>
            <a:pPr>
              <a:buFont typeface="Symbol" panose="05050102010706020507" pitchFamily="18" charset="2"/>
              <a:buChar char=""/>
            </a:pPr>
            <a:endParaRPr lang="en-US" dirty="0" smtClean="0"/>
          </a:p>
          <a:p>
            <a:pPr>
              <a:buFont typeface="Symbol" panose="05050102010706020507" pitchFamily="18" charset="2"/>
              <a:buChar char=""/>
            </a:pPr>
            <a:r>
              <a:rPr lang="en-US" dirty="0" smtClean="0"/>
              <a:t>Growers need to be ready</a:t>
            </a: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27</a:t>
            </a:fld>
            <a:endParaRPr lang="en-US" dirty="0"/>
          </a:p>
        </p:txBody>
      </p:sp>
    </p:spTree>
    <p:extLst>
      <p:ext uri="{BB962C8B-B14F-4D97-AF65-F5344CB8AC3E}">
        <p14:creationId xmlns:p14="http://schemas.microsoft.com/office/powerpoint/2010/main" val="1752796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General Idea</a:t>
            </a:r>
            <a:endParaRPr lang="en-US" dirty="0"/>
          </a:p>
        </p:txBody>
      </p:sp>
      <p:sp>
        <p:nvSpPr>
          <p:cNvPr id="3" name="Content Placeholder 2"/>
          <p:cNvSpPr>
            <a:spLocks noGrp="1"/>
          </p:cNvSpPr>
          <p:nvPr>
            <p:ph idx="1"/>
          </p:nvPr>
        </p:nvSpPr>
        <p:spPr>
          <a:xfrm>
            <a:off x="457200" y="1417638"/>
            <a:ext cx="5524500" cy="4708525"/>
          </a:xfrm>
        </p:spPr>
        <p:txBody>
          <a:bodyPr/>
          <a:lstStyle/>
          <a:p>
            <a:pPr marL="0" indent="0">
              <a:buNone/>
            </a:pPr>
            <a:r>
              <a:rPr lang="en-US" sz="2600" dirty="0" smtClean="0"/>
              <a:t>Sugar is </a:t>
            </a:r>
          </a:p>
          <a:p>
            <a:pPr marL="0" indent="0">
              <a:buNone/>
            </a:pPr>
            <a:r>
              <a:rPr lang="en-US" sz="2600" dirty="0" smtClean="0"/>
              <a:t>	Nature’s store of easily </a:t>
            </a:r>
          </a:p>
          <a:p>
            <a:pPr marL="0" indent="0">
              <a:buNone/>
            </a:pPr>
            <a:r>
              <a:rPr lang="en-US" sz="2600" dirty="0"/>
              <a:t>	</a:t>
            </a:r>
            <a:r>
              <a:rPr lang="en-US" sz="2600" dirty="0" smtClean="0"/>
              <a:t>accessible energy</a:t>
            </a:r>
          </a:p>
          <a:p>
            <a:pPr marL="0" indent="0">
              <a:buNone/>
            </a:pPr>
            <a:endParaRPr lang="en-US" sz="1200" dirty="0" smtClean="0"/>
          </a:p>
          <a:p>
            <a:pPr marL="0" indent="0">
              <a:buNone/>
            </a:pPr>
            <a:r>
              <a:rPr lang="en-US" sz="2600" dirty="0" smtClean="0"/>
              <a:t>	Readily convertible into a 	number of fuels and products</a:t>
            </a:r>
          </a:p>
          <a:p>
            <a:pPr marL="0" indent="0">
              <a:buNone/>
            </a:pPr>
            <a:endParaRPr lang="en-US" sz="1200" dirty="0" smtClean="0"/>
          </a:p>
          <a:p>
            <a:pPr marL="0" indent="0">
              <a:buNone/>
            </a:pPr>
            <a:r>
              <a:rPr lang="en-US" sz="2600" dirty="0" smtClean="0"/>
              <a:t>Beets are an economical way of producing sugar</a:t>
            </a:r>
          </a:p>
          <a:p>
            <a:pPr marL="0" indent="0">
              <a:buNone/>
            </a:pPr>
            <a:endParaRPr lang="en-US" sz="1200" dirty="0" smtClean="0"/>
          </a:p>
          <a:p>
            <a:pPr marL="0" indent="0">
              <a:buNone/>
            </a:pPr>
            <a:r>
              <a:rPr lang="en-US" sz="2600" dirty="0" smtClean="0"/>
              <a:t>Breed/engineer for sugar quantity not quality</a:t>
            </a:r>
            <a:endParaRPr lang="en-US" sz="2600" dirty="0"/>
          </a:p>
        </p:txBody>
      </p:sp>
      <p:pic>
        <p:nvPicPr>
          <p:cNvPr id="8194" name="Picture 2" descr="https://encrypted-tbn3.gstatic.com/images?q=tbn:ANd9GcRPdkma-mrkKhISvI6VV2e5y-nk3FZeVJlSz9fA4_tZk9QNyKBZn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700" y="1417638"/>
            <a:ext cx="6772678" cy="450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62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131" y="274638"/>
            <a:ext cx="8686536" cy="1143000"/>
          </a:xfrm>
        </p:spPr>
        <p:txBody>
          <a:bodyPr/>
          <a:lstStyle/>
          <a:p>
            <a:r>
              <a:rPr lang="en-US" dirty="0" smtClean="0"/>
              <a:t>Industrial Beets Defined</a:t>
            </a:r>
            <a:endParaRPr lang="en-US" dirty="0"/>
          </a:p>
        </p:txBody>
      </p:sp>
      <p:sp>
        <p:nvSpPr>
          <p:cNvPr id="3" name="Content Placeholder 2"/>
          <p:cNvSpPr>
            <a:spLocks noGrp="1"/>
          </p:cNvSpPr>
          <p:nvPr>
            <p:ph idx="1"/>
          </p:nvPr>
        </p:nvSpPr>
        <p:spPr>
          <a:xfrm>
            <a:off x="3028950" y="1600200"/>
            <a:ext cx="5657850" cy="4525963"/>
          </a:xfrm>
        </p:spPr>
        <p:txBody>
          <a:bodyPr/>
          <a:lstStyle/>
          <a:p>
            <a:pPr marL="0" indent="0">
              <a:buNone/>
            </a:pPr>
            <a:r>
              <a:rPr lang="en-US" sz="2800" dirty="0" smtClean="0"/>
              <a:t>Aka energy beets</a:t>
            </a:r>
          </a:p>
          <a:p>
            <a:pPr marL="0" indent="0">
              <a:buNone/>
            </a:pPr>
            <a:endParaRPr lang="en-US" sz="2800" dirty="0" smtClean="0"/>
          </a:p>
          <a:p>
            <a:pPr marL="0" indent="0">
              <a:buNone/>
            </a:pPr>
            <a:r>
              <a:rPr lang="en-US" sz="2800" dirty="0" smtClean="0"/>
              <a:t>Varieties </a:t>
            </a:r>
            <a:r>
              <a:rPr lang="en-US" sz="2800" dirty="0"/>
              <a:t>of </a:t>
            </a:r>
            <a:r>
              <a:rPr lang="en-US" sz="2800" dirty="0" smtClean="0"/>
              <a:t>beta </a:t>
            </a:r>
            <a:r>
              <a:rPr lang="en-US" sz="2800" dirty="0"/>
              <a:t>vulgaris bred </a:t>
            </a:r>
            <a:r>
              <a:rPr lang="en-US" sz="2800" dirty="0" smtClean="0"/>
              <a:t>to maximize fermentable sugar</a:t>
            </a:r>
          </a:p>
          <a:p>
            <a:pPr marL="0" indent="0">
              <a:buNone/>
            </a:pPr>
            <a:endParaRPr lang="en-US" sz="1400" dirty="0"/>
          </a:p>
          <a:p>
            <a:pPr marL="0" indent="0">
              <a:buNone/>
            </a:pPr>
            <a:r>
              <a:rPr lang="en-US" sz="2800" dirty="0" smtClean="0"/>
              <a:t>May not meet quality standards for food production (sugar beet)</a:t>
            </a:r>
          </a:p>
          <a:p>
            <a:pPr marL="0" indent="0">
              <a:buNone/>
            </a:pPr>
            <a:endParaRPr lang="en-US" sz="1600" dirty="0"/>
          </a:p>
          <a:p>
            <a:pPr marL="0" indent="0">
              <a:buNone/>
            </a:pPr>
            <a:endParaRPr lang="en-US" sz="2800"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131" y="2212984"/>
            <a:ext cx="2436019" cy="2436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9806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European Experience</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5</a:t>
            </a:fld>
            <a:endParaRPr lang="en-US" dirty="0"/>
          </a:p>
        </p:txBody>
      </p:sp>
      <p:pic>
        <p:nvPicPr>
          <p:cNvPr id="2050" name="Picture 2" descr="http://www.suedzucker.de/en/Unternehmen/Standorte/Zuckerfabriken-Deutschland/Werk-Offenau/offenau_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1328" y="2305050"/>
            <a:ext cx="5780572" cy="2659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234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6586537" cy="1143000"/>
          </a:xfrm>
        </p:spPr>
        <p:txBody>
          <a:bodyPr/>
          <a:lstStyle/>
          <a:p>
            <a:r>
              <a:rPr lang="en-US" sz="3600" dirty="0" smtClean="0"/>
              <a:t>Region- Specific </a:t>
            </a:r>
            <a:br>
              <a:rPr lang="en-US" sz="3600" dirty="0" smtClean="0"/>
            </a:br>
            <a:r>
              <a:rPr lang="en-US" sz="3600" dirty="0" smtClean="0"/>
              <a:t>Energy Beet Supply Chains</a:t>
            </a:r>
            <a:endParaRPr lang="en-US" sz="3600" dirty="0"/>
          </a:p>
        </p:txBody>
      </p:sp>
      <p:sp>
        <p:nvSpPr>
          <p:cNvPr id="3" name="Content Placeholder 2"/>
          <p:cNvSpPr>
            <a:spLocks noGrp="1"/>
          </p:cNvSpPr>
          <p:nvPr>
            <p:ph idx="1"/>
          </p:nvPr>
        </p:nvSpPr>
        <p:spPr>
          <a:xfrm>
            <a:off x="307974" y="1600200"/>
            <a:ext cx="6278563" cy="4525963"/>
          </a:xfrm>
        </p:spPr>
        <p:txBody>
          <a:bodyPr/>
          <a:lstStyle/>
          <a:p>
            <a:pPr marL="0" indent="0">
              <a:buNone/>
            </a:pPr>
            <a:r>
              <a:rPr lang="en-US" sz="2600" dirty="0" smtClean="0"/>
              <a:t>Beets grow well in many </a:t>
            </a:r>
            <a:r>
              <a:rPr lang="en-US" sz="2600" dirty="0" err="1" smtClean="0"/>
              <a:t>agroecosystems</a:t>
            </a:r>
            <a:endParaRPr lang="en-US" sz="2600" dirty="0" smtClean="0"/>
          </a:p>
          <a:p>
            <a:pPr marL="0" indent="0">
              <a:buNone/>
            </a:pPr>
            <a:endParaRPr lang="en-US" sz="1600" dirty="0" smtClean="0"/>
          </a:p>
          <a:p>
            <a:pPr marL="0" indent="0">
              <a:buNone/>
            </a:pPr>
            <a:r>
              <a:rPr lang="en-US" sz="2600" dirty="0" smtClean="0"/>
              <a:t>Supply chains will differ because of climate</a:t>
            </a:r>
            <a:endParaRPr lang="en-US" sz="2600" dirty="0"/>
          </a:p>
          <a:p>
            <a:pPr marL="0" indent="0">
              <a:buNone/>
            </a:pPr>
            <a:endParaRPr lang="en-US" sz="1600" dirty="0"/>
          </a:p>
          <a:p>
            <a:pPr marL="0" indent="0">
              <a:buNone/>
            </a:pPr>
            <a:r>
              <a:rPr lang="en-US" sz="2600" dirty="0" smtClean="0"/>
              <a:t>Considerations</a:t>
            </a:r>
          </a:p>
          <a:p>
            <a:pPr marL="0" indent="0">
              <a:buNone/>
            </a:pPr>
            <a:r>
              <a:rPr lang="en-US" sz="2600" dirty="0" smtClean="0"/>
              <a:t>	Economics</a:t>
            </a:r>
          </a:p>
          <a:p>
            <a:pPr marL="0" indent="0">
              <a:buNone/>
            </a:pPr>
            <a:r>
              <a:rPr lang="en-US" sz="2600" dirty="0" smtClean="0"/>
              <a:t>	Energy use</a:t>
            </a:r>
          </a:p>
          <a:p>
            <a:pPr marL="0" indent="0">
              <a:buNone/>
            </a:pPr>
            <a:r>
              <a:rPr lang="en-US" sz="2600" dirty="0" smtClean="0"/>
              <a:t>	Land use change</a:t>
            </a:r>
          </a:p>
          <a:p>
            <a:pPr marL="0" indent="0">
              <a:buNone/>
            </a:pPr>
            <a:r>
              <a:rPr lang="en-US" sz="2600" dirty="0" smtClean="0"/>
              <a:t>	Environmental impacts</a:t>
            </a:r>
          </a:p>
        </p:txBody>
      </p:sp>
      <p:sp>
        <p:nvSpPr>
          <p:cNvPr id="4" name="Slide Number Placeholder 3"/>
          <p:cNvSpPr>
            <a:spLocks noGrp="1"/>
          </p:cNvSpPr>
          <p:nvPr>
            <p:ph type="sldNum" sz="quarter" idx="12"/>
          </p:nvPr>
        </p:nvSpPr>
        <p:spPr>
          <a:xfrm>
            <a:off x="6974680" y="5441973"/>
            <a:ext cx="2133600" cy="365125"/>
          </a:xfrm>
        </p:spPr>
        <p:txBody>
          <a:bodyPr/>
          <a:lstStyle/>
          <a:p>
            <a:pPr>
              <a:defRPr/>
            </a:pPr>
            <a:fld id="{B94D6F01-C5DD-F44B-8162-7A3A521E6E82}" type="slidenum">
              <a:rPr lang="en-US" smtClean="0"/>
              <a:pPr>
                <a:defRPr/>
              </a:pPr>
              <a:t>6</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685823"/>
            <a:ext cx="2500312"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https://encrypted-tbn2.gstatic.com/images?q=tbn:ANd9GcTlpjEKnCoH2E4oFnmYyfFUv7lnFz5qEJwqCeqaUz52YZJWRH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6537" y="2562248"/>
            <a:ext cx="2466975" cy="1847851"/>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7" descr="data:image/jpeg;base64,/9j/4AAQSkZJRgABAQAAAQABAAD/2wCEAAkGBhQSEBUUEhQUFBUVFRUUFhQVFBUVFRQVGBgWFRUUFhQYHiYeGBwjGhQVHy8gIycpLiwtFR4xNTwqNSYrLSkBCQoKDgwOGg8PGiwkHCUuLCwqLywvLCwsLC0sLCwpLCwuKiwsKS0tKi0sLCwsKSwsLCwsLSwsLCosLCwsLCwsLP/AABEIAMIBAwMBIgACEQEDEQH/xAAbAAABBQEBAAAAAAAAAAAAAAAEAAEDBQYCB//EAEoQAAICAQMDAgMFAwYKCAcAAAECAxESAAQhBRMxIkEGMlEjYXGBkRRCUgczcqGxwRYkQ2JzgqKy0eEVU4OSs8Pw8TQ1RJOjwuL/xAAaAQADAQEBAQAAAAAAAAAAAAAAAQIDBAUG/8QANxEAAQMCAwQJAwMDBQAAAAAAAQACEQMhEjFBBFFhgRMiMnGRobHh8BTB0QUz8UJysiM0NVLC/9oADAMBAAIRAxEAPwCvSHXfa1OE05XX3IXyqGMeuTHogrpimrlJDFNclNElNMU0wUIbt6YpokppsNVKSFKabt6KKa5MeiUIbt6Yx6Jw02GnKENhpYaIw03b0IQ/b0xTROGmw0Joft6bDROGmw0ShD4abDRGGlholCGw0sNEYabDTQoMNNhojt6WGiU0PhpY6nw0sNNCgw02Gp8NLDTQoMNLDU+GlhoQh8NctForDTGPTTQBh0tG9vS0SiVf46atEdvTdvXIFCgw1zhojt6bDVShDlNNhonDTYacoQ2GlhojDTYaEIbDTYaJw02GhJDYaWGiCmmw0Smh8NN29EFNNhpykh8NN29E4abDRKEN29LDROGm7eiU0NhpsNE9vTYaJQh+3pu3onDTYacoQ+Gl29EYabDRKEPhpsNE4abDTlCHw03b0T29NhpymoMNLDU+Gl29OUKDDTYaIw0sNEoQ/b0tEYaWnKFoW2hChuCD4IIIPjkEcEc6j7eg5fhiPkwtJtifPYftqSDYyjooeQPbSjj3UQAqPcqPcHszfobjb9V14wr1Wdts8R+M1eFpyPiizHpu3qPYdV27qoVuyXJcJODEzZUfS7eiS/uY6sJdsy/MpH4jz+H11pS2llTI33apPplpQRj0xi0X29N29b41CE7em7eizHpjFp40kJ29N29FmLXPb08aEL29N29FGPTGPTxIQpTXOGijHpjHp4kIXDSw0T29N29OU0N29Lt6J7em7ejEhDYabDRPb0u3pykhcNLDRPb03b05TQ2Glhojt6Xb0ShDYaWGie3pjHpyhDYaWGiO3pdvRKEPhpYaI7el29OUIfDTYaJ7el29OU0NjpaIw0tEoWg7enw0V2tRzrSMfopP6AnXlY0Kp6RtVbaQqwDKYY7VhYNoDyD511H0jt/zEkkA/gQ5RH8YHtB/qhdHdLhqCIfSKMf7C6J7es3NY8dYK8RBsqlppl+eJJR/FCe2/wCcMhxP5P8AlpQdQidsc8H/AOrlUwuf6KvWX+qTq17Wo59mrqVdQynyrAMD+R41GFzew7kb+/mniBzCgeAjggj8eNcKl+xHNciv0+7nTJ0ftioZJIh/AD3Iv/tSWB/q46HilmWaTuIJRjHzCQhAuX/JSGj49n9h+T6d7e0PC/ujCCLFEmPXJj13Fv42OOWLn/JyAxufwV6y/wBW9ENDXkV+Otm1muyKgtIzQfb0xj0UqWLHIOl2taYlMIMx6bt6MMOl2dPEiEH2tN2tGdrXJj0F4CAEL2tc9rRfa0uzqsSIQna03a0X2tLtfdp40QgzFrkKDY448/d786n3TkUqVm119FA8u1ewsce5IHvYeHahRQs/Unyx92J+pOkKl04soDFpu1ovt6Xa1eNShO3pu1ovtaXb0Y00H2tN2tGdrS7enjQhO3pdvRXb0u3oxoQnb0u3oox6bt6eNCF7elont6WjGhaPt6G6oKglP0ikP6Ix1Z9vQPXY/wDFZ/8AQTf+G2vHxrQC6fbwUij6Ko/QAa77eihFpdvRjSQnb0u3ort6Xb08aIQna0JDH9vL/Ri/8w/36tTHoTbx/bTf9kP9kn+/RjRC4l2qsMWAZT5VgCD+IPGq7d9O7UTtCzxlUZggOURIUkDtPagf0Qur7taF6pH9hJ/Qf+w6l2F2YTaSDZVk08qOEZGksE5wqF5FkCRJGIANEWGHJHAvSj6vCaDMYifAnUxX7cO3ob8mOrx4+T+OsekG2AUd6fbPiobIdtGYL6i0bjE2QP3ucidYPe6ldpPr88V636fsLduDgTBEZAmZnOMojcVepIrBWUqyt4YMCp+lEefy1J2tU2z6KlArJZ7ygSw1DwUDcohMZIvyQdWu4jmjRmzSUKrGnXtuQATxJH6b/wCz1qyu8iSPBcO07MKNQ05uO/8AAPiAujFpjHpftRXiSKRa91HeX9Ut/wBVGuIuqwuyqsilmJAW6ewCawPqHAPkD2+utRXbqVzYHaJGP/19P+X/AK/BnUDyQPx40aYQbBHtRB+/gg6ETpUSH+aj54BwX8lJr9P+PmhUjJGeaFbdxDzJGPxdR/fqOTqcQ4V1djwqKylnb2Uc/wDIUSeAdWhgVATSqACSaCgAckk/QDUG1gLt3HBHFRqbBVT+8R7O39QoecrrpCkIQ+12RW2ai7UWI8ceFW/3RZr8SfJOpjDo0xaRi1QfCRJQPa0u1oztaXa1WNJBdrTdrRva03a08aJQfa03b0Z2tN2tPGnKE7Wm7ei+3pu3oxolCdvTdvRna03a08aEH29LRfb0tPGiy0GGq/4gX/FJ/wDQyD9VI/v1aldV3Xx/i0v3rX6kD+/XiiougMujWTk/idc4alfyfx1zp41OFcY6bHXen08aWFcYaD2i/az/AHNGP/xIf79H6D2f87P/AKRP/Ah0saYaiMNC9VT7GT+iR+vGjb0N1I/ZN+X9o0y9LCpXTk/jrlogRR51Kx1zlo6RLCgZtqq9sKoUGUGlAAvFyTQ/DXfUI/spP6D/AO6dd7s8x/6T/wAuTXPUW+yf+g39h0Y1RBJkqRk0BvdvHK0asqPi/hlDV9nJ9Rxo6SXn89VU/TYmKZZm2Pmaavkc+M6H5aZfKkBTQ9JUO+BkT5eFd6HHsjEqP00B13ePtmhya0kZkYyIlKAhfI4lLAxJ4540TF0Lb5Pcdj0+XkPtz5bVN8XdI2yoijbRu8jFAAkZcA0GZS/g8hQ3sXU+2s3ERZas7Vyn6fvNxufmQLEhDZEllk+UwsRw2NHMg34Uk15sNv1wkUVXPwVz5DAhWBta4OXJNen/ADhbdF+HNvDGgMG3yFMXwVmLH1XZUVySAPYAaqdptIItxi8MRjl4UmNCFcUAoscWKH3nD3LHUtLhr5rQ4XTbyVzJ8QItZgc0fS6ng8e5B8kCvPqGiI+uQFivdjDD90uoP48nx9+quDaQJGp7MGWS+I1458cL4A/v0528eRIWMHLljHYClVDcY0PFiqqvprQVHrMtYrrbbpZPlINC+Hjbg+D6GPHGiO1rNL9g1QEqoUmmUv5yPqy9Ro8hVYcWPIF3u16srD1EA/cbDcA+n6+Rxz5GrbW3qHU9yn7emMeuE6tEaslb8ZKy3Zrix9SP10ZjqxVBUFpCEMem7ei+3rnDVdIlhQvb0u3onDSw0+kRhQ3b03b0Vhpimn0iMKF7WlogrpafSJ4UOvxOP4G/7w/4aG6r18PCwwPJX976Ov3az8e783Z9+PH5ex8/1673HUFRMincAYDDFjl4Iahzxwf018oza3PIEruAutNP11h4i/2/+WgNx8Uuv+S/2/8A+dCr1NTwD9ebHNVz/WP11HvlVlPBur/L+z89c1XatppdYOxDuCoYTYp5PjllP8z+Pr/5a4T+UMH/ACdfmeNUE8RHkELR9RvkD358e/nni9CLNybDEV5A+Y8+kD6+nx5/IHWA/VKx19EnMha//Dn/ADF/7/8Ay1FB8WurOxhIEjZKSTTARohKmqItGFj3BHtrHLvsWsFbJ9PqAuxfPkn00fy41BB1hZO84ZmWMkk1YHhQFxskUCeOODrpbt9Qgkk+ASDZ0W9Pxm38C/mxGop/i13BURXePylifIJ8D7tYePfhwxpgA2IJPzeoqTxxVg+CRx92pp5jwoLc+PWqsaomsvPsCPOkNvqTDj6KYErb/wCGjf8AVr/3j/w06/F5P+TH6k/3awQ6m2RDmjRNmgBz7XyeCDfA+8a7k6yFF1fA9PN85U3A+WhXHN6X19YGyeALbzfEjsUpF4bL5ufldaA9z6vA+l+Adcbn4lZlIATnjk1/frET9XUlMMSxFhWYKbIxsE+x+0FceBrn/pLJA3HqF0aAH1CsRiWuuDzz+Wukbc6ASjBwWxl+Kn9wv9euP8JGJWsBR9yefSw45+8/odYlupMUaqyUAleBwRYbzx4Pnx92u03TnD6ME9vV67HpBH1I8+aJ9+H9cQl0a2f+FDgk+jmrAsnx9L+mq6P4k7somJHoV0T0kjyVZhzwTyL9+dYfqGwykDO0itWRUsFIHkYrVjj248jzfM8fUyq4gj044nH0laAKg/vEGhVD3+4mjthiyvolvH+KnqhR8eVI4/C9VvUOrmWMoQBzYYZFkYeGBJ9v+OsxJ1RgAw+W7F44kBnUqXvycD/d98W76tQzsVlQAKkoQPkkU2cva6HN15vUfVvKBROYWkh+JZWChiEdaDKKosK5F2SD5H3NoqH4hkB5IIu+R91Vx7e/4jXnL7NGcM7EEgkl3HvxkAvsLsAHnGuLvVkN0cDRyFqg7nHqI5snliD7cXXg0dU7anC4VuobitxN8UjyVTx/D+P/AB0M3xMpUNXtSmgD+vGJ+86ySZu7LTByPT+5gQAbIY1RFcmqrmvGo+5w4N+k4gqwIN322PkAWteff7r0vramigUOKv5fjFwTQFjiyrVf3WQD9eNI/wAoG7EDRIyrYoOFp09zgSxHsfN1ftrMRzWwQAs/Kq0Z4LE1ariCeOKuwfuoac7mhZD8LJYYZWKcAj3Bsn2FUb+mpNetOa06FJN5uVYMN1uLXEgmVuMaC2Ca9hV6uuifHO92ykd/vKw4E/rKmqBVsrqz498fvOqAbm/QGB9JlBvwBHkUPBGVD6GiBz9OtzkEGSG+VsHK2HBvi7BBFfQgX7litVBF1oWE2P2W52f8rW4Wu7FE49ypKE+AaskA/kdTr/LC5U/4svuVIlJFeFtcbP30fw15wN5Qf1XTfeASCatQPmPNc/UalklBNh1rGOgD6ubJSh73Z5+763rX6muNVH043LYdS/lU3MiOsaJFmuIdZLZD6bZTj9A34ZX7A6A6J/KXvdvE8chTcE2UklkYshNCj/Evng/qNZdprsiQnEDlGkAvxS5A+r3B44sffrqcKVLqr4WMjkSy1ShWXgAGxX0y99P6mrNytBSaBELVr/K/vq+Tan8nH/76WsjhF+8wBIBIbEnnnyUuuePPFaWq+qqcfBPo2bvIrePtwrODNbAqsYBJBsZHIWOaDCgb5+vgvbbwutHL2osronJtVDWSQPA80BoHcu8iBFJAYEAAWfRYzRnJJ9JBAB9uONQ9WmkEKxp6mkRe2jtm3qVGYWWFhSFon6+POvmw97oE+y5Q2UVtOpukTNKfJYKhQfKoViBZpxTKQRfvfjXf+E8KqWDyDMtgFGRcAAd0+AFBtSp583Wg5tmGjVdw6R9pw24Cl17gsAKALCghVBa6sCq0m3ytLGibchIykLmRx23RVLtKPIsqpYBbLZcXrQVDpPGLCPvotAwJ+lfEzyqgmjMeRK+igMlLeABan0sKP8H36F3W9DjBcSDK5Bcj0MtYqKqvmJB5IN3dDRW/3axyM0SqsbKi3j6THbEHHwBdj28+3Fd7nYJ2SxQPKqlCi4MFiFH0nwSoJ48+oCro6zluLHhiUwRPBVrMoOKUWN9uwFaXl8R9aYDzdHzVVof9kkQOCFapB3JKAoALSYkA485ZVz7UfN1J0uEwusS4B0BdgD3GaMB1UFb9RbDwPqa50EdgIThEOZEHzNaAMOXs21BSxOXNrxXjVsqg5ef50+FFtFJJskRmZEzMgFksoCqQ1yMFBYc1Xp9XB9wdQ7b4hqdRJCgDAEs+Oa+jILfpx9fua4PvY1z1KABI3i7hkKI6RcFRRJGMgsE8G/cg/nrjeKgZUlVcxSTItqSCBg7yU2JBbLiwDH7abQ1w618xrNuftKprd6I2jRsWaNZGibnkgYWCzhnJ5qpLIr8wK0trKkxFKq98ql27SZYqZR5IoEBuAR5GhNhsMIpzGVxYmIKiyGnQMSvab14tE5PqJJI4PA0KN+jBgjHtyMyLGvplbL97EcUSCAAGIv8AW+jknDPzf80KeG6LiZGfsrjJizErzfIZSYzGbdjHzfNUfotNuBLJE4GRLEqoNRsUGJLgMxayAcq4rHnQIjxaQkOCFUCXt1TpG0igv5EjVjQrzzyK0b+y7TN83kUB4xFIZLuMrGSQEBtmDAG/FD7xrQgNIIvkcp3d2/vhURBChjkUoVUmMvyVJAYlCAA7VaHFmAPPyoSLA0BJtWxJjLLwMlGYEihAwIIpDj6uODVn8Lfbw/tbNAkbI0gWVVrAO6XRybkKO4xoA+18C9SrujtgYmilklSor8JyKP2i/vAthY4ZSQfHNB+EwM93zT53MSED+23Iu4pQ6YsIgpVXEZ9POVSCyBkOTRvzy7wlvVOsa3II2wsuwZg0q4qPUVMh4Q+RRHk653oYxdqRTnCXZ0DBXNAMj5sSDj67AGfPuLANgmim75aRlUAGlRWdpgTUiot8i0BK+fLeBpEwJHlum0R+PYQEm1JSMYllnGblUKj0sUUKoIBDGNfWK/Ec6Fjjjho9ztOGwMa5g1wsgMpFIQDyaPjjgjRckjDbxCmcIfSsir6spceyV/eWwTYvGuPuE6hskGKAlpHVQcks+rFsg3ksz5C/ZR762YZ6pNpOXzdH2VBPutg3yOj0ojGS2RRLtkyqGJACsLskFT+GrGHYAkIWQiKRi6EgEP4o2PlOBaz4ugfGq19xIA0cjLIouOS2AFIAsZWh55BBN88HxodFmZTMxd8FAasXuzQXzwmPvyAa4F3plrnC5A/J+eicTqrXp24cb0mdHKsSpzp8ePQxbxwSvPgAivbQkE7tJGyrXZX7X1FlZSxxHJOPpcixQ8+OasP2XdS34UzyhwQRSlTUaPx6QSAVIIH68Hw7WMOr0uJWZJGJdSzTAoS2IJARa+bjKT8SMTUa3MCYi3Afe45SsyQsrvZ3SdlckNnTE+yDjgEkA8k8X54P1lQytKKcIQSpeUqjjljZfmiCT4rz4I1Y7rrUAnzlqUpHHCyEsVlViWkkjcVR9QPqryfccCJBB6JI3ZWYs4V6ZVIoR1Z5GZfgkkAD310B/VEti262S00yU7yd3tduI5GNmYqCvqC4kAk/J2sLqrvknQeQZF+0CSBCZM3ZGOLgdtPYtTZCwK9Qs1Qik7yvHREjzpjiq2xDMAQQRyWCj8iDpb/o5BEhkADUEwBZQQ2KqWBoWozHm6OqaACATbTz8vwgAAptxL4YfYhxiGDr62HzOxWmUWVPjmvfXe06k5RnN5oBGrhlB9ZYkynywxLrfj1Acahj6PIUtVeWgyMBkDG3pxBUgG/V8ou+fodWHR1kh7zIyq6R4SIVAzDDHAKt36rs41YFnnVOw4YFz8534pmAEHPKaDugYoAjqT6S61woHINcn864Op9pvjI7FcI1NqI3dVUKbby/muBwAefbi+tv0hWkjjBwzW27hZGZAMmA4ItQvg1eA+tamn6RFIs7hyFha8EylRcyoZ+8CysAcRQskc8leZLmRB+cu9K2SoG3lcEEGhdMALoc1j7+fz0tOvWJk9IkkUAkUGIo3z/XelrqwncPH2WmHgF6YnxF8xmikVUBVi0bJGrkU+beL5eiDyPrxqVtsm4dAjCKSkZAOWDMiqY4y5AS/wAKHNhTqH4m6fKVIBjIwDuJRj4I4Iu6AjLV9QfY1o/oiK0cvbkidyirayMVXJS7AlgwVTZFkG65qq18kSxrOkZY+QyzXEBuVTuepNC+XZmJLJGuLIY5GARWQkW2ZEePq8G+dN1fqO178P2QVocXdsy49IUABR81Hivb2rzo2PbxLuBArzJ43KOrlhwWUsWa6yJUEng1xV3qtXcKqTvRyj+0LNlJ6/tQMVFMlDA8kgWMgRxrZmEkEA5cRM2G/wC91R4K0+FtrBuYyoUlEkzCSZkFla/SS145XwPTwb5vUc2y7O4k59MuUvbDenIfORHhwKAPk8pz8pGhOlyPJEk0SoRTK8MbAFQzlhiWenLWLVhYIsa66huUjjm7EiqxVZnEokeSQl+0/YJsRgr7+oktXA50sLulcATBtGcGdT94v3XTibLve7d4Xy7mKujs4JTMKgFYAG2u8bAPlfrzz1jsqwlOKy+slI5bsUFVlQkEvkyiuTyfbwbF1xl223mmhzbtq0pbEPFE5x7q4eqMNXHpIIXnVJ1f4Y2s0iPBM3ZIkfFByhIZwVZqLAv71wFI9uHS7X+paJEi4MaW5ROfqBoGak+GmhChxL6pGFOVWNFIxXHtXitXjYBPqJHjU8PS3g3jhQ8uJyaehiJZOULL9ACVaz8rmgK566PtYoVDyCyrzK+JwV2JUhgknqbFSbVfqfPOiv5SVmSNGh7hEsysWRD8wS4wo5J4Ba74qtMvxV8ANnSL8PbTLgjM96z+228hjlKSJI6swDqeGdxECGLcFQl8+3PsW1Y9Q6CHpM4hHYEkvbErqAGqNWRQoCKfIA+b3Hmq+F5JHlDTdySwxwIIeR1wJK8gYgKnJ9/yo/4g+MFjRo4R23aLB0ZMZFc4YMXsHMLnfHkD6g66Xir0oYzPfu+aWiVUHFAQ3VE3Me47cJkIeUOGDMYQoFBWXEYHgsa9q1xvutmKeVFAkyYxY2O2R6zxdjLPGjXppvFjRvwzJuIzKkLyPGyWLVpGsRsmK0OWDpHQHkBdZ3qvdiMU6yBmdQLSkIPokawlXzIVNg+3mwBpSYHPwOjLiJOd92W9NoBKv96WgT7CNC6lgT3bHEjeLNgNGsZFFRS/Qga5i6nLt8ZpFlkixluNo7SUOwErk36QXIeyoHJX66z/AFDcSyTeoEBGEVuzBltSpJ7dXibsgfQG7o3ux3s259SpKvbEe3PLVK5QhY8STiwYAiv83KuDodRwtBdB389J+R5pBpzVJu+vNGpaOFIxKWKUSzxrxilHhgDWLMt+k0eL1Zr1OR5IoUjUOTHJUfpZpMDgoauMj2y9V8h5NcTS9Afa7eeZ41keNuXZmqSNiI6MZ8MokPF8UODWh+tU42rbcrlOFMzLT4OydvEgn00GcBeBxxXFaTTf2RvE6TE3vOSuxRPV+qCWNYxAwaJnUYZel1ALPxVfLKaJ8efFiJ9i+13Czgh7YOQ5JcCzQK0PLDk8n1qa82P0XcNMMWcRrCIhG7Wp77ZqqIV/iYyXkG4UkjgjRXxBLIu6EQmFiRSuIULEzFCIy1jFQo5uqog2PEBuB3RDjOfzVRhIsqzcbaHuzx29+t0Axs36o0ZxwMXJyvz9RVGHqnVmVowqBVjGKgAqHcUWm9Jpi2dAm/QFBJs3YbZWjiimdB8jSFSAXEb4Rl24+R/VVg/MK55FNNtmlklWFu4VV/3+MEYElb9sQhHI4UjzrrpwT1sh4TkVo3O606LJLOCsxZF2i7iJbqrpGSTFKJsuAfal8apo42tQiMGYIjDHEqPUmTWpAzLg5MB59roXXwr8OoW2006x4sHyolhQsI7USlgiyB44P1qf4u2kb7wPk3aYbYSSq5uUyApkPIArI8ActeuMVWCoaYyjduMRbOfmZUWmFmOr9ISJFlcrbMGwOQZ7UEDHghCQTYHF1fi22m07yS3EWxvtSxsVVKKkqi1TgFh72MyfJ1f9b+BB+yvMs4kEVhMTkCthgh/hpWX8w16pOi9Rljg7BH2UzZKSpbFwtloq5Dm045BFD311U6wfTljpIMajjbl45KwZbY3RkJ20zRFY5HnBDtQDK6KtsGVmFm/cGiE++tV3VeuB9skbxLmJGfvITUiWaBHvjkQAfAAqubg6vERM0jYMrAMHSgjkYBmQL4BJPH48AjgafZtSsMSigkeqM8ZkkAEgsfJr8fbxtTpslrie6+WfyE2gWlG9NlwYgBJ4xZ7bF/tLUothTQK3wQRzQvxR/TuktJ+0C63CMXvMxJDTFmdiwpgRZFMCPPIuu+mbFd7HuFDVNUMoVQqpWQVlRQfYMtn8z41T73ZqrSR4yBjPgsjNwEGQMb2B6gShPjwfu0pxOImDb7Hhb5lZGdip9/1VMYEJ78cZd2FsGAkKl4j+DIXyFi21L0nqgdf2cZLE9ALeRMrY36qoLarwfr9dQdc2sEfbjiJZgAHfgB7L+pfYcV7sPHPnUmbQwo1SuoyMbGNe1iSA3qs/vKOAB48+NVDHMEDPKed0EDDAQ2/9ErKGQ0TeYBYN5YE+9NY/LS1XbzeM8jsbGTM1Gr5N8mufPnS10tpWErQMXqXT8TJ+yTHuxsspcs+RW2ZExcEMGrivHHsPAe06HFA0wjWeUBVMbRp6pamKtFYsOv8ANgirpbFeNEYLHvGmljCK4uJyTkGGKyUycXjQ+8Y/frnYR7zud1DEV3EgUqJJHAbEAyla5NriSD5r2s6+YkgGDAIBzgE5nnp5LjB0XG63Uok7rx4TBV2qlCzK4e3sAi8gcsr8V4sigtr0iNNx3Wk7WAWUowN5MaVXSiGNLITwPb8dWXQ9+3bfdvGJZG7qwqBiSuQkuj4NKo4IOJ9ydAb3oe73DyTZqBKqssVgoUOQwaj6PlB4LC/cnWjThJaSGjI/jW2aYzzUI3AXcDcBZIWtSIljSNJVC542vuQ2JY3Yb6HV90+UtLI7xRduELhlYlKsopVdQaRjyOecibqtZ2LqryiU4CUQGNj3ACWOIVgQloFZEIvxbjzer74e243W6LigiopZMrbPHFaW+MRXJ8Xx7aW0NwtJdoPxA5g+aTpld/8ASbpP24sGjkbMMzVJFGUIxKjgrURIv+LmshoD4RjkbcQwKWCJEXY36CcgmSNQySoy4P1J+mrDqu1jlkQGahFaM6qv2sVLUICH1NlCTbX73YFaqY+rPs93JLOyCJ5nIiBUyqrgFSo9wVC2R7jk2DrOmMdMtYOsR53HjB4R3lMQbKtTdCCRy+MkSPjH3BZQs9Ykfdgx9rEft4F/sfiGNJ3RX3FJAFSGOlhCY90OTI4INsOKNDjwL1lm6JMBBLIRJC8kRkJ9UkeRK1IPpVkHn5hqT49iMW5aSMqscoUxhD6sAnZpiQGqlIIujfPJNd5o06rwyZkHukR55nRaBgNpW6SLvdzBCkzRBRKGVAyCTCTAgkl+ZPn97PggnJ9S+Eydve1eE+nGZXtZO4AMY6YtzzYHHqJ+g1J8MfEUe1hmmkdnkxQ/sxCqhMgyR0fk0MgaHvZ9uLbp/WYl7krUI2UzBkbFmnVgZI8ifBYJdgWD71rka2rs7jhykRxytfxGmqzksKruhdcng/ZIUhEbDMO7M1n1ZZNRpRdeRxZHvrn4s6/2JEh23aEYLxt6FKsSyuGVWFLjYr7wfJ51VGWQ7aSaZWMbIwDZHIvI+SsVYjJSVW2F/wA2PBNGLcTNL2tw0sbNAotCgzIX1B2XEq4JNWQeCOT7dbaDDUxkDWdQXXI37+SsC8nitv0rqQImEnZdiJN3iApcJSdpgTVspEjfX8yNZzrfxFM+9hdZFhRoRMovJWLqWOYocu8YX7rXUMO9My7jdyBe4ixICVxRWKNGJGVeAwY8HnnmhYIB+HOqEblKQTmK8aAVmZclhLOSQwFgY+PUPIFailswZjfEkCCNxjjbdmm1sSi/jP4xZpOygUxLEExZGAyKFbIkAYlciQSPNH79Q7fcdvZvjIpVg9xoSpDsI1KAcMVOUbE0KKEDgnXe66JJuaLJIJS0QMrBQXEiWclDkliMT49zdWNQdQ6Y8AAkAyjPbARwDbEKTilfMo588MPNjXQzogxtNuYz48ffNBIgAKbeSwlclkSFC6EMvceXvIlI7FbX02SSKyzJq6qeH4NRooi+8jHeZss+SrqZPJy5QgXnyPfwdVw6Z2J+5P2TGGcRr88TVwTgjWVIJ+U/MOfvueoHbbzbGRY73ZaMLBGxVGRQIg3bW/v+hpErzzLnFuHA4xvgHuF/MzaIVTpKB323McMwdTKpiRImHcwWOJgDM6mjie4oRj/EBXIIlEm3WCCeJYZHgZTMSWUyIuPpYGw2fy8r+97c6J6f1hF26xsWi3f2seSEBsgto2Yb0ksqIy/v0w86s9z1vbQRpl2pO4rSnBUjbuhXjNKFxwZgKPFY+W86ydUeCG4STJyOendBA356JEkJT9U2u72skUIB9XbVS2BAkuVeffFlYDj1Ggfms5vpPWZbWKaFpFcw9uMARszRqiowJ5C1GhPtYPizp/hzpMf7X9uwialmVZExSy38XjHIYj2YNxzQLdY38ckhhjlc9t5XRxjbh0A7QZb7hssMmPIYjnjWjKbGudTbJGcmbcxxjKEogkDLNFbj4pEEcsOSSNMpZnFlRIFr0iuQxAIN1yAR5sXb9DSbF4md40ZUdgAmLlRZjkYg4KRkoYD2Fkm9DdBaN5WxiUH5qcsUhjiUZdygMsxkp5UWfrWuOo9XUyPFAojjnkjlcAn0n5sATfAZr/ED6a1FLCS2mCDmTaN3plG7mnhiwzQiyu0IjaMiGOVUZ1UK+T2Qrtzd9tyAfBv8DxvdikaOO+OCoVVs93wbI9gA5IJ+jDR3TeoE7qZwGaN37zR2JBIFktUcMSG4LVdkHnQXX93FJuGaNQEZeAeQLBAIrkGiGI5prHIrXW0ux4QIGdt9vPNaDtQFFs4WUlkkp0ZQhXIAgn51byMWKcV+992rqB72s26knburJEpgL4s82TFZPHOK8/UHIcDzT9JlJyjHOaspauEU1Zr35Cnxf46Lj3axd1Ae6HiDEsoJWbFSGU2cShLjL3s2NFUEmNbeFkE3gq+fZwPtdxvJ1yZvTgCFZZPs8XAVRVksSxq/Nc6qei/Ehj2uEqh41k+zByBV2U+rJSGAFXQPNkfhXPuZu0qgsySA5rQFsvrPIPPpZXs1yx8+8nVw0chiEZQARyNEVPokEalq5LYkm+T+97axbQBBY8zJkXyAgeKgNtBWieTbscpTCHPJuSIfgaKE8ijyffS1kZOpzEk5A2TzS/8ADS0DYzv8/ZR0HHz9l6DF8SCOCAkMDIQU+zY2zfMFuuQceQa9Qq9R72eaGSSYF324URuhEqmRGBLtjIRTITSmhdfiTD0nqR6nPAI41hO2ykoOe0WYD0rGB6CWA9V/U0dHdd6lLFG8LL22cV3WOQCnh3UA/Sxz9AeL15JYGVAzD1j2gSMifxzvksnDoyqX4t6u0ildvFIiDBi4pVeNxguKjyGJC/6tH6Cz6VltsEldSBZEh9CAEB2XmlABJAHvwNZ3pCPL3cXlkjjRFBwUrhl+8hNAAoCBY+WzVakfrEe4nMcpUhcUiZRw3swLVyCSOeAAOPa+t1Hq9EBYZ78hGevDcqc0xhGQuV11oxopZZFDlnnBW17schKumagAkHkD6Zc8Vrn4c3kkkEkMYIRgAyrSvK4BIFgZEfXwPkBPPMfV+jxCan3CySgInbCYCxgkYscFcQbrkenzzV3u1bYbdHglIZ2VfsQqiQnI1x6lUkKLB+v11bnM6NrBck2kEcd3gVRcIAGZXO2RTO+QKJt1buCQMuJOJQEUWYcEWQODxoz4i6FPJAWCwXG/cQLQYBWIclKxIxx9PN4eDeptt8ENchaczZ48vbZUtoHLAhgGNgfcPNVqPd7TCJhFKZyzFO07K0IZAxCriQUoFebsEqD5OuDpWmoDTdMRofbjyWYIa6QqwTydTf8AZ0gTbYLFKzMpTJVUX3XRR6WDZLS+w48EVfVumSybNG7olWB3jjGGJ7XAVlFepTgDZ59Q1ZdI+KI8Z4d47pLMQjyKAwCABFiyuwFGQN/U83rbRbdW82RKjEJeSjkDMA+SMT6l8g/cNa1K7tlcBhgDLUZXg8f5zWr3lhsF5pB06KfeKu4lWLu+lUiKntsPs40dj6UHp9i3FfW9Sb/opRRLLOJIsmMkakq5OX2gAo0CChyauZKoHV9174ZWp3R4wUyD5ItHthmDVXBxxFgc5DzY13spF3kE7tkTK0ZrEKAyUFZRfqHOePtbAk62O0mA8Hq2BG7utu46cUultJVN8XRuY4owoAxE7RotLtkalWLOySAFs2AQwc+Derfp3w/+z7gxyFWEsNkxYjDJGCrZ5YlWHPg5AUNPsekuZJmkYyPK/aQoyi1CB2iwHpVwrqACK5I5B0ybmOMzGQhezSAuAtMiqgqrKm/AAPix41k6oSzom7tNSY9D7rNzzGEIve9CWPp/bUr2kJLEKXJOQUFuab5r9NcRD685LpOxG13cImjjkRmY9wgSRyIyEJ9mfobauDY+4HWq+FurCXbl9wSiOJUkkAOClu2rOwN1ZKtl4BZvF1rJ/EXR323qJdoiWWA16QCpLKQ3II7iUeff3HGmylwc+i83M8zwO8enctKcyWFalfiWKy7Rh5HmlTbvZAEagqSOCaqUgD7yRWgOrKu83nYVVEiq2UiEsSUAEVsR6eTRIFml/HWJTdyKYpCCQhXAkHE4EUL9/AH5atOk7iSKGXcIwDyWgN8qgKtIwHscjGB+f3a6DsQpddp62QvrP2F+9X0WC4KsOpTqcGkKiOErCkUbKbILAyFqFqWRiw+uPs16k6b1T9jVpCuZWUxF0K4SIYWAiJB+VsQ3PirGqDoXT23M0UQAY2VCscRXqc2w5AHn89ab4S2CT73c7R1VEeJ1CLZRZowEWRQ5ZiRbng36j7eKrsZTYWuuAJI4T/J4qoAMLSdb+Fo9/AkkBHdKx4szcSDEemZhwzV+9V2K8ePPm20KpICmTqXXFWbOIqXJZKGMkYAFkmx9PfWr23Wpook2piGUUjbRwGYclbilRz4FgseP3VPHFZHrnT3gc50+Xcpx5JzcWb9/Nj/OHuNYbC17ZpudaerfT8a/CpYTOE8lsvg7pkfa7qINyjr2ZI2ABiUqpYjLwcgxsHw31B1U/EvQtvJt/wBr2wCG2DRZCvSTk6jwOChq/c+41F0DeypEgCyMqRSSqAQR+8SMV5AzFi/4m9jrNbydiAv7oLH5QDd2br8v69bUqLzXLg7I+V7FS1ri+x1W++EvhY7np0rRFop5SFLGij9s5LQoFLI5azzfB9gOpdMeKDNoUzZCma0eXGcmTMSVcYnG/aUAe1j/AAt8Vy7N3wR5oTjIcf8AJ+Lb5SOKrni1OtA/VoYNrEZJHdN1ErhSuSxyBqkW7BIpnWr9wasa5XiuyqZuCZHhcb7AZHkh+KVidztZYo7MZQszOS1qBajCjn5vIjgH8fAF2OzdyGUgsZkXIk0Sx9Jv8eT+I1a/EXWpRvAdxGzBAlwyhlUi8noHmmbI5WSfNnVo+xhkOy/Y1P2px7TNyShLFjIgFMMwcq/dU8VWu81nMYC4Z66ZT6K5LR3oDp22meQtEqq9ydwBSFYqWkPJBU1kDXisRz756baPDK8bj1C0bEqw+vDCx9PGvQfivrx26Mm2yjMbRxvEXsKUHodclybLF+QQTwTd1rJbvqfd3J3MjyMHZCxIxZm7dOFKkC1PpFcci6HGls1R7gXkDCRbfOnsmwmCVXmeTbyNRZXxo5JTU68j1cjhvzvXab6Xb7oSOA8iV8xyUjH0Gx8woqR9eNaPrW3jm2cSmxNHGvba8rU0/ack5WMzXHGNeLrHOzOLNkKFXL2UDgAn+z8NdFFzazSSOB4+y0YQ4eRXM0gZiQAtknFQaW/YWboffpajOm12ALVemfA8v7LEUkXGQuzm7sAgAcKD9PqBpvj74kJhVBiUfJjYsmiFCj6cqzH8E50LuelTSlQd5G4AAwqjkAobix7gcg2b9tD9R+HqWOORnZliYpwzEs2Vk0CVVaU1+vnXzYp0vqBVeZdMkCfJcFsUuKqfg/oUm5nCA4rKknhguYFAgL+9ixVsfourSf4QfaGfIocMXDCyCpsqykgeMWU34NfWxdfBu1G1jifESSHukOMqVXCr8p/eGLg/0vu1J8X7eU9ycGQKIMe2r0ARkWdgfS6nKitA88HgAuptj3bQWAgNNu8g/hN9QOJbKz/VdxjuEkZS0trGvroH04i8uAv4fjeqPrHVXkoSPli7igMaxoBh7f8Atzon4ZnaXdh5GsojuuVYjEFjYo0AAflF6h2HQ3nkABVljRXc2wSMMcirOBQ5J9/r7itegxrKTuv/AEgX8clbGBh62nutH0zrc2428arIRIsqo5KkdxHPi6xv7/PPtetF0n4bTtvXCPPOY5F+aMiR4/SQQQQE8URz41RdKz/ZoTHG3zEp6LAxOSrbVYJW7/zj7jR3Ruqgg/zkZ5DRgtGotie4F+tnKwPJ59teRtAdDuitfTn98vBcz3RNtVgR0kPu3hR1Kq0gEnCqVjDeuifcLdXoz4KyG7RxlSGzV0PIGRHtz76563tP2Pf+jH0MrrXI/AhuPY+eNaP4U2i/sb2h7odnFAjNMVIKkelgKPj7/u16+0Vv9DFmHADxzPouurUPRyNQj/jFGxCx0P2lHBtgLEKq7Ek+xjWMX9V9tUHwL1Rs+1aY4kBGUnM8t55PAB4GrH4p6a8qdyFCPSzCNVrhvS+CjmsVJPt6ePfWT+F0LbyBfbuC/UE9P73rsV6QffXNs9Nr9kcCcs+BHtAWdNofSK2HXesSrNb5JADGeVwGbULTi+FUmvqusp1reo8swtiDI7Ix9Ng2QzLXk8UOPPtre/E+6in3Kwuqko+KWcQCqrLM7FfJC0qj3Lke2vL9xMpkJC0L8Ek+31/H7tX+nNDmh2GDH8fOSqkwblZQ72aFVMbySRYMCGVu2uRKOtG18t5Huw99We4+J2GygwRBiZIjkqyKQBGxBV78nE/6o+laBg3ZEaWReblERQMmNAscfI4oKPp9CNWHVN+/ZCTQOqMFCgoqW3qDSBitobA8+Qfprao0Oc3E0G/jmOeaZuRIQ2y653lSF5EgRI+CYg6tIOLP8PBsewP5a4/a2Ep2oMc6ZGKNmS1u8FkA8g+3HtXmhZm72snaLxhYUKLHWVKzEqSfUoxLYKb8cHxeqNvhzcqrMYnAQ01iivANn6DkUdOmKTpMgcLZ7988ym0MPD8rQ7X4Qk28byyGsWVe5GX7m2cSEdwpiO4vpo4m6cEXWgX6VuTv0EbZTZqwlWvKlakP4Wp/46v9n8QCWOU7i0YRg0F9Iljq+6rA8MApAHvehdjH2Nu28ZyxlkEag3bR5LeXugIVgOTx941ztq1bl4GLLLf9vXzWYqOkznkpvjWSJN7EzB45MmEpSiZI+Asq+xJth78p92sfvOqsxf1sWaTItZxOIpWUHlT5580a45vR9ei77ybpJAEiaIIT5aRijM3BpT68mIHzXwLNZzq+1ZZMmYOXGbMpVlyJOXKEr5v+rW+xtYGNacwI+8ef2WtLDbf8Ki2O/mUlY3cFwYyFJ5DcY/mTX56O3vRpEEiPzJHGs0g94wxRQr371Ini6Jo+OAdh84ckAJ6zYB+WsRjxdtS/1+Bq46VLjsN7LkxeQxQsCvFM4kzy92+zIr2u+b46arsBkbwOZMZrRwuqFNxj8tgiqINEe/kc+da/4J3KbiGfZ7mRFiYd6NnvJJrClkrzwbIPHpPiydYsKT4/HXcEhU2Pb/2/vr89XXoiowtBg6HcVTmyLZrRdZ6gVhbbblFeSIhYprtlCtyAw8qQfBv8r1VbHqckPakQlWikLRtXF8Zj7x8vH+cfrqfcQI8TGOyQQ9G7C8ih+Hj/AFfw0BsNpJM6xRAszH0pY5Nffx4H9Ws6TGYCDz3ZXtoPdZUoLSrb4h6yNxMJ4hgWVM1FjGRTQIvzwF5/s0T1RCNrHuFxGUzXEqAxp6ACSa4ZijHEcABffVZuekuioBi3dQOALu1do658tasKH11r9jBG3T9rsplZHmnkJpgGXkYS4kcCnIP3C/exz1Cyk1mC4BjjEGfCFJgAQsnu+tTTSZEEM6hQFBAbjt2o9/FccGq+7Vlu4R2CzRvDMkbZB0+zlRwKNEehwXsEceDwRZq+o7Qwtg5LCOQqAbVypsng3iDwb5HrPnnRE/XxMAkkagiMRgocS1MCpZuea/WvbWpbIaaYtw3fwgtyLRZUWm1K8BB8H9NLXdIXTIXoXVIwu42QUBbkiBoVYvwa1of/AK2cewQAD6DJjQ+g0tLXyFb9sdx/yXl6BRb3bqJBSryz3wObBJv8aH6a56gxPT90CfEJA+7wOPpwB+mlpaxZcs7x6rP+sLyKFvUPxH9urX4e/nJv9E3+8g/sJ/XS0tfX1uyV67l6vO1ZAcAWABwAAxAAH0rVP8QSFZWxJH4GvBYD9AdLS18ds3bHzcvJGayH8pH/AMe39CP+zWi/k6nYxgFiQEegSSB6x4Ht8x/U6Wlr2do/49ncPRdr/wBkI6A+g/0gPyrXmWx/nT/Rl/3H0+lq/wBPyqfN6x2T+pWXXHJgiezkZtzbfvGmWrPk1Z/XVHEPVp9LXp7P+3zPqV2U+x4+qt5pCI9iQSKDEUfB778/jwP01o/jGZv2OB7Of7RuBnZyoOwAy80BxpaWuCqB0tL+53/pZPzHf91oDGGixIBVoJMgRYbFQVse9HkaGRAdgSQCWjYsTyWOJFk+/AA/LS0teMD1R/cPuuI9nmsDO3pnH+h1YLITPtQSawiNXxfbUXX4CtLS19A7Lkf8QurT5/1CP+IOOnOBwB1LcIAPAUICFA9hfNax8shxUWaq6vizVmvvofoNLS1psnY5ldFPJdIPs2/L+061P8njZGZG5TENgeVy9Qyx8XXF6WlqNu/27/m5TV7BWe2PE0dcfakcfS14/Dk6jU0JQPFDj2+ddLS10a+Hqq9vVcbSQjwSPPg/Uc61P8k3/wAyX/RSn8wtg/qNPpanaf2n9yT8nLv+USMARkAAmbcWa5PEJN/mxP5nWd6bKTKCSSQOCSTXpJ4+nOn0tc+yX2Udx9VDf2vFD9Ycmd7JPNcm+AOBoMHTaWu+n2B3LdnZC1nSh9iv5/7x0+lpa8ap2z3rgdmV/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1" name="Picture 9" descr="https://encrypted-tbn1.gstatic.com/images?q=tbn:ANd9GcRApACsJly12KBd61i8_FeyVg-AmRMESPgpv-yqujzJIlDSHAO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6537" y="4410099"/>
            <a:ext cx="2466975" cy="1828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405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Spring Beets</a:t>
            </a:r>
            <a:endParaRPr lang="en-US" dirty="0"/>
          </a:p>
        </p:txBody>
      </p:sp>
      <p:sp>
        <p:nvSpPr>
          <p:cNvPr id="3" name="Content Placeholder 2"/>
          <p:cNvSpPr>
            <a:spLocks noGrp="1"/>
          </p:cNvSpPr>
          <p:nvPr>
            <p:ph idx="1"/>
          </p:nvPr>
        </p:nvSpPr>
        <p:spPr>
          <a:xfrm>
            <a:off x="457200" y="1600200"/>
            <a:ext cx="5086350" cy="4525963"/>
          </a:xfrm>
        </p:spPr>
        <p:txBody>
          <a:bodyPr/>
          <a:lstStyle/>
          <a:p>
            <a:pPr marL="0" indent="0">
              <a:buNone/>
            </a:pPr>
            <a:r>
              <a:rPr lang="en-US" sz="2600" dirty="0" smtClean="0"/>
              <a:t>-Planted in the Spring harvested in the Fall</a:t>
            </a:r>
          </a:p>
          <a:p>
            <a:pPr marL="0" indent="0">
              <a:buNone/>
            </a:pPr>
            <a:r>
              <a:rPr lang="en-US" sz="2600" dirty="0" smtClean="0"/>
              <a:t>-</a:t>
            </a:r>
            <a:r>
              <a:rPr lang="en-US" sz="2600" dirty="0" err="1" smtClean="0"/>
              <a:t>Dryland</a:t>
            </a:r>
            <a:r>
              <a:rPr lang="en-US" sz="2600" dirty="0" smtClean="0"/>
              <a:t> or irrigated </a:t>
            </a:r>
            <a:r>
              <a:rPr lang="en-US" sz="2600" dirty="0"/>
              <a:t>p</a:t>
            </a:r>
            <a:r>
              <a:rPr lang="en-US" sz="2600" dirty="0" smtClean="0"/>
              <a:t>roduction</a:t>
            </a:r>
          </a:p>
          <a:p>
            <a:pPr marL="0" indent="0">
              <a:buNone/>
            </a:pPr>
            <a:r>
              <a:rPr lang="en-US" sz="2600" dirty="0" smtClean="0"/>
              <a:t>-May be stored outdoors over winter in colder climates</a:t>
            </a:r>
          </a:p>
          <a:p>
            <a:pPr marL="0" indent="0">
              <a:buNone/>
            </a:pPr>
            <a:endParaRPr lang="en-US" sz="1600" dirty="0" smtClean="0"/>
          </a:p>
          <a:p>
            <a:pPr marL="0" indent="0">
              <a:buNone/>
            </a:pPr>
            <a:r>
              <a:rPr lang="en-US" sz="2600" dirty="0" smtClean="0"/>
              <a:t>Example: North Dakota</a:t>
            </a:r>
          </a:p>
          <a:p>
            <a:pPr marL="0" indent="0">
              <a:buNone/>
            </a:pPr>
            <a:endParaRPr lang="en-US" sz="1600" dirty="0" smtClean="0"/>
          </a:p>
          <a:p>
            <a:pPr marL="0" indent="0">
              <a:buNone/>
            </a:pPr>
            <a:r>
              <a:rPr lang="en-US" sz="2600" dirty="0" smtClean="0"/>
              <a:t>Rotation: Corn/Soybeans/Small Grain/Beets</a:t>
            </a:r>
          </a:p>
          <a:p>
            <a:pPr marL="0" indent="0">
              <a:buNone/>
            </a:pPr>
            <a:endParaRPr lang="en-US" sz="2600" dirty="0"/>
          </a:p>
          <a:p>
            <a:pPr marL="0" indent="0">
              <a:buNone/>
            </a:pPr>
            <a:endParaRPr lang="en-US" sz="2600" dirty="0" smtClean="0"/>
          </a:p>
          <a:p>
            <a:pPr marL="0" indent="0">
              <a:buNone/>
            </a:pPr>
            <a:endParaRPr lang="en-US" sz="2600" dirty="0"/>
          </a:p>
          <a:p>
            <a:pPr marL="0" indent="0">
              <a:buNone/>
            </a:pPr>
            <a:endParaRPr lang="en-US" sz="2600"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7</a:t>
            </a:fld>
            <a:endParaRPr lang="en-US" dirty="0"/>
          </a:p>
        </p:txBody>
      </p:sp>
      <p:pic>
        <p:nvPicPr>
          <p:cNvPr id="5122" name="Picture 2" descr="https://encrypted-tbn1.gstatic.com/images?q=tbn:ANd9GcStViIdz_Annkau90JqWICxszbdPn249TocMGfn1SRmvwWlea9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3550" y="1758948"/>
            <a:ext cx="4520331" cy="23177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43550" y="4076699"/>
            <a:ext cx="3600450" cy="1569660"/>
          </a:xfrm>
          <a:prstGeom prst="rect">
            <a:avLst/>
          </a:prstGeom>
          <a:noFill/>
        </p:spPr>
        <p:txBody>
          <a:bodyPr wrap="square" rtlCol="0">
            <a:spAutoFit/>
          </a:bodyPr>
          <a:lstStyle/>
          <a:p>
            <a:r>
              <a:rPr lang="en-US" sz="2400" i="1" dirty="0" smtClean="0">
                <a:solidFill>
                  <a:schemeClr val="bg1"/>
                </a:solidFill>
              </a:rPr>
              <a:t>Long days, cool nights put on sugar</a:t>
            </a:r>
          </a:p>
          <a:p>
            <a:endParaRPr lang="en-US" sz="2400" dirty="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111027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Winter Beets</a:t>
            </a:r>
            <a:endParaRPr lang="en-US" dirty="0"/>
          </a:p>
        </p:txBody>
      </p:sp>
      <p:sp>
        <p:nvSpPr>
          <p:cNvPr id="3" name="Content Placeholder 2"/>
          <p:cNvSpPr>
            <a:spLocks noGrp="1"/>
          </p:cNvSpPr>
          <p:nvPr>
            <p:ph idx="1"/>
          </p:nvPr>
        </p:nvSpPr>
        <p:spPr>
          <a:xfrm>
            <a:off x="457200" y="1600200"/>
            <a:ext cx="5248274" cy="4525963"/>
          </a:xfrm>
        </p:spPr>
        <p:txBody>
          <a:bodyPr/>
          <a:lstStyle/>
          <a:p>
            <a:pPr marL="0" indent="0">
              <a:buNone/>
            </a:pPr>
            <a:r>
              <a:rPr lang="en-US" sz="2600" dirty="0" smtClean="0"/>
              <a:t>Planted in the fall </a:t>
            </a:r>
          </a:p>
          <a:p>
            <a:pPr marL="0" indent="0">
              <a:buNone/>
            </a:pPr>
            <a:r>
              <a:rPr lang="en-US" sz="2600" dirty="0"/>
              <a:t>	</a:t>
            </a:r>
            <a:r>
              <a:rPr lang="en-US" sz="2600" dirty="0" smtClean="0"/>
              <a:t>harvested in the spring</a:t>
            </a:r>
          </a:p>
          <a:p>
            <a:pPr marL="0" indent="0">
              <a:buNone/>
            </a:pPr>
            <a:r>
              <a:rPr lang="en-US" sz="2600" dirty="0" smtClean="0"/>
              <a:t>Grown in areas where </a:t>
            </a:r>
          </a:p>
          <a:p>
            <a:pPr marL="0" indent="0">
              <a:buNone/>
            </a:pPr>
            <a:r>
              <a:rPr lang="en-US" sz="2600" dirty="0"/>
              <a:t>	</a:t>
            </a:r>
            <a:r>
              <a:rPr lang="en-US" sz="2600" dirty="0" smtClean="0"/>
              <a:t>hard freezes are unlikely</a:t>
            </a:r>
          </a:p>
          <a:p>
            <a:pPr marL="0" indent="0">
              <a:buNone/>
            </a:pPr>
            <a:r>
              <a:rPr lang="en-US" sz="2600" dirty="0" err="1" smtClean="0"/>
              <a:t>Dryland</a:t>
            </a:r>
            <a:r>
              <a:rPr lang="en-US" sz="2600" dirty="0" smtClean="0"/>
              <a:t> production</a:t>
            </a:r>
          </a:p>
          <a:p>
            <a:pPr marL="0" indent="0">
              <a:buNone/>
            </a:pPr>
            <a:endParaRPr lang="en-US" sz="2600" dirty="0" smtClean="0"/>
          </a:p>
          <a:p>
            <a:pPr marL="0" indent="0">
              <a:buNone/>
            </a:pPr>
            <a:r>
              <a:rPr lang="en-US" sz="2600" dirty="0" smtClean="0"/>
              <a:t>Example: Mississippi Delta</a:t>
            </a:r>
          </a:p>
          <a:p>
            <a:pPr marL="0" indent="0">
              <a:buNone/>
            </a:pPr>
            <a:endParaRPr lang="en-US" sz="2600"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8</a:t>
            </a:fld>
            <a:endParaRPr lang="en-US" dirty="0"/>
          </a:p>
        </p:txBody>
      </p:sp>
      <p:pic>
        <p:nvPicPr>
          <p:cNvPr id="6146" name="Picture 2" descr="http://ethanolproducer.com/uploads/posts/web/2012/07/134376573909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4974" y="1600200"/>
            <a:ext cx="4086226" cy="29504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543550" y="4550638"/>
            <a:ext cx="3600450" cy="1200329"/>
          </a:xfrm>
          <a:prstGeom prst="rect">
            <a:avLst/>
          </a:prstGeom>
          <a:noFill/>
        </p:spPr>
        <p:txBody>
          <a:bodyPr wrap="square" rtlCol="0">
            <a:spAutoFit/>
          </a:bodyPr>
          <a:lstStyle/>
          <a:p>
            <a:r>
              <a:rPr lang="en-US" sz="2400" i="1" dirty="0" smtClean="0">
                <a:solidFill>
                  <a:schemeClr val="bg1"/>
                </a:solidFill>
              </a:rPr>
              <a:t>No land use impacts</a:t>
            </a:r>
          </a:p>
          <a:p>
            <a:endParaRPr lang="en-US" sz="2400" dirty="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723249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in Time Beets</a:t>
            </a:r>
            <a:endParaRPr lang="en-US" dirty="0"/>
          </a:p>
        </p:txBody>
      </p:sp>
      <p:sp>
        <p:nvSpPr>
          <p:cNvPr id="3" name="Content Placeholder 2"/>
          <p:cNvSpPr>
            <a:spLocks noGrp="1"/>
          </p:cNvSpPr>
          <p:nvPr>
            <p:ph idx="1"/>
          </p:nvPr>
        </p:nvSpPr>
        <p:spPr>
          <a:xfrm>
            <a:off x="4171950" y="1600200"/>
            <a:ext cx="4514850" cy="4525963"/>
          </a:xfrm>
        </p:spPr>
        <p:txBody>
          <a:bodyPr/>
          <a:lstStyle/>
          <a:p>
            <a:pPr marL="0" indent="0">
              <a:buNone/>
            </a:pPr>
            <a:r>
              <a:rPr lang="en-US" sz="2600" dirty="0" smtClean="0"/>
              <a:t>Planted and harvested throughout the year</a:t>
            </a:r>
          </a:p>
          <a:p>
            <a:pPr marL="0" indent="0">
              <a:buNone/>
            </a:pPr>
            <a:r>
              <a:rPr lang="en-US" sz="2600" dirty="0" smtClean="0"/>
              <a:t>Irrigated</a:t>
            </a:r>
          </a:p>
          <a:p>
            <a:pPr marL="0" indent="0">
              <a:buNone/>
            </a:pPr>
            <a:endParaRPr lang="en-US" sz="1600" dirty="0" smtClean="0"/>
          </a:p>
          <a:p>
            <a:pPr marL="0" indent="0">
              <a:buNone/>
            </a:pPr>
            <a:r>
              <a:rPr lang="en-US" sz="2600" dirty="0" smtClean="0"/>
              <a:t>Example: San Joaquin Valley</a:t>
            </a:r>
          </a:p>
          <a:p>
            <a:pPr marL="0" indent="0">
              <a:buNone/>
            </a:pPr>
            <a:endParaRPr lang="en-US" sz="1600" dirty="0" smtClean="0"/>
          </a:p>
          <a:p>
            <a:pPr marL="0" indent="0">
              <a:buNone/>
            </a:pPr>
            <a:r>
              <a:rPr lang="en-US" sz="2600" dirty="0" smtClean="0"/>
              <a:t>Rotation: alfalfa/beans/sunflower/melons/wheat/beets</a:t>
            </a:r>
          </a:p>
          <a:p>
            <a:pPr marL="0" indent="0">
              <a:buNone/>
            </a:pPr>
            <a:endParaRPr lang="en-US" sz="2600"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9</a:t>
            </a:fld>
            <a:endParaRPr lang="en-US" dirty="0"/>
          </a:p>
        </p:txBody>
      </p:sp>
      <p:pic>
        <p:nvPicPr>
          <p:cNvPr id="7170" name="Picture 2" descr="http://icons-ak.wunderground.com/data/wximagenew/y/YosemiteMan/1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9131" y="1600200"/>
            <a:ext cx="5516415" cy="3630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7693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ASKPANEKEY" val="71d957d1-d431-4e19-82ce-70eba0a8e170"/>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COLORS" val="0"/>
  <p:tag name="MULTIRESPDIVISOR" val="1"/>
  <p:tag name="INCORRECTPOINTVALUE" val="0"/>
  <p:tag name="AUTOADJUSTPARTRANGE" val="True"/>
  <p:tag name="FIBNUMRESULTS" val="5"/>
  <p:tag name="PRRESPONSE2" val="9"/>
  <p:tag name="PRRESPONSE6" val="5"/>
  <p:tag name="PRRESPONSE10" val="1"/>
  <p:tag name="SHOWBARVISIBLE" val="True"/>
  <p:tag name="ANSWERNOWSTYLE" val="-1"/>
  <p:tag name="RESPTABLESTYLE" val="-1"/>
  <p:tag name="BACKUPSESSIONS" val="True"/>
  <p:tag name="AUTOUPDATEALIASES" val="True"/>
  <p:tag name="SKIPREMAININGRACESLIDES" val="True"/>
  <p:tag name="BUBBLESIZEVISIBLE" val="True"/>
  <p:tag name="CUSTOMCELLBACKCOLOR1" val="-657956"/>
  <p:tag name="DISPLAYNAME" val="True"/>
  <p:tag name="AUTOSIZEGRID" val="True"/>
  <p:tag name="CHARTLABELS" val="1"/>
  <p:tag name="ALLOWUSERFEEDBACK" val="True"/>
  <p:tag name="ZEROBASED" val="False"/>
  <p:tag name="FIBINCLUDEOTHER" val="True"/>
  <p:tag name="PRRESPONSE4" val="7"/>
  <p:tag name="PRRESPONSE9" val="2"/>
  <p:tag name="TPOS" val="2"/>
  <p:tag name="SAVECSVWITHSESSION" val="True"/>
  <p:tag name="RESPCOUNTERFORMAT" val="0"/>
  <p:tag name="CHARTVALUEFORMAT" val="0%"/>
  <p:tag name="RACEENDPOINTS" val="100"/>
  <p:tag name="BUBBLENAMEVISIBLE" val="True"/>
  <p:tag name="CUSTOMCELLBACKCOLOR2" val="-13395457"/>
  <p:tag name="GRIDOPACITY" val="90"/>
  <p:tag name="POLLINGCYCLE" val="2"/>
  <p:tag name="CORRECTPOINTVALUE" val="1"/>
  <p:tag name="ADVANCEDSETTINGSVIEW" val="False"/>
  <p:tag name="PRRESPONSE3" val="8"/>
  <p:tag name="SHOWFLASHWARNING" val="True"/>
  <p:tag name="POWERPOINTVERSION" val="14.0"/>
  <p:tag name="COUNTDOWNSTYLE" val="-1"/>
  <p:tag name="AUTOADVANCE" val="False"/>
  <p:tag name="PARTICIPANTSINLEADERBOARD" val="5"/>
  <p:tag name="CUSTOMGRIDBACKCOLOR" val="-722948"/>
  <p:tag name="GRIDROTATIONINTERVAL" val="2"/>
  <p:tag name="INCLUDENONRESPONDERS" val="False"/>
  <p:tag name="CHARTSCALE" val="True"/>
  <p:tag name="PRRESPONSE5" val="6"/>
  <p:tag name="WASPOLLED" val="65974EBF13894094A2D7E3F56895287B"/>
  <p:tag name="ANSWERNOWTEXT" val="Answer Now"/>
  <p:tag name="REVIEWONLY" val="False"/>
  <p:tag name="BUBBLEGROUPING" val="3"/>
  <p:tag name="DISPLAYDEVICENUMBER" val="True"/>
  <p:tag name="INCLUDEPPT" val="True"/>
  <p:tag name="FIBDISPLAYKEYWORDS" val="True"/>
  <p:tag name="ALWAYSOPENPOLL" val="False"/>
  <p:tag name="COUNTDOWNSECONDS" val="10"/>
  <p:tag name="RACEANIMATIONSPEED" val="3"/>
  <p:tag name="USESCHEMECOLORS" val="True"/>
  <p:tag name="REALTIMEBACKUP" val="False"/>
  <p:tag name="PRRESPONSE7" val="4"/>
  <p:tag name="CSVFORMAT" val="0"/>
  <p:tag name="MAXRESPONDERS" val="5"/>
  <p:tag name="GRIDFONTSIZE" val="12"/>
  <p:tag name="PRRESPONSE1" val="10"/>
  <p:tag name="NUMRESPONSES" val="1"/>
  <p:tag name="CUSTOMCELLBACKCOLOR3" val="-268652"/>
  <p:tag name="FIBDISPLAYRESULTS" val="True"/>
  <p:tag name="ALLOWDUPLICATES" val="False"/>
  <p:tag name="RESETCHARTS" val="True"/>
  <p:tag name="USESECONDARYMONITOR" val="True"/>
  <p:tag name="REALTIMEBACKUPPATH" val="(None)"/>
  <p:tag name="DEFAULTNUMTEAMS" val="5"/>
  <p:tag name="STDCHART" val="1"/>
  <p:tag name="GRIDPOSITION" val="1"/>
  <p:tag name="TPVERSION" val="2008"/>
  <p:tag name="PRRESPONSE8" val="3"/>
  <p:tag name="DELIMITERS" val="3.1"/>
  <p:tag name="TPFULLVERSION" val="4.3.2.1178"/>
  <p:tag name="INCLUDESESSION" val="Tru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ndsu-template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5BCB8E74-E27C-4B7C-B057-8E402EEF07AB}">
  <ds:schemaRefs>
    <ds:schemaRef ds:uri="ESRI.ArcGIS.Mapping.OfficeIntegration.PowerPointInfo"/>
  </ds:schemaRefs>
</ds:datastoreItem>
</file>

<file path=customXml/itemProps10.xml><?xml version="1.0" encoding="utf-8"?>
<ds:datastoreItem xmlns:ds="http://schemas.openxmlformats.org/officeDocument/2006/customXml" ds:itemID="{A5D8D081-FB1B-46AE-9B45-37B3154DBA96}">
  <ds:schemaRefs>
    <ds:schemaRef ds:uri="ESRI.ArcGIS.Mapping.OfficeIntegration.PowerPointInfo"/>
  </ds:schemaRefs>
</ds:datastoreItem>
</file>

<file path=customXml/itemProps11.xml><?xml version="1.0" encoding="utf-8"?>
<ds:datastoreItem xmlns:ds="http://schemas.openxmlformats.org/officeDocument/2006/customXml" ds:itemID="{F749B019-8FBA-47E3-B623-006074559D5B}">
  <ds:schemaRefs>
    <ds:schemaRef ds:uri="ESRI.ArcGIS.Mapping.OfficeIntegration.PowerPointInfo"/>
  </ds:schemaRefs>
</ds:datastoreItem>
</file>

<file path=customXml/itemProps12.xml><?xml version="1.0" encoding="utf-8"?>
<ds:datastoreItem xmlns:ds="http://schemas.openxmlformats.org/officeDocument/2006/customXml" ds:itemID="{BD7EEC0A-0571-4465-9D62-1353EB32C25A}">
  <ds:schemaRefs>
    <ds:schemaRef ds:uri="ESRI.ArcGIS.Mapping.OfficeIntegration.PowerPointInfo"/>
  </ds:schemaRefs>
</ds:datastoreItem>
</file>

<file path=customXml/itemProps13.xml><?xml version="1.0" encoding="utf-8"?>
<ds:datastoreItem xmlns:ds="http://schemas.openxmlformats.org/officeDocument/2006/customXml" ds:itemID="{6A0B694E-8B0E-44B7-8A79-567EB5812219}">
  <ds:schemaRefs>
    <ds:schemaRef ds:uri="ESRI.ArcGIS.Mapping.OfficeIntegration.PowerPointInfo"/>
  </ds:schemaRefs>
</ds:datastoreItem>
</file>

<file path=customXml/itemProps14.xml><?xml version="1.0" encoding="utf-8"?>
<ds:datastoreItem xmlns:ds="http://schemas.openxmlformats.org/officeDocument/2006/customXml" ds:itemID="{A51F2F9C-8BF5-438E-9A64-A174A7FAED00}">
  <ds:schemaRefs>
    <ds:schemaRef ds:uri="ESRI.ArcGIS.Mapping.OfficeIntegration.PowerPointInfo"/>
  </ds:schemaRefs>
</ds:datastoreItem>
</file>

<file path=customXml/itemProps15.xml><?xml version="1.0" encoding="utf-8"?>
<ds:datastoreItem xmlns:ds="http://schemas.openxmlformats.org/officeDocument/2006/customXml" ds:itemID="{D49118FE-8CE7-4AC9-B132-D08949931C4E}">
  <ds:schemaRefs>
    <ds:schemaRef ds:uri="ESRI.ArcGIS.Mapping.OfficeIntegration.PowerPointInfo"/>
  </ds:schemaRefs>
</ds:datastoreItem>
</file>

<file path=customXml/itemProps16.xml><?xml version="1.0" encoding="utf-8"?>
<ds:datastoreItem xmlns:ds="http://schemas.openxmlformats.org/officeDocument/2006/customXml" ds:itemID="{5588C7FE-6122-4D63-8B0E-FBED7F9B1856}">
  <ds:schemaRefs>
    <ds:schemaRef ds:uri="ESRI.ArcGIS.Mapping.OfficeIntegration.PowerPointInfo"/>
  </ds:schemaRefs>
</ds:datastoreItem>
</file>

<file path=customXml/itemProps17.xml><?xml version="1.0" encoding="utf-8"?>
<ds:datastoreItem xmlns:ds="http://schemas.openxmlformats.org/officeDocument/2006/customXml" ds:itemID="{3AD1BD9E-44B9-4332-91BA-BF7DBAF6A538}">
  <ds:schemaRefs>
    <ds:schemaRef ds:uri="ESRI.ArcGIS.Mapping.OfficeIntegration.PowerPointInfo"/>
  </ds:schemaRefs>
</ds:datastoreItem>
</file>

<file path=customXml/itemProps18.xml><?xml version="1.0" encoding="utf-8"?>
<ds:datastoreItem xmlns:ds="http://schemas.openxmlformats.org/officeDocument/2006/customXml" ds:itemID="{6D5415E0-5DAC-483C-BDBF-2DD61615213D}">
  <ds:schemaRefs>
    <ds:schemaRef ds:uri="ESRI.ArcGIS.Mapping.OfficeIntegration.PowerPointInfo"/>
  </ds:schemaRefs>
</ds:datastoreItem>
</file>

<file path=customXml/itemProps19.xml><?xml version="1.0" encoding="utf-8"?>
<ds:datastoreItem xmlns:ds="http://schemas.openxmlformats.org/officeDocument/2006/customXml" ds:itemID="{3673E6B2-D6D3-4CAE-934D-DCB73E72DD6D}">
  <ds:schemaRefs>
    <ds:schemaRef ds:uri="ESRI.ArcGIS.Mapping.OfficeIntegration.PowerPointInfo"/>
  </ds:schemaRefs>
</ds:datastoreItem>
</file>

<file path=customXml/itemProps2.xml><?xml version="1.0" encoding="utf-8"?>
<ds:datastoreItem xmlns:ds="http://schemas.openxmlformats.org/officeDocument/2006/customXml" ds:itemID="{D66D941D-5697-409B-B1C7-B39458849CB5}">
  <ds:schemaRefs>
    <ds:schemaRef ds:uri="ESRI.ArcGIS.Mapping.OfficeIntegration.PowerPointInfo"/>
  </ds:schemaRefs>
</ds:datastoreItem>
</file>

<file path=customXml/itemProps20.xml><?xml version="1.0" encoding="utf-8"?>
<ds:datastoreItem xmlns:ds="http://schemas.openxmlformats.org/officeDocument/2006/customXml" ds:itemID="{6ADD4958-72E6-494C-87C1-4A45F45AE3BE}">
  <ds:schemaRefs>
    <ds:schemaRef ds:uri="ESRI.ArcGIS.Mapping.OfficeIntegration.PowerPointInfo"/>
  </ds:schemaRefs>
</ds:datastoreItem>
</file>

<file path=customXml/itemProps21.xml><?xml version="1.0" encoding="utf-8"?>
<ds:datastoreItem xmlns:ds="http://schemas.openxmlformats.org/officeDocument/2006/customXml" ds:itemID="{9359750A-5068-4BF3-A9D8-2692038BAAFB}">
  <ds:schemaRefs>
    <ds:schemaRef ds:uri="ESRI.ArcGIS.Mapping.OfficeIntegration.PowerPointInfo"/>
  </ds:schemaRefs>
</ds:datastoreItem>
</file>

<file path=customXml/itemProps22.xml><?xml version="1.0" encoding="utf-8"?>
<ds:datastoreItem xmlns:ds="http://schemas.openxmlformats.org/officeDocument/2006/customXml" ds:itemID="{F7D8712A-4203-49F1-89AE-E5503D1C960B}">
  <ds:schemaRefs>
    <ds:schemaRef ds:uri="ESRI.ArcGIS.Mapping.OfficeIntegration.PowerPointInfo"/>
  </ds:schemaRefs>
</ds:datastoreItem>
</file>

<file path=customXml/itemProps23.xml><?xml version="1.0" encoding="utf-8"?>
<ds:datastoreItem xmlns:ds="http://schemas.openxmlformats.org/officeDocument/2006/customXml" ds:itemID="{5AE5F26B-4E6B-4418-9E7E-C98FD15208A1}">
  <ds:schemaRefs>
    <ds:schemaRef ds:uri="ESRI.ArcGIS.Mapping.OfficeIntegration.PowerPointInfo"/>
  </ds:schemaRefs>
</ds:datastoreItem>
</file>

<file path=customXml/itemProps24.xml><?xml version="1.0" encoding="utf-8"?>
<ds:datastoreItem xmlns:ds="http://schemas.openxmlformats.org/officeDocument/2006/customXml" ds:itemID="{428AC747-34EC-4812-9193-5F61CAD608F5}">
  <ds:schemaRefs>
    <ds:schemaRef ds:uri="ESRI.ArcGIS.Mapping.OfficeIntegration.PowerPointInfo"/>
  </ds:schemaRefs>
</ds:datastoreItem>
</file>

<file path=customXml/itemProps25.xml><?xml version="1.0" encoding="utf-8"?>
<ds:datastoreItem xmlns:ds="http://schemas.openxmlformats.org/officeDocument/2006/customXml" ds:itemID="{4B5F003D-30F5-4305-89B6-45E0B10ACBA1}">
  <ds:schemaRefs>
    <ds:schemaRef ds:uri="ESRI.ArcGIS.Mapping.OfficeIntegration.PowerPointInfo"/>
  </ds:schemaRefs>
</ds:datastoreItem>
</file>

<file path=customXml/itemProps26.xml><?xml version="1.0" encoding="utf-8"?>
<ds:datastoreItem xmlns:ds="http://schemas.openxmlformats.org/officeDocument/2006/customXml" ds:itemID="{E9DBA2E8-1A2D-4A23-8517-E5ABCAAC7D45}">
  <ds:schemaRefs>
    <ds:schemaRef ds:uri="ESRI.ArcGIS.Mapping.OfficeIntegration.PowerPointInfo"/>
  </ds:schemaRefs>
</ds:datastoreItem>
</file>

<file path=customXml/itemProps27.xml><?xml version="1.0" encoding="utf-8"?>
<ds:datastoreItem xmlns:ds="http://schemas.openxmlformats.org/officeDocument/2006/customXml" ds:itemID="{4BA5CF27-7506-44A6-9276-EE7817547192}">
  <ds:schemaRefs>
    <ds:schemaRef ds:uri="ESRI.ArcGIS.Mapping.OfficeIntegration.PowerPointInfo"/>
  </ds:schemaRefs>
</ds:datastoreItem>
</file>

<file path=customXml/itemProps28.xml><?xml version="1.0" encoding="utf-8"?>
<ds:datastoreItem xmlns:ds="http://schemas.openxmlformats.org/officeDocument/2006/customXml" ds:itemID="{036C7CD1-2373-4DBA-96BE-C19F1297D856}">
  <ds:schemaRefs>
    <ds:schemaRef ds:uri="ESRI.ArcGIS.Mapping.OfficeIntegration.PowerPointInfo"/>
  </ds:schemaRefs>
</ds:datastoreItem>
</file>

<file path=customXml/itemProps29.xml><?xml version="1.0" encoding="utf-8"?>
<ds:datastoreItem xmlns:ds="http://schemas.openxmlformats.org/officeDocument/2006/customXml" ds:itemID="{8B451D5C-5F95-40B3-AD29-4E60753CF9C0}">
  <ds:schemaRefs>
    <ds:schemaRef ds:uri="ESRI.ArcGIS.Mapping.OfficeIntegration.PowerPointInfo"/>
  </ds:schemaRefs>
</ds:datastoreItem>
</file>

<file path=customXml/itemProps3.xml><?xml version="1.0" encoding="utf-8"?>
<ds:datastoreItem xmlns:ds="http://schemas.openxmlformats.org/officeDocument/2006/customXml" ds:itemID="{8AC26258-121F-4B34-B1E1-001CF5998A70}">
  <ds:schemaRefs>
    <ds:schemaRef ds:uri="ESRI.ArcGIS.Mapping.OfficeIntegration.PowerPointInfo"/>
  </ds:schemaRefs>
</ds:datastoreItem>
</file>

<file path=customXml/itemProps30.xml><?xml version="1.0" encoding="utf-8"?>
<ds:datastoreItem xmlns:ds="http://schemas.openxmlformats.org/officeDocument/2006/customXml" ds:itemID="{836A0016-4F16-429F-9F96-2D5B0BC17F60}">
  <ds:schemaRefs>
    <ds:schemaRef ds:uri="ESRI.ArcGIS.Mapping.OfficeIntegration.PowerPointInfo"/>
  </ds:schemaRefs>
</ds:datastoreItem>
</file>

<file path=customXml/itemProps31.xml><?xml version="1.0" encoding="utf-8"?>
<ds:datastoreItem xmlns:ds="http://schemas.openxmlformats.org/officeDocument/2006/customXml" ds:itemID="{524AD453-F243-465C-B8A3-9F3B30815C2C}">
  <ds:schemaRefs>
    <ds:schemaRef ds:uri="ESRI.ArcGIS.Mapping.OfficeIntegration.PowerPointInfo"/>
  </ds:schemaRefs>
</ds:datastoreItem>
</file>

<file path=customXml/itemProps32.xml><?xml version="1.0" encoding="utf-8"?>
<ds:datastoreItem xmlns:ds="http://schemas.openxmlformats.org/officeDocument/2006/customXml" ds:itemID="{71C4C47E-9258-446E-A991-4426A20D2C0F}">
  <ds:schemaRefs>
    <ds:schemaRef ds:uri="ESRI.ArcGIS.Mapping.OfficeIntegration.PowerPointInfo"/>
  </ds:schemaRefs>
</ds:datastoreItem>
</file>

<file path=customXml/itemProps33.xml><?xml version="1.0" encoding="utf-8"?>
<ds:datastoreItem xmlns:ds="http://schemas.openxmlformats.org/officeDocument/2006/customXml" ds:itemID="{EE912C4D-D1F3-4ED3-9FB7-89DBFF3C2552}">
  <ds:schemaRefs>
    <ds:schemaRef ds:uri="ESRI.ArcGIS.Mapping.OfficeIntegration.PowerPointInfo"/>
  </ds:schemaRefs>
</ds:datastoreItem>
</file>

<file path=customXml/itemProps34.xml><?xml version="1.0" encoding="utf-8"?>
<ds:datastoreItem xmlns:ds="http://schemas.openxmlformats.org/officeDocument/2006/customXml" ds:itemID="{229EBCD6-EFBF-44B9-A4B0-4C43ACA20D74}">
  <ds:schemaRefs>
    <ds:schemaRef ds:uri="ESRI.ArcGIS.Mapping.OfficeIntegration.PowerPointInfo"/>
  </ds:schemaRefs>
</ds:datastoreItem>
</file>

<file path=customXml/itemProps35.xml><?xml version="1.0" encoding="utf-8"?>
<ds:datastoreItem xmlns:ds="http://schemas.openxmlformats.org/officeDocument/2006/customXml" ds:itemID="{6B486A6D-CD1B-4854-94D1-964F28E70055}">
  <ds:schemaRefs>
    <ds:schemaRef ds:uri="ESRI.ArcGIS.Mapping.OfficeIntegration.PowerPointInfo"/>
  </ds:schemaRefs>
</ds:datastoreItem>
</file>

<file path=customXml/itemProps36.xml><?xml version="1.0" encoding="utf-8"?>
<ds:datastoreItem xmlns:ds="http://schemas.openxmlformats.org/officeDocument/2006/customXml" ds:itemID="{CEC91075-D0A1-4EE7-B7B2-B7C2C73B4BBC}">
  <ds:schemaRefs>
    <ds:schemaRef ds:uri="ESRI.ArcGIS.Mapping.OfficeIntegration.PowerPointInfo"/>
  </ds:schemaRefs>
</ds:datastoreItem>
</file>

<file path=customXml/itemProps37.xml><?xml version="1.0" encoding="utf-8"?>
<ds:datastoreItem xmlns:ds="http://schemas.openxmlformats.org/officeDocument/2006/customXml" ds:itemID="{E2866589-F900-4A33-B5E1-713DB994AC46}">
  <ds:schemaRefs>
    <ds:schemaRef ds:uri="ESRI.ArcGIS.Mapping.OfficeIntegration.PowerPointInfo"/>
  </ds:schemaRefs>
</ds:datastoreItem>
</file>

<file path=customXml/itemProps38.xml><?xml version="1.0" encoding="utf-8"?>
<ds:datastoreItem xmlns:ds="http://schemas.openxmlformats.org/officeDocument/2006/customXml" ds:itemID="{0E19FE00-EA4D-4BDD-928B-1204AFBF9092}">
  <ds:schemaRefs>
    <ds:schemaRef ds:uri="ESRI.ArcGIS.Mapping.OfficeIntegration.PowerPointInfo"/>
  </ds:schemaRefs>
</ds:datastoreItem>
</file>

<file path=customXml/itemProps39.xml><?xml version="1.0" encoding="utf-8"?>
<ds:datastoreItem xmlns:ds="http://schemas.openxmlformats.org/officeDocument/2006/customXml" ds:itemID="{772E420F-1C12-43AE-B3CE-90F66DD666FF}">
  <ds:schemaRefs>
    <ds:schemaRef ds:uri="ESRI.ArcGIS.Mapping.OfficeIntegration.PowerPointInfo"/>
  </ds:schemaRefs>
</ds:datastoreItem>
</file>

<file path=customXml/itemProps4.xml><?xml version="1.0" encoding="utf-8"?>
<ds:datastoreItem xmlns:ds="http://schemas.openxmlformats.org/officeDocument/2006/customXml" ds:itemID="{9E791794-CA46-494E-B0FA-6C31CED42903}">
  <ds:schemaRefs>
    <ds:schemaRef ds:uri="ESRI.ArcGIS.Mapping.OfficeIntegration.PowerPointInfo"/>
  </ds:schemaRefs>
</ds:datastoreItem>
</file>

<file path=customXml/itemProps40.xml><?xml version="1.0" encoding="utf-8"?>
<ds:datastoreItem xmlns:ds="http://schemas.openxmlformats.org/officeDocument/2006/customXml" ds:itemID="{ADA483D6-1B52-4419-9500-DC3D63B0AB54}">
  <ds:schemaRefs>
    <ds:schemaRef ds:uri="ESRI.ArcGIS.Mapping.OfficeIntegration.PowerPointInfo"/>
  </ds:schemaRefs>
</ds:datastoreItem>
</file>

<file path=customXml/itemProps41.xml><?xml version="1.0" encoding="utf-8"?>
<ds:datastoreItem xmlns:ds="http://schemas.openxmlformats.org/officeDocument/2006/customXml" ds:itemID="{CEBD75BC-DEB5-42CA-AF73-D4A89BA928D9}">
  <ds:schemaRefs>
    <ds:schemaRef ds:uri="ESRI.ArcGIS.Mapping.OfficeIntegration.PowerPointInfo"/>
  </ds:schemaRefs>
</ds:datastoreItem>
</file>

<file path=customXml/itemProps42.xml><?xml version="1.0" encoding="utf-8"?>
<ds:datastoreItem xmlns:ds="http://schemas.openxmlformats.org/officeDocument/2006/customXml" ds:itemID="{F390E43E-71DF-4D88-A190-68966E9E9F00}">
  <ds:schemaRefs>
    <ds:schemaRef ds:uri="ESRI.ArcGIS.Mapping.OfficeIntegration.PowerPointInfo"/>
  </ds:schemaRefs>
</ds:datastoreItem>
</file>

<file path=customXml/itemProps43.xml><?xml version="1.0" encoding="utf-8"?>
<ds:datastoreItem xmlns:ds="http://schemas.openxmlformats.org/officeDocument/2006/customXml" ds:itemID="{DF7F7654-33BE-4285-93EF-14AB94109768}">
  <ds:schemaRefs>
    <ds:schemaRef ds:uri="ESRI.ArcGIS.Mapping.OfficeIntegration.PowerPointInfo"/>
  </ds:schemaRefs>
</ds:datastoreItem>
</file>

<file path=customXml/itemProps44.xml><?xml version="1.0" encoding="utf-8"?>
<ds:datastoreItem xmlns:ds="http://schemas.openxmlformats.org/officeDocument/2006/customXml" ds:itemID="{DB62B38C-31F9-4FFF-8333-3450B487A862}">
  <ds:schemaRefs>
    <ds:schemaRef ds:uri="ESRI.ArcGIS.Mapping.OfficeIntegration.PowerPointInfo"/>
  </ds:schemaRefs>
</ds:datastoreItem>
</file>

<file path=customXml/itemProps45.xml><?xml version="1.0" encoding="utf-8"?>
<ds:datastoreItem xmlns:ds="http://schemas.openxmlformats.org/officeDocument/2006/customXml" ds:itemID="{8ADC4447-C294-4321-8AEA-BD3BD5A085E7}">
  <ds:schemaRefs>
    <ds:schemaRef ds:uri="ESRI.ArcGIS.Mapping.OfficeIntegration.PowerPointInfo"/>
  </ds:schemaRefs>
</ds:datastoreItem>
</file>

<file path=customXml/itemProps46.xml><?xml version="1.0" encoding="utf-8"?>
<ds:datastoreItem xmlns:ds="http://schemas.openxmlformats.org/officeDocument/2006/customXml" ds:itemID="{8E4D147B-5C2C-4EBA-8971-F5EB25559F97}">
  <ds:schemaRefs>
    <ds:schemaRef ds:uri="ESRI.ArcGIS.Mapping.OfficeIntegration.PowerPointInfo"/>
  </ds:schemaRefs>
</ds:datastoreItem>
</file>

<file path=customXml/itemProps47.xml><?xml version="1.0" encoding="utf-8"?>
<ds:datastoreItem xmlns:ds="http://schemas.openxmlformats.org/officeDocument/2006/customXml" ds:itemID="{14EF392F-8A21-4696-A887-15AC8DFA6A61}">
  <ds:schemaRefs>
    <ds:schemaRef ds:uri="ESRI.ArcGIS.Mapping.OfficeIntegration.PowerPointInfo"/>
  </ds:schemaRefs>
</ds:datastoreItem>
</file>

<file path=customXml/itemProps48.xml><?xml version="1.0" encoding="utf-8"?>
<ds:datastoreItem xmlns:ds="http://schemas.openxmlformats.org/officeDocument/2006/customXml" ds:itemID="{E2A1B0EF-66D2-47CE-86F5-D42FE967E915}">
  <ds:schemaRefs>
    <ds:schemaRef ds:uri="ESRI.ArcGIS.Mapping.OfficeIntegration.PowerPointInfo"/>
  </ds:schemaRefs>
</ds:datastoreItem>
</file>

<file path=customXml/itemProps49.xml><?xml version="1.0" encoding="utf-8"?>
<ds:datastoreItem xmlns:ds="http://schemas.openxmlformats.org/officeDocument/2006/customXml" ds:itemID="{446D01A1-DD15-48B7-A620-1ADA0B234D08}">
  <ds:schemaRefs>
    <ds:schemaRef ds:uri="ESRI.ArcGIS.Mapping.OfficeIntegration.PowerPointInfo"/>
  </ds:schemaRefs>
</ds:datastoreItem>
</file>

<file path=customXml/itemProps5.xml><?xml version="1.0" encoding="utf-8"?>
<ds:datastoreItem xmlns:ds="http://schemas.openxmlformats.org/officeDocument/2006/customXml" ds:itemID="{732EE350-C409-4917-95A0-997AE11CF3DF}">
  <ds:schemaRefs>
    <ds:schemaRef ds:uri="ESRI.ArcGIS.Mapping.OfficeIntegration.PowerPointInfo"/>
  </ds:schemaRefs>
</ds:datastoreItem>
</file>

<file path=customXml/itemProps50.xml><?xml version="1.0" encoding="utf-8"?>
<ds:datastoreItem xmlns:ds="http://schemas.openxmlformats.org/officeDocument/2006/customXml" ds:itemID="{D2DA61B3-9F49-4305-9B26-562980BAD50E}">
  <ds:schemaRefs>
    <ds:schemaRef ds:uri="ESRI.ArcGIS.Mapping.OfficeIntegration.PowerPointInfo"/>
  </ds:schemaRefs>
</ds:datastoreItem>
</file>

<file path=customXml/itemProps51.xml><?xml version="1.0" encoding="utf-8"?>
<ds:datastoreItem xmlns:ds="http://schemas.openxmlformats.org/officeDocument/2006/customXml" ds:itemID="{38541321-88E1-451C-9D66-638956AD3042}">
  <ds:schemaRefs>
    <ds:schemaRef ds:uri="ESRI.ArcGIS.Mapping.OfficeIntegration.PowerPointInfo"/>
  </ds:schemaRefs>
</ds:datastoreItem>
</file>

<file path=customXml/itemProps52.xml><?xml version="1.0" encoding="utf-8"?>
<ds:datastoreItem xmlns:ds="http://schemas.openxmlformats.org/officeDocument/2006/customXml" ds:itemID="{4427DC00-D947-4935-9C94-5A7F418CEDCB}">
  <ds:schemaRefs>
    <ds:schemaRef ds:uri="ESRI.ArcGIS.Mapping.OfficeIntegration.PowerPointInfo"/>
  </ds:schemaRefs>
</ds:datastoreItem>
</file>

<file path=customXml/itemProps53.xml><?xml version="1.0" encoding="utf-8"?>
<ds:datastoreItem xmlns:ds="http://schemas.openxmlformats.org/officeDocument/2006/customXml" ds:itemID="{F46EA6AB-EA7C-42EC-A72C-8E8568BE1739}">
  <ds:schemaRefs>
    <ds:schemaRef ds:uri="ESRI.ArcGIS.Mapping.OfficeIntegration.PowerPointInfo"/>
  </ds:schemaRefs>
</ds:datastoreItem>
</file>

<file path=customXml/itemProps54.xml><?xml version="1.0" encoding="utf-8"?>
<ds:datastoreItem xmlns:ds="http://schemas.openxmlformats.org/officeDocument/2006/customXml" ds:itemID="{C1E6E96B-0F46-4A8A-818D-138647743E50}">
  <ds:schemaRefs>
    <ds:schemaRef ds:uri="ESRI.ArcGIS.Mapping.OfficeIntegration.PowerPointInfo"/>
  </ds:schemaRefs>
</ds:datastoreItem>
</file>

<file path=customXml/itemProps55.xml><?xml version="1.0" encoding="utf-8"?>
<ds:datastoreItem xmlns:ds="http://schemas.openxmlformats.org/officeDocument/2006/customXml" ds:itemID="{3F308B0C-B54F-4FB1-A693-2BCA8FC83BEF}">
  <ds:schemaRefs>
    <ds:schemaRef ds:uri="ESRI.ArcGIS.Mapping.OfficeIntegration.PowerPointInfo"/>
  </ds:schemaRefs>
</ds:datastoreItem>
</file>

<file path=customXml/itemProps56.xml><?xml version="1.0" encoding="utf-8"?>
<ds:datastoreItem xmlns:ds="http://schemas.openxmlformats.org/officeDocument/2006/customXml" ds:itemID="{E06EB7EE-8C40-4CBE-81C5-3EAF054AA85C}">
  <ds:schemaRefs>
    <ds:schemaRef ds:uri="ESRI.ArcGIS.Mapping.OfficeIntegration.PowerPointInfo"/>
  </ds:schemaRefs>
</ds:datastoreItem>
</file>

<file path=customXml/itemProps57.xml><?xml version="1.0" encoding="utf-8"?>
<ds:datastoreItem xmlns:ds="http://schemas.openxmlformats.org/officeDocument/2006/customXml" ds:itemID="{40E82297-ABA7-4CEF-A0E9-A7417A990019}">
  <ds:schemaRefs>
    <ds:schemaRef ds:uri="ESRI.ArcGIS.Mapping.OfficeIntegration.PowerPointInfo"/>
  </ds:schemaRefs>
</ds:datastoreItem>
</file>

<file path=customXml/itemProps58.xml><?xml version="1.0" encoding="utf-8"?>
<ds:datastoreItem xmlns:ds="http://schemas.openxmlformats.org/officeDocument/2006/customXml" ds:itemID="{8D368ACE-A514-4314-A4B5-3F412AD9C099}">
  <ds:schemaRefs>
    <ds:schemaRef ds:uri="ESRI.ArcGIS.Mapping.OfficeIntegration.PowerPointInfo"/>
  </ds:schemaRefs>
</ds:datastoreItem>
</file>

<file path=customXml/itemProps59.xml><?xml version="1.0" encoding="utf-8"?>
<ds:datastoreItem xmlns:ds="http://schemas.openxmlformats.org/officeDocument/2006/customXml" ds:itemID="{3A0810B6-F3C6-4A64-9C31-A74E76BADE71}">
  <ds:schemaRefs>
    <ds:schemaRef ds:uri="ESRI.ArcGIS.Mapping.OfficeIntegration.PowerPointInfo"/>
  </ds:schemaRefs>
</ds:datastoreItem>
</file>

<file path=customXml/itemProps6.xml><?xml version="1.0" encoding="utf-8"?>
<ds:datastoreItem xmlns:ds="http://schemas.openxmlformats.org/officeDocument/2006/customXml" ds:itemID="{E87139F8-B748-4AD0-9855-F35837FAA554}">
  <ds:schemaRefs>
    <ds:schemaRef ds:uri="ESRI.ArcGIS.Mapping.OfficeIntegration.PowerPointInfo"/>
  </ds:schemaRefs>
</ds:datastoreItem>
</file>

<file path=customXml/itemProps60.xml><?xml version="1.0" encoding="utf-8"?>
<ds:datastoreItem xmlns:ds="http://schemas.openxmlformats.org/officeDocument/2006/customXml" ds:itemID="{B84A9310-8B89-4805-98BF-BDF7AE95E0B7}">
  <ds:schemaRefs>
    <ds:schemaRef ds:uri="ESRI.ArcGIS.Mapping.OfficeIntegration.PowerPointInfo"/>
  </ds:schemaRefs>
</ds:datastoreItem>
</file>

<file path=customXml/itemProps61.xml><?xml version="1.0" encoding="utf-8"?>
<ds:datastoreItem xmlns:ds="http://schemas.openxmlformats.org/officeDocument/2006/customXml" ds:itemID="{5239176A-DF7D-4C61-8A79-5F1DC215C2AF}">
  <ds:schemaRefs>
    <ds:schemaRef ds:uri="ESRI.ArcGIS.Mapping.OfficeIntegration.PowerPointInfo"/>
  </ds:schemaRefs>
</ds:datastoreItem>
</file>

<file path=customXml/itemProps62.xml><?xml version="1.0" encoding="utf-8"?>
<ds:datastoreItem xmlns:ds="http://schemas.openxmlformats.org/officeDocument/2006/customXml" ds:itemID="{2B178D4E-7958-474F-945C-2FC3498AD807}">
  <ds:schemaRefs>
    <ds:schemaRef ds:uri="ESRI.ArcGIS.Mapping.OfficeIntegration.PowerPointInfo"/>
  </ds:schemaRefs>
</ds:datastoreItem>
</file>

<file path=customXml/itemProps63.xml><?xml version="1.0" encoding="utf-8"?>
<ds:datastoreItem xmlns:ds="http://schemas.openxmlformats.org/officeDocument/2006/customXml" ds:itemID="{57DABB66-4FA6-403F-9CD0-8E9402E09331}">
  <ds:schemaRefs>
    <ds:schemaRef ds:uri="ESRI.ArcGIS.Mapping.OfficeIntegration.PowerPointInfo"/>
  </ds:schemaRefs>
</ds:datastoreItem>
</file>

<file path=customXml/itemProps64.xml><?xml version="1.0" encoding="utf-8"?>
<ds:datastoreItem xmlns:ds="http://schemas.openxmlformats.org/officeDocument/2006/customXml" ds:itemID="{8F994A20-6FAD-4949-8628-2BD8389ADC4A}">
  <ds:schemaRefs>
    <ds:schemaRef ds:uri="ESRI.ArcGIS.Mapping.OfficeIntegration.PowerPointInfo"/>
  </ds:schemaRefs>
</ds:datastoreItem>
</file>

<file path=customXml/itemProps65.xml><?xml version="1.0" encoding="utf-8"?>
<ds:datastoreItem xmlns:ds="http://schemas.openxmlformats.org/officeDocument/2006/customXml" ds:itemID="{34256D56-451B-4CDB-AF6B-33CBF2C449E4}">
  <ds:schemaRefs>
    <ds:schemaRef ds:uri="ESRI.ArcGIS.Mapping.OfficeIntegration.PowerPointInfo"/>
  </ds:schemaRefs>
</ds:datastoreItem>
</file>

<file path=customXml/itemProps66.xml><?xml version="1.0" encoding="utf-8"?>
<ds:datastoreItem xmlns:ds="http://schemas.openxmlformats.org/officeDocument/2006/customXml" ds:itemID="{A078A9AA-BC13-4F9A-9650-81CC8D1DEC8D}">
  <ds:schemaRefs>
    <ds:schemaRef ds:uri="ESRI.ArcGIS.Mapping.OfficeIntegration.PowerPointInfo"/>
  </ds:schemaRefs>
</ds:datastoreItem>
</file>

<file path=customXml/itemProps67.xml><?xml version="1.0" encoding="utf-8"?>
<ds:datastoreItem xmlns:ds="http://schemas.openxmlformats.org/officeDocument/2006/customXml" ds:itemID="{32EFAF70-6B87-4ECE-8D1B-EDFF6B7D3424}">
  <ds:schemaRefs>
    <ds:schemaRef ds:uri="ESRI.ArcGIS.Mapping.OfficeIntegration.PowerPointInfo"/>
  </ds:schemaRefs>
</ds:datastoreItem>
</file>

<file path=customXml/itemProps68.xml><?xml version="1.0" encoding="utf-8"?>
<ds:datastoreItem xmlns:ds="http://schemas.openxmlformats.org/officeDocument/2006/customXml" ds:itemID="{9D7B24C5-D550-4E0C-8D8C-537A2237D156}">
  <ds:schemaRefs>
    <ds:schemaRef ds:uri="ESRI.ArcGIS.Mapping.OfficeIntegration.PowerPointInfo"/>
  </ds:schemaRefs>
</ds:datastoreItem>
</file>

<file path=customXml/itemProps69.xml><?xml version="1.0" encoding="utf-8"?>
<ds:datastoreItem xmlns:ds="http://schemas.openxmlformats.org/officeDocument/2006/customXml" ds:itemID="{408B40B9-A604-47D5-85E4-0FAEBB9A9B10}">
  <ds:schemaRefs>
    <ds:schemaRef ds:uri="ESRI.ArcGIS.Mapping.OfficeIntegration.PowerPointInfo"/>
  </ds:schemaRefs>
</ds:datastoreItem>
</file>

<file path=customXml/itemProps7.xml><?xml version="1.0" encoding="utf-8"?>
<ds:datastoreItem xmlns:ds="http://schemas.openxmlformats.org/officeDocument/2006/customXml" ds:itemID="{E29A11FE-76E9-4583-A5AD-ED14EC6D7B3D}">
  <ds:schemaRefs>
    <ds:schemaRef ds:uri="ESRI.ArcGIS.Mapping.OfficeIntegration.PowerPointInfo"/>
  </ds:schemaRefs>
</ds:datastoreItem>
</file>

<file path=customXml/itemProps70.xml><?xml version="1.0" encoding="utf-8"?>
<ds:datastoreItem xmlns:ds="http://schemas.openxmlformats.org/officeDocument/2006/customXml" ds:itemID="{4B0A3970-35D2-4105-A37A-1B631BE8B7F4}">
  <ds:schemaRefs>
    <ds:schemaRef ds:uri="ESRI.ArcGIS.Mapping.OfficeIntegration.PowerPointInfo"/>
  </ds:schemaRefs>
</ds:datastoreItem>
</file>

<file path=customXml/itemProps71.xml><?xml version="1.0" encoding="utf-8"?>
<ds:datastoreItem xmlns:ds="http://schemas.openxmlformats.org/officeDocument/2006/customXml" ds:itemID="{7CDECDFD-A4CE-4AB4-9C08-506C5D261A40}">
  <ds:schemaRefs>
    <ds:schemaRef ds:uri="ESRI.ArcGIS.Mapping.OfficeIntegration.PowerPointInfo"/>
  </ds:schemaRefs>
</ds:datastoreItem>
</file>

<file path=customXml/itemProps72.xml><?xml version="1.0" encoding="utf-8"?>
<ds:datastoreItem xmlns:ds="http://schemas.openxmlformats.org/officeDocument/2006/customXml" ds:itemID="{365C133B-6034-4561-B651-41A37DEC7E76}">
  <ds:schemaRefs>
    <ds:schemaRef ds:uri="ESRI.ArcGIS.Mapping.OfficeIntegration.PowerPointInfo"/>
  </ds:schemaRefs>
</ds:datastoreItem>
</file>

<file path=customXml/itemProps73.xml><?xml version="1.0" encoding="utf-8"?>
<ds:datastoreItem xmlns:ds="http://schemas.openxmlformats.org/officeDocument/2006/customXml" ds:itemID="{7C9F2B78-6D7E-440F-88EC-82960F8A93C9}">
  <ds:schemaRefs>
    <ds:schemaRef ds:uri="ESRI.ArcGIS.Mapping.OfficeIntegration.PowerPointInfo"/>
  </ds:schemaRefs>
</ds:datastoreItem>
</file>

<file path=customXml/itemProps74.xml><?xml version="1.0" encoding="utf-8"?>
<ds:datastoreItem xmlns:ds="http://schemas.openxmlformats.org/officeDocument/2006/customXml" ds:itemID="{C2BD5312-8A82-4739-BAC2-6BCF1BD0B198}">
  <ds:schemaRefs>
    <ds:schemaRef ds:uri="ESRI.ArcGIS.Mapping.OfficeIntegration.PowerPointInfo"/>
  </ds:schemaRefs>
</ds:datastoreItem>
</file>

<file path=customXml/itemProps75.xml><?xml version="1.0" encoding="utf-8"?>
<ds:datastoreItem xmlns:ds="http://schemas.openxmlformats.org/officeDocument/2006/customXml" ds:itemID="{F08BB7B2-B98D-45BA-BEA9-CF065E08A85B}">
  <ds:schemaRefs>
    <ds:schemaRef ds:uri="ESRI.ArcGIS.Mapping.OfficeIntegration.PowerPointInfo"/>
  </ds:schemaRefs>
</ds:datastoreItem>
</file>

<file path=customXml/itemProps76.xml><?xml version="1.0" encoding="utf-8"?>
<ds:datastoreItem xmlns:ds="http://schemas.openxmlformats.org/officeDocument/2006/customXml" ds:itemID="{C0247C00-8310-4A2D-B149-F6E3C0CBA678}">
  <ds:schemaRefs>
    <ds:schemaRef ds:uri="ESRI.ArcGIS.Mapping.OfficeIntegration.PowerPointInfo"/>
  </ds:schemaRefs>
</ds:datastoreItem>
</file>

<file path=customXml/itemProps77.xml><?xml version="1.0" encoding="utf-8"?>
<ds:datastoreItem xmlns:ds="http://schemas.openxmlformats.org/officeDocument/2006/customXml" ds:itemID="{555BDC68-2537-41CC-9E6D-930233645ADF}">
  <ds:schemaRefs>
    <ds:schemaRef ds:uri="ESRI.ArcGIS.Mapping.OfficeIntegration.PowerPointInfo"/>
  </ds:schemaRefs>
</ds:datastoreItem>
</file>

<file path=customXml/itemProps8.xml><?xml version="1.0" encoding="utf-8"?>
<ds:datastoreItem xmlns:ds="http://schemas.openxmlformats.org/officeDocument/2006/customXml" ds:itemID="{BAAADD09-1C8E-4751-9992-B377AEC0C7E1}">
  <ds:schemaRefs>
    <ds:schemaRef ds:uri="ESRI.ArcGIS.Mapping.OfficeIntegration.PowerPointInfo"/>
  </ds:schemaRefs>
</ds:datastoreItem>
</file>

<file path=customXml/itemProps9.xml><?xml version="1.0" encoding="utf-8"?>
<ds:datastoreItem xmlns:ds="http://schemas.openxmlformats.org/officeDocument/2006/customXml" ds:itemID="{1BA56E83-85E7-4A54-8392-ACB834998579}">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Oil and Gas Presentation January 2014</Template>
  <TotalTime>199</TotalTime>
  <Words>821</Words>
  <Application>Microsoft Office PowerPoint</Application>
  <PresentationFormat>On-screen Show (4:3)</PresentationFormat>
  <Paragraphs>255</Paragraphs>
  <Slides>27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ＭＳ Ｐゴシック</vt:lpstr>
      <vt:lpstr>Arial</vt:lpstr>
      <vt:lpstr>Calibri</vt:lpstr>
      <vt:lpstr>Symbol</vt:lpstr>
      <vt:lpstr>ndsu-template1(1)</vt:lpstr>
      <vt:lpstr>PowerPoint Presentation</vt:lpstr>
      <vt:lpstr>Commercializing  the Industrial Beet-Sugar Pathway  in the Northern Plains</vt:lpstr>
      <vt:lpstr>The General Idea</vt:lpstr>
      <vt:lpstr>Industrial Beets Defined</vt:lpstr>
      <vt:lpstr>The European Experience</vt:lpstr>
      <vt:lpstr>Region- Specific  Energy Beet Supply Chains</vt:lpstr>
      <vt:lpstr>Spring Beets</vt:lpstr>
      <vt:lpstr>Winter Beets</vt:lpstr>
      <vt:lpstr>Just in Time Beets</vt:lpstr>
      <vt:lpstr>Designing a northern Industrial beet-sugar system</vt:lpstr>
      <vt:lpstr>PowerPoint Presentation</vt:lpstr>
      <vt:lpstr>PowerPoint Presentation</vt:lpstr>
      <vt:lpstr>NDSU Research </vt:lpstr>
      <vt:lpstr>Front-End Processing</vt:lpstr>
      <vt:lpstr>Beet/Juice Storage</vt:lpstr>
      <vt:lpstr>PowerPoint Presentation</vt:lpstr>
      <vt:lpstr>PowerPoint Presentation</vt:lpstr>
      <vt:lpstr>PowerPoint Presentation</vt:lpstr>
      <vt:lpstr>Agronomic Benefits</vt:lpstr>
      <vt:lpstr>Herbicide Carryover</vt:lpstr>
      <vt:lpstr>Retrospective Returns Per Acre</vt:lpstr>
      <vt:lpstr>EPA Petition</vt:lpstr>
      <vt:lpstr>PowerPoint Presentation</vt:lpstr>
      <vt:lpstr>Siting</vt:lpstr>
      <vt:lpstr>Feedstock Requirements</vt:lpstr>
      <vt:lpstr>Growers are critical  Without growers  there is no plant</vt:lpstr>
      <vt:lpstr>Summary</vt:lpstr>
    </vt:vector>
  </TitlesOfParts>
  <Company>NDSU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Ripplinger</dc:creator>
  <cp:lastModifiedBy>David Ripplinger</cp:lastModifiedBy>
  <cp:revision>58</cp:revision>
  <cp:lastPrinted>2013-08-21T13:41:12Z</cp:lastPrinted>
  <dcterms:created xsi:type="dcterms:W3CDTF">2014-01-08T14:57:04Z</dcterms:created>
  <dcterms:modified xsi:type="dcterms:W3CDTF">2014-01-30T21:56:43Z</dcterms:modified>
</cp:coreProperties>
</file>