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58" r:id="rId2"/>
    <p:sldId id="273" r:id="rId3"/>
    <p:sldId id="275" r:id="rId4"/>
    <p:sldId id="265" r:id="rId5"/>
    <p:sldId id="266" r:id="rId6"/>
    <p:sldId id="267" r:id="rId7"/>
    <p:sldId id="268" r:id="rId8"/>
    <p:sldId id="274" r:id="rId9"/>
    <p:sldId id="260" r:id="rId10"/>
    <p:sldId id="271" r:id="rId11"/>
    <p:sldId id="262" r:id="rId12"/>
    <p:sldId id="277" r:id="rId13"/>
    <p:sldId id="264" r:id="rId14"/>
    <p:sldId id="269" r:id="rId15"/>
    <p:sldId id="263" r:id="rId16"/>
    <p:sldId id="270" r:id="rId17"/>
    <p:sldId id="272" r:id="rId18"/>
    <p:sldId id="279" r:id="rId19"/>
    <p:sldId id="282" r:id="rId20"/>
    <p:sldId id="283" r:id="rId21"/>
    <p:sldId id="281" r:id="rId22"/>
    <p:sldId id="284" r:id="rId23"/>
  </p:sldIdLst>
  <p:sldSz cx="9144000" cy="6858000" type="screen4x3"/>
  <p:notesSz cx="6954838" cy="9309100"/>
  <p:custDataLst>
    <p:tags r:id="rId26"/>
  </p:custDataLst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C830"/>
    <a:srgbClr val="001409"/>
    <a:srgbClr val="FAA523"/>
    <a:srgbClr val="FFCF01"/>
    <a:srgbClr val="00564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382" autoAdjust="0"/>
    <p:restoredTop sz="91945" autoAdjust="0"/>
  </p:normalViewPr>
  <p:slideViewPr>
    <p:cSldViewPr snapToGrid="0" snapToObjects="1">
      <p:cViewPr varScale="1">
        <p:scale>
          <a:sx n="107" d="100"/>
          <a:sy n="107" d="100"/>
        </p:scale>
        <p:origin x="1356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gs" Target="tags/tag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Book2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ad.ndsu.edu\home\david.ripplinger\BO%20workbook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webd01.ad.ndsu.edu/home/david.ripplinger/Corn%20Ethanol%20Crush%207.31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ublic\Documents\M_EPOOXE_EEX_NUS-Z00_MBBLm.xls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 dirty="0"/>
              <a:t>Ethanol Crush </a:t>
            </a:r>
            <a:r>
              <a:rPr lang="en-US" sz="3200" dirty="0" smtClean="0"/>
              <a:t>(</a:t>
            </a:r>
            <a:r>
              <a:rPr lang="en-US" sz="3200" dirty="0"/>
              <a:t>per gallon)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Crush Margin</c:v>
          </c:tx>
          <c:spPr>
            <a:ln w="28575" cap="rnd">
              <a:solidFill>
                <a:schemeClr val="accent3">
                  <a:lumMod val="50000"/>
                </a:schemeClr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'Ethanol Crush'!$L$7:$L$98</c:f>
              <c:numCache>
                <c:formatCode>m/d/yyyy</c:formatCode>
                <c:ptCount val="92"/>
                <c:pt idx="0">
                  <c:v>41275</c:v>
                </c:pt>
                <c:pt idx="1">
                  <c:v>41282</c:v>
                </c:pt>
                <c:pt idx="2">
                  <c:v>41289</c:v>
                </c:pt>
                <c:pt idx="3">
                  <c:v>41296</c:v>
                </c:pt>
                <c:pt idx="4">
                  <c:v>41303</c:v>
                </c:pt>
                <c:pt idx="5">
                  <c:v>41310</c:v>
                </c:pt>
                <c:pt idx="6">
                  <c:v>41317</c:v>
                </c:pt>
                <c:pt idx="7">
                  <c:v>41324</c:v>
                </c:pt>
                <c:pt idx="8">
                  <c:v>41331</c:v>
                </c:pt>
                <c:pt idx="9">
                  <c:v>41338</c:v>
                </c:pt>
                <c:pt idx="10">
                  <c:v>41345</c:v>
                </c:pt>
                <c:pt idx="11">
                  <c:v>41352</c:v>
                </c:pt>
                <c:pt idx="12">
                  <c:v>41359</c:v>
                </c:pt>
                <c:pt idx="13">
                  <c:v>41366</c:v>
                </c:pt>
                <c:pt idx="14">
                  <c:v>41373</c:v>
                </c:pt>
                <c:pt idx="15">
                  <c:v>41380</c:v>
                </c:pt>
                <c:pt idx="16">
                  <c:v>41387</c:v>
                </c:pt>
                <c:pt idx="17">
                  <c:v>41394</c:v>
                </c:pt>
                <c:pt idx="18">
                  <c:v>41401</c:v>
                </c:pt>
                <c:pt idx="19">
                  <c:v>41408</c:v>
                </c:pt>
                <c:pt idx="20">
                  <c:v>41415</c:v>
                </c:pt>
                <c:pt idx="21">
                  <c:v>41422</c:v>
                </c:pt>
                <c:pt idx="22">
                  <c:v>41429</c:v>
                </c:pt>
                <c:pt idx="23">
                  <c:v>41436</c:v>
                </c:pt>
                <c:pt idx="24">
                  <c:v>41443</c:v>
                </c:pt>
                <c:pt idx="25">
                  <c:v>41450</c:v>
                </c:pt>
                <c:pt idx="26">
                  <c:v>41457</c:v>
                </c:pt>
                <c:pt idx="27">
                  <c:v>41464</c:v>
                </c:pt>
                <c:pt idx="28">
                  <c:v>41471</c:v>
                </c:pt>
                <c:pt idx="29">
                  <c:v>41478</c:v>
                </c:pt>
                <c:pt idx="30">
                  <c:v>41485</c:v>
                </c:pt>
                <c:pt idx="31">
                  <c:v>41492</c:v>
                </c:pt>
                <c:pt idx="32">
                  <c:v>41499</c:v>
                </c:pt>
                <c:pt idx="33">
                  <c:v>41506</c:v>
                </c:pt>
                <c:pt idx="34">
                  <c:v>41513</c:v>
                </c:pt>
                <c:pt idx="35">
                  <c:v>41520</c:v>
                </c:pt>
                <c:pt idx="36">
                  <c:v>41527</c:v>
                </c:pt>
                <c:pt idx="37">
                  <c:v>41534</c:v>
                </c:pt>
                <c:pt idx="38">
                  <c:v>41541</c:v>
                </c:pt>
                <c:pt idx="39">
                  <c:v>41548</c:v>
                </c:pt>
                <c:pt idx="40">
                  <c:v>41555</c:v>
                </c:pt>
                <c:pt idx="41">
                  <c:v>41562</c:v>
                </c:pt>
                <c:pt idx="42">
                  <c:v>41569</c:v>
                </c:pt>
                <c:pt idx="43">
                  <c:v>41576</c:v>
                </c:pt>
                <c:pt idx="44">
                  <c:v>41583</c:v>
                </c:pt>
                <c:pt idx="45">
                  <c:v>41590</c:v>
                </c:pt>
                <c:pt idx="46">
                  <c:v>41597</c:v>
                </c:pt>
                <c:pt idx="47">
                  <c:v>41604</c:v>
                </c:pt>
                <c:pt idx="48">
                  <c:v>41611</c:v>
                </c:pt>
                <c:pt idx="49">
                  <c:v>41618</c:v>
                </c:pt>
                <c:pt idx="50">
                  <c:v>41625</c:v>
                </c:pt>
                <c:pt idx="51">
                  <c:v>41632</c:v>
                </c:pt>
                <c:pt idx="52">
                  <c:v>41639</c:v>
                </c:pt>
                <c:pt idx="53">
                  <c:v>41646</c:v>
                </c:pt>
                <c:pt idx="54">
                  <c:v>41653</c:v>
                </c:pt>
                <c:pt idx="55">
                  <c:v>41660</c:v>
                </c:pt>
                <c:pt idx="56">
                  <c:v>41667</c:v>
                </c:pt>
                <c:pt idx="57">
                  <c:v>41674</c:v>
                </c:pt>
                <c:pt idx="58">
                  <c:v>41681</c:v>
                </c:pt>
                <c:pt idx="59">
                  <c:v>41688</c:v>
                </c:pt>
                <c:pt idx="60">
                  <c:v>41695</c:v>
                </c:pt>
                <c:pt idx="61">
                  <c:v>41702</c:v>
                </c:pt>
                <c:pt idx="62">
                  <c:v>41709</c:v>
                </c:pt>
                <c:pt idx="63">
                  <c:v>41716</c:v>
                </c:pt>
                <c:pt idx="64">
                  <c:v>41723</c:v>
                </c:pt>
                <c:pt idx="65">
                  <c:v>41730</c:v>
                </c:pt>
                <c:pt idx="66">
                  <c:v>41737</c:v>
                </c:pt>
                <c:pt idx="67">
                  <c:v>41744</c:v>
                </c:pt>
                <c:pt idx="68">
                  <c:v>41751</c:v>
                </c:pt>
                <c:pt idx="69">
                  <c:v>41758</c:v>
                </c:pt>
                <c:pt idx="70">
                  <c:v>41765</c:v>
                </c:pt>
                <c:pt idx="71">
                  <c:v>41772</c:v>
                </c:pt>
                <c:pt idx="72">
                  <c:v>41779</c:v>
                </c:pt>
                <c:pt idx="73">
                  <c:v>41786</c:v>
                </c:pt>
                <c:pt idx="74">
                  <c:v>41793</c:v>
                </c:pt>
                <c:pt idx="75">
                  <c:v>41800</c:v>
                </c:pt>
                <c:pt idx="76">
                  <c:v>41807</c:v>
                </c:pt>
                <c:pt idx="77">
                  <c:v>41814</c:v>
                </c:pt>
                <c:pt idx="78">
                  <c:v>41821</c:v>
                </c:pt>
                <c:pt idx="79">
                  <c:v>41828</c:v>
                </c:pt>
                <c:pt idx="80">
                  <c:v>41835</c:v>
                </c:pt>
                <c:pt idx="81">
                  <c:v>41842</c:v>
                </c:pt>
                <c:pt idx="82">
                  <c:v>41849</c:v>
                </c:pt>
                <c:pt idx="83">
                  <c:v>41856</c:v>
                </c:pt>
                <c:pt idx="84">
                  <c:v>41863</c:v>
                </c:pt>
                <c:pt idx="85">
                  <c:v>41870</c:v>
                </c:pt>
                <c:pt idx="86">
                  <c:v>41877</c:v>
                </c:pt>
                <c:pt idx="87">
                  <c:v>41884</c:v>
                </c:pt>
                <c:pt idx="88">
                  <c:v>41891</c:v>
                </c:pt>
                <c:pt idx="89">
                  <c:v>41898</c:v>
                </c:pt>
                <c:pt idx="90">
                  <c:v>41905</c:v>
                </c:pt>
                <c:pt idx="91">
                  <c:v>41912</c:v>
                </c:pt>
              </c:numCache>
            </c:numRef>
          </c:cat>
          <c:val>
            <c:numRef>
              <c:f>'Ethanol Crush'!$T$7:$T$98</c:f>
              <c:numCache>
                <c:formatCode>General</c:formatCode>
                <c:ptCount val="92"/>
                <c:pt idx="0">
                  <c:v>8.017500000000051E-2</c:v>
                </c:pt>
                <c:pt idx="1">
                  <c:v>1.5853571428571484E-2</c:v>
                </c:pt>
                <c:pt idx="2">
                  <c:v>0.14113214285714304</c:v>
                </c:pt>
                <c:pt idx="3">
                  <c:v>7.4792857142857438E-2</c:v>
                </c:pt>
                <c:pt idx="4">
                  <c:v>0.22152142857142901</c:v>
                </c:pt>
                <c:pt idx="5">
                  <c:v>0.27920357142857177</c:v>
                </c:pt>
                <c:pt idx="6">
                  <c:v>0.25883214285714234</c:v>
                </c:pt>
                <c:pt idx="7">
                  <c:v>0.30798928571428624</c:v>
                </c:pt>
                <c:pt idx="8">
                  <c:v>0.28713928571428543</c:v>
                </c:pt>
                <c:pt idx="9">
                  <c:v>0.38149285714285719</c:v>
                </c:pt>
                <c:pt idx="10">
                  <c:v>0.34528928571428541</c:v>
                </c:pt>
                <c:pt idx="11">
                  <c:v>0.5011607142857134</c:v>
                </c:pt>
                <c:pt idx="12">
                  <c:v>0.4477464285714286</c:v>
                </c:pt>
                <c:pt idx="13">
                  <c:v>0.29597321428571449</c:v>
                </c:pt>
                <c:pt idx="14">
                  <c:v>0.48134285714285729</c:v>
                </c:pt>
                <c:pt idx="15">
                  <c:v>0.66671428571428537</c:v>
                </c:pt>
                <c:pt idx="16">
                  <c:v>0.57527500000000031</c:v>
                </c:pt>
                <c:pt idx="17">
                  <c:v>0.55498571428571408</c:v>
                </c:pt>
                <c:pt idx="18">
                  <c:v>0.4560678571428568</c:v>
                </c:pt>
                <c:pt idx="19">
                  <c:v>0.64772857142857077</c:v>
                </c:pt>
                <c:pt idx="20">
                  <c:v>0.51903214285714228</c:v>
                </c:pt>
                <c:pt idx="21">
                  <c:v>0.52909999999999924</c:v>
                </c:pt>
                <c:pt idx="22">
                  <c:v>0.57490357142857118</c:v>
                </c:pt>
                <c:pt idx="23">
                  <c:v>0.59394285714285711</c:v>
                </c:pt>
                <c:pt idx="24">
                  <c:v>0.50526071428571362</c:v>
                </c:pt>
                <c:pt idx="25">
                  <c:v>0.45379999999999987</c:v>
                </c:pt>
                <c:pt idx="26">
                  <c:v>0.41818928571428654</c:v>
                </c:pt>
                <c:pt idx="27">
                  <c:v>0.3854214285714293</c:v>
                </c:pt>
                <c:pt idx="28">
                  <c:v>0.48856071428571524</c:v>
                </c:pt>
                <c:pt idx="29">
                  <c:v>0.55007857142857175</c:v>
                </c:pt>
                <c:pt idx="30">
                  <c:v>0.24495714285714359</c:v>
                </c:pt>
                <c:pt idx="31">
                  <c:v>0.43967857142857142</c:v>
                </c:pt>
                <c:pt idx="32">
                  <c:v>0.49836428571428604</c:v>
                </c:pt>
                <c:pt idx="33">
                  <c:v>0.42352142857142833</c:v>
                </c:pt>
                <c:pt idx="34">
                  <c:v>0.47656785714285693</c:v>
                </c:pt>
                <c:pt idx="35">
                  <c:v>0.68000357142857137</c:v>
                </c:pt>
                <c:pt idx="36">
                  <c:v>0.70874285714285712</c:v>
                </c:pt>
                <c:pt idx="37">
                  <c:v>0.78852142857142871</c:v>
                </c:pt>
                <c:pt idx="38">
                  <c:v>0.94739642857142858</c:v>
                </c:pt>
                <c:pt idx="39">
                  <c:v>0.970367857142857</c:v>
                </c:pt>
                <c:pt idx="40">
                  <c:v>0.97191071428571407</c:v>
                </c:pt>
                <c:pt idx="41">
                  <c:v>0.97216785714285736</c:v>
                </c:pt>
                <c:pt idx="42">
                  <c:v>0.8367321428571427</c:v>
                </c:pt>
                <c:pt idx="43">
                  <c:v>0.82256071428571387</c:v>
                </c:pt>
                <c:pt idx="44">
                  <c:v>0.80154642857142822</c:v>
                </c:pt>
                <c:pt idx="45">
                  <c:v>0.57567857142857104</c:v>
                </c:pt>
                <c:pt idx="46">
                  <c:v>0.80945000000000022</c:v>
                </c:pt>
                <c:pt idx="47">
                  <c:v>1.3716785714285715</c:v>
                </c:pt>
                <c:pt idx="48">
                  <c:v>1.3041678571428568</c:v>
                </c:pt>
                <c:pt idx="49">
                  <c:v>1.356746428571429</c:v>
                </c:pt>
                <c:pt idx="50">
                  <c:v>1.2198500000000005</c:v>
                </c:pt>
                <c:pt idx="51">
                  <c:v>1.0589785714285715</c:v>
                </c:pt>
                <c:pt idx="52">
                  <c:v>1.0487642857142865</c:v>
                </c:pt>
                <c:pt idx="53">
                  <c:v>0.98190000000000011</c:v>
                </c:pt>
                <c:pt idx="54">
                  <c:v>1.2126035714285714</c:v>
                </c:pt>
                <c:pt idx="55">
                  <c:v>1.1549928571428572</c:v>
                </c:pt>
                <c:pt idx="56">
                  <c:v>0.93748214285714293</c:v>
                </c:pt>
                <c:pt idx="57">
                  <c:v>0.87221428571428539</c:v>
                </c:pt>
                <c:pt idx="58">
                  <c:v>0.86615357142857119</c:v>
                </c:pt>
                <c:pt idx="59">
                  <c:v>1.2037285714285713</c:v>
                </c:pt>
                <c:pt idx="60">
                  <c:v>1.3188714285714283</c:v>
                </c:pt>
                <c:pt idx="61">
                  <c:v>1.5622964285714285</c:v>
                </c:pt>
                <c:pt idx="62">
                  <c:v>1.8160785714285712</c:v>
                </c:pt>
                <c:pt idx="63">
                  <c:v>1.7353071428571427</c:v>
                </c:pt>
                <c:pt idx="64">
                  <c:v>2.4417464285714283</c:v>
                </c:pt>
                <c:pt idx="65">
                  <c:v>2.5453392857142858</c:v>
                </c:pt>
                <c:pt idx="66">
                  <c:v>1.7945678571428572</c:v>
                </c:pt>
                <c:pt idx="67">
                  <c:v>1.5642642857142859</c:v>
                </c:pt>
                <c:pt idx="68">
                  <c:v>1.3259035714285712</c:v>
                </c:pt>
                <c:pt idx="69">
                  <c:v>1.1624642857142853</c:v>
                </c:pt>
                <c:pt idx="70">
                  <c:v>0.92931785714285675</c:v>
                </c:pt>
                <c:pt idx="71">
                  <c:v>0.76716428571428519</c:v>
                </c:pt>
                <c:pt idx="72">
                  <c:v>0.84929642857142862</c:v>
                </c:pt>
                <c:pt idx="73">
                  <c:v>0.97733214285714265</c:v>
                </c:pt>
                <c:pt idx="74">
                  <c:v>1.0810035714285708</c:v>
                </c:pt>
                <c:pt idx="75">
                  <c:v>0.87099285714285701</c:v>
                </c:pt>
                <c:pt idx="76">
                  <c:v>0.82993214285714323</c:v>
                </c:pt>
                <c:pt idx="77">
                  <c:v>0.7569178571428572</c:v>
                </c:pt>
                <c:pt idx="78">
                  <c:v>0.67486428571428614</c:v>
                </c:pt>
                <c:pt idx="79">
                  <c:v>0.72457500000000008</c:v>
                </c:pt>
                <c:pt idx="80">
                  <c:v>0.82890714285714295</c:v>
                </c:pt>
                <c:pt idx="81">
                  <c:v>0.8216321428571427</c:v>
                </c:pt>
                <c:pt idx="82">
                  <c:v>0.84354285714285737</c:v>
                </c:pt>
                <c:pt idx="83">
                  <c:v>0.73111071428571428</c:v>
                </c:pt>
                <c:pt idx="84">
                  <c:v>0.75483928571428582</c:v>
                </c:pt>
                <c:pt idx="85">
                  <c:v>0.88936071428571417</c:v>
                </c:pt>
                <c:pt idx="86">
                  <c:v>0.88719642857142855</c:v>
                </c:pt>
                <c:pt idx="87">
                  <c:v>0.82532142857142865</c:v>
                </c:pt>
                <c:pt idx="88">
                  <c:v>0.93469642857142854</c:v>
                </c:pt>
                <c:pt idx="89">
                  <c:v>0.6879464285714284</c:v>
                </c:pt>
                <c:pt idx="90">
                  <c:v>0.52464285714285708</c:v>
                </c:pt>
                <c:pt idx="91">
                  <c:v>0.44598214285714288</c:v>
                </c:pt>
              </c:numCache>
            </c:numRef>
          </c:val>
          <c:smooth val="0"/>
        </c:ser>
        <c:ser>
          <c:idx val="1"/>
          <c:order val="1"/>
          <c:tx>
            <c:v>Ethanol Price</c:v>
          </c:tx>
          <c:spPr>
            <a:ln w="28575" cap="rnd">
              <a:solidFill>
                <a:schemeClr val="accent3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val>
            <c:numRef>
              <c:f>'Ethanol Crush'!$M$7:$M$98</c:f>
              <c:numCache>
                <c:formatCode>General</c:formatCode>
                <c:ptCount val="92"/>
                <c:pt idx="0">
                  <c:v>2.2200000000000002</c:v>
                </c:pt>
                <c:pt idx="1">
                  <c:v>2.16</c:v>
                </c:pt>
                <c:pt idx="2">
                  <c:v>2.17</c:v>
                </c:pt>
                <c:pt idx="3">
                  <c:v>2.23</c:v>
                </c:pt>
                <c:pt idx="4">
                  <c:v>2.34</c:v>
                </c:pt>
                <c:pt idx="5">
                  <c:v>2.44</c:v>
                </c:pt>
                <c:pt idx="6">
                  <c:v>2.4500000000000002</c:v>
                </c:pt>
                <c:pt idx="7">
                  <c:v>2.39</c:v>
                </c:pt>
                <c:pt idx="8">
                  <c:v>2.36</c:v>
                </c:pt>
                <c:pt idx="9">
                  <c:v>2.44</c:v>
                </c:pt>
                <c:pt idx="10">
                  <c:v>2.4500000000000002</c:v>
                </c:pt>
                <c:pt idx="11">
                  <c:v>2.65</c:v>
                </c:pt>
                <c:pt idx="12">
                  <c:v>2.63</c:v>
                </c:pt>
                <c:pt idx="13">
                  <c:v>2.5300000000000002</c:v>
                </c:pt>
                <c:pt idx="14">
                  <c:v>2.44</c:v>
                </c:pt>
                <c:pt idx="15">
                  <c:v>2.6</c:v>
                </c:pt>
                <c:pt idx="16">
                  <c:v>2.5499999999999998</c:v>
                </c:pt>
                <c:pt idx="17">
                  <c:v>2.5300000000000002</c:v>
                </c:pt>
                <c:pt idx="18">
                  <c:v>2.58</c:v>
                </c:pt>
                <c:pt idx="19">
                  <c:v>2.66</c:v>
                </c:pt>
                <c:pt idx="20">
                  <c:v>2.63</c:v>
                </c:pt>
                <c:pt idx="21">
                  <c:v>2.64</c:v>
                </c:pt>
                <c:pt idx="22">
                  <c:v>2.7</c:v>
                </c:pt>
                <c:pt idx="23">
                  <c:v>2.7</c:v>
                </c:pt>
                <c:pt idx="24">
                  <c:v>2.6</c:v>
                </c:pt>
                <c:pt idx="25">
                  <c:v>2.6</c:v>
                </c:pt>
                <c:pt idx="26">
                  <c:v>2.5300000000000002</c:v>
                </c:pt>
                <c:pt idx="27">
                  <c:v>2.36</c:v>
                </c:pt>
                <c:pt idx="28">
                  <c:v>2.5300000000000002</c:v>
                </c:pt>
                <c:pt idx="29">
                  <c:v>2.59</c:v>
                </c:pt>
                <c:pt idx="30">
                  <c:v>2.34</c:v>
                </c:pt>
                <c:pt idx="31">
                  <c:v>2.25</c:v>
                </c:pt>
                <c:pt idx="32">
                  <c:v>2.2999999999999998</c:v>
                </c:pt>
                <c:pt idx="33">
                  <c:v>2.2999999999999998</c:v>
                </c:pt>
                <c:pt idx="34">
                  <c:v>2.4</c:v>
                </c:pt>
                <c:pt idx="35">
                  <c:v>2.7</c:v>
                </c:pt>
                <c:pt idx="36">
                  <c:v>2.58</c:v>
                </c:pt>
                <c:pt idx="37">
                  <c:v>2.4</c:v>
                </c:pt>
                <c:pt idx="38">
                  <c:v>2.23</c:v>
                </c:pt>
                <c:pt idx="39">
                  <c:v>2.23</c:v>
                </c:pt>
                <c:pt idx="40">
                  <c:v>2.23</c:v>
                </c:pt>
                <c:pt idx="41">
                  <c:v>2.23</c:v>
                </c:pt>
                <c:pt idx="42">
                  <c:v>2.13</c:v>
                </c:pt>
                <c:pt idx="43">
                  <c:v>2.0499999999999998</c:v>
                </c:pt>
                <c:pt idx="44">
                  <c:v>1.98</c:v>
                </c:pt>
                <c:pt idx="45">
                  <c:v>1.75</c:v>
                </c:pt>
                <c:pt idx="46">
                  <c:v>2</c:v>
                </c:pt>
                <c:pt idx="47">
                  <c:v>2.5</c:v>
                </c:pt>
                <c:pt idx="48">
                  <c:v>2.4699999999999998</c:v>
                </c:pt>
                <c:pt idx="49">
                  <c:v>2.5300000000000002</c:v>
                </c:pt>
                <c:pt idx="50">
                  <c:v>2.4500000000000002</c:v>
                </c:pt>
                <c:pt idx="51">
                  <c:v>2.23</c:v>
                </c:pt>
                <c:pt idx="52">
                  <c:v>2.2800000000000002</c:v>
                </c:pt>
                <c:pt idx="53">
                  <c:v>2.25</c:v>
                </c:pt>
                <c:pt idx="54">
                  <c:v>2.48</c:v>
                </c:pt>
                <c:pt idx="55">
                  <c:v>2.4500000000000002</c:v>
                </c:pt>
                <c:pt idx="56">
                  <c:v>2.1800000000000002</c:v>
                </c:pt>
                <c:pt idx="57">
                  <c:v>2.15</c:v>
                </c:pt>
                <c:pt idx="58">
                  <c:v>2.15</c:v>
                </c:pt>
                <c:pt idx="59">
                  <c:v>2.48</c:v>
                </c:pt>
                <c:pt idx="60">
                  <c:v>2.5499999999999998</c:v>
                </c:pt>
                <c:pt idx="61">
                  <c:v>2.8</c:v>
                </c:pt>
                <c:pt idx="62">
                  <c:v>3.08</c:v>
                </c:pt>
                <c:pt idx="63">
                  <c:v>3</c:v>
                </c:pt>
                <c:pt idx="64">
                  <c:v>3.7</c:v>
                </c:pt>
                <c:pt idx="65">
                  <c:v>3.85</c:v>
                </c:pt>
                <c:pt idx="66">
                  <c:v>3.15</c:v>
                </c:pt>
                <c:pt idx="67">
                  <c:v>2.93</c:v>
                </c:pt>
                <c:pt idx="68">
                  <c:v>2.73</c:v>
                </c:pt>
                <c:pt idx="69">
                  <c:v>2.5300000000000002</c:v>
                </c:pt>
                <c:pt idx="70">
                  <c:v>2.38</c:v>
                </c:pt>
                <c:pt idx="71">
                  <c:v>2.23</c:v>
                </c:pt>
                <c:pt idx="72">
                  <c:v>2.2999999999999998</c:v>
                </c:pt>
                <c:pt idx="73">
                  <c:v>2.38</c:v>
                </c:pt>
                <c:pt idx="74">
                  <c:v>2.5</c:v>
                </c:pt>
                <c:pt idx="75">
                  <c:v>2.2999999999999998</c:v>
                </c:pt>
                <c:pt idx="76">
                  <c:v>2.2800000000000002</c:v>
                </c:pt>
                <c:pt idx="77">
                  <c:v>2.1800000000000002</c:v>
                </c:pt>
                <c:pt idx="78">
                  <c:v>2.16</c:v>
                </c:pt>
                <c:pt idx="79">
                  <c:v>2.14</c:v>
                </c:pt>
                <c:pt idx="80">
                  <c:v>2.2000000000000002</c:v>
                </c:pt>
                <c:pt idx="81">
                  <c:v>2.1800000000000002</c:v>
                </c:pt>
                <c:pt idx="82">
                  <c:v>2.14</c:v>
                </c:pt>
                <c:pt idx="83">
                  <c:v>2.14</c:v>
                </c:pt>
                <c:pt idx="84">
                  <c:v>2.09</c:v>
                </c:pt>
                <c:pt idx="85">
                  <c:v>2.23</c:v>
                </c:pt>
                <c:pt idx="86">
                  <c:v>2.23</c:v>
                </c:pt>
                <c:pt idx="87">
                  <c:v>2.16</c:v>
                </c:pt>
                <c:pt idx="88">
                  <c:v>2.19</c:v>
                </c:pt>
                <c:pt idx="89">
                  <c:v>1.9</c:v>
                </c:pt>
                <c:pt idx="90">
                  <c:v>1.69</c:v>
                </c:pt>
                <c:pt idx="91">
                  <c:v>1.6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73484736"/>
        <c:axId val="573485128"/>
      </c:lineChart>
      <c:dateAx>
        <c:axId val="573484736"/>
        <c:scaling>
          <c:orientation val="minMax"/>
        </c:scaling>
        <c:delete val="0"/>
        <c:axPos val="b"/>
        <c:numFmt formatCode="mmmm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485128"/>
        <c:crosses val="autoZero"/>
        <c:auto val="1"/>
        <c:lblOffset val="100"/>
        <c:baseTimeUnit val="days"/>
        <c:majorUnit val="6"/>
        <c:majorTimeUnit val="months"/>
      </c:dateAx>
      <c:valAx>
        <c:axId val="57348512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34847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8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/>
              <a:t>US Motor Gasoline Blending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8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2013</c:v>
          </c:tx>
          <c:spPr>
            <a:ln w="28575" cap="rnd">
              <a:solidFill>
                <a:schemeClr val="accent1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Sheet1!$A$4:$A$55</c:f>
              <c:numCache>
                <c:formatCode>m/d/yyyy</c:formatCode>
                <c:ptCount val="52"/>
                <c:pt idx="0">
                  <c:v>41278</c:v>
                </c:pt>
                <c:pt idx="1">
                  <c:v>41285</c:v>
                </c:pt>
                <c:pt idx="2">
                  <c:v>41292</c:v>
                </c:pt>
                <c:pt idx="3">
                  <c:v>41299</c:v>
                </c:pt>
                <c:pt idx="4">
                  <c:v>41306</c:v>
                </c:pt>
                <c:pt idx="5">
                  <c:v>41313</c:v>
                </c:pt>
                <c:pt idx="6">
                  <c:v>41320</c:v>
                </c:pt>
                <c:pt idx="7">
                  <c:v>41327</c:v>
                </c:pt>
                <c:pt idx="8">
                  <c:v>41334</c:v>
                </c:pt>
                <c:pt idx="9">
                  <c:v>41341</c:v>
                </c:pt>
                <c:pt idx="10">
                  <c:v>41348</c:v>
                </c:pt>
                <c:pt idx="11">
                  <c:v>41355</c:v>
                </c:pt>
                <c:pt idx="12">
                  <c:v>41362</c:v>
                </c:pt>
                <c:pt idx="13">
                  <c:v>41369</c:v>
                </c:pt>
                <c:pt idx="14">
                  <c:v>41376</c:v>
                </c:pt>
                <c:pt idx="15">
                  <c:v>41383</c:v>
                </c:pt>
                <c:pt idx="16">
                  <c:v>41390</c:v>
                </c:pt>
                <c:pt idx="17">
                  <c:v>41397</c:v>
                </c:pt>
                <c:pt idx="18">
                  <c:v>41404</c:v>
                </c:pt>
                <c:pt idx="19">
                  <c:v>41411</c:v>
                </c:pt>
                <c:pt idx="20">
                  <c:v>41418</c:v>
                </c:pt>
                <c:pt idx="21">
                  <c:v>41425</c:v>
                </c:pt>
                <c:pt idx="22">
                  <c:v>41432</c:v>
                </c:pt>
                <c:pt idx="23">
                  <c:v>41439</c:v>
                </c:pt>
                <c:pt idx="24">
                  <c:v>41446</c:v>
                </c:pt>
                <c:pt idx="25">
                  <c:v>41453</c:v>
                </c:pt>
                <c:pt idx="26">
                  <c:v>41460</c:v>
                </c:pt>
                <c:pt idx="27">
                  <c:v>41467</c:v>
                </c:pt>
                <c:pt idx="28">
                  <c:v>41474</c:v>
                </c:pt>
                <c:pt idx="29">
                  <c:v>41481</c:v>
                </c:pt>
                <c:pt idx="30">
                  <c:v>41488</c:v>
                </c:pt>
                <c:pt idx="31">
                  <c:v>41495</c:v>
                </c:pt>
                <c:pt idx="32">
                  <c:v>41502</c:v>
                </c:pt>
                <c:pt idx="33">
                  <c:v>41509</c:v>
                </c:pt>
                <c:pt idx="34">
                  <c:v>41516</c:v>
                </c:pt>
                <c:pt idx="35">
                  <c:v>41523</c:v>
                </c:pt>
                <c:pt idx="36">
                  <c:v>41530</c:v>
                </c:pt>
                <c:pt idx="37">
                  <c:v>41537</c:v>
                </c:pt>
                <c:pt idx="38">
                  <c:v>41544</c:v>
                </c:pt>
                <c:pt idx="39">
                  <c:v>41551</c:v>
                </c:pt>
                <c:pt idx="40">
                  <c:v>41558</c:v>
                </c:pt>
                <c:pt idx="41">
                  <c:v>41565</c:v>
                </c:pt>
                <c:pt idx="42">
                  <c:v>41572</c:v>
                </c:pt>
                <c:pt idx="43">
                  <c:v>41579</c:v>
                </c:pt>
                <c:pt idx="44">
                  <c:v>41586</c:v>
                </c:pt>
                <c:pt idx="45">
                  <c:v>41593</c:v>
                </c:pt>
                <c:pt idx="46">
                  <c:v>41600</c:v>
                </c:pt>
                <c:pt idx="47">
                  <c:v>41607</c:v>
                </c:pt>
                <c:pt idx="48">
                  <c:v>41614</c:v>
                </c:pt>
                <c:pt idx="49">
                  <c:v>41621</c:v>
                </c:pt>
                <c:pt idx="50">
                  <c:v>41628</c:v>
                </c:pt>
                <c:pt idx="51">
                  <c:v>41635</c:v>
                </c:pt>
              </c:numCache>
            </c:numRef>
          </c:cat>
          <c:val>
            <c:numRef>
              <c:f>Sheet1!$B$4:$B$55</c:f>
              <c:numCache>
                <c:formatCode>General</c:formatCode>
                <c:ptCount val="52"/>
                <c:pt idx="0">
                  <c:v>8385</c:v>
                </c:pt>
                <c:pt idx="1">
                  <c:v>8590</c:v>
                </c:pt>
                <c:pt idx="2">
                  <c:v>8908</c:v>
                </c:pt>
                <c:pt idx="3">
                  <c:v>9064</c:v>
                </c:pt>
                <c:pt idx="4">
                  <c:v>8761</c:v>
                </c:pt>
                <c:pt idx="5">
                  <c:v>8896</c:v>
                </c:pt>
                <c:pt idx="6">
                  <c:v>8936</c:v>
                </c:pt>
                <c:pt idx="7">
                  <c:v>9211</c:v>
                </c:pt>
                <c:pt idx="8">
                  <c:v>8606</c:v>
                </c:pt>
                <c:pt idx="9">
                  <c:v>8954</c:v>
                </c:pt>
                <c:pt idx="10">
                  <c:v>8558</c:v>
                </c:pt>
                <c:pt idx="11">
                  <c:v>8861</c:v>
                </c:pt>
                <c:pt idx="12">
                  <c:v>8946</c:v>
                </c:pt>
                <c:pt idx="13">
                  <c:v>8761</c:v>
                </c:pt>
                <c:pt idx="14">
                  <c:v>8902</c:v>
                </c:pt>
                <c:pt idx="15">
                  <c:v>8995</c:v>
                </c:pt>
                <c:pt idx="16">
                  <c:v>8786</c:v>
                </c:pt>
                <c:pt idx="17">
                  <c:v>8673</c:v>
                </c:pt>
                <c:pt idx="18">
                  <c:v>8929</c:v>
                </c:pt>
                <c:pt idx="19">
                  <c:v>9214</c:v>
                </c:pt>
                <c:pt idx="20">
                  <c:v>9009</c:v>
                </c:pt>
                <c:pt idx="21">
                  <c:v>9341</c:v>
                </c:pt>
                <c:pt idx="22">
                  <c:v>9203</c:v>
                </c:pt>
                <c:pt idx="23">
                  <c:v>9100</c:v>
                </c:pt>
                <c:pt idx="24">
                  <c:v>9133</c:v>
                </c:pt>
                <c:pt idx="25">
                  <c:v>9382</c:v>
                </c:pt>
                <c:pt idx="26">
                  <c:v>9586</c:v>
                </c:pt>
                <c:pt idx="27">
                  <c:v>9047</c:v>
                </c:pt>
                <c:pt idx="28">
                  <c:v>9213</c:v>
                </c:pt>
                <c:pt idx="29">
                  <c:v>9504</c:v>
                </c:pt>
                <c:pt idx="30">
                  <c:v>9552</c:v>
                </c:pt>
                <c:pt idx="31">
                  <c:v>9072</c:v>
                </c:pt>
                <c:pt idx="32">
                  <c:v>9436</c:v>
                </c:pt>
                <c:pt idx="33">
                  <c:v>9403</c:v>
                </c:pt>
                <c:pt idx="34">
                  <c:v>9065</c:v>
                </c:pt>
                <c:pt idx="35">
                  <c:v>9069</c:v>
                </c:pt>
                <c:pt idx="36">
                  <c:v>9288</c:v>
                </c:pt>
                <c:pt idx="37">
                  <c:v>9030</c:v>
                </c:pt>
                <c:pt idx="38">
                  <c:v>8929</c:v>
                </c:pt>
                <c:pt idx="39">
                  <c:v>9249</c:v>
                </c:pt>
                <c:pt idx="40">
                  <c:v>9335</c:v>
                </c:pt>
                <c:pt idx="41">
                  <c:v>9130</c:v>
                </c:pt>
                <c:pt idx="42">
                  <c:v>9434</c:v>
                </c:pt>
                <c:pt idx="43">
                  <c:v>8352</c:v>
                </c:pt>
                <c:pt idx="44">
                  <c:v>9434</c:v>
                </c:pt>
                <c:pt idx="45">
                  <c:v>9268</c:v>
                </c:pt>
                <c:pt idx="46">
                  <c:v>9420</c:v>
                </c:pt>
                <c:pt idx="47">
                  <c:v>8977</c:v>
                </c:pt>
                <c:pt idx="48">
                  <c:v>8982</c:v>
                </c:pt>
                <c:pt idx="49">
                  <c:v>9311</c:v>
                </c:pt>
                <c:pt idx="50">
                  <c:v>9715</c:v>
                </c:pt>
                <c:pt idx="51">
                  <c:v>9078</c:v>
                </c:pt>
              </c:numCache>
            </c:numRef>
          </c:val>
          <c:smooth val="0"/>
        </c:ser>
        <c:ser>
          <c:idx val="1"/>
          <c:order val="1"/>
          <c:tx>
            <c:v>2014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Sheet1!$A$4:$A$55</c:f>
              <c:numCache>
                <c:formatCode>m/d/yyyy</c:formatCode>
                <c:ptCount val="52"/>
                <c:pt idx="0">
                  <c:v>41278</c:v>
                </c:pt>
                <c:pt idx="1">
                  <c:v>41285</c:v>
                </c:pt>
                <c:pt idx="2">
                  <c:v>41292</c:v>
                </c:pt>
                <c:pt idx="3">
                  <c:v>41299</c:v>
                </c:pt>
                <c:pt idx="4">
                  <c:v>41306</c:v>
                </c:pt>
                <c:pt idx="5">
                  <c:v>41313</c:v>
                </c:pt>
                <c:pt idx="6">
                  <c:v>41320</c:v>
                </c:pt>
                <c:pt idx="7">
                  <c:v>41327</c:v>
                </c:pt>
                <c:pt idx="8">
                  <c:v>41334</c:v>
                </c:pt>
                <c:pt idx="9">
                  <c:v>41341</c:v>
                </c:pt>
                <c:pt idx="10">
                  <c:v>41348</c:v>
                </c:pt>
                <c:pt idx="11">
                  <c:v>41355</c:v>
                </c:pt>
                <c:pt idx="12">
                  <c:v>41362</c:v>
                </c:pt>
                <c:pt idx="13">
                  <c:v>41369</c:v>
                </c:pt>
                <c:pt idx="14">
                  <c:v>41376</c:v>
                </c:pt>
                <c:pt idx="15">
                  <c:v>41383</c:v>
                </c:pt>
                <c:pt idx="16">
                  <c:v>41390</c:v>
                </c:pt>
                <c:pt idx="17">
                  <c:v>41397</c:v>
                </c:pt>
                <c:pt idx="18">
                  <c:v>41404</c:v>
                </c:pt>
                <c:pt idx="19">
                  <c:v>41411</c:v>
                </c:pt>
                <c:pt idx="20">
                  <c:v>41418</c:v>
                </c:pt>
                <c:pt idx="21">
                  <c:v>41425</c:v>
                </c:pt>
                <c:pt idx="22">
                  <c:v>41432</c:v>
                </c:pt>
                <c:pt idx="23">
                  <c:v>41439</c:v>
                </c:pt>
                <c:pt idx="24">
                  <c:v>41446</c:v>
                </c:pt>
                <c:pt idx="25">
                  <c:v>41453</c:v>
                </c:pt>
                <c:pt idx="26">
                  <c:v>41460</c:v>
                </c:pt>
                <c:pt idx="27">
                  <c:v>41467</c:v>
                </c:pt>
                <c:pt idx="28">
                  <c:v>41474</c:v>
                </c:pt>
                <c:pt idx="29">
                  <c:v>41481</c:v>
                </c:pt>
                <c:pt idx="30">
                  <c:v>41488</c:v>
                </c:pt>
                <c:pt idx="31">
                  <c:v>41495</c:v>
                </c:pt>
                <c:pt idx="32">
                  <c:v>41502</c:v>
                </c:pt>
                <c:pt idx="33">
                  <c:v>41509</c:v>
                </c:pt>
                <c:pt idx="34">
                  <c:v>41516</c:v>
                </c:pt>
                <c:pt idx="35">
                  <c:v>41523</c:v>
                </c:pt>
                <c:pt idx="36">
                  <c:v>41530</c:v>
                </c:pt>
                <c:pt idx="37">
                  <c:v>41537</c:v>
                </c:pt>
                <c:pt idx="38">
                  <c:v>41544</c:v>
                </c:pt>
                <c:pt idx="39">
                  <c:v>41551</c:v>
                </c:pt>
                <c:pt idx="40">
                  <c:v>41558</c:v>
                </c:pt>
                <c:pt idx="41">
                  <c:v>41565</c:v>
                </c:pt>
                <c:pt idx="42">
                  <c:v>41572</c:v>
                </c:pt>
                <c:pt idx="43">
                  <c:v>41579</c:v>
                </c:pt>
                <c:pt idx="44">
                  <c:v>41586</c:v>
                </c:pt>
                <c:pt idx="45">
                  <c:v>41593</c:v>
                </c:pt>
                <c:pt idx="46">
                  <c:v>41600</c:v>
                </c:pt>
                <c:pt idx="47">
                  <c:v>41607</c:v>
                </c:pt>
                <c:pt idx="48">
                  <c:v>41614</c:v>
                </c:pt>
                <c:pt idx="49">
                  <c:v>41621</c:v>
                </c:pt>
                <c:pt idx="50">
                  <c:v>41628</c:v>
                </c:pt>
                <c:pt idx="51">
                  <c:v>41635</c:v>
                </c:pt>
              </c:numCache>
            </c:numRef>
          </c:cat>
          <c:val>
            <c:numRef>
              <c:f>Sheet1!$B$56:$B$94</c:f>
              <c:numCache>
                <c:formatCode>General</c:formatCode>
                <c:ptCount val="39"/>
                <c:pt idx="0">
                  <c:v>9120</c:v>
                </c:pt>
                <c:pt idx="1">
                  <c:v>8325</c:v>
                </c:pt>
                <c:pt idx="2">
                  <c:v>8475</c:v>
                </c:pt>
                <c:pt idx="3">
                  <c:v>9187</c:v>
                </c:pt>
                <c:pt idx="4">
                  <c:v>8796</c:v>
                </c:pt>
                <c:pt idx="5">
                  <c:v>8866</c:v>
                </c:pt>
                <c:pt idx="6">
                  <c:v>8776</c:v>
                </c:pt>
                <c:pt idx="7">
                  <c:v>8693</c:v>
                </c:pt>
                <c:pt idx="8">
                  <c:v>9037</c:v>
                </c:pt>
                <c:pt idx="9">
                  <c:v>9357</c:v>
                </c:pt>
                <c:pt idx="10">
                  <c:v>9231</c:v>
                </c:pt>
                <c:pt idx="11">
                  <c:v>9000</c:v>
                </c:pt>
                <c:pt idx="12">
                  <c:v>9043</c:v>
                </c:pt>
                <c:pt idx="13">
                  <c:v>9370</c:v>
                </c:pt>
                <c:pt idx="14">
                  <c:v>8939</c:v>
                </c:pt>
                <c:pt idx="15">
                  <c:v>8891</c:v>
                </c:pt>
                <c:pt idx="16">
                  <c:v>8623</c:v>
                </c:pt>
                <c:pt idx="17">
                  <c:v>8992</c:v>
                </c:pt>
                <c:pt idx="18">
                  <c:v>9606</c:v>
                </c:pt>
                <c:pt idx="19">
                  <c:v>9592</c:v>
                </c:pt>
                <c:pt idx="20">
                  <c:v>9526</c:v>
                </c:pt>
                <c:pt idx="21">
                  <c:v>9476</c:v>
                </c:pt>
                <c:pt idx="22">
                  <c:v>8855</c:v>
                </c:pt>
                <c:pt idx="23">
                  <c:v>9840</c:v>
                </c:pt>
                <c:pt idx="24">
                  <c:v>9054</c:v>
                </c:pt>
                <c:pt idx="25">
                  <c:v>9436</c:v>
                </c:pt>
                <c:pt idx="26">
                  <c:v>9425</c:v>
                </c:pt>
                <c:pt idx="27">
                  <c:v>9139</c:v>
                </c:pt>
                <c:pt idx="28">
                  <c:v>9357</c:v>
                </c:pt>
                <c:pt idx="29">
                  <c:v>9337</c:v>
                </c:pt>
                <c:pt idx="30">
                  <c:v>9759</c:v>
                </c:pt>
                <c:pt idx="31">
                  <c:v>9518</c:v>
                </c:pt>
                <c:pt idx="32">
                  <c:v>9152</c:v>
                </c:pt>
                <c:pt idx="33">
                  <c:v>9514</c:v>
                </c:pt>
                <c:pt idx="34">
                  <c:v>9572</c:v>
                </c:pt>
                <c:pt idx="35">
                  <c:v>8965</c:v>
                </c:pt>
                <c:pt idx="36">
                  <c:v>9174</c:v>
                </c:pt>
                <c:pt idx="37">
                  <c:v>9135</c:v>
                </c:pt>
                <c:pt idx="38">
                  <c:v>9045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449600"/>
        <c:axId val="338449992"/>
        <c:extLst/>
      </c:lineChart>
      <c:dateAx>
        <c:axId val="338449600"/>
        <c:scaling>
          <c:orientation val="minMax"/>
        </c:scaling>
        <c:delete val="0"/>
        <c:axPos val="b"/>
        <c:numFmt formatCode="mmmm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449992"/>
        <c:crosses val="autoZero"/>
        <c:auto val="1"/>
        <c:lblOffset val="100"/>
        <c:baseTimeUnit val="days"/>
        <c:majorUnit val="3"/>
        <c:majorTimeUnit val="months"/>
      </c:dateAx>
      <c:valAx>
        <c:axId val="338449992"/>
        <c:scaling>
          <c:orientation val="minMax"/>
          <c:max val="10000"/>
          <c:min val="80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dirty="0"/>
                  <a:t>Net Finished </a:t>
                </a:r>
                <a:r>
                  <a:rPr lang="en-US" dirty="0" smtClean="0"/>
                  <a:t>Gasoline</a:t>
                </a:r>
              </a:p>
              <a:p>
                <a:pPr>
                  <a:defRPr/>
                </a:pPr>
                <a:r>
                  <a:rPr lang="en-US" dirty="0" smtClean="0"/>
                  <a:t>(thousand Barrels/day)</a:t>
                </a:r>
                <a:endParaRPr lang="en-US" dirty="0"/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449600"/>
        <c:crosses val="autoZero"/>
        <c:crossBetween val="between"/>
        <c:majorUnit val="500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4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2800" dirty="0"/>
              <a:t>Motor Fuel </a:t>
            </a:r>
            <a:endParaRPr lang="en-US" sz="2800" dirty="0" smtClean="0"/>
          </a:p>
          <a:p>
            <a:pPr>
              <a:defRPr sz="4200"/>
            </a:pPr>
            <a:r>
              <a:rPr lang="en-US" sz="2800" dirty="0" smtClean="0"/>
              <a:t>Forward </a:t>
            </a:r>
            <a:r>
              <a:rPr lang="en-US" sz="2800" dirty="0"/>
              <a:t>Price Curves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4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v>RBOB</c:v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'[Corn Ethanol Crush 7.31.xlsx]Forward Curves'!$N$3:$N$34</c:f>
              <c:numCache>
                <c:formatCode>m/d/yyyy</c:formatCode>
                <c:ptCount val="32"/>
                <c:pt idx="0">
                  <c:v>41852</c:v>
                </c:pt>
                <c:pt idx="1">
                  <c:v>41883</c:v>
                </c:pt>
                <c:pt idx="2">
                  <c:v>41913</c:v>
                </c:pt>
                <c:pt idx="3">
                  <c:v>41944</c:v>
                </c:pt>
                <c:pt idx="4">
                  <c:v>41974</c:v>
                </c:pt>
                <c:pt idx="5">
                  <c:v>42005</c:v>
                </c:pt>
                <c:pt idx="6">
                  <c:v>42036</c:v>
                </c:pt>
                <c:pt idx="7">
                  <c:v>42064</c:v>
                </c:pt>
                <c:pt idx="8">
                  <c:v>42095</c:v>
                </c:pt>
                <c:pt idx="9">
                  <c:v>42125</c:v>
                </c:pt>
                <c:pt idx="10">
                  <c:v>42156</c:v>
                </c:pt>
                <c:pt idx="11">
                  <c:v>42186</c:v>
                </c:pt>
                <c:pt idx="12">
                  <c:v>42217</c:v>
                </c:pt>
                <c:pt idx="13">
                  <c:v>42248</c:v>
                </c:pt>
                <c:pt idx="14">
                  <c:v>42278</c:v>
                </c:pt>
                <c:pt idx="15">
                  <c:v>42309</c:v>
                </c:pt>
                <c:pt idx="16">
                  <c:v>42339</c:v>
                </c:pt>
                <c:pt idx="17">
                  <c:v>42370</c:v>
                </c:pt>
                <c:pt idx="18">
                  <c:v>42401</c:v>
                </c:pt>
                <c:pt idx="19">
                  <c:v>42430</c:v>
                </c:pt>
                <c:pt idx="20">
                  <c:v>42461</c:v>
                </c:pt>
                <c:pt idx="21">
                  <c:v>42491</c:v>
                </c:pt>
                <c:pt idx="22">
                  <c:v>42522</c:v>
                </c:pt>
                <c:pt idx="23">
                  <c:v>42552</c:v>
                </c:pt>
                <c:pt idx="24">
                  <c:v>42583</c:v>
                </c:pt>
                <c:pt idx="25">
                  <c:v>42614</c:v>
                </c:pt>
                <c:pt idx="26">
                  <c:v>42644</c:v>
                </c:pt>
                <c:pt idx="27">
                  <c:v>42675</c:v>
                </c:pt>
                <c:pt idx="28">
                  <c:v>42705</c:v>
                </c:pt>
                <c:pt idx="29">
                  <c:v>42736</c:v>
                </c:pt>
                <c:pt idx="30">
                  <c:v>42767</c:v>
                </c:pt>
                <c:pt idx="31">
                  <c:v>42795</c:v>
                </c:pt>
              </c:numCache>
            </c:numRef>
          </c:cat>
          <c:val>
            <c:numRef>
              <c:f>'[Corn Ethanol Crush 7.31.xlsx]Forward Curves'!$P$3:$P$34</c:f>
              <c:numCache>
                <c:formatCode>General</c:formatCode>
                <c:ptCount val="32"/>
                <c:pt idx="0">
                  <c:v>2.72</c:v>
                </c:pt>
                <c:pt idx="1">
                  <c:v>2.5950000000000002</c:v>
                </c:pt>
                <c:pt idx="2">
                  <c:v>2.57</c:v>
                </c:pt>
                <c:pt idx="3">
                  <c:v>2.56</c:v>
                </c:pt>
                <c:pt idx="4">
                  <c:v>2.56</c:v>
                </c:pt>
                <c:pt idx="5">
                  <c:v>2.56</c:v>
                </c:pt>
                <c:pt idx="6">
                  <c:v>2.58</c:v>
                </c:pt>
                <c:pt idx="7">
                  <c:v>2.76</c:v>
                </c:pt>
                <c:pt idx="8">
                  <c:v>2.76</c:v>
                </c:pt>
                <c:pt idx="9">
                  <c:v>2.74</c:v>
                </c:pt>
                <c:pt idx="10">
                  <c:v>2.72</c:v>
                </c:pt>
                <c:pt idx="11">
                  <c:v>2.7</c:v>
                </c:pt>
                <c:pt idx="12">
                  <c:v>2.67</c:v>
                </c:pt>
                <c:pt idx="13">
                  <c:v>2.5299999999999998</c:v>
                </c:pt>
                <c:pt idx="14">
                  <c:v>2.5099999999999998</c:v>
                </c:pt>
                <c:pt idx="15">
                  <c:v>2.4900000000000002</c:v>
                </c:pt>
                <c:pt idx="16">
                  <c:v>2.4900000000000002</c:v>
                </c:pt>
                <c:pt idx="17">
                  <c:v>2.4900000000000002</c:v>
                </c:pt>
                <c:pt idx="18">
                  <c:v>2.5</c:v>
                </c:pt>
                <c:pt idx="19">
                  <c:v>2.65</c:v>
                </c:pt>
                <c:pt idx="20">
                  <c:v>2.65</c:v>
                </c:pt>
                <c:pt idx="21">
                  <c:v>2.64</c:v>
                </c:pt>
                <c:pt idx="22">
                  <c:v>2.64</c:v>
                </c:pt>
                <c:pt idx="23">
                  <c:v>2.62</c:v>
                </c:pt>
                <c:pt idx="24">
                  <c:v>2.61</c:v>
                </c:pt>
                <c:pt idx="25">
                  <c:v>2.48</c:v>
                </c:pt>
                <c:pt idx="26">
                  <c:v>2.4500000000000002</c:v>
                </c:pt>
                <c:pt idx="27">
                  <c:v>2.4300000000000002</c:v>
                </c:pt>
                <c:pt idx="28">
                  <c:v>2.41</c:v>
                </c:pt>
                <c:pt idx="29">
                  <c:v>2.56</c:v>
                </c:pt>
                <c:pt idx="30">
                  <c:v>2.5499999999999998</c:v>
                </c:pt>
                <c:pt idx="31">
                  <c:v>2.5299999999999998</c:v>
                </c:pt>
              </c:numCache>
            </c:numRef>
          </c:val>
          <c:smooth val="0"/>
        </c:ser>
        <c:ser>
          <c:idx val="1"/>
          <c:order val="1"/>
          <c:tx>
            <c:v>Ethanol (GGE)</c:v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cat>
            <c:numRef>
              <c:f>'[Corn Ethanol Crush 7.31.xlsx]Forward Curves'!$N$3:$N$34</c:f>
              <c:numCache>
                <c:formatCode>m/d/yyyy</c:formatCode>
                <c:ptCount val="32"/>
                <c:pt idx="0">
                  <c:v>41852</c:v>
                </c:pt>
                <c:pt idx="1">
                  <c:v>41883</c:v>
                </c:pt>
                <c:pt idx="2">
                  <c:v>41913</c:v>
                </c:pt>
                <c:pt idx="3">
                  <c:v>41944</c:v>
                </c:pt>
                <c:pt idx="4">
                  <c:v>41974</c:v>
                </c:pt>
                <c:pt idx="5">
                  <c:v>42005</c:v>
                </c:pt>
                <c:pt idx="6">
                  <c:v>42036</c:v>
                </c:pt>
                <c:pt idx="7">
                  <c:v>42064</c:v>
                </c:pt>
                <c:pt idx="8">
                  <c:v>42095</c:v>
                </c:pt>
                <c:pt idx="9">
                  <c:v>42125</c:v>
                </c:pt>
                <c:pt idx="10">
                  <c:v>42156</c:v>
                </c:pt>
                <c:pt idx="11">
                  <c:v>42186</c:v>
                </c:pt>
                <c:pt idx="12">
                  <c:v>42217</c:v>
                </c:pt>
                <c:pt idx="13">
                  <c:v>42248</c:v>
                </c:pt>
                <c:pt idx="14">
                  <c:v>42278</c:v>
                </c:pt>
                <c:pt idx="15">
                  <c:v>42309</c:v>
                </c:pt>
                <c:pt idx="16">
                  <c:v>42339</c:v>
                </c:pt>
                <c:pt idx="17">
                  <c:v>42370</c:v>
                </c:pt>
                <c:pt idx="18">
                  <c:v>42401</c:v>
                </c:pt>
                <c:pt idx="19">
                  <c:v>42430</c:v>
                </c:pt>
                <c:pt idx="20">
                  <c:v>42461</c:v>
                </c:pt>
                <c:pt idx="21">
                  <c:v>42491</c:v>
                </c:pt>
                <c:pt idx="22">
                  <c:v>42522</c:v>
                </c:pt>
                <c:pt idx="23">
                  <c:v>42552</c:v>
                </c:pt>
                <c:pt idx="24">
                  <c:v>42583</c:v>
                </c:pt>
                <c:pt idx="25">
                  <c:v>42614</c:v>
                </c:pt>
                <c:pt idx="26">
                  <c:v>42644</c:v>
                </c:pt>
                <c:pt idx="27">
                  <c:v>42675</c:v>
                </c:pt>
                <c:pt idx="28">
                  <c:v>42705</c:v>
                </c:pt>
                <c:pt idx="29">
                  <c:v>42736</c:v>
                </c:pt>
                <c:pt idx="30">
                  <c:v>42767</c:v>
                </c:pt>
                <c:pt idx="31">
                  <c:v>42795</c:v>
                </c:pt>
              </c:numCache>
            </c:numRef>
          </c:cat>
          <c:val>
            <c:numRef>
              <c:f>'[Corn Ethanol Crush 7.31.xlsx]Forward Curves'!$Q$3:$Q$34</c:f>
              <c:numCache>
                <c:formatCode>General</c:formatCode>
                <c:ptCount val="32"/>
                <c:pt idx="0">
                  <c:v>3.0989999999999998</c:v>
                </c:pt>
                <c:pt idx="1">
                  <c:v>2.9865000000000004</c:v>
                </c:pt>
                <c:pt idx="2">
                  <c:v>2.8515000000000001</c:v>
                </c:pt>
                <c:pt idx="3">
                  <c:v>2.7374999999999998</c:v>
                </c:pt>
                <c:pt idx="4">
                  <c:v>2.6429999999999998</c:v>
                </c:pt>
                <c:pt idx="5">
                  <c:v>2.5905</c:v>
                </c:pt>
                <c:pt idx="6">
                  <c:v>2.5605000000000002</c:v>
                </c:pt>
                <c:pt idx="7">
                  <c:v>2.5409999999999999</c:v>
                </c:pt>
                <c:pt idx="8">
                  <c:v>2.5274999999999999</c:v>
                </c:pt>
                <c:pt idx="9">
                  <c:v>2.5259999999999998</c:v>
                </c:pt>
                <c:pt idx="10">
                  <c:v>2.5199999999999996</c:v>
                </c:pt>
                <c:pt idx="11">
                  <c:v>2.5095000000000001</c:v>
                </c:pt>
                <c:pt idx="12">
                  <c:v>2.5005000000000002</c:v>
                </c:pt>
                <c:pt idx="13">
                  <c:v>2.5005000000000002</c:v>
                </c:pt>
                <c:pt idx="14">
                  <c:v>2.5005000000000002</c:v>
                </c:pt>
                <c:pt idx="15">
                  <c:v>2.5005000000000002</c:v>
                </c:pt>
                <c:pt idx="16">
                  <c:v>2.5005000000000002</c:v>
                </c:pt>
                <c:pt idx="17">
                  <c:v>2.5005000000000002</c:v>
                </c:pt>
                <c:pt idx="18">
                  <c:v>2.5005000000000002</c:v>
                </c:pt>
                <c:pt idx="19">
                  <c:v>2.5005000000000002</c:v>
                </c:pt>
                <c:pt idx="20">
                  <c:v>2.5005000000000002</c:v>
                </c:pt>
                <c:pt idx="21">
                  <c:v>2.5005000000000002</c:v>
                </c:pt>
                <c:pt idx="22">
                  <c:v>2.5005000000000002</c:v>
                </c:pt>
                <c:pt idx="23">
                  <c:v>2.5005000000000002</c:v>
                </c:pt>
                <c:pt idx="24">
                  <c:v>2.5005000000000002</c:v>
                </c:pt>
                <c:pt idx="25">
                  <c:v>2.5005000000000002</c:v>
                </c:pt>
                <c:pt idx="26">
                  <c:v>2.5005000000000002</c:v>
                </c:pt>
                <c:pt idx="27">
                  <c:v>2.5005000000000002</c:v>
                </c:pt>
                <c:pt idx="28">
                  <c:v>2.5005000000000002</c:v>
                </c:pt>
                <c:pt idx="29">
                  <c:v>2.5005000000000002</c:v>
                </c:pt>
                <c:pt idx="30">
                  <c:v>2.5005000000000002</c:v>
                </c:pt>
                <c:pt idx="31">
                  <c:v>2.5005000000000002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338450776"/>
        <c:axId val="526411768"/>
      </c:lineChart>
      <c:dateAx>
        <c:axId val="338450776"/>
        <c:scaling>
          <c:orientation val="minMax"/>
        </c:scaling>
        <c:delete val="0"/>
        <c:axPos val="b"/>
        <c:numFmt formatCode="mmmm\ \ yyyy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11768"/>
        <c:crosses val="autoZero"/>
        <c:auto val="1"/>
        <c:lblOffset val="100"/>
        <c:baseTimeUnit val="months"/>
        <c:majorUnit val="12"/>
        <c:majorTimeUnit val="months"/>
      </c:dateAx>
      <c:valAx>
        <c:axId val="526411768"/>
        <c:scaling>
          <c:orientation val="minMax"/>
          <c:max val="3.25"/>
          <c:min val="2"/>
        </c:scaling>
        <c:delete val="0"/>
        <c:axPos val="l"/>
        <c:numFmt formatCode="&quot;$&quot;#,##0.0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338450776"/>
        <c:crosses val="autoZero"/>
        <c:crossBetween val="between"/>
        <c:majorUnit val="0.25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32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3200"/>
              <a:t>US Ethanol Exports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32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'[M_EPOOXE_EEX_NUS-Z00_MBBLm.xls]Data 1'!$A$4:$A$58</c:f>
              <c:numCache>
                <c:formatCode>mmm\-yyyy</c:formatCode>
                <c:ptCount val="55"/>
                <c:pt idx="0">
                  <c:v>40193</c:v>
                </c:pt>
                <c:pt idx="1">
                  <c:v>40224</c:v>
                </c:pt>
                <c:pt idx="2">
                  <c:v>40252</c:v>
                </c:pt>
                <c:pt idx="3">
                  <c:v>40283</c:v>
                </c:pt>
                <c:pt idx="4">
                  <c:v>40313</c:v>
                </c:pt>
                <c:pt idx="5">
                  <c:v>40344</c:v>
                </c:pt>
                <c:pt idx="6">
                  <c:v>40374</c:v>
                </c:pt>
                <c:pt idx="7">
                  <c:v>40405</c:v>
                </c:pt>
                <c:pt idx="8">
                  <c:v>40436</c:v>
                </c:pt>
                <c:pt idx="9">
                  <c:v>40466</c:v>
                </c:pt>
                <c:pt idx="10">
                  <c:v>40497</c:v>
                </c:pt>
                <c:pt idx="11">
                  <c:v>40527</c:v>
                </c:pt>
                <c:pt idx="12">
                  <c:v>40558</c:v>
                </c:pt>
                <c:pt idx="13">
                  <c:v>40589</c:v>
                </c:pt>
                <c:pt idx="14">
                  <c:v>40617</c:v>
                </c:pt>
                <c:pt idx="15">
                  <c:v>40648</c:v>
                </c:pt>
                <c:pt idx="16">
                  <c:v>40678</c:v>
                </c:pt>
                <c:pt idx="17">
                  <c:v>40709</c:v>
                </c:pt>
                <c:pt idx="18">
                  <c:v>40739</c:v>
                </c:pt>
                <c:pt idx="19">
                  <c:v>40770</c:v>
                </c:pt>
                <c:pt idx="20">
                  <c:v>40801</c:v>
                </c:pt>
                <c:pt idx="21">
                  <c:v>40831</c:v>
                </c:pt>
                <c:pt idx="22">
                  <c:v>40862</c:v>
                </c:pt>
                <c:pt idx="23">
                  <c:v>40892</c:v>
                </c:pt>
                <c:pt idx="24">
                  <c:v>40923</c:v>
                </c:pt>
                <c:pt idx="25">
                  <c:v>40954</c:v>
                </c:pt>
                <c:pt idx="26">
                  <c:v>40983</c:v>
                </c:pt>
                <c:pt idx="27">
                  <c:v>41014</c:v>
                </c:pt>
                <c:pt idx="28">
                  <c:v>41044</c:v>
                </c:pt>
                <c:pt idx="29">
                  <c:v>41075</c:v>
                </c:pt>
                <c:pt idx="30">
                  <c:v>41105</c:v>
                </c:pt>
                <c:pt idx="31">
                  <c:v>41136</c:v>
                </c:pt>
                <c:pt idx="32">
                  <c:v>41167</c:v>
                </c:pt>
                <c:pt idx="33">
                  <c:v>41197</c:v>
                </c:pt>
                <c:pt idx="34">
                  <c:v>41228</c:v>
                </c:pt>
                <c:pt idx="35">
                  <c:v>41258</c:v>
                </c:pt>
                <c:pt idx="36">
                  <c:v>41289</c:v>
                </c:pt>
                <c:pt idx="37">
                  <c:v>41320</c:v>
                </c:pt>
                <c:pt idx="38">
                  <c:v>41348</c:v>
                </c:pt>
                <c:pt idx="39">
                  <c:v>41379</c:v>
                </c:pt>
                <c:pt idx="40">
                  <c:v>41409</c:v>
                </c:pt>
                <c:pt idx="41">
                  <c:v>41440</c:v>
                </c:pt>
                <c:pt idx="42">
                  <c:v>41470</c:v>
                </c:pt>
                <c:pt idx="43">
                  <c:v>41501</c:v>
                </c:pt>
                <c:pt idx="44">
                  <c:v>41532</c:v>
                </c:pt>
                <c:pt idx="45">
                  <c:v>41562</c:v>
                </c:pt>
                <c:pt idx="46">
                  <c:v>41593</c:v>
                </c:pt>
                <c:pt idx="47">
                  <c:v>41623</c:v>
                </c:pt>
                <c:pt idx="48">
                  <c:v>41654</c:v>
                </c:pt>
                <c:pt idx="49">
                  <c:v>41685</c:v>
                </c:pt>
                <c:pt idx="50">
                  <c:v>41713</c:v>
                </c:pt>
                <c:pt idx="51">
                  <c:v>41744</c:v>
                </c:pt>
                <c:pt idx="52">
                  <c:v>41774</c:v>
                </c:pt>
                <c:pt idx="53">
                  <c:v>41805</c:v>
                </c:pt>
                <c:pt idx="54">
                  <c:v>41835</c:v>
                </c:pt>
              </c:numCache>
            </c:numRef>
          </c:cat>
          <c:val>
            <c:numRef>
              <c:f>'[M_EPOOXE_EEX_NUS-Z00_MBBLm.xls]Data 1'!$B$4:$B$58</c:f>
              <c:numCache>
                <c:formatCode>General</c:formatCode>
                <c:ptCount val="55"/>
                <c:pt idx="0">
                  <c:v>324</c:v>
                </c:pt>
                <c:pt idx="1">
                  <c:v>519</c:v>
                </c:pt>
                <c:pt idx="2">
                  <c:v>1153</c:v>
                </c:pt>
                <c:pt idx="3">
                  <c:v>973</c:v>
                </c:pt>
                <c:pt idx="4">
                  <c:v>414</c:v>
                </c:pt>
                <c:pt idx="5">
                  <c:v>387</c:v>
                </c:pt>
                <c:pt idx="6">
                  <c:v>603</c:v>
                </c:pt>
                <c:pt idx="7">
                  <c:v>707</c:v>
                </c:pt>
                <c:pt idx="8">
                  <c:v>929</c:v>
                </c:pt>
                <c:pt idx="9">
                  <c:v>834</c:v>
                </c:pt>
                <c:pt idx="10">
                  <c:v>930</c:v>
                </c:pt>
                <c:pt idx="11">
                  <c:v>1717</c:v>
                </c:pt>
                <c:pt idx="12">
                  <c:v>1364</c:v>
                </c:pt>
                <c:pt idx="13">
                  <c:v>1425</c:v>
                </c:pt>
                <c:pt idx="14">
                  <c:v>2003</c:v>
                </c:pt>
                <c:pt idx="15">
                  <c:v>2865</c:v>
                </c:pt>
                <c:pt idx="16">
                  <c:v>1743</c:v>
                </c:pt>
                <c:pt idx="17">
                  <c:v>1604</c:v>
                </c:pt>
                <c:pt idx="18">
                  <c:v>3036</c:v>
                </c:pt>
                <c:pt idx="19">
                  <c:v>1246</c:v>
                </c:pt>
                <c:pt idx="20">
                  <c:v>2525</c:v>
                </c:pt>
                <c:pt idx="21">
                  <c:v>2895</c:v>
                </c:pt>
                <c:pt idx="22">
                  <c:v>3634</c:v>
                </c:pt>
                <c:pt idx="23">
                  <c:v>4117</c:v>
                </c:pt>
                <c:pt idx="24">
                  <c:v>1819</c:v>
                </c:pt>
                <c:pt idx="25">
                  <c:v>1785</c:v>
                </c:pt>
                <c:pt idx="26">
                  <c:v>1992</c:v>
                </c:pt>
                <c:pt idx="27">
                  <c:v>1775</c:v>
                </c:pt>
                <c:pt idx="28">
                  <c:v>1397</c:v>
                </c:pt>
                <c:pt idx="29">
                  <c:v>1410</c:v>
                </c:pt>
                <c:pt idx="30">
                  <c:v>1519</c:v>
                </c:pt>
                <c:pt idx="31">
                  <c:v>1206</c:v>
                </c:pt>
                <c:pt idx="32">
                  <c:v>1191</c:v>
                </c:pt>
                <c:pt idx="33">
                  <c:v>1284</c:v>
                </c:pt>
                <c:pt idx="34">
                  <c:v>965</c:v>
                </c:pt>
                <c:pt idx="35">
                  <c:v>1313</c:v>
                </c:pt>
                <c:pt idx="36">
                  <c:v>1518</c:v>
                </c:pt>
                <c:pt idx="37">
                  <c:v>1017</c:v>
                </c:pt>
                <c:pt idx="38">
                  <c:v>1312</c:v>
                </c:pt>
                <c:pt idx="39">
                  <c:v>967</c:v>
                </c:pt>
                <c:pt idx="40">
                  <c:v>952</c:v>
                </c:pt>
                <c:pt idx="41">
                  <c:v>796</c:v>
                </c:pt>
                <c:pt idx="42">
                  <c:v>830</c:v>
                </c:pt>
                <c:pt idx="43">
                  <c:v>1182</c:v>
                </c:pt>
                <c:pt idx="44">
                  <c:v>1299</c:v>
                </c:pt>
                <c:pt idx="45">
                  <c:v>1206</c:v>
                </c:pt>
                <c:pt idx="46">
                  <c:v>2134</c:v>
                </c:pt>
                <c:pt idx="47">
                  <c:v>1525</c:v>
                </c:pt>
                <c:pt idx="48">
                  <c:v>2054</c:v>
                </c:pt>
                <c:pt idx="49">
                  <c:v>1605</c:v>
                </c:pt>
                <c:pt idx="50">
                  <c:v>2139</c:v>
                </c:pt>
                <c:pt idx="51">
                  <c:v>1585</c:v>
                </c:pt>
                <c:pt idx="52">
                  <c:v>1263</c:v>
                </c:pt>
                <c:pt idx="53">
                  <c:v>1431</c:v>
                </c:pt>
                <c:pt idx="54">
                  <c:v>1600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412552"/>
        <c:axId val="526412944"/>
      </c:lineChart>
      <c:dateAx>
        <c:axId val="526412552"/>
        <c:scaling>
          <c:orientation val="minMax"/>
        </c:scaling>
        <c:delete val="0"/>
        <c:axPos val="b"/>
        <c:numFmt formatCode="mmmm\ yyyy" sourceLinked="0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12944"/>
        <c:crosses val="autoZero"/>
        <c:auto val="1"/>
        <c:lblOffset val="100"/>
        <c:baseTimeUnit val="months"/>
        <c:majorUnit val="12"/>
        <c:majorTimeUnit val="months"/>
      </c:dateAx>
      <c:valAx>
        <c:axId val="52641294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Thousand Barrels</a:t>
                </a:r>
              </a:p>
            </c:rich>
          </c:tx>
          <c:layout/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18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#,##0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8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2641255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8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8900F2F0-97CE-4980-8AA9-CD714125E3EA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19F8BB12-A0A9-47C7-9192-89F1240594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7853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39466" y="0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/>
          <a:lstStyle>
            <a:lvl1pPr algn="r">
              <a:defRPr sz="1200"/>
            </a:lvl1pPr>
          </a:lstStyle>
          <a:p>
            <a:fld id="{011651EF-0635-4B61-B1C7-41F8FDC7CA68}" type="datetimeFigureOut">
              <a:rPr lang="en-US" smtClean="0"/>
              <a:t>10/24/2014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50938" y="698500"/>
            <a:ext cx="4652962" cy="3490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930" tIns="46465" rIns="92930" bIns="46465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5484" y="4421823"/>
            <a:ext cx="5563870" cy="4189095"/>
          </a:xfrm>
          <a:prstGeom prst="rect">
            <a:avLst/>
          </a:prstGeom>
        </p:spPr>
        <p:txBody>
          <a:bodyPr vert="horz" lIns="92930" tIns="46465" rIns="92930" bIns="46465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39466" y="8842029"/>
            <a:ext cx="3013763" cy="465455"/>
          </a:xfrm>
          <a:prstGeom prst="rect">
            <a:avLst/>
          </a:prstGeom>
        </p:spPr>
        <p:txBody>
          <a:bodyPr vert="horz" lIns="92930" tIns="46465" rIns="92930" bIns="46465" rtlCol="0" anchor="b"/>
          <a:lstStyle>
            <a:lvl1pPr algn="r">
              <a:defRPr sz="1200"/>
            </a:lvl1pPr>
          </a:lstStyle>
          <a:p>
            <a:fld id="{DF897BD4-2453-4D86-BA42-BF621DB7005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419706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40896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F897BD4-2453-4D86-BA42-BF621DB7005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27161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w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Opening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7" descr="green.template_graphics2.wm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2732088"/>
            <a:ext cx="7366000" cy="73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Picture 8" descr="green.template_graphics3.wmf"/>
          <p:cNvPicPr>
            <a:picLocks noChangeAspect="1"/>
          </p:cNvPicPr>
          <p:nvPr/>
        </p:nvPicPr>
        <p:blipFill>
          <a:blip r:embed="rId3">
            <a:alphaModFix amt="31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9000" y="5883275"/>
            <a:ext cx="7366000" cy="163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>
                    <a:alpha val="31000"/>
                  </a:srgbClr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3751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7FB7E1-EF20-4DD4-95F2-85C09D17FDA4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8DD0007-DE76-724F-9A59-044EF43E144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6765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8ECF7-0B08-4BB5-BE6D-1D7798F5D98A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1F43F9-9AD9-3A45-93DA-A9D45DCAEBA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9026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F9606-2F8A-4680-BB77-7EE1732A293E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E81DC1-BEBA-A345-AF53-60017037B3E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8803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F1D3F99F-C92A-4AA9-906D-DA7256C1AD58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0F92C6D-BE8D-DD4F-81E9-D4989C088BC1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653093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82EEE5-7429-4C1A-9E2E-1EF217A483B1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DDF97D-3401-F044-9350-D8378188946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211158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9A7-D769-42BF-BDAC-62ABF7E0E3E2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4D6F01-C5DD-F44B-8162-7A3A521E6E8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96422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6D317A3-3446-4300-9344-181C37F7D691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9A6ADA-3E88-CA4E-8C53-69D050771686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4506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16512E-A5B3-4490-A07D-1E99D92777FF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08ADCC-D3CD-C94F-8BCF-C2964FC6869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83365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724864-6EE4-4950-8324-AB41820ADAA6}" type="datetime1">
              <a:rPr lang="en-US" smtClean="0"/>
              <a:t>10/24/2014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457CE4-E225-774A-9249-292B5807F5E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427490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9EAC86B-9B87-4A06-A963-2380692851DE}" type="datetime1">
              <a:rPr lang="en-US" smtClean="0"/>
              <a:t>10/24/2014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E57B2-D218-2543-B1F3-50F8C73AA9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1627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96F50E-8B69-4751-B1B6-9481F86C6ACC}" type="datetime1">
              <a:rPr lang="en-US" smtClean="0"/>
              <a:t>10/24/2014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16DE4E5-189A-6749-A62F-55E6235656E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350471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8A5598-00AE-43C5-9F5F-3693D2C1882B}" type="datetime1">
              <a:rPr lang="en-US" smtClean="0"/>
              <a:t>10/24/2014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3911F-13D9-5149-AD26-CA8FF84BF87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68535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wm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001409"/>
            </a:gs>
            <a:gs pos="2000">
              <a:srgbClr val="005643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:ma14="http://schemas.microsoft.com/office/mac/drawingml/2011/main" xmlns="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E9A52AE2-B2D2-4A39-841B-D0B2D9F3D4FE}" type="datetime1">
              <a:rPr lang="en-US" smtClean="0"/>
              <a:t>10/24/2014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dirty="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 smtClean="0">
                <a:solidFill>
                  <a:srgbClr val="898989"/>
                </a:solidFill>
                <a:latin typeface="Calibri" charset="0"/>
              </a:defRPr>
            </a:lvl1pPr>
          </a:lstStyle>
          <a:p>
            <a:pPr>
              <a:defRPr/>
            </a:pPr>
            <a:fld id="{30F92C6D-BE8D-DD4F-81E9-D4989C088BC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pic>
        <p:nvPicPr>
          <p:cNvPr id="1031" name="Picture 15" descr="green.template_graphics2.wmf"/>
          <p:cNvPicPr>
            <a:picLocks noChangeAspect="1"/>
          </p:cNvPicPr>
          <p:nvPr/>
        </p:nvPicPr>
        <p:blipFill>
          <a:blip r:embed="rId1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8000" y="6164263"/>
            <a:ext cx="2463800" cy="2460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5" r:id="rId1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sz="4400" kern="1200">
          <a:solidFill>
            <a:srgbClr val="FFCF01"/>
          </a:solidFill>
          <a:latin typeface="+mj-lt"/>
          <a:ea typeface="ＭＳ Ｐゴシック" charset="0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bg1"/>
          </a:solidFill>
          <a:latin typeface="Arial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bg1"/>
          </a:solidFill>
          <a:latin typeface="+mn-lt"/>
          <a:ea typeface="ＭＳ Ｐゴシック" charset="0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bg1"/>
          </a:solidFill>
          <a:latin typeface="+mn-lt"/>
          <a:ea typeface="ＭＳ Ｐゴシック" charset="0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bg1"/>
          </a:solidFill>
          <a:latin typeface="+mn-lt"/>
          <a:ea typeface="ＭＳ Ｐゴシック" charset="0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bg1"/>
          </a:solidFill>
          <a:latin typeface="+mn-lt"/>
          <a:ea typeface="ＭＳ Ｐゴシック" charset="0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3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Biofuels Outlook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Ag Lenders Conference</a:t>
            </a:r>
          </a:p>
          <a:p>
            <a:r>
              <a:rPr lang="en-US" dirty="0" smtClean="0"/>
              <a:t>Fall 2014</a:t>
            </a:r>
          </a:p>
          <a:p>
            <a:r>
              <a:rPr lang="en-US" dirty="0" smtClean="0"/>
              <a:t>David Ripplinger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13664" y="6247448"/>
            <a:ext cx="1854204" cy="3054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79519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z="1500"/>
              <a:pPr>
                <a:defRPr/>
              </a:pPr>
              <a:t>10</a:t>
            </a:fld>
            <a:endParaRPr lang="en-US" sz="1500" dirty="0"/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23304008"/>
              </p:ext>
            </p:extLst>
          </p:nvPr>
        </p:nvGraphicFramePr>
        <p:xfrm>
          <a:off x="381000" y="419878"/>
          <a:ext cx="8305800" cy="593647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808832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Domestic Use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11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9310901"/>
              </p:ext>
            </p:extLst>
          </p:nvPr>
        </p:nvGraphicFramePr>
        <p:xfrm>
          <a:off x="307326" y="252249"/>
          <a:ext cx="8537129" cy="61041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167394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graphicFrame>
        <p:nvGraphicFramePr>
          <p:cNvPr id="8" name="Chart 7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5888490"/>
              </p:ext>
            </p:extLst>
          </p:nvPr>
        </p:nvGraphicFramePr>
        <p:xfrm>
          <a:off x="762000" y="326571"/>
          <a:ext cx="7666653" cy="57072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6176866" y="6153247"/>
            <a:ext cx="196875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Source: CME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686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628291" y="551794"/>
            <a:ext cx="3279225" cy="55743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Brazil may increase its gasoline blend from 25 to 27.5%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Corn-ethanol is an extremely affordable source of octane</a:t>
            </a:r>
            <a:endParaRPr lang="en-US" dirty="0">
              <a:solidFill>
                <a:srgbClr val="FFC83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25813569"/>
              </p:ext>
            </p:extLst>
          </p:nvPr>
        </p:nvGraphicFramePr>
        <p:xfrm>
          <a:off x="220717" y="274638"/>
          <a:ext cx="5407574" cy="61728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57858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New Normal?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7675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Corn ethanol – unsubsidized, weakly supported by the RFS</a:t>
            </a: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Economics driven by US corn prices, exports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8802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Should we be building more corn ethanol plants?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7566212" cy="4525963"/>
          </a:xfrm>
        </p:spPr>
        <p:txBody>
          <a:bodyPr/>
          <a:lstStyle/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2014 margins have been very attractive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Need to make 20% reduction in GHG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Risk management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Size</a:t>
            </a:r>
          </a:p>
          <a:p>
            <a:pPr marL="514350" indent="-514350">
              <a:buAutoNum type="arabicPeriod"/>
            </a:pPr>
            <a:r>
              <a:rPr lang="en-US" sz="2800" dirty="0" smtClean="0">
                <a:solidFill>
                  <a:schemeClr val="tx1"/>
                </a:solidFill>
              </a:rPr>
              <a:t>Site/Market</a:t>
            </a:r>
          </a:p>
          <a:p>
            <a:pPr marL="514350" indent="-514350"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  <a:p>
            <a:pPr marL="514350" indent="-514350">
              <a:buAutoNum type="arabicPeriod"/>
            </a:pP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15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635" y="3259137"/>
            <a:ext cx="5782859" cy="23955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9128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CAFE Standards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622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700" dirty="0" smtClean="0">
                <a:solidFill>
                  <a:schemeClr val="tx1"/>
                </a:solidFill>
              </a:rPr>
              <a:t>Corporate Average Fuel Economy (CAFE) </a:t>
            </a:r>
            <a:r>
              <a:rPr lang="en-US" sz="2700" dirty="0" smtClean="0">
                <a:solidFill>
                  <a:schemeClr val="tx1"/>
                </a:solidFill>
              </a:rPr>
              <a:t>- federal </a:t>
            </a:r>
            <a:r>
              <a:rPr lang="en-US" sz="2700" dirty="0" smtClean="0">
                <a:solidFill>
                  <a:schemeClr val="tx1"/>
                </a:solidFill>
              </a:rPr>
              <a:t>law intended to increase the fuel economy of cars and light trucks in the United States.  Penalizes manufacturers whose fleets fall below the standard.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tx1"/>
                </a:solidFill>
              </a:rPr>
              <a:t>2025 passenger vehicles need to achieve 54.5 mpg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700" dirty="0" smtClean="0">
                <a:solidFill>
                  <a:schemeClr val="tx1"/>
                </a:solidFill>
              </a:rPr>
              <a:t>One way to achieve this is with higher octane gasoline, with the octane coming from ethanol </a:t>
            </a:r>
            <a:r>
              <a:rPr lang="en-US" sz="2700" dirty="0" smtClean="0">
                <a:solidFill>
                  <a:schemeClr val="tx1"/>
                </a:solidFill>
              </a:rPr>
              <a:t>    (</a:t>
            </a:r>
            <a:r>
              <a:rPr lang="en-US" sz="2700" dirty="0" smtClean="0">
                <a:solidFill>
                  <a:schemeClr val="tx1"/>
                </a:solidFill>
              </a:rPr>
              <a:t>E20 or E30).</a:t>
            </a:r>
            <a:endParaRPr lang="en-US" sz="27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277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 Ethanol Outlook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17</a:t>
            </a:fld>
            <a:endParaRPr lang="en-US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5058136"/>
              </p:ext>
            </p:extLst>
          </p:nvPr>
        </p:nvGraphicFramePr>
        <p:xfrm>
          <a:off x="457200" y="1320093"/>
          <a:ext cx="8229600" cy="4114800"/>
        </p:xfrm>
        <a:graphic>
          <a:graphicData uri="http://schemas.openxmlformats.org/drawingml/2006/table">
            <a:tbl>
              <a:tblPr firstRow="1" bandRow="1">
                <a:tableStyleId>{0505E3EF-67EA-436B-97B2-0124C06EBD24}</a:tableStyleId>
              </a:tblPr>
              <a:tblGrid>
                <a:gridCol w="4114800"/>
                <a:gridCol w="4114800"/>
              </a:tblGrid>
              <a:tr h="685800"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Production</a:t>
                      </a:r>
                      <a:endParaRPr lang="en-US" sz="3200" b="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0" dirty="0" smtClean="0"/>
                        <a:t>14.25 billion gallons</a:t>
                      </a:r>
                      <a:endParaRPr lang="en-US" sz="3200" b="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Capacity Use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95 %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Corn Use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5,100 billion</a:t>
                      </a:r>
                      <a:r>
                        <a:rPr lang="en-US" sz="3200" baseline="0" dirty="0" smtClean="0"/>
                        <a:t> b</a:t>
                      </a:r>
                      <a:r>
                        <a:rPr lang="en-US" sz="3200" dirty="0" smtClean="0"/>
                        <a:t>ushels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DDGs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43.4 million</a:t>
                      </a:r>
                      <a:r>
                        <a:rPr lang="en-US" sz="3200" baseline="0" dirty="0" smtClean="0"/>
                        <a:t> tons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Consumption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13.125</a:t>
                      </a:r>
                      <a:r>
                        <a:rPr lang="en-US" sz="3200" baseline="0" dirty="0" smtClean="0"/>
                        <a:t> billion gallons</a:t>
                      </a:r>
                      <a:endParaRPr lang="en-US" sz="3200" dirty="0"/>
                    </a:p>
                  </a:txBody>
                  <a:tcPr/>
                </a:tc>
              </a:tr>
              <a:tr h="6858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Exports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1.125 billion gallons</a:t>
                      </a:r>
                      <a:endParaRPr lang="en-US" sz="32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818176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Advanced Biofuels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54092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Energy Beet-Ethanol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36508" y="1231639"/>
            <a:ext cx="5207492" cy="5243804"/>
          </a:xfrm>
        </p:spPr>
        <p:txBody>
          <a:bodyPr/>
          <a:lstStyle/>
          <a:p>
            <a:pPr marL="0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Langdon, Cando, Carrington, Jamestown, and Valley City under consideration for first 20 MMGPY biorefinery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Require 750,000 tons of beets</a:t>
            </a:r>
          </a:p>
          <a:p>
            <a:pPr marL="0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	30,000 </a:t>
            </a:r>
            <a:r>
              <a:rPr lang="en-US" sz="2500" dirty="0">
                <a:solidFill>
                  <a:schemeClr val="tx1"/>
                </a:solidFill>
              </a:rPr>
              <a:t>dryland acres (@25t/AC) 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500" dirty="0">
                <a:solidFill>
                  <a:schemeClr val="tx1"/>
                </a:solidFill>
              </a:rPr>
              <a:t>Most feedstock sourced within 20 miles of plant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500" dirty="0" smtClean="0">
                <a:solidFill>
                  <a:schemeClr val="tx1"/>
                </a:solidFill>
              </a:rPr>
              <a:t>Grower meetings held last winter – chemical carryover</a:t>
            </a:r>
            <a:endParaRPr lang="en-US" sz="25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19</a:t>
            </a:fld>
            <a:endParaRPr lang="en-US" dirty="0"/>
          </a:p>
        </p:txBody>
      </p:sp>
      <p:pic>
        <p:nvPicPr>
          <p:cNvPr id="5" name="Picture 2" descr="http://ethanolproducer.com/uploads/posts/web/2012/07/13437657390937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976" y="1853865"/>
            <a:ext cx="3852532" cy="2950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32824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6DDF97D-3401-F044-9350-D8378188946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2050" name="Picture 2" descr="http://i.huffpost.com/gadgets/slideshows/17560/slide_17560_243732_hug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551793"/>
            <a:ext cx="7315200" cy="53170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32870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Biodiesel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01617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Big soybean crop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Production on track to exceed RFS, less than 2% of distillate fuel oil production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Running at 2/3rds capacity; margins are tight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Expecting biodiesel income tax credit ($1/gallon) which expired 12/31/13 to be renewed for a year and retroactive </a:t>
            </a:r>
            <a:r>
              <a:rPr lang="en-US" sz="2800" dirty="0" smtClean="0">
                <a:solidFill>
                  <a:schemeClr val="tx1"/>
                </a:solidFill>
              </a:rPr>
              <a:t>to </a:t>
            </a:r>
            <a:r>
              <a:rPr lang="en-US" sz="2800" dirty="0" smtClean="0">
                <a:solidFill>
                  <a:schemeClr val="tx1"/>
                </a:solidFill>
              </a:rPr>
              <a:t>Jan. 1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46189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Cellulosic Biofuel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199" y="1600212"/>
            <a:ext cx="4419774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POET’s Project Liberty </a:t>
            </a:r>
            <a:r>
              <a:rPr lang="en-US" sz="2800" dirty="0" smtClean="0">
                <a:solidFill>
                  <a:schemeClr val="tx1"/>
                </a:solidFill>
              </a:rPr>
              <a:t>(Iowa) had </a:t>
            </a:r>
            <a:r>
              <a:rPr lang="en-US" sz="2800" dirty="0" smtClean="0">
                <a:solidFill>
                  <a:schemeClr val="tx1"/>
                </a:solidFill>
              </a:rPr>
              <a:t>its grand opening in September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Abengoa</a:t>
            </a:r>
            <a:r>
              <a:rPr lang="en-US" sz="2800" dirty="0" smtClean="0">
                <a:solidFill>
                  <a:schemeClr val="tx1"/>
                </a:solidFill>
              </a:rPr>
              <a:t> </a:t>
            </a:r>
            <a:r>
              <a:rPr lang="en-US" sz="2800" dirty="0" smtClean="0">
                <a:solidFill>
                  <a:schemeClr val="tx1"/>
                </a:solidFill>
              </a:rPr>
              <a:t>(Kansas) had </a:t>
            </a:r>
            <a:r>
              <a:rPr lang="en-US" sz="2800" dirty="0" smtClean="0">
                <a:solidFill>
                  <a:schemeClr val="tx1"/>
                </a:solidFill>
              </a:rPr>
              <a:t>its grand opening in October</a:t>
            </a:r>
          </a:p>
          <a:p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err="1" smtClean="0">
                <a:solidFill>
                  <a:schemeClr val="tx1"/>
                </a:solidFill>
              </a:rPr>
              <a:t>Dupont’s</a:t>
            </a:r>
            <a:r>
              <a:rPr lang="en-US" sz="2800" dirty="0" smtClean="0">
                <a:solidFill>
                  <a:schemeClr val="tx1"/>
                </a:solidFill>
              </a:rPr>
              <a:t> refinery </a:t>
            </a:r>
            <a:r>
              <a:rPr lang="en-US" sz="2800" dirty="0" smtClean="0">
                <a:solidFill>
                  <a:schemeClr val="tx1"/>
                </a:solidFill>
              </a:rPr>
              <a:t>in Iowa </a:t>
            </a:r>
            <a:r>
              <a:rPr lang="en-US" sz="2800" dirty="0" smtClean="0">
                <a:solidFill>
                  <a:schemeClr val="tx1"/>
                </a:solidFill>
              </a:rPr>
              <a:t>is under commission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21</a:t>
            </a:fld>
            <a:endParaRPr lang="en-US" dirty="0"/>
          </a:p>
        </p:txBody>
      </p:sp>
      <p:pic>
        <p:nvPicPr>
          <p:cNvPr id="1026" name="Picture 2" descr="POET Emmetsbur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973" y="2105883"/>
            <a:ext cx="4267027" cy="38061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19289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604"/>
            <a:ext cx="8229600" cy="4525963"/>
          </a:xfrm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justification for the 2014 final rule has HUGE implications for the renewable fuel sector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Corn ethanol margins should remain positive for the 14/15 year.  The industry should run near capacity, barring logistics issues.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Cellulosic biofuel is here, kind of…</a:t>
            </a:r>
            <a:endParaRPr lang="en-US" sz="28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22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8280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Renewable </a:t>
            </a:r>
            <a:br>
              <a:rPr lang="en-US" dirty="0" smtClean="0"/>
            </a:br>
            <a:r>
              <a:rPr lang="en-US" dirty="0" smtClean="0"/>
              <a:t>Fuel Standard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8547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8"/>
            <a:ext cx="8229600" cy="4938712"/>
          </a:xfrm>
          <a:noFill/>
        </p:spPr>
        <p:txBody>
          <a:bodyPr/>
          <a:lstStyle/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The Renewable Fuel Standard mandates minimum use </a:t>
            </a:r>
            <a:r>
              <a:rPr lang="en-US" sz="2800" dirty="0" smtClean="0">
                <a:solidFill>
                  <a:schemeClr val="tx1"/>
                </a:solidFill>
              </a:rPr>
              <a:t>of </a:t>
            </a:r>
            <a:r>
              <a:rPr lang="en-US" sz="2800" dirty="0" smtClean="0">
                <a:solidFill>
                  <a:schemeClr val="tx1"/>
                </a:solidFill>
              </a:rPr>
              <a:t>biofuels by type and year.</a:t>
            </a: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EPA can change the mandate for the next year in the case of 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- economic harm</a:t>
            </a:r>
          </a:p>
          <a:p>
            <a:pPr marL="0" indent="0">
              <a:buNone/>
            </a:pPr>
            <a:r>
              <a:rPr lang="en-US" sz="2800" dirty="0">
                <a:solidFill>
                  <a:schemeClr val="tx1"/>
                </a:solidFill>
              </a:rPr>
              <a:t>	</a:t>
            </a:r>
            <a:r>
              <a:rPr lang="en-US" sz="2800" dirty="0" smtClean="0">
                <a:solidFill>
                  <a:schemeClr val="tx1"/>
                </a:solidFill>
              </a:rPr>
              <a:t>- inadequate supply</a:t>
            </a:r>
          </a:p>
          <a:p>
            <a:pPr marL="0" indent="0">
              <a:buNone/>
            </a:pPr>
            <a:r>
              <a:rPr lang="en-US" sz="2800" dirty="0" smtClean="0">
                <a:solidFill>
                  <a:schemeClr val="tx1"/>
                </a:solidFill>
              </a:rPr>
              <a:t>Obligated parties </a:t>
            </a:r>
            <a:r>
              <a:rPr lang="en-US" sz="2800" dirty="0">
                <a:solidFill>
                  <a:schemeClr val="tx1"/>
                </a:solidFill>
              </a:rPr>
              <a:t>(blenders and others) are required to blend or purchase RINs to show compliance with the law.</a:t>
            </a:r>
          </a:p>
          <a:p>
            <a:pPr marL="0" indent="0">
              <a:buNone/>
            </a:pPr>
            <a:endParaRPr lang="en-US" sz="28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28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997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100000">
              <a:schemeClr val="bg1"/>
            </a:gs>
            <a:gs pos="2000">
              <a:schemeClr val="bg1"/>
            </a:gs>
          </a:gsLst>
          <a:path path="circle">
            <a:fillToRect l="50000" t="50000" r="50000" b="50000"/>
          </a:path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2014 Proposed </a:t>
            </a:r>
            <a:r>
              <a:rPr lang="en-US" dirty="0" smtClean="0"/>
              <a:t>Rule</a:t>
            </a:r>
            <a:br>
              <a:rPr lang="en-US" dirty="0" smtClean="0"/>
            </a:br>
            <a:r>
              <a:rPr lang="en-US" sz="3200" dirty="0" smtClean="0"/>
              <a:t>(November 2013)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81848" cy="4525963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5</a:t>
            </a:fld>
            <a:endParaRPr lang="en-US" dirty="0"/>
          </a:p>
        </p:txBody>
      </p:sp>
      <p:graphicFrame>
        <p:nvGraphicFramePr>
          <p:cNvPr id="5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79053156"/>
              </p:ext>
            </p:extLst>
          </p:nvPr>
        </p:nvGraphicFramePr>
        <p:xfrm>
          <a:off x="457200" y="2073165"/>
          <a:ext cx="6400800" cy="356616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3200400"/>
                <a:gridCol w="1600200"/>
                <a:gridCol w="1600200"/>
              </a:tblGrid>
              <a:tr h="370840"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Original Mandate</a:t>
                      </a:r>
                      <a:endParaRPr lang="en-US" sz="24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aseline="0" dirty="0" smtClean="0"/>
                        <a:t>2014 Proposed</a:t>
                      </a:r>
                      <a:endParaRPr lang="en-US" sz="2400" dirty="0"/>
                    </a:p>
                  </a:txBody>
                  <a:tcPr anchor="b"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Cellulosic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.017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Biomass-based</a:t>
                      </a:r>
                      <a:r>
                        <a:rPr lang="en-US" sz="2400" baseline="0" dirty="0" smtClean="0"/>
                        <a:t> diesel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1/1.28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1.28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Other advanced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.263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advanced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3.75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2.2</a:t>
                      </a:r>
                      <a:endParaRPr 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Corn-starch ethanol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14.4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13.01</a:t>
                      </a:r>
                      <a:endParaRPr lang="en-US" sz="2400" dirty="0"/>
                    </a:p>
                  </a:txBody>
                  <a:tcPr/>
                </a:tc>
              </a:tr>
              <a:tr h="429768">
                <a:tc>
                  <a:txBody>
                    <a:bodyPr/>
                    <a:lstStyle/>
                    <a:p>
                      <a:r>
                        <a:rPr lang="en-US" sz="2400" dirty="0" smtClean="0"/>
                        <a:t>Total renewable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18.15</a:t>
                      </a:r>
                      <a:endParaRPr 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/>
                        <a:t>15.21</a:t>
                      </a:r>
                      <a:endParaRPr lang="en-US" sz="2400" dirty="0"/>
                    </a:p>
                  </a:txBody>
                  <a:tcPr/>
                </a:tc>
              </a:tr>
            </a:tbl>
          </a:graphicData>
        </a:graphic>
      </p:graphicFrame>
      <p:cxnSp>
        <p:nvCxnSpPr>
          <p:cNvPr id="11" name="Straight Arrow Connector 10"/>
          <p:cNvCxnSpPr/>
          <p:nvPr/>
        </p:nvCxnSpPr>
        <p:spPr>
          <a:xfrm flipH="1">
            <a:off x="6321972" y="3074276"/>
            <a:ext cx="961697" cy="63062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H="1" flipV="1">
            <a:off x="6553200" y="4981903"/>
            <a:ext cx="730469" cy="15766"/>
          </a:xfrm>
          <a:prstGeom prst="straightConnector1">
            <a:avLst/>
          </a:prstGeom>
          <a:ln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4" name="TextBox 13"/>
          <p:cNvSpPr txBox="1"/>
          <p:nvPr/>
        </p:nvSpPr>
        <p:spPr>
          <a:xfrm>
            <a:off x="7283669" y="2658777"/>
            <a:ext cx="165537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Limited production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67903" y="4766836"/>
            <a:ext cx="18760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‘Blend wall’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845673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Final Rule - Implications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corn ethanol: ‘adjust the net’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smtClean="0">
                <a:solidFill>
                  <a:schemeClr val="tx1"/>
                </a:solidFill>
              </a:rPr>
              <a:t>For advanced biofuel and cellulosic: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- slow or stop ethanol activity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</a:t>
            </a:r>
            <a:r>
              <a:rPr lang="en-US" dirty="0" smtClean="0">
                <a:solidFill>
                  <a:schemeClr val="tx1"/>
                </a:solidFill>
              </a:rPr>
              <a:t>	- support drop-in fuels activity</a:t>
            </a:r>
          </a:p>
          <a:p>
            <a:pPr marL="0" indent="0">
              <a:buNone/>
            </a:pPr>
            <a:endParaRPr lang="en-US" sz="1200" dirty="0" smtClean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It’s all about the reasoning.  </a:t>
            </a:r>
          </a:p>
          <a:p>
            <a:pPr marL="0" indent="0" algn="ctr">
              <a:buNone/>
            </a:pPr>
            <a:r>
              <a:rPr lang="en-US" u="sng" dirty="0" smtClean="0">
                <a:solidFill>
                  <a:schemeClr val="tx1"/>
                </a:solidFill>
              </a:rPr>
              <a:t>Is the ‘blend wall’ justification?</a:t>
            </a:r>
            <a:endParaRPr lang="en-US" u="sng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17471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RFS Outlook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954297"/>
            <a:ext cx="3617245" cy="2005069"/>
          </a:xfrm>
        </p:spPr>
        <p:txBody>
          <a:bodyPr/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tx1"/>
                </a:solidFill>
              </a:rPr>
              <a:t>Guarantee – The EPA will be sued by the biofuels industry, the oil and gas industry, or both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pic>
        <p:nvPicPr>
          <p:cNvPr id="1026" name="Picture 2" descr="020112-AJC-SPT-Michigan-mens-basketball-vs-Indiana-34_display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9215" y="1316610"/>
            <a:ext cx="3603341" cy="25703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" name="Content Placeholder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45408645"/>
              </p:ext>
            </p:extLst>
          </p:nvPr>
        </p:nvGraphicFramePr>
        <p:xfrm>
          <a:off x="4074443" y="1417638"/>
          <a:ext cx="4971051" cy="3931920"/>
        </p:xfrm>
        <a:graphic>
          <a:graphicData uri="http://schemas.openxmlformats.org/drawingml/2006/table">
            <a:tbl>
              <a:tblPr firstRow="1" bandRow="1">
                <a:tableStyleId>{F5AB1C69-6EDB-4FF4-983F-18BD219EF322}</a:tableStyleId>
              </a:tblPr>
              <a:tblGrid>
                <a:gridCol w="1313451"/>
                <a:gridCol w="1280160"/>
                <a:gridCol w="1280160"/>
                <a:gridCol w="1097280"/>
              </a:tblGrid>
              <a:tr h="578137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Mandate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Original Mandate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2014</a:t>
                      </a:r>
                      <a:r>
                        <a:rPr lang="en-US" sz="1800" baseline="0" dirty="0" smtClean="0"/>
                        <a:t> Proposed</a:t>
                      </a:r>
                      <a:endParaRPr lang="en-US" sz="1800" dirty="0"/>
                    </a:p>
                  </a:txBody>
                  <a:tcPr anchor="b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Outlook</a:t>
                      </a:r>
                      <a:endParaRPr lang="en-US" sz="1800" b="1" dirty="0"/>
                    </a:p>
                  </a:txBody>
                  <a:tcPr anchor="b"/>
                </a:tc>
              </a:tr>
              <a:tr h="2997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Cellulosic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1.75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.017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.017</a:t>
                      </a:r>
                      <a:endParaRPr lang="en-US" sz="1800" b="1" dirty="0"/>
                    </a:p>
                  </a:txBody>
                  <a:tcPr/>
                </a:tc>
              </a:tr>
              <a:tr h="5353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Biomass-based</a:t>
                      </a:r>
                      <a:r>
                        <a:rPr lang="en-US" sz="1800" baseline="0" dirty="0" smtClean="0"/>
                        <a:t> diesel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1/1.28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1.28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1.28</a:t>
                      </a:r>
                      <a:endParaRPr lang="en-US" sz="1800" b="1" dirty="0"/>
                    </a:p>
                  </a:txBody>
                  <a:tcPr/>
                </a:tc>
              </a:tr>
              <a:tr h="2997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Other Adv.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.263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.263</a:t>
                      </a:r>
                      <a:endParaRPr lang="en-US" sz="1800" b="1" dirty="0"/>
                    </a:p>
                  </a:txBody>
                  <a:tcPr/>
                </a:tc>
              </a:tr>
              <a:tr h="299775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3.75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2.2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2.2</a:t>
                      </a:r>
                      <a:endParaRPr lang="en-US" sz="1800" b="1" dirty="0"/>
                    </a:p>
                  </a:txBody>
                  <a:tcPr/>
                </a:tc>
              </a:tr>
              <a:tr h="535312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Corn-starch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14.4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13.01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13.8</a:t>
                      </a:r>
                      <a:endParaRPr lang="en-US" sz="1800" b="1" dirty="0"/>
                    </a:p>
                  </a:txBody>
                  <a:tcPr/>
                </a:tc>
              </a:tr>
              <a:tr h="599104">
                <a:tc>
                  <a:txBody>
                    <a:bodyPr/>
                    <a:lstStyle/>
                    <a:p>
                      <a:r>
                        <a:rPr lang="en-US" sz="1800" dirty="0" smtClean="0"/>
                        <a:t>Total renewable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18.15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/>
                        <a:t>15.21</a:t>
                      </a:r>
                      <a:endParaRPr lang="en-US" sz="18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b="1" dirty="0" smtClean="0"/>
                        <a:t>16</a:t>
                      </a:r>
                      <a:endParaRPr lang="en-US" sz="1800" b="1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7196959" y="5372869"/>
            <a:ext cx="18485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(billion gallons)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6447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Corn Ethanol Outlook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9A6ADA-3E88-CA4E-8C53-69D050771686}" type="slidenum">
              <a:rPr lang="en-US" smtClean="0"/>
              <a:pPr>
                <a:defRPr/>
              </a:pPr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416632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Factors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Large corn crop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Higher than expected domestic use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Large crush margins</a:t>
            </a:r>
          </a:p>
          <a:p>
            <a:pPr marL="514350" indent="-514350">
              <a:buAutoNum type="arabicPeriod"/>
            </a:pPr>
            <a:r>
              <a:rPr lang="en-US" dirty="0" smtClean="0">
                <a:solidFill>
                  <a:schemeClr val="tx1"/>
                </a:solidFill>
              </a:rPr>
              <a:t>Exports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4D6F01-C5DD-F44B-8162-7A3A521E6E82}" type="slidenum">
              <a:rPr lang="en-US" smtClean="0"/>
              <a:pPr>
                <a:defRPr/>
              </a:pPr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2671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ASKPANEKEY" val="71d957d1-d431-4e19-82ce-70eba0a8e170"/>
  <p:tag name="EXPANDSHOWBAR" val="True"/>
  <p:tag name="BULLETTYPE" val="3"/>
  <p:tag name="RESPCOUNTERSTYLE" val="-1"/>
  <p:tag name="INPUTSOURCE" val="1"/>
  <p:tag name="BACKUPMAINTENANCE" val="7"/>
  <p:tag name="ROTATIONINTERVAL" val="2"/>
  <p:tag name="RACERSMAXDISPLAYED" val="5"/>
  <p:tag name="TEAMSINLEADERBOARD" val="5"/>
  <p:tag name="BUBBLEVALUEFORMAT" val="0.0"/>
  <p:tag name="CUSTOMCELLFORECOLOR" val="-16777216"/>
  <p:tag name="CUSTOMCELLBACKCOLOR4" val="-8355712"/>
  <p:tag name="DISPLAYDEVICEID" val="True"/>
  <p:tag name="GRIDSIZE" val="{Width=800, Height=600}"/>
  <p:tag name="CHARTCOLORS" val="0"/>
  <p:tag name="MULTIRESPDIVISOR" val="1"/>
  <p:tag name="INCORRECTPOINTVALUE" val="0"/>
  <p:tag name="AUTOADJUSTPARTRANGE" val="True"/>
  <p:tag name="FIBNUMRESULTS" val="5"/>
  <p:tag name="PRRESPONSE2" val="9"/>
  <p:tag name="PRRESPONSE6" val="5"/>
  <p:tag name="PRRESPONSE10" val="1"/>
  <p:tag name="SHOWBARVISIBLE" val="True"/>
  <p:tag name="ANSWERNOWSTYLE" val="-1"/>
  <p:tag name="RESPTABLESTYLE" val="-1"/>
  <p:tag name="BACKUPSESSIONS" val="True"/>
  <p:tag name="AUTOUPDATEALIASES" val="True"/>
  <p:tag name="SKIPREMAININGRACESLIDES" val="True"/>
  <p:tag name="BUBBLESIZEVISIBLE" val="True"/>
  <p:tag name="CUSTOMCELLBACKCOLOR1" val="-657956"/>
  <p:tag name="DISPLAYNAME" val="True"/>
  <p:tag name="AUTOSIZEGRID" val="True"/>
  <p:tag name="CHARTLABELS" val="1"/>
  <p:tag name="ALLOWUSERFEEDBACK" val="True"/>
  <p:tag name="ZEROBASED" val="False"/>
  <p:tag name="FIBINCLUDEOTHER" val="True"/>
  <p:tag name="PRRESPONSE4" val="7"/>
  <p:tag name="PRRESPONSE9" val="2"/>
  <p:tag name="TPOS" val="2"/>
  <p:tag name="SAVECSVWITHSESSION" val="True"/>
  <p:tag name="RESPCOUNTERFORMAT" val="0"/>
  <p:tag name="CHARTVALUEFORMAT" val="0%"/>
  <p:tag name="RACEENDPOINTS" val="100"/>
  <p:tag name="BUBBLENAMEVISIBLE" val="True"/>
  <p:tag name="CUSTOMCELLBACKCOLOR2" val="-13395457"/>
  <p:tag name="GRIDOPACITY" val="90"/>
  <p:tag name="POLLINGCYCLE" val="2"/>
  <p:tag name="CORRECTPOINTVALUE" val="1"/>
  <p:tag name="ADVANCEDSETTINGSVIEW" val="False"/>
  <p:tag name="PRRESPONSE3" val="8"/>
  <p:tag name="SHOWFLASHWARNING" val="True"/>
  <p:tag name="POWERPOINTVERSION" val="14.0"/>
  <p:tag name="COUNTDOWNSTYLE" val="-1"/>
  <p:tag name="AUTOADVANCE" val="False"/>
  <p:tag name="PARTICIPANTSINLEADERBOARD" val="5"/>
  <p:tag name="CUSTOMGRIDBACKCOLOR" val="-722948"/>
  <p:tag name="GRIDROTATIONINTERVAL" val="2"/>
  <p:tag name="INCLUDENONRESPONDERS" val="False"/>
  <p:tag name="CHARTSCALE" val="True"/>
  <p:tag name="PRRESPONSE5" val="6"/>
  <p:tag name="WASPOLLED" val="65974EBF13894094A2D7E3F56895287B"/>
  <p:tag name="ANSWERNOWTEXT" val="Answer Now"/>
  <p:tag name="REVIEWONLY" val="False"/>
  <p:tag name="BUBBLEGROUPING" val="3"/>
  <p:tag name="DISPLAYDEVICENUMBER" val="True"/>
  <p:tag name="INCLUDEPPT" val="True"/>
  <p:tag name="FIBDISPLAYKEYWORDS" val="True"/>
  <p:tag name="ALWAYSOPENPOLL" val="False"/>
  <p:tag name="COUNTDOWNSECONDS" val="10"/>
  <p:tag name="RACEANIMATIONSPEED" val="3"/>
  <p:tag name="USESCHEMECOLORS" val="True"/>
  <p:tag name="REALTIMEBACKUP" val="False"/>
  <p:tag name="PRRESPONSE7" val="4"/>
  <p:tag name="CSVFORMAT" val="0"/>
  <p:tag name="MAXRESPONDERS" val="5"/>
  <p:tag name="GRIDFONTSIZE" val="12"/>
  <p:tag name="PRRESPONSE1" val="10"/>
  <p:tag name="NUMRESPONSES" val="1"/>
  <p:tag name="CUSTOMCELLBACKCOLOR3" val="-268652"/>
  <p:tag name="FIBDISPLAYRESULTS" val="True"/>
  <p:tag name="ALLOWDUPLICATES" val="False"/>
  <p:tag name="RESETCHARTS" val="True"/>
  <p:tag name="USESECONDARYMONITOR" val="True"/>
  <p:tag name="REALTIMEBACKUPPATH" val="(None)"/>
  <p:tag name="DEFAULTNUMTEAMS" val="5"/>
  <p:tag name="STDCHART" val="1"/>
  <p:tag name="GRIDPOSITION" val="1"/>
  <p:tag name="TPVERSION" val="2008"/>
  <p:tag name="PRRESPONSE8" val="3"/>
  <p:tag name="DELIMITERS" val="3.1"/>
  <p:tag name="TPFULLVERSION" val="4.3.2.1178"/>
  <p:tag name="INCLUDESESSION" val="True"/>
</p:tagLst>
</file>

<file path=ppt/theme/theme1.xml><?xml version="1.0" encoding="utf-8"?>
<a:theme xmlns:a="http://schemas.openxmlformats.org/drawingml/2006/main" name="ndsu-template1(1)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ndsu-template1(1)</Template>
  <TotalTime>4058</TotalTime>
  <Words>551</Words>
  <Application>Microsoft Office PowerPoint</Application>
  <PresentationFormat>On-screen Show (4:3)</PresentationFormat>
  <Paragraphs>179</Paragraphs>
  <Slides>22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ＭＳ Ｐゴシック</vt:lpstr>
      <vt:lpstr>Arial</vt:lpstr>
      <vt:lpstr>Calibri</vt:lpstr>
      <vt:lpstr>ndsu-template1(1)</vt:lpstr>
      <vt:lpstr>Biofuels Outlook</vt:lpstr>
      <vt:lpstr>PowerPoint Presentation</vt:lpstr>
      <vt:lpstr>The Renewable  Fuel Standard</vt:lpstr>
      <vt:lpstr>RFS</vt:lpstr>
      <vt:lpstr>2014 Proposed Rule (November 2013)</vt:lpstr>
      <vt:lpstr>Final Rule - Implications</vt:lpstr>
      <vt:lpstr>RFS Outlook</vt:lpstr>
      <vt:lpstr>Corn Ethanol Outlook</vt:lpstr>
      <vt:lpstr>Key Factors</vt:lpstr>
      <vt:lpstr>PowerPoint Presentation</vt:lpstr>
      <vt:lpstr>Domestic Use</vt:lpstr>
      <vt:lpstr>PowerPoint Presentation</vt:lpstr>
      <vt:lpstr>PowerPoint Presentation</vt:lpstr>
      <vt:lpstr>The New Normal?</vt:lpstr>
      <vt:lpstr>Should we be building more corn ethanol plants?</vt:lpstr>
      <vt:lpstr>CAFE Standards</vt:lpstr>
      <vt:lpstr>Corn Ethanol Outlook</vt:lpstr>
      <vt:lpstr>Advanced Biofuels</vt:lpstr>
      <vt:lpstr>Energy Beet-Ethanol</vt:lpstr>
      <vt:lpstr>Biodiesel</vt:lpstr>
      <vt:lpstr>Cellulosic Biofuel</vt:lpstr>
      <vt:lpstr>Summary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Dave Ripplinger</dc:creator>
  <cp:lastModifiedBy>David Ripplinger</cp:lastModifiedBy>
  <cp:revision>371</cp:revision>
  <cp:lastPrinted>2014-10-24T17:36:36Z</cp:lastPrinted>
  <dcterms:created xsi:type="dcterms:W3CDTF">2011-12-22T01:26:49Z</dcterms:created>
  <dcterms:modified xsi:type="dcterms:W3CDTF">2014-10-24T18:57:49Z</dcterms:modified>
</cp:coreProperties>
</file>