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92" r:id="rId4"/>
    <p:sldId id="291" r:id="rId5"/>
    <p:sldId id="260" r:id="rId6"/>
    <p:sldId id="264" r:id="rId7"/>
    <p:sldId id="266" r:id="rId8"/>
    <p:sldId id="267" r:id="rId9"/>
    <p:sldId id="268" r:id="rId10"/>
    <p:sldId id="265" r:id="rId11"/>
    <p:sldId id="261" r:id="rId12"/>
    <p:sldId id="277" r:id="rId13"/>
    <p:sldId id="269" r:id="rId14"/>
    <p:sldId id="270" r:id="rId15"/>
    <p:sldId id="272" r:id="rId16"/>
    <p:sldId id="273" r:id="rId17"/>
    <p:sldId id="271" r:id="rId18"/>
    <p:sldId id="274" r:id="rId19"/>
    <p:sldId id="275" r:id="rId20"/>
    <p:sldId id="276" r:id="rId21"/>
    <p:sldId id="262" r:id="rId22"/>
    <p:sldId id="280" r:id="rId23"/>
    <p:sldId id="278" r:id="rId24"/>
    <p:sldId id="279" r:id="rId25"/>
    <p:sldId id="287" r:id="rId26"/>
    <p:sldId id="288" r:id="rId27"/>
    <p:sldId id="289" r:id="rId28"/>
    <p:sldId id="290" r:id="rId29"/>
    <p:sldId id="263" r:id="rId30"/>
    <p:sldId id="281" r:id="rId31"/>
    <p:sldId id="282" r:id="rId32"/>
    <p:sldId id="283" r:id="rId33"/>
    <p:sldId id="284" r:id="rId34"/>
    <p:sldId id="285" r:id="rId35"/>
    <p:sldId id="286" r:id="rId36"/>
  </p:sldIdLst>
  <p:sldSz cx="9144000" cy="6858000" type="screen4x3"/>
  <p:notesSz cx="6954838" cy="9309100"/>
  <p:custDataLst>
    <p:tags r:id="rId39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30"/>
    <a:srgbClr val="001409"/>
    <a:srgbClr val="FAA523"/>
    <a:srgbClr val="FFCF01"/>
    <a:srgbClr val="0056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2" autoAdjust="0"/>
    <p:restoredTop sz="81508" autoAdjust="0"/>
  </p:normalViewPr>
  <p:slideViewPr>
    <p:cSldViewPr snapToGrid="0" snapToObjects="1">
      <p:cViewPr varScale="1">
        <p:scale>
          <a:sx n="99" d="100"/>
          <a:sy n="99" d="100"/>
        </p:scale>
        <p:origin x="15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.Ripplinger\Dropbox\Biodiesel%20Outlook\(9-18-13-KL)%20%20Bioenergy%20Outlook%20August%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'15. RFS'!$A$5:$A$257</c:f>
              <c:numCache>
                <c:formatCode>m/d/yyyy</c:formatCode>
                <c:ptCount val="253"/>
                <c:pt idx="0">
                  <c:v>41064</c:v>
                </c:pt>
                <c:pt idx="1">
                  <c:v>41065</c:v>
                </c:pt>
                <c:pt idx="2">
                  <c:v>41066</c:v>
                </c:pt>
                <c:pt idx="3">
                  <c:v>41067</c:v>
                </c:pt>
                <c:pt idx="4">
                  <c:v>41068</c:v>
                </c:pt>
                <c:pt idx="5">
                  <c:v>41071</c:v>
                </c:pt>
                <c:pt idx="6">
                  <c:v>41072</c:v>
                </c:pt>
                <c:pt idx="7">
                  <c:v>41073</c:v>
                </c:pt>
                <c:pt idx="8">
                  <c:v>41074</c:v>
                </c:pt>
                <c:pt idx="9">
                  <c:v>41075</c:v>
                </c:pt>
                <c:pt idx="10">
                  <c:v>41078</c:v>
                </c:pt>
                <c:pt idx="11">
                  <c:v>41079</c:v>
                </c:pt>
                <c:pt idx="12">
                  <c:v>41080</c:v>
                </c:pt>
                <c:pt idx="13">
                  <c:v>41081</c:v>
                </c:pt>
                <c:pt idx="14">
                  <c:v>41082</c:v>
                </c:pt>
                <c:pt idx="15">
                  <c:v>41085</c:v>
                </c:pt>
                <c:pt idx="16">
                  <c:v>41086</c:v>
                </c:pt>
                <c:pt idx="17">
                  <c:v>41087</c:v>
                </c:pt>
                <c:pt idx="18">
                  <c:v>41088</c:v>
                </c:pt>
                <c:pt idx="19">
                  <c:v>41089</c:v>
                </c:pt>
                <c:pt idx="20">
                  <c:v>41093</c:v>
                </c:pt>
                <c:pt idx="21">
                  <c:v>41095</c:v>
                </c:pt>
                <c:pt idx="22">
                  <c:v>41096</c:v>
                </c:pt>
                <c:pt idx="23">
                  <c:v>41099</c:v>
                </c:pt>
                <c:pt idx="24">
                  <c:v>41101</c:v>
                </c:pt>
                <c:pt idx="25">
                  <c:v>41102</c:v>
                </c:pt>
                <c:pt idx="26">
                  <c:v>41103</c:v>
                </c:pt>
                <c:pt idx="27">
                  <c:v>41106</c:v>
                </c:pt>
                <c:pt idx="28">
                  <c:v>41107</c:v>
                </c:pt>
                <c:pt idx="29">
                  <c:v>41108</c:v>
                </c:pt>
                <c:pt idx="30">
                  <c:v>41109</c:v>
                </c:pt>
                <c:pt idx="31">
                  <c:v>41115</c:v>
                </c:pt>
                <c:pt idx="32">
                  <c:v>41116</c:v>
                </c:pt>
                <c:pt idx="33">
                  <c:v>41117</c:v>
                </c:pt>
                <c:pt idx="34">
                  <c:v>41169</c:v>
                </c:pt>
                <c:pt idx="35">
                  <c:v>41170</c:v>
                </c:pt>
                <c:pt idx="36">
                  <c:v>41171</c:v>
                </c:pt>
                <c:pt idx="37">
                  <c:v>41172</c:v>
                </c:pt>
                <c:pt idx="38">
                  <c:v>41173</c:v>
                </c:pt>
                <c:pt idx="39">
                  <c:v>41176</c:v>
                </c:pt>
                <c:pt idx="40">
                  <c:v>41177</c:v>
                </c:pt>
                <c:pt idx="41">
                  <c:v>41178</c:v>
                </c:pt>
                <c:pt idx="42">
                  <c:v>41179</c:v>
                </c:pt>
                <c:pt idx="43">
                  <c:v>41180</c:v>
                </c:pt>
                <c:pt idx="44">
                  <c:v>41183</c:v>
                </c:pt>
                <c:pt idx="45">
                  <c:v>41184</c:v>
                </c:pt>
                <c:pt idx="46">
                  <c:v>41185</c:v>
                </c:pt>
                <c:pt idx="47">
                  <c:v>41186</c:v>
                </c:pt>
                <c:pt idx="48">
                  <c:v>41187</c:v>
                </c:pt>
                <c:pt idx="49">
                  <c:v>41190</c:v>
                </c:pt>
                <c:pt idx="50">
                  <c:v>41191</c:v>
                </c:pt>
                <c:pt idx="51">
                  <c:v>41192</c:v>
                </c:pt>
                <c:pt idx="52">
                  <c:v>41193</c:v>
                </c:pt>
                <c:pt idx="53">
                  <c:v>41194</c:v>
                </c:pt>
                <c:pt idx="54">
                  <c:v>41197</c:v>
                </c:pt>
                <c:pt idx="55">
                  <c:v>41198</c:v>
                </c:pt>
                <c:pt idx="56">
                  <c:v>41199</c:v>
                </c:pt>
                <c:pt idx="57">
                  <c:v>41200</c:v>
                </c:pt>
                <c:pt idx="58">
                  <c:v>41201</c:v>
                </c:pt>
                <c:pt idx="59">
                  <c:v>41204</c:v>
                </c:pt>
                <c:pt idx="60">
                  <c:v>41205</c:v>
                </c:pt>
                <c:pt idx="61">
                  <c:v>41206</c:v>
                </c:pt>
                <c:pt idx="62">
                  <c:v>41207</c:v>
                </c:pt>
                <c:pt idx="63">
                  <c:v>41208</c:v>
                </c:pt>
                <c:pt idx="64">
                  <c:v>41211</c:v>
                </c:pt>
                <c:pt idx="65">
                  <c:v>41212</c:v>
                </c:pt>
                <c:pt idx="66">
                  <c:v>41213</c:v>
                </c:pt>
                <c:pt idx="67">
                  <c:v>41214</c:v>
                </c:pt>
                <c:pt idx="68">
                  <c:v>41215</c:v>
                </c:pt>
                <c:pt idx="69">
                  <c:v>41218</c:v>
                </c:pt>
                <c:pt idx="70">
                  <c:v>41221</c:v>
                </c:pt>
                <c:pt idx="71">
                  <c:v>41225</c:v>
                </c:pt>
                <c:pt idx="72">
                  <c:v>41226</c:v>
                </c:pt>
                <c:pt idx="73">
                  <c:v>41227</c:v>
                </c:pt>
                <c:pt idx="74">
                  <c:v>41228</c:v>
                </c:pt>
                <c:pt idx="75">
                  <c:v>41229</c:v>
                </c:pt>
                <c:pt idx="76">
                  <c:v>41232</c:v>
                </c:pt>
                <c:pt idx="77">
                  <c:v>41233</c:v>
                </c:pt>
                <c:pt idx="78">
                  <c:v>41234</c:v>
                </c:pt>
                <c:pt idx="79">
                  <c:v>41239</c:v>
                </c:pt>
                <c:pt idx="80">
                  <c:v>41240</c:v>
                </c:pt>
                <c:pt idx="81">
                  <c:v>41241</c:v>
                </c:pt>
                <c:pt idx="82">
                  <c:v>41243</c:v>
                </c:pt>
                <c:pt idx="83">
                  <c:v>41246</c:v>
                </c:pt>
                <c:pt idx="84">
                  <c:v>41247</c:v>
                </c:pt>
                <c:pt idx="85">
                  <c:v>41248</c:v>
                </c:pt>
                <c:pt idx="86">
                  <c:v>41249</c:v>
                </c:pt>
                <c:pt idx="87">
                  <c:v>41250</c:v>
                </c:pt>
                <c:pt idx="88">
                  <c:v>41253</c:v>
                </c:pt>
                <c:pt idx="89">
                  <c:v>41254</c:v>
                </c:pt>
                <c:pt idx="90">
                  <c:v>41255</c:v>
                </c:pt>
                <c:pt idx="91">
                  <c:v>41256</c:v>
                </c:pt>
                <c:pt idx="92">
                  <c:v>41257</c:v>
                </c:pt>
                <c:pt idx="93">
                  <c:v>41261</c:v>
                </c:pt>
                <c:pt idx="94">
                  <c:v>41262</c:v>
                </c:pt>
                <c:pt idx="95">
                  <c:v>41263</c:v>
                </c:pt>
                <c:pt idx="96">
                  <c:v>41264</c:v>
                </c:pt>
                <c:pt idx="97">
                  <c:v>41270</c:v>
                </c:pt>
                <c:pt idx="98">
                  <c:v>41274</c:v>
                </c:pt>
                <c:pt idx="99">
                  <c:v>41276</c:v>
                </c:pt>
                <c:pt idx="100">
                  <c:v>41277</c:v>
                </c:pt>
                <c:pt idx="101">
                  <c:v>41278</c:v>
                </c:pt>
                <c:pt idx="102">
                  <c:v>41281</c:v>
                </c:pt>
                <c:pt idx="103">
                  <c:v>41282</c:v>
                </c:pt>
                <c:pt idx="104">
                  <c:v>41283</c:v>
                </c:pt>
                <c:pt idx="105">
                  <c:v>41284</c:v>
                </c:pt>
                <c:pt idx="106">
                  <c:v>41285</c:v>
                </c:pt>
                <c:pt idx="107">
                  <c:v>41288</c:v>
                </c:pt>
                <c:pt idx="108">
                  <c:v>41289</c:v>
                </c:pt>
                <c:pt idx="109">
                  <c:v>41290</c:v>
                </c:pt>
                <c:pt idx="110">
                  <c:v>41291</c:v>
                </c:pt>
                <c:pt idx="111">
                  <c:v>41292</c:v>
                </c:pt>
                <c:pt idx="112">
                  <c:v>41296</c:v>
                </c:pt>
                <c:pt idx="113">
                  <c:v>41297</c:v>
                </c:pt>
                <c:pt idx="114">
                  <c:v>41298</c:v>
                </c:pt>
                <c:pt idx="115">
                  <c:v>41299</c:v>
                </c:pt>
                <c:pt idx="116">
                  <c:v>41302</c:v>
                </c:pt>
                <c:pt idx="117">
                  <c:v>41303</c:v>
                </c:pt>
                <c:pt idx="118">
                  <c:v>41304</c:v>
                </c:pt>
                <c:pt idx="119">
                  <c:v>41305</c:v>
                </c:pt>
                <c:pt idx="120">
                  <c:v>41306</c:v>
                </c:pt>
                <c:pt idx="121">
                  <c:v>41313</c:v>
                </c:pt>
                <c:pt idx="122">
                  <c:v>41316</c:v>
                </c:pt>
                <c:pt idx="123">
                  <c:v>41317</c:v>
                </c:pt>
                <c:pt idx="124">
                  <c:v>41318</c:v>
                </c:pt>
                <c:pt idx="125">
                  <c:v>41319</c:v>
                </c:pt>
                <c:pt idx="126">
                  <c:v>41320</c:v>
                </c:pt>
                <c:pt idx="127">
                  <c:v>41324</c:v>
                </c:pt>
                <c:pt idx="128">
                  <c:v>41325</c:v>
                </c:pt>
                <c:pt idx="129">
                  <c:v>41326</c:v>
                </c:pt>
                <c:pt idx="130">
                  <c:v>41327</c:v>
                </c:pt>
                <c:pt idx="131">
                  <c:v>41330</c:v>
                </c:pt>
                <c:pt idx="132">
                  <c:v>41331</c:v>
                </c:pt>
                <c:pt idx="133">
                  <c:v>41332</c:v>
                </c:pt>
                <c:pt idx="134">
                  <c:v>41333</c:v>
                </c:pt>
                <c:pt idx="135">
                  <c:v>41334</c:v>
                </c:pt>
                <c:pt idx="136">
                  <c:v>41337</c:v>
                </c:pt>
                <c:pt idx="137">
                  <c:v>41338</c:v>
                </c:pt>
                <c:pt idx="138">
                  <c:v>41339</c:v>
                </c:pt>
                <c:pt idx="139">
                  <c:v>41340</c:v>
                </c:pt>
                <c:pt idx="140">
                  <c:v>41341</c:v>
                </c:pt>
                <c:pt idx="141">
                  <c:v>41344</c:v>
                </c:pt>
                <c:pt idx="142">
                  <c:v>41345</c:v>
                </c:pt>
                <c:pt idx="143">
                  <c:v>41346</c:v>
                </c:pt>
                <c:pt idx="144">
                  <c:v>41347</c:v>
                </c:pt>
                <c:pt idx="145">
                  <c:v>41348</c:v>
                </c:pt>
                <c:pt idx="146">
                  <c:v>41351</c:v>
                </c:pt>
                <c:pt idx="147">
                  <c:v>41352</c:v>
                </c:pt>
                <c:pt idx="148">
                  <c:v>41353</c:v>
                </c:pt>
                <c:pt idx="149">
                  <c:v>41354</c:v>
                </c:pt>
                <c:pt idx="150">
                  <c:v>41355</c:v>
                </c:pt>
                <c:pt idx="151">
                  <c:v>41358</c:v>
                </c:pt>
                <c:pt idx="152">
                  <c:v>41359</c:v>
                </c:pt>
                <c:pt idx="153">
                  <c:v>41360</c:v>
                </c:pt>
                <c:pt idx="154">
                  <c:v>41361</c:v>
                </c:pt>
                <c:pt idx="155">
                  <c:v>41365</c:v>
                </c:pt>
                <c:pt idx="156">
                  <c:v>41366</c:v>
                </c:pt>
                <c:pt idx="157">
                  <c:v>41367</c:v>
                </c:pt>
                <c:pt idx="158">
                  <c:v>41368</c:v>
                </c:pt>
                <c:pt idx="159">
                  <c:v>41369</c:v>
                </c:pt>
                <c:pt idx="160">
                  <c:v>41372</c:v>
                </c:pt>
                <c:pt idx="161">
                  <c:v>41373</c:v>
                </c:pt>
                <c:pt idx="162">
                  <c:v>41374</c:v>
                </c:pt>
                <c:pt idx="163">
                  <c:v>41375</c:v>
                </c:pt>
                <c:pt idx="164">
                  <c:v>41376</c:v>
                </c:pt>
                <c:pt idx="165">
                  <c:v>41379</c:v>
                </c:pt>
                <c:pt idx="166">
                  <c:v>41380</c:v>
                </c:pt>
                <c:pt idx="167">
                  <c:v>41381</c:v>
                </c:pt>
                <c:pt idx="168">
                  <c:v>41382</c:v>
                </c:pt>
                <c:pt idx="169">
                  <c:v>41383</c:v>
                </c:pt>
                <c:pt idx="170">
                  <c:v>41386</c:v>
                </c:pt>
                <c:pt idx="171">
                  <c:v>41387</c:v>
                </c:pt>
                <c:pt idx="172">
                  <c:v>41388</c:v>
                </c:pt>
                <c:pt idx="173">
                  <c:v>41389</c:v>
                </c:pt>
                <c:pt idx="174">
                  <c:v>41390</c:v>
                </c:pt>
                <c:pt idx="175">
                  <c:v>41393</c:v>
                </c:pt>
                <c:pt idx="176">
                  <c:v>41394</c:v>
                </c:pt>
                <c:pt idx="177">
                  <c:v>41395</c:v>
                </c:pt>
                <c:pt idx="178">
                  <c:v>41396</c:v>
                </c:pt>
                <c:pt idx="179">
                  <c:v>41397</c:v>
                </c:pt>
                <c:pt idx="180">
                  <c:v>41400</c:v>
                </c:pt>
                <c:pt idx="181">
                  <c:v>41401</c:v>
                </c:pt>
                <c:pt idx="182">
                  <c:v>41402</c:v>
                </c:pt>
                <c:pt idx="183">
                  <c:v>41403</c:v>
                </c:pt>
                <c:pt idx="184">
                  <c:v>41404</c:v>
                </c:pt>
                <c:pt idx="185">
                  <c:v>41407</c:v>
                </c:pt>
                <c:pt idx="186">
                  <c:v>41408</c:v>
                </c:pt>
                <c:pt idx="187">
                  <c:v>41409</c:v>
                </c:pt>
                <c:pt idx="188">
                  <c:v>41410</c:v>
                </c:pt>
                <c:pt idx="189">
                  <c:v>41411</c:v>
                </c:pt>
                <c:pt idx="190">
                  <c:v>41414</c:v>
                </c:pt>
                <c:pt idx="191">
                  <c:v>41415</c:v>
                </c:pt>
                <c:pt idx="192">
                  <c:v>41416</c:v>
                </c:pt>
                <c:pt idx="193">
                  <c:v>41417</c:v>
                </c:pt>
                <c:pt idx="194">
                  <c:v>41418</c:v>
                </c:pt>
                <c:pt idx="195">
                  <c:v>41422</c:v>
                </c:pt>
                <c:pt idx="196">
                  <c:v>41423</c:v>
                </c:pt>
                <c:pt idx="197">
                  <c:v>41424</c:v>
                </c:pt>
                <c:pt idx="198">
                  <c:v>41425</c:v>
                </c:pt>
                <c:pt idx="199">
                  <c:v>41428</c:v>
                </c:pt>
                <c:pt idx="200">
                  <c:v>41429</c:v>
                </c:pt>
                <c:pt idx="201">
                  <c:v>41430</c:v>
                </c:pt>
                <c:pt idx="202">
                  <c:v>41431</c:v>
                </c:pt>
                <c:pt idx="203">
                  <c:v>41432</c:v>
                </c:pt>
                <c:pt idx="204">
                  <c:v>41435</c:v>
                </c:pt>
                <c:pt idx="205">
                  <c:v>41436</c:v>
                </c:pt>
                <c:pt idx="206">
                  <c:v>41437</c:v>
                </c:pt>
                <c:pt idx="207">
                  <c:v>41438</c:v>
                </c:pt>
                <c:pt idx="208">
                  <c:v>41439</c:v>
                </c:pt>
                <c:pt idx="209">
                  <c:v>41442</c:v>
                </c:pt>
                <c:pt idx="210">
                  <c:v>41443</c:v>
                </c:pt>
                <c:pt idx="211">
                  <c:v>41444</c:v>
                </c:pt>
                <c:pt idx="212">
                  <c:v>41445</c:v>
                </c:pt>
                <c:pt idx="213">
                  <c:v>41446</c:v>
                </c:pt>
                <c:pt idx="214">
                  <c:v>41449</c:v>
                </c:pt>
                <c:pt idx="215">
                  <c:v>41450</c:v>
                </c:pt>
                <c:pt idx="216">
                  <c:v>41451</c:v>
                </c:pt>
                <c:pt idx="217">
                  <c:v>41452</c:v>
                </c:pt>
                <c:pt idx="218">
                  <c:v>41453</c:v>
                </c:pt>
                <c:pt idx="219">
                  <c:v>41456</c:v>
                </c:pt>
                <c:pt idx="220">
                  <c:v>41457</c:v>
                </c:pt>
                <c:pt idx="221">
                  <c:v>41458</c:v>
                </c:pt>
                <c:pt idx="222">
                  <c:v>41460</c:v>
                </c:pt>
                <c:pt idx="223">
                  <c:v>41463</c:v>
                </c:pt>
                <c:pt idx="224">
                  <c:v>41464</c:v>
                </c:pt>
                <c:pt idx="225">
                  <c:v>41465</c:v>
                </c:pt>
                <c:pt idx="226">
                  <c:v>41466</c:v>
                </c:pt>
                <c:pt idx="227">
                  <c:v>41467</c:v>
                </c:pt>
                <c:pt idx="228">
                  <c:v>41470</c:v>
                </c:pt>
                <c:pt idx="229">
                  <c:v>41471</c:v>
                </c:pt>
                <c:pt idx="230">
                  <c:v>41472</c:v>
                </c:pt>
                <c:pt idx="231">
                  <c:v>41473</c:v>
                </c:pt>
                <c:pt idx="232">
                  <c:v>41474</c:v>
                </c:pt>
                <c:pt idx="233">
                  <c:v>41477</c:v>
                </c:pt>
                <c:pt idx="234">
                  <c:v>41478</c:v>
                </c:pt>
                <c:pt idx="235">
                  <c:v>41479</c:v>
                </c:pt>
                <c:pt idx="236">
                  <c:v>41480</c:v>
                </c:pt>
                <c:pt idx="237">
                  <c:v>41481</c:v>
                </c:pt>
                <c:pt idx="238">
                  <c:v>41484</c:v>
                </c:pt>
                <c:pt idx="239">
                  <c:v>41485</c:v>
                </c:pt>
                <c:pt idx="240">
                  <c:v>41486</c:v>
                </c:pt>
                <c:pt idx="241">
                  <c:v>41487</c:v>
                </c:pt>
                <c:pt idx="242">
                  <c:v>41491</c:v>
                </c:pt>
                <c:pt idx="243">
                  <c:v>41492</c:v>
                </c:pt>
                <c:pt idx="244">
                  <c:v>41493</c:v>
                </c:pt>
                <c:pt idx="245">
                  <c:v>41494</c:v>
                </c:pt>
                <c:pt idx="246">
                  <c:v>41495</c:v>
                </c:pt>
                <c:pt idx="247">
                  <c:v>41498</c:v>
                </c:pt>
                <c:pt idx="248">
                  <c:v>41499</c:v>
                </c:pt>
                <c:pt idx="249">
                  <c:v>41501</c:v>
                </c:pt>
                <c:pt idx="250">
                  <c:v>41502</c:v>
                </c:pt>
                <c:pt idx="251">
                  <c:v>41505</c:v>
                </c:pt>
                <c:pt idx="252">
                  <c:v>41506</c:v>
                </c:pt>
              </c:numCache>
            </c:numRef>
          </c:cat>
          <c:val>
            <c:numRef>
              <c:f>'15. RFS'!$B$5:$B$257</c:f>
              <c:numCache>
                <c:formatCode>General</c:formatCode>
                <c:ptCount val="253"/>
                <c:pt idx="0">
                  <c:v>0.04</c:v>
                </c:pt>
                <c:pt idx="1">
                  <c:v>0.04</c:v>
                </c:pt>
                <c:pt idx="2">
                  <c:v>5.5E-2</c:v>
                </c:pt>
                <c:pt idx="3">
                  <c:v>5.5E-2</c:v>
                </c:pt>
                <c:pt idx="4">
                  <c:v>5.5E-2</c:v>
                </c:pt>
                <c:pt idx="5">
                  <c:v>5.5E-2</c:v>
                </c:pt>
                <c:pt idx="6">
                  <c:v>5.5E-2</c:v>
                </c:pt>
                <c:pt idx="7">
                  <c:v>5.5E-2</c:v>
                </c:pt>
                <c:pt idx="8">
                  <c:v>5.5E-2</c:v>
                </c:pt>
                <c:pt idx="9">
                  <c:v>5.5E-2</c:v>
                </c:pt>
                <c:pt idx="10">
                  <c:v>5.5E-2</c:v>
                </c:pt>
                <c:pt idx="11">
                  <c:v>5.5E-2</c:v>
                </c:pt>
                <c:pt idx="12">
                  <c:v>5.5E-2</c:v>
                </c:pt>
                <c:pt idx="13">
                  <c:v>0.04</c:v>
                </c:pt>
                <c:pt idx="14">
                  <c:v>0.04</c:v>
                </c:pt>
                <c:pt idx="15">
                  <c:v>0.04</c:v>
                </c:pt>
                <c:pt idx="16">
                  <c:v>0.04</c:v>
                </c:pt>
                <c:pt idx="17">
                  <c:v>0.04</c:v>
                </c:pt>
                <c:pt idx="18">
                  <c:v>0.04</c:v>
                </c:pt>
                <c:pt idx="19">
                  <c:v>0.04</c:v>
                </c:pt>
                <c:pt idx="20">
                  <c:v>0.04</c:v>
                </c:pt>
                <c:pt idx="21">
                  <c:v>4.4999999999999998E-2</c:v>
                </c:pt>
                <c:pt idx="22">
                  <c:v>4.7500000000000001E-2</c:v>
                </c:pt>
                <c:pt idx="23">
                  <c:v>5.2499999999999998E-2</c:v>
                </c:pt>
                <c:pt idx="24">
                  <c:v>5.2499999999999998E-2</c:v>
                </c:pt>
                <c:pt idx="25">
                  <c:v>5.2499999999999998E-2</c:v>
                </c:pt>
                <c:pt idx="26">
                  <c:v>5.2499999999999998E-2</c:v>
                </c:pt>
                <c:pt idx="27">
                  <c:v>5.2499999999999998E-2</c:v>
                </c:pt>
                <c:pt idx="28">
                  <c:v>6.1499999999999999E-2</c:v>
                </c:pt>
                <c:pt idx="29">
                  <c:v>6.0999999999999999E-2</c:v>
                </c:pt>
                <c:pt idx="30">
                  <c:v>6.2E-2</c:v>
                </c:pt>
                <c:pt idx="31">
                  <c:v>7.0000000000000007E-2</c:v>
                </c:pt>
                <c:pt idx="32">
                  <c:v>7.0000000000000007E-2</c:v>
                </c:pt>
                <c:pt idx="33">
                  <c:v>7.0000000000000007E-2</c:v>
                </c:pt>
                <c:pt idx="34">
                  <c:v>4.4999999999999998E-2</c:v>
                </c:pt>
                <c:pt idx="35">
                  <c:v>4.4999999999999998E-2</c:v>
                </c:pt>
                <c:pt idx="36">
                  <c:v>4.4999999999999998E-2</c:v>
                </c:pt>
                <c:pt idx="37">
                  <c:v>4.4999999999999998E-2</c:v>
                </c:pt>
                <c:pt idx="38">
                  <c:v>4.4999999999999998E-2</c:v>
                </c:pt>
                <c:pt idx="39">
                  <c:v>4.4999999999999998E-2</c:v>
                </c:pt>
                <c:pt idx="40">
                  <c:v>4.4999999999999998E-2</c:v>
                </c:pt>
                <c:pt idx="41">
                  <c:v>4.4999999999999998E-2</c:v>
                </c:pt>
                <c:pt idx="42">
                  <c:v>4.4999999999999998E-2</c:v>
                </c:pt>
                <c:pt idx="43">
                  <c:v>4.4999999999999998E-2</c:v>
                </c:pt>
                <c:pt idx="44">
                  <c:v>4.4999999999999998E-2</c:v>
                </c:pt>
                <c:pt idx="45">
                  <c:v>4.4999999999999998E-2</c:v>
                </c:pt>
                <c:pt idx="46">
                  <c:v>5.5E-2</c:v>
                </c:pt>
                <c:pt idx="47">
                  <c:v>5.5E-2</c:v>
                </c:pt>
                <c:pt idx="48">
                  <c:v>6.5000000000000002E-2</c:v>
                </c:pt>
                <c:pt idx="49">
                  <c:v>6.5000000000000002E-2</c:v>
                </c:pt>
                <c:pt idx="50">
                  <c:v>6.5000000000000002E-2</c:v>
                </c:pt>
                <c:pt idx="51">
                  <c:v>6.5000000000000002E-2</c:v>
                </c:pt>
                <c:pt idx="52">
                  <c:v>7.1499999999999994E-2</c:v>
                </c:pt>
                <c:pt idx="53">
                  <c:v>7.2499999999999995E-2</c:v>
                </c:pt>
                <c:pt idx="54">
                  <c:v>7.2499999999999995E-2</c:v>
                </c:pt>
                <c:pt idx="55">
                  <c:v>7.2499999999999995E-2</c:v>
                </c:pt>
                <c:pt idx="56">
                  <c:v>7.2499999999999995E-2</c:v>
                </c:pt>
                <c:pt idx="57">
                  <c:v>7.2499999999999995E-2</c:v>
                </c:pt>
                <c:pt idx="58">
                  <c:v>7.2499999999999995E-2</c:v>
                </c:pt>
                <c:pt idx="59">
                  <c:v>7.2499999999999995E-2</c:v>
                </c:pt>
                <c:pt idx="60">
                  <c:v>7.2499999999999995E-2</c:v>
                </c:pt>
                <c:pt idx="61">
                  <c:v>7.2499999999999995E-2</c:v>
                </c:pt>
                <c:pt idx="62">
                  <c:v>7.0000000000000007E-2</c:v>
                </c:pt>
                <c:pt idx="63">
                  <c:v>6.9000000000000006E-2</c:v>
                </c:pt>
                <c:pt idx="64">
                  <c:v>6.7500000000000004E-2</c:v>
                </c:pt>
                <c:pt idx="65">
                  <c:v>6.7000000000000004E-2</c:v>
                </c:pt>
                <c:pt idx="66">
                  <c:v>6.7500000000000004E-2</c:v>
                </c:pt>
                <c:pt idx="67">
                  <c:v>6.9500000000000006E-2</c:v>
                </c:pt>
                <c:pt idx="68">
                  <c:v>6.9500000000000006E-2</c:v>
                </c:pt>
                <c:pt idx="69">
                  <c:v>6.7500000000000004E-2</c:v>
                </c:pt>
                <c:pt idx="70">
                  <c:v>7.1499999999999994E-2</c:v>
                </c:pt>
                <c:pt idx="71">
                  <c:v>6.5000000000000002E-2</c:v>
                </c:pt>
                <c:pt idx="72">
                  <c:v>6.8000000000000005E-2</c:v>
                </c:pt>
                <c:pt idx="73">
                  <c:v>6.7500000000000004E-2</c:v>
                </c:pt>
                <c:pt idx="74">
                  <c:v>7.0000000000000007E-2</c:v>
                </c:pt>
                <c:pt idx="75">
                  <c:v>7.0000000000000007E-2</c:v>
                </c:pt>
                <c:pt idx="76">
                  <c:v>7.1199999999999999E-2</c:v>
                </c:pt>
                <c:pt idx="77">
                  <c:v>7.0000000000000007E-2</c:v>
                </c:pt>
                <c:pt idx="78">
                  <c:v>7.0000000000000007E-2</c:v>
                </c:pt>
                <c:pt idx="79">
                  <c:v>7.0000000000000007E-2</c:v>
                </c:pt>
                <c:pt idx="80">
                  <c:v>7.0000000000000007E-2</c:v>
                </c:pt>
                <c:pt idx="81">
                  <c:v>7.1800000000000003E-2</c:v>
                </c:pt>
                <c:pt idx="82">
                  <c:v>6.9000000000000006E-2</c:v>
                </c:pt>
                <c:pt idx="83">
                  <c:v>7.0000000000000007E-2</c:v>
                </c:pt>
                <c:pt idx="84">
                  <c:v>7.3300000000000004E-2</c:v>
                </c:pt>
                <c:pt idx="85">
                  <c:v>7.8E-2</c:v>
                </c:pt>
                <c:pt idx="86">
                  <c:v>6.8000000000000005E-2</c:v>
                </c:pt>
                <c:pt idx="87">
                  <c:v>6.7500000000000004E-2</c:v>
                </c:pt>
                <c:pt idx="88">
                  <c:v>7.0000000000000007E-2</c:v>
                </c:pt>
                <c:pt idx="89">
                  <c:v>7.0000000000000007E-2</c:v>
                </c:pt>
                <c:pt idx="90">
                  <c:v>6.9000000000000006E-2</c:v>
                </c:pt>
                <c:pt idx="91">
                  <c:v>6.9000000000000006E-2</c:v>
                </c:pt>
                <c:pt idx="92">
                  <c:v>7.1999999999999995E-2</c:v>
                </c:pt>
                <c:pt idx="93">
                  <c:v>7.0199999999999999E-2</c:v>
                </c:pt>
                <c:pt idx="94">
                  <c:v>7.0199999999999999E-2</c:v>
                </c:pt>
                <c:pt idx="95">
                  <c:v>7.0199999999999999E-2</c:v>
                </c:pt>
                <c:pt idx="96">
                  <c:v>7.0199999999999999E-2</c:v>
                </c:pt>
                <c:pt idx="97">
                  <c:v>6.9800000000000001E-2</c:v>
                </c:pt>
                <c:pt idx="98">
                  <c:v>6.9800000000000001E-2</c:v>
                </c:pt>
                <c:pt idx="99">
                  <c:v>7.0000000000000007E-2</c:v>
                </c:pt>
                <c:pt idx="100">
                  <c:v>7.0000000000000007E-2</c:v>
                </c:pt>
                <c:pt idx="101">
                  <c:v>7.0699999999999999E-2</c:v>
                </c:pt>
                <c:pt idx="102">
                  <c:v>7.0999999999999994E-2</c:v>
                </c:pt>
                <c:pt idx="103">
                  <c:v>7.2999999999999995E-2</c:v>
                </c:pt>
                <c:pt idx="104">
                  <c:v>8.1199999999999994E-2</c:v>
                </c:pt>
                <c:pt idx="105">
                  <c:v>8.3799999999999999E-2</c:v>
                </c:pt>
                <c:pt idx="106">
                  <c:v>8.8700000000000001E-2</c:v>
                </c:pt>
                <c:pt idx="107">
                  <c:v>0.1</c:v>
                </c:pt>
                <c:pt idx="108">
                  <c:v>0.12</c:v>
                </c:pt>
                <c:pt idx="109">
                  <c:v>0.125</c:v>
                </c:pt>
                <c:pt idx="110">
                  <c:v>0.13</c:v>
                </c:pt>
                <c:pt idx="111">
                  <c:v>0.12870000000000001</c:v>
                </c:pt>
                <c:pt idx="112">
                  <c:v>0.13</c:v>
                </c:pt>
                <c:pt idx="113">
                  <c:v>0.1275</c:v>
                </c:pt>
                <c:pt idx="114">
                  <c:v>0.13880000000000001</c:v>
                </c:pt>
                <c:pt idx="115">
                  <c:v>0.185</c:v>
                </c:pt>
                <c:pt idx="116">
                  <c:v>0.215</c:v>
                </c:pt>
                <c:pt idx="117">
                  <c:v>0.32</c:v>
                </c:pt>
                <c:pt idx="118">
                  <c:v>0.24</c:v>
                </c:pt>
                <c:pt idx="119">
                  <c:v>0.30499999999999999</c:v>
                </c:pt>
                <c:pt idx="120">
                  <c:v>0.26500000000000001</c:v>
                </c:pt>
                <c:pt idx="121">
                  <c:v>0.27</c:v>
                </c:pt>
                <c:pt idx="122">
                  <c:v>0.27</c:v>
                </c:pt>
                <c:pt idx="123">
                  <c:v>0.28000000000000003</c:v>
                </c:pt>
                <c:pt idx="124">
                  <c:v>0.27</c:v>
                </c:pt>
                <c:pt idx="125">
                  <c:v>0.28499999999999998</c:v>
                </c:pt>
                <c:pt idx="126">
                  <c:v>0.28000000000000003</c:v>
                </c:pt>
                <c:pt idx="127">
                  <c:v>0.28999999999999998</c:v>
                </c:pt>
                <c:pt idx="128">
                  <c:v>0.34</c:v>
                </c:pt>
                <c:pt idx="129">
                  <c:v>0.45</c:v>
                </c:pt>
                <c:pt idx="130">
                  <c:v>0.43</c:v>
                </c:pt>
                <c:pt idx="131">
                  <c:v>0.44</c:v>
                </c:pt>
                <c:pt idx="132">
                  <c:v>0.45500000000000002</c:v>
                </c:pt>
                <c:pt idx="133">
                  <c:v>0.46</c:v>
                </c:pt>
                <c:pt idx="134">
                  <c:v>0.56000000000000005</c:v>
                </c:pt>
                <c:pt idx="135">
                  <c:v>0.625</c:v>
                </c:pt>
                <c:pt idx="136">
                  <c:v>0.73499999999999999</c:v>
                </c:pt>
                <c:pt idx="137">
                  <c:v>0.76</c:v>
                </c:pt>
                <c:pt idx="138">
                  <c:v>0.77</c:v>
                </c:pt>
                <c:pt idx="139">
                  <c:v>0.90500000000000003</c:v>
                </c:pt>
                <c:pt idx="140">
                  <c:v>1.06</c:v>
                </c:pt>
                <c:pt idx="141">
                  <c:v>1.01</c:v>
                </c:pt>
                <c:pt idx="142">
                  <c:v>0.77500000000000002</c:v>
                </c:pt>
                <c:pt idx="143">
                  <c:v>0.86499999999999999</c:v>
                </c:pt>
                <c:pt idx="144">
                  <c:v>0.78500000000000003</c:v>
                </c:pt>
                <c:pt idx="145">
                  <c:v>0.755</c:v>
                </c:pt>
                <c:pt idx="146">
                  <c:v>0.77</c:v>
                </c:pt>
                <c:pt idx="147">
                  <c:v>0.69</c:v>
                </c:pt>
                <c:pt idx="148">
                  <c:v>0.70499999999999996</c:v>
                </c:pt>
                <c:pt idx="149">
                  <c:v>0.70499999999999996</c:v>
                </c:pt>
                <c:pt idx="150">
                  <c:v>0.67500000000000004</c:v>
                </c:pt>
                <c:pt idx="151">
                  <c:v>0.60499999999999998</c:v>
                </c:pt>
                <c:pt idx="152">
                  <c:v>0.66500000000000004</c:v>
                </c:pt>
                <c:pt idx="153">
                  <c:v>0.69499999999999995</c:v>
                </c:pt>
                <c:pt idx="154">
                  <c:v>0.69</c:v>
                </c:pt>
                <c:pt idx="155">
                  <c:v>0.69</c:v>
                </c:pt>
                <c:pt idx="156">
                  <c:v>0.71</c:v>
                </c:pt>
                <c:pt idx="157">
                  <c:v>0.7</c:v>
                </c:pt>
                <c:pt idx="158">
                  <c:v>0.71</c:v>
                </c:pt>
                <c:pt idx="159">
                  <c:v>0.755</c:v>
                </c:pt>
                <c:pt idx="160">
                  <c:v>0.86</c:v>
                </c:pt>
                <c:pt idx="161">
                  <c:v>0.91500000000000004</c:v>
                </c:pt>
                <c:pt idx="162">
                  <c:v>0.8</c:v>
                </c:pt>
                <c:pt idx="163">
                  <c:v>0.755</c:v>
                </c:pt>
                <c:pt idx="164">
                  <c:v>0.75</c:v>
                </c:pt>
                <c:pt idx="165">
                  <c:v>0.7</c:v>
                </c:pt>
                <c:pt idx="166">
                  <c:v>0.71</c:v>
                </c:pt>
                <c:pt idx="167">
                  <c:v>0.71</c:v>
                </c:pt>
                <c:pt idx="168">
                  <c:v>0.7</c:v>
                </c:pt>
                <c:pt idx="169">
                  <c:v>0.68500000000000005</c:v>
                </c:pt>
                <c:pt idx="170">
                  <c:v>0.66500000000000004</c:v>
                </c:pt>
                <c:pt idx="171">
                  <c:v>0.65500000000000003</c:v>
                </c:pt>
                <c:pt idx="172">
                  <c:v>0.61</c:v>
                </c:pt>
                <c:pt idx="173">
                  <c:v>0.625</c:v>
                </c:pt>
                <c:pt idx="174">
                  <c:v>0.68500000000000005</c:v>
                </c:pt>
                <c:pt idx="175">
                  <c:v>0.73499999999999999</c:v>
                </c:pt>
                <c:pt idx="176">
                  <c:v>0.76500000000000001</c:v>
                </c:pt>
                <c:pt idx="177">
                  <c:v>0.77500000000000002</c:v>
                </c:pt>
                <c:pt idx="178">
                  <c:v>0.76500000000000001</c:v>
                </c:pt>
                <c:pt idx="179">
                  <c:v>0.76</c:v>
                </c:pt>
                <c:pt idx="180">
                  <c:v>0.77500000000000002</c:v>
                </c:pt>
                <c:pt idx="181">
                  <c:v>0.79500000000000004</c:v>
                </c:pt>
                <c:pt idx="182">
                  <c:v>0.79</c:v>
                </c:pt>
                <c:pt idx="183">
                  <c:v>0.79</c:v>
                </c:pt>
                <c:pt idx="184">
                  <c:v>0.78500000000000003</c:v>
                </c:pt>
                <c:pt idx="185">
                  <c:v>0.79</c:v>
                </c:pt>
                <c:pt idx="186">
                  <c:v>0.79500000000000004</c:v>
                </c:pt>
                <c:pt idx="187">
                  <c:v>0.83499999999999996</c:v>
                </c:pt>
                <c:pt idx="188">
                  <c:v>0.83499999999999996</c:v>
                </c:pt>
                <c:pt idx="189">
                  <c:v>0.85</c:v>
                </c:pt>
                <c:pt idx="190">
                  <c:v>0.86499999999999999</c:v>
                </c:pt>
                <c:pt idx="191">
                  <c:v>0.89500000000000002</c:v>
                </c:pt>
                <c:pt idx="192">
                  <c:v>0.89</c:v>
                </c:pt>
                <c:pt idx="193">
                  <c:v>0.85499999999999998</c:v>
                </c:pt>
                <c:pt idx="194">
                  <c:v>0.85499999999999998</c:v>
                </c:pt>
                <c:pt idx="195">
                  <c:v>0.85</c:v>
                </c:pt>
                <c:pt idx="196">
                  <c:v>0.87</c:v>
                </c:pt>
                <c:pt idx="197">
                  <c:v>0.90500000000000003</c:v>
                </c:pt>
                <c:pt idx="198">
                  <c:v>0.91</c:v>
                </c:pt>
                <c:pt idx="199">
                  <c:v>0.96</c:v>
                </c:pt>
                <c:pt idx="200">
                  <c:v>0.94</c:v>
                </c:pt>
                <c:pt idx="201">
                  <c:v>0.94</c:v>
                </c:pt>
                <c:pt idx="202">
                  <c:v>0.95</c:v>
                </c:pt>
                <c:pt idx="203">
                  <c:v>0.95</c:v>
                </c:pt>
                <c:pt idx="204">
                  <c:v>0.93500000000000005</c:v>
                </c:pt>
                <c:pt idx="205">
                  <c:v>0.87</c:v>
                </c:pt>
                <c:pt idx="206">
                  <c:v>0.88</c:v>
                </c:pt>
                <c:pt idx="207">
                  <c:v>0.89</c:v>
                </c:pt>
                <c:pt idx="208">
                  <c:v>0.92</c:v>
                </c:pt>
                <c:pt idx="209">
                  <c:v>0.93</c:v>
                </c:pt>
                <c:pt idx="210">
                  <c:v>0.9</c:v>
                </c:pt>
                <c:pt idx="211">
                  <c:v>0.91</c:v>
                </c:pt>
                <c:pt idx="212">
                  <c:v>0.93</c:v>
                </c:pt>
                <c:pt idx="213">
                  <c:v>0.95</c:v>
                </c:pt>
                <c:pt idx="214">
                  <c:v>0.93</c:v>
                </c:pt>
                <c:pt idx="215">
                  <c:v>0.93</c:v>
                </c:pt>
                <c:pt idx="216">
                  <c:v>0.94</c:v>
                </c:pt>
                <c:pt idx="217">
                  <c:v>0.95</c:v>
                </c:pt>
                <c:pt idx="218">
                  <c:v>0.97</c:v>
                </c:pt>
                <c:pt idx="219">
                  <c:v>1.03</c:v>
                </c:pt>
                <c:pt idx="220">
                  <c:v>1</c:v>
                </c:pt>
                <c:pt idx="221">
                  <c:v>1</c:v>
                </c:pt>
                <c:pt idx="222">
                  <c:v>1.02</c:v>
                </c:pt>
                <c:pt idx="223">
                  <c:v>1.04</c:v>
                </c:pt>
                <c:pt idx="224">
                  <c:v>1.05</c:v>
                </c:pt>
                <c:pt idx="225">
                  <c:v>1.1499999999999999</c:v>
                </c:pt>
                <c:pt idx="226">
                  <c:v>1.1299999999999999</c:v>
                </c:pt>
                <c:pt idx="227">
                  <c:v>1.2</c:v>
                </c:pt>
                <c:pt idx="228">
                  <c:v>1.32</c:v>
                </c:pt>
                <c:pt idx="229">
                  <c:v>1.35</c:v>
                </c:pt>
                <c:pt idx="230">
                  <c:v>1.43</c:v>
                </c:pt>
                <c:pt idx="231">
                  <c:v>1.41</c:v>
                </c:pt>
                <c:pt idx="232">
                  <c:v>1.3599999999999999</c:v>
                </c:pt>
                <c:pt idx="233">
                  <c:v>1.3599999999999999</c:v>
                </c:pt>
                <c:pt idx="234">
                  <c:v>1.33</c:v>
                </c:pt>
                <c:pt idx="235">
                  <c:v>1.26</c:v>
                </c:pt>
                <c:pt idx="236">
                  <c:v>0.99</c:v>
                </c:pt>
                <c:pt idx="237">
                  <c:v>0.99</c:v>
                </c:pt>
                <c:pt idx="238">
                  <c:v>0.97</c:v>
                </c:pt>
                <c:pt idx="239">
                  <c:v>1.02</c:v>
                </c:pt>
                <c:pt idx="240">
                  <c:v>1.0900000000000001</c:v>
                </c:pt>
                <c:pt idx="241">
                  <c:v>1.06</c:v>
                </c:pt>
                <c:pt idx="242">
                  <c:v>1.03</c:v>
                </c:pt>
                <c:pt idx="243">
                  <c:v>0.89</c:v>
                </c:pt>
                <c:pt idx="244">
                  <c:v>0.74</c:v>
                </c:pt>
                <c:pt idx="245">
                  <c:v>0.67</c:v>
                </c:pt>
                <c:pt idx="246">
                  <c:v>0.67</c:v>
                </c:pt>
                <c:pt idx="247">
                  <c:v>0.7</c:v>
                </c:pt>
                <c:pt idx="248">
                  <c:v>0.72</c:v>
                </c:pt>
                <c:pt idx="249">
                  <c:v>0.78</c:v>
                </c:pt>
                <c:pt idx="250">
                  <c:v>0.79</c:v>
                </c:pt>
                <c:pt idx="251">
                  <c:v>0.8</c:v>
                </c:pt>
                <c:pt idx="252">
                  <c:v>0.79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8993624"/>
        <c:axId val="376805984"/>
      </c:lineChart>
      <c:dateAx>
        <c:axId val="38899362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376805984"/>
        <c:crosses val="autoZero"/>
        <c:auto val="1"/>
        <c:lblOffset val="100"/>
        <c:baseTimeUnit val="days"/>
        <c:majorUnit val="3"/>
        <c:majorTimeUnit val="months"/>
      </c:dateAx>
      <c:valAx>
        <c:axId val="376805984"/>
        <c:scaling>
          <c:orientation val="minMax"/>
        </c:scaling>
        <c:delete val="0"/>
        <c:axPos val="l"/>
        <c:numFmt formatCode="&quot;$&quot;#,##0.00" sourceLinked="0"/>
        <c:majorTickMark val="out"/>
        <c:minorTickMark val="none"/>
        <c:tickLblPos val="nextTo"/>
        <c:crossAx val="388993624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600" baseline="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8900F2F0-97CE-4980-8AA9-CD714125E3EA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19F8BB12-A0A9-47C7-9192-89F12405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53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011651EF-0635-4B61-B1C7-41F8FDC7CA68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DF897BD4-2453-4D86-BA42-BF621DB7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970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7BD4-2453-4D86-BA42-BF621DB7005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611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green.template_graphics2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2732088"/>
            <a:ext cx="73660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green.template_graphics3.wmf"/>
          <p:cNvPicPr>
            <a:picLocks noChangeAspect="1"/>
          </p:cNvPicPr>
          <p:nvPr/>
        </p:nvPicPr>
        <p:blipFill>
          <a:blip r:embed="rId3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5883275"/>
            <a:ext cx="7366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1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51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FB7E1-EF20-4DD4-95F2-85C09D17FDA4}" type="datetime1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D0007-DE76-724F-9A59-044EF43E14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67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8ECF7-0B08-4BB5-BE6D-1D7798F5D98A}" type="datetime1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F43F9-9AD9-3A45-93DA-A9D45DCAEB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02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F9606-2F8A-4680-BB77-7EE1732A293E}" type="datetime1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81DC1-BEBA-A345-AF53-60017037B3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8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D3F99F-C92A-4AA9-906D-DA7256C1AD58}" type="datetime1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92C6D-BE8D-DD4F-81E9-D4989C088B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30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2EEE5-7429-4C1A-9E2E-1EF217A483B1}" type="datetime1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DF97D-3401-F044-9350-D83781889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1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9A7-D769-42BF-BDAC-62ABF7E0E3E2}" type="datetime1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D6F01-C5DD-F44B-8162-7A3A521E6E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64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317A3-3446-4300-9344-181C37F7D691}" type="datetime1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A6ADA-3E88-CA4E-8C53-69D0507716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0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6512E-A5B3-4490-A07D-1E99D92777FF}" type="datetime1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8ADCC-D3CD-C94F-8BCF-C2964FC686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3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24864-6EE4-4950-8324-AB41820ADAA6}" type="datetime1">
              <a:rPr lang="en-US" smtClean="0"/>
              <a:t>3/5/2014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7CE4-E225-774A-9249-292B5807F5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7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AC86B-9B87-4A06-A963-2380692851DE}" type="datetime1">
              <a:rPr lang="en-US" smtClean="0"/>
              <a:t>3/5/2014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E57B2-D218-2543-B1F3-50F8C73AA9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6F50E-8B69-4751-B1B6-9481F86C6ACC}" type="datetime1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DE4E5-189A-6749-A62F-55E6235656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A5598-00AE-43C5-9F5F-3693D2C1882B}" type="datetime1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3911F-13D9-5149-AD26-CA8FF84BF8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5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1409"/>
            </a:gs>
            <a:gs pos="2000">
              <a:srgbClr val="00564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E9A52AE2-B2D2-4A39-841B-D0B2D9F3D4FE}" type="datetime1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30F92C6D-BE8D-DD4F-81E9-D4989C088B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5" descr="green.template_graphics2.wm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6164263"/>
            <a:ext cx="2463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CF0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Hemp Policy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of North Dakota </a:t>
            </a:r>
          </a:p>
          <a:p>
            <a:r>
              <a:rPr lang="en-US" dirty="0" smtClean="0"/>
              <a:t>Federal Petition (DEA)</a:t>
            </a:r>
          </a:p>
          <a:p>
            <a:r>
              <a:rPr lang="en-US" dirty="0" smtClean="0"/>
              <a:t>2014 Farm Bill</a:t>
            </a:r>
          </a:p>
          <a:p>
            <a:r>
              <a:rPr lang="en-US" dirty="0" smtClean="0"/>
              <a:t>Rule Making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016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Phantom fuels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A6ADA-3E88-CA4E-8C53-69D05077168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969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How would you feel if you had to pay a fine for not buying a product that doesn’t exist?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838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Renewable Fuel Standard (RFS)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federal law enacted in 2005 and updated in 2007 that mandates the minimum use of various biofuels by type and year.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Provides support for the development and operation of biorefineries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 smtClean="0"/>
              <a:t>THIS IS NOT PART OF THE FARM BILL.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07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Each year blenders are told the amount of each type of fuel they need to blend based on the amount of fuel they used the previous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7170" name="Picture 2" descr="http://www.imakenews.com/dhaugh/dhaugh_pic_2690387.JPG?z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950" y="4495800"/>
            <a:ext cx="1900652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651" y="4495800"/>
            <a:ext cx="2233607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bp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151" y="4495801"/>
            <a:ext cx="1701799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1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0017"/>
            <a:ext cx="2390503" cy="435614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Changes each year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be modified by EPA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21506" name="Picture 2" descr="http://libcloud.s3.amazonaws.com/93/fc/5/794/RFSmand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637" y="1770017"/>
            <a:ext cx="5866953" cy="3484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88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AutoShape 2" descr="data:image/jpeg;base64,/9j/4AAQSkZJRgABAQAAAQABAAD/2wCEAAkGBhQSEBUQEhIVFBIVFxgXGBEQEhgXGhkVFRcXFhgaGxYZGyYqGhkkGRgVHzshIycpLCwsFR4xNTMrNSYrLCkBCQoKBQUFDQUFDSkYEhgpKSkpKSkpKSkpKSkpKSkpKSkpKSkpKSkpKSkpKSkpKSkpKSkpKSkpKSkpKSkpKSkpKf/AABEIAMYA/wMBIgACEQEDEQH/xAAcAAEAAwADAQEAAAAAAAAAAAAABQYHAQMEAgj/xABHEAACAQMCAwYDBQQHBgUFAAABAgMABBEFIQYSMQcTIkFRYRRxgSMyQlKRCBUzoSRDYnKCksFEU7HS8PGDk6LD4RY0NVRk/8QAFAEBAAAAAAAAAAAAAAAAAAAAAP/EABQRAQAAAAAAAAAAAAAAAAAAAAD/2gAMAwEAAhEDEQA/ANwpSlApSlApSlApSlApSlApSlApSlApXyH3x5gA9D558/oazbtT7WxYZtLXEl6w3PUQ5xgkficg7L8ifQhbeKuObTTlDXUwViMrEo5nb5IPLyycD3rK7rtj1LUJGi0mzIUf1hTvXHTck+BPPY5rt4K7F5LphqGsPI7yeP4ZmbmOQCDK+crtnwDGNtx92tlsdPjhjEUMaRxrsEjUKB9BQYevZ9xFdMGuL1ogxyVa7Ycud/4cPh+g/lXavYHfbZ1Me+O9OB7b77fKtzpQYxZdkOrwKRBrBTz5Q8wUt7jJ/wCFfbzcUWWSRFfIB5Kjnr1wvduT+uxrZKUGUaT2+RKwi1G0mtJPM8hZeuN1IDD9D0rSdI1yC6j723mSVPzRsDg+hHkfY1xrGg293H3VzCkyb7SKDjPUqeqn3BBrKta7E57WU3Wi3TxOAT3DyEE4wQivjDAkfdk26ZNBslKzDgnth55RYanGbW9B5OZlKo7eWQf4bHb+yfIjIFafQKUpQKUpQKUpQKUpQKUpQKUpQKV13FwsaNI5CoilmY9AqjJJ9gAaregdpun3jiOG5UOThUmVoi5JIHJzgc5yOi5NBaKUpQKUpQKUoTQUztT48/dlnzoVNzKeWFG36Y53I81UEfVl9aqnY92esT++b7MlxN9pEJBkqGOe9OfxtsR6A++1csVPEPELSP4rK2JIHl3MbEIMEHeR8Eg+Rb0FfoADGwoOaUpQKUpQKgNf4r7mVLWCI3N5J4hArhAkfnJLIQe7Ty6Ek7AGpyeTlVmwWwCeVdycDOB7ms/udbGk2ZuJEM2qXzK/w+MyPOyqBEoXJEUQIQDfpgbtQaEucDPXzwc7/OuayDSOM9Ztb2NtVgC2dzIsY5Fj5YXfATxKxIGSAQ5P4sbitfoKnx12b22qR/aLyTqMJcoPEPQMPxpnyPvgiqTwhxtc6VdDR9XOYzgW92TkcpYheZid4z0yd1xg7dNiqB4z4Ph1G1a3mABwTHLjLRv5MP8AUeY2oJ6lZp2R8UTZl0e+yLu02Usd3hGAP73LlcN5qynyydLoFKUoFKUoFKUoFKUoFKUoKnxVxrZRNLY3DSEGFu/MMTuIYpBygyMgPJzc23XqM42qpcFW9vJAuh3QjuICHlsruI7SxB+duVlwY542O42Prt18PBlzffF3+poouUa7e3ubRUVZO6gUcjxZI5nVWK8n4vcnImYOA4rq6tdU0y57u3E4nkthzKhcYWUqo/hyEDkZSP08w+tH47/dly+lanOzlGQwXbAtzQSZ5TO34SpwpY9c+gzWmA1nN9owuta1CGTbn01Ik5l5spIzczr7K4G3qM1J9keum50qHn5u9gzbyBxuGi2Gc+fIU6+eaC50pSgVV+03X/g9LuJgcOU7tOv35PAOnmASfpVorKv2irpl02GMbCS4XPyVHIHyzg/QUHp7AuHO40z4k457pi/ntHGSiA/Xnb/GK0yvDoeniC1hgX7sUSIP8Kgeg9PSvdQKUpQKUpQKq/D/AA2/xk+o3S/0h2eKFS3MIbVG5UC7kBnwZCQf6zG24q0UoPPf6fHPG0M0ayRt95JFBU4IIyD7gH6V6KyTXu2+RZpGs7I3FlbOFnuiWwSTy+Bhsoz0JznY4ArUNI1RLmCO5iJMcqK68wwcMMjI8jQeuuue4VFLuwVR1ZyAB8yeldlVnjTgSLUkCTyzBFVuWKNwqd4ekjDGWYdACcddt6Co9tWmtbiDW7Y8lzbOqsyjZ43OBzkEZUHw+4kI9K0Th/Wku7WK6iOUlQMM9QehB9wwI+lVfhC1N7oC20553aKa2cvv4o3eEE+eRyqc7HYHrUD+zxfO1hPA5ysM5CewZQWA9ubJ/wARoNWpSlApSlApSlApSlApSlBReI+Fri2uX1XTCO8YZuLFs93c8ufEMHwzYJ3xucep5pjgy4tbiI6haryfFYaVASMSpkNzJnAkycFgMthTvtVirO9EnTStUubSZxHbXr/E20j7J3rbTRc2MBs8pAJ6AeZoJTuZJ9cMkcgjjs4EjkXk5jP8TzScvNzDlCciMNicsfI1AaNP+7NfuLWQBLXUSJoJDsO//EmegJYvt/c/Nirzb6UyX0typUxzQxoynPMJIWk5SPLlKyH6qPWu3XuH4LyBre4jDodxnqrbgMp6qwz1FBI0rGrvXNW0F/6Rm/03IVZj/ERc7cz9VbcDx5U4wCK0vhbjC21GHvrWTmAwGQjDoT5Mvl579DjYmgmqyX9oz/7G2P8A/T/7b1rVZz286X3ukM4XmMMiSZHkMlGPuMP/AK+VBokbZAI6EV9VEcI6qtzYW9whyHiQ7HOGCgMM+oYEfSpegUpSgUpSgVVu0rUXj094of490yWsQP57g8mc+WF5zn2q01lvbhxLLZGwuIgCyTSOFkXmQkR8niGRviRsY3G58qC7aPwlDbaeNPVAYu6KPtjnLLyuze7bn/tUZ2TFv3Nah+XIRlBU5yqu4U+xwBt/2qZh4hifTxf5IhMHfnbJCd3znYeYGf0ry8Aaf3Gl2kW4IgjJBGDzOodtvmxoLBVc0jtCsbq6eyguBJMgJwqtynlOG5XIw2PY9NxmvLxhcPcyLpVvJyPIBJcSoSGitc4PKfzyHwAenMdutQXEPDFva6po8ltGsJEkkBWNcc0fdMRzEdSPF13POetBddH074WGXOMGa4m8PTEsrygb435SPrms6/Z1jPwl1JykK9x4SfPCDP6ZFTvbVxN8JpUiA/aXP2K7/hYfaH6JkfNhUp2ZcO/BaXbwMMSFe8kBG/eS+Ig+6ghf8NBaaUpQKUpQKUpQKUpQKUpQK8mqaalxC8MiK6upBEiBhuOuDXrpQY72M6/La3U+hXbDniZjCT5kHLqCeqkYkHsW9q2Kso7aeGpI2h1u08M9qR3nKu7IG8LHHULuD6q/oKv/AAjxIl/ZRXcewkXdfyuDyuv0YEe4wfOglLm2WRGjkVXRgVZHAIZTsQQeoNY3xX2Wz6bKdT0V2Upu1oBzeDHi5ck94v8AYIJ9NwK2ilBRuzjtSh1NO7cCG8X70BP3sdWjzuRscjqvy3q5X9ks0UkLjKSIyMP7Lgqf5E1nnaJ2TfEyC/sGFvfIefw+ESsDkHI+7Jn8Xn5+tc9mnap8UfgL4GHUI8qQ6hBKVODgfhl9VxvgkegDydieovAbrRZziW0lYoD+KNmPNyj8vNhv/FrVKy3tQ057G8g4gt1z3REd0i7c8TYQMd9zg8u+cERn8NaXYXyTRJNEweORQyuOhVhkGg76UpQKUpQKyD9ozTmktrR0QsRMyAKhY5lUYAI9SnTzOPStfqO17RI7qExSllAIdZI25XjkQ5SRG8mU7+nrkZFBRG0p4dIstC5v6TdKEk6Zjhz3ty3yVSYx6lhV+t9UVriS2UbwpGzEYwO9L8q/3gEzj0ZfWqbompwRSSPbQ3+pXDDla9aMYYKx8CzSGOMRg5OIxjz3NccKcTPFfTwX1vNayXc/PA02GjYCJEEQlVivOOQnlH5sddqCs6BxZJLxfPGjYhcPAy7EEW0bYOfXvAx/xEVfpQLjWVxutjbsWIb+uvCAqlcdRFEzZz/WL9c64GtItPmvNQlaOS9llnhg0+EjvecTNzL3YzjmITcDCoc5wa93HOqyaTpncBi+pak7vJIu+GcIsnJ7KpSJR9fKg8VwRr3EIQDNjYZydiHKtv8AR5ABj8qE7Zrbap3ZZwV+7bBY3H9Il+0mO2zEYCAjyUbee5Y+dXGgUpSgUpSgUpSgUpSgUpSgUpSg+ZYgylWAKkEEEZBB2II9MVithdNw7rDWz8w0q8bmjZj4Y2bAzk9OQ+Ft8leVjnAFbZVf444Pj1Kze2k8LfejkAyUkHRvcdQR5gn2NBYAaVmfZZxhIrNot+eW9tsqhc/xYlAxg/iYLuPVcHyNaZQKpPaL2ZQ6mneKe6vEH2c4yOhyFfHVeuD1XOR6G7UoMo4S48Z2bQ9cj5Lhh3YkkGEnVgRysw25iOjDZvZuvo7MZH0+9uNCmJZVJntXO/NCx3HtjY49ef2q08c8BW+pwd3KOWVc91Oo8SE4P1U4GQfpg4NY1r+t3lo0S3bBNT0080Nw33bq1fCsnOfvsM/Mrzg+Ibh+i6VH8P60l3axXUeeSVA4DdRnqD7g5H0qQoFKVD63wxHdMplluAgH8KG4eJT7nuyCdtuuKCYpWB9pF5b6ZqdpDEbkRBQ9yq3txl0duUDPe5VgFZtiAeYVuOkxoIU7p2kjI5kd5WlLK/iB7xySwwdsnpig9dV3jPSZLgWiRpzcl7byu3Ny8kcRZ2YHPXbl2/PVipQeWPS4lladYoxMww0qxqHYDyLgZI+tZpxNaxy8WWKzkcq23PEp3DSq8zDIPQ5BO35FrVayPtktxFqWk3wyGE4jZsj7qyI6jdhj70ntvuRQa5SlKBSlKBSlKBSlKBSlKBSlKBSo/WOILe0TnuZ44V8u8YAncDYdW6joKz/Uv2hdPjbljSecYzzogRc77faEH6486DUKViI/aXHN/wDjzy56/FDOPl3XXHvU3pv7Q9g+0sc8O3Uqrrn0ypz/ACoJ7tH4B+ORLm3Pd6hbYaCUYGSp5gjE+WdwT0J9Ca+uzjj0X8TQTju7+DwzwMOU5U8pdV/KT1A+6TjoRmb0Xi+zuxm2uYpf7KuA3+Q4P8qrfHvAsjyrqenHu9ShweuFnQDeNh0yRtk9cYPkQF8pVa4G41TUISShhuYjyT2r5Dxv8iAeU+Rx6jqDVloBNV/jPge31ODuZ1ww3jmTHPGT1wT5HAyDsf0InyoPl06VzQZv2UiXT+80W8wsiM0ls/4ZoW3fkPmVbLFeo5/Y1pFeHVdGiuFVZVyUZXR1PK6OhBDK43U+W3UEg7GvdQKUpQfkHtG1f4nVbubIIMzKpU5BSL7NCPmqg/WtF7Gu1tYVXT76TEYwIJ36IOndu3kvTBPTcHAxj0cWfs9zS3Us9pcQiOVmfu5gylCxLcoKhgV367f61eeBuya10+FgyrcTyKVklkUYKt1RVOeVP5nz9AF3VgRkHIO+R6VzVbteCxb4Wzuri2j3+wDCaMAkHCpMG7vz2UgeLoasUakAAnJxucYyfXAoPqsm7cb0PPptghBlkuVkxncAMI1JA8iWbfH4D6VpetazFaQPcTuEjQEksfbYAeZPoNzWN8BQS61rb6xKpW2tziJWOcMo+yQe4yZDjbmI/NQblSlKBSlKBSlKBSlZF2l9o1xJcjR9Jy1wx5ZZYuqtuDGrHZSPxPnw9Mgg4C86/wBothZNyXF0iv8A7tMyMN8bqgJG+euOlSOhcTW16hktZ0mUYzyHdc7jmU7r9RWdaF+z1aJGpu5JZ5jgvyPyJnG6jAyRk9SQTgdN6iOI+zufRJU1PSXlkjVgJbUguTGTkg8o8cZ6HIyuxyeoDbZZQqlmIVQCSzHAAG5JJ6DFZRxL2xyTzGx0WE3E5yDccuVXGASin7wG/ibC9PvA106m2ocQt3MSSafpgA7x7hSJJmIBwE/Eo8hkL5kk4UaJwpwfbadAILZMDq0jYLuck5dgBnr8hQZxpPYS9xJ8Vq1280zHLRRNtuc4MpHTc7KAPQ1f9L7OtOt8d1ZQArnDOgkbc5+8+T/OrHSg8n7ph5eTuY+TOeXu1xn1xjrULq/Ztp1zky2cXMcZeMd23h2HijIPTarLSgyPVP2dLYnntbqaBgSw5wsgB6rykcpGDjfJO1d+k8Aa5bLyRawhQAACaMy46bDvFblHXof/AI1WlBl9x2Z34k/eQ1BH1NAoUrbpDE6j70cvIMyZGwY+QHti2cI8ZLd80EqfD30O01o58SnbxL+aM5BDDPUfM2Sq9xPwVFeMkwZoLqI5iu4MCRfY/nTr4T6npmgsNKjNEN0Ay3YhJUgLLblvGN8lo2H2bbA4DMPF123k6BSlKDruJSqMwVnIBPImOZsDOBkgZPuRVcuO0a0iwLky2pOcC6t5UGxI++FK74P4qs9cMgIwRkehoIOz47sJSRHfW7Ebkd8g2+pFe7/6gtv/ANmH/wA5P+aqvq1rZ3moCxFjb3BjQm5neMfYKw+zQOFz3jHJwCMAE13Tdj+ksSTYoCfyvKo+gVwB9KCXv+NbGEZlvLdfbvkJ+igkny8vOqbrPbzZJ4LNJbyY5wkaMi5HqzDOPkpqw2vZVpcbFlsYST/vA0g/yuSB+lT+naNBbrywQRQr6Qxqg36/dAoPzpxfa6veyx3Oo2t0LTIbubZDiNAeU8qEnlcgfefffPTatJ4T7VdKt4o7MLJY8gwIriJhgknJZxnJPXmbHWtNDDOMjI3x54Ocf8D+hryajo0FwvLPDFKvpLGrjbOPvA+p/Wg40vWoLlOe3mjmX80ThsfPB2Pzr21nuodiNizGS1aezl8ntZmAB/usT77AjrXostE1m1PJHe217Fjb45HjkB3254w3MBscnc7jagu09wqKzuwVFBZmYgAKBkkk9ABWeXnaPdXrNFolp36jZr64ykIORnlDcvOfr9DXuj4Xu9QZDq3dJDExxZWjMY5mB2klYnJTpiP9euKnNcS7jjji06G2A3UtOxRIhgcpWNF8XnsMdB67BTX7N9UuRzXmtSIWG8VmhRMbjHhZM7H8u/vXHBc3wGoSWsmrfF25h5ue4lz3U4k5VjDF2AYxhyVyD4RtXRxtoC29lcz3+rTvdPE3dqJjBGXAwipbRnxAMceezknHWvHPpd5NYQ2X2BLxRP8Auyyh5E5MK4e5nLAxksuQFxzMpHiGSAuPatxn+7tPeRDieU91F7MRu/8AhXJ+fL614uyHgIWFoJ5l/plwOaRiSWVG8Sx79D5n1b1wKiNetV1HiiG1fBhsIO+demZGKsB7jLQHHsfWtF1jW0t+6DKzPNKsKImMlmySdyPCqhmJ9FoJGlKUHHMM4zv1x54/6zXNMUoFKUoFKUoFKUoFKUoFKUoFKUoFUvj3jZoClhZgS6jceGOPO0akHMr+gABIB9M9BUXxx2qFJf3dpi/E6gx5PAOZIj558iw3/srjxHbFVG17IdaglN7DfRC6kBMjd4/MeYhiCxjIbLAddthQavwTwoun2oh5u8lYmSaY5zJM+7MSf0+nrmp+sbg4j4ltf49kt0qgklVQsR02MLddunLnevQnbjcIAJ9GuVfHMeXnAwOrYaLIH6/Og1ylZLZ/tG2Z/i21xH/c7t9/8y1K2vb3pb45pJY8/ngY4+fJzfyzQaLSqGnbjpJ/2ph87eb/AESuW7cNI2/pRPyt5tv/AEUF7pWbXHb/AKapwnxEp2wI4epOfzsPb9R745l7R9QuMjT9HmIzgS3xEI3GQeUkZHyb09aDSM1SOP8AiVyyaTZORf3OBzp/s8PV5WI+6eXOPPfIxtmIsezTUZQZbvWbqOZ2ZjFZyuIkDHPKuWGw9gAOm/WrfwrwTb6eHMIdpJTmSedy8jnc+Jj8z0AoKtp3YXZ7teST3sp/rJpXXAHkArZ/Un6VdNA4XtrJClrAkSscty5JYjYZYkk49z51KUoMk7GX+I1HVb5vvNNygHJIUvI2M56AKg+lTfaVqAtr3SruVgLaOeRJMgnDSx8qOcHovi+WfOsu0bXrvh7UrkTW8klu7nnGCquOc93KkhXHQn55I2PSe17jy616A2NlpjcjsvNcTNlUwwYMGACodjuSTg7Cg3OlZVwJ2oLA37p1Ru5urc90J5D4JAv3SzkDlJXGGbZtjnJxWppIGAIIIO4I3BHzoPqlK8t5qkMIzLNHGAM/aSKu3r4iNqD1UqmX/bDpUTcrXiscZ+xSSQf5kUjP1riy7X9NkYKZ2iDdJLiF40O2R9owwMjcZI6igulK6ra6SRBJG6ujbh0YMpHTZhsa7aBSlKBSlKBSuGYAEk4A3JPkKzni7trtrdvh7NTe3RPKEhyUD5xguAec5/CmfTIoL7qWpxW8TTzyLHEgyzucAD/U+w3NY9rHH97rUzWGkI0dv92W7bY8p2yW/q1IB2Hib23FfendnWoaxKLrWZWigBylnH4T6fc3EY9zljk9Ota1o2iQ2kK29vGscS9FX36kk7kn1O9BAcA9nFvpcWE+0nYeO5ZQGP8AZUfgT2B3887YttKUClKUHRc2Ucg5ZI0cdcOoYZ+RFRr8GWJ3NjanfO9tF19fu1M0oIVeCrAZxY2u5yf6NF1P+GvteD7IHIsrUH1FtF/y1L0oPPaafHEOWONIx6Roqj9AK9FKUClKUClKUHy6AgggEHYg7gj5VyiAAAAADYAdAPlXNKCt8X9n1nqS4uI/tAMLPHhZBsR97G4Gc4ORWfnsBmiz8LqssYwQE5GXr1BZJRsf7tbJSgxe87HriON5rzXJhbplnOJD4F8/FLsfoetVLhfskfVZZLiKSSGw5iI57oB5ZeXYkKOUEZB3zgdPEQa0LtTlfUL610KGQqJPtrllIwsS7qD582zNg4GSn00rTdOjt4UgiUJHGoVVHkB/11oKfwV2RWmnc7b3ErgqZJgNkbqqqOmR1PU+w2qy8PaN8PZw2rlX7pAnmRhfu/ez0GB9KlKUHxFEFAVQFUdAoAA+gr7pSgVH6hxDbQZ7+5hix/vZUX26E+tQHH+n6ZyC51LChchT3siFvMqEjYc5xkdCcE+tYVDwoNXuSmk2LW8CHx3FzM7denMSSAfPlXmPvjoG3al2y6XDt8UJDvtAjSdP7QGP51Urzt5luGMWl6dLM/k0is2w6/ZRZ9vx1P8ACXYjY2sY+IjW7nO7STDwA+ix5xj3OSfbpV/trRI15I0VF/KihR+goMXg4F1vVTnUro21udzApGSp/D3UZx0A/iEkZ6HetK4V7PrLTh/R4Rz4wZpPHIf8R6fJcCrHSgUpSgUpSgUpSgUpSgUpSgUpSgUpSgUpSgUpSgUpXxN91vkf+FBlnZLH8XqOpas+GLTGGI9cIu/mMgcgiH0O1atWVfs6TqdMlQY5luGLDz8UceD19iPLoa0zUrPvYXiEjxF1IEsLcrqfJlPqDQemlZJLxzq9pevp/cw6m0ac/PBlJe7zsZQuVRyCvh5fMYzmk/aFr0j8kOjd2SM/bh2GB18ZZBnptnPzoNZklCgsxAUDJZjgADzJPQVmHGPbpbwMbexT4u55uQFc90G6DBG8pzjZdj+aoiTsu1fUiDql+I4tj3ER5sYH+7TlQHyzk+fXz0HhTs3sdPAMEIMo/wBomw8nTGzY8O3koAoM+4d7LrrU5v3hrcj4O6WgYqeXOeUgfwk/sr4jnJIPXYbGwjhjWKFFjjQYVEAAA9gK76UClKUClKUClKUClKUClKUClKUClKUClKUClKUClKUClKUClKUGBccaZPw9fjULGYdxcuea3fpnJdkZQMFNzgghhnHlk8J20ajqUiWNokFrJNle+JdiNj0bB5ds78pPpilKDV+A+BU02Fl52muJm55rh+rvv+ijLdST4iT1qz0pQKUpQKUpQKUpQKUpQKUpQKUpQKUpQKUpQKUpQKUpQKUpQKUp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8" name="Picture 4" descr="http://images1.wikia.nocookie.net/__cb20101225003632/casper/images/a/a8/Casper_the_friendly_ghost_4604f42d4e88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548" y="545698"/>
            <a:ext cx="7036424" cy="5453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data:image/jpeg;base64,/9j/4AAQSkZJRgABAQAAAQABAAD/2wCEAAkGBxQTEhUUExQWFhUXGBoYGBgXGRwaGBodGB4aHBgaGh4YICggGhwlGxgZIjEhJikrLi4uGB8zODMsNygtLisBCgoKDg0OGxAQGzEkICQ0LCwsLCw1NCwsLCwsLCwsLCwsLCwsLCwsLCwsLCwsLCwsLCwsLCwsLCwsLCwsLCwsLP/AABEIALcBFAMBIgACEQEDEQH/xAAbAAACAwEBAQAAAAAAAAAAAAADBAACBQEGB//EAEYQAAECBAQDBgMFCAECAwkAAAECEQADITEEEkFRBWFxEyIygZGhscHwBhQjQtEVM1JicoLh8ZJTokNUshYkNERjs8LS0//EABgBAAMBAQAAAAAAAAAAAAAAAAECAwAE/8QAJhEAAgICAgMBAAIDAQEAAAAAAAECEQMSITETQVFhFCIEMlKxI//aAAwDAQACEQMRAD8ARHUvpuN22jqQITRMmgB0oq5YrIPK6eY9RF8RMmSxmKAoBicqjVzQJdNY56kd6lAakyNR4iKqJqxNgC1GI65Xjs6eymswsLae0JjDKmJQpIQFgZlAqbxOQlwGcAJDba2jqcHiVmnYEkfxkmvltGkpWCEoJcmjJxRNyXPToWHSOTMHKWM80Kp4QCEjShIUVav5aQgnAYtKmPYAih7xetbM+tudrQWZJnZf3kk/0pWrfn8oCUkO3jkh3BNLJyAJfa/qa2i+ImEg0JPl84zJ3bJPjQRU/u1uGGrFgGF32pFsTIxYFDIUGehUCfW994DTvkKnBKkN4BB7Sr0UfJkv52HMRpyiSbf9sYvD5k9KSpUsGYCS2hplFQTprSOyeJYlyPu0tNW7xLP5Gu7wJK+hU67RuBJNCLuB3etvSHJSCEszeVoxsJPnrdk4dxoAtTeixDsqbPA8Mgu1kKHV3X79IXVh2Q5MBAJY+gMZs9eUEqFNXCR9WJ8oZUJ5t2NtZSr8xntGNisHiSfFh9QSygH0SGeteWt4ZRYspIrODkFJAzEmoLFwmgAG1KQ3hJZ7NJAYa21Y2FKx3DcOmpuo6juIZQchyCpRBLv6HzEvDYl8qVCzEGWQSA2oURbz30h2rVGhLVt0UVMNg/00dlp1U9rdITXhJwIaYjd1AtdqdGNDr6w4MBPIcrQFCguQbgktpajb1MKoNOyryxapFoHMWxu3nBZWAnMPxJT6slYI3Ie/TWFZ2EmhZZUtlOUhWYEsa8qXpGcGzeSKDZy1Nn2i+B8ScuVsv5W1Y+jbFq2rCSpU/wDMZYBuUkqPkMt+vvDQExTKQpKVgM8x8qgbuXcV5+WoOr1aElNbJo1lcoq20ZSl4sf+WI6r2f0bzgS8TigXT2S3cMxSQdGrrzifjkU80Q+LSMxe9P8AH0+lYOsklq/VoSM5RSoYiXRQY9lUJBo2pzvRw4Gb1B97xCRSTmZmImpzNoVC7kMfWKOLaROOSKbseJIB+L6W9e8PSIJ7u9/poz18RxKgQMKdgc4LVqSWb4QqqfiE3kLU+ze2V94VxZRZIG1PlHn6nlAx3Sw+HSM6VjcRph1in5iwpyU3KCI4gtXikKBqSXAHr0aNrIDyYzZXK/DS4Z1bMNQRT6pGdPcJYhiAAw0ajDox9IeSuaUmndD2L10PRvqlczGJmpoZZUDYpbd6ub19oq09TnhJKbZTtSLFXqY6swv2U1/3ZL7M9nqXaCGXN/6RFHqpL+xLQusi3kh9CPEiolTv+n/3CJG1kbyQ+jEhvr/FoXlrBUd2D11Z2sLCjQyJakljlIa4J+m5lukJTsOtFR2WViT3iCGuWarmut4EQT7TobUARaw+vrlBMMPzAWI0HlCuCTNmSwsCWxsMxr7PtprDMqTOYpIlAkUZaj7hNKcjGf6ZcrhC/DMRnQo0PeLlmq4oOlvKGyaQqnhk+SlpZlLSX8WYEOSdL3+Hk3g8JOUn8QyU1YABS3t/MG19oV8seLqPRwHU/wCeXvAeBAiSCrVSjWpbMW9mhj7lMasyXyAQdtystXlaAjCzUIAQpHdDB0nqonKR8/nCyVxqx4SqV0aGaD/dkTEtmUg6EO4OhGhroXjFlHEPVUvLyFSGo3eLF+X6FlWGnqBAnJSk08IztR6gtmuzClISMXF+hpzhkXsc4VRCik+Iu99A3j5NoIZlA6Ursn5RmpwS5afwppSPzDuqD0AIzINSG9POK9hNP/zJAoT3EA3Yjw09+kUbTfZKKaXRqieQoPyplEX4UCZjlTpzEgBiLUNBQi12FdYwjgpijTEmpr+Gkm2wAY/GGPuSglOWaQofnDsbucgo5ck6uTXYxpewTTbVI9mExdCRHj8EvEkCWieNRVCUjqnuk7er9Ng8Mx7A/eEggmmRIB692vteDqB5PwX+0AU4YA903qR0paEkTTlb3/3WH8XwbELT+LPS4sQgFn3okHWvSEh9lMSSxxKSkaCWlJIptY+cNxXZNSp3RXO5/T66wKY5WguGDiv8wFKb5fYQ4r7Fz3dOImAf1Wt/LXXbSDYf7KTUP+MSqjFSiWHeFUkMfEdvlAVfRnO/QpLB+qR2Wl7N6wxieCYgF0zUakugqIAszEOT6elclOFmgkjEMbEdgkg1Ymi/P2ggv1QPEJAnOWca6swv6nQ2hxhCKcEvNnzhc1vEoEJNWAyAsGAFQd7wYme7fgFr0Wkak3UTtprCSV9MeD1XKG8trtb1rCuNwySSSCVpSMpJLAEl6GmjW15QRE6e1ESyq5GYgVtWp3em27wpxLDzlKSsFIcJFHILF+9UWJI13pRtGLTs2SaaodyRws1Q42LN6QNS5jDuA7hLlvPTT9YpiJikiiUks4BWyj5BJ5+28TcJWVWSFcgON4pKZYOUJZQDpcEOCD4TUci/SPVcGw/cBLFwCmjUa/1tHkBOWslEySpIIIzAhVWp+UtXVoY4N2kggomKKGGaXMBOz5SLEdOsVinrTOebW1o9sZI2EBmSQAwEZCuNzAS8tw7ABTDmapcGnSATOOrp+EDd05lKOwYhDCu8FKQtoyjPXUFRYUZxRgxYpAf5VtAVTiPzK8if1iT8QWKspqR/DmD0OYDmOdCIoHIJy86uDXqB7Q7TNBxSKmcofmP/ACjsVX2gLdko/wByfmREgUxt4jyJdCSSBpT1DvS8AxAdCuh56GO/cWS5mzDu+UsGuGFYHK4ahaaTphDAkZkd4H+kcj8nvEFjfdlnm9UyvAJWWWmpZSAoudTUANYNyq96RrSHBpCy8JmI76keGiavSjksBdIcDRoIMKhw65w/pWB8RTT3hpRt2mCE3GNNMYzlmigVVoVlYBJoJk5stO93q2N8op8HpaKjgOdKskydmt+8SaauCA/Qcqwvi/RvNxdDy5gEVxKwEKJsASYwF/Z6fnAVNUUPYkgkbChAP6wHDcHXNzKRiDkzkVCiQzGrmrb1sDWMsf6aWZ1VG8lDVAa1aOSHegJYg84me0c/YylB5pCnYBlLQGFqJLF6u56NFUcGlOR30p/lmKYbm7tyryjSim7s2PLrGqG1LJFTFHg+G+zoUTlmTiHuqZTyIDEBiHrDSPsu1ApVrqmrJPNgw+rQjgl7KfyPwQlpJobUqYuXs+vxaNGV9mAxBcvtMWCLc+vrGVjuAS0LUkqmZ0ihzkgOAzsAbaOH94MYJ+wP/I/Bng0zLOQ70X7Za2q1rx9EUkXePmaJQCWZ+ZJOpJPeJIOl9Bzg/auzqmUdj2sz277jS0W4o5pRk23R7yfLqW1pX6rC0/EIl+JQHMsOfyjx5lqWQO0mi7/jTK3IAetknfTWoJM4QFABaphZj41MK6OSbDe9YDSXsCt+j2GHxWao1H+oqtRePMjAgBu1ntoO1X8lQKfgkJYqxE8lRYAzVMTsOet9NIGt+xrceaPUYhYCCVFgASSaNzrHjCghwf5dqUDCn1frGrP+zS8rBcwpGnaqL2oQqhArR9orO+zClkElizUUU9AcjD4jZrxqVVZozqV0YkQTHf62jWxP2dMtBWoulIslSs16+K/IfQyk8Pdilat/EymL0olho97ecKofpXzJ+gYfcxYktBxgAA+ZbguTmFQ/MHfQQI4RKQ/aLd6p7rgalymvSD439D5V8OSy9lMNYuUMoHch+YAo50vTzgcvDodwVV1JFORASxETsqu6z1I+QA9jvygR4fLNkblHhDSltHUa7worDKZSwo0u5FNmGWgt6GByZa1B86k1/KUm39ST9GKpWiDfqjQzcoqpTB+Y+MJDDrLOtbgDVLPr3QGI11i83DzAP3l9FJBOlmIfWjfCpSFcvoKfJSpRJcgjUAxeYkZQGDZtamxcudX1g+G4ZMUAQsFNXBlkHn+apfcCOo4TNIKVF01IoASTYEuQzODT2grgVtNcGL5n66xI05/AZr91SWbVL/8A5CJCast5IkxR/DURsfhC+DAA7oASwb+YMzvqNj8DSATOBS1MFLIAcl1FSn0DkAeelqxqjCdoTVQygkFCmLM5oaCpNawElVJmcnts10BmgaDpHOz+jCs/Bd1kTJ6FA1Klg+exFPys9daQDD8OY/iTpqgzUWR8vmYTx/pVZ76ix7BJFSiqSxBfNzuKOC9OfnDISakmr+cKqwsrKlCStIAZkKUBTcklywa3ya6MHKJP4mIHSYW6eGkNKNu7BCbjGtQzNAOFygmWlIo4zmjO9ydDUb7dIUxnC8/gmz0hrqmKW51cFvZo4eHoyBC1KUUjK4UR1YX+Ou9ckkqsE3KTujWkzkqCgCCQagG12djFJySyqqFDUX/3C2B4TLQ+UO2pK32IIcAF9GNvKGuwlCmVRHOZMPqCsuH0tAdJ9gWzXRufZZIKFlLNn0YgUDAZaU5RtqRV48bInJS6UhSUl3CFKSDSjgH9IDIw2HSolCchUKstYJI1IdjrfcmElBN3YFsvR76QGD+0eU4+r8ddtP6rJc3ZrC23KBJx7Bgua1W/FNH0L6D5wpMkoUC7muZ1FS1c7qFS9SGpSwgwil7M1L4QLPNo6kwurByAXMoOQADWXrUMD3jWhG4s0PyuFywapSxuHmDQUHfJFucUpfTbt+hbDIzT3oQlLMzkEnxcqFm5xuyzpGcvBSiCAhKauCkrzDoQpxpyoY6iW1yomzha2+MZpP2aLa9D6kGkK46YU5aAutILlqVtzpbeBKkUZyeqlmmxdVTzhHG8LExJTYOWCVKau4UT0cN7wFFJ9mlJtdH0cpiiRrpHgMLgiAUqWWFSM8xm/hAKi4Oz8qQtLQgFkrxCQPCBMWhJGhSkKHdoajV/LeNfSX9uqPc/aGYUyFkO7UDlLnQOKgR5DDTyUJIIIIHP61hNZQWHaTiRXvTFrQ4r4VKIMJTeDyvyTJ6HJolXdrc/GkPFKqsK2T6N56M4Pkx+MLYsWcEjYB/UDS0Z0vgsmxnYjKd123DAF/8AMVl8IkoIedMURZyWHkD9e0Gl9C5PqjSw6O6Ogi4TGOOFIek/EEUtMOnUefrGhw/ASz3QuapVfFNmBk9En53I6RF4f0t56XMQ0wsx2ILihvo3p5xTh4BRegs72fnygq+FCjuWuFTZigrqDQe8ATwRCGCSqWd0TFVALiigWOlP9PGNKrJzm5StIZbrFMWksGNcwA+V4P8Asof9bEJDV7yT6d1/oQL9k1cYiaz2UEmmw7t+fwhklfYkpNro9Hgh+GnmkH2EXWiPMfspSR+HiJ4DlkpWA1aM9GG0XXh1JGb73iAOZB9e77wdbF2r0bc1NYkYI7b/AMzN85KD0YhDKHOJG0YPIZsueXb4w7JPSoIPSOJw8uWpapn7twEjMomvQ0qw1pHMZw9UxSskxcp3bKoml+89XetGiWi7s6PK6aplAkl3FQatVywenlBVSnAhKTwmYFBpquzrQHKTzLAAdA2kaxw0vKPHmAckrLGu7ua00t6vw32KpuMeUKnDdD8aRw4ejsfKpgcmTLdyVlJdmWSXfQ6pd/QQQEoAByncKS5bzf1PSA4r6Ossn0geQmj+WsLLSUqDu0dx2ClzHPgNVEp7rBNWDB2pYNd66dwnA5GRE0IUp6jMslJd96WqNyBA0XdmeWXWocS1lag5YmpVVVKaWoIOoAXp1giuFyVKClITa9qbEpIeu78opO4RhQgnsnSBXvLzGjipU/vCSUW7saE5RjVFTlDVvF+zfSB4fBSSn91KroyVNl3pWlaufjHRw6ULS0JaxuzMfzdOtekZ4/0ZZn/yGmYYEhnt/g/CAKSxqofBo5NwkosVSJaiHdgxPM1qYPK4fhyP/hkJNQXD+wLCwt61g6LuweWXWosZhVXMkgAkZFODVGoBBI8r6XjXlrfQ0/1Ck7g+HoFSJYsKd2zsxSed/W0dk8PlCyBQ6BnGjkkn42hnr1ZNb8vUaCyLOLfXSKoIc1ci7N7wmOHS1FuzIB71FqF32U4DfloIc/Z8oDwHVyFlL/8AEhr6QHqvYYuT5SCMweOakaxcYKWWGRv7llnFakv9UY1hHFYeUDlCF5hY9rM1c94JWCdnJevViqfTA5Ndo7iJ+UOzvSEJ6xmfLl7oNQAdbte3tDxlygAyVHrMmPV6upRNOZgUyRLV4pSSasdRydJBvU7wU49Wb+1p0ZgBdoYBs4NqEwyvCSHAMlBNHCVrS4oXoqtN+ZeCjBYUgNJQp71VTcA0Jr0+UaorlsO8m6URCdbeFZ7vpYUMaU7heHy/u72aYsEM+xteprQXpC8zhOHQQ4m5T4ci5inLOUkF00pT4h4KSfTA5yiraF8KpnFPLrGngFsQXIqxS7CoLFtTeBpwUopDIoWVVSnsNqDpbkdeSeGoSFJqUKt+IsLSQbuN6WJts8akvYJSk0uDVmzaiKTFVD7xnzMKAxE6ZLYipIWK6soOXpQneCSpDhzPmKqdEaUp3KV0hPH+jeXmqZpqUVOIVUsBQD3tCyyQpxOW12yo9PD0hedJMwuZqkmtcicrXBpZt/YaHX9B5K9M1JyzuR9coUnrKQfWkJTpiw4OINKZghGV2tSquoMVmKcDvqWHsAlL8yGNnGunRmUGmI8icaSPbS8GGsD1/wBxI85I45NAYrRQ0dIt/wAhEg0REccrujrrQG9+VIcwzsCNr8yPeEF8KKlAqmTSAQrKoy29g7aNBMRh5tCMRNSAAziUoBuWUPQu97+UnDirOpZeW6Y+gbe8Zf2oH/u6t6fF4rLwyrfeJqq95QSEJp/CCmpqKObaRfEcPQfEudMD0C5ictH8QQASDf0G7iOLWXYZZdoukxOTiMmHQzvkfM24JeutTDmAUoJAUQVNWpJ92+EGXwvOxZkpLhAU0sEBrJS9wKONfIk7hgVlOUBSbKC1AilSxBfoaQzh+mjkr0AxxIlr5JX7pIpD+Ayow0pKbZAeerXfeFVcIzgBalrdhlzJAOn5Ug1eve/WKDhMp3UlQUwAMtawKbjMPZo1JRpsDk5TtJjAWokdaDYUar19I5ih+Gsa7+RjkvhKVMEzZupyiYom4oWoBzJEdmfZt0kZppNQxnKCSTcl1Pd+oG8KsfPYzzpKqKocizF3P+OQt5QWYcrLIIAYkl9Lk9WNIqcKCcywvtWZSQqYlBNqAsCXt61oY0MPwMqr2IOoJUR/TZXxcctIo4L6SWZpVRn4vHS1lakKCnRZJsWb65mLYdBSmrkup3DVzF9TTzs0ac37Oi5lJCuXO/QWcDbzgGK+zbkkKUgqdwmYoJsz5QfF8yXgOKaqwxytO6FwpzBVqrytCc77PqlDMozVh2ZU1Sf/AEkbinWptBpXCkM6s92pOm5eoDu1LOGbyCPHXsqs99RCcOUwVrYWbfb6rDocpUdARTrQ+gMZ0zhiCSAVJSLZTkLCwJB7wvdutjFBwpFjmUDWs1XnmNHBfw0HxgSxpu7NHJKMa1Zq5rQrik1FnzANqO7u1qkM5vCH7Glhu/NI27VdNKVsOd3NqQ9L4cgJy1KXeqlkk694qerbsG2hoY0n2LkyN1/UULn6+qxLXg0vgsrJUTXFvxlVo9wsO7MOvWE5vBMMGftTslcwqSHuAzODTUWuBB8a+h87/wCTstaVF3BZy4yqYi930e3+mVKFSAADtaAYbgGHSSqX3SpOUkKLh6ukKfL+X8xZm3c/7JRU/eJ3IqX8GbY3jSgmkkwQytScnFg8jnyPsHjhUnKQSoBn7qikli+nw/WCq4Can7zPTpRY1dwxBNqX8o5K4HL/ADTVzCKjOuxt+UB/S5gRxU07DPOpRaplcMlkJ6D4RYiLTfs+AGTNm8gJhdNA/iKn9IXPBgoiWJ87OLlMzveaSmrbpg+G32Kv8hJdHMRKSSklIOUuH9DatifYwNAfwKzJckEvqSdfO0aOG+zikgL7aerXItSWNagsEln2I+UUxHCOzAUJk1jViZZqdHUgqPrrD6f1qxPKt9qF5SKhtwLaxWavKhRtlST6DWDHh07KFJXNIfu92UG1CvC7eRPwgP7LmqKkrmKWDmzJCEpCgQCAVJr6DeziBHH+hlmT9GdgVdoCpJ/M4s1hBzQMdIvg+ATkghClIDuykBYexYgpLM0CxnDsUlnWi7VlqGraEhtasfeHcbZKORJA+0Tq78g8SIOFYr+KWeeRX6iJA0/TeRD0tZ+hEmTCyuh0geElJcp7WYVgPlUpLtoe6m1fbWOzeFqUMqpi60LEBufgJOmsQeJ/To8y+MDhFkpBZrUckpdKSxJqTrpe0XnOaB99PnB18JB/NMTQAMqtLeIM7C7F3hSRw5AUrNNmqWBVOZFhzSkFqG7Wh3C3aYscusUmmPYZRym+mn00OdqWrX/DRmy8MlmK8QBqEzHB60DeUDmYFySMROQDoFO1bDMl2G5JgUvqG2f/ACzUOJILjRjbbeArNT1LesZpwK27s6ZzKpnear/lZIsxY6vvA04M5SfvczO/8II9DWA8d+zRypemeg+zQYzSKnMAbc6AtbXz5RvBNPaPEcICZTkzF9oouqYDcaA5ksoMKUu9axsALofvM8OLZZZNnr+Ez/5qIOv6Tcn7R6bABgxNRDalAgj6r5R5UGYAWxOIcbIkq/8ASjny/WxMwh/vE5SmoD2aAOo7ME66bHSNr+ivl9HpASQHuweKEOfp485Lnrb9/OF3ZMtQ/wDtE/7EHMucSGnT8tatJD1B/gcUJ9NNdp7sF+qG/tRVKACAxKqvoA9iAbihca1hRSHZ7UDgNSuh5k1vFV4dalMpc2ZlSyc6EBszOXCe8aCvW7xJWDmJDZltoyZdALeJttjT1BcbS5Gxz1vgFjMH2SmBd6itRvS0CnSiihubbEfKC9kpRC+0mqFiFIQgpJ1qgEs1iKguHpBjIBIzzJtGYgAkV1Il83p8ozxlFnfsVQgOxLeVYvLIAFbFQOugY9YueHgVEyYX1ISL8svrHBhGJBJBuGZQI0uEsdGDwHjY3niCXgllCVJdQYu1WZ4QCBW25bcua86iNhKJgBCFkBjTITf+4CFP2ab51JBAoUA1JJLNUX1c/JXDjhhWflNiqTlV7frHUzyAwpQ9dT9dYIvh9e9MUEvdaEZf7jmf2asC+6p/6ym2CAqtQzpGUV0hVil9H/kQfpl0YpTEdK7UY/H3iYfFZbh9uVmt0iszDEP2c02N5T5gdHCgAWo7M4hPEYSY/dnpA/nkkGtqlYB+rwfHL6jPND2mNJUcwLag1o+sPcKVmnJKrupT0DUAA5ghRHJoRl4BWV1T+835OzSH0YkKIe+rPEwa1oAKJnfdypaXptlSEgWeqn5XZ4QlHtkcuWM1wj2BTRuntA8XKzACPPqx+JWcqZuHCiHA7NYN2sVxwY/E5qTJL8pM0gX1KwKG9YfRkXJG8ZRBHeto3x1/1FphCQef18o8wriM+rzEU2kLqeWaYH8m94Bi589RDYmUKs3ZlIfQk5zyvvB0YHJUevSaVjI48WSKt5OKWfz+MKDHTwQlUyWTeko2a37x72YHnAcXiVqbtFoOUOwSoOd3zbflem5pBUWnyK3a4G0TiQlkk0H8P6xyM/DdxIAnJapAKMzPoC9usSBp+g5+AOHzPxVo0Syiwd8wDOX5GNSap/lp8IxpEhAcDMHuy1AnS9z5mCKUyM34hYVGdRNLgecBwfpllOu0aalsNqaXjzkhebGKILjsj7lL/XKNPDSxMSDmWUmrKNb02Y8oIjBJTZN7ly9LVe3RvN4VJK7Y+11SZAIMlA8+mv1ygP3DNRecCnhmK5Pd6R37gx/eTFA1qtmfQZRXavKJ6L6ijyP4wGL7QpUxZAyEsi7k0d9ku7a6OIWKzRgAL/EV21h2bg1juhahLVXvEKNABqKswYU5vHZXDSQfxFAsEhspcP3vy0o0UaXCsSE2rdA7y7sKBvKpL2oIkhWVSXLl07sailL6F/hBDIcFIXS4aW9LNmdnvUekMHh0mi8rTA7KDunVwBQmmr89RGjGn2aeS10OJS5EMLABpaMXBpxIotYJOqUp87gPvDAXNoSVUoQyAOtASTy5nyl4X9RTzx+MbnoYWvsx0Ohv0jcleEdPlHk8QnEKDCo0KsoT5pDEmu/+dCTiZ6R3pqVMLCUQTbUqa3TrFPG9aISyJybo9DESIx1Y+ZTvoD27r1sB4mZ+b3sKxeWJ9fxDX8wQkEf0uSB5vpC+J2Dc5Im0UKhyKHQAadH+MEeMzEcKmrILrlEMM4SkrIS7P3yPPyMVmycWKBck0uZSw/Vl/Ly3rKNsEZUujZSYVWSJodVFWH9qveh94Tl/eB4pkochJWa/8/0giZayrMpSStqKQggADQhyTc/mGjRtGZyRrFbW2iq1UYfVawh2k02KAdMyFB9GJz0Lt9X5NE0FlFAqx7qqdXV8HjneGdj+SJfimIEuWVGwrSvpzjMTMDC1tABTRmg2Iw5mUXM7jeFCClydSVFTgaAM5F9kJeCnpOUKlqSHqQQQNKPUc38tIfxS1oaGWKbbDZjCfEMP2ktSHbMKO7PoKVvDRw05RISqVZwVZqnUFi4PrFTImMxKS9ykHr1B6jk0aOGVoeWeFNIGgnKAdhEzczd/0MVEidY9lanj8tMulWVSIvCTH8SWoCMpJrYtmB84HinYfPCiKSKVZi9t6GruIChXdS5clId93Ir6QWTh5mYZyAHuEKG5fvG1A4YXvSBKwc0O2RQqxcp1Jsx+veihLWibyR3siiI6mUFd0gEGhG4NxETgZpDns0794qPyf1iSpM0GoQd8vobqGkFRafJpZE1wBkhlzEmyVZRcsn8t62OtovMvFxhFutlCrO4c0AANw4pqxDtW8VGFmsXy6MoIJIu4IC2v7NzgSg5PgEMsYpJlMjxIGhBUAcwqHog//vEhPFMfzwL9nqDUb1gqpjp15AD5ddoXRKkKJSlSiR4ghawQRSrEDQcnc3uY8IS1EzGJv2sy2lSpyWjp0o5nltdFuDAiRLH8o60H16Q6cdLzslSQTZJUH50MLy+GIoVh2DN+UiwCwPGGa4NqbQY4WU/7iSJbs2RJJNXoUijp121ibwp+x1/kNVwM5qNHVigfb5mEkyBm7qQkUYBRAunQEM7NyFr0JKwqKPmB/lWoBtaZmJcXvXSE8D+lP5K+DOa3KIgkORpT1f5OfKDjhKFDMntQnftFHkaE/qIGqUlIZK7gu6y+lneo/XzDwtew/wAiL4oBg1klJURZTAWAemjOzU/3Dy0ubUY+8ZGKw7JGWaoKA7uUhn0zOC+zFxW2sakqScoPbJfnLPRrt1r8oMoXyLHKkqZcJIAjiCxcbvA8SDnCO3SAA5KUVcHwhRdIDciTW2rBwRNRiJQ/td/WZz/1BWNh8qLIUQOcee4q/aKfVj7R6FOEnHwrl7/ule34sJ4vgMxTEzEk1ciWSTR/429IZwYI5YoBw9uzRu7N1VfpXpG3InqRQWjLGDUkAZwagEgFIAH9ygpWYDusDeNLCYElnn3rVIUeTNlYep5w+rpE/JG2HGNLF/owni8aVJY739Y1Dwp3aY5G6RV9mPyhDF8NqBny7jITXd3+rUuBqwrJEyxMhiWsgHzhscHI/wDFS2/Z62/j+m9OHgq2LTUtcnsj/wD0rGUWM8kWZ+JJynvMKVNRVmcCpDnTnCSeITZbIHeOY+IMT3iGoAz/ABEN4jgqFrScRNC0pDiUgFIUbAkhWZvS21+nh6kKOQyyi6QcxWlqgA1BOxcPB1dCKcdrYVOKKhShZikmxBLiA8R4gUot3yTs3M0isiTNzEKVJAA3J0cvZqv1aGZslQoVoc6ZSOr947/CBqxt4CPCcUohmIAfvb1citHvDq5ndJqfLYaUjk6WEpftZaQN0kAGmuZv9xUyyWOdJchiBSrNddX3AMbVgc43YtjsSQRRVAHoQK2v+kSdOGYAKqHdL2bcb1D9Y00YZRZ1gUbVtw9aeUWmYdJy/iAFJP5TlLs9B3t9djpDeN0T8qtUhZLkVr1ik9Q09ukOfdSWCZsvLeqVAj3r7QrPwiSl+0rYMkkPbfpS/SIfx5nQv8mAFCHbqbHoHiipZCiL19foQsvBLb95c6IoOfj5b+kcVh1JdpijpQu/qlmg+GQPPELiEhzoC1jpAJ8sDKHc94jQ0ZxTmddhHEJWxyzwKHOFSwR7EaHUwtJw6ie9OSsO47opuKE0NPUeTwxuLsnlzRlGkGwKQEs6wxLUHvsY5Ak4dQdsQ1TTIj9dokV1I7oz+DS8narVTPMYXrq/MFzbblG6hZo5p/uDYPA4cpKXAWHZRVqRSoBdujaWjk3BIFO3XV2ymWNWAHcd2I94DSfsaLaXKOZw4BNHqeWsKIxqlzFAD8NExQzMKuDkS7uWFag9RaOqwwJI7SYwDhScpKuWXLRn3qRpE4bgZbFKZyg5zFUxSbsz2az0b9YKjQJTsali8RNWEGlcPJD/AHmWEgO4Skn/ALVVFLAP0i6eETKZZ8pV1UkqPIOe1a5dgz5TsYGgfIjqGyKKgR3jY0IBarh8xYDZgIyyoCilKBevdB980egThylIBWCWZwwckuSA+9L0p1GRO4atUxnlgkDLU10D/wAxv/uFnFjYppXZyaEgBOZqO+V3eota4jS4FIyrUlzmAcf3CtDQ3jJm4NSVCqTlYFsx8PJq0B+jTc4Ko9oqYpSQ4CWIalHNzU12hFFopKaapAMUAmzsR1uLE+kSXMcKcglwR5v+sX+4rJpMls1O6rwh2zd81YW5i0Q8MXlzCZLIYG5AAtU1ryaNpIyyRoDNUQyk3BTV6XatPaPRYOQZktKlNmI71KHyOlPaMj7mrLUSyHqAa9027wGpF2pD+C4oZUsIUhaikVKACG0N9dm36w9NIlKSbHpPDkC6RbYeg2FbRXH9hIlmZNAQhLOWdiSAKJcmpA84W/8AaVObKJagAHU+UKAOrFTtevLlFeLcRC8ibMc5dtAQN6OQf7YFOzNqjAlYxykiZMyKBNSAWU4BypZuhGmlovImLeqjo+o682EU4kCSlSJalE+IJbus7eMj+IW5wHMtIcy5gHIBXoEEk162gyTvgaEo1yNJxKmG4sWrX4QSWtRYHMpBUAbWcOGN6A29DCgxCj/4cwPukjyAv7QXDYxKgrIlQUCCyzlJargKblV7QUmabjXA4UAFgA2v+YEtAB53fX6/WApxJN5a9aMM1K77GIJ5uEL6d2u11M3XeIazOjfH+F0pALsza7A7W2EKy2DhIYbae0Ny5qjeUoPTvFIFnZ0qJr/m0BXLZRZDJehBSzW/iflBlGbiLGcFNsrkILgAPyjqFEKHpYVGxiTVNo+l0t6gs3vyiGWpTdylDU0pXSvNoSOOd9DyywrszePK/EH9IptGSSY9Dxjh65i8yA6WFcyfmYzTwadT8M1/mRy/mjolFtk8eSCik2IS5hBBBqDRo9RxWYQE6ivK5Ffd/KMuX9n5x0A8wdW0MbnG0lnSgq3GYAgUailBxTTeHhGSTJZpxclRiAkmpZqRApmPn9COqUoVyFThvEij6+K8UmJVXuin8yfShvT3iTjIdTgAxi9QA+YBwQ93Y0fXfWLy0l6gM2vPWBYiSCEqoS6VCwJCTQZjoatXW4cw3JnE5kiSolqNk53OZhaKU6RLaNsoqXs7dIkGOMQGCwAW/jT9CJApg2iLSlXEGlMXewQohtKXgowcoEgzJo1zNLtyAcv1HO0Eky5KX763sPCSHuag2AZ+ZiccbUrZaeZSi0kUkEBoHNwwsz83ryvDZEqoRMUQG/grWrUDCgPs1YkmWhTntVJTmIYhLm1mFb3ejiLanO5HcHISkEsC1dIOqe4oAHgmH4eD3BNDVrls1WILV86QKZIlpJScTLBFGKe9zfv+1XjasKaLFRU1RZttdYSxwpzzJcjYKD25CHZshu8Z6SN+zLPdvFyhQS0TKTFIylQoC5ULkEEDK9qE3hWuRk1RXDmgHMiv+aw9LVRtIqjCIUokTwKk+DMKnRlAm/8ADB5vCVhObt0JTRlKl0L6VmBjXXaF1bG3S7KIYuDZj0sfekWwwo79ItKwSv8ArS1aHukEs+gUra/WGJfD1igUk/8AJ6asUQukhvJEFLmgL7wcFKhvcQMSgwrepbzaDzOHreipadO8og86Za05/NuT+GzkgBkrJP5VBLf8rjYiGUJAc4iEiQDMK1BNJlHSHpLR+YhyxJp1vprKXlZwz1aj2pCUuQsJSkZc5mOApRIPdZnDsWSTQNUPWHFcOnK8TAtUk0tpR/aGlFsmpIGZ4pQe0clzm/1C6pCks6SS9wqWBXVlLB9qQPETilJZC1XcJKCWAckDNU9L/FdZB2iOTsRsz9IvKrUi0JLxKspWJSibkJMsrrcZc7+Qe8KHjeW8ieGLGiGST/F3+6/8zQNZ2baJs4oJKCMrgv61Y0tpW8I4yYyyCTo3K23SFMRxdbZU4eaczpCsoKHNHdCi4FXY0aF8ZImzVBQyJJYKdagArZykm3praKJSoG0bHpYBtBOzDNyA69fb0hfCcMntRUt6gjvKDjn3QLXI0i/3eaA5mJuzJlrXtW4pXy+C6yH3iUY5hyi4JFLi7GKKwU8Mc8tq/l2dg5W3L9RWGZWBUpIJmBLiykOx2LKoeQexvG1kbeJQ4k6FvnHZmOyyioeLMCSGplYAkEcrjlAvuyySAUKb+pNvIj0eOYnCvLamfXYV1LAnT0h0pexJOL6M/E4maW75ZqW9D/nlCs3OfFMJ841f2fNKRVDWDki4u7dLO9ISn8JnJYtK2qtW9PyVgasopxQJE4DnzPv8oBNxicrAm9h03vBjwaYxzqQC9ACojqe4GFfKBzuBTKZeyL//AFXc8jkbWFqQdofQKsYnMAxIfvPqKf5hqSsBZcOAVC+hoCK8x7wueCTQSGT1CwR7Ch6t8ItgsOtKwFILndvL4QyUrFnKFcFwpnAs5Zzmo5avRokDxGDnIUQJRWKkGWUAMSWBC1Bi2zit9BILTETjRdWJKkoLEEoDuQSep3Ye8TMTWOxInLtlcf8AqhuSlIlqN1FgPW/tFAVdn4iw0elySRp+ZPvHYkPFE5v/ANKTFmhScpys+rU9IGrCdmTV2o/PWJEhpIWL5CImAjLm7wJUQ1gyW+ZvrDUhAcD23jsSJZEVxspMq1aP/uCnFLMxaZUsKoFlRy91CfEzkFy7Ute9YkSDAGXo2vs/OKnKiGFAGGtTYdIxsXiFCYsE2URS1CQB6D2iRIR8orj/AN2PcBmntMo1BpTQH5PHrsE5QMwD0EdiRof6C5l/9A3Yp2HpA14cbAjaJEg2TMQze+pIZksGazuQ3lFFLDgEDn6xIkO+zR6CqSMo+jCxkvMBDMCHu9dmiRIK7A1wPZE8/UxdEsbRIkRbYUkJcSkDKpQAzBr01o5FdW6R3hqHkoNnS+/uamOxIa3qCkmHRKS8HygRIkNHozXJlYRQExTVdRSH6v8AEKh+YX9H8jEiRpdgj0WXOehA+hGRxecElB0DEhnfvJr9bxIkGPZpDK5YDNqx9YGTToYkSItnRXAPErZJ3IvGRw5lSkLa4NNi5cD1iRIpHolNchlisSJEg2xaR//Z"/>
          <p:cNvSpPr>
            <a:spLocks noChangeAspect="1" noChangeArrowheads="1"/>
          </p:cNvSpPr>
          <p:nvPr/>
        </p:nvSpPr>
        <p:spPr bwMode="auto">
          <a:xfrm>
            <a:off x="155575" y="-1790700"/>
            <a:ext cx="5648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9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Cellulosic Biofuel Credit Waiver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5059" cy="4418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Each year EPA sets the cellulosic biofuel standard based on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statute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projected production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years when project production is less than the statute, ‘obligated parties’ can buy credits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785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EPA has been way 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Relied on forward looking statements that did not accurately predict the future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Forced obligated parties to buy credits for product that didn’t exist.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Cost was about $1.50 per gallon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813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cellulosic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 smtClean="0"/>
              <a:t>Poet-DSM in </a:t>
            </a:r>
            <a:r>
              <a:rPr lang="en-US" sz="2600" dirty="0" err="1" smtClean="0"/>
              <a:t>Emmitsburg</a:t>
            </a:r>
            <a:r>
              <a:rPr lang="en-US" sz="2600" dirty="0" smtClean="0"/>
              <a:t>, IA, 25 </a:t>
            </a:r>
            <a:r>
              <a:rPr lang="en-US" sz="2600" dirty="0" err="1" smtClean="0"/>
              <a:t>mmgpy</a:t>
            </a:r>
            <a:r>
              <a:rPr lang="en-US" sz="2600" dirty="0" smtClean="0"/>
              <a:t> </a:t>
            </a:r>
          </a:p>
          <a:p>
            <a:pPr marL="0" indent="0">
              <a:buNone/>
            </a:pPr>
            <a:r>
              <a:rPr lang="en-US" sz="2600" dirty="0" err="1" smtClean="0"/>
              <a:t>Dupont-Danisco</a:t>
            </a:r>
            <a:r>
              <a:rPr lang="en-US" sz="2600" dirty="0" smtClean="0"/>
              <a:t> in Nevada, IA, 27.5 </a:t>
            </a:r>
            <a:r>
              <a:rPr lang="en-US" sz="2600" dirty="0" err="1" smtClean="0"/>
              <a:t>mmgpy</a:t>
            </a:r>
            <a:r>
              <a:rPr lang="en-US" sz="2600" dirty="0" smtClean="0"/>
              <a:t> </a:t>
            </a:r>
          </a:p>
          <a:p>
            <a:pPr marL="0" indent="0">
              <a:buNone/>
            </a:pPr>
            <a:r>
              <a:rPr lang="en-US" sz="2600" dirty="0" err="1" smtClean="0"/>
              <a:t>Abengoa</a:t>
            </a:r>
            <a:r>
              <a:rPr lang="en-US" sz="2600" dirty="0" smtClean="0"/>
              <a:t> in Hugoton, KS, 25 </a:t>
            </a:r>
            <a:r>
              <a:rPr lang="en-US" sz="2600" dirty="0" err="1" smtClean="0"/>
              <a:t>mmgpy</a:t>
            </a:r>
            <a:r>
              <a:rPr lang="en-US" sz="2600" dirty="0" smtClean="0"/>
              <a:t> 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AutoShape 2" descr="data:image/jpeg;base64,/9j/4AAQSkZJRgABAQAAAQABAAD/2wCEAAkGBhISERQUEhQWFRUWFhgaFxcWGBgVFRQXFxUXGBcUFxgXHCYeFxklGxQVIC8gIycpLCwsFR4yNTAqNSYrLCkBCQoKDgwOGg8PGiwkHyQsKSwsLCwtKS8sLCwsKiwsLCwsLCwsLSwsLCwsLCwsLCwsLCwsLCwsLCwsLCwsLCwsLP/AABEIALcBEwMBIgACEQEDEQH/xAAbAAABBQEBAAAAAAAAAAAAAAAEAQIDBQYAB//EAD8QAAIBAwMBBgQDBgUEAQUAAAECEQADIQQSMUEFEyJRYXEGMoGRQlKhFCNiscHwB3KC0eEVM5LxU0NEotLi/8QAGgEAAwEBAQEAAAAAAAAAAAAAAAECAwQFBv/EAC8RAAICAQMDAgUDBAMAAAAAAAABAhEhAxIxBEFRYfATIjJxgRSh0ZGxwfEzQmL/2gAMAwEAAhEDEQA/ANgrkVMl2oWSuFbGYalyplehbDUVIpDJA1PV6h3U4PSAJVqmV6DV6lV6BhyXaV3mhVuVOhpAQd+EIB68f7VOLk026inkUqLVOmJEgapVahxTw1SUSmmMxpN1IXoAQvUc0pFMamIeWppNMLVwagCVa5hTN1IHpANiliuL04NQA+2lOZKahxT7eaBkfdUhWiSBUNwUWAwCu20sV0UxHNTTTyRUFx6AFZqjZ6ja5UTXKYiXvKWh91dQBVl6SahFynC5VCCbb1Mtygg9PS7SGHKalU0Gt+pFv0gDlpwFCpdqZbtIAhVoi2lCI9E2npDCRapdscU62a5hSGRkUoSnhKWKYERtmmhan30gNAAWr1tu0V7xwu8wu7AJEdeByOaru1+30skqBueJj8IniT/QVif8ZO1t93T6ewxa6m83FUE7FcW9u+PRSY5iD5VHp7i92DwoXr0gZk/1rz+p6mWn8sTr0dGMssuE+KrquWbxL1WIgfw1odJ2qlzgx6GsGxmkHaRtkC6pTEi4slIPRjyhx1EetcXT9dNNqWTo1emi+MHpoqJmisnpviG4q+EhxiPIjyBHH8v51d6LtdLvBg/lbBH+/wBK9fT14anBwz0ZRyWBelS5UL1HurcxDxdqS3coFLlS23pAWO+omamC5TWegY/dSs+KhmmtcoEOdqGuXKR7tR7qYHFqbXVMqgetMQyD5UlEgGkoGZnVWSpwZFRLeq0bS7uTUT9kjzzVEggu0veUj6Nlqa3ozE0AIr04PFO7sCmBKACLd6irbTQVoUTaNSMPtrUyXINCoaV7lIZa2r9J31Vtu/Um6kBYC5T99VquaG1XxHaQ7Z3N5LmPc8CplJRVtlJN4Rcl6w/+Ifxfe07W7OkaLzZbCOFUgxvDZXAZhjMeXNL2j/jA5ZrWn06i5uZQ1xy6jaYkqqCD5AsOOoic/qdWLbl2BcuwFy5O+5cdlfxMOhO0gcCIGIrk6jX2xqPLN9HSt/NwWPZXZndgs5L3XMu7GWZiZJJPJmo9f2gpJtIDcYkBwpwonO9uF9uaf3N29/3D3afkQ+Jh/G449l+9TLZS2sKAqjoBArxt9PJ6W0ZZ16NbLqfCJEcQVJEfcUBpe2LgY7vEoxB5B5MHy4Ee9VyyllQyMysAQUYKdx5BnyncPr5ZBX4gtqXVrTKqAEstze3iJyQwyesc1mtFu9g96X1Gs09203/bY2mP4cbSfVT4T7iDRq6x0PjQj+NJI9yvzL+vvWXs3rbmEcFhyh8Djr8rc/QmjLGuuW8An/K3+xyPpQtSUPqBxT4NxoPiKAJh08wZ/WrqzqUuCUMj9R6GvObettsZM2nP4l4Pv5/UGtT8J3mJuKWVhAIK4J6ZGR16eXFev0vUuclFuzh19FJbkaBVNEosUxTFL3teocJKGpTdoS5fqPv6QBTXaYXoc3qb3lMCZmFM3U1SKmFqgDktmiraAVDbB9qkkUAPmupm8UtAFVbZj0qQKTwKhXUnyqZLpqiRdk8iprWmj28qiGonrUwug80hnXtCCMc0MuijmiO8pQ80ARto6cdFEHr+lEoacbhFKwINpHOKS5xVdq+0LjaoWdlwKbZbvAPBImRu/NO3GeeKE7Y7X/ZEDXSzpxi2zvgckpC+XIXqelA6LJiRTl1BFea9s/4kak292n04UFtoNw7nbmTsU+GI6k+1Vum/xb1CYv6efUSP+Kly9DSOnfdfv/FHpvb2t8CieWz6gDj9RVJbOZNA6P4kXW21uqpVQSsNzIIk+3+1TLNeF1ereq6PR0dPbDJ5X2jpmttfujG5iyEGcl1P3rXaBrdw3oP4wlwdFe14VZROB4RH1FZvRJcZ9t75O8UqIGQH3QSOm1etD/DHfd+91cW23bw0/vATMD1nM9IPsdpLfptN5Vfb7Gae2aaWGej6a9iPL9RTdc37tv8AK36gihNC/hgGeShPl+U/Ux9fWnNq+8RhBEMFyCJ8Q4mvIlcWdqydrXW3p2LxtVOvoKw7KX2Bz803bn8NsEsE9Bn7k1qPihRcRbe4Abl3Dqy+Jm9oCCT/ABAdaywPeSeO/aB/DZt8n6xXX0qahb7+/wCX+EY6jt+/fhfkbbXdtLY3v3zA8LbTCz7/ANaK0/a162gzuARnKv4wNzfu1E5XGMGoQQ+TgXDJ/hsWv9z/ADqQNPiIyf3rD9LNv+tdLzhr37x+EZ/b375/qW1vtq2SQ6lCG2yvjSYB4+ZRn1rdfAOnSLl3crMYXwmYHOfKYHP5T51Vf4dfDYM3rg3bTCzwbhzcf1gkAew8q9BTTV0dL0sU1q+/uYa+s6cB5eoyTUosVILSjpNeocQPsninro/WiFuR0pGegCBtAfOuXR+tSFjSSaBD106jk0/eBxUUedIDQBK1w1Cz0neT/cfoabupgd3ldS7RXUABrqfSp7VwngVn17Q9aJsdqxVuLJsuHWen1pBZ8j9KCTtMedTrqQammMINsimd9SLqDSM4PNAEg1lPGtoYKKc1rBOaWADA461U/FWoH7LcHnC9fxED+orP6n/EPT23KnvCAY3KFK48pYH9KxXxn/iazubVlB3YIO5pBeIMxyBPr0qW9uSlHdjgLeL+stWnG1R3hkNlzsfEEYII9ZGaF1Vu335tW7gcQMgLE5lZ3RiJJmsdf+JWdRuRS4IIeSGEbp4iSd3JPQVqP8NL1s6h9+wKLLkC5tCzKjBec/NxnHvT+Jjgzlou182K/wA+pr9NphZUIMwTwIJliZjpUn7QMiRMHEgmPasv2VrEuJue4c+GCDEKYBMTiBPHWrrT2+77xSpk22IcEsjAA/8AicfXz8/ntbQvdJ85PY0tSko+KMsxHOcW3LYgAkhFg+oYmpuztOIGJHQf2MD/AGoIOe7kAlcTMbSFzuEZAkdepq10oOInpBAn7T1gVe3bgN15LS1ZCzwDkZHyno0E8ZyKjQ/vNs8FA5J5dUJJ5gCCOAOalQnhlBxInzkAce0xx/Su7b1VxUOxCYUgbYmSPmM+Sr0B61hraTm8dzTTnRT9qa0PcdoYG5+7tsCD4OS6qYgZz4sVAdrltj5eLSSGBCg/vIMEM3saiGo8KW1tv3ip3drBlzcgNA85Lx71q7mhXs+2ptlW1jKqIRtK6ZD89wZguZbxdJAGJnrUFGlx7/1+5k5Px793+xUdpaJVhAvpdYeIKlsAm1IwIiPMsX6REOjtNcdQB4mYNH8b4tJ/pXP0qE6JtxbY4EtwDuW3b+VQYkMzTWl+Duyrr31Z3KhCGbG5iSJ2pILADC7vKfSpUNzpe/f8MHKsnp3YGjWzZS0PwgD3PU/UzR1wxQyt1p9y7PpXtpJKkeY3eWcL58qkF00N3kA1X6Ptlbs7RAE7pxB6AdDOft60OSTSYJNqy57w0xtSarLnaijAlj5Ln/gU+1q2zuAHlBJP1wBQmm6QNNchn7VSHU0M1+mhxV0SGLfqXvqrxdPSnhj1ooArvRTlehw0VLbJPNAx5FJTwgrqQFDdtIfL7VGNIh9Pbijl7N88fakOhn5Wz9D/ACpqa8i2gi6IdDmprWkYdY96kGgfo4+1O/Yrv5h9jT3eotvoSd0fzA1wPtQ50V0dR9z/ALU4aW6PKljyGfBPd1q24LuiTxuYLPtuOarfjDtM29FcZSJuQikQfn5OOfDuP0rzf/ELVO2oubj4bcIvkCAGaPXcxH0FO+FNf+0aa3pi0m3duPGcIbY25jjdcufY1DdlpFFqmOwz0ODn0+s56efSqfWWi6swjwDPAMEgDEzMkY5/WNX8WaQWrKGR4mbrHUf7jishZunMeRkwcLEHIyoz/c1n2yaJ5tA1vRsAGYEKep6jqR51o/g/ta/auotnbF3dZ3Ou7aHZdx2zPAU8xz5ms9euqHY2yVHiAIJmDIieYI/nWk+FNNHcXsbFvhSTAhiqtJk+Sn6kVGpLbFscFbo2/ZXZw0dgC4VO0HIEEkk4E1Van4ofxiBDKQPSQBOOTz96T4q7T7w27dszMyf648gCfrWe1DQOZgwcRn7muHp9OD+vl5OnVlJfTwht2+O6FtYXx7iwwYMSs+WJgzWj0aKLYJJnnByAfp9Kxtx8/wB/35VYdl9oEeH+zW+vp4tGenN8M2Nm/wAZIEbR5xk811+/tBIz7/ccegNA6RpEzjBI59I98j1xQ3a+sjG7PUdPf7TXDmzu0I3NF52C6tvMSwVjPRFiMfxE49poWzr9tpTtVpMfKMwBkzIP6VDotYbWje6v4nCjd12AE49N5H+mqt9SAqr1UfYtn6Yj7USipcnVJKU2FWuxtKZDBlM8gkqR5EAmB969Q7J1ensqtq0otgydgUyTySZyx9TJryns+4rXEDGFLKCfIEwSfua9bWwfz/p/zXd0yk7dnndYoxaSCTqp4t/VvD/KW/Sq6+dRuG3YBOcMYHlzk/bjrRo0j/mH2oXtO4bQEtLNhQOff2rqntSuTOGNt0kVHaeovFtgeBmdo5EcHyjkn2ojT2raqogHA5z9fKrHQdjMPE5hj9SBzHvXfsC27gB+Rz4Sfwt+X2PI+orLSjT3TzfnsaTlfyx/2QHUA4iK4XBVm+hHSPtTG0I8ga7dyOamAi6KcL4qa7pV4C59+aYNPH4KdoWTkviiBeSmrpx+UfekvlEWWCgfWpckssaTY65qUAk4HmTXWdQ5acKnkRLsfP8AhHpyfSorFrdDnC8qoEn0Zv8AYUS92On6VKe4p4JO8NdUB1foa6romzC2+29R11F3JjOw+f8AD/c0h7fvr/8Acv14CxgjqExzxVeboJbB2xnHrC7f5Ez/AFplywgOeMfmPMYIXmc8x54FeCtST7nqbEXN3tnUBlU6pjJzt2AwIkyFzyB6z6V1nty/vYftD4Alm27vxeH5cgYPEiTJzFUlo3BAtjcrkDgyIIIzMAyMD/io+6Znb5pbacAnfEjH4QcGefTmKPiO+Q2rwaVe1L5AP7S+ePkP0wuef0PlS2e277MB+0PE5JVVAHUklePas/ZvqSd7ZBHCkNkx4ZI45PtHtDrtf3EKZEQx64SJIPQFtpHOBmehvn5DavAb27dtXS5YMSSwBIlmOVnGJO7jBlvTAXYWjFju3UlVuA+EwpHhY4CkjhJ3EkkcmrRNVZuxEByASvSSJEeXGR6GPKo+/Fwsgbd0HuDMkxj8U+9Na8lJYJekqM/8TXe+ui2QSltL0sJjctu5dOQOkJP+U1W9n9gWyiB7uzcyhhCksSoYCZwqyRkfMpPkBtlsoipuMGCpkcrtKkZE7czk5I9ojS0hGQhUbmiA0FsnLTAMEyK0n1e50iY6FGU1PwKhSbGoU4kK4VS0TwR155H8qdp7VzT2rNtx4ULXHVTksRxPTwxkevBzWqv6NAu5tq+FvDEsxDGDAYgKc9eRx0oT/pYuqd0jvAQzTlWJgQIPIOOhj75S1pSqMsotaaWUVem7Rt39QlxRtWCsGMNtI54gkgdOaA+IrXduV6z/AOv/AFVjZ+Fu6c7S4WcqykniMY9OfXjzTtbsO69slLdsGfIkhYnd3jj0/CB7nNXF6a1FKLxVEtT2tMyLXcn+/wC+KI0YPPmffy/5+1W/Z/wNeZH3gq5X90JwXDLKsYg+HdwcGrHS/Ct02RbPd77bkqYL7gxUMMGRDKCPMMcV06utFqkzKGm07YPZ1wtqQWHHmAMR1PsKptV2luPp0PQ/f0/vNXtn4YADi5Ez82WIK9R6ZiM5gjIqTSfDyIpNxbdzY3g2Bh3jEYttJiBBY84BEia5VKCyzthJw4R3bGpFrRaND+JTcI8yxLCfSH/QVnzriefXn1z/AFrQ9qaC7e8d1DcdVychQM9BzjB6CPrQus+D3K2yqHawJUqJJH8SgYYZHrg9ZNRlB8h8SUeCoGsnjj+f/qvcdL2xY2W9+7dtWcfi2if1mvJ+zvhlEYd/KujTB+V1/wDj4mes+pHqNcjOxDDdsLTJA5mNpAnbOOPPzGLfUKHy6ZzuD1HumbG529Y7tmQvGQDtIzHMnFZ3Sdpl7vfCDGF3yFUDAgmJjz9Zql1SurKd5C53bZJAIkA8A9egqK2rkNtuEnnAdZmYHqMfqPOuTU156jV9vBtHSjHg3Gl7SuOc37KqRyoJj7gD9aktau20rdvFgfRQuP8AL4pB6+lY/vWFvMNgGZCzu6mInkfemWkMFmcqIJ8fhHQeHMHhhnia1h1Fq+fyzOWlk1w7WVtyi86lDBcQyvxkLB6GcAdRS/8AVVB29/ckidwtgryMTtOc1l11G0DjcJHlImfZhEj/AH5pNTqmjwkKPWB7jjJ5/Sqj1Mk6f92S9Je6Nlp+07IaA0kjk+nmTH2GKkHattuHHnMiB9eCaw/7KGIIJI6GPBkZHhGOnqasF04tHcx7y7woGLaH2PLc+nnWy6p+DN6C8mnvdrIqyJJPyiIJ9YPA9aAsAXGD3zI5Vfw8T9cff9KzN3tBlLXDub823xcdNpER6nIxgCkTX2nPiDKRjGROMwZIz69Kl9Rbtor4NLBuL/aSLABWTwJAx6fahtX2qEwYnw8NAJLEGOTjb+tZW6ojcDuUDJTIE/wxKj1iPQxmG3eQkqMkxhoDEwcbhgZ4nyrT9U/BPwEbL/qI6Qf9X3paxBCgkS4gkRPGfeuqv1b8C/TryAaW+rMdgFwCW8YIG7qdp56Y6zxzRbax32hg5ECQAEjOYPA44HPpVf2deXcguBTuMGJHhnxEH096tdPpTtZYVATnfvKNyJAUtGAMkfXNefyddUQ2bABKIyoBkwASx64ViPL14qEBztUOE+YkCQDAPExmNuSJ5HFOXTJbO8IjEAgC2wZFBBlnG7d1J6c0lrRMdpA5JAMwpK5bd48Y6eh6TUtNATaabQ4MYXcuWAE7VkKZ2y0RJG85GBVNf7Pe8zrddxGASoOTnxblBAPUeW09BV8ezwxLAy08rcXZOZgcTPQeQ4oe53elHzjvDyWkx1JToOmWP8oocs4BIfo+xJXe7d2MnaIBE87tpj6f0rrurIAI2gmMmQW+WXUbSWJjmD0zQj9uowI37wCJlQwOQDJOQOvGfpQJ0N/W3N6E2rawTI8Z28MqNlpOfEQAQcmlGDlzgblRpRasuVILAk7hDbZK/hg+FyDgyR7mkuaZEBDLkgzb2y2V6kNtXz8UfWgLfaDaRNm1iWMi4zoWleTDEL0A8MHIEmq/te+2w+NAGBIk7uoB3KOD4okSMcjFUknwIM7RuEXltE7iRLDcWKp8xg4A4AwB/KJdR2ilsd0YIV12sxyszCyPw8mG8uMxWc0dhb3/AHD4lBBMeGJ8y2Y/kZq/saV1M23uOkkmAtxVJJkAMwKnziZmm0kCCrK3YUJtAJ6brmPScKM4JnnOBRguxue6rBBMR4ZjA5ksTMH7eYDtJaC7mSBCgsdkFpkgryZweKGv3LT53O1s5MFoldwiWyqgH+f0zboeR+8XJKB1tiVbaQyuMRuZgQB7EcgdJpo01kSC3QADlhM+FiAcAk/TrzVchTK2oGwbZYtuPiJgsuQP8o6DyFH6At3YYqAATAYzEEiQSx2E+v2HUu+P8DrAz4k7R2WSUywEAGNpJP8A3B1WIaR1layfZL3bhVUcfu5JBPzM3ze/0q07Z2Xr20l4AMlWVQPqYESTGCcn0qTszT2kCqImMFQPwgkgQRJgHkHJ5q1KLiKmmFWO0HRgkAOB+GHI/wDEEjj9MVbWb8iGJzGFECQIggfKDxBgTVS10MGHiC+I+EqmAC251GDgcnjHFD2tRYtIDuvbc7dyhgJAwGJyoA+WMVmo9ynKyxt6kXDta2BcWNnTMyVkkS0Rj6YNFd0AD4vIxthTInmYGR5dIxiq9+0g1stbcF2jAxkcs0icSPv1rtG7XFCs4UQSTkyTkQBnjHoB50n+4h9m2XYmVeJ2KzBBcYYY/wAW0GR7H6v1ilHHgNskCAAc8CeNsef9ZFSPp7SoxODsiA35RiIUE+fij9KD7Ktys7lG0HbkBiYwAoGM9T709qcaYW08BGndie7ZGh4AIBAWWzPUAHqAeaJuWmUABSV/KAsKwPJJE7f1PrQxvXdo2m2RBk3CNyETDbdsyZiBP6TUq64lwvEnxND7cfrBxmPpzThp1lCcr5I9ZZjapV/M7XZBMTIG5i5nGADim3iqDaVcBvwtIacDw+EEHxDp5iOakPbTXLjWLaoWAiBuhxgEL4SG5kj1+1lrtALdre+XkQu4sExkLmC3ORxmKtxsm+xX37fdLIlrhEWwvzFZBmFAkzHpPvVVp+0LiFV1CFGXCwZAXByUnbkH5l6HNTDtKSST4WVQziPC35cZCEQD9DmjLegIG5rSSQNhB5B4UwSOMSfIc80Jrhg/QgILPuBbzDAMTmCp3pOOIJ/9O1nbhzbcKCcAspCmQIh42qciDJHt1lvX9OhClV3SVELhdwIBJHyTLEHpMwYkRDYJV1ubySsbtyiSYhiTAiJwfrTTVE0wPT63uycANwfGNynkgSsgY/sUTZ7SDkFrfzD5/D18iD4vUwYik7yzKh3TA4DrCegUfMPOT9Olc1q090wuD4oHQRllLfL9P+KdodMKfW2gYbdu67kYt95z7jERGK6hbeqZBttsQoJgbrg5JPCrHJ6V1O0LJLa0UeIAtA/Ln3JAz9IoYXLauRuJ4O1SCFy0SW+Uy0dBgQJk1NY7FuNE203tySASCD80ztIjOPP0zYDS2kEuUdlYxBj8MAGPC55xjpUbdvLKuwP9jtvbZkm5tn9ypQAE/iBUgXfoTmR5V2i11u5bh7T2V3eGZI37Y8BiFWJ956cGG7ZXaYbZuPMkz/qIMn3mnabT3bQJXIAGFJ7x5HkhBA9Y9gaSluWBtUNsalVc7muMc/Lt2kDrIAP0mMdKht7bpZUfe0E7GA8RjiQcCfShBeOSlp5WSUZLysRA4Ey3lkdKN7L1iKD8gwD4LrKZziDHmfaanY0sjtdgnQfCQR91xLSbdpOyCWkSVeV8BHWPoTzVvc12nsg92ss0fIJZzH3YwP0qg1etQHwSd3zAXQQI4kOQD+tO/bNi7gpUEbsrIxOD0nHHqKJN3dCUQLtb9+4ZwZR2UWpVgSed204iIMwDGeKGfs8XA0ahmuBlJUKzW4kztBAAUAH0gDzq0S9aCeGyi7vDKJs569B9Iqp1nhfuraElgPlyzFhJ3eQ9ScSPIVcW+wOi3vdjrYtBQFJmZZ0TZI8TLkAkkKMQAF6k0uga0I/f2xmSFO9mJHiwqkOSYyR+EVSdpt3osJhlNwoSsRFsLGOdu4sY8gKCTs1kgErEK6shJkNPHUnkR5xzWjWCLNYnaNlbwFjvH35MttLEbgWMgcS0ex8sV10Euo3MLYkQYa7cYklp2CFEH06edM/Y7l8I03bMnK//ACYmSoOSBPPrirbuEW0bt5jbQkkASGMkfhHM7RA/91hJV9zRMq+zrVp3uJbs3FJ5ZmDqCM7IIPi9pOeRImW1eOq3d0pVbawe8MuG3DAmQq7QcfN6YJorsTU3Ll25dm2LChhbZCC4ggwQ+VOJhlElhzip7mnSxpRaundfunc5AA2liWLMBgGIBPmxPArRK73ehN+Cr7OcqwVu7ZCAGKFw05GG6k56+flQ2p0+qljbYOkgDey7iB1O6FGSZg0fptOxfvAWAcMAsFt2fnJ/H+I+vmKN7Q7LtJ49TdAUjHeZfpwF9+nnSTt4KrGSsF3dCBCSwjCk9ZIJWQOI8s+9NuaHvSFIKHoCNhbqQsg05PiDvFa3pW7q2pHifZvYdJEYXyVQekkmKR9Vdu3BbW4qwg8Z8OTMTHDGJjpujpTcdokJa0yqwsoBwsjcitByYiN2DJ2gxNFa6wwAJsuu2Au1GUgCMbVUx7g1Tdr9ntbhdwDMAC0/MB+VfmK/Ln0+9tprd1WKB17qIEsWbdy09IEwMzx1NTVZAXel4gXbiqgEFrl1Vc4O3wky8GMhT/vL2JYN22h7xt4kFYaMRxGJP9+shDIIW4wUnh1UASCW6CZzifScigmum2wgKRcG8Hb4DIyQpPHWKmUlXA0ie7YVjD3BumFRWZmY9PEfDGeeM81PoioV9rE7AJzKtJMttJwvMemc5qm1etvOQGIcqcAKtqSYBgKTMAGJNXPYjIm4yJaAR6gc/wBPpTVL8jC9LdFiHNraGBhk5WfxbeR1xHn55H7XOouqDbKxBIYsBtAIEw3OMmPyxigO07U/92+w8UrtDGQPwwBJ8/tQOn1aWtwt6hxJnb3RYf6gywfePtWsKZErJL1m0DvNxTcYEMLSs1rxLi5DASZzAIB9OauuzNNdFtRuDAE7jleDkgZxIPhODjg5A3YtvS3RvusxM4i3ctZHU7CRHGPerg90WHd7dgB3SWKjjlTAx5RyRRMmJGnZRuDe1wLMCQgMicDJ9Y+tV3aPZIfHeXGgxuMBZnooMD2In1rQHcfl8HWSozGACB/T71ne0O2763Tai2zDMlW27TG2es8nyx61FDsqG7L1Z8IICbgsqQHypO/gADwnAA561ZG4thIEsxjJ5aOCw8vT6n1ff+IkClE2gjJOIPrHTH5qK7JtWcvcIZzzvgoAegkH7kU3K6XAVXJQf9YY9AfXma6iNZ28quypYtlVJAPcnpjpj++ldWnwn5FvRJre1dUpHzQ0SwC2wf4fERuz6D60NZu3bh8UbemDg9SWQbF4/NVjYZineswzgOqgMP4QY5+tIdPYuMpZ7kAeLcWO8+h8UDnGeeawexu5YNFa4JdHajdcJVCqkT4XM7TnB+Uc5J46c03TX7h2u9w3UPilLbDp5qBBz15p47Da4hFm/bVSfkzuPp4oMkdTVV2rbuWW3C4bKqABbDW7k5MsQZEyTmMVqkqI7l4naltiiM7bmwQIM+fhDdPXNC67szSK1y2rOpQgM0b4JE8e0cVnuwgrai020Gbn5pJIluhiBHFWfb5CXwGg7k3khipDmR8sdSMUbewEXaGiFq2t1HLKcEXCiFQZIbauAMDqeR5zSaW5bYQbmxjnKHZxM+0Zkk4oW4wNzdttsSByu9dqj5hnE/wjEGr79oFtRtuJbLfhS2NzRnd8u76noanbayO2gRLWpuFrasG2QTt2FQGnaIImTB5HSgNXa1LELhQJUsxHRjLIJG6MgEA5UweaIv3NQSQrPYIg3CVO0yJJLrGfFEAmc0El8BxLpcZcHcC7tmZyogZ4KzPnVpYwJ+peDUKttVQLcYwZ5VZzAnHnyZJBJozsmytsBnVRtmWc7VUDpbH4vVsAmc8VVDtPhbFkbiRnabhkGZgTABzj7U6whRhe1rEsFYi3IJ8huUYGCcevXopK8sadYRf3Nbb7stg253Atk3DO4ADovr5dDzWU1vaShidUrbWLFPDuUzElBMHqPPI4mKutF2Zev3bW+2ws3HOCCDt5yT+Az6nE4xRWjum5fvrctp3V1FfaZ/dIAFW9OIaN0AAGSo6TRGObYm/BB8NdmgW4KiFAe2DgArBUnEzukk56eealOx7ly5OqvIgc7nVXHeOpPyACdqziaN7Y1ZVU1NgnutpToxTxbYiDu3EAZ6qPpnE1ltXPckS0TOCvkvUFYwI6dBSjdtjdGhOuusVt2VMgQoUSBP4QY8KiF/nQ1i/3oCON93xeFZusV3ATtALDnk+ftDO0e1WspburAuKwxPy7Rb3g+czE+hrddk66wU79AAbmW/Mp5IPkskkdJY+dCinbYOT7FFp/hu8PEUSyvndKJJHoma6x8OaYE95fG4mTsMLMzAk8dOlaO7qLTEnarH1ifu1UevuJcmbG3aCSXIUDHTbyT0g1lqSf/UcFfIJqrFsEgMW2n8eMeW6BA9oqJ9EGUi4pGSQQYABGEEDwqOnNRFUQFdpJPzCPlXGTmB5TnnimavtIoFA3NIxHt6/QdazjuyW6CLTJaBCvJI/+qAyT6JO30kzzMUFrL9kt47js0fNuJE/6ZGPL0qO5ob1wyrA44Id2nrGyj9J8LXgJuEKfYsR7D/npVW0ssnHYD0q20i68MeLSflP5mBwGiPX+QHu3CBAW4M5eD6iAQYiT5dKPt/BlpmlnZsg/9sLkTOS05x9qC7c7IuT+52XMkyYAn2BMmR7e9aQim+RN0LY7TSVDQ5WCQwwYPDDHPWPOrK5YsP8AvrUCY7y168eE+w4ny86zj9n6gHO0LE7Sdo3Hy8J/9UX2bYuk8bejbTKn0n18orTMfsJ1Ime81m4R3SsCQQVRd5VoK7pE8EdTmat9ZfPdFAVuZZWwV8Q6eHnb781Av7lGcEbshTAADRlskABRA9yKrNL2cwO64zMT+GQZ6+ePSc0UmrEPdnVZtvxE75B9gIKlfYzUAslnJLeEmWbg3PoeF6D9KPhEttIgnkESccSTP0ig0tu4kjanP8Tk/wAhRGCsJMl1GrtW03BUAnoACxEiMZPXrQGm7WZiQFUgg8CCuPMEbvaqLtS49x5E7BhY4H3jyrW9jdlpasB3GSs+05/lFaNUhcFGGten/k//AO9LQoFzo8D/ACjFdUV/69/0NMeDTdr2ovm3IJwSFkLk5YAnHqKbp9GLZYW7blGIIOSoMZAJGRM8Vm9F2uXIdj4mMk9QcfWOKJ1+raJ3tDdJxPpPGT0ilKCtxfcSbpNGgsaoSVJIBBnAkYn3HWo7XZml42AjidrCTiZj+tVVo3WNvxK3EtmQPJvOOJqzt3VI22zu28mC0kznH1rOMXFUmOVMsexdDYshha2qJMsYFwblBKhz4gIPSImhtfpNNcc3HvEcKFVFJCgQPmnrJn1qJ1JAlCfUqQQD6lRVf29pkeGtn95MMhMqR7rgHpVxbbyS14D9F2VpW73ab42LJLW1tKMwMgSxMzEdDTrV2EVVSGc+EXnZmjEEryJ5EBasdF2UdNp1KJtdo3wCwU527pOYmOepxiKrO2cKveW7aiGJZvFDGJZWxkkDPOBVWm/Qmh2q0mpa5F0BlLQLcbrbdAAWJ56iRRh7M0fd5NpSJM2wLaA8bS2S4GTOZxHrD8Odp703MzEZCyfG+BvILflBgmDyM80LrtK+oI2qqIsldq7EknO8kfNgZJP0q3cULlh2q+INNYRRptxZhMg4fEbSInaMnpBnM0vw/wBnG6e81KlQ0gBWBjynqMZqhfVW9L4WLs5yRMKTwD4T4h5AEAetd2f8RXHukhSwiNi/MeQIA6jy9TWM4uWUjWKpcnpWo7WFq1ZkF2CKD4gNpKxJJ5POBnmsj8W65hbTT2mjdDXyuCQI221PIgeX9anbTC24v/NfRCttWM27bMCe8ZehHGOpFVut0IVZdCxJEuSQrFrYUnjkyecSPte+zPbRa9gvbawbTCFB2wfXxAn18R+ooTWIEuBU70kkbQqs8+ogmAPMxQnYmkt2FuIhl2beV2sFAHCgHJETmrnU6u5bU3IPEkTyByPWKylFKVM0i3twQXuy7txIvLtdn3KzRO4LtgkSRKgH12/cvRdk3tG6utxWXh0AUqVPIaQC0+X8+DG/bTHaWXZkHxEA+8T+mKru33vEqiLDXMi2ckfUwAIg9I9aI3eP7ibsP1fw7acNc0924oLeJO9aLMiZAn5cGP7iq1dq6XthWY2rRJi45DXW/Ox9f5YHnSa3XPa2WNMve3Cym6+djFfEylj8tsZ69fvpL1yxqrIu2SBtMOo+ZZMHaDG5SZI+46in831CtcFDpuydTqjLm9s3SbSygI6ZlVUGBljNX/YHwybTm5e7scxbUm5tHSXIAmPQ+9aPSai0VVEZcDCcH7NE03U6tUnnHIAnb/m2yBz1NdDgnHyZbnYkwMQo9ooa/rlX1P8AOqrX/EKmQhHueB/vVWmrUt84Zj6iY/2rmap4NEvIb2oly98rKg68kn0kcfSs/wBo2LiCRcVY6zI//IExR+s7Q2ttNy0nlJYmPMgLC/UmqTW/srsC91rjAzIJCqfRVwacY+RthNi45MvcAXzIVPsAKJTtMOwS2XAKse8CjYIIBiQeMmTzEc1Hp9PZMlWBkQSWJMHpD/L9qMTsy31HHmT9+gqtubeRWV+s1W9XCiUgICwiRuJY9IMj7nih7GkaV2IQfMgrOPWra6irxtAHWAftNVWr7aQTu1ERyobPtA/pTzLAXQ8aS4rTcts8dS4VPscsKBvPeusOsEgLanYJ6E/81Ho+27N0lVWX/D3phSY88xUF7tXUgNlQAYPdENHnwTFXsmscE7k8jtfo2LKO77s4BO4ncPReh+tX/a+uHcwoxsjyyRAFUfZlvc3eEk85bmZjr6UnxJqW8KJyc/0FRubmoD9WV40h84+prqmsXoUALvj8Xmev0ma6tG5Bg0t3Q29pCKBMZgSIzycxQHbHZqXIQttucpg7GnqQOD611dSazYkDXrqade7XxPMGeJmCfU8x0FG2b4N9EVCzyBB2bOkziSfrXV1WknkW5lp2hbt2mBZWYr/9LeTaVupO75jJ9h0qe32pZuP+8ttNuD85ZFYxAC4zAmY6Curqyk6stZoG1na7O+y1I5iT1gknOJom5oXuWdl7Y8QcrMx1g43R1pK6sVJ7bs0aV0V2ruhIZBECFEYUDkDqPak1N5rgUg4xtngEAkE/8UtdS7l8xKsdnW9pdl3seQS3d7p8ULIP3MelWnYVsM5ZAlkDBZLahiCPlHUTjrXV1XvbM9qLjS/DMncLjyQdxwB5+ITzxxNGr2KwEOQViBmR+vP28q6uq3Bck7mF3tQAi21Vnz+JgduZmcGKGOuhCe6RYkeJ3OOZBBP2pa6pWR8FRr+0gNsW7QjJ8JaZHB31NZ7auOwARcDLAKCqgecTHAgelLXVjBbnkqWCOx29f3FVCESQcYUdZnnA8qn/AOo71G0AwYPhCbvUACIE9aSuqp+AXkZr7WsuCLdu0B0JYEg/mB2yDUfZ3Y1+14+8tpcBBPzXAY/0r+s+9dXVPxHFYFVl62vVlm7btO/5hbj+ZJH3qq13ZWlcd4Guo5HR3KA9YVhXV1aQ1JSjkW1IDt/D1hVZyrXNuSYQGPUsSTQ47QsgHutMvhJBLmcgxxxXV1bJWzOyK122XBwEiZCqo/y5IPrWd7W1zXLqWwxAJjk+Ik8xwK6uraKW6hSeLKzU697TtbRjCPxPJU8e00J21eD3mYCA20x7qDSV1dUUk1RzybaItGmQxMAfU1LckeNJXMSDn9K6uok8lRSo1nYtoiwjsZJZs+hH/wDP61BesG5cuGchG2jz28+k4f7Curq81f8AI375N1wVp+JWTw2gFQYAIk+5PUkyfrXV1dXofBh4Md7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hISERQUEhQWFRUWFhgaFxcWGBgVFRQXFxUXGBcUFxgXHCYeFxklGxQVIC8gIycpLCwsFR4yNTAqNSYrLCkBCQoKDgwOGg8PGiwkHyQsKSwsLCwtKS8sLCwsKiwsLCwsLCwsLSwsLCwsLCwsLCwsLCwsLCwsLCwsLCwsLCwsLP/AABEIALcBEwMBIgACEQEDEQH/xAAbAAABBQEBAAAAAAAAAAAAAAAEAQIDBQYAB//EAD8QAAIBAwMBBgQDBgUEAQUAAAECEQADIQQSMUEFEyJRYXEGMoGRQlKhFCNiscHwB3KC0eEVM5LxU0NEotLi/8QAGgEAAwEBAQEAAAAAAAAAAAAAAAECAwQFBv/EAC8RAAICAQMDAgUDBAMAAAAAAAABAhEhAxIxBEFRYfATIjJxgRSh0ZGxwfEzQmL/2gAMAwEAAhEDEQA/ANgrkVMl2oWSuFbGYalyplehbDUVIpDJA1PV6h3U4PSAJVqmV6DV6lV6BhyXaV3mhVuVOhpAQd+EIB68f7VOLk026inkUqLVOmJEgapVahxTw1SUSmmMxpN1IXoAQvUc0pFMamIeWppNMLVwagCVa5hTN1IHpANiliuL04NQA+2lOZKahxT7eaBkfdUhWiSBUNwUWAwCu20sV0UxHNTTTyRUFx6AFZqjZ6ja5UTXKYiXvKWh91dQBVl6SahFynC5VCCbb1Mtygg9PS7SGHKalU0Gt+pFv0gDlpwFCpdqZbtIAhVoi2lCI9E2npDCRapdscU62a5hSGRkUoSnhKWKYERtmmhan30gNAAWr1tu0V7xwu8wu7AJEdeByOaru1+30skqBueJj8IniT/QVif8ZO1t93T6ewxa6m83FUE7FcW9u+PRSY5iD5VHp7i92DwoXr0gZk/1rz+p6mWn8sTr0dGMssuE+KrquWbxL1WIgfw1odJ2qlzgx6GsGxmkHaRtkC6pTEi4slIPRjyhx1EetcXT9dNNqWTo1emi+MHpoqJmisnpviG4q+EhxiPIjyBHH8v51d6LtdLvBg/lbBH+/wBK9fT14anBwz0ZRyWBelS5UL1HurcxDxdqS3coFLlS23pAWO+omamC5TWegY/dSs+KhmmtcoEOdqGuXKR7tR7qYHFqbXVMqgetMQyD5UlEgGkoGZnVWSpwZFRLeq0bS7uTUT9kjzzVEggu0veUj6Nlqa3ozE0AIr04PFO7sCmBKACLd6irbTQVoUTaNSMPtrUyXINCoaV7lIZa2r9J31Vtu/Um6kBYC5T99VquaG1XxHaQ7Z3N5LmPc8CplJRVtlJN4Rcl6w/+Ifxfe07W7OkaLzZbCOFUgxvDZXAZhjMeXNL2j/jA5ZrWn06i5uZQ1xy6jaYkqqCD5AsOOoic/qdWLbl2BcuwFy5O+5cdlfxMOhO0gcCIGIrk6jX2xqPLN9HSt/NwWPZXZndgs5L3XMu7GWZiZJJPJmo9f2gpJtIDcYkBwpwonO9uF9uaf3N29/3D3afkQ+Jh/G449l+9TLZS2sKAqjoBArxt9PJ6W0ZZ16NbLqfCJEcQVJEfcUBpe2LgY7vEoxB5B5MHy4Ee9VyyllQyMysAQUYKdx5BnyncPr5ZBX4gtqXVrTKqAEstze3iJyQwyesc1mtFu9g96X1Gs09203/bY2mP4cbSfVT4T7iDRq6x0PjQj+NJI9yvzL+vvWXs3rbmEcFhyh8Djr8rc/QmjLGuuW8An/K3+xyPpQtSUPqBxT4NxoPiKAJh08wZ/WrqzqUuCUMj9R6GvObettsZM2nP4l4Pv5/UGtT8J3mJuKWVhAIK4J6ZGR16eXFev0vUuclFuzh19FJbkaBVNEosUxTFL3teocJKGpTdoS5fqPv6QBTXaYXoc3qb3lMCZmFM3U1SKmFqgDktmiraAVDbB9qkkUAPmupm8UtAFVbZj0qQKTwKhXUnyqZLpqiRdk8iprWmj28qiGonrUwug80hnXtCCMc0MuijmiO8pQ80ARto6cdFEHr+lEoacbhFKwINpHOKS5xVdq+0LjaoWdlwKbZbvAPBImRu/NO3GeeKE7Y7X/ZEDXSzpxi2zvgckpC+XIXqelA6LJiRTl1BFea9s/4kak292n04UFtoNw7nbmTsU+GI6k+1Vum/xb1CYv6efUSP+Kly9DSOnfdfv/FHpvb2t8CieWz6gDj9RVJbOZNA6P4kXW21uqpVQSsNzIIk+3+1TLNeF1ereq6PR0dPbDJ5X2jpmttfujG5iyEGcl1P3rXaBrdw3oP4wlwdFe14VZROB4RH1FZvRJcZ9t75O8UqIGQH3QSOm1etD/DHfd+91cW23bw0/vATMD1nM9IPsdpLfptN5Vfb7Gae2aaWGej6a9iPL9RTdc37tv8AK36gihNC/hgGeShPl+U/Ux9fWnNq+8RhBEMFyCJ8Q4mvIlcWdqydrXW3p2LxtVOvoKw7KX2Bz803bn8NsEsE9Bn7k1qPihRcRbe4Abl3Dqy+Jm9oCCT/ABAdaywPeSeO/aB/DZt8n6xXX0qahb7+/wCX+EY6jt+/fhfkbbXdtLY3v3zA8LbTCz7/ANaK0/a162gzuARnKv4wNzfu1E5XGMGoQQ+TgXDJ/hsWv9z/ADqQNPiIyf3rD9LNv+tdLzhr37x+EZ/b375/qW1vtq2SQ6lCG2yvjSYB4+ZRn1rdfAOnSLl3crMYXwmYHOfKYHP5T51Vf4dfDYM3rg3bTCzwbhzcf1gkAew8q9BTTV0dL0sU1q+/uYa+s6cB5eoyTUosVILSjpNeocQPsninro/WiFuR0pGegCBtAfOuXR+tSFjSSaBD106jk0/eBxUUedIDQBK1w1Cz0neT/cfoabupgd3ldS7RXUABrqfSp7VwngVn17Q9aJsdqxVuLJsuHWen1pBZ8j9KCTtMedTrqQammMINsimd9SLqDSM4PNAEg1lPGtoYKKc1rBOaWADA461U/FWoH7LcHnC9fxED+orP6n/EPT23KnvCAY3KFK48pYH9KxXxn/iazubVlB3YIO5pBeIMxyBPr0qW9uSlHdjgLeL+stWnG1R3hkNlzsfEEYII9ZGaF1Vu335tW7gcQMgLE5lZ3RiJJmsdf+JWdRuRS4IIeSGEbp4iSd3JPQVqP8NL1s6h9+wKLLkC5tCzKjBec/NxnHvT+Jjgzlou182K/wA+pr9NphZUIMwTwIJliZjpUn7QMiRMHEgmPasv2VrEuJue4c+GCDEKYBMTiBPHWrrT2+77xSpk22IcEsjAA/8AicfXz8/ntbQvdJ85PY0tSko+KMsxHOcW3LYgAkhFg+oYmpuztOIGJHQf2MD/AGoIOe7kAlcTMbSFzuEZAkdepq10oOInpBAn7T1gVe3bgN15LS1ZCzwDkZHyno0E8ZyKjQ/vNs8FA5J5dUJJ5gCCOAOalQnhlBxInzkAce0xx/Su7b1VxUOxCYUgbYmSPmM+Sr0B61hraTm8dzTTnRT9qa0PcdoYG5+7tsCD4OS6qYgZz4sVAdrltj5eLSSGBCg/vIMEM3saiGo8KW1tv3ip3drBlzcgNA85Lx71q7mhXs+2ptlW1jKqIRtK6ZD89wZguZbxdJAGJnrUFGlx7/1+5k5Px793+xUdpaJVhAvpdYeIKlsAm1IwIiPMsX6REOjtNcdQB4mYNH8b4tJ/pXP0qE6JtxbY4EtwDuW3b+VQYkMzTWl+Duyrr31Z3KhCGbG5iSJ2pILADC7vKfSpUNzpe/f8MHKsnp3YGjWzZS0PwgD3PU/UzR1wxQyt1p9y7PpXtpJKkeY3eWcL58qkF00N3kA1X6Ptlbs7RAE7pxB6AdDOft60OSTSYJNqy57w0xtSarLnaijAlj5Ln/gU+1q2zuAHlBJP1wBQmm6QNNchn7VSHU0M1+mhxV0SGLfqXvqrxdPSnhj1ooArvRTlehw0VLbJPNAx5FJTwgrqQFDdtIfL7VGNIh9Pbijl7N88fakOhn5Wz9D/ACpqa8i2gi6IdDmprWkYdY96kGgfo4+1O/Yrv5h9jT3eotvoSd0fzA1wPtQ50V0dR9z/ALU4aW6PKljyGfBPd1q24LuiTxuYLPtuOarfjDtM29FcZSJuQikQfn5OOfDuP0rzf/ELVO2oubj4bcIvkCAGaPXcxH0FO+FNf+0aa3pi0m3duPGcIbY25jjdcufY1DdlpFFqmOwz0ODn0+s56efSqfWWi6swjwDPAMEgDEzMkY5/WNX8WaQWrKGR4mbrHUf7jishZunMeRkwcLEHIyoz/c1n2yaJ5tA1vRsAGYEKep6jqR51o/g/ta/auotnbF3dZ3Ou7aHZdx2zPAU8xz5ms9euqHY2yVHiAIJmDIieYI/nWk+FNNHcXsbFvhSTAhiqtJk+Sn6kVGpLbFscFbo2/ZXZw0dgC4VO0HIEEkk4E1Van4ofxiBDKQPSQBOOTz96T4q7T7w27dszMyf648gCfrWe1DQOZgwcRn7muHp9OD+vl5OnVlJfTwht2+O6FtYXx7iwwYMSs+WJgzWj0aKLYJJnnByAfp9Kxtx8/wB/35VYdl9oEeH+zW+vp4tGenN8M2Nm/wAZIEbR5xk811+/tBIz7/ccegNA6RpEzjBI59I98j1xQ3a+sjG7PUdPf7TXDmzu0I3NF52C6tvMSwVjPRFiMfxE49poWzr9tpTtVpMfKMwBkzIP6VDotYbWje6v4nCjd12AE49N5H+mqt9SAqr1UfYtn6Yj7USipcnVJKU2FWuxtKZDBlM8gkqR5EAmB969Q7J1ensqtq0otgydgUyTySZyx9TJryns+4rXEDGFLKCfIEwSfua9bWwfz/p/zXd0yk7dnndYoxaSCTqp4t/VvD/KW/Sq6+dRuG3YBOcMYHlzk/bjrRo0j/mH2oXtO4bQEtLNhQOff2rqntSuTOGNt0kVHaeovFtgeBmdo5EcHyjkn2ojT2raqogHA5z9fKrHQdjMPE5hj9SBzHvXfsC27gB+Rz4Sfwt+X2PI+orLSjT3TzfnsaTlfyx/2QHUA4iK4XBVm+hHSPtTG0I8ga7dyOamAi6KcL4qa7pV4C59+aYNPH4KdoWTkviiBeSmrpx+UfekvlEWWCgfWpckssaTY65qUAk4HmTXWdQ5acKnkRLsfP8AhHpyfSorFrdDnC8qoEn0Zv8AYUS92On6VKe4p4JO8NdUB1foa6romzC2+29R11F3JjOw+f8AD/c0h7fvr/8Acv14CxgjqExzxVeboJbB2xnHrC7f5Ez/AFplywgOeMfmPMYIXmc8x54FeCtST7nqbEXN3tnUBlU6pjJzt2AwIkyFzyB6z6V1nty/vYftD4Alm27vxeH5cgYPEiTJzFUlo3BAtjcrkDgyIIIzMAyMD/io+6Znb5pbacAnfEjH4QcGefTmKPiO+Q2rwaVe1L5AP7S+ePkP0wuef0PlS2e277MB+0PE5JVVAHUklePas/ZvqSd7ZBHCkNkx4ZI45PtHtDrtf3EKZEQx64SJIPQFtpHOBmehvn5DavAb27dtXS5YMSSwBIlmOVnGJO7jBlvTAXYWjFju3UlVuA+EwpHhY4CkjhJ3EkkcmrRNVZuxEByASvSSJEeXGR6GPKo+/Fwsgbd0HuDMkxj8U+9Na8lJYJekqM/8TXe+ui2QSltL0sJjctu5dOQOkJP+U1W9n9gWyiB7uzcyhhCksSoYCZwqyRkfMpPkBtlsoipuMGCpkcrtKkZE7czk5I9ojS0hGQhUbmiA0FsnLTAMEyK0n1e50iY6FGU1PwKhSbGoU4kK4VS0TwR155H8qdp7VzT2rNtx4ULXHVTksRxPTwxkevBzWqv6NAu5tq+FvDEsxDGDAYgKc9eRx0oT/pYuqd0jvAQzTlWJgQIPIOOhj75S1pSqMsotaaWUVem7Rt39QlxRtWCsGMNtI54gkgdOaA+IrXduV6z/AOv/AFVjZ+Fu6c7S4WcqykniMY9OfXjzTtbsO69slLdsGfIkhYnd3jj0/CB7nNXF6a1FKLxVEtT2tMyLXcn+/wC+KI0YPPmffy/5+1W/Z/wNeZH3gq5X90JwXDLKsYg+HdwcGrHS/Ct02RbPd77bkqYL7gxUMMGRDKCPMMcV06utFqkzKGm07YPZ1wtqQWHHmAMR1PsKptV2luPp0PQ/f0/vNXtn4YADi5Ez82WIK9R6ZiM5gjIqTSfDyIpNxbdzY3g2Bh3jEYttJiBBY84BEia5VKCyzthJw4R3bGpFrRaND+JTcI8yxLCfSH/QVnzriefXn1z/AFrQ9qaC7e8d1DcdVychQM9BzjB6CPrQus+D3K2yqHawJUqJJH8SgYYZHrg9ZNRlB8h8SUeCoGsnjj+f/qvcdL2xY2W9+7dtWcfi2if1mvJ+zvhlEYd/KujTB+V1/wDj4mes+pHqNcjOxDDdsLTJA5mNpAnbOOPPzGLfUKHy6ZzuD1HumbG529Y7tmQvGQDtIzHMnFZ3Sdpl7vfCDGF3yFUDAgmJjz9Zql1SurKd5C53bZJAIkA8A9egqK2rkNtuEnnAdZmYHqMfqPOuTU156jV9vBtHSjHg3Gl7SuOc37KqRyoJj7gD9aktau20rdvFgfRQuP8AL4pB6+lY/vWFvMNgGZCzu6mInkfemWkMFmcqIJ8fhHQeHMHhhnia1h1Fq+fyzOWlk1w7WVtyi86lDBcQyvxkLB6GcAdRS/8AVVB29/ckidwtgryMTtOc1l11G0DjcJHlImfZhEj/AH5pNTqmjwkKPWB7jjJ5/Sqj1Mk6f92S9Je6Nlp+07IaA0kjk+nmTH2GKkHattuHHnMiB9eCaw/7KGIIJI6GPBkZHhGOnqasF04tHcx7y7woGLaH2PLc+nnWy6p+DN6C8mnvdrIqyJJPyiIJ9YPA9aAsAXGD3zI5Vfw8T9cff9KzN3tBlLXDub823xcdNpER6nIxgCkTX2nPiDKRjGROMwZIz69Kl9Rbtor4NLBuL/aSLABWTwJAx6fahtX2qEwYnw8NAJLEGOTjb+tZW6ojcDuUDJTIE/wxKj1iPQxmG3eQkqMkxhoDEwcbhgZ4nyrT9U/BPwEbL/qI6Qf9X3paxBCgkS4gkRPGfeuqv1b8C/TryAaW+rMdgFwCW8YIG7qdp56Y6zxzRbax32hg5ECQAEjOYPA44HPpVf2deXcguBTuMGJHhnxEH096tdPpTtZYVATnfvKNyJAUtGAMkfXNefyddUQ2bABKIyoBkwASx64ViPL14qEBztUOE+YkCQDAPExmNuSJ5HFOXTJbO8IjEAgC2wZFBBlnG7d1J6c0lrRMdpA5JAMwpK5bd48Y6eh6TUtNATaabQ4MYXcuWAE7VkKZ2y0RJG85GBVNf7Pe8zrddxGASoOTnxblBAPUeW09BV8ezwxLAy08rcXZOZgcTPQeQ4oe53elHzjvDyWkx1JToOmWP8oocs4BIfo+xJXe7d2MnaIBE87tpj6f0rrurIAI2gmMmQW+WXUbSWJjmD0zQj9uowI37wCJlQwOQDJOQOvGfpQJ0N/W3N6E2rawTI8Z28MqNlpOfEQAQcmlGDlzgblRpRasuVILAk7hDbZK/hg+FyDgyR7mkuaZEBDLkgzb2y2V6kNtXz8UfWgLfaDaRNm1iWMi4zoWleTDEL0A8MHIEmq/te+2w+NAGBIk7uoB3KOD4okSMcjFUknwIM7RuEXltE7iRLDcWKp8xg4A4AwB/KJdR2ilsd0YIV12sxyszCyPw8mG8uMxWc0dhb3/AHD4lBBMeGJ8y2Y/kZq/saV1M23uOkkmAtxVJJkAMwKnziZmm0kCCrK3YUJtAJ6brmPScKM4JnnOBRguxue6rBBMR4ZjA5ksTMH7eYDtJaC7mSBCgsdkFpkgryZweKGv3LT53O1s5MFoldwiWyqgH+f0zboeR+8XJKB1tiVbaQyuMRuZgQB7EcgdJpo01kSC3QADlhM+FiAcAk/TrzVchTK2oGwbZYtuPiJgsuQP8o6DyFH6At3YYqAATAYzEEiQSx2E+v2HUu+P8DrAz4k7R2WSUywEAGNpJP8A3B1WIaR1layfZL3bhVUcfu5JBPzM3ze/0q07Z2Xr20l4AMlWVQPqYESTGCcn0qTszT2kCqImMFQPwgkgQRJgHkHJ5q1KLiKmmFWO0HRgkAOB+GHI/wDEEjj9MVbWb8iGJzGFECQIggfKDxBgTVS10MGHiC+I+EqmAC251GDgcnjHFD2tRYtIDuvbc7dyhgJAwGJyoA+WMVmo9ynKyxt6kXDta2BcWNnTMyVkkS0Rj6YNFd0AD4vIxthTInmYGR5dIxiq9+0g1stbcF2jAxkcs0icSPv1rtG7XFCs4UQSTkyTkQBnjHoB50n+4h9m2XYmVeJ2KzBBcYYY/wAW0GR7H6v1ilHHgNskCAAc8CeNsef9ZFSPp7SoxODsiA35RiIUE+fij9KD7Ktys7lG0HbkBiYwAoGM9T709qcaYW08BGndie7ZGh4AIBAWWzPUAHqAeaJuWmUABSV/KAsKwPJJE7f1PrQxvXdo2m2RBk3CNyETDbdsyZiBP6TUq64lwvEnxND7cfrBxmPpzThp1lCcr5I9ZZjapV/M7XZBMTIG5i5nGADim3iqDaVcBvwtIacDw+EEHxDp5iOakPbTXLjWLaoWAiBuhxgEL4SG5kj1+1lrtALdre+XkQu4sExkLmC3ORxmKtxsm+xX37fdLIlrhEWwvzFZBmFAkzHpPvVVp+0LiFV1CFGXCwZAXByUnbkH5l6HNTDtKSST4WVQziPC35cZCEQD9DmjLegIG5rSSQNhB5B4UwSOMSfIc80Jrhg/QgILPuBbzDAMTmCp3pOOIJ/9O1nbhzbcKCcAspCmQIh42qciDJHt1lvX9OhClV3SVELhdwIBJHyTLEHpMwYkRDYJV1ubySsbtyiSYhiTAiJwfrTTVE0wPT63uycANwfGNynkgSsgY/sUTZ7SDkFrfzD5/D18iD4vUwYik7yzKh3TA4DrCegUfMPOT9Olc1q090wuD4oHQRllLfL9P+KdodMKfW2gYbdu67kYt95z7jERGK6hbeqZBttsQoJgbrg5JPCrHJ6V1O0LJLa0UeIAtA/Ln3JAz9IoYXLauRuJ4O1SCFy0SW+Uy0dBgQJk1NY7FuNE203tySASCD80ztIjOPP0zYDS2kEuUdlYxBj8MAGPC55xjpUbdvLKuwP9jtvbZkm5tn9ypQAE/iBUgXfoTmR5V2i11u5bh7T2V3eGZI37Y8BiFWJ956cGG7ZXaYbZuPMkz/qIMn3mnabT3bQJXIAGFJ7x5HkhBA9Y9gaSluWBtUNsalVc7muMc/Lt2kDrIAP0mMdKht7bpZUfe0E7GA8RjiQcCfShBeOSlp5WSUZLysRA4Ey3lkdKN7L1iKD8gwD4LrKZziDHmfaanY0sjtdgnQfCQR91xLSbdpOyCWkSVeV8BHWPoTzVvc12nsg92ss0fIJZzH3YwP0qg1etQHwSd3zAXQQI4kOQD+tO/bNi7gpUEbsrIxOD0nHHqKJN3dCUQLtb9+4ZwZR2UWpVgSed204iIMwDGeKGfs8XA0ahmuBlJUKzW4kztBAAUAH0gDzq0S9aCeGyi7vDKJs569B9Iqp1nhfuraElgPlyzFhJ3eQ9ScSPIVcW+wOi3vdjrYtBQFJmZZ0TZI8TLkAkkKMQAF6k0uga0I/f2xmSFO9mJHiwqkOSYyR+EVSdpt3osJhlNwoSsRFsLGOdu4sY8gKCTs1kgErEK6shJkNPHUnkR5xzWjWCLNYnaNlbwFjvH35MttLEbgWMgcS0ex8sV10Euo3MLYkQYa7cYklp2CFEH06edM/Y7l8I03bMnK//ACYmSoOSBPPrirbuEW0bt5jbQkkASGMkfhHM7RA/91hJV9zRMq+zrVp3uJbs3FJ5ZmDqCM7IIPi9pOeRImW1eOq3d0pVbawe8MuG3DAmQq7QcfN6YJorsTU3Ll25dm2LChhbZCC4ggwQ+VOJhlElhzip7mnSxpRaundfunc5AA2liWLMBgGIBPmxPArRK73ehN+Cr7OcqwVu7ZCAGKFw05GG6k56+flQ2p0+qljbYOkgDey7iB1O6FGSZg0fptOxfvAWAcMAsFt2fnJ/H+I+vmKN7Q7LtJ49TdAUjHeZfpwF9+nnSTt4KrGSsF3dCBCSwjCk9ZIJWQOI8s+9NuaHvSFIKHoCNhbqQsg05PiDvFa3pW7q2pHifZvYdJEYXyVQekkmKR9Vdu3BbW4qwg8Z8OTMTHDGJjpujpTcdokJa0yqwsoBwsjcitByYiN2DJ2gxNFa6wwAJsuu2Au1GUgCMbVUx7g1Tdr9ntbhdwDMAC0/MB+VfmK/Ln0+9tprd1WKB17qIEsWbdy09IEwMzx1NTVZAXel4gXbiqgEFrl1Vc4O3wky8GMhT/vL2JYN22h7xt4kFYaMRxGJP9+shDIIW4wUnh1UASCW6CZzifScigmum2wgKRcG8Hb4DIyQpPHWKmUlXA0ie7YVjD3BumFRWZmY9PEfDGeeM81PoioV9rE7AJzKtJMttJwvMemc5qm1etvOQGIcqcAKtqSYBgKTMAGJNXPYjIm4yJaAR6gc/wBPpTVL8jC9LdFiHNraGBhk5WfxbeR1xHn55H7XOouqDbKxBIYsBtAIEw3OMmPyxigO07U/92+w8UrtDGQPwwBJ8/tQOn1aWtwt6hxJnb3RYf6gywfePtWsKZErJL1m0DvNxTcYEMLSs1rxLi5DASZzAIB9OauuzNNdFtRuDAE7jleDkgZxIPhODjg5A3YtvS3RvusxM4i3ctZHU7CRHGPerg90WHd7dgB3SWKjjlTAx5RyRRMmJGnZRuDe1wLMCQgMicDJ9Y+tV3aPZIfHeXGgxuMBZnooMD2In1rQHcfl8HWSozGACB/T71ne0O2763Tai2zDMlW27TG2es8nyx61FDsqG7L1Z8IICbgsqQHypO/gADwnAA561ZG4thIEsxjJ5aOCw8vT6n1ff+IkClE2gjJOIPrHTH5qK7JtWcvcIZzzvgoAegkH7kU3K6XAVXJQf9YY9AfXma6iNZ28quypYtlVJAPcnpjpj++ldWnwn5FvRJre1dUpHzQ0SwC2wf4fERuz6D60NZu3bh8UbemDg9SWQbF4/NVjYZineswzgOqgMP4QY5+tIdPYuMpZ7kAeLcWO8+h8UDnGeeawexu5YNFa4JdHajdcJVCqkT4XM7TnB+Uc5J46c03TX7h2u9w3UPilLbDp5qBBz15p47Da4hFm/bVSfkzuPp4oMkdTVV2rbuWW3C4bKqABbDW7k5MsQZEyTmMVqkqI7l4naltiiM7bmwQIM+fhDdPXNC67szSK1y2rOpQgM0b4JE8e0cVnuwgrai020Gbn5pJIluhiBHFWfb5CXwGg7k3khipDmR8sdSMUbewEXaGiFq2t1HLKcEXCiFQZIbauAMDqeR5zSaW5bYQbmxjnKHZxM+0Zkk4oW4wNzdttsSByu9dqj5hnE/wjEGr79oFtRtuJbLfhS2NzRnd8u76noanbayO2gRLWpuFrasG2QTt2FQGnaIImTB5HSgNXa1LELhQJUsxHRjLIJG6MgEA5UweaIv3NQSQrPYIg3CVO0yJJLrGfFEAmc0El8BxLpcZcHcC7tmZyogZ4KzPnVpYwJ+peDUKttVQLcYwZ5VZzAnHnyZJBJozsmytsBnVRtmWc7VUDpbH4vVsAmc8VVDtPhbFkbiRnabhkGZgTABzj7U6whRhe1rEsFYi3IJ8huUYGCcevXopK8sadYRf3Nbb7stg253Atk3DO4ADovr5dDzWU1vaShidUrbWLFPDuUzElBMHqPPI4mKutF2Zev3bW+2ws3HOCCDt5yT+Az6nE4xRWjum5fvrctp3V1FfaZ/dIAFW9OIaN0AAGSo6TRGObYm/BB8NdmgW4KiFAe2DgArBUnEzukk56eealOx7ly5OqvIgc7nVXHeOpPyACdqziaN7Y1ZVU1NgnutpToxTxbYiDu3EAZ6qPpnE1ltXPckS0TOCvkvUFYwI6dBSjdtjdGhOuusVt2VMgQoUSBP4QY8KiF/nQ1i/3oCON93xeFZusV3ATtALDnk+ftDO0e1WspburAuKwxPy7Rb3g+czE+hrddk66wU79AAbmW/Mp5IPkskkdJY+dCinbYOT7FFp/hu8PEUSyvndKJJHoma6x8OaYE95fG4mTsMLMzAk8dOlaO7qLTEnarH1ifu1UevuJcmbG3aCSXIUDHTbyT0g1lqSf/UcFfIJqrFsEgMW2n8eMeW6BA9oqJ9EGUi4pGSQQYABGEEDwqOnNRFUQFdpJPzCPlXGTmB5TnnimavtIoFA3NIxHt6/QdazjuyW6CLTJaBCvJI/+qAyT6JO30kzzMUFrL9kt47js0fNuJE/6ZGPL0qO5ob1wyrA44Id2nrGyj9J8LXgJuEKfYsR7D/npVW0ssnHYD0q20i68MeLSflP5mBwGiPX+QHu3CBAW4M5eD6iAQYiT5dKPt/BlpmlnZsg/9sLkTOS05x9qC7c7IuT+52XMkyYAn2BMmR7e9aQim+RN0LY7TSVDQ5WCQwwYPDDHPWPOrK5YsP8AvrUCY7y168eE+w4ny86zj9n6gHO0LE7Sdo3Hy8J/9UX2bYuk8bejbTKn0n18orTMfsJ1Ime81m4R3SsCQQVRd5VoK7pE8EdTmat9ZfPdFAVuZZWwV8Q6eHnb781Av7lGcEbshTAADRlskABRA9yKrNL2cwO64zMT+GQZ6+ePSc0UmrEPdnVZtvxE75B9gIKlfYzUAslnJLeEmWbg3PoeF6D9KPhEttIgnkESccSTP0ig0tu4kjanP8Tk/wAhRGCsJMl1GrtW03BUAnoACxEiMZPXrQGm7WZiQFUgg8CCuPMEbvaqLtS49x5E7BhY4H3jyrW9jdlpasB3GSs+05/lFaNUhcFGGten/k//AO9LQoFzo8D/ACjFdUV/69/0NMeDTdr2ovm3IJwSFkLk5YAnHqKbp9GLZYW7blGIIOSoMZAJGRM8Vm9F2uXIdj4mMk9QcfWOKJ1+raJ3tDdJxPpPGT0ilKCtxfcSbpNGgsaoSVJIBBnAkYn3HWo7XZml42AjidrCTiZj+tVVo3WNvxK3EtmQPJvOOJqzt3VI22zu28mC0kznH1rOMXFUmOVMsexdDYshha2qJMsYFwblBKhz4gIPSImhtfpNNcc3HvEcKFVFJCgQPmnrJn1qJ1JAlCfUqQQD6lRVf29pkeGtn95MMhMqR7rgHpVxbbyS14D9F2VpW73ab42LJLW1tKMwMgSxMzEdDTrV2EVVSGc+EXnZmjEEryJ5EBasdF2UdNp1KJtdo3wCwU527pOYmOepxiKrO2cKveW7aiGJZvFDGJZWxkkDPOBVWm/Qmh2q0mpa5F0BlLQLcbrbdAAWJ56iRRh7M0fd5NpSJM2wLaA8bS2S4GTOZxHrD8Odp703MzEZCyfG+BvILflBgmDyM80LrtK+oI2qqIsldq7EknO8kfNgZJP0q3cULlh2q+INNYRRptxZhMg4fEbSInaMnpBnM0vw/wBnG6e81KlQ0gBWBjynqMZqhfVW9L4WLs5yRMKTwD4T4h5AEAetd2f8RXHukhSwiNi/MeQIA6jy9TWM4uWUjWKpcnpWo7WFq1ZkF2CKD4gNpKxJJ5POBnmsj8W65hbTT2mjdDXyuCQI221PIgeX9anbTC24v/NfRCttWM27bMCe8ZehHGOpFVut0IVZdCxJEuSQrFrYUnjkyecSPte+zPbRa9gvbawbTCFB2wfXxAn18R+ooTWIEuBU70kkbQqs8+ogmAPMxQnYmkt2FuIhl2beV2sFAHCgHJETmrnU6u5bU3IPEkTyByPWKylFKVM0i3twQXuy7txIvLtdn3KzRO4LtgkSRKgH12/cvRdk3tG6utxWXh0AUqVPIaQC0+X8+DG/bTHaWXZkHxEA+8T+mKru33vEqiLDXMi2ckfUwAIg9I9aI3eP7ibsP1fw7acNc0924oLeJO9aLMiZAn5cGP7iq1dq6XthWY2rRJi45DXW/Ox9f5YHnSa3XPa2WNMve3Cym6+djFfEylj8tsZ69fvpL1yxqrIu2SBtMOo+ZZMHaDG5SZI+46in831CtcFDpuydTqjLm9s3SbSygI6ZlVUGBljNX/YHwybTm5e7scxbUm5tHSXIAmPQ+9aPSai0VVEZcDCcH7NE03U6tUnnHIAnb/m2yBz1NdDgnHyZbnYkwMQo9ooa/rlX1P8AOqrX/EKmQhHueB/vVWmrUt84Zj6iY/2rmap4NEvIb2oly98rKg68kn0kcfSs/wBo2LiCRcVY6zI//IExR+s7Q2ttNy0nlJYmPMgLC/UmqTW/srsC91rjAzIJCqfRVwacY+RthNi45MvcAXzIVPsAKJTtMOwS2XAKse8CjYIIBiQeMmTzEc1Hp9PZMlWBkQSWJMHpD/L9qMTsy31HHmT9+gqtubeRWV+s1W9XCiUgICwiRuJY9IMj7nih7GkaV2IQfMgrOPWra6irxtAHWAftNVWr7aQTu1ERyobPtA/pTzLAXQ8aS4rTcts8dS4VPscsKBvPeusOsEgLanYJ6E/81Ho+27N0lVWX/D3phSY88xUF7tXUgNlQAYPdENHnwTFXsmscE7k8jtfo2LKO77s4BO4ncPReh+tX/a+uHcwoxsjyyRAFUfZlvc3eEk85bmZjr6UnxJqW8KJyc/0FRubmoD9WV40h84+prqmsXoUALvj8Xmev0ma6tG5Bg0t3Q29pCKBMZgSIzycxQHbHZqXIQttucpg7GnqQOD611dSazYkDXrqade7XxPMGeJmCfU8x0FG2b4N9EVCzyBB2bOkziSfrXV1WknkW5lp2hbt2mBZWYr/9LeTaVupO75jJ9h0qe32pZuP+8ttNuD85ZFYxAC4zAmY6Curqyk6stZoG1na7O+y1I5iT1gknOJom5oXuWdl7Y8QcrMx1g43R1pK6sVJ7bs0aV0V2ruhIZBECFEYUDkDqPak1N5rgUg4xtngEAkE/8UtdS7l8xKsdnW9pdl3seQS3d7p8ULIP3MelWnYVsM5ZAlkDBZLahiCPlHUTjrXV1XvbM9qLjS/DMncLjyQdxwB5+ITzxxNGr2KwEOQViBmR+vP28q6uq3Bck7mF3tQAi21Vnz+JgduZmcGKGOuhCe6RYkeJ3OOZBBP2pa6pWR8FRr+0gNsW7QjJ8JaZHB31NZ7auOwARcDLAKCqgecTHAgelLXVjBbnkqWCOx29f3FVCESQcYUdZnnA8qn/AOo71G0AwYPhCbvUACIE9aSuqp+AXkZr7WsuCLdu0B0JYEg/mB2yDUfZ3Y1+14+8tpcBBPzXAY/0r+s+9dXVPxHFYFVl62vVlm7btO/5hbj+ZJH3qq13ZWlcd4Guo5HR3KA9YVhXV1aQ1JSjkW1IDt/D1hVZyrXNuSYQGPUsSTQ47QsgHutMvhJBLmcgxxxXV1bJWzOyK122XBwEiZCqo/y5IPrWd7W1zXLqWwxAJjk+Ik8xwK6uraKW6hSeLKzU697TtbRjCPxPJU8e00J21eD3mYCA20x7qDSV1dUUk1RzybaItGmQxMAfU1LckeNJXMSDn9K6uok8lRSo1nYtoiwjsZJZs+hH/wDP61BesG5cuGchG2jz28+k4f7Curq81f8AI375N1wVp+JWTw2gFQYAIk+5PUkyfrXV1dXofBh4Md7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4" name="Picture 6" descr="http://i.bnet.com/blogs/poet-corncob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206" y="3255101"/>
            <a:ext cx="4230280" cy="2811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0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Bioenergy Policy Update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Ripplinger</a:t>
            </a:r>
          </a:p>
          <a:p>
            <a:r>
              <a:rPr lang="en-US" dirty="0" smtClean="0"/>
              <a:t>March 5,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DDF97D-3401-F044-9350-D837818894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41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old one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Range Fuels of Soperton Georgia, $300 million biorefinery produced one batch of cellulosic ethanol and then was dismantled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AutoShape 2" descr="data:image/jpeg;base64,/9j/4AAQSkZJRgABAQAAAQABAAD/2wCEAAkGBhASERQUEhQWFRIWFxYWExUWGBgZGBgVGBcWHhgcGSEYHCYfIxwjGR0XIy8gJCcpLCwsFR4xODAqNSYrLCkBCQoKDgwOGg8PGjUkHyQuNSw2NTU1NTU1NTUqNSk1LSo1NDU0LywvNDAwNC8pNSwpLCwtLDQpLDUsNSwsKS0sLf/AABEIAHgAoAMBIgACEQEDEQH/xAAbAAEAAwEBAQEAAAAAAAAAAAAABAUGAwECB//EAD8QAAEDAgMEAwwJBAMAAAAAAAEAAgMEEQUSIQYxQVFhcZETFCIyQnKBobHB0fAWIyQzQ1KCsuE0YnPCNVOS/8QAGQEBAAMBAQAAAAAAAAAAAAAAAAECAwQF/8QALxEAAgIBAQYEBgEFAAAAAAAAAAECEQMhBBITMUFRYYGRoRQiUnHR4cEFIyQyU//aAAwDAQACEQMRAD8A/cUREAREQBERAEREAREQBERAEREAREQBERAEREAREQBEXCrrI4m5pHBreZUNpK2SleiO6KNRYhFKCY3BwBsbcCpDnAAk6AaknkoUlJWnoGmnTPUWLxfbKQuIgs1g8oi5d067grnZbGXTxkPN5GnXhcHcfaPQuTHt2LJk4cefsby2ecIb7LtERdpzhERAEREAREQBERAEREARZ+t2vY1xZHG+R4JFrEC49fqUF9NiFV4/1MZ4btOkeMfTZcU9she7jTk/D88jdYHzloiwxjayKK7WWkk6PFB6T7gqilwOpq3d0qHFrOHO39o4DpPrV7hezEENjbO8eU7h1DcFcLL4bJne9tD0+lcvPuX4scarHz7mAMNTQzHIC4HcbEteOF7cQpkGC11Q1zpJCwO8lxOo80aALZooj/Top05Pd7Evam9aV9yhw7ZKKNjg/wANzwWl1rWB/L8ehZikmfRVNnbgcr/7mHiPUV+iql2h2eFQGlpDZG6XO4t5G3zvVdp2KoRlgVSjyJxZ7k1k5MsZcSha0OdI0NIuCSNR0Kul2vpB5Zd5rSfcoeHbExt1mOc8hcN+JV5DhkLPFjYP0hbxltU1dKPu/wCDNrDHu/YqTtpB5LJD1N/lPpgz/pmt5o+KvwF6r8PP/wBPb9ld/H9PuZ/6Zw8Y5R1t/lfbds6XiXjrYVerm+nYd7QesApw9oXKa9P2N7H9Pv8AorY9qqQ/igdYI9ylxYtA7xZWH9Qv7V5Lg9O7fEz/AMgexRJtk6R34duoke9P8lfS/Vfkf2n3RbBwO5erOu2MjH3UskZ6Dp6rL4OFYhH93UB45P8A5B9qjj5Y/wC2N+TT/BPDg+UvU0qLMnHK6L76nzD8zL+649ilUW19O8hpzMcdLOHE9IUx2zE3TdPx0IeCaVrX7FhiVeyCMyOBIFgbb9TZU7dt4j+FJ2AqTtgPsr+tv7gp2DD7PF5jfYs5yyyzvHCVJK+V9y0VBY96SvUhUG1lPK8M8JjjuzCwJ5XV0s1ttBEIQ7QSBwyEbzz9HFTKhta9sXcnMYCwZy4XdmsEhnyQlKE/map6eIlji0pR0vv4Fyiz1FiVTHUNgqC14eCWPaLblHixWsmmmiiyAMcRmI8VoJAHST7ir/GQpaO7qutkcCXdVzNSiz+EYpOJzT1Fi62Zrhx+R7FxGI1dTI/vctZEwluZwvmI9HyCE+LhuppO7quunMcB3q9O5pkWdw3Gak1XcZg1tmEkDiRbwgeR5LmzEauqc405bHE05QXC5cR2/JT4yDWibd1Va6cxwJJ6tGmUXE8RbBGZHAkCwsN+pVfgeLyPe+GcATR77bnDn7O1ebYn7K7zmfuCme0Xglkh0T9URHHWRQkRvpzB+STsHxVng+NsqA4sDhlIBzdN17g8De94dAfq2cB+UKNtJiD6eJrog0EvAOnCx+CyjLLjjxckrVXVfsu1CT3ILX7lyii4nUOZDI9vjNa4jrAVQdonspI5HAOlk8Fo3Am517F05NohjdS7WZRxykrXejQqDiWLMhMYcCTI4Nbb0antVNPVYjC3usnc3sGr2AagL52iqWyd5vbudICPTlXNl2v5Jbqakq5+LqzWGH5leq8DUrn3uy+bK3NzsL9qosQxWofU9wgLGkC7nO47t3ap+E99guFRkIFsrm8d97hbxzxnPdSejq60tGbxuMbbOO1v9K/9P7gqag2XkfCx4ncMzbhuth0b1e7TU730z2saXONrAb94UnCYXMhja4WcGgEciubJs8cu0vfWm7/LNY5XDF8r6mS2Xw2OaR3di50kZFmONxv435Hh1KcYnVVVLHJI5rI9Gsact+n55qRVYPKytZNCPBd97wA59o9YU3Edm4JnZ3Atfxc02J61hj2aahuKPKWvTeXTU1llW9vXzXoUTaNkVdCxkjngXuHHNlNjp71P2Y+/q/8AJ/s9TqbZqnjcx7QQ5l7G+8ni7mpVFhkcTpHNveR2Z1zfXXd0antWuHZZwmpNJK2/VUZ5M0ZRa8K9yoqP+Tj/AMZ9jl8bFyBrJIibPa83HHcBftBV27DYzMJrHugaWg30t1Krx3B6MXmlzM1GYtJFyeduKmWGeOTyqtG3q60aXXyCnGS3PBeqshiQSYi/IQfqi2452Ch7NYa6RhaKiSJzXEOjaRp0/PJSdmaVrql8sbCyENysvx3a9J3lW1fsvBK/OczXHeWG1+tc+PDPKuLV6y0tq065PyNZZFB7l9F7HPCsBbHKZe7OldYtOax5byOVl5tl/Su85vtVhhmFRwNLYwdTckm5J6VF2opXyUzmsaXOu0gDfoRddk8W7s0opU2npzOeM7ypt9SmoNlXviY4TvaHNBtrYXG4arptJh5io2NzF+WQEudv1zfFaHC4y2GJrhYhjQRyIAuutTTNkaWPF2nQhUWxQ4LUVTarqWe0S37fJMrsarozSSOzCzmEN6S4aBZqsYe9aN1y1ocQXDe250PqKv4tjqVpOjnaEAOcSBfl0qezCIRD3HLePkdeN9/O6rk2fNmbc6Xy1z62mTHLDHSjrqVMmz7nN8KskLHaa2ym/ptqouN0QhFHGCSGyWueOrVPi2Mpw4El5ANw0u0VlXYXHKWF97xuzNsba6b+xPhZShL5aenVvqmyeMlJa2vtRCxbA4Z33D8kzQNWkXtwuPeouDV07Kh1NK8SWbdr+PDf6Oam4js1BM/OczXne5ptfrXTC8BhgJLLlx0LnG5srvDk42/FJa6tPmvt3KcSO5Td+XLzLJEReicwREQBERAF45oOhFwvUQHgC9REAREQBERAEREAREQBERAEREAREQBERAEREAREQBERAEREAREQBERAEREAREQBERAERE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6" name="Picture 4" descr="network cable c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3281363"/>
            <a:ext cx="36068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23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late than never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A6ADA-3E88-CA4E-8C53-69D05077168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81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A6ADA-3E88-CA4E-8C53-69D05077168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AutoShape 2" descr="data:image/jpeg;base64,/9j/4AAQSkZJRgABAQAAAQABAAD/2wCEAAkGBxISEhQQEBQUEBAQDw8PEBAPDw8PEBAQFRQWFhQUFBQYHCggGBolHBQUITEiJSkrLi4uFx8zODQsNygtLi0BCgoKDg0OFxAQFywfHBwsLCwsLCwsLCwsLCwsLCwsLCwsLCwsLCwsLCwsLCwsLCwsLCwsLCwsLCwsLCwsLCwsLP/AABEIAP0AxwMBIgACEQEDEQH/xAAcAAAABwEBAAAAAAAAAAAAAAAAAQIDBAUGBwj/xABCEAACAQIEAgcFBQUGBwEAAAABAgADEQQSITEFQQYTIlFhcYEHMpGhsRRCcoLBI5Ki4fAzUmJz0fEVQ1NjssLSJf/EABkBAAMBAQEAAAAAAAAAAAAAAAABAgQDBf/EACIRAQEAAgICAgMBAQAAAAAAAAABAhEDIRIxMkETUXFhIv/aAAwDAQACEQMRAD8A40sVmiRABJhDJhRwLEssCJhgRMPNECxAYnNDDRGUlO8f+ymKwtrybfSK05FWSVjb1SZJxhkExgloiLYROWOEAihEXgzRguHEBooGBFqI8ixpJKpSacOU0klBG0i7zlTG0RaGzRstCGXmgjDNBK0SDeKUxCiLCzok6sBEQDH6MdMw1IxsiWFpFrjWSLDF4eaHAqX0EYKpVfGXXC8BWre6tl1BdtFv584fBeAZmD1v7MG5AuL9w175s6L6WQBFA0H90eHj4wujktU9DorTHarVCzH7q9hR6nUwsX0bouBkYrblo2l/GWr1wp27Xfa589jIdXEtvc+mx9LSdr8VNX6LKNqjD8dPT4iVON4K6C4s6jcpyHeRvNZ/xI2sw9QR9DaEmIVtRt3Gw157w2Xi5+yxsia7i/CabgvS0fmotY/D+UytVCCQdCDYiVKmzRuLWFlhgRpLUyTSMihZISTTiWrQy8YzxDPI0Z1qsINI5j9AR6BzLCklUgk+QVarFQLCYzsRJMVSqWiCI9ToExEc68SLVqXj9SiRIlRYaVTuGRnYKovc2/oTY8N4SlJczWL8zyXwlL0XwBLGpb3dB4X53mx4Xw1qtQM3uJbQ8z+kLdQ8MfKpOF4az2JHZ3G+/l3S0bBgDa3xv6y5poALW0AiquVhYjwnC8jZjxM2/CSdtNLnxkCvwxhpa/jqLTYLTA2H6xs05z/I6fhmmFqYcroB6i/+0jGkf99P69JuqtIDSwMqcTghfQC19jt6R/lc8uFkqtRhtdSN7E/WROK8NFROtUdpd99R4zSY3hik3t/XnI+EfqyVtmTmL7Dn5zrjlL6Z88NMAFixTljxfBClWdBqtw6/hYXH1kYLL25aMhIcUxjbGMgLQhEwCGgcWSKRkYGO02isNY0oImgYJxpqpoVoCYV5oQWg1k6kJW5o9TxBERyptbaQHOv8hHKlYmMEwgroPRyhakgA7TjO1zoL7etptsLhgiqBbW9/OZHoXVBpK25GhOulprxUv/V5y5q0cE7Saa/z8Y8MPeIp+EnYZrTP7bZ0idTAuGMn1LXvAvwj8R5VVV8OANZT4qnNHi1BvKTE05Ng3tU11lQyAvtqNvOXeJT4ypr6MfHw8JfHWflnSg6UUf7NzuA1M/lOn6zPuZpekrFkU8us+N13mbKzRGS+zDGBVvHhRjq0o7SMClCNOTMkbKxTII60o6lOOqIq0LkCqZgibwSdGq7QjFCE06p0RFqIgmKvGCzG2aEzxAgG46BPdKiXsQwYeIItb5TdcPa4A2I+gnMehmIy1St7BkI/0+s6Lw2roGGujHTynHmnTRwXtpaI0ElqQNZkWrVqljTNvNrAWPK4k7Dfa11JzjuUBpwkavJoKhBFwdr+sIDkToVzSqXHEAioClxa7AKoMXiuJIqdaMzJTuruqkoAN9efpfaM9xLxLrbTTzlNVxKi4vc6H+jI5xX2l8iVQiWuWAa9vMiRcYuApGzVXqMdi1S+bTdVB1Hja0NbTcv0RjMWNb6DYEbj0lPWqagjw+sVU6gtZCN76mx+MQy872PIDLa/IiOac8tq3ilJm/ZnQ57jW9vOVGKwhptlbuBBGxB5y/xN9DuzW15jvMo+IEhlVjchACT5mdNuGWMmOzaJDKxCtDLROZDmMmLZoi8qENY8qwli88VoIYQQnqQRw1SHhNG1MUDedtJIMK8eNKNMto5QSTFLEWjlMQpuo9D+F4f7PSapQDl0FQ1SgbtEnS+4tblLXC02SpUUWZL3W5IK5rnkNZE9nGLFTCLTv26FZk8Qj3ZT9ZeV6OWqPu5iQMpIFha17+syZ5atlbscZccbEQYxi2SmjVStrhfdB8WMfOMx/uqtOmn4xfbyljRBp3YKWBOuXe/l3SSuLLCwpVCf8vLbzLESMdLuNqJhaVSop64iygnNYG48Dpb4SOuCAw1Sge0rtUPkrkm3zHwlj1Z2NhtcXBJ8zt6axt10I+EF44zah4LgqWQq97rZGJ52Ght3GWv2XD7gU/xWUk+NzeUtdhSqXJIuRa3z0lzSw9KqAzIj3HvBVJ9Y90vGekPF16AuCVK27VrFmHd3nylHi6qtqLA/dCjLYX+BmrxGFpqvZVV8lEzXGAOQHfoJM9lnj1tmuJk50YbfS9h+krOMH9p+VTLfGpmZF5EHXyOkouMPeofAKPlf9Z2xZeT4mQ8J6sj54ktedNM51qkCtEoI6VgCTViGrxuqY1ePQSOsgjKmCMIgkrCpeRTJGEqWlZ710J7WtPDi0h43C22k+nVFpHxNSZMMsvJ1smlSVjtIQmgE1uLXez/iBo4tBey1ewRyLbr89PWdR4xsr27OfQ/UTg1OuRYg2IIII3BGxnc+D4w4rBU2Ns9WkrG2wcb/ADBnDmx+2vgy60n4Rr/G8m1aoAuTM7QxLAhe8GPvW6xur5AXqEch3eZnGX9NcqV9ozG+gF9PG3MxWFTMWBIFgbE7RjE0ldci3S3ulNCvlKyrhcSoJpsK34yEb1I0PylQ96R+LlEqozHQMd9rAHWQ+A8XzVXRCMoOZTy13EqcfwvF13vVXq02tmuTLHB4JcOO48+UeunPytv+NLWxNwSeXLuMyuNxF3tLXD1esdcuoJKt4ixPyIkHG4QLXI/7Zb5ic/VGeW4o8UvaUDcLcfGZfiVcNUdhsWNvTT9JP6UVyHRQSP2ZuASL9ojX4SjvNOE+2Hky30XeFmibwjKcz6vDapIpMNTDQ2WxibRxFizTjBlTBAywQCKRFLFMsILL2R5KhEDOTEKIuTRDRMF4dQQqS3jAzLrg3SzFYWmaVIqUOYqHXMUJ3y6yuFCINGLUvtUtx7jt3Cai1aSVV1zKrgjxGsdxGBsAKTZM7XZrXNzzPfyEwnQLpB1BGHqn9mzdhjshP3T4X+s6O55Dmcy/UiY8sfHLTfhnMooXqYmkxR1R1vZaucqCP8QtofWXOG4fimOrUkUtlJAd9MubNy8o5iVuL+hvziMHUphr1HqIN7IzAX21F5UXq66R8XwOqyg1sRlXrcrhECKKd7ZsxMyPE+FpUZadGrUYDrBWrXa2jALkbZrjmLzQcRw9NmJLFxmJAqu9QfusSJDDC9hyj9dl4X7q26O4NKYVRe1NTa5uSSCLn5ypxdXNVrPypU8n5iSfpaWvDamUFjz+kyuNxVqbkf8ANxDkeKqbA/KRracumF49iM9dzyWyD03+ZMgAzS8Q4f11KrVUDrMOVYkC2ekQM1/K97915l20mzGdPPy9l54eaMEwKY/EjxikEQoMeRYgfpCOPErEu0kzR3ggTeCM0fNBeNAw7y9IOAxeaNAxV4tATmPYaMGKpkwOLICNsdYgVTEM14pFJgnSuhnGjWo9VUP7SmbBjubDQn0nKkqGbH2f4J6i4qsDZaC0CR3lmYX9APnI5MPKfx04stZf10yhVDCx3vYjxjOJwfiNe+VKYtlN/vfe8ZOpcUVt9+7QEThG3HLvsmrw7mbWEYTDoL87aCTMRxJQN7aTN8S4pvl2747NquUnsOLcTKDq099uyPC/P0/SZniNcaKvuoAo8e8wYnEa3OrfT+ce4JwN8S2ZgVog6nY1PAeHjKxwZc8/urvojhh1buw7NW4sea2t85zfFYcB6lMbJUdUPgCbAzsWJpilTOlgqn4ATjtR7uzf3mZviZoxx0zW7qEaRBsY6lKSC194pEHKOykbVI+iQBLRaznQGSNOslWiCkUoMJT1gkmgvaHr9IIXI4oxDhCHOyR3j+GpZjI8mcPqAHWKhaUMADyjeK4bl1EtMI4iMdVG047u3TUUFQW3kepV7pIxjSItMtt/KdZ2ijFWdQ9jDq7YnCtoMVhwwPNShIvb84nOsPhQNTr9JuvZI4HEqets1Gso8TYH/wBZ0xx7Kt1xHglSlpUW3cw1VvEGVFXg5N+0R5Try0lqIVcBlPIzPcU6P5e1Tuy72+8P9Zny4bj8WrDlmXy9uUY3hdZT2WJEr+IuUAS16reFyOQ05kzpv/B2qWyo5Hghtfz2ljwXoPTpO2IrWqV2PZG6UV7h3t4/DxXHjlkfJccY5rwHobUcipiAe8U+Q/F3nwnQ+H8JCDUWsPhNOmAUcpExA3A3AmrHCRkyytc09ouJ6uk4G7dkes5EZ0X2rVrVKdHmc1VvAXyr9G+E55UWGQhEXTbWIhyTSQYYMbRriKgDoeGTGgYd5NwgO4f3h6/QwRKVLQ5F4z2o4IUE6pHDVrQoYEQTKWLIi3xTHSM0qB56fWPqANoeI2QKN9W+EeRe7QQgI7tKgE5tNP7NaRbiGHt901H08KbTKsbzaeyVb8QT/JxBHnljnsX09B4ZrIO86zI9JekLOGp0Khpqp1qp7zEHUKfRtu6W3SPFmlhKrL7/AFZSna9879lbepnN+D06lKo9GppUp5RlYi+rAqb3BIuy/vc9p348ZXLO2FYh3p3qYqtVQZxkcVKhqFgG778rHTS/MTbdDemS4zNRqDq6yE5bsCKqAnUdxHMfznNOkWNBqmjRJIzkViWIswJ01A5ltBcaDXu0nQDosWdMU+ZUoswU6q1Z1a2ncgPx15b9OSTScN7dTEqcana05y1HjvKjpDihQpVMQdqFGrW9UUlfnaZo61596e8Q6/H4hwbqlQ4dPw0uwfiwc+sz5EMknUm5OpJ3JO5MEirMMtoV4+YhaYvc693cIgTRvvsPHcx6CCMBDghEwA4IQgiCoAirQhFqL6REVSok+AkpEA2+POKA5ekOUAgghwMUMteFBAhza+yQ/wD6NId9OsP4ZiTNV7NK2XiWF/xO6H8yMI57FehHpZnQHUJeob99sq/Vj6TFdLqBbiC00Z6b1MIl3phQxC1HW2Y+BB/Jz2m9pjn36mYDpe6txKnTewprh6YZiwUBmdtNRa+Vie/TlvO/H8nPP0xYpmriioBBer1WosQSR2r2toL+vfO6YTCrSRKaDKlOmqqB4aTiAqmnjHZhZ1rBwoINwrZiQNT3jly0G07lRrq9NHU3VkDA+BEOXfRcYX1t3amYP2zcR6rh5pg9rFVkoj8CnrH/APAD1m8TYnvnEPbZxLPiqOHB0oUTUYcs9U6fwoPjONdHODBChyVCMKaDCdFatWjSenmNeuKr0qLUyEq0k5rV2D9lzY2FgNddaAi2hBBBsQQQQeYI5GLYJZranaLEjv2mA5LqfPlJEYCIJijEGIFrBAsEAqo7Q94RqPYYdr4xEmQQNBKMYggEBgBQQQQAGXvQquKeOwjnYYmmD+Y5f1lEZJwNbI6P/cqI/wC6wP6QhPWA2BnKuJYhanE61Q2NNHFMkZmN0ARtF1tlD+HfpOlY3GCnh6lY7JRap8FuJx/o2wz9ZUylAbuGUOTULC7Wb1G+5uBNXFPdceS+ohdI0aniHZsucu9rXtoRfNawB77/ABnQfZpxUtSOFY3yDNS7VyFLHMNtgbW9e6ZPpVgyanaJZ2ZwjFR2RoLC/dmBuN9YjobiymNw4BtmYK5KZSyspGvPdk5Dn4gXnNxON1XaKp08hPMHS3iP2jGYivuHrOE1v2E7CW9FB9Z6D6ccT+zYDEVwbMtFlS//AFH7CfxMJ5ktYAdwmStEEIcEEk3RujftKKqaOLVVUIRRqUKeVaeVezTamNxyBG2l++c8x+LNR3rP7zszkXvYk6D00HpG40+rAcl1PnyEiYTG7irlbNUKS2Gu51PnHbxJgvKSMmJMF4RgCrwRDmFAISLJWHXX0jNKSKcX2eujtoQihELKIqFDhQAQ4UOAEYobGEYaQDv/AEj4jfg1Nri+Io4VBckXLAMdvBTMn0VOW9QZsq3UoijV84Ba57N+W17XMOvxBavCOG0b9tlrBTlzFWw5NMka6EZuXlzkjo0CAagDswvTVQSL6i5BUX2a+gOizZxz/lmz+Sx4thyLjtkVXbU5rIDbz7Iz88vueGuTYtRr07Zxkq06hY/jvY208LX2t67bFUtyi5i73qjMv7PMNSQvIZ30N/dHhMVxnCjKVW3VhSc4dCoOYmxI7O4XW33vAy0tZ7duJ5cNh8Mp1r1jVYd9Okv/ANOh/LOJma72kcb+1V6OU5ko4LDIPxuvWOf4lH5ZkZhy9tUCAwQjEZLNYEnlE0lsNdzqfOB9SByXtH9BFwBJhQzE3iA4RMEImAN1D3Q4aC7D1MKAR0Mk0DeQ7yVhDvFrskgRJ3ihCqcpRjggggAhwoYgBGGm8BhQDWcBxRqYdcP2rUatc3W1gtTK9ted0b4zYcJ3vl7dmRAW95Li51INrO5sCB2R4Ec/6M17NUpm2WogcktlAyX35c7azdcJ2swUe/kztZSltSQbqeyam9t9t5s47vCM2fyaDGVCDdAhc1KZqgsXyk3JIBIAa7VLAXv8bZXiyKUuuXqMjXbM5Ya3sCxzZf7K9vTlNLjWa4yFRUz0ut7LLmJFuyzKQSWzWtb475fpLXVcKxplRSZWQIEKZmb3bAjkHp31F7fC/U2Xuud1Dv4n5cokQNDEwNQol2sCTyijOgeyPouMTXbE1lDYegCoVwGWrUYEZSDuACflAM90P6E4vHo9SkERASOtrsyI9T/ppYEkjnpYRzA9AuI1ar0RQKGk5SpUqkU6Cnv6w+8CLHs30Inomhw+nSRKdJQlKmoWnTQWVB5frEY09knu7zYESvEtvOHSzopiMA9NKpSoK4PVPRLsrMpAZACAcwzLpbXMLSv4twPEYYU2xCGmKylkBIJFjqGt7rbG29jO4cb47g0yitXoCpTYuhZ6Zem1iCUG4JBIuO+YPp10twWJwrYakXq1BVp1KVQUyqIymzatY6qWGg5iFxhbc6iSYC0STIUVQ3PgBBBh+fmIUAhyZhRp6yHJuH90esIR6BtoIDGYhDhLtDgAhwQ4ARhGHEwCfwerlr0ydiSh1YXuLD3dd7bTpfCjbYqGJcUyBcqMo1LAWU2vuDe/pOUZrWbmrAj01nXOEoWvrY3CqbXyZtBa1iLabEX75p4L1Y48s7lWGN1JVWtVXqutYILvdcupXU3JBuQAB4bYbpvjgUpohIVncsvZUdjKRoptp1gFzqcp53nQsVg2cZOsZWUe+L65Va+xvrfmTsPG/Lem+IL4k72SmqqCb21J08NbekrlusE4TeTOmHCEMzI0Eu1hf4eJlxwvpTjcPTFKhiHpUxc5UFManc3y3+cpT71v7oB9TeKgFpi+lGOqe/i8Sb8hiayr+6GAlVicQ9T+0Zqh76jtUP8AETEtEGA0SB3QQXgIiAohjDaNuYA7htj+L9BDicIdD5wQD//Z"/>
          <p:cNvSpPr>
            <a:spLocks noChangeAspect="1" noChangeArrowheads="1"/>
          </p:cNvSpPr>
          <p:nvPr/>
        </p:nvSpPr>
        <p:spPr bwMode="auto">
          <a:xfrm>
            <a:off x="155575" y="-1790700"/>
            <a:ext cx="29527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xISEhQQEBQUEBAQDw8PEBAPDw8PEBAQFRQWFhQUFBQYHCggGBolHBQUITEiJSkrLi4uFx8zODQsNygtLi0BCgoKDg0OFxAQFywfHBwsLCwsLCwsLCwsLCwsLCwsLCwsLCwsLCwsLCwsLCwsLCwsLCwsLCwsLCwsLCwsLCwsLP/AABEIAP0AxwMBIgACEQEDEQH/xAAcAAAABwEBAAAAAAAAAAAAAAAAAQIDBAUGBwj/xABCEAACAQIEAgcFBQUGBwEAAAABAgADEQQSITEFQQYTIlFhcYEHMpGhsRRCcoLBI5Ki4fAzUmJz0fEVQ1NjssLSJf/EABkBAAMBAQEAAAAAAAAAAAAAAAABAgQDBf/EACIRAQEAAgICAgMBAQAAAAAAAAABAhEDIRIxMkETUXFhIv/aAAwDAQACEQMRAD8A40sVmiRABJhDJhRwLEssCJhgRMPNECxAYnNDDRGUlO8f+ymKwtrybfSK05FWSVjb1SZJxhkExgloiLYROWOEAihEXgzRguHEBooGBFqI8ixpJKpSacOU0klBG0i7zlTG0RaGzRstCGXmgjDNBK0SDeKUxCiLCzok6sBEQDH6MdMw1IxsiWFpFrjWSLDF4eaHAqX0EYKpVfGXXC8BWre6tl1BdtFv584fBeAZmD1v7MG5AuL9w175s6L6WQBFA0H90eHj4wujktU9DorTHarVCzH7q9hR6nUwsX0bouBkYrblo2l/GWr1wp27Xfa589jIdXEtvc+mx9LSdr8VNX6LKNqjD8dPT4iVON4K6C4s6jcpyHeRvNZ/xI2sw9QR9DaEmIVtRt3Gw157w2Xi5+yxsia7i/CabgvS0fmotY/D+UytVCCQdCDYiVKmzRuLWFlhgRpLUyTSMihZISTTiWrQy8YzxDPI0Z1qsINI5j9AR6BzLCklUgk+QVarFQLCYzsRJMVSqWiCI9ToExEc68SLVqXj9SiRIlRYaVTuGRnYKovc2/oTY8N4SlJczWL8zyXwlL0XwBLGpb3dB4X53mx4Xw1qtQM3uJbQ8z+kLdQ8MfKpOF4az2JHZ3G+/l3S0bBgDa3xv6y5poALW0AiquVhYjwnC8jZjxM2/CSdtNLnxkCvwxhpa/jqLTYLTA2H6xs05z/I6fhmmFqYcroB6i/+0jGkf99P69JuqtIDSwMqcTghfQC19jt6R/lc8uFkqtRhtdSN7E/WROK8NFROtUdpd99R4zSY3hik3t/XnI+EfqyVtmTmL7Dn5zrjlL6Z88NMAFixTljxfBClWdBqtw6/hYXH1kYLL25aMhIcUxjbGMgLQhEwCGgcWSKRkYGO02isNY0oImgYJxpqpoVoCYV5oQWg1k6kJW5o9TxBERyptbaQHOv8hHKlYmMEwgroPRyhakgA7TjO1zoL7etptsLhgiqBbW9/OZHoXVBpK25GhOulprxUv/V5y5q0cE7Saa/z8Y8MPeIp+EnYZrTP7bZ0idTAuGMn1LXvAvwj8R5VVV8OANZT4qnNHi1BvKTE05Ng3tU11lQyAvtqNvOXeJT4ypr6MfHw8JfHWflnSg6UUf7NzuA1M/lOn6zPuZpekrFkU8us+N13mbKzRGS+zDGBVvHhRjq0o7SMClCNOTMkbKxTII60o6lOOqIq0LkCqZgibwSdGq7QjFCE06p0RFqIgmKvGCzG2aEzxAgG46BPdKiXsQwYeIItb5TdcPa4A2I+gnMehmIy1St7BkI/0+s6Lw2roGGujHTynHmnTRwXtpaI0ElqQNZkWrVqljTNvNrAWPK4k7Dfa11JzjuUBpwkavJoKhBFwdr+sIDkToVzSqXHEAioClxa7AKoMXiuJIqdaMzJTuruqkoAN9efpfaM9xLxLrbTTzlNVxKi4vc6H+jI5xX2l8iVQiWuWAa9vMiRcYuApGzVXqMdi1S+bTdVB1Hja0NbTcv0RjMWNb6DYEbj0lPWqagjw+sVU6gtZCN76mx+MQy872PIDLa/IiOac8tq3ilJm/ZnQ57jW9vOVGKwhptlbuBBGxB5y/xN9DuzW15jvMo+IEhlVjchACT5mdNuGWMmOzaJDKxCtDLROZDmMmLZoi8qENY8qwli88VoIYQQnqQRw1SHhNG1MUDedtJIMK8eNKNMto5QSTFLEWjlMQpuo9D+F4f7PSapQDl0FQ1SgbtEnS+4tblLXC02SpUUWZL3W5IK5rnkNZE9nGLFTCLTv26FZk8Qj3ZT9ZeV6OWqPu5iQMpIFha17+syZ5atlbscZccbEQYxi2SmjVStrhfdB8WMfOMx/uqtOmn4xfbyljRBp3YKWBOuXe/l3SSuLLCwpVCf8vLbzLESMdLuNqJhaVSop64iygnNYG48Dpb4SOuCAw1Sge0rtUPkrkm3zHwlj1Z2NhtcXBJ8zt6axt10I+EF44zah4LgqWQq97rZGJ52Ght3GWv2XD7gU/xWUk+NzeUtdhSqXJIuRa3z0lzSw9KqAzIj3HvBVJ9Y90vGekPF16AuCVK27VrFmHd3nylHi6qtqLA/dCjLYX+BmrxGFpqvZVV8lEzXGAOQHfoJM9lnj1tmuJk50YbfS9h+krOMH9p+VTLfGpmZF5EHXyOkouMPeofAKPlf9Z2xZeT4mQ8J6sj54ktedNM51qkCtEoI6VgCTViGrxuqY1ePQSOsgjKmCMIgkrCpeRTJGEqWlZ710J7WtPDi0h43C22k+nVFpHxNSZMMsvJ1smlSVjtIQmgE1uLXez/iBo4tBey1ewRyLbr89PWdR4xsr27OfQ/UTg1OuRYg2IIII3BGxnc+D4w4rBU2Ns9WkrG2wcb/ADBnDmx+2vgy60n4Rr/G8m1aoAuTM7QxLAhe8GPvW6xur5AXqEch3eZnGX9NcqV9ozG+gF9PG3MxWFTMWBIFgbE7RjE0ldci3S3ulNCvlKyrhcSoJpsK34yEb1I0PylQ96R+LlEqozHQMd9rAHWQ+A8XzVXRCMoOZTy13EqcfwvF13vVXq02tmuTLHB4JcOO48+UeunPytv+NLWxNwSeXLuMyuNxF3tLXD1esdcuoJKt4ixPyIkHG4QLXI/7Zb5ic/VGeW4o8UvaUDcLcfGZfiVcNUdhsWNvTT9JP6UVyHRQSP2ZuASL9ojX4SjvNOE+2Hky30XeFmibwjKcz6vDapIpMNTDQ2WxibRxFizTjBlTBAywQCKRFLFMsILL2R5KhEDOTEKIuTRDRMF4dQQqS3jAzLrg3SzFYWmaVIqUOYqHXMUJ3y6yuFCINGLUvtUtx7jt3Cai1aSVV1zKrgjxGsdxGBsAKTZM7XZrXNzzPfyEwnQLpB1BGHqn9mzdhjshP3T4X+s6O55Dmcy/UiY8sfHLTfhnMooXqYmkxR1R1vZaucqCP8QtofWXOG4fimOrUkUtlJAd9MubNy8o5iVuL+hvziMHUphr1HqIN7IzAX21F5UXq66R8XwOqyg1sRlXrcrhECKKd7ZsxMyPE+FpUZadGrUYDrBWrXa2jALkbZrjmLzQcRw9NmJLFxmJAqu9QfusSJDDC9hyj9dl4X7q26O4NKYVRe1NTa5uSSCLn5ypxdXNVrPypU8n5iSfpaWvDamUFjz+kyuNxVqbkf8ANxDkeKqbA/KRracumF49iM9dzyWyD03+ZMgAzS8Q4f11KrVUDrMOVYkC2ekQM1/K97915l20mzGdPPy9l54eaMEwKY/EjxikEQoMeRYgfpCOPErEu0kzR3ggTeCM0fNBeNAw7y9IOAxeaNAxV4tATmPYaMGKpkwOLICNsdYgVTEM14pFJgnSuhnGjWo9VUP7SmbBjubDQn0nKkqGbH2f4J6i4qsDZaC0CR3lmYX9APnI5MPKfx04stZf10yhVDCx3vYjxjOJwfiNe+VKYtlN/vfe8ZOpcUVt9+7QEThG3HLvsmrw7mbWEYTDoL87aCTMRxJQN7aTN8S4pvl2747NquUnsOLcTKDq099uyPC/P0/SZniNcaKvuoAo8e8wYnEa3OrfT+ce4JwN8S2ZgVog6nY1PAeHjKxwZc8/urvojhh1buw7NW4sea2t85zfFYcB6lMbJUdUPgCbAzsWJpilTOlgqn4ATjtR7uzf3mZviZoxx0zW7qEaRBsY6lKSC194pEHKOykbVI+iQBLRaznQGSNOslWiCkUoMJT1gkmgvaHr9IIXI4oxDhCHOyR3j+GpZjI8mcPqAHWKhaUMADyjeK4bl1EtMI4iMdVG047u3TUUFQW3kepV7pIxjSItMtt/KdZ2ijFWdQ9jDq7YnCtoMVhwwPNShIvb84nOsPhQNTr9JuvZI4HEqets1Gso8TYH/wBZ0xx7Kt1xHglSlpUW3cw1VvEGVFXg5N+0R5Try0lqIVcBlPIzPcU6P5e1Tuy72+8P9Zny4bj8WrDlmXy9uUY3hdZT2WJEr+IuUAS16reFyOQ05kzpv/B2qWyo5Hghtfz2ljwXoPTpO2IrWqV2PZG6UV7h3t4/DxXHjlkfJccY5rwHobUcipiAe8U+Q/F3nwnQ+H8JCDUWsPhNOmAUcpExA3A3AmrHCRkyytc09ouJ6uk4G7dkes5EZ0X2rVrVKdHmc1VvAXyr9G+E55UWGQhEXTbWIhyTSQYYMbRriKgDoeGTGgYd5NwgO4f3h6/QwRKVLQ5F4z2o4IUE6pHDVrQoYEQTKWLIi3xTHSM0qB56fWPqANoeI2QKN9W+EeRe7QQgI7tKgE5tNP7NaRbiGHt901H08KbTKsbzaeyVb8QT/JxBHnljnsX09B4ZrIO86zI9JekLOGp0Khpqp1qp7zEHUKfRtu6W3SPFmlhKrL7/AFZSna9879lbepnN+D06lKo9GppUp5RlYi+rAqb3BIuy/vc9p348ZXLO2FYh3p3qYqtVQZxkcVKhqFgG778rHTS/MTbdDemS4zNRqDq6yE5bsCKqAnUdxHMfznNOkWNBqmjRJIzkViWIswJ01A5ltBcaDXu0nQDosWdMU+ZUoswU6q1Z1a2ncgPx15b9OSTScN7dTEqcana05y1HjvKjpDihQpVMQdqFGrW9UUlfnaZo61596e8Q6/H4hwbqlQ4dPw0uwfiwc+sz5EMknUm5OpJ3JO5MEirMMtoV4+YhaYvc693cIgTRvvsPHcx6CCMBDghEwA4IQgiCoAirQhFqL6REVSok+AkpEA2+POKA5ekOUAgghwMUMteFBAhza+yQ/wD6NId9OsP4ZiTNV7NK2XiWF/xO6H8yMI57FehHpZnQHUJeob99sq/Vj6TFdLqBbiC00Z6b1MIl3phQxC1HW2Y+BB/Jz2m9pjn36mYDpe6txKnTewprh6YZiwUBmdtNRa+Vie/TlvO/H8nPP0xYpmriioBBer1WosQSR2r2toL+vfO6YTCrSRKaDKlOmqqB4aTiAqmnjHZhZ1rBwoINwrZiQNT3jly0G07lRrq9NHU3VkDA+BEOXfRcYX1t3amYP2zcR6rh5pg9rFVkoj8CnrH/APAD1m8TYnvnEPbZxLPiqOHB0oUTUYcs9U6fwoPjONdHODBChyVCMKaDCdFatWjSenmNeuKr0qLUyEq0k5rV2D9lzY2FgNddaAi2hBBBsQQQQeYI5GLYJZranaLEjv2mA5LqfPlJEYCIJijEGIFrBAsEAqo7Q94RqPYYdr4xEmQQNBKMYggEBgBQQQQAGXvQquKeOwjnYYmmD+Y5f1lEZJwNbI6P/cqI/wC6wP6QhPWA2BnKuJYhanE61Q2NNHFMkZmN0ARtF1tlD+HfpOlY3GCnh6lY7JRap8FuJx/o2wz9ZUylAbuGUOTULC7Wb1G+5uBNXFPdceS+ohdI0aniHZsucu9rXtoRfNawB77/ABnQfZpxUtSOFY3yDNS7VyFLHMNtgbW9e6ZPpVgyanaJZ2ZwjFR2RoLC/dmBuN9YjobiymNw4BtmYK5KZSyspGvPdk5Dn4gXnNxON1XaKp08hPMHS3iP2jGYivuHrOE1v2E7CW9FB9Z6D6ccT+zYDEVwbMtFlS//AFH7CfxMJ5ktYAdwmStEEIcEEk3RujftKKqaOLVVUIRRqUKeVaeVezTamNxyBG2l++c8x+LNR3rP7zszkXvYk6D00HpG40+rAcl1PnyEiYTG7irlbNUKS2Gu51PnHbxJgvKSMmJMF4RgCrwRDmFAISLJWHXX0jNKSKcX2eujtoQihELKIqFDhQAQ4UOAEYobGEYaQDv/AEj4jfg1Nri+Io4VBckXLAMdvBTMn0VOW9QZsq3UoijV84Ba57N+W17XMOvxBavCOG0b9tlrBTlzFWw5NMka6EZuXlzkjo0CAagDswvTVQSL6i5BUX2a+gOizZxz/lmz+Sx4thyLjtkVXbU5rIDbz7Iz88vueGuTYtRr07Zxkq06hY/jvY208LX2t67bFUtyi5i73qjMv7PMNSQvIZ30N/dHhMVxnCjKVW3VhSc4dCoOYmxI7O4XW33vAy0tZ7duJ5cNh8Mp1r1jVYd9Okv/ANOh/LOJma72kcb+1V6OU5ko4LDIPxuvWOf4lH5ZkZhy9tUCAwQjEZLNYEnlE0lsNdzqfOB9SByXtH9BFwBJhQzE3iA4RMEImAN1D3Q4aC7D1MKAR0Mk0DeQ7yVhDvFrskgRJ3ihCqcpRjggggAhwoYgBGGm8BhQDWcBxRqYdcP2rUatc3W1gtTK9ted0b4zYcJ3vl7dmRAW95Li51INrO5sCB2R4Ec/6M17NUpm2WogcktlAyX35c7azdcJ2swUe/kztZSltSQbqeyam9t9t5s47vCM2fyaDGVCDdAhc1KZqgsXyk3JIBIAa7VLAXv8bZXiyKUuuXqMjXbM5Ya3sCxzZf7K9vTlNLjWa4yFRUz0ut7LLmJFuyzKQSWzWtb475fpLXVcKxplRSZWQIEKZmb3bAjkHp31F7fC/U2Xuud1Dv4n5cokQNDEwNQol2sCTyijOgeyPouMTXbE1lDYegCoVwGWrUYEZSDuACflAM90P6E4vHo9SkERASOtrsyI9T/ppYEkjnpYRzA9AuI1ar0RQKGk5SpUqkU6Cnv6w+8CLHs30Inomhw+nSRKdJQlKmoWnTQWVB5frEY09knu7zYESvEtvOHSzopiMA9NKpSoK4PVPRLsrMpAZACAcwzLpbXMLSv4twPEYYU2xCGmKylkBIJFjqGt7rbG29jO4cb47g0yitXoCpTYuhZ6Zem1iCUG4JBIuO+YPp10twWJwrYakXq1BVp1KVQUyqIymzatY6qWGg5iFxhbc6iSYC0STIUVQ3PgBBBh+fmIUAhyZhRp6yHJuH90esIR6BtoIDGYhDhLtDgAhwQ4ARhGHEwCfwerlr0ydiSh1YXuLD3dd7bTpfCjbYqGJcUyBcqMo1LAWU2vuDe/pOUZrWbmrAj01nXOEoWvrY3CqbXyZtBa1iLabEX75p4L1Y48s7lWGN1JVWtVXqutYILvdcupXU3JBuQAB4bYbpvjgUpohIVncsvZUdjKRoptp1gFzqcp53nQsVg2cZOsZWUe+L65Va+xvrfmTsPG/Lem+IL4k72SmqqCb21J08NbekrlusE4TeTOmHCEMzI0Eu1hf4eJlxwvpTjcPTFKhiHpUxc5UFManc3y3+cpT71v7oB9TeKgFpi+lGOqe/i8Sb8hiayr+6GAlVicQ9T+0Zqh76jtUP8AETEtEGA0SB3QQXgIiAohjDaNuYA7htj+L9BDicIdD5wQD//Z"/>
          <p:cNvSpPr>
            <a:spLocks noChangeAspect="1" noChangeArrowheads="1"/>
          </p:cNvSpPr>
          <p:nvPr/>
        </p:nvSpPr>
        <p:spPr bwMode="auto">
          <a:xfrm>
            <a:off x="2365374" y="-117475"/>
            <a:ext cx="7359407" cy="9329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6" name="Picture 6" descr="Sen Chuck Grassley offici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831" y="80387"/>
            <a:ext cx="4706516" cy="596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716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Biodiesel Tax Credit/</a:t>
            </a:r>
            <a:br>
              <a:rPr lang="en-US" dirty="0" smtClean="0"/>
            </a:br>
            <a:r>
              <a:rPr lang="en-US" dirty="0" smtClean="0"/>
              <a:t>Mixture Excise Tax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$1 income tax credit per gallon of pure biodiesel sold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Let’s draw an economic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4337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Expired at the end of 2013.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as expired at the end of 2011, but was reenacted in 2013 – RETROACTIVE TO January 1, 2012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Let’s go back to our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92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r>
              <a:rPr lang="en-US" dirty="0" smtClean="0"/>
              <a:t>RINSANITY!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A6ADA-3E88-CA4E-8C53-69D05077168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4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RINS </a:t>
            </a:r>
            <a:r>
              <a:rPr lang="en-US" dirty="0" smtClean="0"/>
              <a:t>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Renewable Identification Numbers (RINS) are a mechanism to track the production or import and use of biofuels.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They can be </a:t>
            </a:r>
            <a:r>
              <a:rPr lang="en-US" u="sng" dirty="0" smtClean="0"/>
              <a:t>traded</a:t>
            </a:r>
            <a:r>
              <a:rPr lang="en-US" dirty="0" smtClean="0"/>
              <a:t>, banked, and eventually reported to EPA to verify compliance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25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A6ADA-3E88-CA4E-8C53-69D05077168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04800" y="381000"/>
          <a:ext cx="8677500" cy="576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Visio" r:id="rId3" imgW="3292469" imgH="2188352" progId="Visio.Drawing.11">
                  <p:embed/>
                </p:oleObj>
              </mc:Choice>
              <mc:Fallback>
                <p:oleObj name="Visio" r:id="rId3" imgW="3292469" imgH="218835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1000"/>
                        <a:ext cx="8677500" cy="5768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081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Fuel RIN prices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0" y="1168399"/>
          <a:ext cx="91440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228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Blend wall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A6ADA-3E88-CA4E-8C53-69D05077168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787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Bioenergy and the farm bill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A6ADA-3E88-CA4E-8C53-69D05077168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3220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reasons </a:t>
            </a:r>
            <a:br>
              <a:rPr lang="en-US" dirty="0" smtClean="0"/>
            </a:br>
            <a:r>
              <a:rPr lang="en-US" dirty="0" smtClean="0"/>
              <a:t>to change mandates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- Economic harm</a:t>
            </a:r>
          </a:p>
          <a:p>
            <a:pPr marL="0" indent="0">
              <a:buNone/>
            </a:pPr>
            <a:r>
              <a:rPr lang="en-US" dirty="0" smtClean="0"/>
              <a:t> - Inadequate domestic supply</a:t>
            </a:r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pic>
        <p:nvPicPr>
          <p:cNvPr id="31746" name="Picture 2" descr="https://encrypted-tbn1.gstatic.com/images?q=tbn:ANd9GcQxfdNokloZ5ltKpUg27qBdSVxTzPKRyTWWTlW6rJpj1ozzlsh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569" y="3885293"/>
            <a:ext cx="4625431" cy="2007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14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Drought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11634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2012, blenders requested a waiver.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EPA denied the request.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086" y="1842000"/>
            <a:ext cx="3212532" cy="334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0" y="2270836"/>
          <a:ext cx="2319868" cy="16297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19868"/>
              </a:tblGrid>
              <a:tr h="53667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solidFill>
                      <a:srgbClr val="005643"/>
                    </a:solidFill>
                  </a:tcPr>
                </a:tc>
              </a:tr>
              <a:tr h="54652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Corn-ethanol</a:t>
                      </a:r>
                      <a:endParaRPr lang="en-US" sz="2800" dirty="0"/>
                    </a:p>
                  </a:txBody>
                  <a:tcPr/>
                </a:tc>
              </a:tr>
              <a:tr h="54652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311719" y="2269529"/>
          <a:ext cx="4070561" cy="1631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70561"/>
              </a:tblGrid>
              <a:tr h="54036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2014 Initial</a:t>
                      </a:r>
                      <a:endParaRPr lang="en-US" sz="2800" dirty="0"/>
                    </a:p>
                  </a:txBody>
                  <a:tcPr>
                    <a:solidFill>
                      <a:srgbClr val="005643"/>
                    </a:solidFill>
                  </a:tcPr>
                </a:tc>
              </a:tr>
              <a:tr h="54036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14.4</a:t>
                      </a:r>
                      <a:r>
                        <a:rPr lang="en-US" sz="2800" baseline="0" dirty="0" smtClean="0"/>
                        <a:t> billion</a:t>
                      </a:r>
                      <a:endParaRPr lang="en-US" sz="2800" dirty="0"/>
                    </a:p>
                  </a:txBody>
                  <a:tcPr/>
                </a:tc>
              </a:tr>
              <a:tr h="55028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18.15 billion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347000" y="2269531"/>
          <a:ext cx="2035280" cy="163095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5280"/>
              </a:tblGrid>
              <a:tr h="54510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Proposed</a:t>
                      </a:r>
                      <a:endParaRPr lang="en-US" sz="2800" dirty="0"/>
                    </a:p>
                  </a:txBody>
                  <a:tcPr>
                    <a:solidFill>
                      <a:srgbClr val="005643"/>
                    </a:solidFill>
                  </a:tcPr>
                </a:tc>
              </a:tr>
              <a:tr h="52863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13 billion</a:t>
                      </a:r>
                      <a:endParaRPr lang="en-US" sz="2800" dirty="0"/>
                    </a:p>
                  </a:txBody>
                  <a:tcPr/>
                </a:tc>
              </a:tr>
              <a:tr h="55721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15.21billion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382279" y="2269530"/>
          <a:ext cx="2897188" cy="163102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97188"/>
              </a:tblGrid>
              <a:tr h="5436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% of</a:t>
                      </a:r>
                      <a:r>
                        <a:rPr lang="en-US" sz="2800" baseline="0" dirty="0" smtClean="0"/>
                        <a:t> Motor Gas</a:t>
                      </a:r>
                      <a:endParaRPr lang="en-US" sz="2800" dirty="0"/>
                    </a:p>
                  </a:txBody>
                  <a:tcPr>
                    <a:solidFill>
                      <a:srgbClr val="005643"/>
                    </a:solidFill>
                  </a:tcPr>
                </a:tc>
              </a:tr>
              <a:tr h="5436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9.8</a:t>
                      </a:r>
                      <a:endParaRPr lang="en-US" sz="2800" dirty="0"/>
                    </a:p>
                  </a:txBody>
                  <a:tcPr/>
                </a:tc>
              </a:tr>
              <a:tr h="54367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9.33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41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1.4 billion gallons of corn-ethanol require 500 million bushels of corn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roughly ND’s recent production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6079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statements </a:t>
            </a:r>
            <a:r>
              <a:rPr lang="en-US" dirty="0" smtClean="0"/>
              <a:t>in mid-February</a:t>
            </a:r>
            <a:r>
              <a:rPr lang="en-US" dirty="0" smtClean="0"/>
              <a:t> </a:t>
            </a:r>
            <a:r>
              <a:rPr lang="en-US" dirty="0" smtClean="0"/>
              <a:t>EPA noted that their final rule make look much different than what was proposed in October.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EPA expects to have the rule out this spring, that is before midnight on June 20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64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price of RINs are up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Is this a signal that EPA’s final rule </a:t>
            </a:r>
            <a:r>
              <a:rPr lang="en-US" u="sng" dirty="0" smtClean="0"/>
              <a:t>will</a:t>
            </a:r>
            <a:r>
              <a:rPr lang="en-US" dirty="0"/>
              <a:t> </a:t>
            </a:r>
            <a:r>
              <a:rPr lang="en-US" dirty="0" smtClean="0"/>
              <a:t> be higher?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49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900+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Loan </a:t>
            </a:r>
            <a:r>
              <a:rPr lang="en-US" sz="2400" b="1" dirty="0" smtClean="0"/>
              <a:t>Guarantees ($200 million)</a:t>
            </a:r>
            <a:endParaRPr lang="en-US" sz="2400" dirty="0" smtClean="0"/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r>
              <a:rPr lang="en-US" sz="2400" b="1" dirty="0" smtClean="0"/>
              <a:t>Repowering Assistance (convert from fossil fuels to biomass)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400" b="1" dirty="0"/>
              <a:t>Bioenergy Program for Advanced </a:t>
            </a:r>
            <a:r>
              <a:rPr lang="en-US" sz="2400" b="1" dirty="0" smtClean="0"/>
              <a:t>Biofuels (payment to refiners other than corn starch-ethanol)</a:t>
            </a: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r>
              <a:rPr lang="en-US" sz="2400" b="1" dirty="0"/>
              <a:t>Biomass Crop Assistance </a:t>
            </a:r>
            <a:r>
              <a:rPr lang="en-US" sz="2400" b="1" dirty="0" smtClean="0"/>
              <a:t>Program (matches payments to farmers for growing energy crops)</a:t>
            </a:r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r>
              <a:rPr lang="en-US" sz="2400" b="1" dirty="0"/>
              <a:t>Crop </a:t>
            </a:r>
            <a:r>
              <a:rPr lang="en-US" sz="2400" b="1" dirty="0" smtClean="0"/>
              <a:t>Insurance (research to focus on new energy crops)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85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</a:t>
            </a:r>
            <a:r>
              <a:rPr lang="en-US" i="1" dirty="0" smtClean="0"/>
              <a:t>what?!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A6ADA-3E88-CA4E-8C53-69D05077168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535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A6ADA-3E88-CA4E-8C53-69D05077168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AutoShape 2" descr="data:image/jpeg;base64,/9j/4AAQSkZJRgABAQAAAQABAAD/2wCEAAkGBxQTEhUUExQWFhUWGCAbGRgXFxggIBshHBofHx8cGhgcHCggHiAlGxweITEiJSkrLi4uGB80ODMsNygtLisBCgoKDg0OGxAQGywmHyYsLCw0LDQsLCwsNCwsLCwsLCwsLCwsLCwsLCwsLCwsLCwsLCwsLCwsLCwsLCwsLCwsLP/AABEIAMkA+wMBIgACEQEDEQH/xAAcAAADAQEBAQEBAAAAAAAAAAAEBQYDAgcBAAj/xABGEAACAQIEAwYDBAgDBwQDAQABAhEDIQAEEjEFQVEGEyJhcYEykaFCUrHBBxQjM3LR4fBDYvEVNHOCkrLCU2ODsyQ1VBb/xAAZAQADAQEBAAAAAAAAAAAAAAABAgMABAX/xAAvEQACAgEDAwIEBgIDAAAAAAAAAQIRIQMSMSJBUXHwBBMyYSOBkbHB4aHxJELR/9oADAMBAAIRAxEAPwCKp1u+Ri4O2464N4Bw+weoBq5Dp/X8MA8ATSQXbwkbf354d08/S1RrE9Db8Yx59bbUTimmsIb02HLBKFjyHvgShXUQSQR5YLy2fpn7SiOZYfhOEJBAo2En8cDZ6mmk6wCOh5+2OM/x/L07Gqs8wp1H6Yk+OdrNR00QQCLu2/svL1PywNspOkOothnZqgrNXqhQBIVQOXP+WDc5TiV6Lb5k4W9hqwIqL0IP0/phvxA3c+X5f1wmtHrBJZJDMuBUYTcGN9rdOn88fio/pgTPLqdnjnuPK35Yyp5hvX1x0qFIrtwEMnTHOk9cZvmZBMbb45SuDtM+mKKzUzW+OajD+uNaOVqOCVUsBuRyx3lMmzgsELKJBI2EbycZtGBw/IWkRYmTOAatPSPXbBi5tdWreBbAmYrhl2vO87eQHvh42mOrF9UxcDHa1fCT1tjpjbacY00uMOUCcuD5Y3rG2PrACwN/pjh35c8KId5akGME7i2C6eZhCNUn6++AqX2fLDKigMtExYj054WQsgCqGEFgb7GcYNHQe/8ALB/FL6WWR1HL/XANamd4wYux08H0PI/l+WKztDD5kqdq1GlUH/QFJn/l/HEenlir41SbRw/MKCSMsFaP/bZlaRvENE8pwmqqkvzX8/wCSJmsCrMjC6n5+eG9PLhEEwOZ/v8AvbBPEMsHqUHUiHYX6/a/AHH7OqXY002HxtO3+X1j8cK5XRNuxLWYuDHMzboP9fwxkuVPM4bnLqgAEQLST+JwBXrAeZw8X4GT8GYQDHOM6tb2xjGGoag/IZohwCeeOc8viaTzwKRDdCDg3iokqw+0PrhqSZTuAKAMbBBpM+2PtOFFxJ/DGTib74bkxpWreERjFDcH2x3RosxgDBIo6dxfAwhXSwVHYIw1b+Ff/L+eGvFqvhe9v5D+mJrs1mtNUj7yn6Qf54P4zX8JH3j9OeOWcblZzyXUKhUC0xIliLfzOF8Rgt0B8sD5gXth07HRkh3HXGv6kQoIN8Y88MFHhGDuoLZTZekcvwvvDd60sPQWH1wHxaoMvkadBD43EMR53c/l74KaqjGkDUZqdOFhthAkiPWMTvariAqVzp+FRpWPqR7/AIYi+vUUeyyBZYpA5DGFSoNhtgt/hwrG04645KI3nHAgY6pUS2ChRRbnf++WCG6Mqc8hj6yGMdPW6Y1yxUzrJ8owHSAY0TCwN9r4KpcUCIAFk7euOsnk+8MatIg3PlywK+XUMQJYKbdD54TDdAwzbM55ipjy2x9F1Bbnt19hg3IcM7z/AHd6b89DeFx6qSQR5hoxtS4Xmk1PUoEc5UBv+0mP75YDcVgzoUsoSx3w94izNw3J1VJVqVaskjcaiGGE3602sl4kGCCIPoQdjisbhrPlq+WpqWeln00KOYqoUX5yDhNTDi/v/X8mAeAcRWsCK3gNLxB1FmZgVA07BjqJ6T6xj9UB+Cm6UwORDMxnmxYD1mPfCri4Si75eiwanT8Jf/1GBl3HRS1hv4UXrj5Q4gGpBMwNSMYB5rvBn2/1wXF8rgVxzg7rcHqGSa2qeRkfSTHoMA1+G1RyBnof7jHOZerRIKVC9NvhY3B8jOzDmMapxhuag+hI/nh+r1G6gApBgzPMY+6x1wyqZ6m0SD/focAuEmxMen9cENh/arKd1m69P7tQ/I3H0OOKlcGnB+ybe4xSfpXyoGaSqvw16St7rY/TTiUSmWkDms+4wulLfpRk/AeUgItjbLqfbGIW+GmTo3UHri0nSDJ0hvTQIgteL4GrEHBNb0wKxxyp2QBKVfRUVh9kzHXqMEVs0ajlthMKOg/n1wNQoa2iQJ2JBifOAY9dsME4e6CGF/n9Rvh58BdA4WTHTfGKLJnqcFtTIB9MfqdKwwlgs4yJ0Nr060Ah16q1iB59PMDHWbVqdRNI1LyPvK/OfnhvwJVmoGBIYQY3G9xjvuf2lOASyEB4UmQuzADqAsjeZxP5lMNhdWhpJ7wiGUdPjZgPz+mI7N5V6T+KIBgeY+9iu7WLSlUeuVZbtTSmWYdDq1BQINrzvbGNfK0s7SmmHBWytUADTAnVpJBBONoy6bfcCxySFRpFueOKWVC74b1+CGiyq5+IkBot/flgTinCqiidSx7jHTGUeLHTQDWzIG2B1E3mfXHTUY+Kb4OzmVHcUayDSGBRv4lmD6sok+k88UHwBUVM4KrW8sc5QWj64xzLy3phHlg5NkPh+L2xw4JED6Y/KMF5ThNStp7tTB+2QwW3+YA+mG+lWzCtWIII3G3l5+WK7gXH86R4ENdRAupkf84/Fpw04P2TppDVPG0XH2QeosD88OuJcXpZdZqPG3hHxG8SB87+Rxx6mvGT2xjuJymnhKxdxHK/rVOM1lTSYTFRalElPOdQlfL8N8M6Y7n9cqhyz1qSGKQDMsU9OpJMF7tAsRE32wJkMu+YIrVpCTNOleB/mqggam5jkOV7454TnO8oVqtOC0Vgh8wSUN/RfYnEHOSx4r9/L9BU2jzrMoC2hFZZOnS5lhG2rwi8X2GMsw8ioBshUD0EjFhlOO0M4h75e6qJYPuJYRK8+tjYdcT2d4E9KnUZGWtTOmHp+KwJJ1ATH1HnjvjLNNUyyfkVUa5W26n4lOx/kehFxjig1744YY0p0jirHZs7DltjInDzJ5CmKHeuNbMxVVnaPKZMmeR5bYGGZYWXSo5AAW+cnEt67E9yPRP0jZEVMmlRL9xU3H3Km3sDHyx5mtUhRG4OPTuxea716+SqEEVEOgN9R8zOPMczl2RmpsIZWIYeYMHCaC2Xpvzf5MaKrB+VJOrG9KsQwPTlj7l6JYgLvyj8/LByVEo9HqczyHpivPIjYxopKBjKz1wOcxSHOfrhRm807nxH25fLA4xlFLgCiUA4nTGxPyjBFHitLbUfcW+uJYk46p40mzOBZpmQ1gQcfWoA7qMSCuRscN+F8YMhKkRsCFvPncfPEmmI4sPzXDSUbQ0MdjJF/UXGGfBadRE1NeppOqD0GOqVx5fwm/v64LpU/UH0IxzzyqF3PglM9xte8P2p3IAP+uDuEVO6PeCTSb4oO3nHlgziPZunUUlVCOSSGHUi4Plafc+chZTh1TL1iCNeWMSZFg1gSvlsxFoINrw+2NdI7p8FdRCwCUSoh3VxKt69DzB3EA4QcbyNBjpda1ECIrLFSn4pI7ymYcfCRqVm/hvh1kAVZ6bkkrdSb+E7Xnlt7YKr5ZXXSwDKYtyMXwkZ7WKnR5rxjglSioc6alF7LWpnVTY8xqHwsPusFaxthp2e4Z+sZOrRcsCH1U2iYsNp5WYQOvngzPB8gS1NV7qqSrKfEjjfRWptZgRMc7EgqcF9nMxReof1csqustRcz3TKfsOb1EMmN2WIM2J6ZT6bRRvFokM5wd8vAYSpuKg2Pn5b7HCehRapU0opYnkBP9+uLPtBwod/qdu7ot4rEm95AEQGN4G3nywqymuq4o5aaSmT8RBbnqdhcm8dAIGDCeLCpYCeH9n1Ug5moiXEJqW/8U8vIT64cN2gydEKFdYvamsgRI5CBtA6yDtfHn+ZpsWIIuCZ9eeM9AmG25+nOPbGnoqf1M2y+WWnG+1NVW0U1CQASTc+JZEDYR7yRgHsrw1szX11NTLTglixuRGkatzAEwCNh1vl2wDgUnJfSQQylCqh4BkfZJYc5NqYEmMWXYzhndUFmdT+NgZESBbTytA6n6CM3HS0riCVRjgJ7UZ3uMrUcWYgqpHItYfUjE/+jTMzSq099DAgcgGFveQfpgb9JWfl0oifCCWHIhtOn1gq3phZ2FzXd5pVie9BQ+XMH6R74SGj/wAd+XkCj+GZ9psoMvXKLMau8AiPi6RaBcYU1XNMRTYqZLSpIN7ASPL8cW36Q8qB3Va5IlIm3UGJtz23tPKYwMrRr1GN9MTHLfzx06M90Ex4O1YDlxf+/wAcFupBMbY6BRb8uU7j5Y1oL3phSASYEgwflfadgdsUk+4zM8nWJwY2ZKeEaCBz0qd77xgTL5YoCW+KYA3tzI/DrfGzZoL4dKmOZ68/ricqvArXgteM8MfKZijmqAJSVPWJEkE9CJj5YI7e8Hpu65umPDXAJ/ii/wAx+Bxd5nLqKNMxPgAIPTT0OJXP0dA/VAR3T+Okb2gkFBN94PowxyfNblnlfsT3tsgBCAiYMXjngSsFiRvjrKZKq+Yak5gnV8wCbYV0cxaCCemOxR+5TaEnHOGlLLIFVgQzD4lxVcO4FTq0wYSDeVUYWWqoiuVEEBOGOWpyCEUOVEsJGH/H+yY0akQQtzp/lhTwXhj0u8zFMagqMFQXJJ6joN8I9SMldhTTMWyiPem1vPHTcNekKdRl8LusMOUHmPP8sJ8lmWVgGRmlrASCbwVHWdo649Kzebp5jI1Qoh6a/ARDKVEgadwbYXVctNrugSTQq4XlD+s1lEXcBZHMjpi27Q8Ip5capCqqAsTzbnyPL03xJZU1A1LMABTZ2f7IEAST8scdrczXzhC1KoQTMQRq6Qu5xCL6urgXHcc5LMo4lKiHyDoY9Qs/jg0AbW9iOflM3/HHl1SjUy7q6VIK3DCQRa8e354dcE7cOk9+Wqj7MFVPva49I98WejauLNs8FxTywMFeQi3Q8vUcvbrGN6dbT8RJECGiT6nn74B4TxqhmKZqLUVNN3BgFP4pIEdDcYYU3SqCFanVUiDpIIM9RtB5jniUlJfUhKO6uXDCCAwI9dxH4Ynj2eNB1q0EFV1MimAdZBsxAjTAk3kRh9QotTju2YqsyjOTvcQW1RF4UQNumNqy97TqLTY03AgG0ofstE7TcHmJwE2vpeBkJO2GR7zLOZjR+05bBWt/XEj2MztKk7iqQusAIxncE22IEzuSOWL3h2aautSnmFXvabmnVGkBXDCQ4G0OsGPM4QZrsllWlV7xQo0gkw0G4LbrqG0ixg+1IyjFOEg44ZH9oMsaeZqg38RIO0hr2H97YX8SyTUHhlMbqSCNa8iPUbxtii4x2YqUKYc1RVRYBLTqEkAAXI0845SRfDPJ8Op53JqkjvaIKqb2PKeqEAX2sdiLXWqopPlDKVHeXyAr0v1WofFRdHQ2M091MGx8BKcxtOKmvV7qm9QgkKpa25gbDzO2EnZOhqRNQ01suGy7qBvBBWSRtEERY6pwq7Zcfn9nTvDfs2VidUAamIFiFaVEyCZMeG/PKDnPb2Xv+xNrboWcezOZ7kioA9Nq7Gnq0uUknwKwmI2IBtta4wv4Gxo1qbsbrWpiBEA6wTtuQAb+eAs1xB2dS7szAadROwHIHf3xzmzCoB01+52+gx0qGK8lqPQO30GlmESC1CqCRzUE2P8A0MPrjzF2uGHoR+XoRi87ZZ3uuIl41UsxQptUUn4lamFMefht/XENUpqrsgYMp+Fhz5qT0N4I5EkcsL8Iq016L+wxVGNVBuLj8PI4Z5SjXo6amiooLEI+llDSCraHiDadsB5LMaGDETpIMHnBmD67e+Lvt1mqVSuEy7FqKU1RIMqAFH7sRtzkkyZM7YpqzrDQJOicqUiUaoPswB5sdhOwMS1/uxhO+VM8vr/LDTi3Fe+qA93SpgW/ZrpmABLSTJtM+foAOfXC6acUBYPd84Zog5YPXgaWWQHpjTp1OvMDqoIJ6b4ku1mZ8VOgoKmmILOCDLGSRPKwE9QcTfC+23dLTs2pftqxDes4puIZujxOmXNTTW0he9AJEC4FSkLjc+JBzuDifyIQnvoySi8khmajLV16r3lvY3HXG+W7EoaYfvzLDUCaTCB5qCb++BeH5VxUehWKkH4KimUJHRvy38sVvD+NqG7muNDAACdj6Y0puPTH2hZSawiSHAaAP/7Ckp/4Z/Nxij7N0KVJv2ebWqWtpUpBO/w6idumEnbTggpP3tODTfpyOB+z/AaWZBXvSlQfZgX9MM5KUbbA8rLPRnrk87e3pBwImXUAACI6C49I298JKFD9Xrd2a1QLoAvBFtlDG6g7eEjbDCnxLVrFEd53YlySBA6IsQT58vpjma8CNBbUlIYEAq3xSPCTtLCN4tP9BjoUhIM+h5+33h/fngPhHGErTfSehJJjzMW9F+eOs3xajT1Go5gbwjGfIRM+rGMLbb29wZDkUQbi+97T+IP93x0cqkBYXSIhTHhjbSdhHLp5RgWrxKkNMuIbYzCj+KrYeymDMAHAeY7RZVdQ1zp/yNc/5ViPc/XBUZdjUxu+RpM6uQutT4XsHB9d/Uc+hnHz/ZFDUz93TlxDQBDiR8ac7gXMx1E3UUuM02VGFGu4c7ijUhRP2n0xA/8Abn8sOVpgqSqF4306RMdAxAEnm3z54b8SIcoGfs3lChHdoFJ3Bgg+TgggWHhMC22DeD8Gp0FKU5gi5LGTb4o2DRF1ABgY/Ck0BqdJJJ8SuxBUbGIB1Hy1BfPngn9VcFYVNP2gVIJ9OS/I+o3xt0+7DliytSz1Nl0GlmKf3X8D2HKoBG/2o/njMcXRywrU62TqoAQ9RTpEEERWUaSkm4PhILA22dtQfYVKa/8AxSfL/Ej5j5Yy7/S4Spmk1N/hCiuozsdBYuB7euKRp+BkBrXlwzhVqwFfT8FVCYSrTN5UVCFiTo71pJBUkHsznUrfrHeiqGpV3RWWNLKXIAUkeIqRJQm+oQR8Ip+DU8vTDLUpqoAJKBFTeRrFJKrBNW0lVLbXuMJqi5BWWpWyuYmiSUFOpqWb+IIxUF5JJgEzf0WbhuoZqIg45x2jl6j0qy1Xd1EKqADSyx4WLLqBM3A3JHLA/AKejUjZauIOui5VFqKHIBEu45xYEhryDth1V49w2tSCpVzid25cd4RBBbU9NtM6k+JtB5yBGqDweGZHNuaqZ7OF4UknLuwAJJWQlIKBYwLbYaorFG2rsPeG8IhlZ/3lYeM7eFJCyFJXVDEal8togKu1/AXynDmGTZ9CnxqEViaZ3uFkBdy3Sdok1fCs1lgFQZug9SmopGCqwV38GokE2tJ+HDamIMzIPoQfbElPa8mUWmfy2i62C8yY+Zx3xGp+0J5bAeQtij7S8EXJ57MKv7tJenvs4BVZIvp1RI6YllM2OO+LTeB+457T1alRMpVqCFOWWmh+8Kdifm2J7FdxpdfC8i//AKb16fzcMPoMS2XoF2gYGi1t9G/8NjBWWy/eEH/q9f64Pr5ogNewED15D0H5YdtwHucmapGltYUKdzNj7jf0U9MSubfYDYX9T1/LE4zWq8cInywYYseE9k3zFJKq1qQDTYzMgkHl1BxGBsfdZ6ke+Kzi3wM1ZZdpuy5NR3oLK7lRy6xibyr1KR102KMv93HPFnU7Ub6VN/PCvN8UWpZqSkcx+c4jp6klFRasG7FB/BM8c0RoHd5qNUKspUA5spBA97YquM8COey4/ZinnEHwSPFHIX2P0xIcA48Mq7NSWBUADqYM6Z0wTcRJ2w94X2+pUq2upTqMmg+FSJ18iSSBp6/gdsS1ItyTivfgn/2xwRWWzzpY3XmjbfLHOVz3cVRVRVYc0JYR6MIIPQjbzEg1XbPjWUqKTSpDVUAYGI0k/F7g2+uIimJxXTd5oai7zfC3zcVqTtq0z3FcaWHmrqArDoYETcjbCSnTzWTfvO7dI3kSpBMQWEqZgjfBOR7T5slFA73T8I0En203t1xVq9aqgL93TZh4kKVDvyaSo9QCfXE23HlKhG6JLhmbirNMFkq7hRJW99sVVbhodCjeEERJBi/U9cc5bIKHZtKliZJQkk+d5I+eHlEMOoH+Yrb1sTjlmouVoVibhXZ8pRejUcVqbEQotpsZhtUmxB5Re+Ccr2aoIIFJWB5VaYeIt8RUkfMjywyMgydO0/CPmTyGB2rdDtckk2H3jew3Mc+ZgWbfLsazXL5elTEIEQbwmlR6xpA98dLmAYgE9PCOXuPnthLm+NUUfS9QByfhNyLfFUiymNkMHYAEnHeQztWtUISm1Okt9dWm570jbw2hBvEyQN1kjDfLm8s1McNmHMbLPqdtzf8AGPnvjKjXLqTTGs3065RW5TIWIkcgSRe4Ix3Q4Sulu+iqXnWzqwBA2UoSUCi9hG8mTJwaK9gE2AgEgwPQTsBfkLjrhelfcIOnD3IQ1KrJp/w6JAVuV206msdhAEjmAcAvXh3y2QRKLxNWuEXTTBN9vjqf5TtBJJ2wTWFWqVFI6BYvUJGoi8KF3FiG1SImwPLPi+bp5Wh3dFVUtamigDUxIBI6wWmdyRN8UWpQbBnYtWqpSjSoHeQol6jdTvIVRt1A5Y34NllaktOrUZV0qWIMsSsSNSE3Yi8G9xImcb8I4eyU1pnT3hJao0mCzsSx1DeJiQOQ2x+up8ELuFMSN7SLSPLy3545dR2xX5FfF+AJXqFhS0JNizHVbmYJBJInewtBuSt4dx6nwqutNaqtTqj9oJB7sA+BlgebA+UHkJrcoa6XOY1E7kUqI+WpSQPfHGaqViFC1QirPhWhl4Mx96m0XB23nFITXEngZSXdiTN9rcpQUVFgtVdm7ihoWdUHvKjbGbCYljMCBbkfpRynPLVlt8SimT/3Kfr7YY1HrR4v1ZzBnvMnRIJ5GBEAdLzO4wszVFjJOS4S4j/+RkYnzK1SAPP6Y6dOOhXPPqOpQ8i2h2476VzCJVoOTpSqq+HchdRJBAFtRg8/IgZ/shlc0ve8OqhH37lmJWfuhj4kbyaRtcC+DOK+FQP9kZRwB/htWsTvpTWGN/LEbm+KMrnRQp5c81VXBEHnqabHDR06zpuv2/QZPwHZrLZhcl+r1KZUpWareJA0BDseTT9MGdj+DAVKbtGjVBnqLx5/64w4TTqZyoi3ZybzJNuftb54ccV7P5vT3OXD1aYvKrAkiJYmwseuJ6kpfRaTYrtiXtt2qbMM1OiIogxqG79Y6KT8wB6Yl6d1vMgwPcD+/fFC/AWpfvkqsRutKm5Hu+mIxx3zgQlE0wdjDEiT94idsdOmo6cNsFgaxTS4Y0S8U16uY+m+OCtDnUqHzCiPaRjbNUG1HUST1M/ngE5fFVnuMmeiJ2OLGFf6Y7fsHX+8t8Ms9xxMu0atZ6DlhPn+3FZidHhXkMebovWlyc8W2a0+wtY6gXQaepwn4pwEUqZfvkYg/CDfGlKpXrS711ppzepUiY3CqPE5jkoPmRjXKZGkT+zpVs028kFE9QBLex3x1bZLLY3AjKGrTSnTRmqKxB0yZUxEjlHiv54o+EdjXaGqMVE/Ckf/AGNCgz01bYZcOyWfdfBTo5SnylQjb3IUhrxO4F8VFDhSiC9R6jKZBkibQAyqQjdf9Jws57VVgcgHJcIp0xA0qOogn3Yid/MjB4ooN5JAnxmYHWLCPUY7Xh1L7k+PXcsTqGxkmSR0vEDaMdvk6R1yinvIDyB4tOwYbED7scza9+Vzi+bJ2YtxBBpAZRqGpRI+EbuY2XztuOowtq9oMuqrUaoCjGFi8wYLED3+h2jDwsq+KFW4vIFzYCeZ2AE4W8Q7RUKaOykVCrCVUG77iGEiY+15eWMmn2YTmoe+pFsrVpVmAJILWY8pYGwB5GJtcQZnO061s73IylKoKUTU1gKhPh0y2o6yh1SBMESAZwyXggzbd9Xy6U5A8KsQW83YEg/JGtebYoaFFEUKg0hRAUMbDpaTiimoO+4ydMnuz3YmhlytQ969YGQ+soFPPSFYbyQQxNvXFPVrBbSSY2nb1IxxJ/L39fIX9own4zxpMuASGaSbDeFkyZ6uPeeek4VynqPJm2w3iGeSkjVKxCooBIvG9hFyTI+duuF2Qq1c05MAZUppIOoNVJIJIAg6bReJuecCd4Nw2rnane5kaqGosQzlQzRpAVRcqoGnlzuTqBvaNNUUKihVAgBRA8gANr8vph5KOmschdI1UKihFAVQIhQALmIAFhzxK8KrLnsw7vtQMIvIhnZtUxY+GnaR9Ywv7f8AaIBf1ekx7zvBqjcAKrC/mxX/AKW6YZ/o/wAp3eWmfjcmPkJPnafQ4Di4Q3PlgdpWNe0uf7nLu4YK8EqSd46DmYM6ecWI3GyVlcB0+FwGBAsQw3HL+7xOEHbbLtWell1iaivpB+8Ft7kgL5SeuMf0e8QL5dqD/vcuYg76DcfK49AvUYlLT/D3Ltz6MzXSNs3w2oFLZV1RmM6W1FJBv8PiF/UTNhJxMZvtdnKNTuqtJVYmxNwR5RAZT62+mO+OdoK+RzeoAvQqqDoNhqgAlWizeEGOjbXnFFTzeXztMlCHWYKsIKnfY3B8x7HDqLgrkrT790aqVtYJh+3zLvRVl1QYcgjy2M8yDa1upxtwrtg2YqpSWiAzarl7CFJkCJMxty88I+PcJbJ1DUQq9N5Uo4JsRJVrRHMEEEEDpOF3BM0KFTvQbaSoJ3TWNJaBuygyI3t7dShBxuKHUYtYK+lx2pV1inSQlK5pE6jAGkkOTFxqVpEbQPPCbNceru/d6KLiYAKuR8i3XqMMuzel1zC04GuXBHWQBc3tafPVtMAHs9T0Virr4gxEHkRP9cI5qNtLgXCfAblC1Co76kolVCnSoiWIaADeSQuxwRnu3maywC0VogfeZSxB8gWheswd8T3G82HY33csPawP0J98JhTZyeZA6+fL542lp3U5cjxwVef7ZcTJIfMsv3gtOiAAZiGCeIECxB98StXO1uVRvp/LHyoQAEW4G55E+Xl+NzzxwDjpUUuwxw3FqwiXk+YX+WOv9s1eifL+uBczRvI2xlOH2x8DUigccyb41y2WVj4qip5nDbL9lyawp1agpqZ8cSGj7rbe2+BeNcEpd4aVAs+kXqEwB1/sY5Pmxb2pkUd5CslEP4kLC6vpRpI5DUpix3Eb45znb3NMQqRSUW0hUM+csp+mErZfSAoMxz64zCAnDqKu3kKoqeGdps62oioLwJZU8N7lQFj5g7es/M92uzlNzSdgr0zBARfFpMEsd7xfSR7YX9n+KNlatOsoBCtMEAzHrg/tfxDL5p0ajQFNzd6mpvFy8SnwiImRhX9X2BizJ+12cZSe9C6juETwgfZWQRefWwvgKt2nzTm9dh4dI0mIEcovNviJ1XN7nA2WRBRck6m1Qu8euP3CuF1K76aasepAsv8AEdhzjqbYZJZDgI/2ZWqMyKalR6bsoGonmdTQTCybk+dzi74L2cWkurMftKkCdS09AI6AnxX+1M2tpvgzhPCUpaigJdz43LG5kkeEQogk2F73J3wzQBfM+gHyA/G588c+pq3hfqLKVn0U/IKPQT6QQY+eOtUWA9PXb3ifxwNxLOpQTvKhIUGwAkliNgOpvEwOpGBOCccp5ouaasoSBDBQZMmYDsY6Em97WkwktsXIXtYPxbj3c1dGgsI0gyBvdifQAcrknkATMcIyrZqsZY6Vg+MyYm1pnY38+exLLtBmlrVu5porPJAciGBEqUJiYnxT0O2xNJwbIChSVBE7sQsajzJnxfXyEbYonUchdBGUyyU10ooUbwojfn1meZv64A7Q8TNCmGUXLqADzAYT8xInzw3Si7ytNdREGJUWBEmSQOf5Y4zHDKNWm9LM0wpCFw4KqylRMhiACBBB1W6jpJyqUb7syVnjtZ1qValYiGMsR1YmCQem5x6twTLCnQpKFKwgJB3kiTPnJx5zkMk9SpTIoJSLPCFWqBWCSzlUdmMbXBAkRFzHqNV9Ks0atKk6QRJ8hMCT5kY6dXNI0uSH/SI9WlmcrXQ2UnTIsGVlaDeYYAWt8LXuY/ZnOLXZc5kbZmnPeUDGpk+0Aou4m4IOzRYqowb+kyiGy9N7StXfqCjSAeWwN/u+V4nI8JzFqqo4C3VhqBP8BEEnkNM9MNpVOCk/uv8APAypos+KcUpV8qK4QPRkd4hmVBJXUpAsVYWYbjXaQYmk4O1GotbLudHI/aEqbN0PrYgWJvDGlm8w1DM0qtFkc03YM1FlLW/aAggAsyTBAF1kycK+F8dAVVdgFChQ83AB2+Y36DDKDiukFNLARxHi7V6Rp1lAqUyDrEQYEEHoSZ2m/IYRu601A09S2qYvtZSDEQP9bNeIVbWHKRbadjJ8jy64ns3mwzGBImI6gYfTV4SGgrHXZjiQXMIyppFxUi66SOhJIvff88V3HMprVjSIDkfFAOoeo5xafTENkkFNTM9T+WKHs7x/v17up8a/BY3UDm3MjY9RHnhNSLbtdjS8olKqCZaql+mon/pC29yMEcPdQ0AGCDLNubbRsB5SfXlhpx3hQZi6/HYR1i3ziPlhNlx4oM4spKUcBtNYBWBxzqvjbNWbA74qsodGwacCtSvtjSiu+Ppq+WMY9E7TKtOiVVgpYgldwZ3t188S9R5+AQoHX8cH8NyRzTzUYkjb+WNOOulFO5p/GSe88vIE487STj0rLIR8CqiV0kmRff8AIDFb2b7PKe8dXpt4JT0IsSpuOmJns/wSpmKiqqM0nkPePli341kNNMVMue7r5YG8iWUfEhX7XkP54pqSp7bNJ9jzmtUYSs2BPzxzltRV10gnST7AST7AT7HDDN8NedVQorOfhLCbxeOhn6Yqf0c0aqVKjmmmgDSGanT3vOl9OpjHnHWYANbVDJoRdnuEVMxSVEgUixLPAMEcokST0xe8PyFOhS0UwzBJtIJYneTIWTYQI2FwMMWAvcwBczuB5k+l8C5PidJsyKEEwyqxE6VLSBJHRis+RPQ453NydR4FtydI/Z6o6APYUwCCLCNiGF9gNUgDcjaL9ZDxAE9dX4Rf+XIG94xH9nM/TzeaZM1loakGbXSLU2DBxOujqNJiWNwFHnOHXbjjv6rSRETXVq3uW8OnQWkoVYi42InpBwJ6TtRQzh2COJcUpl6O1UVxUpokfbBUKd7kywjzGJLhdd8ouZWorqx0jRswYFg2phdQJ38xHXCCjx6uEYpopBSCFp01W32vF8Rm25OGvZ0frQq0qktVcoyVHZjphvHJmYKahvuR5RRaO2NMLjSKjsLkQKJqm7uzQRE6fCIJiQdStabyLTtQ53NJSXXUMLqAJ9SB9J+U43y9EKIEKiKT0CKovtsIEe464kO3fFKPd9yXioCHAKsJ5bRtBMHacSfVMnyYdn/0inK52s1VS+XqmF0/EgWQrAGJndlPUHlBre0naRczk6j0aWtShKsVYW2kKwEwOUQfMEY854Hw+lmq9NVMqqK9QEMI0MoIkrB1bWn4j0xdcW4hSy1Ik6QqCAggamAsiiPLoRvtGKavVSXPgo3ihX2Xycmi5bWqUpUHT4GfeCBqMibHracM+1tGq+WqU6Cs1Spbwx8MgPJNrpI85teMT3YjM1Hy9QqCS2ZVFEzoWEmDyCUyx6W8736Bo8IF+ZPzsL2/HpvjTTg7QlUyG4znzTy2VcohrAgEsokGkRqAO48ax5T54XHtSaw7quqCm40O4kEBjBb2Xl5e2L/iPBErDRWCsCZFyCBPUCZNpA+sXiuN9mMtQkvmdBYnRT7tnLbAKF1azvBPnhYJPlZAkTKdpa1Fv/x676JkK4kAcgA4MW6Riq4F23V716QDSFL09P2ubd43hW3Ui18R/FeClIanqdC2nVAENeFIBMSLre4n0wAqFQ8yCDpPkQbj1x0tRkitKj22kKVRVNNqbKZCkQRHMAj7NriItgXNcHpNIakjSADYXA2BmCY5HccseSZTNVabTTd0dhBKEgkG8GPn7Yp6Pa7MUUUOA4FvFq1Ob3ZiSd72jaNrYhLSaeGLXgc5/s5l2MMhW0QJX0MCwI+Rk74mcz2RKFTRrERvq/FSsfL19MNqXb1SAKlMg8ypsL/ZTny3Pyx8ftLQcmzp5su/oEJ+se+CvmwN1IU/rLgaay6SLa58Le/Kf7vbCnPUocOOt/fn9cPM3xSiRdxB5Gfrb8cKq9VHnSZBw8W7uqMvQV5wXGBajRywbmqMEarficcB1IjF1KkUTMMrU9px9qiScZKQGuLeWMa1Ykkiw6YesjUWPGqdTJ5yoiErobwEc1N1PuD+OGXZrKfrdWrVq3OkxaRMdPTG/a9nzVGhUNHTmKYam6rcFBBQzO4JYRhBwqpmss+pQw8UQOsTt6HHJGtnKshisHqPY8rRyLVXBSJLaYJ1N4VYJ9mRAj1xJcdy9TNVaetTSpxci8H2xvwnj4cLqSQLsFB8Tcix5+mHWZao6rrpmmPsq1ifPTvjn1G07SFbJnJ9m0aoWqMzDzNz0A+W5sAPSbRXWmoFgogBR08h08zvgOlS0EExLC1wY9R5/wB+e1TKGA0zO5/vrib1JNUxNwr4xxKrBgHRoIZU3EmZHX06bcwfMcyak60qQeisVYHrAMnrOPR6mbAuD5k4l8w2Vo+PuxWql/EGJ0oJLAHzIIHscU+H1c8D6cslXwLMUmSvxGQpcK2ZQC6VUDF2A+7UP7RfNnG628+4rx01cw1YmbnTI+yCdIPosD2w8yPEjQyT1U7tzVraTTYSuhlJak43IhRzkWIIInCo8Ny+Yvl3FNz/AIFd1Uz0pVmhKgvADFG8m3x2KrcmXSTtiTO1y8NETJgeoH5Y9C7B5X9Xyr5qsLaSRa6qBNvNrfTzxNf/AOeqK+XSvTekl9ZdSARrYwG2OoWEEzqEYv8Aj1B0oNTI8L0HCpBio863CtH2KdOrA3JZR0wJSUqhHgDz0jThufFVqlK4Stk2ZdpuTq8pA0fPET+lDKA06NcCCDoN+REj5EH5jD7sjTqUxlTVULUpuyFJErTzCk0+8Xdf2iQAbwRjHjk5jLVqI/eJVFKBf/EGhr8mpkN7xyxw6c2ta177e/UVJqhd2Py65ZFqs2nvcv3hZrBRqF5nkCI82GDslwF8661syGp5dG8FBrFgJ8T7QSet4kAxcm5zNZZauqq1M0qK6ESASSrC5AB0qpWxgEtq30iVnFu39ISKc1G+yYKoDz8JIY+vnvjpuTdpZBmywyuWpU1VKSKEUeGLROqSBzJk/OcG1Gi7EgcpIH0jEH2J4xmsznV1MxphWYoqkAW0g8yRO1956W9FqUoBOmfNpgYjqWntbFaYCc0IhJnlFvrtiaz/AAanWZNanwkwwYgqWiRItFhuOfzqHpSJIVVXcgEW6iR63x512m7TAlqWXMJN3EQw08gRIHniC09SUk12FVjLOvlciCqkmoRsZJMEwC/ITNtgeWI3jXE++toRRN7Ces6onHzhnDKldoRZEgM3JZm59gcHZ/goQ06IuzDVUboBMx5cvYeeO3pi8vI6pMW5HLM5Li0yZ5D3wszlbU9rqOfXrilzGdQMKK2EHbnGy/P54I4J2LZ2L1vBSJkJqKufMjSYE8rE+XM6c+ZSHT7sk8rSao2hBqc/CJAv6kwPfFJk+ylTTNZ9Ji6wDH/MDGPQMpw1aKBKa6FGwufxub9ThB2j43Sy4N9VSPCg5zsTFgIvhXqym6ghbbwhNmchRpAtpUAC5aT+JOEjVjUutqY8onyjkMD52rVzlYAWXkoNlA3JPM+cdMOM7lAlPQotsJP1JxRx2JW8marnkRs/hkjwk38uhHQ4EzFXRYCZuG8jsf76Yb0MiSPvAGLbDyxvmsqPCCabFdlnb2IicUUl4HTJqmGb4VJ9Bb35Y1/2Y/PSPf8ApgjNVas6T4fIWP8APGK8Pc3jfFLfp7/Iey/4Nx5KoAYhXEb2k9QOmHFSY8MSNpnflPviK4DwOrWp16yMUWihYsA0kC7aY6D8cN+A9oleKb6g0woAZp8y2o3x5+rpZbh2OaUfADm+J1qFQMtNaTqzEMt5n1sYN/fBlLteY11P2lQ7yTPu97XkACLYoquVDjxLI5yLfXEfn+zNTvSKQ8BBYE2j/LPXBhqQkqkjJp4YW3bV+VFBaPiP8hil7P8AEc9mU1ZcZMqTpKuasgxs4i3yviErcJaNitRbMjDfzRhYg9OXywJwvitbLVhUoPoZbHYqwB2ZdmH+ojfFlpwf0jKKZ6SewedYHXVyyeS940ekhfzwOP0aEzrzPxDx6KXxGZn951giBaMUnZT9INDMkUswBQrGAAx8Dk/dY/CT91uoALYuKKDpHpiUoSWIOh1HweYUv0a0Vpim9Sq6Cp3kEASdIWCVMgQDYEG++Nc52SqpTb9XZaKqZXuC1NkFtTuwOp20lviYi4kbnHo1fLi8AGN7fTCs8U7ljrpn4gAfIkAtpva82Jt0uByueutSnLHvwM0u5E5bJ1kq92qsKalXGvVUd1J8VQkkgeENFgFvEYK4lxFsskDNnvmKsVSiKy0wB8KU9APi+LVUdSJGkc8adru1pyzqmnVWZZlbimGbw01O0mCS3LZbk4w4lxAU6akU2I0+EAXmLIx2X1MCLzbFLlD737/2K5beCeynaTh4rvNHMUKlaFqMqKFLAgqxpGu+gq0RpNpNsOs9w8h1rqlPM0Sf2r5d+6bwGU71PExCwFADWI3g6R5hxXgVcDv2Ot6lS6oCxBaSPW4jbmN8er9kKKilLFKdV2kwpVxrRYDuRIgXB8tjypq7IVOOW8fp7/Ya0xTwvIpmFXRllqDcIyPY8/2YXTIHW/44eVKdKiumvTpAMNHdIgNr2YiQo5xc72G+F1fjNZ0C5qvUpVSxv+0NJk+yalLVbWv2kFpB0nC7jVSrRltKfqrIzqbOrxAXTU16DqYiwllF4m2F2N/S3+pNxrgp8lxRnQggBVYhYDgFQfCZZiSYMaiTJBvywRT4kFuIEedh5MDA+e/yxM8C7YU6BajUdF0Ed2EJMjSDGpoBMyBMNfnvhmnaZaiJWCVDlzUNEq9JG752GxVjamPvC5YRYAydjWQJSYH2/r1a1ZctlidJRajBdVgy6lDMDEXjpMScCcM7AIBNd9ZOnwpIA2JltzsV5WvvEb9rO26JmalGnRRxSVQJe1kX4YU2+RxG5v8ASHm4Ip6KU/dDM3rqqM1/YY6FCUsILg2y54zm8vlPACgdgIprGprBQSPsiwGo2t5YiuI5pv8A5q5uB9kH4UHoIwv7N5RqhqZiqzHT4izGSWO1zMnn8sUOTrJRqCrUAOaqDUARaiGHxMOTMDOncA3jYyemlKruuTbUuBl2V7HrRIr5iDVJ8Emyew+J9ydwOVxJcZ/tLQpRo8Zm5nYAwbnna0dRfniA47mKpL62bWNzP4RyjpibqIYBJn1Mn54psc8thqyx4v2qeqKimsqK8CKYJIAmVD+c3MDYRHOddqcaxTLmd3b/AFwtc4KylxBnFVCvf/gaK3szly1LvGRV1khQByBib9T+WJ7jvEQ9RlCkqogdCQTLehER74fdps/3KLlqdoVdRB22IAP1PqMS1KuVBsJPXC6cM7jQVuzHLLmiNNMPpPIDGtTs7miNT0yABucM8l2imFZNBFgynAuezjO0tUdhN1LGMXuV8FMmWWNZGUHSygfCRI2+h9IOCf1Qnk4vsCIHX645ynEkD+FItYHr1ximaYD4sTy3wI+St4pmq1BtdB1Q0VKGnbTpZbgrsQQdvzxAaow545/vGZ/j/lhLWwNCG2C9EaKof8G7UmkAjqGQcwJY+pZsVfDuMU610qKp+6zICPbHmOD+Cf7xR/jGBq/DwlkWWmuS17VORliLGWGxnESjQZG4x6h24/3Z/wDl/EY8vqYl8N9LX3F0+Bz2b4YM1WIqFgoUsxEeQAva8z6Kcem8AzWYysIMytajyWora1HRXBNvUEWtGIXsT8Fb1T8GxWn93745/idaUZ7ULKTTwWuU7W0CxUsRpMGVNzE20zNiCfXH7tH2sy1GilRtbl2IQLTkyAAXh48KllBPVgBJtjzzsv8Ava//ABT+OLLO7Uv4D/8AZgxk485wUWo6YqovSrha7ouioqP4yBdbgGbQHk79Ywsp5V6FUirWSrRrAAo+rWzIiqTTCqQWgAkW5bWOBOG/4v8AGf8AyxRcQ/dj+A/9qYRNRUmiadpiXN0UpnR3vhkToV2YqRAGtCBTJB+IEm0REz9p52nUzFPJqmpWEM3wkaF1TqCq5OlNEyAAYA5gLI/vR/B/5vjPsj/+yb/5f+1sCEVdeArwMe0rChVOoFhUUwNyGUyb+8z64meA9o2y7VFKh6NaS1EgFC24OlgR7iDte2LXtDs3/Dq//RVx5zwr9/S/ixTQlcGvX+TKTKXs9l8pXrl6C1qLaNbpqDo3iB06ye8XxANp8U6d+WPVzkAaAptE6FYTB8UyTte/r8Rx5d2D/eV/4aX/AJY9cqf4f/DONJXJ34KabuzzbtR2Vy9V9TIUqbd4pAMKSgVl2YaVHIG24xBcS7KvRsR3oZoVgpHoGX7PzI88eucY/ej1P/c2Fb/D/wAy/wDcMT09aUFXYSU2pUS3FaaZXJrStqcxMTf7bR5CwxC5mo2strJJM6uuK79IHx0f4G/FcRzbHHR8JnTU3yxkUVcHM5dauoiongfofuk/z88TGZUqQpsfpil7M/7vmP4V/wC7CTj3xr6D8MW0nU3Ht7Yy5A1sb7c8NeHVKVN01E6daludpE2HlhU2PhxdKw1YbnuId7UZzuxJPvy9tvbAyANY89ieWM6W+Ojg1WEHg2o5YTBaT06Y1pZm8QIwNl9mxnT3GDQUrDBSUFiDyNvU4xNOb4+n9638OOTjAay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xQTEhUUExQWFhUWGCAbGRgXFxggIBshHBofHx8cGhgcHCggHiAlGxweITEiJSkrLi4uGB80ODMsNygtLisBCgoKDg0OGxAQGywmHyYsLCw0LDQsLCwsNCwsLCwsLCwsLCwsLCwsLCwsLCwsLCwsLCwsLCwsLCwsLCwsLCwsLP/AABEIAMkA+wMBIgACEQEDEQH/xAAcAAADAQEBAQEBAAAAAAAAAAAEBQYDAgcBAAj/xABGEAACAQIEAwYDBAgDBwQDAQABAhEDIQAEEjEFQVEGEyJhcYEykaFCUrHBBxQjM3LR4fBDYvEVNHOCkrLCU2ODsyQ1VBb/xAAZAQADAQEBAAAAAAAAAAAAAAABAgMABAX/xAAvEQACAgEDAwIEBgIDAAAAAAAAAQIRIQMSMSJBUXHwBBMyYSOBkbHB4aHxJELR/9oADAMBAAIRAxEAPwCKp1u+Ri4O2464N4Bw+weoBq5Dp/X8MA8ATSQXbwkbf354d08/S1RrE9Db8Yx59bbUTimmsIb02HLBKFjyHvgShXUQSQR5YLy2fpn7SiOZYfhOEJBAo2En8cDZ6mmk6wCOh5+2OM/x/L07Gqs8wp1H6Yk+OdrNR00QQCLu2/svL1PywNspOkOothnZqgrNXqhQBIVQOXP+WDc5TiV6Lb5k4W9hqwIqL0IP0/phvxA3c+X5f1wmtHrBJZJDMuBUYTcGN9rdOn88fio/pgTPLqdnjnuPK35Yyp5hvX1x0qFIrtwEMnTHOk9cZvmZBMbb45SuDtM+mKKzUzW+OajD+uNaOVqOCVUsBuRyx3lMmzgsELKJBI2EbycZtGBw/IWkRYmTOAatPSPXbBi5tdWreBbAmYrhl2vO87eQHvh42mOrF9UxcDHa1fCT1tjpjbacY00uMOUCcuD5Y3rG2PrACwN/pjh35c8KId5akGME7i2C6eZhCNUn6++AqX2fLDKigMtExYj054WQsgCqGEFgb7GcYNHQe/8ALB/FL6WWR1HL/XANamd4wYux08H0PI/l+WKztDD5kqdq1GlUH/QFJn/l/HEenlir41SbRw/MKCSMsFaP/bZlaRvENE8pwmqqkvzX8/wCSJmsCrMjC6n5+eG9PLhEEwOZ/v8AvbBPEMsHqUHUiHYX6/a/AHH7OqXY002HxtO3+X1j8cK5XRNuxLWYuDHMzboP9fwxkuVPM4bnLqgAEQLST+JwBXrAeZw8X4GT8GYQDHOM6tb2xjGGoag/IZohwCeeOc8viaTzwKRDdCDg3iokqw+0PrhqSZTuAKAMbBBpM+2PtOFFxJ/DGTib74bkxpWreERjFDcH2x3RosxgDBIo6dxfAwhXSwVHYIw1b+Ff/L+eGvFqvhe9v5D+mJrs1mtNUj7yn6Qf54P4zX8JH3j9OeOWcblZzyXUKhUC0xIliLfzOF8Rgt0B8sD5gXth07HRkh3HXGv6kQoIN8Y88MFHhGDuoLZTZekcvwvvDd60sPQWH1wHxaoMvkadBD43EMR53c/l74KaqjGkDUZqdOFhthAkiPWMTvariAqVzp+FRpWPqR7/AIYi+vUUeyyBZYpA5DGFSoNhtgt/hwrG04645KI3nHAgY6pUS2ChRRbnf++WCG6Mqc8hj6yGMdPW6Y1yxUzrJ8owHSAY0TCwN9r4KpcUCIAFk7euOsnk+8MatIg3PlywK+XUMQJYKbdD54TDdAwzbM55ipjy2x9F1Bbnt19hg3IcM7z/AHd6b89DeFx6qSQR5hoxtS4Xmk1PUoEc5UBv+0mP75YDcVgzoUsoSx3w94izNw3J1VJVqVaskjcaiGGE3602sl4kGCCIPoQdjisbhrPlq+WpqWeln00KOYqoUX5yDhNTDi/v/X8mAeAcRWsCK3gNLxB1FmZgVA07BjqJ6T6xj9UB+Cm6UwORDMxnmxYD1mPfCri4Si75eiwanT8Jf/1GBl3HRS1hv4UXrj5Q4gGpBMwNSMYB5rvBn2/1wXF8rgVxzg7rcHqGSa2qeRkfSTHoMA1+G1RyBnof7jHOZerRIKVC9NvhY3B8jOzDmMapxhuag+hI/nh+r1G6gApBgzPMY+6x1wyqZ6m0SD/focAuEmxMen9cENh/arKd1m69P7tQ/I3H0OOKlcGnB+ybe4xSfpXyoGaSqvw16St7rY/TTiUSmWkDms+4wulLfpRk/AeUgItjbLqfbGIW+GmTo3UHri0nSDJ0hvTQIgteL4GrEHBNb0wKxxyp2QBKVfRUVh9kzHXqMEVs0ajlthMKOg/n1wNQoa2iQJ2JBifOAY9dsME4e6CGF/n9Rvh58BdA4WTHTfGKLJnqcFtTIB9MfqdKwwlgs4yJ0Nr060Ah16q1iB59PMDHWbVqdRNI1LyPvK/OfnhvwJVmoGBIYQY3G9xjvuf2lOASyEB4UmQuzADqAsjeZxP5lMNhdWhpJ7wiGUdPjZgPz+mI7N5V6T+KIBgeY+9iu7WLSlUeuVZbtTSmWYdDq1BQINrzvbGNfK0s7SmmHBWytUADTAnVpJBBONoy6bfcCxySFRpFueOKWVC74b1+CGiyq5+IkBot/flgTinCqiidSx7jHTGUeLHTQDWzIG2B1E3mfXHTUY+Kb4OzmVHcUayDSGBRv4lmD6sok+k88UHwBUVM4KrW8sc5QWj64xzLy3phHlg5NkPh+L2xw4JED6Y/KMF5ThNStp7tTB+2QwW3+YA+mG+lWzCtWIII3G3l5+WK7gXH86R4ENdRAupkf84/Fpw04P2TppDVPG0XH2QeosD88OuJcXpZdZqPG3hHxG8SB87+Rxx6mvGT2xjuJymnhKxdxHK/rVOM1lTSYTFRalElPOdQlfL8N8M6Y7n9cqhyz1qSGKQDMsU9OpJMF7tAsRE32wJkMu+YIrVpCTNOleB/mqggam5jkOV7454TnO8oVqtOC0Vgh8wSUN/RfYnEHOSx4r9/L9BU2jzrMoC2hFZZOnS5lhG2rwi8X2GMsw8ioBshUD0EjFhlOO0M4h75e6qJYPuJYRK8+tjYdcT2d4E9KnUZGWtTOmHp+KwJJ1ATH1HnjvjLNNUyyfkVUa5W26n4lOx/kehFxjig1744YY0p0jirHZs7DltjInDzJ5CmKHeuNbMxVVnaPKZMmeR5bYGGZYWXSo5AAW+cnEt67E9yPRP0jZEVMmlRL9xU3H3Km3sDHyx5mtUhRG4OPTuxea716+SqEEVEOgN9R8zOPMczl2RmpsIZWIYeYMHCaC2Xpvzf5MaKrB+VJOrG9KsQwPTlj7l6JYgLvyj8/LByVEo9HqczyHpivPIjYxopKBjKz1wOcxSHOfrhRm807nxH25fLA4xlFLgCiUA4nTGxPyjBFHitLbUfcW+uJYk46p40mzOBZpmQ1gQcfWoA7qMSCuRscN+F8YMhKkRsCFvPncfPEmmI4sPzXDSUbQ0MdjJF/UXGGfBadRE1NeppOqD0GOqVx5fwm/v64LpU/UH0IxzzyqF3PglM9xte8P2p3IAP+uDuEVO6PeCTSb4oO3nHlgziPZunUUlVCOSSGHUi4Plafc+chZTh1TL1iCNeWMSZFg1gSvlsxFoINrw+2NdI7p8FdRCwCUSoh3VxKt69DzB3EA4QcbyNBjpda1ECIrLFSn4pI7ymYcfCRqVm/hvh1kAVZ6bkkrdSb+E7Xnlt7YKr5ZXXSwDKYtyMXwkZ7WKnR5rxjglSioc6alF7LWpnVTY8xqHwsPusFaxthp2e4Z+sZOrRcsCH1U2iYsNp5WYQOvngzPB8gS1NV7qqSrKfEjjfRWptZgRMc7EgqcF9nMxReof1csqustRcz3TKfsOb1EMmN2WIM2J6ZT6bRRvFokM5wd8vAYSpuKg2Pn5b7HCehRapU0opYnkBP9+uLPtBwod/qdu7ot4rEm95AEQGN4G3nywqymuq4o5aaSmT8RBbnqdhcm8dAIGDCeLCpYCeH9n1Ug5moiXEJqW/8U8vIT64cN2gydEKFdYvamsgRI5CBtA6yDtfHn+ZpsWIIuCZ9eeM9AmG25+nOPbGnoqf1M2y+WWnG+1NVW0U1CQASTc+JZEDYR7yRgHsrw1szX11NTLTglixuRGkatzAEwCNh1vl2wDgUnJfSQQylCqh4BkfZJYc5NqYEmMWXYzhndUFmdT+NgZESBbTytA6n6CM3HS0riCVRjgJ7UZ3uMrUcWYgqpHItYfUjE/+jTMzSq099DAgcgGFveQfpgb9JWfl0oifCCWHIhtOn1gq3phZ2FzXd5pVie9BQ+XMH6R74SGj/wAd+XkCj+GZ9psoMvXKLMau8AiPi6RaBcYU1XNMRTYqZLSpIN7ASPL8cW36Q8qB3Va5IlIm3UGJtz23tPKYwMrRr1GN9MTHLfzx06M90Ex4O1YDlxf+/wAcFupBMbY6BRb8uU7j5Y1oL3phSASYEgwflfadgdsUk+4zM8nWJwY2ZKeEaCBz0qd77xgTL5YoCW+KYA3tzI/DrfGzZoL4dKmOZ68/ricqvArXgteM8MfKZijmqAJSVPWJEkE9CJj5YI7e8Hpu65umPDXAJ/ii/wAx+Bxd5nLqKNMxPgAIPTT0OJXP0dA/VAR3T+Okb2gkFBN94PowxyfNblnlfsT3tsgBCAiYMXjngSsFiRvjrKZKq+Yak5gnV8wCbYV0cxaCCemOxR+5TaEnHOGlLLIFVgQzD4lxVcO4FTq0wYSDeVUYWWqoiuVEEBOGOWpyCEUOVEsJGH/H+yY0akQQtzp/lhTwXhj0u8zFMagqMFQXJJ6joN8I9SMldhTTMWyiPem1vPHTcNekKdRl8LusMOUHmPP8sJ8lmWVgGRmlrASCbwVHWdo649Kzebp5jI1Qoh6a/ARDKVEgadwbYXVctNrugSTQq4XlD+s1lEXcBZHMjpi27Q8Ip5capCqqAsTzbnyPL03xJZU1A1LMABTZ2f7IEAST8scdrczXzhC1KoQTMQRq6Qu5xCL6urgXHcc5LMo4lKiHyDoY9Qs/jg0AbW9iOflM3/HHl1SjUy7q6VIK3DCQRa8e354dcE7cOk9+Wqj7MFVPva49I98WejauLNs8FxTywMFeQi3Q8vUcvbrGN6dbT8RJECGiT6nn74B4TxqhmKZqLUVNN3BgFP4pIEdDcYYU3SqCFanVUiDpIIM9RtB5jniUlJfUhKO6uXDCCAwI9dxH4Ynj2eNB1q0EFV1MimAdZBsxAjTAk3kRh9QotTju2YqsyjOTvcQW1RF4UQNumNqy97TqLTY03AgG0ofstE7TcHmJwE2vpeBkJO2GR7zLOZjR+05bBWt/XEj2MztKk7iqQusAIxncE22IEzuSOWL3h2aautSnmFXvabmnVGkBXDCQ4G0OsGPM4QZrsllWlV7xQo0gkw0G4LbrqG0ixg+1IyjFOEg44ZH9oMsaeZqg38RIO0hr2H97YX8SyTUHhlMbqSCNa8iPUbxtii4x2YqUKYc1RVRYBLTqEkAAXI0845SRfDPJ8Op53JqkjvaIKqb2PKeqEAX2sdiLXWqopPlDKVHeXyAr0v1WofFRdHQ2M091MGx8BKcxtOKmvV7qm9QgkKpa25gbDzO2EnZOhqRNQ01suGy7qBvBBWSRtEERY6pwq7Zcfn9nTvDfs2VidUAamIFiFaVEyCZMeG/PKDnPb2Xv+xNrboWcezOZ7kioA9Nq7Gnq0uUknwKwmI2IBtta4wv4Gxo1qbsbrWpiBEA6wTtuQAb+eAs1xB2dS7szAadROwHIHf3xzmzCoB01+52+gx0qGK8lqPQO30GlmESC1CqCRzUE2P8A0MPrjzF2uGHoR+XoRi87ZZ3uuIl41UsxQptUUn4lamFMefht/XENUpqrsgYMp+Fhz5qT0N4I5EkcsL8Iq016L+wxVGNVBuLj8PI4Z5SjXo6amiooLEI+llDSCraHiDadsB5LMaGDETpIMHnBmD67e+Lvt1mqVSuEy7FqKU1RIMqAFH7sRtzkkyZM7YpqzrDQJOicqUiUaoPswB5sdhOwMS1/uxhO+VM8vr/LDTi3Fe+qA93SpgW/ZrpmABLSTJtM+foAOfXC6acUBYPd84Zog5YPXgaWWQHpjTp1OvMDqoIJ6b4ku1mZ8VOgoKmmILOCDLGSRPKwE9QcTfC+23dLTs2pftqxDes4puIZujxOmXNTTW0he9AJEC4FSkLjc+JBzuDifyIQnvoySi8khmajLV16r3lvY3HXG+W7EoaYfvzLDUCaTCB5qCb++BeH5VxUehWKkH4KimUJHRvy38sVvD+NqG7muNDAACdj6Y0puPTH2hZSawiSHAaAP/7Ckp/4Z/Nxij7N0KVJv2ebWqWtpUpBO/w6idumEnbTggpP3tODTfpyOB+z/AaWZBXvSlQfZgX9MM5KUbbA8rLPRnrk87e3pBwImXUAACI6C49I298JKFD9Xrd2a1QLoAvBFtlDG6g7eEjbDCnxLVrFEd53YlySBA6IsQT58vpjma8CNBbUlIYEAq3xSPCTtLCN4tP9BjoUhIM+h5+33h/fngPhHGErTfSehJJjzMW9F+eOs3xajT1Go5gbwjGfIRM+rGMLbb29wZDkUQbi+97T+IP93x0cqkBYXSIhTHhjbSdhHLp5RgWrxKkNMuIbYzCj+KrYeymDMAHAeY7RZVdQ1zp/yNc/5ViPc/XBUZdjUxu+RpM6uQutT4XsHB9d/Uc+hnHz/ZFDUz93TlxDQBDiR8ac7gXMx1E3UUuM02VGFGu4c7ijUhRP2n0xA/8Abn8sOVpgqSqF4306RMdAxAEnm3z54b8SIcoGfs3lChHdoFJ3Bgg+TgggWHhMC22DeD8Gp0FKU5gi5LGTb4o2DRF1ABgY/Ck0BqdJJJ8SuxBUbGIB1Hy1BfPngn9VcFYVNP2gVIJ9OS/I+o3xt0+7DliytSz1Nl0GlmKf3X8D2HKoBG/2o/njMcXRywrU62TqoAQ9RTpEEERWUaSkm4PhILA22dtQfYVKa/8AxSfL/Ej5j5Yy7/S4Spmk1N/hCiuozsdBYuB7euKRp+BkBrXlwzhVqwFfT8FVCYSrTN5UVCFiTo71pJBUkHsznUrfrHeiqGpV3RWWNLKXIAUkeIqRJQm+oQR8Ip+DU8vTDLUpqoAJKBFTeRrFJKrBNW0lVLbXuMJqi5BWWpWyuYmiSUFOpqWb+IIxUF5JJgEzf0WbhuoZqIg45x2jl6j0qy1Xd1EKqADSyx4WLLqBM3A3JHLA/AKejUjZauIOui5VFqKHIBEu45xYEhryDth1V49w2tSCpVzid25cd4RBBbU9NtM6k+JtB5yBGqDweGZHNuaqZ7OF4UknLuwAJJWQlIKBYwLbYaorFG2rsPeG8IhlZ/3lYeM7eFJCyFJXVDEal8togKu1/AXynDmGTZ9CnxqEViaZ3uFkBdy3Sdok1fCs1lgFQZug9SmopGCqwV38GokE2tJ+HDamIMzIPoQfbElPa8mUWmfy2i62C8yY+Zx3xGp+0J5bAeQtij7S8EXJ57MKv7tJenvs4BVZIvp1RI6YllM2OO+LTeB+457T1alRMpVqCFOWWmh+8Kdifm2J7FdxpdfC8i//AKb16fzcMPoMS2XoF2gYGi1t9G/8NjBWWy/eEH/q9f64Pr5ogNewED15D0H5YdtwHucmapGltYUKdzNj7jf0U9MSubfYDYX9T1/LE4zWq8cInywYYseE9k3zFJKq1qQDTYzMgkHl1BxGBsfdZ6ke+Kzi3wM1ZZdpuy5NR3oLK7lRy6xibyr1KR102KMv93HPFnU7Ub6VN/PCvN8UWpZqSkcx+c4jp6klFRasG7FB/BM8c0RoHd5qNUKspUA5spBA97YquM8COey4/ZinnEHwSPFHIX2P0xIcA48Mq7NSWBUADqYM6Z0wTcRJ2w94X2+pUq2upTqMmg+FSJ18iSSBp6/gdsS1ItyTivfgn/2xwRWWzzpY3XmjbfLHOVz3cVRVRVYc0JYR6MIIPQjbzEg1XbPjWUqKTSpDVUAYGI0k/F7g2+uIimJxXTd5oai7zfC3zcVqTtq0z3FcaWHmrqArDoYETcjbCSnTzWTfvO7dI3kSpBMQWEqZgjfBOR7T5slFA73T8I0En203t1xVq9aqgL93TZh4kKVDvyaSo9QCfXE23HlKhG6JLhmbirNMFkq7hRJW99sVVbhodCjeEERJBi/U9cc5bIKHZtKliZJQkk+d5I+eHlEMOoH+Yrb1sTjlmouVoVibhXZ8pRejUcVqbEQotpsZhtUmxB5Re+Ccr2aoIIFJWB5VaYeIt8RUkfMjywyMgydO0/CPmTyGB2rdDtckk2H3jew3Mc+ZgWbfLsazXL5elTEIEQbwmlR6xpA98dLmAYgE9PCOXuPnthLm+NUUfS9QByfhNyLfFUiymNkMHYAEnHeQztWtUISm1Okt9dWm570jbw2hBvEyQN1kjDfLm8s1McNmHMbLPqdtzf8AGPnvjKjXLqTTGs3065RW5TIWIkcgSRe4Ix3Q4Sulu+iqXnWzqwBA2UoSUCi9hG8mTJwaK9gE2AgEgwPQTsBfkLjrhelfcIOnD3IQ1KrJp/w6JAVuV206msdhAEjmAcAvXh3y2QRKLxNWuEXTTBN9vjqf5TtBJJ2wTWFWqVFI6BYvUJGoi8KF3FiG1SImwPLPi+bp5Wh3dFVUtamigDUxIBI6wWmdyRN8UWpQbBnYtWqpSjSoHeQol6jdTvIVRt1A5Y34NllaktOrUZV0qWIMsSsSNSE3Yi8G9xImcb8I4eyU1pnT3hJao0mCzsSx1DeJiQOQ2x+up8ELuFMSN7SLSPLy3545dR2xX5FfF+AJXqFhS0JNizHVbmYJBJInewtBuSt4dx6nwqutNaqtTqj9oJB7sA+BlgebA+UHkJrcoa6XOY1E7kUqI+WpSQPfHGaqViFC1QirPhWhl4Mx96m0XB23nFITXEngZSXdiTN9rcpQUVFgtVdm7ihoWdUHvKjbGbCYljMCBbkfpRynPLVlt8SimT/3Kfr7YY1HrR4v1ZzBnvMnRIJ5GBEAdLzO4wszVFjJOS4S4j/+RkYnzK1SAPP6Y6dOOhXPPqOpQ8i2h2476VzCJVoOTpSqq+HchdRJBAFtRg8/IgZ/shlc0ve8OqhH37lmJWfuhj4kbyaRtcC+DOK+FQP9kZRwB/htWsTvpTWGN/LEbm+KMrnRQp5c81VXBEHnqabHDR06zpuv2/QZPwHZrLZhcl+r1KZUpWareJA0BDseTT9MGdj+DAVKbtGjVBnqLx5/64w4TTqZyoi3ZybzJNuftb54ccV7P5vT3OXD1aYvKrAkiJYmwseuJ6kpfRaTYrtiXtt2qbMM1OiIogxqG79Y6KT8wB6Yl6d1vMgwPcD+/fFC/AWpfvkqsRutKm5Hu+mIxx3zgQlE0wdjDEiT94idsdOmo6cNsFgaxTS4Y0S8U16uY+m+OCtDnUqHzCiPaRjbNUG1HUST1M/ngE5fFVnuMmeiJ2OLGFf6Y7fsHX+8t8Ms9xxMu0atZ6DlhPn+3FZidHhXkMebovWlyc8W2a0+wtY6gXQaepwn4pwEUqZfvkYg/CDfGlKpXrS711ppzepUiY3CqPE5jkoPmRjXKZGkT+zpVs028kFE9QBLex3x1bZLLY3AjKGrTSnTRmqKxB0yZUxEjlHiv54o+EdjXaGqMVE/Ckf/AGNCgz01bYZcOyWfdfBTo5SnylQjb3IUhrxO4F8VFDhSiC9R6jKZBkibQAyqQjdf9Jws57VVgcgHJcIp0xA0qOogn3Yid/MjB4ooN5JAnxmYHWLCPUY7Xh1L7k+PXcsTqGxkmSR0vEDaMdvk6R1yinvIDyB4tOwYbED7scza9+Vzi+bJ2YtxBBpAZRqGpRI+EbuY2XztuOowtq9oMuqrUaoCjGFi8wYLED3+h2jDwsq+KFW4vIFzYCeZ2AE4W8Q7RUKaOykVCrCVUG77iGEiY+15eWMmn2YTmoe+pFsrVpVmAJILWY8pYGwB5GJtcQZnO061s73IylKoKUTU1gKhPh0y2o6yh1SBMESAZwyXggzbd9Xy6U5A8KsQW83YEg/JGtebYoaFFEUKg0hRAUMbDpaTiimoO+4ydMnuz3YmhlytQ969YGQ+soFPPSFYbyQQxNvXFPVrBbSSY2nb1IxxJ/L39fIX9own4zxpMuASGaSbDeFkyZ6uPeeek4VynqPJm2w3iGeSkjVKxCooBIvG9hFyTI+duuF2Qq1c05MAZUppIOoNVJIJIAg6bReJuecCd4Nw2rnane5kaqGosQzlQzRpAVRcqoGnlzuTqBvaNNUUKihVAgBRA8gANr8vph5KOmschdI1UKihFAVQIhQALmIAFhzxK8KrLnsw7vtQMIvIhnZtUxY+GnaR9Ywv7f8AaIBf1ekx7zvBqjcAKrC/mxX/AKW6YZ/o/wAp3eWmfjcmPkJPnafQ4Di4Q3PlgdpWNe0uf7nLu4YK8EqSd46DmYM6ecWI3GyVlcB0+FwGBAsQw3HL+7xOEHbbLtWell1iaivpB+8Ft7kgL5SeuMf0e8QL5dqD/vcuYg76DcfK49AvUYlLT/D3Ltz6MzXSNs3w2oFLZV1RmM6W1FJBv8PiF/UTNhJxMZvtdnKNTuqtJVYmxNwR5RAZT62+mO+OdoK+RzeoAvQqqDoNhqgAlWizeEGOjbXnFFTzeXztMlCHWYKsIKnfY3B8x7HDqLgrkrT790aqVtYJh+3zLvRVl1QYcgjy2M8yDa1upxtwrtg2YqpSWiAzarl7CFJkCJMxty88I+PcJbJ1DUQq9N5Uo4JsRJVrRHMEEEEDpOF3BM0KFTvQbaSoJ3TWNJaBuygyI3t7dShBxuKHUYtYK+lx2pV1inSQlK5pE6jAGkkOTFxqVpEbQPPCbNceru/d6KLiYAKuR8i3XqMMuzel1zC04GuXBHWQBc3tafPVtMAHs9T0Virr4gxEHkRP9cI5qNtLgXCfAblC1Co76kolVCnSoiWIaADeSQuxwRnu3maywC0VogfeZSxB8gWheswd8T3G82HY33csPawP0J98JhTZyeZA6+fL542lp3U5cjxwVef7ZcTJIfMsv3gtOiAAZiGCeIECxB98StXO1uVRvp/LHyoQAEW4G55E+Xl+NzzxwDjpUUuwxw3FqwiXk+YX+WOv9s1eifL+uBczRvI2xlOH2x8DUigccyb41y2WVj4qip5nDbL9lyawp1agpqZ8cSGj7rbe2+BeNcEpd4aVAs+kXqEwB1/sY5Pmxb2pkUd5CslEP4kLC6vpRpI5DUpix3Eb45znb3NMQqRSUW0hUM+csp+mErZfSAoMxz64zCAnDqKu3kKoqeGdps62oioLwJZU8N7lQFj5g7es/M92uzlNzSdgr0zBARfFpMEsd7xfSR7YX9n+KNlatOsoBCtMEAzHrg/tfxDL5p0ajQFNzd6mpvFy8SnwiImRhX9X2BizJ+12cZSe9C6juETwgfZWQRefWwvgKt2nzTm9dh4dI0mIEcovNviJ1XN7nA2WRBRck6m1Qu8euP3CuF1K76aasepAsv8AEdhzjqbYZJZDgI/2ZWqMyKalR6bsoGonmdTQTCybk+dzi74L2cWkurMftKkCdS09AI6AnxX+1M2tpvgzhPCUpaigJdz43LG5kkeEQogk2F73J3wzQBfM+gHyA/G588c+pq3hfqLKVn0U/IKPQT6QQY+eOtUWA9PXb3ifxwNxLOpQTvKhIUGwAkliNgOpvEwOpGBOCccp5ouaasoSBDBQZMmYDsY6Em97WkwktsXIXtYPxbj3c1dGgsI0gyBvdifQAcrknkATMcIyrZqsZY6Vg+MyYm1pnY38+exLLtBmlrVu5porPJAciGBEqUJiYnxT0O2xNJwbIChSVBE7sQsajzJnxfXyEbYonUchdBGUyyU10ooUbwojfn1meZv64A7Q8TNCmGUXLqADzAYT8xInzw3Si7ytNdREGJUWBEmSQOf5Y4zHDKNWm9LM0wpCFw4KqylRMhiACBBB1W6jpJyqUb7syVnjtZ1qValYiGMsR1YmCQem5x6twTLCnQpKFKwgJB3kiTPnJx5zkMk9SpTIoJSLPCFWqBWCSzlUdmMbXBAkRFzHqNV9Ks0atKk6QRJ8hMCT5kY6dXNI0uSH/SI9WlmcrXQ2UnTIsGVlaDeYYAWt8LXuY/ZnOLXZc5kbZmnPeUDGpk+0Aou4m4IOzRYqowb+kyiGy9N7StXfqCjSAeWwN/u+V4nI8JzFqqo4C3VhqBP8BEEnkNM9MNpVOCk/uv8APAypos+KcUpV8qK4QPRkd4hmVBJXUpAsVYWYbjXaQYmk4O1GotbLudHI/aEqbN0PrYgWJvDGlm8w1DM0qtFkc03YM1FlLW/aAggAsyTBAF1kycK+F8dAVVdgFChQ83AB2+Y36DDKDiukFNLARxHi7V6Rp1lAqUyDrEQYEEHoSZ2m/IYRu601A09S2qYvtZSDEQP9bNeIVbWHKRbadjJ8jy64ns3mwzGBImI6gYfTV4SGgrHXZjiQXMIyppFxUi66SOhJIvff88V3HMprVjSIDkfFAOoeo5xafTENkkFNTM9T+WKHs7x/v17up8a/BY3UDm3MjY9RHnhNSLbtdjS8olKqCZaql+mon/pC29yMEcPdQ0AGCDLNubbRsB5SfXlhpx3hQZi6/HYR1i3ziPlhNlx4oM4spKUcBtNYBWBxzqvjbNWbA74qsodGwacCtSvtjSiu+Ppq+WMY9E7TKtOiVVgpYgldwZ3t188S9R5+AQoHX8cH8NyRzTzUYkjb+WNOOulFO5p/GSe88vIE487STj0rLIR8CqiV0kmRff8AIDFb2b7PKe8dXpt4JT0IsSpuOmJns/wSpmKiqqM0nkPePli341kNNMVMue7r5YG8iWUfEhX7XkP54pqSp7bNJ9jzmtUYSs2BPzxzltRV10gnST7AST7AT7HDDN8NedVQorOfhLCbxeOhn6Yqf0c0aqVKjmmmgDSGanT3vOl9OpjHnHWYANbVDJoRdnuEVMxSVEgUixLPAMEcokST0xe8PyFOhS0UwzBJtIJYneTIWTYQI2FwMMWAvcwBczuB5k+l8C5PidJsyKEEwyqxE6VLSBJHRis+RPQ453NydR4FtydI/Z6o6APYUwCCLCNiGF9gNUgDcjaL9ZDxAE9dX4Rf+XIG94xH9nM/TzeaZM1loakGbXSLU2DBxOujqNJiWNwFHnOHXbjjv6rSRETXVq3uW8OnQWkoVYi42InpBwJ6TtRQzh2COJcUpl6O1UVxUpokfbBUKd7kywjzGJLhdd8ouZWorqx0jRswYFg2phdQJ38xHXCCjx6uEYpopBSCFp01W32vF8Rm25OGvZ0frQq0qktVcoyVHZjphvHJmYKahvuR5RRaO2NMLjSKjsLkQKJqm7uzQRE6fCIJiQdStabyLTtQ53NJSXXUMLqAJ9SB9J+U43y9EKIEKiKT0CKovtsIEe464kO3fFKPd9yXioCHAKsJ5bRtBMHacSfVMnyYdn/0inK52s1VS+XqmF0/EgWQrAGJndlPUHlBre0naRczk6j0aWtShKsVYW2kKwEwOUQfMEY854Hw+lmq9NVMqqK9QEMI0MoIkrB1bWn4j0xdcW4hSy1Ik6QqCAggamAsiiPLoRvtGKavVSXPgo3ihX2Xycmi5bWqUpUHT4GfeCBqMibHracM+1tGq+WqU6Cs1Spbwx8MgPJNrpI85teMT3YjM1Hy9QqCS2ZVFEzoWEmDyCUyx6W8736Bo8IF+ZPzsL2/HpvjTTg7QlUyG4znzTy2VcohrAgEsokGkRqAO48ax5T54XHtSaw7quqCm40O4kEBjBb2Xl5e2L/iPBErDRWCsCZFyCBPUCZNpA+sXiuN9mMtQkvmdBYnRT7tnLbAKF1azvBPnhYJPlZAkTKdpa1Fv/x676JkK4kAcgA4MW6Riq4F23V716QDSFL09P2ubd43hW3Ui18R/FeClIanqdC2nVAENeFIBMSLre4n0wAqFQ8yCDpPkQbj1x0tRkitKj22kKVRVNNqbKZCkQRHMAj7NriItgXNcHpNIakjSADYXA2BmCY5HccseSZTNVabTTd0dhBKEgkG8GPn7Yp6Pa7MUUUOA4FvFq1Ob3ZiSd72jaNrYhLSaeGLXgc5/s5l2MMhW0QJX0MCwI+Rk74mcz2RKFTRrERvq/FSsfL19MNqXb1SAKlMg8ypsL/ZTny3Pyx8ftLQcmzp5su/oEJ+se+CvmwN1IU/rLgaay6SLa58Le/Kf7vbCnPUocOOt/fn9cPM3xSiRdxB5Gfrb8cKq9VHnSZBw8W7uqMvQV5wXGBajRywbmqMEarficcB1IjF1KkUTMMrU9px9qiScZKQGuLeWMa1Ykkiw6YesjUWPGqdTJ5yoiErobwEc1N1PuD+OGXZrKfrdWrVq3OkxaRMdPTG/a9nzVGhUNHTmKYam6rcFBBQzO4JYRhBwqpmss+pQw8UQOsTt6HHJGtnKshisHqPY8rRyLVXBSJLaYJ1N4VYJ9mRAj1xJcdy9TNVaetTSpxci8H2xvwnj4cLqSQLsFB8Tcix5+mHWZao6rrpmmPsq1ifPTvjn1G07SFbJnJ9m0aoWqMzDzNz0A+W5sAPSbRXWmoFgogBR08h08zvgOlS0EExLC1wY9R5/wB+e1TKGA0zO5/vrib1JNUxNwr4xxKrBgHRoIZU3EmZHX06bcwfMcyak60qQeisVYHrAMnrOPR6mbAuD5k4l8w2Vo+PuxWql/EGJ0oJLAHzIIHscU+H1c8D6cslXwLMUmSvxGQpcK2ZQC6VUDF2A+7UP7RfNnG628+4rx01cw1YmbnTI+yCdIPosD2w8yPEjQyT1U7tzVraTTYSuhlJak43IhRzkWIIInCo8Ny+Yvl3FNz/AIFd1Uz0pVmhKgvADFG8m3x2KrcmXSTtiTO1y8NETJgeoH5Y9C7B5X9Xyr5qsLaSRa6qBNvNrfTzxNf/AOeqK+XSvTekl9ZdSARrYwG2OoWEEzqEYv8Aj1B0oNTI8L0HCpBio863CtH2KdOrA3JZR0wJSUqhHgDz0jThufFVqlK4Stk2ZdpuTq8pA0fPET+lDKA06NcCCDoN+REj5EH5jD7sjTqUxlTVULUpuyFJErTzCk0+8Xdf2iQAbwRjHjk5jLVqI/eJVFKBf/EGhr8mpkN7xyxw6c2ta177e/UVJqhd2Py65ZFqs2nvcv3hZrBRqF5nkCI82GDslwF8661syGp5dG8FBrFgJ8T7QSet4kAxcm5zNZZauqq1M0qK6ESASSrC5AB0qpWxgEtq30iVnFu39ISKc1G+yYKoDz8JIY+vnvjpuTdpZBmywyuWpU1VKSKEUeGLROqSBzJk/OcG1Gi7EgcpIH0jEH2J4xmsznV1MxphWYoqkAW0g8yRO1956W9FqUoBOmfNpgYjqWntbFaYCc0IhJnlFvrtiaz/AAanWZNanwkwwYgqWiRItFhuOfzqHpSJIVVXcgEW6iR63x512m7TAlqWXMJN3EQw08gRIHniC09SUk12FVjLOvlciCqkmoRsZJMEwC/ITNtgeWI3jXE++toRRN7Ces6onHzhnDKldoRZEgM3JZm59gcHZ/goQ06IuzDVUboBMx5cvYeeO3pi8vI6pMW5HLM5Li0yZ5D3wszlbU9rqOfXrilzGdQMKK2EHbnGy/P54I4J2LZ2L1vBSJkJqKufMjSYE8rE+XM6c+ZSHT7sk8rSao2hBqc/CJAv6kwPfFJk+ylTTNZ9Ji6wDH/MDGPQMpw1aKBKa6FGwufxub9ThB2j43Sy4N9VSPCg5zsTFgIvhXqym6ghbbwhNmchRpAtpUAC5aT+JOEjVjUutqY8onyjkMD52rVzlYAWXkoNlA3JPM+cdMOM7lAlPQotsJP1JxRx2JW8marnkRs/hkjwk38uhHQ4EzFXRYCZuG8jsf76Yb0MiSPvAGLbDyxvmsqPCCabFdlnb2IicUUl4HTJqmGb4VJ9Bb35Y1/2Y/PSPf8ApgjNVas6T4fIWP8APGK8Pc3jfFLfp7/Iey/4Nx5KoAYhXEb2k9QOmHFSY8MSNpnflPviK4DwOrWp16yMUWihYsA0kC7aY6D8cN+A9oleKb6g0woAZp8y2o3x5+rpZbh2OaUfADm+J1qFQMtNaTqzEMt5n1sYN/fBlLteY11P2lQ7yTPu97XkACLYoquVDjxLI5yLfXEfn+zNTvSKQ8BBYE2j/LPXBhqQkqkjJp4YW3bV+VFBaPiP8hil7P8AEc9mU1ZcZMqTpKuasgxs4i3yviErcJaNitRbMjDfzRhYg9OXywJwvitbLVhUoPoZbHYqwB2ZdmH+ojfFlpwf0jKKZ6SewedYHXVyyeS940ekhfzwOP0aEzrzPxDx6KXxGZn951giBaMUnZT9INDMkUswBQrGAAx8Dk/dY/CT91uoALYuKKDpHpiUoSWIOh1HweYUv0a0Vpim9Sq6Cp3kEASdIWCVMgQDYEG++Nc52SqpTb9XZaKqZXuC1NkFtTuwOp20lviYi4kbnHo1fLi8AGN7fTCs8U7ljrpn4gAfIkAtpva82Jt0uByueutSnLHvwM0u5E5bJ1kq92qsKalXGvVUd1J8VQkkgeENFgFvEYK4lxFsskDNnvmKsVSiKy0wB8KU9APi+LVUdSJGkc8adru1pyzqmnVWZZlbimGbw01O0mCS3LZbk4w4lxAU6akU2I0+EAXmLIx2X1MCLzbFLlD737/2K5beCeynaTh4rvNHMUKlaFqMqKFLAgqxpGu+gq0RpNpNsOs9w8h1rqlPM0Sf2r5d+6bwGU71PExCwFADWI3g6R5hxXgVcDv2Ot6lS6oCxBaSPW4jbmN8er9kKKilLFKdV2kwpVxrRYDuRIgXB8tjypq7IVOOW8fp7/Ya0xTwvIpmFXRllqDcIyPY8/2YXTIHW/44eVKdKiumvTpAMNHdIgNr2YiQo5xc72G+F1fjNZ0C5qvUpVSxv+0NJk+yalLVbWv2kFpB0nC7jVSrRltKfqrIzqbOrxAXTU16DqYiwllF4m2F2N/S3+pNxrgp8lxRnQggBVYhYDgFQfCZZiSYMaiTJBvywRT4kFuIEedh5MDA+e/yxM8C7YU6BajUdF0Ed2EJMjSDGpoBMyBMNfnvhmnaZaiJWCVDlzUNEq9JG752GxVjamPvC5YRYAydjWQJSYH2/r1a1ZctlidJRajBdVgy6lDMDEXjpMScCcM7AIBNd9ZOnwpIA2JltzsV5WvvEb9rO26JmalGnRRxSVQJe1kX4YU2+RxG5v8ASHm4Ip6KU/dDM3rqqM1/YY6FCUsILg2y54zm8vlPACgdgIprGprBQSPsiwGo2t5YiuI5pv8A5q5uB9kH4UHoIwv7N5RqhqZiqzHT4izGSWO1zMnn8sUOTrJRqCrUAOaqDUARaiGHxMOTMDOncA3jYyemlKruuTbUuBl2V7HrRIr5iDVJ8Emyew+J9ydwOVxJcZ/tLQpRo8Zm5nYAwbnna0dRfniA47mKpL62bWNzP4RyjpibqIYBJn1Mn54psc8thqyx4v2qeqKimsqK8CKYJIAmVD+c3MDYRHOddqcaxTLmd3b/AFwtc4KylxBnFVCvf/gaK3szly1LvGRV1khQByBib9T+WJ7jvEQ9RlCkqogdCQTLehER74fdps/3KLlqdoVdRB22IAP1PqMS1KuVBsJPXC6cM7jQVuzHLLmiNNMPpPIDGtTs7miNT0yABucM8l2imFZNBFgynAuezjO0tUdhN1LGMXuV8FMmWWNZGUHSygfCRI2+h9IOCf1Qnk4vsCIHX645ynEkD+FItYHr1ximaYD4sTy3wI+St4pmq1BtdB1Q0VKGnbTpZbgrsQQdvzxAaow545/vGZ/j/lhLWwNCG2C9EaKof8G7UmkAjqGQcwJY+pZsVfDuMU610qKp+6zICPbHmOD+Cf7xR/jGBq/DwlkWWmuS17VORliLGWGxnESjQZG4x6h24/3Z/wDl/EY8vqYl8N9LX3F0+Bz2b4YM1WIqFgoUsxEeQAva8z6Kcem8AzWYysIMytajyWora1HRXBNvUEWtGIXsT8Fb1T8GxWn93745/idaUZ7ULKTTwWuU7W0CxUsRpMGVNzE20zNiCfXH7tH2sy1GilRtbl2IQLTkyAAXh48KllBPVgBJtjzzsv8Ava//ABT+OLLO7Uv4D/8AZgxk485wUWo6YqovSrha7ouioqP4yBdbgGbQHk79Ywsp5V6FUirWSrRrAAo+rWzIiqTTCqQWgAkW5bWOBOG/4v8AGf8AyxRcQ/dj+A/9qYRNRUmiadpiXN0UpnR3vhkToV2YqRAGtCBTJB+IEm0REz9p52nUzFPJqmpWEM3wkaF1TqCq5OlNEyAAYA5gLI/vR/B/5vjPsj/+yb/5f+1sCEVdeArwMe0rChVOoFhUUwNyGUyb+8z64meA9o2y7VFKh6NaS1EgFC24OlgR7iDte2LXtDs3/Dq//RVx5zwr9/S/ixTQlcGvX+TKTKXs9l8pXrl6C1qLaNbpqDo3iB06ye8XxANp8U6d+WPVzkAaAptE6FYTB8UyTte/r8Rx5d2D/eV/4aX/AJY9cqf4f/DONJXJ34KabuzzbtR2Vy9V9TIUqbd4pAMKSgVl2YaVHIG24xBcS7KvRsR3oZoVgpHoGX7PzI88eucY/ej1P/c2Fb/D/wAy/wDcMT09aUFXYSU2pUS3FaaZXJrStqcxMTf7bR5CwxC5mo2strJJM6uuK79IHx0f4G/FcRzbHHR8JnTU3yxkUVcHM5dauoiongfofuk/z88TGZUqQpsfpil7M/7vmP4V/wC7CTj3xr6D8MW0nU3Ht7Yy5A1sb7c8NeHVKVN01E6daludpE2HlhU2PhxdKw1YbnuId7UZzuxJPvy9tvbAyANY89ieWM6W+Ojg1WEHg2o5YTBaT06Y1pZm8QIwNl9mxnT3GDQUrDBSUFiDyNvU4xNOb4+n9638OOTjAay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File:Marijua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43" y="-144463"/>
            <a:ext cx="714375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691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Hemp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16356" cy="437856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it is:</a:t>
            </a:r>
          </a:p>
          <a:p>
            <a:pPr marL="0" indent="0">
              <a:buNone/>
            </a:pPr>
            <a:r>
              <a:rPr lang="en-US" dirty="0" smtClean="0"/>
              <a:t>Varieties of cannabis sativa bred for industrial purposes</a:t>
            </a:r>
            <a:endParaRPr lang="en-US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u="sng" dirty="0" smtClean="0"/>
              <a:t>By definition it has low levels of THC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2050" name="Picture 2" descr="https://encrypted-tbn0.gstatic.com/images?q=tbn:ANd9GcTtBNFej-gOq7w7xwTcS-oYKqOldamekzLzLkFGeUo85dYpY1fQU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897" y="1690635"/>
            <a:ext cx="2549624" cy="3403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276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3613637" cy="1143000"/>
          </a:xfrm>
        </p:spPr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1363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varieties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Grown for fiber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Grown for seed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3074" name="Picture 2" descr="http://www.hort.purdue.edu/newcrop/ncnu02/images/hemp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836" y="274638"/>
            <a:ext cx="5013931" cy="608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60018" y="6356350"/>
            <a:ext cx="3597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Small, E. and D. Marcus. 2002.</a:t>
            </a:r>
          </a:p>
        </p:txBody>
      </p:sp>
    </p:spTree>
    <p:extLst>
      <p:ext uri="{BB962C8B-B14F-4D97-AF65-F5344CB8AC3E}">
        <p14:creationId xmlns:p14="http://schemas.microsoft.com/office/powerpoint/2010/main" val="179405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4087" y="274637"/>
            <a:ext cx="4935561" cy="649332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387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SKPANEKEY" val="71d957d1-d431-4e19-82ce-70eba0a8e170"/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SHOWBARVISIBLE" val="True"/>
  <p:tag name="ANSWERNOWSTYLE" val="-1"/>
  <p:tag name="RESPTABLESTYLE" val="-1"/>
  <p:tag name="BACKUPSESSIONS" val="True"/>
  <p:tag name="AUTOUPDATEALIASES" val="True"/>
  <p:tag name="SKIPREMAININGRACESLIDES" val="True"/>
  <p:tag name="BUBBLESIZEVISIBLE" val="True"/>
  <p:tag name="CUSTOMCELLBACKCOLOR1" val="-657956"/>
  <p:tag name="DISPLAYNAME" val="True"/>
  <p:tag name="AUTOSIZEGRID" val="True"/>
  <p:tag name="CHARTLABELS" val="1"/>
  <p:tag name="ALLOWUSERFEEDBACK" val="True"/>
  <p:tag name="ZEROBASED" val="False"/>
  <p:tag name="FIBINCLUDEOTHER" val="True"/>
  <p:tag name="PRRESPONSE4" val="7"/>
  <p:tag name="PRRESPONSE9" val="2"/>
  <p:tag name="TPOS" val="2"/>
  <p:tag name="SAVECSVWITHSESSION" val="True"/>
  <p:tag name="RESPCOUNTERFORMAT" val="0"/>
  <p:tag name="CHARTVALUEFORMAT" val="0%"/>
  <p:tag name="RACEENDPOINTS" val="100"/>
  <p:tag name="BUBBLENAMEVISIBLE" val="True"/>
  <p:tag name="CUSTOMCELLBACKCOLOR2" val="-13395457"/>
  <p:tag name="GRIDOPACITY" val="90"/>
  <p:tag name="POLLINGCYCLE" val="2"/>
  <p:tag name="CORRECTPOINTVALUE" val="1"/>
  <p:tag name="ADVANCEDSETTINGSVIEW" val="False"/>
  <p:tag name="PRRESPONSE3" val="8"/>
  <p:tag name="SHOWFLASHWARNING" val="True"/>
  <p:tag name="POWERPOINTVERSION" val="14.0"/>
  <p:tag name="COUNTDOWNSTYLE" val="-1"/>
  <p:tag name="AUTOADVANCE" val="False"/>
  <p:tag name="PARTICIPANTSINLEADERBOARD" val="5"/>
  <p:tag name="CUSTOMGRIDBACKCOLOR" val="-722948"/>
  <p:tag name="GRIDROTATIONINTERVAL" val="2"/>
  <p:tag name="INCLUDENONRESPONDERS" val="False"/>
  <p:tag name="CHARTSCALE" val="True"/>
  <p:tag name="PRRESPONSE5" val="6"/>
  <p:tag name="WASPOLLED" val="65974EBF13894094A2D7E3F56895287B"/>
  <p:tag name="ANSWERNOWTEXT" val="Answer Now"/>
  <p:tag name="REVIEWONLY" val="False"/>
  <p:tag name="BUBBLEGROUPING" val="3"/>
  <p:tag name="DISPLAYDEVICENUMBER" val="True"/>
  <p:tag name="INCLUDEPPT" val="True"/>
  <p:tag name="FIBDISPLAYKEYWORDS" val="True"/>
  <p:tag name="ALWAYSOPENPOLL" val="False"/>
  <p:tag name="COUNTDOWNSECONDS" val="10"/>
  <p:tag name="RACEANIMATIONSPEED" val="3"/>
  <p:tag name="USESCHEMECOLORS" val="True"/>
  <p:tag name="REALTIMEBACKUP" val="False"/>
  <p:tag name="PRRESPONSE7" val="4"/>
  <p:tag name="CSVFORMAT" val="0"/>
  <p:tag name="MAXRESPONDERS" val="5"/>
  <p:tag name="GRIDFONTSIZE" val="12"/>
  <p:tag name="PRRESPONSE1" val="10"/>
  <p:tag name="NUMRESPONSES" val="1"/>
  <p:tag name="CUSTOMCELLBACKCOLOR3" val="-268652"/>
  <p:tag name="FIBDISPLAYRESULTS" val="True"/>
  <p:tag name="ALLOWDUPLICATES" val="False"/>
  <p:tag name="RESETCHARTS" val="True"/>
  <p:tag name="USESECONDARYMONITOR" val="True"/>
  <p:tag name="REALTIMEBACKUPPATH" val="(None)"/>
  <p:tag name="DEFAULTNUMTEAMS" val="5"/>
  <p:tag name="STDCHART" val="1"/>
  <p:tag name="GRIDPOSITION" val="1"/>
  <p:tag name="TPVERSION" val="2008"/>
  <p:tag name="PRRESPONSE8" val="3"/>
  <p:tag name="DELIMITERS" val="3.1"/>
  <p:tag name="TPFULLVERSION" val="4.3.2.1178"/>
  <p:tag name="INCLUDESESSIO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ndsu-template1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ndsu-template1(1)</Template>
  <TotalTime>6969</TotalTime>
  <Words>638</Words>
  <Application>Microsoft Office PowerPoint</Application>
  <PresentationFormat>On-screen Show (4:3)</PresentationFormat>
  <Paragraphs>147</Paragraphs>
  <Slides>35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ＭＳ Ｐゴシック</vt:lpstr>
      <vt:lpstr>Arial</vt:lpstr>
      <vt:lpstr>Calibri</vt:lpstr>
      <vt:lpstr>ndsu-template1(1)</vt:lpstr>
      <vt:lpstr>Visio</vt:lpstr>
      <vt:lpstr>PowerPoint Presentation</vt:lpstr>
      <vt:lpstr>Bioenergy Policy Update </vt:lpstr>
      <vt:lpstr>Bioenergy and the farm bill</vt:lpstr>
      <vt:lpstr>900+ pages</vt:lpstr>
      <vt:lpstr>Industrial what?!</vt:lpstr>
      <vt:lpstr>PowerPoint Presentation</vt:lpstr>
      <vt:lpstr>Industrial Hemp</vt:lpstr>
      <vt:lpstr>Uses</vt:lpstr>
      <vt:lpstr>PowerPoint Presentation</vt:lpstr>
      <vt:lpstr>Industrial Hemp Policy History</vt:lpstr>
      <vt:lpstr>Phantom fuels</vt:lpstr>
      <vt:lpstr>PowerPoint Presentation</vt:lpstr>
      <vt:lpstr>The Renewable Fuel Standard (RFS)</vt:lpstr>
      <vt:lpstr>How does it work?</vt:lpstr>
      <vt:lpstr>How much?</vt:lpstr>
      <vt:lpstr>PowerPoint Presentation</vt:lpstr>
      <vt:lpstr>Cellulosic Biofuel Credit Waiver</vt:lpstr>
      <vt:lpstr>EPA has been way off</vt:lpstr>
      <vt:lpstr>Domestic cellulosic projects</vt:lpstr>
      <vt:lpstr>An old one to remember</vt:lpstr>
      <vt:lpstr>Better late than never</vt:lpstr>
      <vt:lpstr>PowerPoint Presentation</vt:lpstr>
      <vt:lpstr>Biodiesel Tax Credit/ Mixture Excise Tax Credit</vt:lpstr>
      <vt:lpstr>PowerPoint Presentation</vt:lpstr>
      <vt:lpstr>RINSANITY!</vt:lpstr>
      <vt:lpstr>RINS Defined</vt:lpstr>
      <vt:lpstr>PowerPoint Presentation</vt:lpstr>
      <vt:lpstr>Renewable Fuel RIN prices</vt:lpstr>
      <vt:lpstr>The Blend wall</vt:lpstr>
      <vt:lpstr>Two reasons  to change mandates</vt:lpstr>
      <vt:lpstr>2012 Drought</vt:lpstr>
      <vt:lpstr>PowerPoint Presentation</vt:lpstr>
      <vt:lpstr>Implications</vt:lpstr>
      <vt:lpstr>Update 1 </vt:lpstr>
      <vt:lpstr>Update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Ripplinger</dc:creator>
  <cp:lastModifiedBy>David Ripplinger</cp:lastModifiedBy>
  <cp:revision>405</cp:revision>
  <cp:lastPrinted>2013-08-21T13:41:12Z</cp:lastPrinted>
  <dcterms:created xsi:type="dcterms:W3CDTF">2011-12-22T01:26:49Z</dcterms:created>
  <dcterms:modified xsi:type="dcterms:W3CDTF">2014-03-05T16:05:51Z</dcterms:modified>
</cp:coreProperties>
</file>