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30" r:id="rId3"/>
    <p:sldId id="365" r:id="rId4"/>
    <p:sldId id="366" r:id="rId5"/>
    <p:sldId id="367" r:id="rId6"/>
    <p:sldId id="368" r:id="rId7"/>
    <p:sldId id="370" r:id="rId8"/>
    <p:sldId id="353" r:id="rId9"/>
    <p:sldId id="373" r:id="rId10"/>
    <p:sldId id="369" r:id="rId11"/>
    <p:sldId id="349" r:id="rId12"/>
    <p:sldId id="377" r:id="rId13"/>
    <p:sldId id="378" r:id="rId14"/>
    <p:sldId id="374" r:id="rId15"/>
    <p:sldId id="375" r:id="rId16"/>
    <p:sldId id="357" r:id="rId17"/>
    <p:sldId id="358" r:id="rId18"/>
    <p:sldId id="376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30"/>
    <a:srgbClr val="001409"/>
    <a:srgbClr val="FAA523"/>
    <a:srgbClr val="FFCF01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053" autoAdjust="0"/>
    <p:restoredTop sz="76199" autoAdjust="0"/>
  </p:normalViewPr>
  <p:slideViewPr>
    <p:cSldViewPr snapToGrid="0" snapToObjects="1">
      <p:cViewPr>
        <p:scale>
          <a:sx n="50" d="100"/>
          <a:sy n="50" d="100"/>
        </p:scale>
        <p:origin x="-3384" y="-15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Ripplinger\Dropbox\NCDC\Retail%20Pric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Ripplinger\Dropbox\NCDC\NG%20Historical%20Futur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Northern Plains</c:v>
                </c:pt>
              </c:strCache>
            </c:strRef>
          </c:tx>
          <c:marker>
            <c:symbol val="none"/>
          </c:marker>
          <c:cat>
            <c:numRef>
              <c:f>Sheet1!$B$1:$M$1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Sheet1!$B$3:$M$3</c:f>
              <c:numCache>
                <c:formatCode>General</c:formatCode>
                <c:ptCount val="12"/>
                <c:pt idx="0">
                  <c:v>209</c:v>
                </c:pt>
                <c:pt idx="1">
                  <c:v>385</c:v>
                </c:pt>
                <c:pt idx="2">
                  <c:v>228</c:v>
                </c:pt>
                <c:pt idx="3">
                  <c:v>374</c:v>
                </c:pt>
                <c:pt idx="4">
                  <c:v>366</c:v>
                </c:pt>
                <c:pt idx="5">
                  <c:v>394</c:v>
                </c:pt>
                <c:pt idx="6">
                  <c:v>489</c:v>
                </c:pt>
                <c:pt idx="7">
                  <c:v>500</c:v>
                </c:pt>
                <c:pt idx="8">
                  <c:v>731</c:v>
                </c:pt>
                <c:pt idx="9">
                  <c:v>640</c:v>
                </c:pt>
                <c:pt idx="10">
                  <c:v>474</c:v>
                </c:pt>
                <c:pt idx="11">
                  <c:v>744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55904"/>
        <c:axId val="50157440"/>
      </c:lineChart>
      <c:catAx>
        <c:axId val="5015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0157440"/>
        <c:crosses val="autoZero"/>
        <c:auto val="1"/>
        <c:lblAlgn val="ctr"/>
        <c:lblOffset val="100"/>
        <c:noMultiLvlLbl val="0"/>
      </c:catAx>
      <c:valAx>
        <c:axId val="501574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$/ton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1559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5297462817151"/>
          <c:y val="2.4412532946789304E-2"/>
          <c:w val="0.80125131233595803"/>
          <c:h val="0.80369336177057404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'Data 2'!$A$111:$A$229</c:f>
              <c:numCache>
                <c:formatCode>mmm\-yyyy</c:formatCode>
                <c:ptCount val="119"/>
                <c:pt idx="0">
                  <c:v>37575</c:v>
                </c:pt>
                <c:pt idx="1">
                  <c:v>37605</c:v>
                </c:pt>
                <c:pt idx="2">
                  <c:v>37636</c:v>
                </c:pt>
                <c:pt idx="3">
                  <c:v>37667</c:v>
                </c:pt>
                <c:pt idx="4">
                  <c:v>37695</c:v>
                </c:pt>
                <c:pt idx="5">
                  <c:v>37726</c:v>
                </c:pt>
                <c:pt idx="6">
                  <c:v>37756</c:v>
                </c:pt>
                <c:pt idx="7">
                  <c:v>37787</c:v>
                </c:pt>
                <c:pt idx="8">
                  <c:v>37817</c:v>
                </c:pt>
                <c:pt idx="9">
                  <c:v>37848</c:v>
                </c:pt>
                <c:pt idx="10">
                  <c:v>37879</c:v>
                </c:pt>
                <c:pt idx="11">
                  <c:v>37909</c:v>
                </c:pt>
                <c:pt idx="12">
                  <c:v>37940</c:v>
                </c:pt>
                <c:pt idx="13">
                  <c:v>37970</c:v>
                </c:pt>
                <c:pt idx="14">
                  <c:v>38001</c:v>
                </c:pt>
                <c:pt idx="15">
                  <c:v>38032</c:v>
                </c:pt>
                <c:pt idx="16">
                  <c:v>38061</c:v>
                </c:pt>
                <c:pt idx="17">
                  <c:v>38092</c:v>
                </c:pt>
                <c:pt idx="18">
                  <c:v>38122</c:v>
                </c:pt>
                <c:pt idx="19">
                  <c:v>38153</c:v>
                </c:pt>
                <c:pt idx="20">
                  <c:v>38183</c:v>
                </c:pt>
                <c:pt idx="21">
                  <c:v>38214</c:v>
                </c:pt>
                <c:pt idx="22">
                  <c:v>38245</c:v>
                </c:pt>
                <c:pt idx="23">
                  <c:v>38275</c:v>
                </c:pt>
                <c:pt idx="24">
                  <c:v>38306</c:v>
                </c:pt>
                <c:pt idx="25">
                  <c:v>38336</c:v>
                </c:pt>
                <c:pt idx="26">
                  <c:v>38367</c:v>
                </c:pt>
                <c:pt idx="27">
                  <c:v>38398</c:v>
                </c:pt>
                <c:pt idx="28">
                  <c:v>38426</c:v>
                </c:pt>
                <c:pt idx="29">
                  <c:v>38457</c:v>
                </c:pt>
                <c:pt idx="30">
                  <c:v>38487</c:v>
                </c:pt>
                <c:pt idx="31">
                  <c:v>38518</c:v>
                </c:pt>
                <c:pt idx="32">
                  <c:v>38548</c:v>
                </c:pt>
                <c:pt idx="33">
                  <c:v>38579</c:v>
                </c:pt>
                <c:pt idx="34">
                  <c:v>38610</c:v>
                </c:pt>
                <c:pt idx="35">
                  <c:v>38640</c:v>
                </c:pt>
                <c:pt idx="36">
                  <c:v>38671</c:v>
                </c:pt>
                <c:pt idx="37">
                  <c:v>38701</c:v>
                </c:pt>
                <c:pt idx="38">
                  <c:v>38732</c:v>
                </c:pt>
                <c:pt idx="39">
                  <c:v>38763</c:v>
                </c:pt>
                <c:pt idx="40">
                  <c:v>38791</c:v>
                </c:pt>
                <c:pt idx="41">
                  <c:v>38822</c:v>
                </c:pt>
                <c:pt idx="42">
                  <c:v>38852</c:v>
                </c:pt>
                <c:pt idx="43">
                  <c:v>38883</c:v>
                </c:pt>
                <c:pt idx="44">
                  <c:v>38913</c:v>
                </c:pt>
                <c:pt idx="45">
                  <c:v>38944</c:v>
                </c:pt>
                <c:pt idx="46">
                  <c:v>38975</c:v>
                </c:pt>
                <c:pt idx="47">
                  <c:v>39005</c:v>
                </c:pt>
                <c:pt idx="48">
                  <c:v>39036</c:v>
                </c:pt>
                <c:pt idx="49">
                  <c:v>39066</c:v>
                </c:pt>
                <c:pt idx="50">
                  <c:v>39097</c:v>
                </c:pt>
                <c:pt idx="51">
                  <c:v>39128</c:v>
                </c:pt>
                <c:pt idx="52">
                  <c:v>39156</c:v>
                </c:pt>
                <c:pt idx="53">
                  <c:v>39187</c:v>
                </c:pt>
                <c:pt idx="54">
                  <c:v>39217</c:v>
                </c:pt>
                <c:pt idx="55">
                  <c:v>39248</c:v>
                </c:pt>
                <c:pt idx="56">
                  <c:v>39278</c:v>
                </c:pt>
                <c:pt idx="57">
                  <c:v>39309</c:v>
                </c:pt>
                <c:pt idx="58">
                  <c:v>39340</c:v>
                </c:pt>
                <c:pt idx="59">
                  <c:v>39370</c:v>
                </c:pt>
                <c:pt idx="60">
                  <c:v>39401</c:v>
                </c:pt>
                <c:pt idx="61">
                  <c:v>39431</c:v>
                </c:pt>
                <c:pt idx="62">
                  <c:v>39462</c:v>
                </c:pt>
                <c:pt idx="63">
                  <c:v>39493</c:v>
                </c:pt>
                <c:pt idx="64">
                  <c:v>39522</c:v>
                </c:pt>
                <c:pt idx="65">
                  <c:v>39553</c:v>
                </c:pt>
                <c:pt idx="66">
                  <c:v>39583</c:v>
                </c:pt>
                <c:pt idx="67">
                  <c:v>39614</c:v>
                </c:pt>
                <c:pt idx="68">
                  <c:v>39644</c:v>
                </c:pt>
                <c:pt idx="69">
                  <c:v>39675</c:v>
                </c:pt>
                <c:pt idx="70">
                  <c:v>39706</c:v>
                </c:pt>
                <c:pt idx="71">
                  <c:v>39736</c:v>
                </c:pt>
                <c:pt idx="72">
                  <c:v>39767</c:v>
                </c:pt>
                <c:pt idx="73">
                  <c:v>39797</c:v>
                </c:pt>
                <c:pt idx="74">
                  <c:v>39828</c:v>
                </c:pt>
                <c:pt idx="75">
                  <c:v>39859</c:v>
                </c:pt>
                <c:pt idx="76">
                  <c:v>39887</c:v>
                </c:pt>
                <c:pt idx="77">
                  <c:v>39918</c:v>
                </c:pt>
                <c:pt idx="78">
                  <c:v>39948</c:v>
                </c:pt>
                <c:pt idx="79">
                  <c:v>39979</c:v>
                </c:pt>
                <c:pt idx="80">
                  <c:v>40009</c:v>
                </c:pt>
                <c:pt idx="81">
                  <c:v>40040</c:v>
                </c:pt>
                <c:pt idx="82">
                  <c:v>40071</c:v>
                </c:pt>
                <c:pt idx="83">
                  <c:v>40101</c:v>
                </c:pt>
                <c:pt idx="84">
                  <c:v>40132</c:v>
                </c:pt>
                <c:pt idx="85">
                  <c:v>40162</c:v>
                </c:pt>
                <c:pt idx="86">
                  <c:v>40193</c:v>
                </c:pt>
                <c:pt idx="87">
                  <c:v>40224</c:v>
                </c:pt>
                <c:pt idx="88">
                  <c:v>40252</c:v>
                </c:pt>
                <c:pt idx="89">
                  <c:v>40283</c:v>
                </c:pt>
                <c:pt idx="90">
                  <c:v>40313</c:v>
                </c:pt>
                <c:pt idx="91">
                  <c:v>40344</c:v>
                </c:pt>
                <c:pt idx="92">
                  <c:v>40374</c:v>
                </c:pt>
                <c:pt idx="93">
                  <c:v>40405</c:v>
                </c:pt>
                <c:pt idx="94">
                  <c:v>40436</c:v>
                </c:pt>
                <c:pt idx="95">
                  <c:v>40466</c:v>
                </c:pt>
                <c:pt idx="96">
                  <c:v>40497</c:v>
                </c:pt>
                <c:pt idx="97">
                  <c:v>40527</c:v>
                </c:pt>
                <c:pt idx="98">
                  <c:v>40558</c:v>
                </c:pt>
                <c:pt idx="99">
                  <c:v>40589</c:v>
                </c:pt>
                <c:pt idx="100">
                  <c:v>40617</c:v>
                </c:pt>
                <c:pt idx="101">
                  <c:v>40648</c:v>
                </c:pt>
                <c:pt idx="102">
                  <c:v>40678</c:v>
                </c:pt>
                <c:pt idx="103">
                  <c:v>40709</c:v>
                </c:pt>
                <c:pt idx="104">
                  <c:v>40739</c:v>
                </c:pt>
                <c:pt idx="105">
                  <c:v>40770</c:v>
                </c:pt>
                <c:pt idx="106">
                  <c:v>40801</c:v>
                </c:pt>
                <c:pt idx="107">
                  <c:v>40831</c:v>
                </c:pt>
                <c:pt idx="108">
                  <c:v>40862</c:v>
                </c:pt>
                <c:pt idx="109">
                  <c:v>40892</c:v>
                </c:pt>
                <c:pt idx="110">
                  <c:v>40923</c:v>
                </c:pt>
                <c:pt idx="111">
                  <c:v>40954</c:v>
                </c:pt>
                <c:pt idx="112">
                  <c:v>40983</c:v>
                </c:pt>
                <c:pt idx="113">
                  <c:v>41014</c:v>
                </c:pt>
                <c:pt idx="114">
                  <c:v>41044</c:v>
                </c:pt>
                <c:pt idx="115">
                  <c:v>41075</c:v>
                </c:pt>
                <c:pt idx="116">
                  <c:v>41105</c:v>
                </c:pt>
                <c:pt idx="117">
                  <c:v>41136</c:v>
                </c:pt>
                <c:pt idx="118">
                  <c:v>41167</c:v>
                </c:pt>
              </c:numCache>
            </c:numRef>
          </c:cat>
          <c:val>
            <c:numRef>
              <c:f>'Data 2'!$B$111:$B$229</c:f>
              <c:numCache>
                <c:formatCode>General</c:formatCode>
                <c:ptCount val="119"/>
                <c:pt idx="0">
                  <c:v>4.04</c:v>
                </c:pt>
                <c:pt idx="1">
                  <c:v>4.8380000000000001</c:v>
                </c:pt>
                <c:pt idx="2">
                  <c:v>5.3810000000000002</c:v>
                </c:pt>
                <c:pt idx="3">
                  <c:v>6.657</c:v>
                </c:pt>
                <c:pt idx="4">
                  <c:v>5.7859999999999996</c:v>
                </c:pt>
                <c:pt idx="5">
                  <c:v>5.3579999999999997</c:v>
                </c:pt>
                <c:pt idx="6">
                  <c:v>5.9260000000000002</c:v>
                </c:pt>
                <c:pt idx="7">
                  <c:v>5.9249999999999998</c:v>
                </c:pt>
                <c:pt idx="8">
                  <c:v>5.0339999999999998</c:v>
                </c:pt>
                <c:pt idx="9">
                  <c:v>4.9779999999999998</c:v>
                </c:pt>
                <c:pt idx="10">
                  <c:v>4.6669999999999998</c:v>
                </c:pt>
                <c:pt idx="11">
                  <c:v>4.9859999999999998</c:v>
                </c:pt>
                <c:pt idx="12">
                  <c:v>4.8339999999999996</c:v>
                </c:pt>
                <c:pt idx="13">
                  <c:v>6.4690000000000003</c:v>
                </c:pt>
                <c:pt idx="14">
                  <c:v>6.2720000000000002</c:v>
                </c:pt>
                <c:pt idx="15">
                  <c:v>5.3630000000000004</c:v>
                </c:pt>
                <c:pt idx="16">
                  <c:v>5.5419999999999998</c:v>
                </c:pt>
                <c:pt idx="17">
                  <c:v>5.7649999999999997</c:v>
                </c:pt>
                <c:pt idx="18">
                  <c:v>6.3979999999999997</c:v>
                </c:pt>
                <c:pt idx="19">
                  <c:v>6.3339999999999996</c:v>
                </c:pt>
                <c:pt idx="20">
                  <c:v>6.0640000000000001</c:v>
                </c:pt>
                <c:pt idx="21">
                  <c:v>5.4710000000000001</c:v>
                </c:pt>
                <c:pt idx="22">
                  <c:v>5.2190000000000003</c:v>
                </c:pt>
                <c:pt idx="23">
                  <c:v>7.3710000000000004</c:v>
                </c:pt>
                <c:pt idx="24">
                  <c:v>7.6079999999999997</c:v>
                </c:pt>
                <c:pt idx="25">
                  <c:v>6.8280000000000003</c:v>
                </c:pt>
                <c:pt idx="26">
                  <c:v>6.1859999999999999</c:v>
                </c:pt>
                <c:pt idx="27">
                  <c:v>6.2030000000000003</c:v>
                </c:pt>
                <c:pt idx="28">
                  <c:v>7.0449999999999999</c:v>
                </c:pt>
                <c:pt idx="29">
                  <c:v>7.15</c:v>
                </c:pt>
                <c:pt idx="30">
                  <c:v>6.4859999999999998</c:v>
                </c:pt>
                <c:pt idx="31">
                  <c:v>7.2060000000000004</c:v>
                </c:pt>
                <c:pt idx="32">
                  <c:v>7.5789999999999997</c:v>
                </c:pt>
                <c:pt idx="33">
                  <c:v>9.4269999999999996</c:v>
                </c:pt>
                <c:pt idx="34">
                  <c:v>12.111000000000001</c:v>
                </c:pt>
                <c:pt idx="35">
                  <c:v>13.454000000000001</c:v>
                </c:pt>
                <c:pt idx="36">
                  <c:v>11.695</c:v>
                </c:pt>
                <c:pt idx="37">
                  <c:v>13.425000000000001</c:v>
                </c:pt>
                <c:pt idx="38">
                  <c:v>9.1359999999999992</c:v>
                </c:pt>
                <c:pt idx="39">
                  <c:v>7.52</c:v>
                </c:pt>
                <c:pt idx="40">
                  <c:v>6.9790000000000001</c:v>
                </c:pt>
                <c:pt idx="41">
                  <c:v>7.2640000000000002</c:v>
                </c:pt>
                <c:pt idx="42">
                  <c:v>6.3719999999999999</c:v>
                </c:pt>
                <c:pt idx="43">
                  <c:v>6.3849999999999998</c:v>
                </c:pt>
                <c:pt idx="44">
                  <c:v>6.2220000000000004</c:v>
                </c:pt>
                <c:pt idx="45">
                  <c:v>6.9889999999999999</c:v>
                </c:pt>
                <c:pt idx="46">
                  <c:v>5.218</c:v>
                </c:pt>
                <c:pt idx="47">
                  <c:v>6.633</c:v>
                </c:pt>
                <c:pt idx="48">
                  <c:v>7.9950000000000001</c:v>
                </c:pt>
                <c:pt idx="49">
                  <c:v>7.1609999999999996</c:v>
                </c:pt>
                <c:pt idx="50">
                  <c:v>6.7750000000000004</c:v>
                </c:pt>
                <c:pt idx="51">
                  <c:v>7.5460000000000003</c:v>
                </c:pt>
                <c:pt idx="52">
                  <c:v>7.2210000000000001</c:v>
                </c:pt>
                <c:pt idx="53">
                  <c:v>7.6289999999999996</c:v>
                </c:pt>
                <c:pt idx="54">
                  <c:v>7.8209999999999997</c:v>
                </c:pt>
                <c:pt idx="55">
                  <c:v>7.5030000000000001</c:v>
                </c:pt>
                <c:pt idx="56">
                  <c:v>6.399</c:v>
                </c:pt>
                <c:pt idx="57">
                  <c:v>6.1369999999999996</c:v>
                </c:pt>
                <c:pt idx="58">
                  <c:v>6.1879999999999997</c:v>
                </c:pt>
                <c:pt idx="59">
                  <c:v>7.2229999999999999</c:v>
                </c:pt>
                <c:pt idx="60">
                  <c:v>7.7779999999999996</c:v>
                </c:pt>
                <c:pt idx="61">
                  <c:v>7.1779999999999999</c:v>
                </c:pt>
                <c:pt idx="62">
                  <c:v>7.9909999999999997</c:v>
                </c:pt>
                <c:pt idx="63">
                  <c:v>8.6419999999999995</c:v>
                </c:pt>
                <c:pt idx="64">
                  <c:v>9.6240000000000006</c:v>
                </c:pt>
                <c:pt idx="65">
                  <c:v>10.288</c:v>
                </c:pt>
                <c:pt idx="66">
                  <c:v>11.381</c:v>
                </c:pt>
                <c:pt idx="67">
                  <c:v>12.784000000000001</c:v>
                </c:pt>
                <c:pt idx="68">
                  <c:v>11.067</c:v>
                </c:pt>
                <c:pt idx="69">
                  <c:v>8.3010000000000002</c:v>
                </c:pt>
                <c:pt idx="70">
                  <c:v>7.4850000000000003</c:v>
                </c:pt>
                <c:pt idx="71">
                  <c:v>6.7270000000000003</c:v>
                </c:pt>
                <c:pt idx="72">
                  <c:v>6.7</c:v>
                </c:pt>
                <c:pt idx="73">
                  <c:v>5.7939999999999996</c:v>
                </c:pt>
                <c:pt idx="74">
                  <c:v>5.07</c:v>
                </c:pt>
                <c:pt idx="75">
                  <c:v>4.3819999999999997</c:v>
                </c:pt>
                <c:pt idx="76">
                  <c:v>4.0019999999999998</c:v>
                </c:pt>
                <c:pt idx="77">
                  <c:v>3.5609999999999999</c:v>
                </c:pt>
                <c:pt idx="78">
                  <c:v>3.9340000000000002</c:v>
                </c:pt>
                <c:pt idx="79">
                  <c:v>3.9350000000000001</c:v>
                </c:pt>
                <c:pt idx="80">
                  <c:v>3.5510000000000002</c:v>
                </c:pt>
                <c:pt idx="81">
                  <c:v>3.3050000000000002</c:v>
                </c:pt>
                <c:pt idx="82">
                  <c:v>3.4620000000000002</c:v>
                </c:pt>
                <c:pt idx="83">
                  <c:v>4.78</c:v>
                </c:pt>
                <c:pt idx="84">
                  <c:v>4.6280000000000001</c:v>
                </c:pt>
                <c:pt idx="85">
                  <c:v>5.3440000000000003</c:v>
                </c:pt>
                <c:pt idx="86">
                  <c:v>5.5990000000000002</c:v>
                </c:pt>
                <c:pt idx="87">
                  <c:v>5.2149999999999999</c:v>
                </c:pt>
                <c:pt idx="88">
                  <c:v>4.3010000000000002</c:v>
                </c:pt>
                <c:pt idx="89">
                  <c:v>4.0880000000000001</c:v>
                </c:pt>
                <c:pt idx="90">
                  <c:v>4.1550000000000002</c:v>
                </c:pt>
                <c:pt idx="91">
                  <c:v>4.7850000000000001</c:v>
                </c:pt>
                <c:pt idx="92">
                  <c:v>4.59</c:v>
                </c:pt>
                <c:pt idx="93">
                  <c:v>4.22</c:v>
                </c:pt>
                <c:pt idx="94">
                  <c:v>3.8980000000000001</c:v>
                </c:pt>
                <c:pt idx="95">
                  <c:v>3.6</c:v>
                </c:pt>
                <c:pt idx="96">
                  <c:v>4.0419999999999998</c:v>
                </c:pt>
                <c:pt idx="97">
                  <c:v>4.2830000000000004</c:v>
                </c:pt>
                <c:pt idx="98">
                  <c:v>4.4989999999999997</c:v>
                </c:pt>
                <c:pt idx="99">
                  <c:v>4.0359999999999996</c:v>
                </c:pt>
                <c:pt idx="100">
                  <c:v>4.069</c:v>
                </c:pt>
                <c:pt idx="101">
                  <c:v>4.2720000000000002</c:v>
                </c:pt>
                <c:pt idx="102">
                  <c:v>4.3360000000000003</c:v>
                </c:pt>
                <c:pt idx="103">
                  <c:v>4.516</c:v>
                </c:pt>
                <c:pt idx="104">
                  <c:v>4.3529999999999998</c:v>
                </c:pt>
                <c:pt idx="105">
                  <c:v>3.984</c:v>
                </c:pt>
                <c:pt idx="106">
                  <c:v>3.8490000000000002</c:v>
                </c:pt>
                <c:pt idx="107">
                  <c:v>3.6240000000000001</c:v>
                </c:pt>
                <c:pt idx="108">
                  <c:v>3.5579999999999998</c:v>
                </c:pt>
                <c:pt idx="109">
                  <c:v>3.246</c:v>
                </c:pt>
                <c:pt idx="110">
                  <c:v>2.7080000000000002</c:v>
                </c:pt>
                <c:pt idx="111">
                  <c:v>2.5259999999999998</c:v>
                </c:pt>
                <c:pt idx="112">
                  <c:v>2.2959999999999998</c:v>
                </c:pt>
                <c:pt idx="113">
                  <c:v>2.048</c:v>
                </c:pt>
                <c:pt idx="114">
                  <c:v>2.4929999999999999</c:v>
                </c:pt>
                <c:pt idx="115">
                  <c:v>2.4980000000000002</c:v>
                </c:pt>
                <c:pt idx="116">
                  <c:v>2.9630000000000001</c:v>
                </c:pt>
                <c:pt idx="117">
                  <c:v>2.8069999999999999</c:v>
                </c:pt>
                <c:pt idx="118">
                  <c:v>2.9180000000000001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52832"/>
        <c:axId val="50554368"/>
      </c:lineChart>
      <c:dateAx>
        <c:axId val="50552832"/>
        <c:scaling>
          <c:orientation val="minMax"/>
          <c:min val="37561"/>
        </c:scaling>
        <c:delete val="0"/>
        <c:axPos val="b"/>
        <c:numFmt formatCode="mmm\-yyyy" sourceLinked="1"/>
        <c:majorTickMark val="out"/>
        <c:minorTickMark val="none"/>
        <c:tickLblPos val="nextTo"/>
        <c:crossAx val="50554368"/>
        <c:crosses val="autoZero"/>
        <c:auto val="1"/>
        <c:lblOffset val="100"/>
        <c:baseTimeUnit val="months"/>
        <c:majorUnit val="12"/>
        <c:majorTimeUnit val="months"/>
      </c:dateAx>
      <c:valAx>
        <c:axId val="50554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Price ($/MMBtu)</a:t>
                </a:r>
              </a:p>
            </c:rich>
          </c:tx>
          <c:layout/>
          <c:overlay val="0"/>
        </c:title>
        <c:numFmt formatCode="&quot;$&quot;#,##0.00" sourceLinked="0"/>
        <c:majorTickMark val="out"/>
        <c:minorTickMark val="none"/>
        <c:tickLblPos val="nextTo"/>
        <c:crossAx val="505528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3BFA8-7836-4138-80A9-6EE3BE71A086}" type="slidenum">
              <a:rPr lang="en-US"/>
              <a:pPr/>
              <a:t>2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76872-4C6B-994C-A126-00444D8AE05F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8143-D540-F445-877D-6E63DF6A1694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8809E-6718-9E4A-9E43-026CD5E51C5C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4DD25-F5E8-4B48-8E6F-20B3123499CD}" type="datetime1">
              <a:rPr lang="en-US" smtClean="0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174B-37E9-5A4E-90A7-037C33B7D18C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C287-5F82-9B44-A1A1-0B5ADB8E7EC3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00C8-6201-D24B-A991-5820AB9251A1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032F-19B6-DA46-831E-63F7E8035841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1626-8CB4-3649-8146-5D705F8CA559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88C0-41CE-A040-BF53-BBB6518ED36D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8362-A9FB-8749-BF05-CD129BBFC8D4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F185-97E0-1F46-A5BC-0B242F3A5201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7F14DD25-F5E8-4B48-8E6F-20B3123499CD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 smtClean="0"/>
              <a:t>And Prices to Fall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Historical NYMEX Henry Hub Natural Gas Futures Prices (Nearby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sz="1200" dirty="0" smtClean="0"/>
              <a:t>	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Source</a:t>
            </a:r>
            <a:r>
              <a:rPr lang="en-US" sz="1200" dirty="0"/>
              <a:t>: EIA, 2012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63887001"/>
              </p:ext>
            </p:extLst>
          </p:nvPr>
        </p:nvGraphicFramePr>
        <p:xfrm>
          <a:off x="838200" y="1943100"/>
          <a:ext cx="7010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92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688"/>
            <a:ext cx="8229600" cy="557371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The </a:t>
            </a:r>
            <a:r>
              <a:rPr lang="en-US" b="1" dirty="0"/>
              <a:t>feasibility analysis that ruled out collecting flare gas </a:t>
            </a:r>
            <a:r>
              <a:rPr lang="en-US" b="1" dirty="0" smtClean="0"/>
              <a:t>demonstrated </a:t>
            </a:r>
            <a:r>
              <a:rPr lang="en-US" b="1" dirty="0"/>
              <a:t>the merits of </a:t>
            </a:r>
            <a:r>
              <a:rPr lang="en-US" b="1" dirty="0" smtClean="0"/>
              <a:t>traditional nitrogen manufacturing.</a:t>
            </a: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Why not build a world-scale </a:t>
            </a:r>
          </a:p>
          <a:p>
            <a:pPr marL="0" indent="0" algn="ctr">
              <a:buNone/>
            </a:pPr>
            <a:r>
              <a:rPr lang="en-US" b="1" dirty="0" smtClean="0"/>
              <a:t>nitrogen fertilizer plant?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Buy natural gas ‘off the pipe’?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01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s://encrypted-tbn0.gstatic.com/images?q=tbn:ANd9GcSl9XMeHIbeZLcBhQ-sgYttsl0nPVDSkcHxmSUCbXlkrWZbI4tV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4" y="1691630"/>
            <a:ext cx="6044529" cy="424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Provide a Natural Hedge for Farmers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9072" y="1691630"/>
            <a:ext cx="2720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Input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2997" y="1691630"/>
            <a:ext cx="2580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Investment Returns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Reframing the opportunity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73262"/>
          </a:xfrm>
        </p:spPr>
        <p:txBody>
          <a:bodyPr/>
          <a:lstStyle/>
          <a:p>
            <a:r>
              <a:rPr lang="en-US" sz="4000" dirty="0" smtClean="0"/>
              <a:t>North America is a Low-Cost Supplier of Natural Gas/Products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</p:spPr>
        <p:txBody>
          <a:bodyPr/>
          <a:lstStyle/>
          <a:p>
            <a:r>
              <a:rPr lang="en-US" dirty="0" smtClean="0"/>
              <a:t>Low cost production</a:t>
            </a:r>
          </a:p>
          <a:p>
            <a:r>
              <a:rPr lang="en-US" dirty="0" smtClean="0"/>
              <a:t>High demand </a:t>
            </a:r>
            <a:r>
              <a:rPr lang="en-US" u="sng" dirty="0" smtClean="0"/>
              <a:t>in market</a:t>
            </a:r>
            <a:endParaRPr lang="en-US" dirty="0" smtClean="0"/>
          </a:p>
          <a:p>
            <a:r>
              <a:rPr lang="en-US" dirty="0" smtClean="0"/>
              <a:t>Low/no transportation costs</a:t>
            </a:r>
          </a:p>
        </p:txBody>
      </p:sp>
    </p:spTree>
    <p:extLst>
      <p:ext uri="{BB962C8B-B14F-4D97-AF65-F5344CB8AC3E}">
        <p14:creationId xmlns:p14="http://schemas.microsoft.com/office/powerpoint/2010/main" val="37860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6062"/>
          </a:xfrm>
        </p:spPr>
        <p:txBody>
          <a:bodyPr/>
          <a:lstStyle/>
          <a:p>
            <a:r>
              <a:rPr lang="en-US" sz="3600" dirty="0" smtClean="0"/>
              <a:t>And North Dakota is at the Center of 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http://l3.yimg.com/bt/api/res/1.2/fPOuV15XHqXcHJV48.b9jQ--/YXBwaWQ9eW5ld3M7Zmk9aW5zZXQ7aD03MDk7cT03OTt3PTEwNjM-/http:/media.zenfs.com/en_us/News/ap_webfeeds/32af7f4336fedb22220f6a7067009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1" y="1790700"/>
            <a:ext cx="6724649" cy="448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950"/>
            <a:ext cx="5943600" cy="424021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Rising global incomes and demand for protein-rich diets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High energy costs, environmental, rural development and energy security concerns -&gt; bioenergy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High </a:t>
            </a:r>
            <a:r>
              <a:rPr lang="en-US" sz="2400" dirty="0" err="1" smtClean="0"/>
              <a:t>ag</a:t>
            </a:r>
            <a:r>
              <a:rPr lang="en-US" sz="2400" dirty="0" smtClean="0"/>
              <a:t> commodity prices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Seeking higher production (yields and acres) </a:t>
            </a:r>
          </a:p>
          <a:p>
            <a:endParaRPr lang="en-US" sz="2400" dirty="0"/>
          </a:p>
        </p:txBody>
      </p:sp>
      <p:pic>
        <p:nvPicPr>
          <p:cNvPr id="24578" name="Picture 2" descr="https://encrypted-tbn2.gstatic.com/images?q=tbn:ANd9GcRqQXGtoE9OhhQbz1zwkylxUhh0S2LDE3AHta1e7CKj0qAMAncY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33474"/>
            <a:ext cx="1905000" cy="30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energyplan.gov.bc.ca/bioenergy/images/cyclephot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82" y="4229100"/>
            <a:ext cx="2578017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F0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Growing Global Demand for Nitrogen Fertilizer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Regional corn acres increased 28% in the Dakotas and Minnesota between 2010 and 2012 (USDA)</a:t>
            </a:r>
          </a:p>
          <a:p>
            <a:pPr marL="0" indent="0">
              <a:buNone/>
            </a:pPr>
            <a:r>
              <a:rPr lang="en-US" dirty="0" smtClean="0"/>
              <a:t>Increased demand/use of nitrogen fertilizer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513632"/>
              </p:ext>
            </p:extLst>
          </p:nvPr>
        </p:nvGraphicFramePr>
        <p:xfrm>
          <a:off x="473075" y="3895725"/>
          <a:ext cx="821372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6" name="Worksheet" r:id="rId3" imgW="4838621" imgH="1104840" progId="Excel.Sheet.12">
                  <p:embed/>
                </p:oleObj>
              </mc:Choice>
              <mc:Fallback>
                <p:oleObj name="Worksheet" r:id="rId3" imgW="4838621" imgH="1104840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3895725"/>
                        <a:ext cx="8213725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F0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dirty="0" smtClean="0"/>
              <a:t>And North Dakota is at the Center of It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723900" y="3505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Nitrogen Use in Tons (corn)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" y="570547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USDA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feasibility analysis that ruled out collecting flare gas showed the merits of a world-scale nitrogen fertilizer manufacturing facility.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Can you build a business on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781050"/>
            <a:ext cx="8572500" cy="2571750"/>
          </a:xfrm>
        </p:spPr>
        <p:txBody>
          <a:bodyPr/>
          <a:lstStyle/>
          <a:p>
            <a:r>
              <a:rPr lang="en-US" sz="3800" b="1" dirty="0" smtClean="0"/>
              <a:t>Nitrogen Fertilizer Manufacturing </a:t>
            </a:r>
            <a:br>
              <a:rPr lang="en-US" sz="3800" b="1" dirty="0" smtClean="0"/>
            </a:br>
            <a:r>
              <a:rPr lang="en-US" sz="3800" b="1" dirty="0" smtClean="0"/>
              <a:t>on the Northern Plains: </a:t>
            </a:r>
            <a:br>
              <a:rPr lang="en-US" sz="3800" b="1" dirty="0" smtClean="0"/>
            </a:br>
            <a:r>
              <a:rPr lang="en-US" sz="3800" b="1" dirty="0" smtClean="0"/>
              <a:t>Alternatives &amp; Opportunities</a:t>
            </a:r>
            <a:endParaRPr lang="en-US" sz="38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14750"/>
            <a:ext cx="8382000" cy="1924050"/>
          </a:xfrm>
        </p:spPr>
        <p:txBody>
          <a:bodyPr/>
          <a:lstStyle/>
          <a:p>
            <a:r>
              <a:rPr lang="en-US" sz="2400" b="1" dirty="0" smtClean="0"/>
              <a:t>David Ripplinger</a:t>
            </a:r>
          </a:p>
          <a:p>
            <a:r>
              <a:rPr lang="en-US" sz="2400" b="1" dirty="0" err="1" smtClean="0"/>
              <a:t>CornVention</a:t>
            </a:r>
            <a:r>
              <a:rPr lang="en-US" sz="2400" b="1" dirty="0" smtClean="0"/>
              <a:t> 2013</a:t>
            </a:r>
          </a:p>
          <a:p>
            <a:r>
              <a:rPr lang="en-US" sz="2400" b="1" dirty="0" smtClean="0"/>
              <a:t>Fargo, North Dakota</a:t>
            </a:r>
          </a:p>
          <a:p>
            <a:r>
              <a:rPr lang="en-US" sz="2400" b="1" dirty="0" smtClean="0"/>
              <a:t>February 20, 2013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09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The Cure for High Prices…</a:t>
            </a:r>
            <a:endParaRPr lang="en-US" sz="36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46931034"/>
              </p:ext>
            </p:extLst>
          </p:nvPr>
        </p:nvGraphicFramePr>
        <p:xfrm>
          <a:off x="457200" y="1924050"/>
          <a:ext cx="7734300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578476"/>
            <a:ext cx="542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USDA, Agricultural Prices Paid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17638"/>
            <a:ext cx="703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Anhydrous Ammonia Retail Price Paid, Northern Plains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0550" cy="1143000"/>
          </a:xfrm>
        </p:spPr>
        <p:txBody>
          <a:bodyPr/>
          <a:lstStyle/>
          <a:p>
            <a:r>
              <a:rPr lang="en-US" dirty="0" smtClean="0"/>
              <a:t>The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1054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North Dakota Corn Utilization Council initiated  a series of studies to address high nitrogen fertilizer projects, including two with the Department of Agribusiness and Applied Economics.</a:t>
            </a:r>
            <a:endParaRPr lang="en-US" dirty="0"/>
          </a:p>
        </p:txBody>
      </p:sp>
      <p:pic>
        <p:nvPicPr>
          <p:cNvPr id="14338" name="Picture 2" descr="https://encrypted-tbn2.gstatic.com/images?q=tbn:ANd9GcRjtTG1-oqimXJs9mg1vGHc7qZT6Wo_QOvfWR45Pq061A1UzJTr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32188"/>
            <a:ext cx="3440582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31302"/>
            <a:ext cx="3440582" cy="210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6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2133600"/>
            <a:ext cx="4591050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Green fertilizer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Flare gas utilization</a:t>
            </a:r>
          </a:p>
          <a:p>
            <a:pPr marL="914400" lvl="1" indent="-514350">
              <a:buAutoNum type="arabicPeriod"/>
            </a:pPr>
            <a:endParaRPr lang="en-US" dirty="0" smtClean="0"/>
          </a:p>
        </p:txBody>
      </p:sp>
      <p:pic>
        <p:nvPicPr>
          <p:cNvPr id="16386" name="Picture 2" descr="http://4.bp.blogspot.com/-vzP498hUMqw/URlbqZfXAmI/AAAAAAAAEe0/FVMAJsF78cI/s1600/windm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17638"/>
            <a:ext cx="41325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fuelfix.com/files/2012/03/dakota-306x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413506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encrypted-tbn0.gstatic.com/images?q=tbn:ANd9GcQKb_tCB-J6l6Hon8et9kZZgA6i5akmjpQUDlJKP-RWM7jFHzyZ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0"/>
            <a:ext cx="2854325" cy="428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32475" cy="1143000"/>
          </a:xfrm>
        </p:spPr>
        <p:txBody>
          <a:bodyPr/>
          <a:lstStyle/>
          <a:p>
            <a:r>
              <a:rPr lang="en-US" dirty="0" smtClean="0"/>
              <a:t>The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95450"/>
            <a:ext cx="5295900" cy="44307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Green fertilizer</a:t>
            </a:r>
          </a:p>
          <a:p>
            <a:pPr marL="400050" lvl="1" indent="0">
              <a:buNone/>
            </a:pPr>
            <a:r>
              <a:rPr lang="en-US" dirty="0" smtClean="0"/>
              <a:t>- Expensive </a:t>
            </a:r>
          </a:p>
          <a:p>
            <a:pPr marL="400050" lvl="1" indent="0">
              <a:buNone/>
            </a:pPr>
            <a:r>
              <a:rPr lang="en-US" dirty="0" smtClean="0"/>
              <a:t>- Unreliable</a:t>
            </a:r>
          </a:p>
          <a:p>
            <a:pPr marL="0" indent="0">
              <a:buNone/>
            </a:pPr>
            <a:r>
              <a:rPr lang="en-US" dirty="0" smtClean="0"/>
              <a:t>Flare gas utilization</a:t>
            </a:r>
          </a:p>
          <a:p>
            <a:pPr marL="400050" lvl="1" indent="0">
              <a:buNone/>
            </a:pPr>
            <a:r>
              <a:rPr lang="en-US" dirty="0" smtClean="0"/>
              <a:t>- Economies of scale </a:t>
            </a:r>
          </a:p>
          <a:p>
            <a:pPr marL="400050" lvl="1" indent="0">
              <a:buNone/>
            </a:pPr>
            <a:r>
              <a:rPr lang="en-US" dirty="0" smtClean="0"/>
              <a:t>- Expensive to collect</a:t>
            </a:r>
          </a:p>
          <a:p>
            <a:pPr marL="400050" lvl="1" indent="0">
              <a:buNone/>
            </a:pPr>
            <a:r>
              <a:rPr lang="en-US" dirty="0" smtClean="0"/>
              <a:t>- Especially at large scale</a:t>
            </a:r>
          </a:p>
          <a:p>
            <a:pPr marL="400050" lvl="1" indent="0">
              <a:buNone/>
            </a:pPr>
            <a:endParaRPr lang="en-US" sz="1200" dirty="0" smtClean="0"/>
          </a:p>
          <a:p>
            <a:pPr marL="914400" lvl="1" indent="-514350">
              <a:buAutoNum type="arabicPeriod"/>
            </a:pPr>
            <a:endParaRPr lang="en-US" dirty="0" smtClean="0"/>
          </a:p>
        </p:txBody>
      </p:sp>
      <p:pic>
        <p:nvPicPr>
          <p:cNvPr id="26626" name="Picture 2" descr="http://media.pennlive.com/editorials/photo/gas-pipelinejpg-c634a322f5cc518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60838"/>
            <a:ext cx="4629150" cy="30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…in the meantime…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r>
              <a:rPr lang="en-US" sz="3600" dirty="0" smtClean="0"/>
              <a:t>New Technology was Commercialized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0535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20482" name="Picture 2" descr="http://www.propane.pro/wp-content/uploads/2011/08/fracking_natural_gas_dri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415829"/>
            <a:ext cx="5600700" cy="471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dirty="0" smtClean="0"/>
              <a:t>Causing Production to Increase </a:t>
            </a:r>
            <a:br>
              <a:rPr lang="en-US" sz="3600" dirty="0" smtClean="0"/>
            </a:br>
            <a:r>
              <a:rPr lang="en-US" sz="3600" dirty="0"/>
              <a:t>(</a:t>
            </a:r>
            <a:r>
              <a:rPr lang="en-US" sz="3600" dirty="0" smtClean="0"/>
              <a:t>especially in North Dakota)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3912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210" cy="41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5702854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</a:t>
            </a:r>
            <a:r>
              <a:rPr lang="en-US" dirty="0" err="1">
                <a:solidFill>
                  <a:schemeClr val="bg1"/>
                </a:solidFill>
              </a:rPr>
              <a:t>Bentek</a:t>
            </a:r>
            <a:r>
              <a:rPr lang="en-US" dirty="0">
                <a:solidFill>
                  <a:schemeClr val="bg1"/>
                </a:solidFill>
              </a:rPr>
              <a:t>, HPDI</a:t>
            </a:r>
          </a:p>
        </p:txBody>
      </p:sp>
    </p:spTree>
    <p:extLst>
      <p:ext uri="{BB962C8B-B14F-4D97-AF65-F5344CB8AC3E}">
        <p14:creationId xmlns:p14="http://schemas.microsoft.com/office/powerpoint/2010/main" val="2957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ndsu-template1(1)</Template>
  <TotalTime>3900</TotalTime>
  <Words>325</Words>
  <Application>Microsoft Office PowerPoint</Application>
  <PresentationFormat>On-screen Show (4:3)</PresentationFormat>
  <Paragraphs>78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ndsu-template1(1)</vt:lpstr>
      <vt:lpstr>Worksheet</vt:lpstr>
      <vt:lpstr>PowerPoint Presentation</vt:lpstr>
      <vt:lpstr>Nitrogen Fertilizer Manufacturing  on the Northern Plains:  Alternatives &amp; Opportunities</vt:lpstr>
      <vt:lpstr>The Cure for High Prices…</vt:lpstr>
      <vt:lpstr>The Response</vt:lpstr>
      <vt:lpstr>The Projects</vt:lpstr>
      <vt:lpstr>The Findings</vt:lpstr>
      <vt:lpstr>PowerPoint Presentation</vt:lpstr>
      <vt:lpstr>New Technology was Commercialized</vt:lpstr>
      <vt:lpstr>Causing Production to Increase  (especially in North Dakota)</vt:lpstr>
      <vt:lpstr>And Prices to Fall</vt:lpstr>
      <vt:lpstr>PowerPoint Presentation</vt:lpstr>
      <vt:lpstr>Provide a Natural Hedge for Farmers</vt:lpstr>
      <vt:lpstr>Reframing the opportunity</vt:lpstr>
      <vt:lpstr>North America is a Low-Cost Supplier of Natural Gas/Products</vt:lpstr>
      <vt:lpstr>And North Dakota is at the Center of It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Ripplinger</dc:creator>
  <cp:lastModifiedBy>David.Ripplinger</cp:lastModifiedBy>
  <cp:revision>390</cp:revision>
  <dcterms:created xsi:type="dcterms:W3CDTF">2011-12-22T01:26:49Z</dcterms:created>
  <dcterms:modified xsi:type="dcterms:W3CDTF">2013-03-05T20:41:14Z</dcterms:modified>
</cp:coreProperties>
</file>