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30" r:id="rId3"/>
    <p:sldId id="332" r:id="rId4"/>
    <p:sldId id="333" r:id="rId5"/>
    <p:sldId id="334" r:id="rId6"/>
    <p:sldId id="336" r:id="rId7"/>
    <p:sldId id="337" r:id="rId8"/>
    <p:sldId id="338" r:id="rId9"/>
    <p:sldId id="335" r:id="rId10"/>
    <p:sldId id="343" r:id="rId11"/>
    <p:sldId id="339" r:id="rId12"/>
    <p:sldId id="341" r:id="rId13"/>
    <p:sldId id="352" r:id="rId14"/>
    <p:sldId id="350" r:id="rId15"/>
    <p:sldId id="353" r:id="rId16"/>
    <p:sldId id="354" r:id="rId17"/>
    <p:sldId id="346" r:id="rId18"/>
    <p:sldId id="347" r:id="rId19"/>
    <p:sldId id="344" r:id="rId20"/>
    <p:sldId id="349" r:id="rId21"/>
    <p:sldId id="348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30"/>
    <a:srgbClr val="001409"/>
    <a:srgbClr val="FAA523"/>
    <a:srgbClr val="FFCF01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53" autoAdjust="0"/>
    <p:restoredTop sz="76199" autoAdjust="0"/>
  </p:normalViewPr>
  <p:slideViewPr>
    <p:cSldViewPr snapToGrid="0" snapToObjects="1">
      <p:cViewPr>
        <p:scale>
          <a:sx n="50" d="100"/>
          <a:sy n="50" d="100"/>
        </p:scale>
        <p:origin x="-3384" y="-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651EF-0635-4B61-B1C7-41F8FDC7CA6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7BD4-2453-4D86-BA42-BF621DB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11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3BFA8-7836-4138-80A9-6EE3BE71A086}" type="slidenum">
              <a:rPr lang="en-US"/>
              <a:pPr/>
              <a:t>2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6872-4C6B-994C-A126-00444D8AE05F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98143-D540-F445-877D-6E63DF6A1694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809E-6718-9E4A-9E43-026CD5E51C5C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4DD25-F5E8-4B48-8E6F-20B3123499CD}" type="datetime1">
              <a:rPr lang="en-US" smtClean="0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174B-37E9-5A4E-90A7-037C33B7D18C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287-5F82-9B44-A1A1-0B5ADB8E7EC3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300C8-6201-D24B-A991-5820AB9251A1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7032F-19B6-DA46-831E-63F7E8035841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1626-8CB4-3649-8146-5D705F8CA559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E88C0-41CE-A040-BF53-BBB6518ED36D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8362-A9FB-8749-BF05-CD129BBFC8D4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F185-97E0-1F46-A5BC-0B242F3A5201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7F14DD25-F5E8-4B48-8E6F-20B3123499CD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Beets:</a:t>
            </a:r>
            <a:br>
              <a:rPr lang="en-US" dirty="0" smtClean="0"/>
            </a:br>
            <a:r>
              <a:rPr lang="en-US" dirty="0" smtClean="0"/>
              <a:t>A New Domestic Energy Crop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5785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 variety of the species beta vulgaris bred for sugar </a:t>
            </a:r>
            <a:r>
              <a:rPr lang="en-US" sz="2800" dirty="0" smtClean="0"/>
              <a:t>quantity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Not sugar quality as is the case of sugar beets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Considerable </a:t>
            </a:r>
            <a:r>
              <a:rPr lang="en-US" sz="2800" dirty="0"/>
              <a:t>research efforts are underway by technology companies to develop these varieties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2" descr="https://encrypted-tbn2.gstatic.com/images?q=tbn:ANd9GcQRXZ9WqREGqudCZlDabN9hQiufC-DYiko1Fu1tdTcUTqzP8cM38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722" y="2303603"/>
            <a:ext cx="3148278" cy="295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9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Sugar is nature’s store of accessible energy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Readily convertible (feedstock) into a number of bio-products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Sugar beets are an economical way of producing sugar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Breed/process for sugar content, not quality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11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417638"/>
            <a:ext cx="9144000" cy="47085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543" y="3214518"/>
            <a:ext cx="2491620" cy="29116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95944" y="3366919"/>
            <a:ext cx="2242458" cy="2352752"/>
          </a:xfrm>
          <a:prstGeom prst="rect">
            <a:avLst/>
          </a:prstGeom>
        </p:spPr>
        <p:txBody>
          <a:bodyPr vert="horz" lIns="101882" tIns="50941" rIns="101882" bIns="50941" rtlCol="0">
            <a:normAutofit fontScale="92500" lnSpcReduction="10000"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282575"/>
            <a:r>
              <a:rPr lang="en-US" sz="1600" dirty="0" smtClean="0"/>
              <a:t>Greater farm income</a:t>
            </a:r>
          </a:p>
          <a:p>
            <a:pPr marL="282575" indent="-282575">
              <a:spcBef>
                <a:spcPts val="600"/>
              </a:spcBef>
            </a:pPr>
            <a:r>
              <a:rPr lang="en-US" sz="1600" dirty="0" smtClean="0"/>
              <a:t>Increased soil health due to deep tap root</a:t>
            </a:r>
          </a:p>
          <a:p>
            <a:pPr marL="282575" indent="-282575">
              <a:spcBef>
                <a:spcPts val="600"/>
              </a:spcBef>
            </a:pPr>
            <a:r>
              <a:rPr lang="en-US" sz="1600" dirty="0" smtClean="0"/>
              <a:t>Tolerate to drought and alkaline/saline soils</a:t>
            </a:r>
          </a:p>
          <a:p>
            <a:pPr marL="282575" indent="-282575">
              <a:spcBef>
                <a:spcPts val="600"/>
              </a:spcBef>
            </a:pPr>
            <a:r>
              <a:rPr lang="en-US" sz="1600" dirty="0"/>
              <a:t>Beneficial industrial crop </a:t>
            </a:r>
            <a:br>
              <a:rPr lang="en-US" sz="1600" dirty="0"/>
            </a:br>
            <a:r>
              <a:rPr lang="en-US" sz="1600" dirty="0"/>
              <a:t>to add to the </a:t>
            </a:r>
            <a:r>
              <a:rPr lang="en-US" sz="1600" dirty="0" smtClean="0"/>
              <a:t>rotation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6444343" y="3214518"/>
            <a:ext cx="2491620" cy="29116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3943" y="3214517"/>
            <a:ext cx="2491620" cy="29116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43" y="2681118"/>
            <a:ext cx="2491620" cy="47055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5944" y="2757318"/>
            <a:ext cx="2242458" cy="403329"/>
          </a:xfrm>
          <a:prstGeom prst="rect">
            <a:avLst/>
          </a:prstGeom>
        </p:spPr>
        <p:txBody>
          <a:bodyPr vert="horz" lIns="101882" tIns="50941" rIns="101882" bIns="50941" rtlCol="0">
            <a:normAutofit fontScale="77500" lnSpcReduction="20000"/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BBB59">
                  <a:lumMod val="50000"/>
                </a:srgbClr>
              </a:buClr>
              <a:buFont typeface="Arial" pitchFamily="34" charset="0"/>
              <a:buNone/>
            </a:pPr>
            <a:r>
              <a:rPr lang="en-US" sz="2000" dirty="0" smtClean="0">
                <a:solidFill>
                  <a:prstClr val="white"/>
                </a:solidFill>
              </a:rPr>
              <a:t>Good for ND Growers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43943" y="2681118"/>
            <a:ext cx="2491620" cy="47055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396344" y="2757318"/>
            <a:ext cx="2242458" cy="403329"/>
          </a:xfrm>
          <a:prstGeom prst="rect">
            <a:avLst/>
          </a:prstGeom>
        </p:spPr>
        <p:txBody>
          <a:bodyPr vert="horz" lIns="101882" tIns="50941" rIns="101882" bIns="50941" rtlCol="0">
            <a:normAutofit fontScale="92500"/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BBB59">
                  <a:lumMod val="50000"/>
                </a:srgbClr>
              </a:buClr>
              <a:buFont typeface="Arial" pitchFamily="34" charset="0"/>
              <a:buNone/>
            </a:pPr>
            <a:r>
              <a:rPr lang="en-US" sz="2000" dirty="0" smtClean="0">
                <a:solidFill>
                  <a:prstClr val="white"/>
                </a:solidFill>
              </a:rPr>
              <a:t>Good for the Earth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44343" y="2681118"/>
            <a:ext cx="2491620" cy="47055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444343" y="2757318"/>
            <a:ext cx="2491620" cy="403329"/>
          </a:xfrm>
          <a:prstGeom prst="rect">
            <a:avLst/>
          </a:prstGeom>
        </p:spPr>
        <p:txBody>
          <a:bodyPr vert="horz" lIns="101882" tIns="50941" rIns="101882" bIns="50941" rtlCol="0">
            <a:normAutofit fontScale="70000" lnSpcReduction="20000"/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BBB59">
                  <a:lumMod val="50000"/>
                </a:srgbClr>
              </a:buClr>
              <a:buFont typeface="Arial" pitchFamily="34" charset="0"/>
              <a:buNone/>
            </a:pPr>
            <a:r>
              <a:rPr lang="en-US" sz="2000" dirty="0" smtClean="0">
                <a:solidFill>
                  <a:prstClr val="white"/>
                </a:solidFill>
              </a:rPr>
              <a:t>Good for Rural Economies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18115" y="3366918"/>
            <a:ext cx="2242458" cy="241997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282575">
              <a:buClr>
                <a:srgbClr val="9BBB59">
                  <a:lumMod val="50000"/>
                </a:srgbClr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Beets produce double the ethanol per acre than corn</a:t>
            </a:r>
          </a:p>
          <a:p>
            <a:pPr marL="282575" indent="-282575">
              <a:spcBef>
                <a:spcPts val="700"/>
              </a:spcBef>
              <a:buClr>
                <a:srgbClr val="9BBB59">
                  <a:lumMod val="50000"/>
                </a:srgbClr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Beet-based ethanol produces half the greenhouse gas emissions of petroleum fuel</a:t>
            </a:r>
          </a:p>
          <a:p>
            <a:pPr marL="282575" indent="-282575">
              <a:spcBef>
                <a:spcPts val="700"/>
              </a:spcBef>
              <a:buClr>
                <a:srgbClr val="9BBB59">
                  <a:lumMod val="50000"/>
                </a:srgbClr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Facilities have low carbon footprint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640286" y="3366919"/>
            <a:ext cx="2242458" cy="2352752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282575">
              <a:buClr>
                <a:srgbClr val="9BBB59">
                  <a:lumMod val="50000"/>
                </a:srgbClr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Each 20 MGY facility will create 23 quality jobs </a:t>
            </a:r>
          </a:p>
          <a:p>
            <a:pPr marL="282575" indent="-282575">
              <a:spcBef>
                <a:spcPts val="600"/>
              </a:spcBef>
              <a:buClr>
                <a:srgbClr val="9BBB59">
                  <a:lumMod val="50000"/>
                </a:srgbClr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Each facility will support local farm production</a:t>
            </a:r>
            <a:endParaRPr lang="en-US" sz="1600" dirty="0">
              <a:solidFill>
                <a:prstClr val="black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42" y="1463256"/>
            <a:ext cx="1277207" cy="11835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395" y="1544745"/>
            <a:ext cx="1082716" cy="1084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2" b="5253"/>
          <a:stretch/>
        </p:blipFill>
        <p:spPr>
          <a:xfrm>
            <a:off x="627087" y="1544745"/>
            <a:ext cx="1324532" cy="108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9115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An intermediate </a:t>
            </a:r>
            <a:r>
              <a:rPr lang="en-US" sz="2800" dirty="0" err="1" smtClean="0"/>
              <a:t>bioproduct</a:t>
            </a:r>
            <a:r>
              <a:rPr lang="en-US" sz="2800" dirty="0" smtClean="0"/>
              <a:t>/biofuel feedstock that uses industrial crops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It’s not sugar diverted from food streams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 smtClean="0"/>
              <a:t>Can be used to produce a variety of </a:t>
            </a:r>
            <a:r>
              <a:rPr lang="en-US" sz="2800" dirty="0" err="1" smtClean="0"/>
              <a:t>bioproducts</a:t>
            </a:r>
            <a:r>
              <a:rPr lang="en-US" sz="2800" dirty="0" smtClean="0"/>
              <a:t> (sugar platform)</a:t>
            </a:r>
            <a:endParaRPr lang="en-US" sz="2800" dirty="0"/>
          </a:p>
        </p:txBody>
      </p:sp>
      <p:pic>
        <p:nvPicPr>
          <p:cNvPr id="8194" name="Picture 2" descr="https://encrypted-tbn2.gstatic.com/images?q=tbn:ANd9GcROOuqbrnidsj6k9Z4P1SyqVnC-plviDNxudzj46Zku9NB0VB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5" y="2130424"/>
            <a:ext cx="7045093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39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5868"/>
            <a:ext cx="8229600" cy="75029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Source: EIA, 2012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2707"/>
            <a:ext cx="9145678" cy="47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6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"/>
    </mc:Choice>
    <mc:Fallback xmlns="">
      <p:transition spd="slow" advTm="30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Part III: The Competitive advantage of Industrial sugar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54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Competitive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1. Low cost production</a:t>
            </a:r>
          </a:p>
          <a:p>
            <a:pPr marL="0" indent="0">
              <a:buNone/>
            </a:pPr>
            <a:r>
              <a:rPr lang="en-US" sz="2800" dirty="0" smtClean="0"/>
              <a:t>2. Unique value attributes</a:t>
            </a:r>
          </a:p>
          <a:p>
            <a:pPr marL="0" indent="0">
              <a:buNone/>
            </a:pPr>
            <a:r>
              <a:rPr lang="en-US" sz="2800" dirty="0" smtClean="0"/>
              <a:t>		Need to be Long-term </a:t>
            </a:r>
            <a:r>
              <a:rPr lang="en-US" sz="2800" dirty="0"/>
              <a:t>&amp; </a:t>
            </a:r>
            <a:r>
              <a:rPr lang="en-US" sz="2800" dirty="0" smtClean="0"/>
              <a:t>Sustainable</a:t>
            </a:r>
            <a:endParaRPr lang="en-US" sz="28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 smtClean="0"/>
              <a:t>Explicit economic (financial) costs</a:t>
            </a:r>
          </a:p>
          <a:p>
            <a:pPr marL="0" indent="0">
              <a:buNone/>
            </a:pPr>
            <a:r>
              <a:rPr lang="en-US" sz="2800" dirty="0" smtClean="0"/>
              <a:t>Implicit </a:t>
            </a:r>
            <a:r>
              <a:rPr lang="en-US" sz="2800" dirty="0"/>
              <a:t>(primarily environmental) </a:t>
            </a:r>
            <a:r>
              <a:rPr lang="en-US" sz="2800" dirty="0" smtClean="0"/>
              <a:t>benefits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What advantages does energy beet-based sugar have over that from sugar cane or corn?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824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00200"/>
            <a:ext cx="464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Estimated by conducting a life cycle assessment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 CO2e/MJ </a:t>
            </a:r>
            <a:r>
              <a:rPr lang="en-US" dirty="0" smtClean="0"/>
              <a:t>fermentable sugar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can be priced ($10-$30/MT)</a:t>
            </a:r>
            <a:endParaRPr lang="en-US" dirty="0"/>
          </a:p>
        </p:txBody>
      </p:sp>
      <p:pic>
        <p:nvPicPr>
          <p:cNvPr id="5" name="Picture 4" descr="https://encrypted-tbn0.gstatic.com/images?q=tbn:ANd9GcQO4m8fBTUmOqE8Qjgw7CioEuStfWvfHLyZJH9J1Yfj31DwdTuu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0914"/>
            <a:ext cx="3421002" cy="277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5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Agronomic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3385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Salinity mitigation</a:t>
            </a:r>
          </a:p>
          <a:p>
            <a:pPr marL="0" indent="0">
              <a:buNone/>
            </a:pPr>
            <a:r>
              <a:rPr lang="en-US" dirty="0" smtClean="0"/>
              <a:t>Deep tap root</a:t>
            </a:r>
          </a:p>
          <a:p>
            <a:pPr lvl="1"/>
            <a:r>
              <a:rPr lang="en-US" dirty="0" smtClean="0"/>
              <a:t>Source nutrients</a:t>
            </a:r>
          </a:p>
          <a:p>
            <a:pPr lvl="1"/>
            <a:r>
              <a:rPr lang="en-US" dirty="0" smtClean="0"/>
              <a:t>Drought tolerance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2" y="1504950"/>
            <a:ext cx="4095748" cy="263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9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103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Beets grow well in many </a:t>
            </a:r>
            <a:r>
              <a:rPr lang="en-US" sz="2800" dirty="0" err="1" smtClean="0"/>
              <a:t>agroecosystems</a:t>
            </a:r>
            <a:endParaRPr lang="en-US" sz="28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 smtClean="0"/>
              <a:t>Free storage in the north (it was -6 this morning when I left Fargo)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Winter crop in the south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Harvested just in time in SW (under irrigation)</a:t>
            </a:r>
            <a:endParaRPr lang="en-US" sz="2800" dirty="0"/>
          </a:p>
        </p:txBody>
      </p:sp>
      <p:pic>
        <p:nvPicPr>
          <p:cNvPr id="5122" name="Picture 2" descr="https://encrypted-tbn0.gstatic.com/images?q=tbn:ANd9GcRJCRpKZxGq7zfItxQZuxDkq6i8v2zNhZwvXYIMSNqhgTZQsr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2341563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3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781050"/>
            <a:ext cx="8572500" cy="2571750"/>
          </a:xfrm>
        </p:spPr>
        <p:txBody>
          <a:bodyPr/>
          <a:lstStyle/>
          <a:p>
            <a:r>
              <a:rPr lang="en-US" sz="3800" b="1" dirty="0" smtClean="0"/>
              <a:t>The Role of Transportation </a:t>
            </a:r>
            <a:br>
              <a:rPr lang="en-US" sz="3800" b="1" dirty="0" smtClean="0"/>
            </a:br>
            <a:r>
              <a:rPr lang="en-US" sz="3800" b="1" dirty="0" smtClean="0"/>
              <a:t>in the Competitive Advantage of Industrial Sugar </a:t>
            </a:r>
            <a:endParaRPr lang="en-US" sz="3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4750"/>
            <a:ext cx="8382000" cy="1924050"/>
          </a:xfrm>
        </p:spPr>
        <p:txBody>
          <a:bodyPr/>
          <a:lstStyle/>
          <a:p>
            <a:r>
              <a:rPr lang="en-US" sz="2400" b="1" dirty="0" smtClean="0"/>
              <a:t>David Ripplinger</a:t>
            </a:r>
          </a:p>
          <a:p>
            <a:r>
              <a:rPr lang="en-US" sz="2400" b="1" dirty="0" smtClean="0"/>
              <a:t>Transportation Research Forum</a:t>
            </a:r>
          </a:p>
          <a:p>
            <a:r>
              <a:rPr lang="en-US" sz="2400" b="1" dirty="0" smtClean="0"/>
              <a:t>Annual Forum</a:t>
            </a:r>
          </a:p>
          <a:p>
            <a:r>
              <a:rPr lang="en-US" sz="2400" b="1" dirty="0" smtClean="0"/>
              <a:t>March 21, 2013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9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322704"/>
              </p:ext>
            </p:extLst>
          </p:nvPr>
        </p:nvGraphicFramePr>
        <p:xfrm>
          <a:off x="0" y="274639"/>
          <a:ext cx="9146540" cy="623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981200"/>
                <a:gridCol w="1831340"/>
                <a:gridCol w="1828800"/>
                <a:gridCol w="1828800"/>
              </a:tblGrid>
              <a:tr h="73038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Corn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Sugar Cane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Energy Beets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Corn v.       E-Beets</a:t>
                      </a:r>
                      <a:endParaRPr lang="en-US" sz="2200" dirty="0"/>
                    </a:p>
                  </a:txBody>
                  <a:tcPr/>
                </a:tc>
              </a:tr>
              <a:tr h="104794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Field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Less Energy Per Acre 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More energy per acre (2x corn)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More energy per acre (2x corn)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Smaller</a:t>
                      </a:r>
                      <a:r>
                        <a:rPr lang="en-US" sz="2000" baseline="0" dirty="0" smtClean="0"/>
                        <a:t> catchment/  fewer trips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1111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Field-to-Refinery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More energy dense, storable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Less energy dense, non-storable (1/4x</a:t>
                      </a:r>
                      <a:r>
                        <a:rPr lang="en-US" sz="2000" baseline="0" dirty="0" smtClean="0"/>
                        <a:t> corn)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Less energy dense (1/4x</a:t>
                      </a:r>
                      <a:r>
                        <a:rPr lang="en-US" sz="2000" baseline="0" dirty="0" smtClean="0"/>
                        <a:t> corn)</a:t>
                      </a:r>
                      <a:r>
                        <a:rPr lang="en-US" sz="2000" dirty="0" smtClean="0"/>
                        <a:t>, storable under certain conditions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More trips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862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Refinery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Starch needs to be converted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</a:t>
                      </a:r>
                      <a:r>
                        <a:rPr lang="en-US" baseline="0" dirty="0" smtClean="0"/>
                        <a:t> extraction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</a:t>
                      </a:r>
                      <a:r>
                        <a:rPr lang="en-US" baseline="0" dirty="0" smtClean="0"/>
                        <a:t> extraction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Refinery-to-Processor</a:t>
                      </a:r>
                      <a:endParaRPr lang="en-US" sz="2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On-site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6550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Processor-to-consumer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Rail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Marine/ domestic</a:t>
                      </a:r>
                    </a:p>
                    <a:p>
                      <a:r>
                        <a:rPr lang="en-US" sz="2000" dirty="0" smtClean="0"/>
                        <a:t>(distant but</a:t>
                      </a:r>
                      <a:r>
                        <a:rPr lang="en-US" sz="2000" baseline="0" dirty="0" smtClean="0"/>
                        <a:t> low-cost )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Rail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Depends on region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2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Energy beet-based industrial sugar have a number of beneficial economic, agronomic, and environment-impacting attributes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Has competitive advantages against corn and cane-based ethanol, regional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9150" y="1981200"/>
            <a:ext cx="7639050" cy="39814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yngenta.com/country/us/SiteCollectionImages/Enogen/Ethanol-Process-Diagram20%28Small%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91" y="2396331"/>
            <a:ext cx="6588009" cy="297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rankefiorella.com/wp-content/uploads/2012/02/Syngenta-Enogen-Brand-Identity-Design-Larg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26222"/>
            <a:ext cx="3311525" cy="12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9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86250"/>
            <a:ext cx="7448550" cy="1752600"/>
          </a:xfrm>
        </p:spPr>
        <p:txBody>
          <a:bodyPr/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GALVA, Iowa | In 2012, Jim Peterson grew 5,000 acres of a new type of corn designed to produce ethanol more efficiently.</a:t>
            </a: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The </a:t>
            </a:r>
            <a:r>
              <a:rPr lang="en-US" sz="1800" dirty="0" err="1">
                <a:solidFill>
                  <a:schemeClr val="bg1"/>
                </a:solidFill>
              </a:rPr>
              <a:t>Washta</a:t>
            </a:r>
            <a:r>
              <a:rPr lang="en-US" sz="1800" dirty="0">
                <a:solidFill>
                  <a:schemeClr val="bg1"/>
                </a:solidFill>
              </a:rPr>
              <a:t>, Iowa area farmer sold the grain for a premium -- 40 cents per bushel more than the regular market </a:t>
            </a:r>
            <a:r>
              <a:rPr lang="en-US" sz="1800" dirty="0" smtClean="0">
                <a:solidFill>
                  <a:schemeClr val="bg1"/>
                </a:solidFill>
              </a:rPr>
              <a:t>price…..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					</a:t>
            </a: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		</a:t>
            </a:r>
            <a:r>
              <a:rPr lang="en-US" sz="1800" i="1" dirty="0" smtClean="0">
                <a:solidFill>
                  <a:schemeClr val="bg1"/>
                </a:solidFill>
              </a:rPr>
              <a:t>Sioux City Journal March 17, 2013</a:t>
            </a:r>
            <a:endParaRPr lang="en-US" sz="1800" dirty="0">
              <a:solidFill>
                <a:schemeClr val="bg1"/>
              </a:solidFill>
            </a:endParaRPr>
          </a:p>
          <a:p>
            <a:pPr algn="l"/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0063"/>
            <a:ext cx="587692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9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Competitive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245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ability gained through attributes and resources to perform at a higher level than others in the same industry or </a:t>
            </a:r>
            <a:r>
              <a:rPr lang="en-US" dirty="0" smtClean="0"/>
              <a:t>market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-  Porter 1980</a:t>
            </a:r>
            <a:endParaRPr lang="en-US" dirty="0"/>
          </a:p>
        </p:txBody>
      </p:sp>
      <p:pic>
        <p:nvPicPr>
          <p:cNvPr id="3074" name="Picture 2" descr="https://encrypted-tbn2.gstatic.com/images?q=tbn:ANd9GcQk-7YlMNmlnS9DFxS9PWC71AcPvk5pop4zZBiKoFaezcEU9ogr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1104900"/>
            <a:ext cx="300091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9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 firm is said to have a competitive advantage when it is implementing a value creating strategy not simultaneously being implemented by any current or potential </a:t>
            </a:r>
            <a:r>
              <a:rPr lang="en-US" i="1" dirty="0" smtClean="0"/>
              <a:t>player.</a:t>
            </a:r>
          </a:p>
          <a:p>
            <a:pPr marL="0" indent="0">
              <a:buNone/>
            </a:pPr>
            <a:r>
              <a:rPr lang="en-US" i="1" dirty="0" smtClean="0"/>
              <a:t>						- </a:t>
            </a:r>
            <a:r>
              <a:rPr lang="en-US" dirty="0" smtClean="0"/>
              <a:t>Barney 1991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25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4288"/>
            <a:ext cx="8229600" cy="3001962"/>
          </a:xfrm>
        </p:spPr>
        <p:txBody>
          <a:bodyPr/>
          <a:lstStyle/>
          <a:p>
            <a:r>
              <a:rPr lang="en-US" dirty="0" smtClean="0"/>
              <a:t>So who benefits from </a:t>
            </a:r>
            <a:br>
              <a:rPr lang="en-US" dirty="0" smtClean="0"/>
            </a:br>
            <a:r>
              <a:rPr lang="en-US" dirty="0" smtClean="0"/>
              <a:t>industry-wide adoption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err="1" smtClean="0"/>
              <a:t>Enogen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(or other technology)?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II.  A new (Another?) Bioenergy Pathway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439862"/>
          </a:xfrm>
        </p:spPr>
        <p:txBody>
          <a:bodyPr/>
          <a:lstStyle/>
          <a:p>
            <a:r>
              <a:rPr lang="en-US" dirty="0" smtClean="0"/>
              <a:t>Bioenergy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4500"/>
            <a:ext cx="4724400" cy="44116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At the highest level - defined by a triplet of a bioenergy feedstock, conversion technology, and </a:t>
            </a:r>
            <a:r>
              <a:rPr lang="en-US" sz="2400" dirty="0" err="1" smtClean="0"/>
              <a:t>bioproduct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Corn-ethanol pathway</a:t>
            </a:r>
          </a:p>
          <a:p>
            <a:pPr lvl="1"/>
            <a:r>
              <a:rPr lang="en-US" sz="2400" dirty="0" smtClean="0"/>
              <a:t>Feedstock: Corn</a:t>
            </a:r>
          </a:p>
          <a:p>
            <a:pPr lvl="1"/>
            <a:r>
              <a:rPr lang="en-US" sz="2400" dirty="0" smtClean="0"/>
              <a:t>Conversion Technology: Fermentation</a:t>
            </a:r>
          </a:p>
          <a:p>
            <a:pPr lvl="1"/>
            <a:r>
              <a:rPr lang="en-US" sz="2400" dirty="0" err="1" smtClean="0"/>
              <a:t>Bioproduct</a:t>
            </a:r>
            <a:r>
              <a:rPr lang="en-US" sz="2400" dirty="0" smtClean="0"/>
              <a:t>: Ethanol</a:t>
            </a:r>
            <a:endParaRPr lang="en-US" sz="2400" dirty="0"/>
          </a:p>
        </p:txBody>
      </p:sp>
      <p:pic>
        <p:nvPicPr>
          <p:cNvPr id="4098" name="Picture 2" descr="image of Figure 2.1: Summary of Common Bioenergy Pathways (Only currently commercially viable technologies are included.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971" y="2095498"/>
            <a:ext cx="4481029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0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4117</TotalTime>
  <Words>561</Words>
  <Application>Microsoft Office PowerPoint</Application>
  <PresentationFormat>On-screen Show (4:3)</PresentationFormat>
  <Paragraphs>124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ndsu-template1(1)</vt:lpstr>
      <vt:lpstr>PowerPoint Presentation</vt:lpstr>
      <vt:lpstr>The Role of Transportation  in the Competitive Advantage of Industrial Sugar </vt:lpstr>
      <vt:lpstr>PowerPoint Presentation</vt:lpstr>
      <vt:lpstr>PowerPoint Presentation</vt:lpstr>
      <vt:lpstr>Competitive Advantage</vt:lpstr>
      <vt:lpstr>PowerPoint Presentation</vt:lpstr>
      <vt:lpstr>So who benefits from  industry-wide adoption  of Enogen  (or other technology)?</vt:lpstr>
      <vt:lpstr>Part II.  A new (Another?) Bioenergy Pathway</vt:lpstr>
      <vt:lpstr>Bioenergy Pathways</vt:lpstr>
      <vt:lpstr>Energy Beets: A New Domestic Energy Crop</vt:lpstr>
      <vt:lpstr>The Idea</vt:lpstr>
      <vt:lpstr>The Opportunity</vt:lpstr>
      <vt:lpstr>Industrial Sugar</vt:lpstr>
      <vt:lpstr>PowerPoint Presentation</vt:lpstr>
      <vt:lpstr>Part III: The Competitive advantage of Industrial sugar</vt:lpstr>
      <vt:lpstr>Defining Competitive Advantage</vt:lpstr>
      <vt:lpstr>Carbon Footprint</vt:lpstr>
      <vt:lpstr>Agronomic Benefits</vt:lpstr>
      <vt:lpstr>Regional Advantages</vt:lpstr>
      <vt:lpstr>PowerPoint Presentation</vt:lpstr>
      <vt:lpstr>Conclusions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David.Ripplinger</cp:lastModifiedBy>
  <cp:revision>428</cp:revision>
  <dcterms:created xsi:type="dcterms:W3CDTF">2011-12-22T01:26:49Z</dcterms:created>
  <dcterms:modified xsi:type="dcterms:W3CDTF">2013-03-25T13:29:07Z</dcterms:modified>
</cp:coreProperties>
</file>