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1" r:id="rId4"/>
    <p:sldId id="262" r:id="rId5"/>
    <p:sldId id="292" r:id="rId6"/>
    <p:sldId id="286" r:id="rId7"/>
    <p:sldId id="290" r:id="rId8"/>
    <p:sldId id="287" r:id="rId9"/>
    <p:sldId id="288" r:id="rId10"/>
    <p:sldId id="289" r:id="rId11"/>
    <p:sldId id="269" r:id="rId12"/>
    <p:sldId id="270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77" r:id="rId22"/>
    <p:sldId id="279" r:id="rId23"/>
    <p:sldId id="282" r:id="rId24"/>
    <p:sldId id="257" r:id="rId25"/>
    <p:sldId id="280" r:id="rId26"/>
    <p:sldId id="263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99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7DF48-A437-4F22-B90C-22CFC143D5C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33B4-F695-4E84-94CF-DEE524E6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33B4-F695-4E84-94CF-DEE524E66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3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8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E1F07-723D-46E5-8E96-E33AE2BE15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91BCD-6D3B-4AD1-9E46-DFD8DAA0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646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  <a:ea typeface="Tahoma" pitchFamily="34" charset="0"/>
                <a:cs typeface="Tahoma" pitchFamily="34" charset="0"/>
              </a:rPr>
              <a:t>Midwest Residential </a:t>
            </a:r>
            <a:br>
              <a:rPr lang="en-US" b="1" dirty="0" smtClean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+mn-lt"/>
                <a:ea typeface="Tahoma" pitchFamily="34" charset="0"/>
                <a:cs typeface="Tahoma" pitchFamily="34" charset="0"/>
              </a:rPr>
              <a:t>Heating Fuel Use Assessment</a:t>
            </a:r>
            <a:endParaRPr lang="en-US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678" y="228600"/>
            <a:ext cx="5304644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8952" y="5267980"/>
            <a:ext cx="772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Fred Iutzi</a:t>
            </a:r>
            <a:r>
              <a:rPr lang="en-US" sz="2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Xiaolan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Liu</a:t>
            </a:r>
            <a:r>
              <a:rPr lang="en-US" sz="2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&amp; David Ripplinger</a:t>
            </a:r>
            <a:r>
              <a:rPr lang="en-US" sz="2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230469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ea typeface="Tahoma" pitchFamily="34" charset="0"/>
                <a:cs typeface="Tahoma" pitchFamily="34" charset="0"/>
              </a:rPr>
              <a:t>Heating the Midwest Conference &amp; Expo</a:t>
            </a:r>
          </a:p>
          <a:p>
            <a:pPr algn="ctr"/>
            <a:r>
              <a:rPr lang="en-US" sz="2000" dirty="0" smtClean="0">
                <a:latin typeface="+mj-lt"/>
                <a:ea typeface="Tahoma" pitchFamily="34" charset="0"/>
                <a:cs typeface="Tahoma" pitchFamily="34" charset="0"/>
              </a:rPr>
              <a:t>Apr. 24-26, 2013 •  Carlton, MN</a:t>
            </a:r>
            <a:endParaRPr lang="en-US" sz="20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687" y="5906869"/>
            <a:ext cx="776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Illinois Institute for Rural Affairs at Western Illinois University</a:t>
            </a:r>
          </a:p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Dept. of Agribusiness &amp; Appl. Economics, North Dakota State University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9100" y="5029200"/>
            <a:ext cx="8305800" cy="0"/>
          </a:xfrm>
          <a:prstGeom prst="line">
            <a:avLst/>
          </a:prstGeom>
          <a:ln w="508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" y="2590800"/>
            <a:ext cx="8305800" cy="0"/>
          </a:xfrm>
          <a:prstGeom prst="line">
            <a:avLst/>
          </a:prstGeom>
          <a:ln w="508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 bwMode="auto">
          <a:xfrm>
            <a:off x="914400" y="228600"/>
            <a:ext cx="7863840" cy="63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4800" y="51054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1676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859959"/>
            <a:ext cx="2860078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Fuel Oil</a:t>
            </a:r>
            <a:endParaRPr lang="en-US" sz="44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8" name="Group 7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3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8"/>
          <a:stretch/>
        </p:blipFill>
        <p:spPr>
          <a:xfrm>
            <a:off x="1371600" y="76200"/>
            <a:ext cx="7744968" cy="6328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8" t="41906" r="2492" b="39311"/>
          <a:stretch/>
        </p:blipFill>
        <p:spPr>
          <a:xfrm>
            <a:off x="2438400" y="4267200"/>
            <a:ext cx="1234440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90672" y="4325112"/>
            <a:ext cx="548640" cy="15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676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859959"/>
            <a:ext cx="4267200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Total Households</a:t>
            </a:r>
            <a:endParaRPr lang="en-US" sz="44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9" name="Group 8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1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>
          <a:xfrm>
            <a:off x="1097280" y="264959"/>
            <a:ext cx="8046720" cy="6328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0" t="42536" r="5660" b="39402"/>
          <a:stretch/>
        </p:blipFill>
        <p:spPr>
          <a:xfrm>
            <a:off x="2819400" y="3981271"/>
            <a:ext cx="64008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676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1447800" y="76200"/>
            <a:ext cx="7543800" cy="6705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1752599"/>
            <a:ext cx="3886200" cy="3733801"/>
          </a:xfrm>
          <a:prstGeom prst="rect">
            <a:avLst/>
          </a:prstGeom>
          <a:solidFill>
            <a:schemeClr val="bg1"/>
          </a:solidFill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8480" y="2935575"/>
            <a:ext cx="355092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NOAA National Climatic Data Center (NCDC) data set TR-9640 </a:t>
            </a:r>
            <a:r>
              <a:rPr lang="en-US" dirty="0" smtClean="0"/>
              <a:t>provides annual heating degree day accumulation by climate division. </a:t>
            </a:r>
          </a:p>
          <a:p>
            <a:endParaRPr lang="en-US" sz="900" dirty="0"/>
          </a:p>
          <a:p>
            <a:r>
              <a:rPr lang="en-US" dirty="0" smtClean="0"/>
              <a:t>Calculated a ten-year average, 2001-2010. Imputed division averages to counties. Calculated statewide averages.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98591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98591"/>
            <a:ext cx="1017307" cy="914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68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>
          <a:xfrm>
            <a:off x="1097280" y="264959"/>
            <a:ext cx="8046720" cy="6328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0" t="42536" r="5660" b="39402"/>
          <a:stretch/>
        </p:blipFill>
        <p:spPr>
          <a:xfrm>
            <a:off x="2819400" y="3981271"/>
            <a:ext cx="64008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676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859959"/>
            <a:ext cx="2860078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HDD</a:t>
            </a:r>
            <a:endParaRPr lang="en-US" sz="44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3" name="Group 12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28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000" y="6263788"/>
            <a:ext cx="1447800" cy="594212"/>
            <a:chOff x="7620000" y="6172199"/>
            <a:chExt cx="1447800" cy="594212"/>
          </a:xfrm>
        </p:grpSpPr>
        <p:grpSp>
          <p:nvGrpSpPr>
            <p:cNvPr id="32" name="Group 31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2667000" cy="804672"/>
          </a:xfrm>
        </p:spPr>
        <p:txBody>
          <a:bodyPr/>
          <a:lstStyle/>
          <a:p>
            <a:r>
              <a:rPr lang="en-US" u="sng" dirty="0" smtClean="0"/>
              <a:t>Methods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952500"/>
            <a:ext cx="3429000" cy="55625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For each state or multi-state grouping, calculated fuel consumption in MMBTU per household per HDD. Repeated for each fuel.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For each county, multiplied corresponding state consumption factor by total households and annual HDD. Repeated for each fuel.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For each county, calculated hypothetical biomass demand under scenarios of 10% &amp; 25% displacement of LP + electricity.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172170"/>
            <a:ext cx="27681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MMBTU / household / HDD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consumption factor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6400800" y="685800"/>
            <a:ext cx="356070" cy="175260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766560" y="609600"/>
            <a:ext cx="1447800" cy="1943100"/>
          </a:xfrm>
        </p:spPr>
        <p:txBody>
          <a:bodyPr>
            <a:noAutofit/>
          </a:bodyPr>
          <a:lstStyle/>
          <a:p>
            <a:pPr marL="230188" indent="-230188">
              <a:lnSpc>
                <a:spcPct val="80000"/>
              </a:lnSpc>
            </a:pPr>
            <a:r>
              <a:rPr lang="en-US" sz="1800" dirty="0"/>
              <a:t>IA - MN - ND - SD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/>
              <a:t>IL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/>
              <a:t>IN - OH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/>
              <a:t>MI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/>
              <a:t>MO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/>
              <a:t>WI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2026" y="2845475"/>
            <a:ext cx="265457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consumption factor</a:t>
            </a:r>
          </a:p>
          <a:p>
            <a:pPr algn="ctr"/>
            <a:r>
              <a:rPr lang="en-US" dirty="0" smtClean="0"/>
              <a:t>x</a:t>
            </a:r>
          </a:p>
          <a:p>
            <a:pPr algn="ctr"/>
            <a:r>
              <a:rPr lang="en-US" dirty="0" smtClean="0"/>
              <a:t>total households</a:t>
            </a:r>
          </a:p>
          <a:p>
            <a:pPr algn="ctr"/>
            <a:r>
              <a:rPr lang="en-US" dirty="0" smtClean="0"/>
              <a:t>x</a:t>
            </a:r>
          </a:p>
          <a:p>
            <a:pPr algn="ctr"/>
            <a:r>
              <a:rPr lang="en-US" dirty="0" smtClean="0"/>
              <a:t>annual HDDs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fuel consumption MMBTU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6400800" y="2945725"/>
            <a:ext cx="356070" cy="175260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766560" y="2869525"/>
            <a:ext cx="1145142" cy="217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 smtClean="0"/>
              <a:t>Each of:</a:t>
            </a:r>
          </a:p>
          <a:p>
            <a:pPr marL="230188" indent="-230188"/>
            <a:r>
              <a:rPr lang="en-US" sz="3300" dirty="0" smtClean="0"/>
              <a:t>305 co.</a:t>
            </a:r>
          </a:p>
          <a:p>
            <a:pPr marL="230188" indent="-230188"/>
            <a:r>
              <a:rPr lang="en-US" sz="3300" dirty="0" smtClean="0"/>
              <a:t>102 co.</a:t>
            </a:r>
          </a:p>
          <a:p>
            <a:pPr marL="230188" indent="-230188"/>
            <a:r>
              <a:rPr lang="en-US" sz="3300" dirty="0" smtClean="0"/>
              <a:t>180 co.</a:t>
            </a:r>
          </a:p>
          <a:p>
            <a:pPr marL="230188" indent="-230188"/>
            <a:r>
              <a:rPr lang="en-US" sz="3300" dirty="0" smtClean="0"/>
              <a:t>  83 co.</a:t>
            </a:r>
          </a:p>
          <a:p>
            <a:pPr marL="230188" indent="-230188"/>
            <a:r>
              <a:rPr lang="en-US" sz="3300" dirty="0" smtClean="0"/>
              <a:t>115 co.</a:t>
            </a:r>
          </a:p>
          <a:p>
            <a:pPr marL="230188" indent="-230188"/>
            <a:r>
              <a:rPr lang="en-US" sz="3300" dirty="0" smtClean="0"/>
              <a:t>  72 co.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9100" y="2705100"/>
            <a:ext cx="8305800" cy="0"/>
          </a:xfrm>
          <a:prstGeom prst="line">
            <a:avLst/>
          </a:prstGeom>
          <a:ln w="254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100" y="4991100"/>
            <a:ext cx="8305800" cy="0"/>
          </a:xfrm>
          <a:prstGeom prst="line">
            <a:avLst/>
          </a:prstGeom>
          <a:ln w="254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6330" y="5181600"/>
            <a:ext cx="285251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(LP MMBTU + Elec. MMBTU)</a:t>
            </a:r>
          </a:p>
          <a:p>
            <a:pPr algn="ctr"/>
            <a:r>
              <a:rPr lang="en-US" dirty="0" smtClean="0"/>
              <a:t>x</a:t>
            </a:r>
          </a:p>
          <a:p>
            <a:pPr algn="ctr"/>
            <a:r>
              <a:rPr lang="en-US" dirty="0" smtClean="0"/>
              <a:t>% displacement</a:t>
            </a:r>
          </a:p>
          <a:p>
            <a:pPr algn="ctr"/>
            <a:r>
              <a:rPr lang="en-US" dirty="0" smtClean="0"/>
              <a:t>/</a:t>
            </a:r>
          </a:p>
          <a:p>
            <a:pPr algn="ctr"/>
            <a:r>
              <a:rPr lang="en-US" dirty="0" smtClean="0"/>
              <a:t>16 MMBTU / t DM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7949730" y="690372"/>
            <a:ext cx="356070" cy="175260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8229600" y="1143000"/>
            <a:ext cx="914400" cy="95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</a:pPr>
            <a:r>
              <a:rPr lang="en-US" sz="1800" dirty="0" smtClean="0"/>
              <a:t>NG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 smtClean="0"/>
              <a:t>LP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 smtClean="0"/>
              <a:t>Elec.</a:t>
            </a:r>
          </a:p>
        </p:txBody>
      </p:sp>
      <p:sp>
        <p:nvSpPr>
          <p:cNvPr id="24" name="Left Brace 23"/>
          <p:cNvSpPr/>
          <p:nvPr/>
        </p:nvSpPr>
        <p:spPr>
          <a:xfrm>
            <a:off x="7924800" y="2933700"/>
            <a:ext cx="356070" cy="175260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8204670" y="3386328"/>
            <a:ext cx="914400" cy="95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</a:pPr>
            <a:r>
              <a:rPr lang="en-US" sz="1800" dirty="0" smtClean="0"/>
              <a:t>NG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 smtClean="0"/>
              <a:t>LP</a:t>
            </a:r>
          </a:p>
          <a:p>
            <a:pPr marL="230188" indent="-230188">
              <a:lnSpc>
                <a:spcPct val="80000"/>
              </a:lnSpc>
            </a:pPr>
            <a:r>
              <a:rPr lang="en-US" sz="1800" dirty="0" smtClean="0"/>
              <a:t>Elec.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6400800" y="5295900"/>
            <a:ext cx="356070" cy="118872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755390" y="5494020"/>
            <a:ext cx="1145142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Each of:</a:t>
            </a:r>
          </a:p>
          <a:p>
            <a:pPr marL="230188" indent="-230188"/>
            <a:r>
              <a:rPr lang="en-US" sz="1800" dirty="0" smtClean="0"/>
              <a:t>857 co.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7924800" y="5295900"/>
            <a:ext cx="356070" cy="118872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8202168" y="5494020"/>
            <a:ext cx="86461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/>
            <a:r>
              <a:rPr lang="en-US" sz="1800" dirty="0" smtClean="0"/>
              <a:t>10%</a:t>
            </a:r>
          </a:p>
          <a:p>
            <a:pPr marL="230188" indent="-230188"/>
            <a:r>
              <a:rPr lang="en-US" sz="1800" dirty="0" smtClean="0"/>
              <a:t>25%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33400" y="3810000"/>
            <a:ext cx="5943600" cy="0"/>
          </a:xfrm>
          <a:prstGeom prst="line">
            <a:avLst/>
          </a:prstGeom>
          <a:ln w="25400">
            <a:solidFill>
              <a:srgbClr val="004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 uiExpand="1" animBg="1"/>
      <p:bldP spid="15" grpId="0" uiExpand="1" animBg="1"/>
      <p:bldP spid="16" grpId="0" uiExpand="1"/>
      <p:bldP spid="21" grpId="0" animBg="1"/>
      <p:bldP spid="24" grpId="0" uiExpand="1" animBg="1"/>
      <p:bldP spid="25" grpId="0" uiExpand="1"/>
      <p:bldP spid="26" grpId="0" animBg="1"/>
      <p:bldP spid="27" grpId="0"/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"/>
          <a:stretch/>
        </p:blipFill>
        <p:spPr bwMode="auto">
          <a:xfrm>
            <a:off x="1203960" y="497681"/>
            <a:ext cx="7863840" cy="62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0" y="-76200"/>
            <a:ext cx="19812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Results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859959"/>
            <a:ext cx="2971800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Natural gas</a:t>
            </a:r>
            <a:endParaRPr lang="en-US" sz="4400" i="1" dirty="0"/>
          </a:p>
        </p:txBody>
      </p:sp>
      <p:sp>
        <p:nvSpPr>
          <p:cNvPr id="8" name="Rectangle 7"/>
          <p:cNvSpPr/>
          <p:nvPr/>
        </p:nvSpPr>
        <p:spPr>
          <a:xfrm>
            <a:off x="8001000" y="52578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5" name="Group 14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43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58"/>
          <a:stretch/>
        </p:blipFill>
        <p:spPr bwMode="auto">
          <a:xfrm>
            <a:off x="1188720" y="395287"/>
            <a:ext cx="795528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0" y="-76200"/>
            <a:ext cx="19812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Results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2359"/>
            <a:ext cx="2971800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LP</a:t>
            </a:r>
            <a:endParaRPr lang="en-US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8001000" y="52578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77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"/>
          <a:stretch/>
        </p:blipFill>
        <p:spPr bwMode="auto">
          <a:xfrm>
            <a:off x="1234440" y="374904"/>
            <a:ext cx="786384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0" y="-76200"/>
            <a:ext cx="19812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Results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2359"/>
            <a:ext cx="2971800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Electricity</a:t>
            </a:r>
            <a:endParaRPr lang="en-US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8001000" y="52578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0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" b="714"/>
          <a:stretch/>
        </p:blipFill>
        <p:spPr bwMode="auto">
          <a:xfrm>
            <a:off x="1207008" y="347472"/>
            <a:ext cx="7772400" cy="63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367387"/>
            <a:ext cx="3810000" cy="928013"/>
            <a:chOff x="-2209800" y="3293467"/>
            <a:chExt cx="3810000" cy="928013"/>
          </a:xfrm>
        </p:grpSpPr>
        <p:sp>
          <p:nvSpPr>
            <p:cNvPr id="4" name="TextBox 3"/>
            <p:cNvSpPr txBox="1"/>
            <p:nvPr/>
          </p:nvSpPr>
          <p:spPr>
            <a:xfrm>
              <a:off x="-990600" y="3840480"/>
              <a:ext cx="25908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Residential Heating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2209800" y="3293467"/>
              <a:ext cx="3810000" cy="6215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Biomass Demand From Replacement of 10% of LP and Electricity Used for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6012359"/>
            <a:ext cx="3200400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10% Biomass</a:t>
            </a:r>
            <a:endParaRPr lang="en-US" sz="4400" i="1" dirty="0"/>
          </a:p>
        </p:txBody>
      </p:sp>
      <p:sp>
        <p:nvSpPr>
          <p:cNvPr id="8" name="Rectangle 7"/>
          <p:cNvSpPr/>
          <p:nvPr/>
        </p:nvSpPr>
        <p:spPr>
          <a:xfrm>
            <a:off x="8001000" y="52578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5"/>
          <p:cNvSpPr txBox="1">
            <a:spLocks/>
          </p:cNvSpPr>
          <p:nvPr/>
        </p:nvSpPr>
        <p:spPr>
          <a:xfrm>
            <a:off x="0" y="-76200"/>
            <a:ext cx="19812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Results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259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" b="714"/>
          <a:stretch/>
        </p:blipFill>
        <p:spPr bwMode="auto">
          <a:xfrm>
            <a:off x="1207008" y="347472"/>
            <a:ext cx="7772400" cy="63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367387"/>
            <a:ext cx="3810000" cy="928013"/>
            <a:chOff x="-2209800" y="3293467"/>
            <a:chExt cx="3810000" cy="928013"/>
          </a:xfrm>
        </p:grpSpPr>
        <p:sp>
          <p:nvSpPr>
            <p:cNvPr id="4" name="TextBox 3"/>
            <p:cNvSpPr txBox="1"/>
            <p:nvPr/>
          </p:nvSpPr>
          <p:spPr>
            <a:xfrm>
              <a:off x="-990600" y="3840480"/>
              <a:ext cx="25908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Residential Heating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2209800" y="3293467"/>
              <a:ext cx="3810000" cy="6215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Biomass Demand From Replacement of 25% of LP and Electricity Used for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6012359"/>
            <a:ext cx="3200400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25% Biomass</a:t>
            </a:r>
            <a:endParaRPr lang="en-US" sz="4400" i="1" dirty="0"/>
          </a:p>
        </p:txBody>
      </p:sp>
      <p:sp>
        <p:nvSpPr>
          <p:cNvPr id="8" name="Rectangle 7"/>
          <p:cNvSpPr/>
          <p:nvPr/>
        </p:nvSpPr>
        <p:spPr>
          <a:xfrm>
            <a:off x="8001000" y="52578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5"/>
          <p:cNvSpPr txBox="1">
            <a:spLocks/>
          </p:cNvSpPr>
          <p:nvPr/>
        </p:nvSpPr>
        <p:spPr>
          <a:xfrm>
            <a:off x="0" y="-76200"/>
            <a:ext cx="19812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Results</a:t>
            </a:r>
            <a:endParaRPr lang="en-US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48" y="3959352"/>
            <a:ext cx="1028700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98" y="2209800"/>
            <a:ext cx="60280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57998" y="2209800"/>
            <a:ext cx="6028004" cy="2286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590800" cy="3505200"/>
          </a:xfrm>
        </p:spPr>
        <p:txBody>
          <a:bodyPr>
            <a:noAutofit/>
          </a:bodyPr>
          <a:lstStyle/>
          <a:p>
            <a:r>
              <a:rPr lang="en-US" sz="1200" dirty="0"/>
              <a:t>Pete Aube, Potlatch Corp.</a:t>
            </a:r>
          </a:p>
          <a:p>
            <a:r>
              <a:rPr lang="en-US" sz="1200" dirty="0"/>
              <a:t>Steve </a:t>
            </a:r>
            <a:r>
              <a:rPr lang="en-US" sz="1200" dirty="0" err="1"/>
              <a:t>Bertjens</a:t>
            </a:r>
            <a:r>
              <a:rPr lang="en-US" sz="1200" dirty="0"/>
              <a:t>, USDA</a:t>
            </a:r>
          </a:p>
          <a:p>
            <a:r>
              <a:rPr lang="en-US" sz="1200" dirty="0"/>
              <a:t>Stuart </a:t>
            </a:r>
            <a:r>
              <a:rPr lang="en-US" sz="1200" dirty="0" err="1"/>
              <a:t>Birrell</a:t>
            </a:r>
            <a:r>
              <a:rPr lang="en-US" sz="1200" dirty="0"/>
              <a:t>, ISU</a:t>
            </a:r>
          </a:p>
          <a:p>
            <a:r>
              <a:rPr lang="en-US" sz="1200" dirty="0"/>
              <a:t>Cara Carper, SW Badger RC&amp;D</a:t>
            </a:r>
          </a:p>
          <a:p>
            <a:r>
              <a:rPr lang="en-US" sz="1200" dirty="0"/>
              <a:t>Mike </a:t>
            </a:r>
            <a:r>
              <a:rPr lang="en-US" sz="1200" dirty="0" err="1"/>
              <a:t>Curci</a:t>
            </a:r>
            <a:r>
              <a:rPr lang="en-US" sz="1200" dirty="0"/>
              <a:t>, </a:t>
            </a:r>
            <a:r>
              <a:rPr lang="en-US" sz="1200" dirty="0" err="1"/>
              <a:t>Andritz</a:t>
            </a:r>
            <a:r>
              <a:rPr lang="en-US" sz="1200" dirty="0"/>
              <a:t> Inc.</a:t>
            </a:r>
          </a:p>
          <a:p>
            <a:r>
              <a:rPr lang="en-US" sz="1200" dirty="0"/>
              <a:t>Al </a:t>
            </a:r>
            <a:r>
              <a:rPr lang="en-US" sz="1200" dirty="0" err="1"/>
              <a:t>Doering</a:t>
            </a:r>
            <a:r>
              <a:rPr lang="en-US" sz="1200" dirty="0"/>
              <a:t>, AURI</a:t>
            </a:r>
          </a:p>
          <a:p>
            <a:r>
              <a:rPr lang="en-US" sz="1200" dirty="0"/>
              <a:t>Nate Dorr, NWMF</a:t>
            </a:r>
          </a:p>
          <a:p>
            <a:r>
              <a:rPr lang="en-US" sz="1200" dirty="0"/>
              <a:t>Mary Eaton, Idea Circle</a:t>
            </a:r>
          </a:p>
          <a:p>
            <a:r>
              <a:rPr lang="en-US" sz="1200" dirty="0"/>
              <a:t>Lindberg </a:t>
            </a:r>
            <a:r>
              <a:rPr lang="en-US" sz="1200" dirty="0" err="1"/>
              <a:t>Ekoka</a:t>
            </a:r>
            <a:r>
              <a:rPr lang="en-US" sz="1200" dirty="0"/>
              <a:t>, MFRC</a:t>
            </a:r>
          </a:p>
          <a:p>
            <a:r>
              <a:rPr lang="en-US" sz="1200" dirty="0"/>
              <a:t>Rod </a:t>
            </a:r>
            <a:r>
              <a:rPr lang="en-US" sz="1200" dirty="0" err="1"/>
              <a:t>Enberg</a:t>
            </a:r>
            <a:r>
              <a:rPr lang="en-US" sz="1200" dirty="0"/>
              <a:t>, </a:t>
            </a:r>
            <a:r>
              <a:rPr lang="en-US" sz="1200" dirty="0" err="1"/>
              <a:t>Enberg</a:t>
            </a:r>
            <a:r>
              <a:rPr lang="en-US" sz="1200" dirty="0"/>
              <a:t> </a:t>
            </a:r>
            <a:r>
              <a:rPr lang="en-US" sz="1200" dirty="0" smtClean="0"/>
              <a:t>Logging Sup.</a:t>
            </a:r>
            <a:endParaRPr lang="en-US" sz="1200" dirty="0"/>
          </a:p>
          <a:p>
            <a:r>
              <a:rPr lang="en-US" sz="1200" dirty="0" smtClean="0"/>
              <a:t>Jill </a:t>
            </a:r>
            <a:r>
              <a:rPr lang="en-US" sz="1200" dirty="0" err="1" smtClean="0"/>
              <a:t>Euken</a:t>
            </a:r>
            <a:r>
              <a:rPr lang="en-US" sz="1200" dirty="0" smtClean="0"/>
              <a:t>, ISU</a:t>
            </a:r>
          </a:p>
          <a:p>
            <a:r>
              <a:rPr lang="en-US" sz="1200" dirty="0" smtClean="0"/>
              <a:t>Cam </a:t>
            </a:r>
            <a:r>
              <a:rPr lang="en-US" sz="1200" dirty="0" err="1"/>
              <a:t>Fanfulik</a:t>
            </a:r>
            <a:r>
              <a:rPr lang="en-US" sz="1200" dirty="0"/>
              <a:t>, NWRDC</a:t>
            </a:r>
          </a:p>
          <a:p>
            <a:r>
              <a:rPr lang="en-US" sz="1200" dirty="0"/>
              <a:t>Dave </a:t>
            </a:r>
            <a:r>
              <a:rPr lang="en-US" sz="1200" dirty="0" err="1"/>
              <a:t>Fiebelkorn</a:t>
            </a:r>
            <a:r>
              <a:rPr lang="en-US" sz="1200" dirty="0"/>
              <a:t>, Woodshed </a:t>
            </a:r>
            <a:r>
              <a:rPr lang="en-US" sz="1200" dirty="0" err="1"/>
              <a:t>Ren</a:t>
            </a:r>
            <a:r>
              <a:rPr lang="en-US" sz="1200" dirty="0"/>
              <a:t>.</a:t>
            </a:r>
          </a:p>
          <a:p>
            <a:r>
              <a:rPr lang="en-US" sz="1200" dirty="0"/>
              <a:t>Joel </a:t>
            </a:r>
            <a:r>
              <a:rPr lang="en-US" sz="1200" dirty="0" err="1"/>
              <a:t>Haskard</a:t>
            </a:r>
            <a:r>
              <a:rPr lang="en-US" sz="1200" dirty="0"/>
              <a:t>, UMN</a:t>
            </a:r>
          </a:p>
          <a:p>
            <a:r>
              <a:rPr lang="en-US" sz="1200" dirty="0"/>
              <a:t>Steve Hubbard, State of WI</a:t>
            </a:r>
          </a:p>
          <a:p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71800" y="1676400"/>
            <a:ext cx="3124200" cy="3505200"/>
          </a:xfrm>
        </p:spPr>
        <p:txBody>
          <a:bodyPr>
            <a:noAutofit/>
          </a:bodyPr>
          <a:lstStyle/>
          <a:p>
            <a:r>
              <a:rPr lang="en-US" sz="1200" dirty="0" smtClean="0"/>
              <a:t>Scott </a:t>
            </a:r>
            <a:r>
              <a:rPr lang="en-US" sz="1200" dirty="0"/>
              <a:t>Hull, State of WI</a:t>
            </a:r>
          </a:p>
          <a:p>
            <a:r>
              <a:rPr lang="en-US" sz="1200" dirty="0" smtClean="0"/>
              <a:t>Fred </a:t>
            </a:r>
            <a:r>
              <a:rPr lang="en-US" sz="1200" dirty="0"/>
              <a:t>Iutzi, IIRA</a:t>
            </a:r>
          </a:p>
          <a:p>
            <a:r>
              <a:rPr lang="en-US" sz="1200" dirty="0"/>
              <a:t>Steve John, AWI</a:t>
            </a:r>
          </a:p>
          <a:p>
            <a:r>
              <a:rPr lang="en-US" sz="1200" dirty="0"/>
              <a:t>Bill Johnson, BCS</a:t>
            </a:r>
          </a:p>
          <a:p>
            <a:r>
              <a:rPr lang="en-US" sz="1200" dirty="0"/>
              <a:t>Kevin </a:t>
            </a:r>
            <a:r>
              <a:rPr lang="en-US" sz="1200" dirty="0" err="1"/>
              <a:t>Kephart</a:t>
            </a:r>
            <a:r>
              <a:rPr lang="en-US" sz="1200" dirty="0"/>
              <a:t>, SDSU</a:t>
            </a:r>
          </a:p>
          <a:p>
            <a:r>
              <a:rPr lang="en-US" sz="1200" dirty="0"/>
              <a:t>Kimberly </a:t>
            </a:r>
            <a:r>
              <a:rPr lang="en-US" sz="1200" dirty="0" err="1"/>
              <a:t>Korbecki</a:t>
            </a:r>
            <a:r>
              <a:rPr lang="en-US" sz="1200" dirty="0"/>
              <a:t>, State of MI</a:t>
            </a:r>
          </a:p>
          <a:p>
            <a:r>
              <a:rPr lang="en-US" sz="1200" dirty="0"/>
              <a:t>Joe Kramer, Energy Ctr. of WI</a:t>
            </a:r>
          </a:p>
          <a:p>
            <a:r>
              <a:rPr lang="en-US" sz="1200" dirty="0" smtClean="0"/>
              <a:t>Nan Larson, AURI</a:t>
            </a:r>
          </a:p>
          <a:p>
            <a:r>
              <a:rPr lang="en-US" sz="1200" dirty="0" smtClean="0"/>
              <a:t>Gail </a:t>
            </a:r>
            <a:r>
              <a:rPr lang="en-US" sz="1200" dirty="0" err="1" smtClean="0"/>
              <a:t>Leverson</a:t>
            </a:r>
            <a:r>
              <a:rPr lang="en-US" sz="1200" dirty="0" smtClean="0"/>
              <a:t>, Cass Co., MN</a:t>
            </a:r>
          </a:p>
          <a:p>
            <a:r>
              <a:rPr lang="en-US" sz="1200" dirty="0" smtClean="0"/>
              <a:t>Mark Lindquist, State of MN</a:t>
            </a:r>
          </a:p>
          <a:p>
            <a:r>
              <a:rPr lang="en-US" sz="1200" dirty="0" err="1" smtClean="0"/>
              <a:t>Xiaolan</a:t>
            </a:r>
            <a:r>
              <a:rPr lang="en-US" sz="1200" dirty="0" smtClean="0"/>
              <a:t> Liu, IIRA</a:t>
            </a:r>
          </a:p>
          <a:p>
            <a:r>
              <a:rPr lang="en-US" sz="1200" dirty="0" err="1" smtClean="0"/>
              <a:t>Thein</a:t>
            </a:r>
            <a:r>
              <a:rPr lang="en-US" sz="1200" dirty="0" smtClean="0"/>
              <a:t> </a:t>
            </a:r>
            <a:r>
              <a:rPr lang="en-US" sz="1200" dirty="0" err="1" smtClean="0"/>
              <a:t>Maung</a:t>
            </a:r>
            <a:r>
              <a:rPr lang="en-US" sz="1200" dirty="0" smtClean="0"/>
              <a:t>, NDSU</a:t>
            </a:r>
          </a:p>
          <a:p>
            <a:r>
              <a:rPr lang="en-US" sz="1200" dirty="0" smtClean="0"/>
              <a:t>Amanda Mott, State of WI</a:t>
            </a:r>
          </a:p>
          <a:p>
            <a:r>
              <a:rPr lang="en-US" sz="1200" dirty="0" smtClean="0"/>
              <a:t>Steve Olson, Fond du Lac Res.</a:t>
            </a:r>
          </a:p>
          <a:p>
            <a:r>
              <a:rPr lang="en-US" sz="1200" dirty="0" err="1"/>
              <a:t>Lissa</a:t>
            </a:r>
            <a:r>
              <a:rPr lang="en-US" sz="1200" dirty="0"/>
              <a:t> </a:t>
            </a:r>
            <a:r>
              <a:rPr lang="en-US" sz="1200" dirty="0" err="1"/>
              <a:t>Pawlisch</a:t>
            </a:r>
            <a:r>
              <a:rPr lang="en-US" sz="1200" dirty="0"/>
              <a:t>, UMN</a:t>
            </a:r>
          </a:p>
          <a:p>
            <a:endParaRPr lang="en-US" sz="14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715000" y="1676400"/>
            <a:ext cx="31242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Don Peterson, </a:t>
            </a:r>
            <a:r>
              <a:rPr lang="en-US" sz="1200" dirty="0" err="1" smtClean="0"/>
              <a:t>Ren</a:t>
            </a:r>
            <a:r>
              <a:rPr lang="en-US" sz="1200" dirty="0" smtClean="0"/>
              <a:t>. Res. Solutions</a:t>
            </a:r>
          </a:p>
          <a:p>
            <a:r>
              <a:rPr lang="en-US" sz="1200" dirty="0" smtClean="0"/>
              <a:t>Becky Philipp, AURI</a:t>
            </a:r>
          </a:p>
          <a:p>
            <a:r>
              <a:rPr lang="en-US" sz="1200" dirty="0" smtClean="0"/>
              <a:t>Mike </a:t>
            </a:r>
            <a:r>
              <a:rPr lang="en-US" sz="1200" dirty="0" err="1" smtClean="0"/>
              <a:t>Polzin</a:t>
            </a:r>
            <a:r>
              <a:rPr lang="en-US" sz="1200" dirty="0" smtClean="0"/>
              <a:t>, MN Power</a:t>
            </a:r>
          </a:p>
          <a:p>
            <a:r>
              <a:rPr lang="en-US" sz="1200" dirty="0" smtClean="0"/>
              <a:t>Gary </a:t>
            </a:r>
            <a:r>
              <a:rPr lang="en-US" sz="1200" dirty="0" err="1" smtClean="0"/>
              <a:t>Radloff</a:t>
            </a:r>
            <a:r>
              <a:rPr lang="en-US" sz="1200" dirty="0" smtClean="0"/>
              <a:t>, UW</a:t>
            </a:r>
          </a:p>
          <a:p>
            <a:r>
              <a:rPr lang="en-US" sz="1200" dirty="0" smtClean="0"/>
              <a:t>Chris Reynolds, Phoenix Recycling</a:t>
            </a:r>
          </a:p>
          <a:p>
            <a:r>
              <a:rPr lang="en-US" sz="1200" dirty="0" smtClean="0"/>
              <a:t>Steve Richter, TNC</a:t>
            </a:r>
          </a:p>
          <a:p>
            <a:r>
              <a:rPr lang="en-US" sz="1200" dirty="0" smtClean="0"/>
              <a:t>Dave </a:t>
            </a:r>
            <a:r>
              <a:rPr lang="en-US" sz="1200" dirty="0" err="1" smtClean="0"/>
              <a:t>Ripplinger</a:t>
            </a:r>
            <a:r>
              <a:rPr lang="en-US" sz="1200" dirty="0" smtClean="0"/>
              <a:t>, NDSU</a:t>
            </a:r>
          </a:p>
          <a:p>
            <a:r>
              <a:rPr lang="en-US" sz="1200" dirty="0" smtClean="0"/>
              <a:t>Scott Robinson, CVAE</a:t>
            </a:r>
          </a:p>
          <a:p>
            <a:r>
              <a:rPr lang="en-US" sz="1200" dirty="0" smtClean="0"/>
              <a:t>Dean Sedgwick, Itasca Power</a:t>
            </a:r>
          </a:p>
          <a:p>
            <a:r>
              <a:rPr lang="en-US" sz="1200" dirty="0" smtClean="0"/>
              <a:t>Wade </a:t>
            </a:r>
            <a:r>
              <a:rPr lang="en-US" sz="1200" dirty="0" err="1" smtClean="0"/>
              <a:t>Stomgren</a:t>
            </a:r>
            <a:r>
              <a:rPr lang="en-US" sz="1200" dirty="0" smtClean="0"/>
              <a:t>, RMS</a:t>
            </a:r>
          </a:p>
          <a:p>
            <a:r>
              <a:rPr lang="en-US" sz="1200" dirty="0" smtClean="0"/>
              <a:t>Doug Tiffany, UMN</a:t>
            </a:r>
          </a:p>
          <a:p>
            <a:r>
              <a:rPr lang="en-US" sz="1200" dirty="0" smtClean="0"/>
              <a:t>Kevin </a:t>
            </a:r>
            <a:r>
              <a:rPr lang="en-US" sz="1200" dirty="0" err="1" smtClean="0"/>
              <a:t>Triemstra</a:t>
            </a:r>
            <a:r>
              <a:rPr lang="en-US" sz="1200" dirty="0" smtClean="0"/>
              <a:t>, MN Biomass Exch.</a:t>
            </a:r>
          </a:p>
          <a:p>
            <a:r>
              <a:rPr lang="en-US" sz="1200" dirty="0" smtClean="0"/>
              <a:t>Mike </a:t>
            </a:r>
            <a:r>
              <a:rPr lang="en-US" sz="1200" dirty="0" err="1" smtClean="0"/>
              <a:t>Troge</a:t>
            </a:r>
            <a:r>
              <a:rPr lang="en-US" sz="1200" dirty="0" smtClean="0"/>
              <a:t>, Oneida Nation</a:t>
            </a:r>
          </a:p>
          <a:p>
            <a:r>
              <a:rPr lang="en-US" sz="1200" dirty="0" smtClean="0"/>
              <a:t>Bruno </a:t>
            </a:r>
            <a:r>
              <a:rPr lang="en-US" sz="1200" dirty="0" err="1" smtClean="0"/>
              <a:t>Zagar</a:t>
            </a:r>
            <a:r>
              <a:rPr lang="en-US" sz="1200" dirty="0" smtClean="0"/>
              <a:t>, Fond du Lac Res.</a:t>
            </a:r>
          </a:p>
          <a:p>
            <a:r>
              <a:rPr lang="en-US" sz="1200" dirty="0" err="1" smtClean="0"/>
              <a:t>Diomedes</a:t>
            </a:r>
            <a:r>
              <a:rPr lang="en-US" sz="1200" dirty="0" smtClean="0"/>
              <a:t> Zamora, UMN</a:t>
            </a:r>
          </a:p>
          <a:p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HTM Biomass Resources &amp; Demographics Action Team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12" y="5358618"/>
            <a:ext cx="405933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52" y="5364480"/>
            <a:ext cx="391160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12" y="6187441"/>
            <a:ext cx="2103120" cy="34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0" y="5404338"/>
            <a:ext cx="54483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370" y="54012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Team leadership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Becky Philipp &amp;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Doering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4774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authors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Fred Iutzi,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Xiaolan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Liu, 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 David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Ripplinger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1447800"/>
            <a:ext cx="8305800" cy="0"/>
          </a:xfrm>
          <a:prstGeom prst="line">
            <a:avLst/>
          </a:prstGeom>
          <a:ln w="508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1554" r="2609" b="2136"/>
          <a:stretch/>
        </p:blipFill>
        <p:spPr bwMode="auto">
          <a:xfrm>
            <a:off x="762000" y="778954"/>
            <a:ext cx="320040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-180000">
            <a:off x="1637800" y="2198134"/>
            <a:ext cx="1554480" cy="16314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514"/>
            <a:ext cx="1281303" cy="1674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6103" y="458914"/>
            <a:ext cx="137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LP usage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962400" y="76200"/>
            <a:ext cx="5105400" cy="762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Use of results: Example 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74020"/>
              </p:ext>
            </p:extLst>
          </p:nvPr>
        </p:nvGraphicFramePr>
        <p:xfrm>
          <a:off x="4724400" y="1371600"/>
          <a:ext cx="3695700" cy="50901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181100"/>
                <a:gridCol w="1219200"/>
                <a:gridCol w="12954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LP (MMBTU)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 (MMBTU)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17,439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14,864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28,492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24,284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115,523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98,462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Marshall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11,181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16,657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14,197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164,417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140,136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10,956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Peoria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195,483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166,614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5,238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Tazewell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140,344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119,618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Woodford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36,504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31,113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746,977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636,664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0182" y="762000"/>
            <a:ext cx="275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IL Climate Division 4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1644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Use of results: Example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152400"/>
            <a:ext cx="8229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21930"/>
              </p:ext>
            </p:extLst>
          </p:nvPr>
        </p:nvGraphicFramePr>
        <p:xfrm>
          <a:off x="381000" y="1109246"/>
          <a:ext cx="48768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133600"/>
              </a:tblGrid>
              <a:tr h="40373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Fuel consumed</a:t>
                      </a:r>
                      <a:endParaRPr lang="en-US" sz="26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MMBTU</a:t>
                      </a:r>
                      <a:endParaRPr lang="en-US" sz="26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Propane</a:t>
                      </a:r>
                      <a:endParaRPr lang="en-US" sz="2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747,000</a:t>
                      </a:r>
                      <a:endParaRPr lang="en-US" sz="2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Electricity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637,000</a:t>
                      </a:r>
                      <a:endParaRPr lang="en-US" sz="2600" dirty="0"/>
                    </a:p>
                  </a:txBody>
                  <a:tcPr/>
                </a:tc>
              </a:tr>
              <a:tr h="696861">
                <a:tc>
                  <a:txBody>
                    <a:bodyPr/>
                    <a:lstStyle/>
                    <a:p>
                      <a:r>
                        <a:rPr lang="en-US" sz="2600" b="0" i="1" dirty="0" smtClean="0"/>
                        <a:t>Total high-</a:t>
                      </a:r>
                    </a:p>
                    <a:p>
                      <a:r>
                        <a:rPr lang="en-US" sz="2600" b="0" i="1" dirty="0" smtClean="0"/>
                        <a:t>price</a:t>
                      </a:r>
                      <a:r>
                        <a:rPr lang="en-US" sz="2600" b="0" i="1" baseline="0" dirty="0" smtClean="0"/>
                        <a:t> fuels</a:t>
                      </a:r>
                      <a:endParaRPr lang="en-US" sz="2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0" i="1" dirty="0" smtClean="0"/>
                        <a:t>1,380,000</a:t>
                      </a:r>
                      <a:endParaRPr lang="en-US" sz="2600" b="0" i="1" dirty="0"/>
                    </a:p>
                  </a:txBody>
                  <a:tcPr anchor="ctr"/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10% scenario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138,000</a:t>
                      </a:r>
                      <a:endParaRPr lang="en-US" sz="26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15% scenario</a:t>
                      </a:r>
                      <a:endParaRPr lang="en-US" sz="2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207,000</a:t>
                      </a:r>
                      <a:endParaRPr lang="en-US" sz="2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Biomass</a:t>
                      </a:r>
                      <a:r>
                        <a:rPr lang="en-US" sz="2600" b="1" baseline="0" dirty="0" smtClean="0"/>
                        <a:t> demand</a:t>
                      </a:r>
                      <a:endParaRPr lang="en-US" sz="26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t DM</a:t>
                      </a:r>
                      <a:r>
                        <a:rPr lang="en-US" sz="2600" b="1" baseline="0" dirty="0" smtClean="0"/>
                        <a:t> / </a:t>
                      </a:r>
                      <a:r>
                        <a:rPr lang="en-US" sz="2600" b="1" baseline="0" dirty="0" err="1" smtClean="0"/>
                        <a:t>yr</a:t>
                      </a:r>
                      <a:r>
                        <a:rPr lang="en-US" sz="2600" b="1" baseline="0" dirty="0" smtClean="0"/>
                        <a:t>*</a:t>
                      </a:r>
                      <a:endParaRPr lang="en-US" sz="26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10% scenario</a:t>
                      </a:r>
                      <a:endParaRPr lang="en-US" sz="26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0" dirty="0" smtClean="0"/>
                        <a:t>8,620</a:t>
                      </a:r>
                      <a:endParaRPr lang="en-US" sz="2600" b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25% scenario</a:t>
                      </a:r>
                      <a:endParaRPr lang="en-US" sz="2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0" dirty="0" smtClean="0"/>
                        <a:t>12,900</a:t>
                      </a:r>
                      <a:endParaRPr lang="en-US" sz="2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71705" y="6138446"/>
            <a:ext cx="276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Assuming 16 MMBTU / t DM.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3048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 counties of IL Climate Division 4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76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" b="-302"/>
          <a:stretch/>
        </p:blipFill>
        <p:spPr bwMode="auto">
          <a:xfrm>
            <a:off x="933450" y="868680"/>
            <a:ext cx="714375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32504" y="2545080"/>
            <a:ext cx="1295400" cy="1295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Use of results: Example 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10100" y="3154680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4254" y="2873776"/>
            <a:ext cx="159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Wahpeton, 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3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5412"/>
              </p:ext>
            </p:extLst>
          </p:nvPr>
        </p:nvGraphicFramePr>
        <p:xfrm>
          <a:off x="3810000" y="1109246"/>
          <a:ext cx="48768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133600"/>
              </a:tblGrid>
              <a:tr h="40373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Fuel consumed</a:t>
                      </a:r>
                      <a:endParaRPr lang="en-US" sz="26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MMBTU</a:t>
                      </a:r>
                      <a:endParaRPr lang="en-US" sz="26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Propane</a:t>
                      </a:r>
                      <a:endParaRPr lang="en-US" sz="2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2,160,000</a:t>
                      </a:r>
                      <a:endParaRPr lang="en-US" sz="2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Electricity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950,000</a:t>
                      </a:r>
                      <a:endParaRPr lang="en-US" sz="2600" dirty="0"/>
                    </a:p>
                  </a:txBody>
                  <a:tcPr/>
                </a:tc>
              </a:tr>
              <a:tr h="696861">
                <a:tc>
                  <a:txBody>
                    <a:bodyPr/>
                    <a:lstStyle/>
                    <a:p>
                      <a:r>
                        <a:rPr lang="en-US" sz="2600" b="0" i="1" dirty="0" smtClean="0"/>
                        <a:t>Total high-price</a:t>
                      </a:r>
                      <a:r>
                        <a:rPr lang="en-US" sz="2600" b="0" i="1" baseline="0" dirty="0" smtClean="0"/>
                        <a:t> fuels</a:t>
                      </a:r>
                      <a:endParaRPr lang="en-US" sz="2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0" i="1" dirty="0" smtClean="0"/>
                        <a:t>2,710,000</a:t>
                      </a:r>
                      <a:endParaRPr lang="en-US" sz="2600" b="0" i="1" dirty="0"/>
                    </a:p>
                  </a:txBody>
                  <a:tcPr anchor="ctr"/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10% scenario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270,000</a:t>
                      </a:r>
                      <a:endParaRPr lang="en-US" sz="26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25% scenario</a:t>
                      </a:r>
                      <a:endParaRPr lang="en-US" sz="2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680,000</a:t>
                      </a:r>
                      <a:endParaRPr lang="en-US" sz="2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Biomass</a:t>
                      </a:r>
                      <a:r>
                        <a:rPr lang="en-US" sz="2600" b="1" baseline="0" dirty="0" smtClean="0"/>
                        <a:t> demand*</a:t>
                      </a:r>
                      <a:endParaRPr lang="en-US" sz="26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t DM</a:t>
                      </a:r>
                      <a:r>
                        <a:rPr lang="en-US" sz="2600" b="1" baseline="0" dirty="0" smtClean="0"/>
                        <a:t> / </a:t>
                      </a:r>
                      <a:r>
                        <a:rPr lang="en-US" sz="2600" b="1" baseline="0" dirty="0" err="1" smtClean="0"/>
                        <a:t>yr</a:t>
                      </a:r>
                      <a:endParaRPr lang="en-US" sz="26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10% scenario</a:t>
                      </a:r>
                      <a:endParaRPr lang="en-US" sz="26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0" dirty="0" smtClean="0"/>
                        <a:t>17,000</a:t>
                      </a:r>
                      <a:endParaRPr lang="en-US" sz="2600" b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25% scenario</a:t>
                      </a:r>
                      <a:endParaRPr lang="en-US" sz="2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0" dirty="0" smtClean="0"/>
                        <a:t>42,500</a:t>
                      </a:r>
                      <a:endParaRPr lang="en-US" sz="2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6138446"/>
            <a:ext cx="276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Assuming 16 MMBTU / t DM.</a:t>
            </a:r>
            <a:endParaRPr lang="en-US" sz="16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Use of results: Example 2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524000"/>
            <a:ext cx="30480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u="sng" dirty="0" smtClean="0"/>
              <a:t>Wahpeton, ND region</a:t>
            </a:r>
          </a:p>
          <a:p>
            <a:r>
              <a:rPr lang="en-US" sz="2400" dirty="0" smtClean="0"/>
              <a:t>Clay, MN</a:t>
            </a:r>
          </a:p>
          <a:p>
            <a:r>
              <a:rPr lang="en-US" sz="2400" dirty="0" smtClean="0"/>
              <a:t>Grant, MN</a:t>
            </a:r>
          </a:p>
          <a:p>
            <a:r>
              <a:rPr lang="en-US" sz="2400" dirty="0" smtClean="0"/>
              <a:t>Otter Tail, MN</a:t>
            </a:r>
          </a:p>
          <a:p>
            <a:r>
              <a:rPr lang="en-US" sz="2400" dirty="0" smtClean="0"/>
              <a:t>Traverse, MN</a:t>
            </a:r>
          </a:p>
          <a:p>
            <a:r>
              <a:rPr lang="en-US" sz="2400" dirty="0" smtClean="0"/>
              <a:t>Wilkin, MN</a:t>
            </a:r>
          </a:p>
          <a:p>
            <a:r>
              <a:rPr lang="en-US" sz="2400" dirty="0" smtClean="0"/>
              <a:t>Cass, ND</a:t>
            </a:r>
          </a:p>
          <a:p>
            <a:r>
              <a:rPr lang="en-US" sz="2400" dirty="0" smtClean="0"/>
              <a:t>Ransom, ND</a:t>
            </a:r>
          </a:p>
          <a:p>
            <a:r>
              <a:rPr lang="en-US" sz="2400" dirty="0" smtClean="0"/>
              <a:t>Richland, ND</a:t>
            </a:r>
          </a:p>
          <a:p>
            <a:r>
              <a:rPr lang="en-US" sz="2400" dirty="0" smtClean="0"/>
              <a:t>Sargent, ND</a:t>
            </a:r>
          </a:p>
          <a:p>
            <a:r>
              <a:rPr lang="en-US" sz="2400" dirty="0" smtClean="0"/>
              <a:t>Marshall, SD</a:t>
            </a:r>
          </a:p>
          <a:p>
            <a:r>
              <a:rPr lang="en-US" sz="2400" dirty="0" smtClean="0"/>
              <a:t>Roberts, SD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1524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Accessing the results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4495800" cy="3249168"/>
          </a:xfrm>
          <a:ln w="31750">
            <a:noFill/>
          </a:ln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preadsheet of county-level results to be posted with slides on HTM website.</a:t>
            </a:r>
          </a:p>
          <a:p>
            <a:r>
              <a:rPr lang="en-US" dirty="0" smtClean="0"/>
              <a:t>Report will be published later in 2013.</a:t>
            </a:r>
          </a:p>
          <a:p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33400" y="3036490"/>
            <a:ext cx="2294572" cy="2245035"/>
            <a:chOff x="381000" y="1828800"/>
            <a:chExt cx="3476625" cy="3401568"/>
          </a:xfrm>
        </p:grpSpPr>
        <p:grpSp>
          <p:nvGrpSpPr>
            <p:cNvPr id="12" name="Group 11"/>
            <p:cNvGrpSpPr/>
            <p:nvPr/>
          </p:nvGrpSpPr>
          <p:grpSpPr>
            <a:xfrm>
              <a:off x="381000" y="1828800"/>
              <a:ext cx="3476625" cy="3401568"/>
              <a:chOff x="381000" y="1828800"/>
              <a:chExt cx="3476625" cy="340156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05000" y="41910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81000" y="1828800"/>
                <a:ext cx="3476625" cy="3401568"/>
                <a:chOff x="4489704" y="2633472"/>
                <a:chExt cx="3476625" cy="3401568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564" r="581" b="1125"/>
                <a:stretch/>
              </p:blipFill>
              <p:spPr bwMode="auto">
                <a:xfrm>
                  <a:off x="4495800" y="3200400"/>
                  <a:ext cx="3456432" cy="2834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84740"/>
                <a:stretch/>
              </p:blipFill>
              <p:spPr bwMode="auto">
                <a:xfrm>
                  <a:off x="4489704" y="2633472"/>
                  <a:ext cx="3476625" cy="566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4876800" y="3069336"/>
                  <a:ext cx="2999232" cy="283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029200" y="2895600"/>
                  <a:ext cx="2667000" cy="283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2971800"/>
                  <a:ext cx="2695575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7520219" y="3145536"/>
                  <a:ext cx="22860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877824" y="2176272"/>
                <a:ext cx="603504" cy="157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9" t="14400" r="4000" b="-799"/>
            <a:stretch/>
          </p:blipFill>
          <p:spPr bwMode="auto">
            <a:xfrm>
              <a:off x="3346704" y="2322576"/>
              <a:ext cx="100584" cy="16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142999" y="2167128"/>
              <a:ext cx="2497115" cy="157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576" y="2167128"/>
              <a:ext cx="20859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438400" y="4828944"/>
            <a:ext cx="1747364" cy="1495656"/>
            <a:chOff x="3221545" y="4506106"/>
            <a:chExt cx="2569655" cy="219949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74"/>
            <a:stretch/>
          </p:blipFill>
          <p:spPr bwMode="auto">
            <a:xfrm>
              <a:off x="3221545" y="4506106"/>
              <a:ext cx="2569655" cy="21994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846320" y="4572000"/>
              <a:ext cx="932688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97" y="4529328"/>
              <a:ext cx="523303" cy="132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457200" y="5372580"/>
            <a:ext cx="1957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Deschaine</a:t>
            </a:r>
            <a:r>
              <a:rPr lang="en-US" sz="1400" dirty="0" smtClean="0"/>
              <a:t> (NACD), 2007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4365" y="4429780"/>
            <a:ext cx="4417235" cy="52322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www.heatingthemidwest.org</a:t>
            </a:r>
          </a:p>
        </p:txBody>
      </p:sp>
    </p:spTree>
    <p:extLst>
      <p:ext uri="{BB962C8B-B14F-4D97-AF65-F5344CB8AC3E}">
        <p14:creationId xmlns:p14="http://schemas.microsoft.com/office/powerpoint/2010/main" val="34063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019800"/>
            <a:ext cx="6925999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www.auri.org/2012/04/midwest-biomass-inventory</a:t>
            </a:r>
            <a:r>
              <a:rPr lang="en-US" sz="2400" b="1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334000" cy="10668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2012 Biomass Inventory</a:t>
            </a:r>
            <a:endParaRPr lang="en-US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3" y="1219200"/>
            <a:ext cx="4086225" cy="2816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45" y="3040969"/>
            <a:ext cx="4086225" cy="281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367088" cy="43481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20000" y="6187588"/>
            <a:ext cx="1447800" cy="594212"/>
            <a:chOff x="7620000" y="6172199"/>
            <a:chExt cx="1447800" cy="594212"/>
          </a:xfrm>
        </p:grpSpPr>
        <p:grpSp>
          <p:nvGrpSpPr>
            <p:cNvPr id="13" name="Group 12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5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N</a:t>
            </a:r>
            <a:r>
              <a:rPr lang="en-US" u="sng" dirty="0" smtClean="0"/>
              <a:t>ext directions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Expand assessment to commercial &amp; ag sectors</a:t>
            </a:r>
          </a:p>
          <a:p>
            <a:r>
              <a:rPr lang="en-US" dirty="0" smtClean="0"/>
              <a:t>Link consumer demographics to market behavior</a:t>
            </a:r>
          </a:p>
          <a:p>
            <a:r>
              <a:rPr lang="en-US" dirty="0" smtClean="0"/>
              <a:t>Integrate natural gas distribution infrastructure and price information into assessment</a:t>
            </a:r>
          </a:p>
          <a:p>
            <a:r>
              <a:rPr lang="en-US" dirty="0" smtClean="0"/>
              <a:t>Other directions?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"/>
            <a:ext cx="5387531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06794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HTM Biomass Resources &amp; Demographics Action Team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1600" dirty="0" smtClean="0"/>
              <a:t>www.heatingthemidwest.org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1844672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Team contact</a:t>
            </a:r>
          </a:p>
          <a:p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Becky Philipp, AURI</a:t>
            </a:r>
          </a:p>
          <a:p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218-280-8575</a:t>
            </a:r>
          </a:p>
          <a:p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bphilipp@auri.org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" y="3276600"/>
            <a:ext cx="8305800" cy="0"/>
          </a:xfrm>
          <a:prstGeom prst="line">
            <a:avLst/>
          </a:prstGeom>
          <a:ln w="508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3690877"/>
            <a:ext cx="399538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ea typeface="Tahoma" pitchFamily="34" charset="0"/>
                <a:cs typeface="Tahoma" pitchFamily="34" charset="0"/>
              </a:rPr>
              <a:t>Author contacts</a:t>
            </a:r>
          </a:p>
          <a:p>
            <a:endParaRPr lang="en-US" dirty="0"/>
          </a:p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Fred Iutzi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MS, IIRA at WIU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f-iutzi@wiu.edu, 309-298-1453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Xiaolan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Liu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PhD, IIRA at WIU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x-liu@wiu.edu, 309-298-2526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David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Ripplinger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PhD, NDSU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david.ripplinger@ndsu.edu, 701-231-5265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72" y="4297680"/>
            <a:ext cx="659643" cy="1188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80" y="4297680"/>
            <a:ext cx="635635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5" y="5779008"/>
            <a:ext cx="275698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Residential heating: The low-hanging </a:t>
            </a:r>
            <a:br>
              <a:rPr lang="en-US" sz="3600" b="1" dirty="0" smtClean="0"/>
            </a:br>
            <a:r>
              <a:rPr lang="en-US" sz="3600" b="1" dirty="0" smtClean="0"/>
              <a:t>fruit of biomass development </a:t>
            </a:r>
            <a:endParaRPr lang="en-US" sz="36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7" y="1061335"/>
            <a:ext cx="7471487" cy="5415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8200" y="6477000"/>
            <a:ext cx="14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Strauss,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Problem statement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Developing residential biomass markets involves displacing existing heating fuels.</a:t>
            </a:r>
          </a:p>
          <a:p>
            <a:r>
              <a:rPr lang="en-US" dirty="0" smtClean="0"/>
              <a:t>Therefore existing heating fuel use is one of the bases for assessing local and regional biomass market potential.</a:t>
            </a:r>
          </a:p>
          <a:p>
            <a:r>
              <a:rPr lang="en-US" dirty="0" smtClean="0"/>
              <a:t>…but fuel use statistics are usually only reported at the state level.</a:t>
            </a:r>
            <a:endParaRPr lang="en-US" dirty="0"/>
          </a:p>
        </p:txBody>
      </p:sp>
      <p:pic>
        <p:nvPicPr>
          <p:cNvPr id="4" name="Picture 2" descr="C:\Documents and Settings\fi101\My Documents\My Pictures\posters\ww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296992" cy="460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9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676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smtClean="0"/>
              <a:t>Data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2819400" y="1752600"/>
            <a:ext cx="3886200" cy="3307556"/>
          </a:xfrm>
          <a:prstGeom prst="rect">
            <a:avLst/>
          </a:prstGeom>
          <a:solidFill>
            <a:schemeClr val="bg1"/>
          </a:solidFill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8480" y="2819400"/>
            <a:ext cx="35509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Residential Energy Consumption Survey (RECS) </a:t>
            </a:r>
            <a:r>
              <a:rPr lang="en-US" dirty="0" smtClean="0"/>
              <a:t>provides estimates of energy used for residential heating broken down by fuel.</a:t>
            </a:r>
          </a:p>
          <a:p>
            <a:endParaRPr lang="en-US" sz="900" dirty="0"/>
          </a:p>
          <a:p>
            <a:r>
              <a:rPr lang="en-US" dirty="0" smtClean="0"/>
              <a:t>Used 2009 data. (Most recent available.)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81200"/>
            <a:ext cx="3474720" cy="7047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70551" y="914400"/>
            <a:ext cx="247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[State-level map of RECS</a:t>
            </a:r>
          </a:p>
          <a:p>
            <a:r>
              <a:rPr lang="en-US" dirty="0" smtClean="0"/>
              <a:t>data goes here.]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6"/>
          <a:stretch/>
        </p:blipFill>
        <p:spPr bwMode="auto">
          <a:xfrm>
            <a:off x="1005840" y="304800"/>
            <a:ext cx="768096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6019800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8600" y="51054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76200"/>
            <a:ext cx="8153400" cy="6705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1752600"/>
            <a:ext cx="3048000" cy="3200400"/>
          </a:xfrm>
          <a:prstGeom prst="rect">
            <a:avLst/>
          </a:prstGeom>
          <a:solidFill>
            <a:schemeClr val="bg1">
              <a:alpha val="85000"/>
            </a:schemeClr>
          </a:solidFill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18086" y="3155156"/>
            <a:ext cx="2590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County-level estimates of  number of households using each heating fuel.</a:t>
            </a:r>
          </a:p>
          <a:p>
            <a:endParaRPr lang="en-US" sz="900" dirty="0"/>
          </a:p>
          <a:p>
            <a:r>
              <a:rPr lang="en-US" dirty="0" smtClean="0"/>
              <a:t>Used five-year average, 2007-2011.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86" y="1971130"/>
            <a:ext cx="2501714" cy="1114667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676400" cy="838200"/>
          </a:xfrm>
        </p:spPr>
        <p:txBody>
          <a:bodyPr/>
          <a:lstStyle/>
          <a:p>
            <a:r>
              <a:rPr lang="en-US" u="sng" dirty="0" smtClean="0"/>
              <a:t>Data</a:t>
            </a:r>
            <a:endParaRPr lang="en-US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1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6"/>
          <a:stretch/>
        </p:blipFill>
        <p:spPr bwMode="auto">
          <a:xfrm>
            <a:off x="1005840" y="304800"/>
            <a:ext cx="768096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676400" cy="838200"/>
          </a:xfrm>
        </p:spPr>
        <p:txBody>
          <a:bodyPr/>
          <a:lstStyle/>
          <a:p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859959"/>
            <a:ext cx="2971800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Natural gas</a:t>
            </a:r>
            <a:endParaRPr lang="en-US" sz="4400" i="1" dirty="0"/>
          </a:p>
        </p:txBody>
      </p:sp>
      <p:sp>
        <p:nvSpPr>
          <p:cNvPr id="6" name="Rectangle 5"/>
          <p:cNvSpPr/>
          <p:nvPr/>
        </p:nvSpPr>
        <p:spPr>
          <a:xfrm>
            <a:off x="7848600" y="51054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21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"/>
          <a:stretch/>
        </p:blipFill>
        <p:spPr bwMode="auto">
          <a:xfrm>
            <a:off x="899160" y="209550"/>
            <a:ext cx="786384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0" y="51054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676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859959"/>
            <a:ext cx="2860078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LP</a:t>
            </a:r>
            <a:endParaRPr lang="en-US" sz="44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61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"/>
          <a:stretch/>
        </p:blipFill>
        <p:spPr bwMode="auto">
          <a:xfrm>
            <a:off x="928687" y="228600"/>
            <a:ext cx="8138160" cy="63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4800" y="51054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1676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Data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859959"/>
            <a:ext cx="2860078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400" i="1" dirty="0" smtClean="0"/>
              <a:t>Electricity</a:t>
            </a:r>
            <a:endParaRPr lang="en-US" sz="44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0" y="6172199"/>
            <a:ext cx="1447800" cy="594212"/>
            <a:chOff x="7620000" y="6172199"/>
            <a:chExt cx="1447800" cy="594212"/>
          </a:xfrm>
        </p:grpSpPr>
        <p:grpSp>
          <p:nvGrpSpPr>
            <p:cNvPr id="8" name="Group 7"/>
            <p:cNvGrpSpPr/>
            <p:nvPr/>
          </p:nvGrpSpPr>
          <p:grpSpPr>
            <a:xfrm>
              <a:off x="7620000" y="6172200"/>
              <a:ext cx="1447800" cy="594211"/>
              <a:chOff x="7620000" y="6172200"/>
              <a:chExt cx="1447800" cy="59421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620000" y="65048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Iutzi </a:t>
                </a:r>
                <a:r>
                  <a:rPr lang="en-US" sz="11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 al.</a:t>
                </a:r>
                <a:r>
                  <a:rPr lang="en-US" sz="11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2013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/>
              <a:stretch/>
            </p:blipFill>
            <p:spPr>
              <a:xfrm>
                <a:off x="8046720" y="6172200"/>
                <a:ext cx="914400" cy="348096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8046720" y="6172199"/>
              <a:ext cx="914400" cy="34747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2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1103</Words>
  <Application>Microsoft Office PowerPoint</Application>
  <PresentationFormat>On-screen Show (4:3)</PresentationFormat>
  <Paragraphs>302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Midwest Residential  Heating Fuel Use Assessment</vt:lpstr>
      <vt:lpstr>HTM Biomass Resources &amp; Demographics Action Team</vt:lpstr>
      <vt:lpstr>Residential heating: The low-hanging  fruit of biomass development </vt:lpstr>
      <vt:lpstr>Problem statement</vt:lpstr>
      <vt:lpstr>PowerPoint Presentation</vt:lpstr>
      <vt:lpstr>Data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results: Example 1</vt:lpstr>
      <vt:lpstr>PowerPoint Presentation</vt:lpstr>
      <vt:lpstr>PowerPoint Presentation</vt:lpstr>
      <vt:lpstr>Accessing the results</vt:lpstr>
      <vt:lpstr>2012 Biomass Inventory</vt:lpstr>
      <vt:lpstr>Next directions</vt:lpstr>
      <vt:lpstr>PowerPoint Presentation</vt:lpstr>
    </vt:vector>
  </TitlesOfParts>
  <Company>Western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Iutzi</dc:creator>
  <cp:lastModifiedBy>David.Ripplinger</cp:lastModifiedBy>
  <cp:revision>168</cp:revision>
  <dcterms:created xsi:type="dcterms:W3CDTF">2013-04-21T19:22:50Z</dcterms:created>
  <dcterms:modified xsi:type="dcterms:W3CDTF">2013-04-29T14:07:53Z</dcterms:modified>
</cp:coreProperties>
</file>