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87" r:id="rId2"/>
    <p:sldId id="288" r:id="rId3"/>
    <p:sldId id="277" r:id="rId4"/>
    <p:sldId id="282" r:id="rId5"/>
    <p:sldId id="281" r:id="rId6"/>
    <p:sldId id="279" r:id="rId7"/>
    <p:sldId id="280" r:id="rId8"/>
    <p:sldId id="278" r:id="rId9"/>
    <p:sldId id="284" r:id="rId10"/>
    <p:sldId id="295" r:id="rId11"/>
    <p:sldId id="301" r:id="rId12"/>
    <p:sldId id="302" r:id="rId13"/>
    <p:sldId id="296" r:id="rId14"/>
    <p:sldId id="297" r:id="rId15"/>
    <p:sldId id="298" r:id="rId16"/>
    <p:sldId id="300" r:id="rId17"/>
    <p:sldId id="299" r:id="rId18"/>
    <p:sldId id="303" r:id="rId19"/>
    <p:sldId id="304" r:id="rId20"/>
    <p:sldId id="285" r:id="rId21"/>
    <p:sldId id="291" r:id="rId22"/>
    <p:sldId id="292" r:id="rId23"/>
    <p:sldId id="293" r:id="rId24"/>
    <p:sldId id="294" r:id="rId25"/>
    <p:sldId id="305" r:id="rId2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409"/>
    <a:srgbClr val="FAA523"/>
    <a:srgbClr val="FFC830"/>
    <a:srgbClr val="FFCF01"/>
    <a:srgbClr val="0056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94692" autoAdjust="0"/>
  </p:normalViewPr>
  <p:slideViewPr>
    <p:cSldViewPr snapToGrid="0" snapToObjects="1">
      <p:cViewPr>
        <p:scale>
          <a:sx n="75" d="100"/>
          <a:sy n="75" d="100"/>
        </p:scale>
        <p:origin x="-2664" y="-864"/>
      </p:cViewPr>
      <p:guideLst>
        <p:guide orient="horz" pos="2160"/>
        <p:guide pos="2880"/>
      </p:guideLst>
    </p:cSldViewPr>
  </p:slideViewPr>
  <p:outlineViewPr>
    <p:cViewPr>
      <p:scale>
        <a:sx n="33" d="100"/>
        <a:sy n="33" d="100"/>
      </p:scale>
      <p:origin x="0" y="44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1651EF-0635-4B61-B1C7-41F8FDC7CA68}" type="datetimeFigureOut">
              <a:rPr lang="en-US" smtClean="0"/>
              <a:t>1/29/2013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97BD4-2453-4D86-BA42-BF621DB70052}" type="slidenum">
              <a:rPr lang="en-US" smtClean="0"/>
              <a:t>‹#›</a:t>
            </a:fld>
            <a:endParaRPr lang="en-US"/>
          </a:p>
        </p:txBody>
      </p:sp>
    </p:spTree>
    <p:extLst>
      <p:ext uri="{BB962C8B-B14F-4D97-AF65-F5344CB8AC3E}">
        <p14:creationId xmlns:p14="http://schemas.microsoft.com/office/powerpoint/2010/main" val="4194197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pic>
        <p:nvPicPr>
          <p:cNvPr id="2" name="Picture 7" descr="green.template_graphics2.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0" y="2732088"/>
            <a:ext cx="7366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green.template_graphics3.wmf"/>
          <p:cNvPicPr>
            <a:picLocks noChangeAspect="1"/>
          </p:cNvPicPr>
          <p:nvPr/>
        </p:nvPicPr>
        <p:blipFill>
          <a:blip r:embed="rId3">
            <a:alphaModFix amt="31000"/>
            <a:extLst>
              <a:ext uri="{28A0092B-C50C-407E-A947-70E740481C1C}">
                <a14:useLocalDpi xmlns:a14="http://schemas.microsoft.com/office/drawing/2010/main" val="0"/>
              </a:ext>
            </a:extLst>
          </a:blip>
          <a:srcRect/>
          <a:stretch>
            <a:fillRect/>
          </a:stretch>
        </p:blipFill>
        <p:spPr bwMode="auto">
          <a:xfrm>
            <a:off x="889000" y="5883275"/>
            <a:ext cx="7366000" cy="163513"/>
          </a:xfrm>
          <a:prstGeom prst="rect">
            <a:avLst/>
          </a:prstGeom>
          <a:noFill/>
          <a:ln>
            <a:noFill/>
          </a:ln>
          <a:extLst>
            <a:ext uri="{909E8E84-426E-40DD-AFC4-6F175D3DCCD1}">
              <a14:hiddenFill xmlns:a14="http://schemas.microsoft.com/office/drawing/2010/main">
                <a:solidFill>
                  <a:srgbClr val="FFFFFF">
                    <a:alpha val="31000"/>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7515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C76872-4C6B-994C-A126-00444D8AE05F}" type="datetime1">
              <a:rPr lang="en-US"/>
              <a:pPr>
                <a:defRPr/>
              </a:pPr>
              <a:t>1/29/2013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DD0007-DE76-724F-9A59-044EF43E1446}" type="slidenum">
              <a:rPr lang="en-US"/>
              <a:pPr>
                <a:defRPr/>
              </a:pPr>
              <a:t>‹#›</a:t>
            </a:fld>
            <a:endParaRPr lang="en-US" dirty="0"/>
          </a:p>
        </p:txBody>
      </p:sp>
    </p:spTree>
    <p:extLst>
      <p:ext uri="{BB962C8B-B14F-4D97-AF65-F5344CB8AC3E}">
        <p14:creationId xmlns:p14="http://schemas.microsoft.com/office/powerpoint/2010/main" val="2310676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A98143-D540-F445-877D-6E63DF6A1694}" type="datetime1">
              <a:rPr lang="en-US"/>
              <a:pPr>
                <a:defRPr/>
              </a:pPr>
              <a:t>1/29/2013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1F43F9-9AD9-3A45-93DA-A9D45DCAEBA7}" type="slidenum">
              <a:rPr lang="en-US"/>
              <a:pPr>
                <a:defRPr/>
              </a:pPr>
              <a:t>‹#›</a:t>
            </a:fld>
            <a:endParaRPr lang="en-US" dirty="0"/>
          </a:p>
        </p:txBody>
      </p:sp>
    </p:spTree>
    <p:extLst>
      <p:ext uri="{BB962C8B-B14F-4D97-AF65-F5344CB8AC3E}">
        <p14:creationId xmlns:p14="http://schemas.microsoft.com/office/powerpoint/2010/main" val="2811902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98809E-6718-9E4A-9E43-026CD5E51C5C}" type="datetime1">
              <a:rPr lang="en-US"/>
              <a:pPr>
                <a:defRPr/>
              </a:pPr>
              <a:t>1/29/2013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81DC1-BEBA-A345-AF53-60017037B3EE}" type="slidenum">
              <a:rPr lang="en-US"/>
              <a:pPr>
                <a:defRPr/>
              </a:pPr>
              <a:t>‹#›</a:t>
            </a:fld>
            <a:endParaRPr lang="en-US" dirty="0"/>
          </a:p>
        </p:txBody>
      </p:sp>
    </p:spTree>
    <p:extLst>
      <p:ext uri="{BB962C8B-B14F-4D97-AF65-F5344CB8AC3E}">
        <p14:creationId xmlns:p14="http://schemas.microsoft.com/office/powerpoint/2010/main" val="320888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676174B-37E9-5A4E-90A7-037C33B7D18C}" type="datetime1">
              <a:rPr lang="en-US"/>
              <a:pPr>
                <a:defRPr/>
              </a:pPr>
              <a:t>1/29/2013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DDF97D-3401-F044-9350-D8378188946F}" type="slidenum">
              <a:rPr lang="en-US"/>
              <a:pPr>
                <a:defRPr/>
              </a:pPr>
              <a:t>‹#›</a:t>
            </a:fld>
            <a:endParaRPr lang="en-US" dirty="0"/>
          </a:p>
        </p:txBody>
      </p:sp>
    </p:spTree>
    <p:extLst>
      <p:ext uri="{BB962C8B-B14F-4D97-AF65-F5344CB8AC3E}">
        <p14:creationId xmlns:p14="http://schemas.microsoft.com/office/powerpoint/2010/main" val="4021115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ABC287-5F82-9B44-A1A1-0B5ADB8E7EC3}" type="datetime1">
              <a:rPr lang="en-US"/>
              <a:pPr>
                <a:defRPr/>
              </a:pPr>
              <a:t>1/29/2013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4D6F01-C5DD-F44B-8162-7A3A521E6E82}" type="slidenum">
              <a:rPr lang="en-US"/>
              <a:pPr>
                <a:defRPr/>
              </a:pPr>
              <a:t>‹#›</a:t>
            </a:fld>
            <a:endParaRPr lang="en-US" dirty="0"/>
          </a:p>
        </p:txBody>
      </p:sp>
    </p:spTree>
    <p:extLst>
      <p:ext uri="{BB962C8B-B14F-4D97-AF65-F5344CB8AC3E}">
        <p14:creationId xmlns:p14="http://schemas.microsoft.com/office/powerpoint/2010/main" val="639642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4300C8-6201-D24B-A991-5820AB9251A1}" type="datetime1">
              <a:rPr lang="en-US"/>
              <a:pPr>
                <a:defRPr/>
              </a:pPr>
              <a:t>1/29/2013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9A6ADA-3E88-CA4E-8C53-69D050771686}" type="slidenum">
              <a:rPr lang="en-US"/>
              <a:pPr>
                <a:defRPr/>
              </a:pPr>
              <a:t>‹#›</a:t>
            </a:fld>
            <a:endParaRPr lang="en-US" dirty="0"/>
          </a:p>
        </p:txBody>
      </p:sp>
    </p:spTree>
    <p:extLst>
      <p:ext uri="{BB962C8B-B14F-4D97-AF65-F5344CB8AC3E}">
        <p14:creationId xmlns:p14="http://schemas.microsoft.com/office/powerpoint/2010/main" val="2884506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37032F-19B6-DA46-831E-63F7E8035841}" type="datetime1">
              <a:rPr lang="en-US"/>
              <a:pPr>
                <a:defRPr/>
              </a:pPr>
              <a:t>1/29/2013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08ADCC-D3CD-C94F-8BCF-C2964FC6869D}" type="slidenum">
              <a:rPr lang="en-US"/>
              <a:pPr>
                <a:defRPr/>
              </a:pPr>
              <a:t>‹#›</a:t>
            </a:fld>
            <a:endParaRPr lang="en-US" dirty="0"/>
          </a:p>
        </p:txBody>
      </p:sp>
    </p:spTree>
    <p:extLst>
      <p:ext uri="{BB962C8B-B14F-4D97-AF65-F5344CB8AC3E}">
        <p14:creationId xmlns:p14="http://schemas.microsoft.com/office/powerpoint/2010/main" val="1018336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9E01626-8CB4-3649-8146-5D705F8CA559}" type="datetime1">
              <a:rPr lang="en-US"/>
              <a:pPr>
                <a:defRPr/>
              </a:pPr>
              <a:t>1/29/2013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457CE4-E225-774A-9249-292B5807F5E7}" type="slidenum">
              <a:rPr lang="en-US"/>
              <a:pPr>
                <a:defRPr/>
              </a:pPr>
              <a:t>‹#›</a:t>
            </a:fld>
            <a:endParaRPr lang="en-US" dirty="0"/>
          </a:p>
        </p:txBody>
      </p:sp>
    </p:spTree>
    <p:extLst>
      <p:ext uri="{BB962C8B-B14F-4D97-AF65-F5344CB8AC3E}">
        <p14:creationId xmlns:p14="http://schemas.microsoft.com/office/powerpoint/2010/main" val="1274274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D5E88C0-41CE-A040-BF53-BBB6518ED36D}" type="datetime1">
              <a:rPr lang="en-US"/>
              <a:pPr>
                <a:defRPr/>
              </a:pPr>
              <a:t>1/29/2013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F7E57B2-D218-2543-B1F3-50F8C73AA9FE}" type="slidenum">
              <a:rPr lang="en-US"/>
              <a:pPr>
                <a:defRPr/>
              </a:pPr>
              <a:t>‹#›</a:t>
            </a:fld>
            <a:endParaRPr lang="en-US" dirty="0"/>
          </a:p>
        </p:txBody>
      </p:sp>
    </p:spTree>
    <p:extLst>
      <p:ext uri="{BB962C8B-B14F-4D97-AF65-F5344CB8AC3E}">
        <p14:creationId xmlns:p14="http://schemas.microsoft.com/office/powerpoint/2010/main" val="10516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4B8362-A9FB-8749-BF05-CD129BBFC8D4}" type="datetime1">
              <a:rPr lang="en-US"/>
              <a:pPr>
                <a:defRPr/>
              </a:pPr>
              <a:t>1/29/2013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6DE4E5-189A-6749-A62F-55E6235656EF}" type="slidenum">
              <a:rPr lang="en-US"/>
              <a:pPr>
                <a:defRPr/>
              </a:pPr>
              <a:t>‹#›</a:t>
            </a:fld>
            <a:endParaRPr lang="en-US" dirty="0"/>
          </a:p>
        </p:txBody>
      </p:sp>
    </p:spTree>
    <p:extLst>
      <p:ext uri="{BB962C8B-B14F-4D97-AF65-F5344CB8AC3E}">
        <p14:creationId xmlns:p14="http://schemas.microsoft.com/office/powerpoint/2010/main" val="368350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81F185-97E0-1F46-A5BC-0B242F3A5201}" type="datetime1">
              <a:rPr lang="en-US"/>
              <a:pPr>
                <a:defRPr/>
              </a:pPr>
              <a:t>1/29/2013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73911F-13D9-5149-AD26-CA8FF84BF87B}" type="slidenum">
              <a:rPr lang="en-US"/>
              <a:pPr>
                <a:defRPr/>
              </a:pPr>
              <a:t>‹#›</a:t>
            </a:fld>
            <a:endParaRPr lang="en-US" dirty="0"/>
          </a:p>
        </p:txBody>
      </p:sp>
    </p:spTree>
    <p:extLst>
      <p:ext uri="{BB962C8B-B14F-4D97-AF65-F5344CB8AC3E}">
        <p14:creationId xmlns:p14="http://schemas.microsoft.com/office/powerpoint/2010/main" val="2896853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01409"/>
            </a:gs>
            <a:gs pos="2000">
              <a:srgbClr val="005643"/>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7F14DD25-F5E8-4B48-8E6F-20B3123499CD}" type="datetime1">
              <a:rPr lang="en-US"/>
              <a:pPr>
                <a:defRPr/>
              </a:pPr>
              <a:t>1/29/2013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30F92C6D-BE8D-DD4F-81E9-D4989C088BC1}" type="slidenum">
              <a:rPr lang="en-US"/>
              <a:pPr>
                <a:defRPr/>
              </a:pPr>
              <a:t>‹#›</a:t>
            </a:fld>
            <a:endParaRPr lang="en-US" dirty="0"/>
          </a:p>
        </p:txBody>
      </p:sp>
      <p:pic>
        <p:nvPicPr>
          <p:cNvPr id="1031" name="Picture 15" descr="green.template_graphics2.wm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08000" y="6164263"/>
            <a:ext cx="2463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fontAlgn="base" hangingPunct="1">
        <a:spcBef>
          <a:spcPct val="0"/>
        </a:spcBef>
        <a:spcAft>
          <a:spcPct val="0"/>
        </a:spcAft>
        <a:defRPr sz="4400" kern="1200">
          <a:solidFill>
            <a:srgbClr val="FFCF0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bg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bg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bg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bg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bg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bg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source=images&amp;cd=&amp;cad=rja&amp;docid=O2WNIscH3-KvoM&amp;tbnid=jhUyTzl9ZxjjPM:&amp;ved=&amp;url=http%3A%2F%2Fwww.scientificamerican.com%2Farticle.cfm%3Fid%3Dmajor-ethanol-producer-to&amp;ei=DTkJUardIcbA2AW5o4GoAQ&amp;psig=AFQjCNH2XiHTv4FEBua3WZltbZYA1xNRrA&amp;ust=1359645325588895"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hyperlink" Target="http://www.google.com/url?sa=i&amp;rct=j&amp;q=shell&amp;source=images&amp;cd=&amp;cad=rja&amp;docid=oL5ZgSMaD7PUlM&amp;tbnid=Cpl4pVenoC-EtM:&amp;ved=0CAUQjRw&amp;url=http%3A%2F%2Fthecouponproject.com%2F2011%2F01%2Fbogo-ski-pass-with-10-gallon-shell-gas-purchase.html&amp;ei=jDkJUciIN8ql2AWb4oGYDA&amp;bvm=bv.41642243,d.b2I&amp;psig=AFQjCNHGJPRzFKvXqQzwlfOEleVqKlDbuw&amp;ust=1359645449773698" TargetMode="External"/><Relationship Id="rId2" Type="http://schemas.openxmlformats.org/officeDocument/2006/relationships/hyperlink" Target="http://www.google.com/url?sa=i&amp;source=images&amp;cd=&amp;cad=rja&amp;docid=O2WNIscH3-KvoM&amp;tbnid=jhUyTzl9ZxjjPM:&amp;ved=&amp;url=http%3A%2F%2Fwww.scientificamerican.com%2Farticle.cfm%3Fid%3Dmajor-ethanol-producer-to&amp;ei=DTkJUardIcbA2AW5o4GoAQ&amp;psig=AFQjCNH2XiHTv4FEBua3WZltbZYA1xNRrA&amp;ust=1359645325588895" TargetMode="Externa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5.jpeg"/><Relationship Id="rId4" Type="http://schemas.openxmlformats.org/officeDocument/2006/relationships/hyperlink" Target="http://www.google.com/url?sa=i&amp;rct=j&amp;q=rail+car+ethanol&amp;source=images&amp;cd=&amp;cad=rja&amp;docid=LOQ5deZ4EbrjUM&amp;tbnid=KbZAjahl_kc-GM:&amp;ved=0CAUQjRw&amp;url=http%3A%2F%2Fdomesticfuel.com%2F2011%2F04%2Fpage%2F8%2F&amp;ei=TDkJUY-JL-KE2wW1o4DQAg&amp;bvm=bv.41642243,d.b2I&amp;psig=AFQjCNF0rnXHONHTLAUbYmXLgYOVQdwYxg&amp;ust=1359645385553720" TargetMode="External"/><Relationship Id="rId9" Type="http://schemas.openxmlformats.org/officeDocument/2006/relationships/hyperlink" Target="http://www.google.com/url?sa=i&amp;rct=j&amp;q=BP&amp;source=images&amp;cd=&amp;cad=rja&amp;docid=yVsGG7UsdgUNaM&amp;tbnid=h8GMTvNiwzM63M:&amp;ved=0CAUQjRw&amp;url=http%3A%2F%2Fbpoilspillinfo.tumblr.com%2F&amp;ei=hjcJUaL3Hcq02gXg44CQCQ&amp;bvm=bv.41642243,d.b2I&amp;psig=AFQjCNHZqAOKszsx5EcollQiPAaWD4QV-Q&amp;ust=135964493168154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url?sa=i&amp;rct=j&amp;q=EPA&amp;source=images&amp;cd=&amp;cad=rja&amp;docid=zKHOr9xaEbLO5M&amp;tbnid=FcHvnHHkynBAyM:&amp;ved=0CAUQjRw&amp;url=http%3A%2F%2Fwww.kuer.org%2Fpost%2Flocal-clean-air-advocates-challenge-epa&amp;ei=6zkJUbWqKaS02wW--YCQDg&amp;bvm=bv.41642243,d.b2I&amp;psig=AFQjCNE5BF7gz0CnVtU9AWZNIbbBRsZIiw&amp;ust=1359645534619375"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url?sa=i&amp;rct=j&amp;q=RIN+renewable+identification+number&amp;source=images&amp;cd=&amp;cad=rja&amp;docid=rDMeIGXJ9XcjrM&amp;tbnid=x2gtENtgz___5M:&amp;ved=0CAUQjRw&amp;url=http%3A%2F%2Fweb.extension.illinois.edu%2Fdmp%2Feb263%2F20120410_5166.html&amp;ei=SzcJUc24C4eE2QXM_4GICQ&amp;bvm=bv.41642243,d.b2I&amp;psig=AFQjCNHe-TCrti8R8CJGrQjcRsrHt_v0Wg&amp;ust=1359644867254359"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cbc.ca/news/canada/story/2012/12/19/mystery-biodiesel-train-credits.html"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Big+Top+Circus&amp;source=images&amp;cd=&amp;cad=rja&amp;docid=G_KnBtNr7UyD0M&amp;tbnid=29sJxfSPFjsxqM:&amp;ved=0CAUQjRw&amp;url=http%3A%2F%2Fwww.bbc.co.uk%2Fsomerset%2Fcontent%2Fimage_galleries%2Fglastonbury_festival_08_build_up_gallery.shtml%3F3&amp;ei=OjsJUcXlNarS2AWR7YGoDw&amp;bvm=bv.41642243,d.b2I&amp;psig=AFQjCNEXUzu38itniiSh2eow-RJS5P0b2A&amp;ust=1359645872715504"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wind+production+tax+credit&amp;source=images&amp;cd=&amp;cad=rja&amp;docid=I1tz2v6_Vaf6mM&amp;tbnid=inycEQi-SwFU0M:&amp;ved=0CAUQjRw&amp;url=http%3A%2F%2Fwww.kcet.org%2Fnews%2Frewire%2Fgovernment%2Fwind-production-tax-credit-blows-through-another-hurdle.html&amp;ei=py4JUdrNBIPY2QWijYCoAQ&amp;bvm=bv.41642243,d.b2I&amp;psig=AFQjCNF21WmEcgF7fdIY_O3sJg3XWI-kdA&amp;ust=1359642645748584"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denverpost.com/breakingnews/ci_22296411/wind-energy-tax-credit-extended-one-year"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google.com/url?sa=i&amp;rct=j&amp;q=DMI+wind&amp;source=images&amp;cd=&amp;cad=rja&amp;docid=lBN2Pr9e0qqO2M&amp;tbnid=R6_JjyjaAcumMM:&amp;ved=0CAUQjRw&amp;url=http%3A%2F%2Fwww.wday.com%2Fevent%2Farticle%2Fid%2F73660%2F&amp;ei=NEYIUZCgDO-r2AX7voC4Aw&amp;bvm=bv.41642243,d.b2I&amp;psig=AFQjCNGU-V2PD8Vd6oC0sedhUPVLRtpWag&amp;ust=1359583145571195" TargetMode="Externa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618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Renewable Fuel Standard</a:t>
            </a:r>
            <a:endParaRPr lang="en-US" dirty="0"/>
          </a:p>
        </p:txBody>
      </p:sp>
      <p:sp>
        <p:nvSpPr>
          <p:cNvPr id="3" name="Content Placeholder 2"/>
          <p:cNvSpPr>
            <a:spLocks noGrp="1"/>
          </p:cNvSpPr>
          <p:nvPr>
            <p:ph idx="1"/>
          </p:nvPr>
        </p:nvSpPr>
        <p:spPr>
          <a:xfrm>
            <a:off x="457200" y="2425700"/>
            <a:ext cx="4178300" cy="3700463"/>
          </a:xfrm>
        </p:spPr>
        <p:txBody>
          <a:bodyPr/>
          <a:lstStyle/>
          <a:p>
            <a:pPr marL="0" indent="0">
              <a:buNone/>
            </a:pPr>
            <a:r>
              <a:rPr lang="en-US" sz="2600" dirty="0" smtClean="0"/>
              <a:t>The expanded Renewable Fuel Standard (RFS2) is a federal law that mandates increasing use of biofuels.</a:t>
            </a:r>
          </a:p>
          <a:p>
            <a:endParaRPr lang="en-US" dirty="0" smtClean="0"/>
          </a:p>
          <a:p>
            <a:endParaRPr lang="en-US" dirty="0"/>
          </a:p>
          <a:p>
            <a:endParaRPr lang="en-US" dirty="0" smtClean="0"/>
          </a:p>
        </p:txBody>
      </p:sp>
      <p:pic>
        <p:nvPicPr>
          <p:cNvPr id="8196" name="Picture 4" descr="http://www.scientificamerican.com/media/inline/major-ethanol-producer-to_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075" y="1585913"/>
            <a:ext cx="3786186" cy="3786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706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dirty="0" smtClean="0"/>
              <a:t>Congressional Research Service</a:t>
            </a:r>
            <a:endParaRPr lang="en-US"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4638"/>
            <a:ext cx="5833338" cy="530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6140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pPr marL="0" indent="0">
              <a:buNone/>
            </a:pPr>
            <a:r>
              <a:rPr lang="en-US" dirty="0" smtClean="0"/>
              <a:t>Source: EIA</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863601"/>
            <a:ext cx="902017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6170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policy is enforced</a:t>
            </a:r>
            <a:endParaRPr lang="en-US" dirty="0"/>
          </a:p>
        </p:txBody>
      </p:sp>
      <p:sp>
        <p:nvSpPr>
          <p:cNvPr id="3" name="Content Placeholder 2"/>
          <p:cNvSpPr>
            <a:spLocks noGrp="1"/>
          </p:cNvSpPr>
          <p:nvPr>
            <p:ph idx="1"/>
          </p:nvPr>
        </p:nvSpPr>
        <p:spPr>
          <a:xfrm>
            <a:off x="457200" y="1600200"/>
            <a:ext cx="4787900" cy="4525963"/>
          </a:xfrm>
        </p:spPr>
        <p:txBody>
          <a:bodyPr/>
          <a:lstStyle/>
          <a:p>
            <a:pPr marL="0" indent="0">
              <a:buNone/>
            </a:pPr>
            <a:r>
              <a:rPr lang="en-US" sz="2800" dirty="0"/>
              <a:t>Each gallon of renewable fuel produced in or imported into the United States is assigned a 38 digit </a:t>
            </a:r>
            <a:r>
              <a:rPr lang="en-US" sz="2800" u="sng" dirty="0"/>
              <a:t>Renewable Identification Number </a:t>
            </a:r>
            <a:r>
              <a:rPr lang="en-US" sz="2800" dirty="0"/>
              <a:t>(RIN).  The RIN is attached to the physical commodity until it is purchased by a blender</a:t>
            </a:r>
            <a:r>
              <a:rPr lang="en-US" sz="2800" dirty="0" smtClean="0"/>
              <a:t>.</a:t>
            </a:r>
            <a:endParaRPr lang="en-US" sz="2800" dirty="0"/>
          </a:p>
        </p:txBody>
      </p:sp>
      <p:pic>
        <p:nvPicPr>
          <p:cNvPr id="4" name="Picture 4" descr="http://www.scientificamerican.com/media/inline/major-ethanol-producer-to_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1813" y="1257300"/>
            <a:ext cx="1576387" cy="1576387"/>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http://domesticfuel.com/wp-content/uploads/2011/04/US-ethanol-rail-car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1812" y="2833686"/>
            <a:ext cx="3532187" cy="214050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t2.gstatic.com/images?q=tbn:ANd9GcQ6Py8bNgV9_7hUN76BZVmjIJJnFFy0g_CBssjVawHz-jB3lNE0A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8200" y="1257299"/>
            <a:ext cx="2104557" cy="1576387"/>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thecouponproject.com/wp-content/uploads/2011/01/ShellGas.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25875" y="5009256"/>
            <a:ext cx="1885210" cy="14139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tumblr.com/89foekd/oVpl3kz8n/bp_logo1.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85685" y="4574420"/>
            <a:ext cx="1658314" cy="2283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900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policy is enforced</a:t>
            </a:r>
            <a:endParaRPr lang="en-US" dirty="0"/>
          </a:p>
        </p:txBody>
      </p:sp>
      <p:sp>
        <p:nvSpPr>
          <p:cNvPr id="3" name="Content Placeholder 2"/>
          <p:cNvSpPr>
            <a:spLocks noGrp="1"/>
          </p:cNvSpPr>
          <p:nvPr>
            <p:ph idx="1"/>
          </p:nvPr>
        </p:nvSpPr>
        <p:spPr>
          <a:xfrm>
            <a:off x="457200" y="1600200"/>
            <a:ext cx="5905500" cy="4525963"/>
          </a:xfrm>
        </p:spPr>
        <p:txBody>
          <a:bodyPr/>
          <a:lstStyle/>
          <a:p>
            <a:pPr marL="0" indent="0">
              <a:buNone/>
            </a:pPr>
            <a:r>
              <a:rPr lang="en-US" sz="2800" dirty="0" smtClean="0"/>
              <a:t>Blenders </a:t>
            </a:r>
            <a:r>
              <a:rPr lang="en-US" sz="2800" dirty="0"/>
              <a:t>must acquire a sufficient number of RINs, their Renewable Volume Obligation (RVO), for each of the four fuel types based on their blending activities in the previous year.  Failure to demonstrate compliance is subject to severe penalty by the EPA.</a:t>
            </a:r>
          </a:p>
        </p:txBody>
      </p:sp>
      <p:pic>
        <p:nvPicPr>
          <p:cNvPr id="10246" name="Picture 6" descr="http://mediad.publicbroadcasting.net/p/kuer/files/styles/card_280/public/201301/EPA%20Log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700" y="2136775"/>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684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policy is enforced</a:t>
            </a:r>
            <a:endParaRPr lang="en-US" dirty="0"/>
          </a:p>
        </p:txBody>
      </p:sp>
      <p:sp>
        <p:nvSpPr>
          <p:cNvPr id="3" name="Content Placeholder 2"/>
          <p:cNvSpPr>
            <a:spLocks noGrp="1"/>
          </p:cNvSpPr>
          <p:nvPr>
            <p:ph idx="1"/>
          </p:nvPr>
        </p:nvSpPr>
        <p:spPr/>
        <p:txBody>
          <a:bodyPr/>
          <a:lstStyle/>
          <a:p>
            <a:pPr marL="0" indent="0">
              <a:buNone/>
            </a:pPr>
            <a:r>
              <a:rPr lang="en-US" dirty="0"/>
              <a:t>RINs, once detached from the physical fuel to which it was assigned, can be traded or banked by a blender to meet their RVO.  </a:t>
            </a:r>
          </a:p>
          <a:p>
            <a:pPr marL="0" indent="0">
              <a:buNone/>
            </a:pPr>
            <a:endParaRPr lang="en-US" sz="1200" dirty="0"/>
          </a:p>
          <a:p>
            <a:pPr marL="0" indent="0">
              <a:buNone/>
            </a:pPr>
            <a:r>
              <a:rPr lang="en-US" dirty="0"/>
              <a:t>Arbitrage will force the value of a RIN (ignoring speculation and transaction costs) to the difference between the </a:t>
            </a:r>
            <a:r>
              <a:rPr lang="en-US" dirty="0" err="1"/>
              <a:t>biorefinery’s</a:t>
            </a:r>
            <a:r>
              <a:rPr lang="en-US" dirty="0"/>
              <a:t> and consumer’s prices</a:t>
            </a:r>
            <a:r>
              <a:rPr lang="en-US" dirty="0" smtClean="0"/>
              <a:t>.</a:t>
            </a:r>
            <a:endParaRPr lang="en-US" dirty="0"/>
          </a:p>
        </p:txBody>
      </p:sp>
    </p:spTree>
    <p:extLst>
      <p:ext uri="{BB962C8B-B14F-4D97-AF65-F5344CB8AC3E}">
        <p14:creationId xmlns:p14="http://schemas.microsoft.com/office/powerpoint/2010/main" val="3409141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dirty="0" smtClean="0"/>
              <a:t>University of Illinois</a:t>
            </a:r>
            <a:endParaRPr lang="en-US" dirty="0"/>
          </a:p>
        </p:txBody>
      </p:sp>
      <p:pic>
        <p:nvPicPr>
          <p:cNvPr id="11266" name="Picture 2" descr="http://www.farmdocdaily.illinois.edu/2012/04/06/fig1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574" y="274638"/>
            <a:ext cx="6994693" cy="5491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023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1038"/>
            <a:ext cx="8229600" cy="4783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1493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274638"/>
            <a:ext cx="7227352" cy="563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5405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1" y="373063"/>
            <a:ext cx="8017688"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6696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Recent Issues in Domestic Renewable Energy </a:t>
            </a:r>
            <a:r>
              <a:rPr lang="en-US" dirty="0"/>
              <a:t>Policy</a:t>
            </a:r>
          </a:p>
        </p:txBody>
      </p:sp>
      <p:sp>
        <p:nvSpPr>
          <p:cNvPr id="3" name="Subtitle 2"/>
          <p:cNvSpPr>
            <a:spLocks noGrp="1"/>
          </p:cNvSpPr>
          <p:nvPr>
            <p:ph type="subTitle" idx="1"/>
          </p:nvPr>
        </p:nvSpPr>
        <p:spPr/>
        <p:txBody>
          <a:bodyPr/>
          <a:lstStyle/>
          <a:p>
            <a:r>
              <a:rPr lang="en-US" dirty="0" smtClean="0"/>
              <a:t>David Ripplinger</a:t>
            </a:r>
          </a:p>
          <a:p>
            <a:r>
              <a:rPr lang="en-US" dirty="0" smtClean="0"/>
              <a:t>January 30</a:t>
            </a:r>
            <a:r>
              <a:rPr lang="en-US" baseline="30000" dirty="0" smtClean="0"/>
              <a:t>th</a:t>
            </a:r>
            <a:r>
              <a:rPr lang="en-US" dirty="0" smtClean="0"/>
              <a:t>, 2013</a:t>
            </a:r>
            <a:endParaRPr lang="en-US" dirty="0"/>
          </a:p>
        </p:txBody>
      </p:sp>
    </p:spTree>
    <p:extLst>
      <p:ext uri="{BB962C8B-B14F-4D97-AF65-F5344CB8AC3E}">
        <p14:creationId xmlns:p14="http://schemas.microsoft.com/office/powerpoint/2010/main" val="4119204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Splash and dash</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87037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VETC</a:t>
            </a:r>
            <a:endParaRPr lang="en-US" dirty="0"/>
          </a:p>
        </p:txBody>
      </p:sp>
      <p:sp>
        <p:nvSpPr>
          <p:cNvPr id="3" name="Content Placeholder 2"/>
          <p:cNvSpPr>
            <a:spLocks noGrp="1"/>
          </p:cNvSpPr>
          <p:nvPr>
            <p:ph idx="1"/>
          </p:nvPr>
        </p:nvSpPr>
        <p:spPr/>
        <p:txBody>
          <a:bodyPr/>
          <a:lstStyle/>
          <a:p>
            <a:pPr marL="0" indent="0">
              <a:buNone/>
            </a:pPr>
            <a:r>
              <a:rPr lang="en-US" dirty="0" smtClean="0"/>
              <a:t>The Volumetric Excise Tax Credit (VETC) was established in 1978 for ethanol and in 2004 for biodiesel.</a:t>
            </a:r>
          </a:p>
          <a:p>
            <a:pPr marL="0" indent="0">
              <a:buNone/>
            </a:pPr>
            <a:endParaRPr lang="en-US" dirty="0"/>
          </a:p>
          <a:p>
            <a:pPr marL="0" indent="0">
              <a:buNone/>
            </a:pPr>
            <a:r>
              <a:rPr lang="en-US" dirty="0" smtClean="0"/>
              <a:t>In 2008, the credit was $.51 per gallon of ethanol and $1.00 per gallon of biodiesel </a:t>
            </a:r>
            <a:r>
              <a:rPr lang="en-US" u="sng" dirty="0" smtClean="0"/>
              <a:t>blended</a:t>
            </a:r>
            <a:r>
              <a:rPr lang="en-US" dirty="0" smtClean="0"/>
              <a:t> in the United States</a:t>
            </a:r>
            <a:endParaRPr lang="en-US" dirty="0"/>
          </a:p>
        </p:txBody>
      </p:sp>
    </p:spTree>
    <p:extLst>
      <p:ext uri="{BB962C8B-B14F-4D97-AF65-F5344CB8AC3E}">
        <p14:creationId xmlns:p14="http://schemas.microsoft.com/office/powerpoint/2010/main" val="1063340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Splashing and Dashing</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AutoShape 2" descr="data:image/jpeg;base64,/9j/4AAQSkZJRgABAQAAAQABAAD/2wCEAAkGBhMSERQUExIWFRUWGBQXGBgYGBcYFxgXFhUVFRcXFxgaGyYeGB4kGRcUIC8gIycpLCwsFh4xNTAqNSYrLCkBCQoKDgwOGg8PGiokHB8pKSwpKSwpKSkpKSwpKSwpKSkpKSwsKSksKSkpLCwsKSkpKSkpKSksLCwpKSwsLCwsLP/AABEIAMABBgMBIgACEQEDEQH/xAAbAAACAwEBAQAAAAAAAAAAAAAEBQIDBgEAB//EAEcQAAIBAgQCBgYGBwUIAwAAAAECEQADBBIhMQVBBhMiUWGBMnGRobHRFEJSk8HwByNUcpKy4RUWM0NiJDRTc4Ki0vFEs8L/xAAZAQADAQEBAAAAAAAAAAAAAAAAAQIDBAX/xAAqEQACAgEEAgICAQQDAAAAAAAAAQIREgMhMVETQQRhFCKBcZGhsTJCUv/aAAwDAQACEQMRAD8A+04vFhB3k7Cl5v3G1zEeA0FdxV6WJ8YHl+TXlv6U+AIq1wmAze01LFW3VSesb2mrLWJB0BE1TfxDbHT1Uew9Cm5xG59tvaa7ax1w/wCa38Ros4dGoV+Hxsa1uJli0ee/e/4jfxGvJjLvO43tNE2bAy7++qzYB5xRkh0ySXrn/Eb2mivpDR6be00IbBHOvNh9N6nYoJXHN9o+01F8c32iPM1SuEPfXDh450bBuFredho5n1naqnxdxd2b21TatAbb+6rrvaETqNqWwy21jmP1j7TVn0lidGPtNLVwr7mKtS8VO1FL0K+wrEO41zt6pNVDGtI7be01fZIYa1x8OppX2VRD6S0+m3tNebENzdvaaGxuHZfRk0E3W/ZNWkmS3QxNxv8AiP8AxGh2u3htcY+ZqhcS0RlNe65o2NOqJbQbZxF3m7e01f8ASX+0faaW2sQ3dRP0nSk4lJoNW6+X0zProdsS4+ufaart3TNcuNMbaUhtlo4gw+sT5muNjbn2m9pofqjyFRcMNxTpE2E/TX5sw8zUjjm5M3toB8Q1SwmIE606BMOHEX5k1dh+KMN9R+edA3bwBqeHxInapaHZorV0MJG1eoHA4gajlXqzHYpu4gBjrzPxNd+lj10JfbtN+83xNRF01tiZ5hf0xau+lg85peLnhUgw7qMQyGFu4n1gKpuMs6HShy4qJcUsR5BOcD0WqBf1VUIrmeKKHZaXPd76kh8YqgXxUDc7hRiK0GNdYVFrpND9ZNQL+NGIZBZttlJB2oZbjd/xrgc1E3PCqoTCRiXHd+fKqmdjrVQunlUmehKhWXLjWA2qS8SPdQbN4VWaeIZDP6eTyqJxRoAORzrmYnnU4DyDPphHKvNivZQRFey+NVigyCluGpreoP21wCniTbDw3jXHuUHk8ffXisf+6MUPIMt4wryrz46aDzVE0YoMmEHEd1WLiF5igs0VIOaTimO2HC8ncKrdxOmlCAGpRQopBbG3DgubfkfiK5VHC/TP7p+K16s5LcpMGv8Apt+838xqE0LicWc76r6Td/2jVX0w96e+t1HY5nMYA10Glwx3+pPfUxjx9paKDIOD1zNS847/AFp7659O/wBSe+ih5B9dmgPpvivvrhxniPYaVDyDzXs1CLfJ7vYa6lxiYG/qNOhZBJNRmujh9465YHipoe6rKYZgvrVvjQVZfNenxoD6Z4HzAHxNee+QYlfNl+dOhWHTXSaXjFHvXTU+A7965dxTDWUiAeY0PeToKVILD81ezUm/tfWCyKfGfiJFEW8S7bFPePjTqhZDDPXuspYMY2uo2kQGMmdhp66nfxZUBc6aST4Ex2d95BpFKQwL1yaWHGON8o0BMhoAOxMbDxqn+1jO6R36xToWQ6zV0NSy3irhiIM88rke0CvXOIFTBZZ00huflQFjTNXC9KW4k0xPmFb5VfdusFEMCTuMpEfOigyDi9cz0nuYu4upOnPQafKqRxcn66+6niJS+h6HqQek30loB6xTPcVPfyqH08/8QE92529VLEu/ofZ69npLaxRP1h4Tp+f6VZ155EETE8poxQW+jScKbtn90/Fa9SrgeLPWGfst7mTx8a5WM1uXFuik8Om7cLhQCzEZTJ9I7yKuHDbfj7ajiV7b/vN/MaginurXajkylZeuBtDkPaak2Gt9w99VAHuqUnupUirZJcOg5D31cHUfVX30PJ8K7r4UYoeTCTeH2V99VriNSMix3gmfZH41RkPhXurPeKVIeUgpcSBy+PzqXXr3fCgjH2h7vnXWgalgPKj9Q/dheZfs/CouEJ1T8+2lz8Ssj6//AGn8Yqg8YT6oJ80H41OcV7K8c36HQVPsD8+dRZEA1VR64rL3uPXZ7NsfxAn3GgbvSDEtoFPkk/GaM4v2Hil0a64tkbhecRJ9e01U+AtsJEw2hhmEgd4kTWQHE8TzZlHkvuA/Cmql/oYdWN1yTmzSSNTA3009VNzSEoNvcYXeG2JkiT4sfxahruHwo3C6d7j8TWUv8RbmAvrka+ZqhsYGMl7fh6IgxvPn5VpFt+iJRV1Zqbn0QaerUN+M0MbdjlmJPdrPvpRYQMfTVjpoBm/DWixjTb+pAHPqraj+XeocmVGAZbSwdCHnuEHy9Kp9ZhQJAc989XH8xpXcvsxnqwSf9MfhVRJEzbiDB0HLv7vOlkynFD+3jMMNxl8re1ePE8PPZuR6gk86RrbzDNHfrlHiNNK9bSdcjEeCLHtNTl9jxHZ4pYO15z4ZV5edDvx2wPr3DA1jqh+JJ9lKirE6IAO8iT8hUvoWYiRmjw0+XxoUl7Ymm+Ehpd4rhysi5dIOklEyyfqklgQfWKEbiNnlJPdFv/yqqzgiuyx6zJjz9dcXGtpDJvl9JN5iNu8Gn5F6YKLXKLrXFVGxK+rIPg1E2MXnICy7eBSZ207VUL9IIkW5HIiDPhVlvGYobKw9uh8qM74ZSi+ix2unVcwBGs9VGhjfWNfwrq4e9rBbxgp3cxFLb1y5PaRtdDvG4PxphhLth/8AEe4G1JkSCfEwaHPbkaX0PejthlunNOqNqcp529K9XejVqz1rG2w1VpB0Mymvo6/1r1ZN2WkhviEXO2v1m+JqIC17EJ2229Jv5jUcviK2XByNbkiPCuMle8/fXMw+0PbRYJBmGu2R6ds+0x7tvfUr96yRAssD3qwnXT63t1FAI6sJVgRqJBkaGD768SO8e3vqHG/ZspNegnhxtpIYM+uhuZWPlkUUXfx0iECg8pRgD69aQ3uIW1MFwT3L2j3bCaH/ALSzehauHxICjzkzHjFZPSj2zRakuhhefFTthyMwloOiczkLgz4TV18FtTibVtRGhtQxHdJaPdSdsTcnQW19ZLkeSgfGuPiXO7A7eig7hPpSTrJ27qXiXo08z9jBbbsf1N61l5kanyAUA+2hsbxe3bOU4gM2kgFe+DoskR40K7T6TEgb5maPWQIHuqzD3SnoQs/ZAHjvFNaLIeuH2StxZQa97JpPgSAfdSTi2HuQOsv5Lc/UUE89NBpR7XSTJMnby7q9n8aa0ES/kGeu27RMdedgAChMnviB8KNw2FUA5cSqHxtEQY2mJ3prm8a5PjWqjWyMnqJ8oVXeCq6/rcQXIOmoVf4An41Z/YSKOzrp3IPilMgK7HiKdNcyDNf+RdhODITmuZzp6IyADTvAFXtw62CYFwGDGULz5HM2vu8qNWeUV1T4j8+dRKKfMi1qNcIosYwLlHVO3Y6s5svoSZXQnQ7xPKqsTxEGAMKdNO1nUf8Abo099MOpaJCkjwBPwqLMw2Vm9X9SKhwivZa1JP0C2OKBQCLWUDfs5hI7szfhQz8UskjtOII0ynL64oi9xJxoLTH950A9kk0NdW48f7PZ/wCqXPlAqMYlbsIvcWw8aswg7be4rVxuWSIFyCeYZJ9686SvgLoOli2s/YtKvxYTQOJ4exPatn1Tl+AoxivQv27NFhOD2VzdtyWJac+okbgihh0VwjEsJImfSkbnxpYuEyREk/ZGseZWoC1fJ0UieRcEe4xVWuiXC+WaRUwloICQoPZWWaDALd8bA+yp2mwiklTbBJ7xqfbWVFu4p7aL5LPvzAVfhlzDNk8mXKdvAmh10GL7NN9JtmMpBHr/AK1VduW2OoDHQRo3u8KRTyBOvczAfCpqlwaC0CfF1bw5kGndegxvlmo4HZtC6cqIDlOwG0r/AEr1Kej2CvLeJJ0KNoORzW69SystJIvxHGEzP2ZYO4A7WsMRvkgUufpFd1AwknlNyB5ylKOI8UYXrnbGly4PQmO23fVS8caI6w+Vu3/4zUPUfZDjEKv8R4i5OQWbQ5ADORz9I/KuYjhmKvoVu4i6VYZWW2MqkTMaAfChj0guf8a55LbHwHroduJ3LhIa5cYaQAYPuikpN+wSigjC8AvWE6qyL+SScpYousTO2/r7++rxwvEEKWQsqkEKROqeiRnYgRHdV2F4KxWT1gJ11YeG5J/A0yw/CbkavcAWJAuk+AkiI2jzp0yv1K8B9IXNOHheU3VEwB6SKoHLvqLcRxF1gLbW1Kxm9IgeYUaedNxwcMuV5AOkgsSO8+Ptobg3CLlpnAEgkAFzm01j0pg7U0LJcIs6u44YG8BpoQi9k9+p7Xn7KW463dRkQ3kBaCp6piWEnlmKjXTyrSDAMvpNBOuhEx36aUHxLhPW3luFZKrAldZBJmBoN6d9MTr2A3uFdbba3daQ4KnIMpAI8SeVQx+DXCYdMlxyiwnaAZ9ZIkkgfVPsFPcPwdoLElYgzqrd+keqNe+iuJFcQyot1CF7W4OuoB020n21WT7GoozHC8CLiK73rzSQwUFU22DZVkjwNGYnhq2rLNbFyVBbKzs4JOsS21NX4aloB3vKCuuhIbfbeas4let3mUdfAUCQDMMTzAO8EUrCo+jK8Ks3rkm4WXuVJGniTJ30/Gm17AjKZDLvBlh5QTRt3B27Ki51wlPcOetcsLaxbl1uEjQCAWG1AbCTBcLA0Yi4x1yyWKyOZgR3aU7wnCQJIwyd+tsH4irsfw5MOEaGctoYAkCJnviQNaNw3F0VZZXMDU5WO0knwqfpjckmCnjuEsnq7r5LinULaCldBAOTQ1B+mOC2612nuRv6CkmOxBxTNcw9oMskHMWE6CDCk8gedXjs2iGwyKwjtn2GMwOncdd6wemrs0WqltYdjsdetaW0LAieQAnbQn8mg1sX2bMyN7z4bTFHYDibFM1xCI0lYIMabmBvOlNbPGragZjlBIjMV11mOyTXQq4MnJXRksd0aa52zZdSssIcqNAdSAY5+uvcIwCvYFxGcE8s2vpEbkTtWt4lxclCFtnUQCxVRroTvWMwD3bLKikMswQsdnUjfTmZ9VC2YZrgcYHAu05rXwb1amJ9dEXuBM0hU8J0Vh6iutXnH3EbQDlzY+Whq3D9IWB7Sk+CKZnTvMU2yPIroR4Ho+ql0csWB3zcioYCRFXYThDAiFTLMabz/qJBpZjsRfe+z5XtyygqCYEADUbbfGtEuHAUsTqY578u7uoKk3Wx25wZ22CjTmZHwqk8CRD+sVe1tHLvqNvCOZm3OpjU7Vy/wi6ylRbI8QxB8juKnJ9GS1He6KL3AMxJRwFBPZjlsBM71XxLB4e1HXY21abT07iqf4S34UdZS9hrRZgCFG7NJOvMmO+oWrFjFy92zbb95Ufbxq7NluAcKxmFFyLWNtX3ytKhlMCUk6eMe2vUfgOi9hb5azZs2uwQQLNmTLKZzRPLbb2V2kaUj5nxP/Hvf827/wDY1AXsSVIyxMag9WeenZYhtu6mHEh+vvf8y7/9jUtxtxVJDEaRpNtjr3o4n3+ys9FJyOWdrgY2bl0oGORdxpYkyB3ZwAK0XRFFu7OZc5HIRSVG65whZbc8iTOk6VhGtqs/qjGn+Tb5eJuZa0vQfHkWsQesyganW1B7JjS16J3jcmuppEQtvcb9NLdq6nUIxthSMzklsxBmAMwn96eXnWm6K4G4bKsf1pfWTppyG8aeqvnJxDXO9VbcmSzc8oI2X4619Y6EEfRrWumWANNIJ8+6snVnSohH9m3YJKouncD7dqX8WxCWEdgDEBmEA5o7hWl4hiEW2xLAQDuQK+Q9J79zF5SLbqqoY/1Tl3jYaUisfo3uE4bcuKGmcwDak7HUaSI05UQnBQkMxUjSRHf461Po1jbXUW5dZyJOvMKAYB22qXHeOW7aEoys+kICe1qN4BipaRK003Znuk/GnthrFtPSU9stooOYAKOZrJ9E8d1N91WCTk5ZYMtHIzvz7jR3Eb7EOzKAXJPZOwGsTudNB4mkPDsQi4q2rOENxgczxlXUyxOgHotv3+NVHdDex9LuYBmBgERuZA8Y1rM4G8xxt60CvaOw9LNbUSJ2571rR0qsIoVD1x59UVaNh2jm05+ysNgWuW8UcSVzDPed1BAKhzAlj2SR2Z1G9LZEqFcGs4hw4mzdDaQjSNCYy8oWe6sTw7ir4YtatklWLQxGqmIMGRI0p/j+myv1qZQmZSAWuLpIQT2QZ2OniKzThXYfrAdXOYHkcokgAjXWPUaPpFRioo2nAuLvimIukwFA0EAzm8STyrTWuAWo+sRpoS2x7wawJxDYK5ZuZA4ZMrMDI1ZdGyr2SBB1J3760P8Ae+8VOWyJOxy3WEcuSz7RTFinuAdDihbEJlj9azZQdY2kCdBtWufglgBibakxzGu01874VZbD3jetTLgg5l7LEnMYBYRsedO73TK7lMtbSdJ7Gh2mGvb0BivZPopi1vWgr5XZS+ZQQYl9J18K0ePwFtLF1ggUhH17oSdx4189wHEEw7lreIRSVAfNcsHNGv2jznair/TUFDbfGWsrAgxctCQdIkIY05A0UDSNH0V4jbxCDLD5AitIIg5QTuNaJ6S4pLWHcqAIKmRuB1sGPh7awGA6VYO1cdVvqmkkByFLAdjfLqGgmO7YzQnSXpfZ6xcuLt3wQCwDPlzSTELpE6xV4sVo+h9HOJLiAWQ6ByuoiYjUAitIloFfkBNfA+F9MUW5zt6kkozRvuBmHLuppjf0mZVIW7efTQAXI3jfrPlvSqXsMo+g/pBjnXF3w8R1hKsBtBA3iO/fTXcUxsdI3YoCyi3EP2SCCRoWknKPXoZpDw7pILySuGvRJ+ra1PMku81cvECglcLdWJjWwsT6iYHgPZSpg5xPpmBxdtoIuJ6gUP8AWu4ZnW/ce5cTqSBlXMOxl3JMxrE6AbmZr5bc41cY/wC7MT/quW/wtnx8dqRdIeOYwAdXZCrrmGbrAw00IygCjFsS1Yraz6z0j49YxGDKWLyXC4ULlOYntdw1jRvZWKwuIv2FdGJQHWRMQdCVkmDp4CsRwfpDjU/V2sPbAZtR2+7Lvm00n1TTQ28cDOVeehuO3dG7GY13qsGJ6sUfSuhvE2LMrkv2ZVgQZUZAJjnvXazvQzE40XiH6oL1R2GshrcfjXqTjRUZpqxdiL+CW9d6zFID1lyQDLem0jTUUvxWL4WzENeds3LqyQvtSa1WNw69Zc0X037vtGs5xbh4Y1cYV7Oeetj6B8FiOGW2LFLVzWQXw9xm9mTL7qnnwTOXTrzLZsqYc5AeYVDlUDYbcqWHhmtPODYbKKpw+zKPyZPagxeN29urxxER/h2U+BEeVSTpIi6LhcUTz7dlJ9YVwPdRJWojhxZWcEaHWTGgXMTUPTRt55eim/0mYj/cbhH+u+nyNdt9I7n1cCvniCfcLXwqDWzXlSjxxJ88zx6RYg7YPDj13Lh+CivNxrFFT+qw6tyIa6QP+6ZrmSrAtPBC80+wKx9KAMPak75heuEfu9ZdIHs/pIfSh/mWfLDp+Jo9VqZHeaeKJepN+zN4+xi8wK3ZEcv1YBknZInc+2jsuNI1vL7G/AimBxCAwSNN5212E7eVEhh4U6RP7ctmbscMvlmm6NfBj4fa9Xsq7+wr2o671Qp5a82p6oipzTDfsxr8EvkwbnsApvh+idrKA4LnYlmbX3wKcrbE/nxq8Lp+fsz8aHuKMceBO3RvD8rKeYn471McBsDa1b/hX5U1uWxr+frRUQgmDzpUVuL14VaERbQepRRNrAqNlHsqxl+VSBpki3F8AtOxZrak8zGtew/ArSmQijyFM5rjXQupI+e+nuosVWCLwlJmAP60UeGKRyinOB4L+rJHWXVIBFyEktLZ0GWIUHSY2A1NB2cpGpgcoEzoT+BqcjSWm4lVqyFECAK5ctTzoo2l+0f4eXmaAOJU7OvmwB9kzvI8qlakW6QOEkrInCCq7uFB0Iq3EY1LalmcQNyAzfyqaBbpRaN23aEl2JUgQY3bNpoRG8wR5iashRl0WWMEqmQKIarWPh86qL1QkMejv+Mf3G/mSvV3o6f1p/cb+ZK9WcuTr0/+IHjT+sf99+77RpZibc0yxv8AiP8Avvzj6xoO4tWjmkLWtRPh+FYzgXSm7cxNtezDPBIzTBMnQsVGk6x7N637XQnbIkJ2iO8LqR57VRhf0ihrrqlhl6+U7VzMtsMfqIEUCBMa7Vlqaqi0jt+J8TU1YSnFbIYKZ291PuHcIuixekMJCZAATJYiTpv2dN418Kp6M8PDYjq7qEgo5hgV0gR3GtHjHtqyWwFyqQIfM6wBAhdtIHqqmzDSguWZXinDFVCVVgUyKZy9piO0YBOxIE6DT2pglafpIClm2uYMCxOYALmgHcAd+w5CKzDN6u6qjwZ6iSex3L6q9Ark+NKeN9I1w5C5WYkE6cht+fVVEJN8DfC4xDda3IzKoJBGnaBy6nQyRG9XNp8KUcF45gLd1r9+69w3FANtbThVgjKJcDUAnY7yQang+JvibrCyilJEMXAJnUwsE6ajypX2bS0+gu7gbTtmZFLaakAnwo1VPIfhSRjdLMua0YbSGJOhkgab7aevup5heHI4GZmB0kDKQPUYJ7uXOolLoqOn3/sgHqZfw5Ci7eHsR2i+XSIEGN4JKASSTr3ACoYM4EAsJzKJBdkzsSQAsu8jfkBsdalT23DBZbNAuHulm0BJLHaSfTYDbyo0cMvak2mAgDtDJ9WN2ImjOD8TVrLLYRbN3MCSWUN1QzXC7CGIgEaEHWKqxGPwpb9bft5gozRbu3CDrIJ6oD6xGsbbUKexbhG+QTFyjMrRm1kSDqGGmmg0g1RbbX8948a02M43gmstfTWWRc3V/Wdc4MGDqO886VNxeyoK5Lj9phIUrrEyBnYHWDsN6HqGLwW7kLoYkwCdzsTUxhrh+o/8LfKiWvRlOS+xdcwzNaOQfY0teG01Xg8bO+EIPaDZnAYEKSJCrsYG3fR5DHPSXMip7DLGYFZIGsDU7bms10u6P4m8bT4cAspZTF22pHMEHOPHY1s3xrj0bCRz7V3Qad9yD6oFRxGLvMwJt2pPPKpk6986QFocyPytCL5MUuJ46VVTi1QL2VAa1oNjLIhPIDU71Za4VjTC3MVhQSRMs8zB+r1cDTXltyrT3cHe0K9WmgJy2rYJbmZAEgk+VcVr6ntX2VG2gqIiNNCJnXbaKl6iRp+fB8AY6N4lrYJxgCmAclsxMajW6OTc9NRRjdE8oLfSCFJBBS0ywsktMu+eR3AUBfwt8Nca7iDlAIB6xpOu5BiCFM6TtVfEMGmbPcuokye26Ado6iGOtSqu0OfzP+qi2HWeimGCkHGXHJaDmvrZgGJJUW1kacjMmgSnDcCVuDt3cxUMl25cKiVJYk3CFB3kb60pxJwarcuLiUYoJYL2oBYAaqIGpHspJb6QYS4WHU3HYD0iVXQASxY+iQefjVWaR1tSXEDccW6ZYUu5UNckt2kDkDU8y+ukcjQuO6Z4ZLedUDnLIAAn1EsDB76wKcTd7i2cMqgtILSbkAxmPaAXXKCSBGgrY2+FoAOzOkSdz41cG3yGo8KbQ+6E9MMJduNDMtw2wzIbe0FQ5BCRuV29/L1VdEOEot9iEGttv57deoa3Noaqa4LMdiB1tzUem/8AMfChWxI8fYflVfSLGdSbjMwWbjqubKqyzNEkkeJ35VjsZ0gus4BxNtUkSyMjAAEjkc2utU5JGCi5bn1HhfRzrHUXDbZGGqljJkGVgQdAQd6U8N/Q/eW+rnE2OywYoAzCA3oweUQNaw/RnDYd8Z/tGLC2jn/WBlOVhqpOcRqCRsYr6PgLvCcPBt8QuZoYZ7bLmImTmypETHdWMoqTtno/H19TQi4w4fJpeHWQ+Mv2etjKJ7ACOBmiMwG0GNO6isLw+x1sTcZ2zCXuM0+WbXUD218hT9JdvC4/FYkPna7mRQqZ1CKwylu2kMYnQmJM70uwf6TrdvFm9+uKy7ADfOymCQXIIDGYP2QNaJNrgmMYO8v4Pp/6UcfYsYZl1F0RkIzaF5kgTDeffXzF+k+ZVzM7SOSKsZSD2gc2s692tA8b6cWcS+a8LzsoYBiEkyxK5gGG0naOVBJ0wsIdLVxxoIdlgDnGhgzFOJyTU29ojSxx4LqEukwR2rjac+VVYnjy3MinCLpm3Nxic2uva1jl3ULY6dhuyMKpYkR2tjsIGXU1d0i6T3bF5lW2qqQGXMpBymRKzBgx8aozWlq9B9tr2UMmHtIAAGIRS0kwNXBY6+NXW7mPLDKxUjmpiD4ZQIrPD9IuK5LaG2mQkaT9pj+RRGG6aXima7jXWTAt2rYzaQJJICjYczSdofg1HyxuOFY927T3BqB9f0iO8acx/wC6YJ0Txl3KJcwMuzHTU86yx/SHctFurVi0yWv3Gcz+4uVRrPtpTjumOOviGxF0r9lWKr/CsTSTY38WT5kbvG9E3tK2dnZxGiqTqRImBtpO9VcP4bbfsXlZCJljcygjUw0sN/D1a186GGvvsl1tuTn1VZb6P4k/5D+Yj4xVVfsF8L7Pp+H4lh8E9y4j2s5FxVJZHILKAToW5g8tZjSkuH4taRpF7lr2HbQjtanQ792ze3K2ejV/QFQo5y6DT+KrV6K3SO1dtj/qZvCOyppKKW1jfx4+2fUOCfpM4fZRlu5mBKnKts6QGEmYnSIofiX6XMAXYpbxESDAS2uwG8v+FfOF6Lx6V9PJXPxAqxejNkeliGPqQfi9FRG9HSccXx/U2T/pltAjJhXK/wCpwDPI6AxS3F/pbJcsuEQSCIZ5B23hATsefPwpKvR7C83vH+Af/k0VZ4RgwIyXG9b8/JRSxj0Z4fFj0E3f0xYo+jYsL6g507tXoW7+lXHHZkX1W1//AFNEWsLg12wyn94ufi1W27llR2cNa9fVqY8yDT26E5fFXCX9hPc/SPjz/wDJYfuhB8FoG5xnFXjJu3CSftNG0cvDStYnFCPRRAPBFH8oFcPGbnI+yfnR/Afk6EeF/gx4wuLeOxebukOR76jf4HdQZri5F0kmM2p5LMmtZcv3W3Y1Q+Be5pGb8+NVuL82PqJouiPQfCtg3L3rZ69QmcsyZHIlVU5IcgiSDGo3iCcYvALNpiGDXWUkHUBZUwdF1Ikd9NuG9GMSGUWT2S6k2mJ6ssNm3Gx7u8+qtev6MMUFa45w0RshYRAAgTI5AAADfnU73udOprXp5ab36oxPD8qXA6oFjkug1rZ2cUDrEfGklzhZttDCDppp+QdKPs3dK04PI8jbuRp+i10dcdf8tv5kr1DdEn/Xn/lt/MlepM7tF/qI/wBJ2Hz2LgHK9P8A3MPxr5SeHN319m6U4XrBcWf8xuR5Oe+soeARuCfIfEkUVZH5L09qMEMG3MV0cOb8ity/BO4fPzigzw8a/n4ilQ/zr9GT/s9u/wB39a4vDzO59n9a1DcKNVLwzXX370qZf5oiPDCefuHzqa8GHNj7B860K8JJ2E0Va6PMYOgHifwinuQ/msC6DcItHiFlbjHL+sYnsaFbbMD2uzuOdaf9I+FsYj6ObauWTPbcOULBYzp/g9gAw5ABPM6VAdETbMjELaJWDnQNIJBGUGTyGulBHhLyM93OFnKoVVUSI0VR3VFOzpXzNJaLtvIU4fhVpYPVKYPMuZ9YzVZcwqFi3VW9SSeyNyZOh0Hqpx9BEbVIYP1++Pwq8UeZ+VrP2KEWDoiD1Ig/CrTinGxj1QPhTL6MvhXGwo3iPd8TRSDy6kuWKnvPzJ8yTUcr/ka0yFkcgB+fXXha7ifKB796dIbc/bF/UXPz/SojCud/xp2mHHOfbViYURr8TRSJElrhpP8A7/CrV4T37/nvNPrdr8mT66mbdAsfsSLwuPy34VP+yh3fEfOm4QV1RSDEVpwoT/X+gq63wsDl+PxFMINcN7Xb8+ygKQNbwAE7x5f0r1vCDkI9k/CijiBPfXAx7vbrQDS6KGwS7kfD2UTh8LPoJMDkJgVELJoy3cuZYzsFMaZoBjaaBpF+Evxt2Y19u4Hd591bPgOLXUvcjcxHZMDfnr6jWMtYcjmAYkazOk8qN65CFIftCAIJA01JED4eumbQniP+IhbrsbYUzqf1WYNMT2gSdu8DalPSvhdq3bQJbAu6G4y5gsa+W8cvxqpcYzHO1tShP1ixI5yCzzr+RQnGOkdwyqMirvFvNpptOnu8aEidTUi075ZX0Seb5/5bfzW69UeiJP0g6f5bbfvW69Q+TT47/QM6V4E2sVcUiAzF1Perdru7yR5UkA12Br690k6NJi0gnK6zkbu8COYNfOMZ0UxdpoNln7mtguD5gSPMChM01tBqV1sKGsLzA9lU/RV7qaf2Fiv2e992/wAq43AcV+zXfu2+VMw8b9IT/RB3e6p28KoMwD64poej2KP/AMa7923yqP8AdvE/s977tvlQR45dAj3jsMo9QE/08qr6xjpmPd3aeVMR0exI/wDj3vu2+Ve/sDFfs137t/lSMnpSfoXdTrPvrtxPOj/7v4o74e992/yrp6PYn9mu/dv8qB+OXQrioHflTU9HsT+zXvu3+VQPRzFfs137t/8AxoKwl0Ko1qEU3/u3iv2a792//jXB0axX7Nd+7b5UFLTfTFXVGrVt/mKaDo3if2a9923yqX9gYr9mvfdv8qCsZdMWqormWaZ/3exP7Ne+7f5V3+7uJ/Z733b/ACoFhJ+gG1bgV4imA4Bif2a9/A3yrh4Dif2a9923yoHhLoBqDKeXwpj/AGBif2e992/yqLcBxX7Nd+7f5UEOMugEKYrsUeOBYn9mvfdt8qi3R7Ez/u17+BvlQPB9MC8o9leL/nSjf7v4r9nvfdt8qiOj+K/Zbv3bD8KCXGXQIbv51qa3dBz8/wClX/3exU/7ve+7b5VMdHsUI/2e9929Aqn0wYvtGkeOvxq5rsiAffprzjYctaIvcFxROuHvsBoJtsIEz3GrLPCLw3wt8HTaydY8d6BYy6YHfwsr2zqNiTy8N5pWywYke6meK4Ji2J/2a9523+VH8E6AYq8wzobKc2cQ3/Sp1PnAqrJ8c5yqMWM/0acIz3Lt1pyKuQdxYkMY9QUfxV2voXCuF28PaW1bEKo8yeZJ5k16s27Pc0dBQgovk//Z"/>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MSERQUExIWFRUWGBQXGBgYGBcYFxgXFhUVFRcXFxgaGyYeGB4kGRcUIC8gIycpLCwsFh4xNTAqNSYrLCkBCQoKDgwOGg8PGiokHB8pKSwpKSwpKSkpKSwpKSwpKSkpKSwsKSksKSkpLCwsKSkpKSkpKSksLCwpKSwsLCwsLP/AABEIAMABBgMBIgACEQEDEQH/xAAbAAACAwEBAQAAAAAAAAAAAAAEBQIDBgEAB//EAEcQAAIBAgQCBgYGBwUIAwAAAAECEQADBBIhMQVBBhMiUWGBMnGRobHRFEJSk8HwByNUcpKy4RUWM0NiJDRTc4Ki0vFEs8L/xAAZAQADAQEBAAAAAAAAAAAAAAAAAQIDBAX/xAAqEQACAgEEAgICAQQDAAAAAAAAAQIREgMhMVETQQRhFCKBcZGhsTJCUv/aAAwDAQACEQMRAD8A+04vFhB3k7Cl5v3G1zEeA0FdxV6WJ8YHl+TXlv6U+AIq1wmAze01LFW3VSesb2mrLWJB0BE1TfxDbHT1Uew9Cm5xG59tvaa7ax1w/wCa38Ros4dGoV+Hxsa1uJli0ee/e/4jfxGvJjLvO43tNE2bAy7++qzYB5xRkh0ySXrn/Eb2mivpDR6be00IbBHOvNh9N6nYoJXHN9o+01F8c32iPM1SuEPfXDh450bBuFredho5n1naqnxdxd2b21TatAbb+6rrvaETqNqWwy21jmP1j7TVn0lidGPtNLVwr7mKtS8VO1FL0K+wrEO41zt6pNVDGtI7be01fZIYa1x8OppX2VRD6S0+m3tNebENzdvaaGxuHZfRk0E3W/ZNWkmS3QxNxv8AiP8AxGh2u3htcY+ZqhcS0RlNe65o2NOqJbQbZxF3m7e01f8ASX+0faaW2sQ3dRP0nSk4lJoNW6+X0zProdsS4+ufaart3TNcuNMbaUhtlo4gw+sT5muNjbn2m9pofqjyFRcMNxTpE2E/TX5sw8zUjjm5M3toB8Q1SwmIE606BMOHEX5k1dh+KMN9R+edA3bwBqeHxInapaHZorV0MJG1eoHA4gajlXqzHYpu4gBjrzPxNd+lj10JfbtN+83xNRF01tiZ5hf0xau+lg85peLnhUgw7qMQyGFu4n1gKpuMs6HShy4qJcUsR5BOcD0WqBf1VUIrmeKKHZaXPd76kh8YqgXxUDc7hRiK0GNdYVFrpND9ZNQL+NGIZBZttlJB2oZbjd/xrgc1E3PCqoTCRiXHd+fKqmdjrVQunlUmehKhWXLjWA2qS8SPdQbN4VWaeIZDP6eTyqJxRoAORzrmYnnU4DyDPphHKvNivZQRFey+NVigyCluGpreoP21wCniTbDw3jXHuUHk8ffXisf+6MUPIMt4wryrz46aDzVE0YoMmEHEd1WLiF5igs0VIOaTimO2HC8ncKrdxOmlCAGpRQopBbG3DgubfkfiK5VHC/TP7p+K16s5LcpMGv8Apt+838xqE0LicWc76r6Td/2jVX0w96e+t1HY5nMYA10Glwx3+pPfUxjx9paKDIOD1zNS847/AFp7659O/wBSe+ih5B9dmgPpvivvrhxniPYaVDyDzXs1CLfJ7vYa6lxiYG/qNOhZBJNRmujh9465YHipoe6rKYZgvrVvjQVZfNenxoD6Z4HzAHxNee+QYlfNl+dOhWHTXSaXjFHvXTU+A7965dxTDWUiAeY0PeToKVILD81ezUm/tfWCyKfGfiJFEW8S7bFPePjTqhZDDPXuspYMY2uo2kQGMmdhp66nfxZUBc6aST4Ex2d95BpFKQwL1yaWHGON8o0BMhoAOxMbDxqn+1jO6R36xToWQ6zV0NSy3irhiIM88rke0CvXOIFTBZZ00huflQFjTNXC9KW4k0xPmFb5VfdusFEMCTuMpEfOigyDi9cz0nuYu4upOnPQafKqRxcn66+6niJS+h6HqQek30loB6xTPcVPfyqH08/8QE92529VLEu/ofZ69npLaxRP1h4Tp+f6VZ155EETE8poxQW+jScKbtn90/Fa9SrgeLPWGfst7mTx8a5WM1uXFuik8Om7cLhQCzEZTJ9I7yKuHDbfj7ajiV7b/vN/MaginurXajkylZeuBtDkPaak2Gt9w99VAHuqUnupUirZJcOg5D31cHUfVX30PJ8K7r4UYoeTCTeH2V99VriNSMix3gmfZH41RkPhXurPeKVIeUgpcSBy+PzqXXr3fCgjH2h7vnXWgalgPKj9Q/dheZfs/CouEJ1T8+2lz8Ssj6//AGn8Yqg8YT6oJ80H41OcV7K8c36HQVPsD8+dRZEA1VR64rL3uPXZ7NsfxAn3GgbvSDEtoFPkk/GaM4v2Hil0a64tkbhecRJ9e01U+AtsJEw2hhmEgd4kTWQHE8TzZlHkvuA/Cmql/oYdWN1yTmzSSNTA3009VNzSEoNvcYXeG2JkiT4sfxahruHwo3C6d7j8TWUv8RbmAvrka+ZqhsYGMl7fh6IgxvPn5VpFt+iJRV1Zqbn0QaerUN+M0MbdjlmJPdrPvpRYQMfTVjpoBm/DWixjTb+pAHPqraj+XeocmVGAZbSwdCHnuEHy9Kp9ZhQJAc989XH8xpXcvsxnqwSf9MfhVRJEzbiDB0HLv7vOlkynFD+3jMMNxl8re1ePE8PPZuR6gk86RrbzDNHfrlHiNNK9bSdcjEeCLHtNTl9jxHZ4pYO15z4ZV5edDvx2wPr3DA1jqh+JJ9lKirE6IAO8iT8hUvoWYiRmjw0+XxoUl7Ymm+Ehpd4rhysi5dIOklEyyfqklgQfWKEbiNnlJPdFv/yqqzgiuyx6zJjz9dcXGtpDJvl9JN5iNu8Gn5F6YKLXKLrXFVGxK+rIPg1E2MXnICy7eBSZ207VUL9IIkW5HIiDPhVlvGYobKw9uh8qM74ZSi+ix2unVcwBGs9VGhjfWNfwrq4e9rBbxgp3cxFLb1y5PaRtdDvG4PxphhLth/8AEe4G1JkSCfEwaHPbkaX0PejthlunNOqNqcp529K9XejVqz1rG2w1VpB0Mymvo6/1r1ZN2WkhviEXO2v1m+JqIC17EJ2229Jv5jUcviK2XByNbkiPCuMle8/fXMw+0PbRYJBmGu2R6ds+0x7tvfUr96yRAssD3qwnXT63t1FAI6sJVgRqJBkaGD768SO8e3vqHG/ZspNegnhxtpIYM+uhuZWPlkUUXfx0iECg8pRgD69aQ3uIW1MFwT3L2j3bCaH/ALSzehauHxICjzkzHjFZPSj2zRakuhhefFTthyMwloOiczkLgz4TV18FtTibVtRGhtQxHdJaPdSdsTcnQW19ZLkeSgfGuPiXO7A7eig7hPpSTrJ27qXiXo08z9jBbbsf1N61l5kanyAUA+2hsbxe3bOU4gM2kgFe+DoskR40K7T6TEgb5maPWQIHuqzD3SnoQs/ZAHjvFNaLIeuH2StxZQa97JpPgSAfdSTi2HuQOsv5Lc/UUE89NBpR7XSTJMnby7q9n8aa0ES/kGeu27RMdedgAChMnviB8KNw2FUA5cSqHxtEQY2mJ3prm8a5PjWqjWyMnqJ8oVXeCq6/rcQXIOmoVf4An41Z/YSKOzrp3IPilMgK7HiKdNcyDNf+RdhODITmuZzp6IyADTvAFXtw62CYFwGDGULz5HM2vu8qNWeUV1T4j8+dRKKfMi1qNcIosYwLlHVO3Y6s5svoSZXQnQ7xPKqsTxEGAMKdNO1nUf8Abo099MOpaJCkjwBPwqLMw2Vm9X9SKhwivZa1JP0C2OKBQCLWUDfs5hI7szfhQz8UskjtOII0ynL64oi9xJxoLTH950A9kk0NdW48f7PZ/wCqXPlAqMYlbsIvcWw8aswg7be4rVxuWSIFyCeYZJ9686SvgLoOli2s/YtKvxYTQOJ4exPatn1Tl+AoxivQv27NFhOD2VzdtyWJac+okbgihh0VwjEsJImfSkbnxpYuEyREk/ZGseZWoC1fJ0UieRcEe4xVWuiXC+WaRUwloICQoPZWWaDALd8bA+yp2mwiklTbBJ7xqfbWVFu4p7aL5LPvzAVfhlzDNk8mXKdvAmh10GL7NN9JtmMpBHr/AK1VduW2OoDHQRo3u8KRTyBOvczAfCpqlwaC0CfF1bw5kGndegxvlmo4HZtC6cqIDlOwG0r/AEr1Kej2CvLeJJ0KNoORzW69SystJIvxHGEzP2ZYO4A7WsMRvkgUufpFd1AwknlNyB5ylKOI8UYXrnbGly4PQmO23fVS8caI6w+Vu3/4zUPUfZDjEKv8R4i5OQWbQ5ADORz9I/KuYjhmKvoVu4i6VYZWW2MqkTMaAfChj0guf8a55LbHwHroduJ3LhIa5cYaQAYPuikpN+wSigjC8AvWE6qyL+SScpYousTO2/r7++rxwvEEKWQsqkEKROqeiRnYgRHdV2F4KxWT1gJ11YeG5J/A0yw/CbkavcAWJAuk+AkiI2jzp0yv1K8B9IXNOHheU3VEwB6SKoHLvqLcRxF1gLbW1Kxm9IgeYUaedNxwcMuV5AOkgsSO8+Ptobg3CLlpnAEgkAFzm01j0pg7U0LJcIs6u44YG8BpoQi9k9+p7Xn7KW463dRkQ3kBaCp6piWEnlmKjXTyrSDAMvpNBOuhEx36aUHxLhPW3luFZKrAldZBJmBoN6d9MTr2A3uFdbba3daQ4KnIMpAI8SeVQx+DXCYdMlxyiwnaAZ9ZIkkgfVPsFPcPwdoLElYgzqrd+keqNe+iuJFcQyot1CF7W4OuoB020n21WT7GoozHC8CLiK73rzSQwUFU22DZVkjwNGYnhq2rLNbFyVBbKzs4JOsS21NX4aloB3vKCuuhIbfbeas4let3mUdfAUCQDMMTzAO8EUrCo+jK8Ks3rkm4WXuVJGniTJ30/Gm17AjKZDLvBlh5QTRt3B27Ki51wlPcOetcsLaxbl1uEjQCAWG1AbCTBcLA0Yi4x1yyWKyOZgR3aU7wnCQJIwyd+tsH4irsfw5MOEaGctoYAkCJnviQNaNw3F0VZZXMDU5WO0knwqfpjckmCnjuEsnq7r5LinULaCldBAOTQ1B+mOC2612nuRv6CkmOxBxTNcw9oMskHMWE6CDCk8gedXjs2iGwyKwjtn2GMwOncdd6wemrs0WqltYdjsdetaW0LAieQAnbQn8mg1sX2bMyN7z4bTFHYDibFM1xCI0lYIMabmBvOlNbPGragZjlBIjMV11mOyTXQq4MnJXRksd0aa52zZdSssIcqNAdSAY5+uvcIwCvYFxGcE8s2vpEbkTtWt4lxclCFtnUQCxVRroTvWMwD3bLKikMswQsdnUjfTmZ9VC2YZrgcYHAu05rXwb1amJ9dEXuBM0hU8J0Vh6iutXnH3EbQDlzY+Whq3D9IWB7Sk+CKZnTvMU2yPIroR4Ho+ql0csWB3zcioYCRFXYThDAiFTLMabz/qJBpZjsRfe+z5XtyygqCYEADUbbfGtEuHAUsTqY578u7uoKk3Wx25wZ22CjTmZHwqk8CRD+sVe1tHLvqNvCOZm3OpjU7Vy/wi6ylRbI8QxB8juKnJ9GS1He6KL3AMxJRwFBPZjlsBM71XxLB4e1HXY21abT07iqf4S34UdZS9hrRZgCFG7NJOvMmO+oWrFjFy92zbb95Ufbxq7NluAcKxmFFyLWNtX3ytKhlMCUk6eMe2vUfgOi9hb5azZs2uwQQLNmTLKZzRPLbb2V2kaUj5nxP/Hvf827/wDY1AXsSVIyxMag9WeenZYhtu6mHEh+vvf8y7/9jUtxtxVJDEaRpNtjr3o4n3+ys9FJyOWdrgY2bl0oGORdxpYkyB3ZwAK0XRFFu7OZc5HIRSVG65whZbc8iTOk6VhGtqs/qjGn+Tb5eJuZa0vQfHkWsQesyganW1B7JjS16J3jcmuppEQtvcb9NLdq6nUIxthSMzklsxBmAMwn96eXnWm6K4G4bKsf1pfWTppyG8aeqvnJxDXO9VbcmSzc8oI2X4619Y6EEfRrWumWANNIJ8+6snVnSohH9m3YJKouncD7dqX8WxCWEdgDEBmEA5o7hWl4hiEW2xLAQDuQK+Q9J79zF5SLbqqoY/1Tl3jYaUisfo3uE4bcuKGmcwDak7HUaSI05UQnBQkMxUjSRHf461Po1jbXUW5dZyJOvMKAYB22qXHeOW7aEoys+kICe1qN4BipaRK003Znuk/GnthrFtPSU9stooOYAKOZrJ9E8d1N91WCTk5ZYMtHIzvz7jR3Eb7EOzKAXJPZOwGsTudNB4mkPDsQi4q2rOENxgczxlXUyxOgHotv3+NVHdDex9LuYBmBgERuZA8Y1rM4G8xxt60CvaOw9LNbUSJ2571rR0qsIoVD1x59UVaNh2jm05+ysNgWuW8UcSVzDPed1BAKhzAlj2SR2Z1G9LZEqFcGs4hw4mzdDaQjSNCYy8oWe6sTw7ir4YtatklWLQxGqmIMGRI0p/j+myv1qZQmZSAWuLpIQT2QZ2OniKzThXYfrAdXOYHkcokgAjXWPUaPpFRioo2nAuLvimIukwFA0EAzm8STyrTWuAWo+sRpoS2x7wawJxDYK5ZuZA4ZMrMDI1ZdGyr2SBB1J3760P8Ae+8VOWyJOxy3WEcuSz7RTFinuAdDihbEJlj9azZQdY2kCdBtWufglgBibakxzGu01874VZbD3jetTLgg5l7LEnMYBYRsedO73TK7lMtbSdJ7Gh2mGvb0BivZPopi1vWgr5XZS+ZQQYl9J18K0ePwFtLF1ggUhH17oSdx4189wHEEw7lreIRSVAfNcsHNGv2jznair/TUFDbfGWsrAgxctCQdIkIY05A0UDSNH0V4jbxCDLD5AitIIg5QTuNaJ6S4pLWHcqAIKmRuB1sGPh7awGA6VYO1cdVvqmkkByFLAdjfLqGgmO7YzQnSXpfZ6xcuLt3wQCwDPlzSTELpE6xV4sVo+h9HOJLiAWQ6ByuoiYjUAitIloFfkBNfA+F9MUW5zt6kkozRvuBmHLuppjf0mZVIW7efTQAXI3jfrPlvSqXsMo+g/pBjnXF3w8R1hKsBtBA3iO/fTXcUxsdI3YoCyi3EP2SCCRoWknKPXoZpDw7pILySuGvRJ+ra1PMku81cvECglcLdWJjWwsT6iYHgPZSpg5xPpmBxdtoIuJ6gUP8AWu4ZnW/ce5cTqSBlXMOxl3JMxrE6AbmZr5bc41cY/wC7MT/quW/wtnx8dqRdIeOYwAdXZCrrmGbrAw00IygCjFsS1Yraz6z0j49YxGDKWLyXC4ULlOYntdw1jRvZWKwuIv2FdGJQHWRMQdCVkmDp4CsRwfpDjU/V2sPbAZtR2+7Lvm00n1TTQ28cDOVeehuO3dG7GY13qsGJ6sUfSuhvE2LMrkv2ZVgQZUZAJjnvXazvQzE40XiH6oL1R2GshrcfjXqTjRUZpqxdiL+CW9d6zFID1lyQDLem0jTUUvxWL4WzENeds3LqyQvtSa1WNw69Zc0X037vtGs5xbh4Y1cYV7Oeetj6B8FiOGW2LFLVzWQXw9xm9mTL7qnnwTOXTrzLZsqYc5AeYVDlUDYbcqWHhmtPODYbKKpw+zKPyZPagxeN29urxxER/h2U+BEeVSTpIi6LhcUTz7dlJ9YVwPdRJWojhxZWcEaHWTGgXMTUPTRt55eim/0mYj/cbhH+u+nyNdt9I7n1cCvniCfcLXwqDWzXlSjxxJ88zx6RYg7YPDj13Lh+CivNxrFFT+qw6tyIa6QP+6ZrmSrAtPBC80+wKx9KAMPak75heuEfu9ZdIHs/pIfSh/mWfLDp+Jo9VqZHeaeKJepN+zN4+xi8wK3ZEcv1YBknZInc+2jsuNI1vL7G/AimBxCAwSNN5212E7eVEhh4U6RP7ctmbscMvlmm6NfBj4fa9Xsq7+wr2o671Qp5a82p6oipzTDfsxr8EvkwbnsApvh+idrKA4LnYlmbX3wKcrbE/nxq8Lp+fsz8aHuKMceBO3RvD8rKeYn471McBsDa1b/hX5U1uWxr+frRUQgmDzpUVuL14VaERbQepRRNrAqNlHsqxl+VSBpki3F8AtOxZrak8zGtew/ArSmQijyFM5rjXQupI+e+nuosVWCLwlJmAP60UeGKRyinOB4L+rJHWXVIBFyEktLZ0GWIUHSY2A1NB2cpGpgcoEzoT+BqcjSWm4lVqyFECAK5ctTzoo2l+0f4eXmaAOJU7OvmwB9kzvI8qlakW6QOEkrInCCq7uFB0Iq3EY1LalmcQNyAzfyqaBbpRaN23aEl2JUgQY3bNpoRG8wR5iashRl0WWMEqmQKIarWPh86qL1QkMejv+Mf3G/mSvV3o6f1p/cb+ZK9WcuTr0/+IHjT+sf99+77RpZibc0yxv8AiP8Avvzj6xoO4tWjmkLWtRPh+FYzgXSm7cxNtezDPBIzTBMnQsVGk6x7N637XQnbIkJ2iO8LqR57VRhf0ihrrqlhl6+U7VzMtsMfqIEUCBMa7Vlqaqi0jt+J8TU1YSnFbIYKZ291PuHcIuixekMJCZAATJYiTpv2dN418Kp6M8PDYjq7qEgo5hgV0gR3GtHjHtqyWwFyqQIfM6wBAhdtIHqqmzDSguWZXinDFVCVVgUyKZy9piO0YBOxIE6DT2pglafpIClm2uYMCxOYALmgHcAd+w5CKzDN6u6qjwZ6iSex3L6q9Ark+NKeN9I1w5C5WYkE6cht+fVVEJN8DfC4xDda3IzKoJBGnaBy6nQyRG9XNp8KUcF45gLd1r9+69w3FANtbThVgjKJcDUAnY7yQang+JvibrCyilJEMXAJnUwsE6ajypX2bS0+gu7gbTtmZFLaakAnwo1VPIfhSRjdLMua0YbSGJOhkgab7aevup5heHI4GZmB0kDKQPUYJ7uXOolLoqOn3/sgHqZfw5Ci7eHsR2i+XSIEGN4JKASSTr3ACoYM4EAsJzKJBdkzsSQAsu8jfkBsdalT23DBZbNAuHulm0BJLHaSfTYDbyo0cMvak2mAgDtDJ9WN2ImjOD8TVrLLYRbN3MCSWUN1QzXC7CGIgEaEHWKqxGPwpb9bft5gozRbu3CDrIJ6oD6xGsbbUKexbhG+QTFyjMrRm1kSDqGGmmg0g1RbbX8948a02M43gmstfTWWRc3V/Wdc4MGDqO886VNxeyoK5Lj9phIUrrEyBnYHWDsN6HqGLwW7kLoYkwCdzsTUxhrh+o/8LfKiWvRlOS+xdcwzNaOQfY0teG01Xg8bO+EIPaDZnAYEKSJCrsYG3fR5DHPSXMip7DLGYFZIGsDU7bms10u6P4m8bT4cAspZTF22pHMEHOPHY1s3xrj0bCRz7V3Qad9yD6oFRxGLvMwJt2pPPKpk6986QFocyPytCL5MUuJ46VVTi1QL2VAa1oNjLIhPIDU71Za4VjTC3MVhQSRMs8zB+r1cDTXltyrT3cHe0K9WmgJy2rYJbmZAEgk+VcVr6ntX2VG2gqIiNNCJnXbaKl6iRp+fB8AY6N4lrYJxgCmAclsxMajW6OTc9NRRjdE8oLfSCFJBBS0ywsktMu+eR3AUBfwt8Nca7iDlAIB6xpOu5BiCFM6TtVfEMGmbPcuokye26Ado6iGOtSqu0OfzP+qi2HWeimGCkHGXHJaDmvrZgGJJUW1kacjMmgSnDcCVuDt3cxUMl25cKiVJYk3CFB3kb60pxJwarcuLiUYoJYL2oBYAaqIGpHspJb6QYS4WHU3HYD0iVXQASxY+iQefjVWaR1tSXEDccW6ZYUu5UNckt2kDkDU8y+ukcjQuO6Z4ZLedUDnLIAAn1EsDB76wKcTd7i2cMqgtILSbkAxmPaAXXKCSBGgrY2+FoAOzOkSdz41cG3yGo8KbQ+6E9MMJduNDMtw2wzIbe0FQ5BCRuV29/L1VdEOEot9iEGttv57deoa3Noaqa4LMdiB1tzUem/8AMfChWxI8fYflVfSLGdSbjMwWbjqubKqyzNEkkeJ35VjsZ0gus4BxNtUkSyMjAAEjkc2utU5JGCi5bn1HhfRzrHUXDbZGGqljJkGVgQdAQd6U8N/Q/eW+rnE2OywYoAzCA3oweUQNaw/RnDYd8Z/tGLC2jn/WBlOVhqpOcRqCRsYr6PgLvCcPBt8QuZoYZ7bLmImTmypETHdWMoqTtno/H19TQi4w4fJpeHWQ+Mv2etjKJ7ACOBmiMwG0GNO6isLw+x1sTcZ2zCXuM0+WbXUD218hT9JdvC4/FYkPna7mRQqZ1CKwylu2kMYnQmJM70uwf6TrdvFm9+uKy7ADfOymCQXIIDGYP2QNaJNrgmMYO8v4Pp/6UcfYsYZl1F0RkIzaF5kgTDeffXzF+k+ZVzM7SOSKsZSD2gc2s692tA8b6cWcS+a8LzsoYBiEkyxK5gGG0naOVBJ0wsIdLVxxoIdlgDnGhgzFOJyTU29ojSxx4LqEukwR2rjac+VVYnjy3MinCLpm3Nxic2uva1jl3ULY6dhuyMKpYkR2tjsIGXU1d0i6T3bF5lW2qqQGXMpBymRKzBgx8aozWlq9B9tr2UMmHtIAAGIRS0kwNXBY6+NXW7mPLDKxUjmpiD4ZQIrPD9IuK5LaG2mQkaT9pj+RRGG6aXima7jXWTAt2rYzaQJJICjYczSdofg1HyxuOFY927T3BqB9f0iO8acx/wC6YJ0Txl3KJcwMuzHTU86yx/SHctFurVi0yWv3Gcz+4uVRrPtpTjumOOviGxF0r9lWKr/CsTSTY38WT5kbvG9E3tK2dnZxGiqTqRImBtpO9VcP4bbfsXlZCJljcygjUw0sN/D1a186GGvvsl1tuTn1VZb6P4k/5D+Yj4xVVfsF8L7Pp+H4lh8E9y4j2s5FxVJZHILKAToW5g8tZjSkuH4taRpF7lr2HbQjtanQ792ze3K2ejV/QFQo5y6DT+KrV6K3SO1dtj/qZvCOyppKKW1jfx4+2fUOCfpM4fZRlu5mBKnKts6QGEmYnSIofiX6XMAXYpbxESDAS2uwG8v+FfOF6Lx6V9PJXPxAqxejNkeliGPqQfi9FRG9HSccXx/U2T/pltAjJhXK/wCpwDPI6AxS3F/pbJcsuEQSCIZ5B23hATsefPwpKvR7C83vH+Af/k0VZ4RgwIyXG9b8/JRSxj0Z4fFj0E3f0xYo+jYsL6g507tXoW7+lXHHZkX1W1//AFNEWsLg12wyn94ufi1W27llR2cNa9fVqY8yDT26E5fFXCX9hPc/SPjz/wDJYfuhB8FoG5xnFXjJu3CSftNG0cvDStYnFCPRRAPBFH8oFcPGbnI+yfnR/Afk6EeF/gx4wuLeOxebukOR76jf4HdQZri5F0kmM2p5LMmtZcv3W3Y1Q+Be5pGb8+NVuL82PqJouiPQfCtg3L3rZ69QmcsyZHIlVU5IcgiSDGo3iCcYvALNpiGDXWUkHUBZUwdF1Ikd9NuG9GMSGUWT2S6k2mJ6ssNm3Gx7u8+qtev6MMUFa45w0RshYRAAgTI5AAADfnU73udOprXp5ab36oxPD8qXA6oFjkug1rZ2cUDrEfGklzhZttDCDppp+QdKPs3dK04PI8jbuRp+i10dcdf8tv5kr1DdEn/Xn/lt/MlepM7tF/qI/wBJ2Hz2LgHK9P8A3MPxr5SeHN319m6U4XrBcWf8xuR5Oe+soeARuCfIfEkUVZH5L09qMEMG3MV0cOb8ity/BO4fPzigzw8a/n4ilQ/zr9GT/s9u/wB39a4vDzO59n9a1DcKNVLwzXX370qZf5oiPDCefuHzqa8GHNj7B860K8JJ2E0Va6PMYOgHifwinuQ/msC6DcItHiFlbjHL+sYnsaFbbMD2uzuOdaf9I+FsYj6ObauWTPbcOULBYzp/g9gAw5ABPM6VAdETbMjELaJWDnQNIJBGUGTyGulBHhLyM93OFnKoVVUSI0VR3VFOzpXzNJaLtvIU4fhVpYPVKYPMuZ9YzVZcwqFi3VW9SSeyNyZOh0Hqpx9BEbVIYP1++Pwq8UeZ+VrP2KEWDoiD1Ig/CrTinGxj1QPhTL6MvhXGwo3iPd8TRSDy6kuWKnvPzJ8yTUcr/ka0yFkcgB+fXXha7ifKB796dIbc/bF/UXPz/SojCud/xp2mHHOfbViYURr8TRSJElrhpP8A7/CrV4T37/nvNPrdr8mT66mbdAsfsSLwuPy34VP+yh3fEfOm4QV1RSDEVpwoT/X+gq63wsDl+PxFMINcN7Xb8+ygKQNbwAE7x5f0r1vCDkI9k/CijiBPfXAx7vbrQDS6KGwS7kfD2UTh8LPoJMDkJgVELJoy3cuZYzsFMaZoBjaaBpF+Evxt2Y19u4Hd591bPgOLXUvcjcxHZMDfnr6jWMtYcjmAYkazOk8qN65CFIftCAIJA01JED4eumbQniP+IhbrsbYUzqf1WYNMT2gSdu8DalPSvhdq3bQJbAu6G4y5gsa+W8cvxqpcYzHO1tShP1ixI5yCzzr+RQnGOkdwyqMirvFvNpptOnu8aEidTUi075ZX0Seb5/5bfzW69UeiJP0g6f5bbfvW69Q+TT47/QM6V4E2sVcUiAzF1Perdru7yR5UkA12Br690k6NJi0gnK6zkbu8COYNfOMZ0UxdpoNln7mtguD5gSPMChM01tBqV1sKGsLzA9lU/RV7qaf2Fiv2e992/wAq43AcV+zXfu2+VMw8b9IT/RB3e6p28KoMwD64poej2KP/AMa7923yqP8AdvE/s977tvlQR45dAj3jsMo9QE/08qr6xjpmPd3aeVMR0exI/wDj3vu2+Ve/sDFfs137t/lSMnpSfoXdTrPvrtxPOj/7v4o74e992/yrp6PYn9mu/dv8qB+OXQrioHflTU9HsT+zXvu3+VQPRzFfs137t/8AxoKwl0Ko1qEU3/u3iv2a792//jXB0axX7Nd+7b5UFLTfTFXVGrVt/mKaDo3if2a9923yqX9gYr9mvfdv8qCsZdMWqormWaZ/3exP7Ne+7f5V3+7uJ/Z733b/ACoFhJ+gG1bgV4imA4Bif2a9/A3yrh4Dif2a9923yoHhLoBqDKeXwpj/AGBif2e992/yqLcBxX7Nd+7f5UEOMugEKYrsUeOBYn9mvfdt8qi3R7Ez/u17+BvlQPB9MC8o9leL/nSjf7v4r9nvfdt8qiOj+K/Zbv3bD8KCXGXQIbv51qa3dBz8/wClX/3exU/7ve+7b5VMdHsUI/2e9929Aqn0wYvtGkeOvxq5rsiAffprzjYctaIvcFxROuHvsBoJtsIEz3GrLPCLw3wt8HTaydY8d6BYy6YHfwsr2zqNiTy8N5pWywYke6meK4Ji2J/2a9523+VH8E6AYq8wzobKc2cQ3/Sp1PnAqrJ8c5yqMWM/0acIz3Lt1pyKuQdxYkMY9QUfxV2voXCuF28PaW1bEKo8yeZJ5k16s27Pc0dBQgovk//Z"/>
          <p:cNvSpPr>
            <a:spLocks noChangeAspect="1" noChangeArrowheads="1"/>
          </p:cNvSpPr>
          <p:nvPr/>
        </p:nvSpPr>
        <p:spPr bwMode="auto">
          <a:xfrm>
            <a:off x="215900" y="-15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www.google.com/url?sa=i&amp;source=images&amp;cd=&amp;docid=u81jeayXH8Bq4M&amp;tbnid=pUgYjHsIRTuC9M:&amp;ved=0CAUQjBwwAA&amp;url=http%3A%2F%2Fwww.tpt.com%2Fcommoditymanagementblog%2FPortals%2F0%2FBlogImages%2FOceanTankers_jpg.jpg&amp;ei=mkkIUa3IJIXc2AWgxIH4DQ&amp;psig=AFQjCNHKJTBt8BSoHUdZgBh2JChVenzecQ&amp;ust=1359584026632060"/>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descr="[05-08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13" y="1417638"/>
            <a:ext cx="9107687" cy="417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65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Numbers</a:t>
            </a:r>
            <a:endParaRPr lang="en-US" dirty="0"/>
          </a:p>
        </p:txBody>
      </p:sp>
      <p:sp>
        <p:nvSpPr>
          <p:cNvPr id="3" name="Content Placeholder 2"/>
          <p:cNvSpPr>
            <a:spLocks noGrp="1"/>
          </p:cNvSpPr>
          <p:nvPr>
            <p:ph idx="1"/>
          </p:nvPr>
        </p:nvSpPr>
        <p:spPr/>
        <p:txBody>
          <a:bodyPr/>
          <a:lstStyle/>
          <a:p>
            <a:pPr marL="0" indent="0">
              <a:buNone/>
            </a:pPr>
            <a:r>
              <a:rPr lang="en-US" sz="2800" dirty="0" smtClean="0"/>
              <a:t>A company that shipped a tanker with 2.5 million gallons of biodiesel that was splashed with 2,500 gallons of diesel in New Orleans would be able to collect a $2.5 million tax credit.</a:t>
            </a:r>
          </a:p>
          <a:p>
            <a:pPr marL="0" indent="0">
              <a:buNone/>
            </a:pPr>
            <a:endParaRPr lang="en-US" sz="1200" dirty="0"/>
          </a:p>
          <a:p>
            <a:pPr marL="0" indent="0">
              <a:buNone/>
            </a:pPr>
            <a:r>
              <a:rPr lang="en-US" sz="2800" dirty="0" smtClean="0"/>
              <a:t>Iowa State estimated that the biodiesel tax credit cost tax payers about </a:t>
            </a:r>
            <a:r>
              <a:rPr lang="en-US" sz="2800" u="sng" dirty="0" smtClean="0"/>
              <a:t>$1.28 billion</a:t>
            </a:r>
            <a:r>
              <a:rPr lang="en-US" sz="2800" dirty="0" smtClean="0"/>
              <a:t> between January 2007 and August 2008.</a:t>
            </a:r>
          </a:p>
          <a:p>
            <a:pPr marL="0" indent="0">
              <a:buNone/>
            </a:pPr>
            <a:endParaRPr lang="en-US" sz="1200" dirty="0"/>
          </a:p>
          <a:p>
            <a:pPr marL="0" indent="0">
              <a:buNone/>
            </a:pPr>
            <a:r>
              <a:rPr lang="en-US" sz="2800" dirty="0" smtClean="0"/>
              <a:t>Phased out in 2008.</a:t>
            </a:r>
            <a:endParaRPr lang="en-US" sz="2800" dirty="0"/>
          </a:p>
        </p:txBody>
      </p:sp>
    </p:spTree>
    <p:extLst>
      <p:ext uri="{BB962C8B-B14F-4D97-AF65-F5344CB8AC3E}">
        <p14:creationId xmlns:p14="http://schemas.microsoft.com/office/powerpoint/2010/main" val="1837661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Abuse Revisited</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buNone/>
            </a:pPr>
            <a:r>
              <a:rPr lang="en-US" dirty="0">
                <a:solidFill>
                  <a:schemeClr val="tx1">
                    <a:lumMod val="50000"/>
                    <a:lumOff val="50000"/>
                  </a:schemeClr>
                </a:solidFill>
                <a:hlinkClick r:id="rId2"/>
              </a:rPr>
              <a:t>http://</a:t>
            </a:r>
            <a:r>
              <a:rPr lang="en-US" dirty="0" smtClean="0">
                <a:solidFill>
                  <a:schemeClr val="tx1">
                    <a:lumMod val="50000"/>
                    <a:lumOff val="50000"/>
                  </a:schemeClr>
                </a:solidFill>
                <a:hlinkClick r:id="rId2"/>
              </a:rPr>
              <a:t>www.cbc.ca/news/canada/story/2012/12/19/mystery-biodiesel-train-credits.html</a:t>
            </a:r>
            <a:endParaRPr lang="en-US" dirty="0" smtClean="0">
              <a:solidFill>
                <a:schemeClr val="tx1">
                  <a:lumMod val="50000"/>
                  <a:lumOff val="50000"/>
                </a:schemeClr>
              </a:solidFill>
            </a:endParaRPr>
          </a:p>
          <a:p>
            <a:pPr marL="0" indent="0">
              <a:buNone/>
            </a:pPr>
            <a:endParaRPr lang="en-US" dirty="0"/>
          </a:p>
          <a:p>
            <a:pPr marL="0" indent="0">
              <a:buNone/>
            </a:pP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1" y="1308101"/>
            <a:ext cx="6766092" cy="372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0763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review</a:t>
            </a:r>
            <a:endParaRPr lang="en-US" dirty="0"/>
          </a:p>
        </p:txBody>
      </p:sp>
      <p:sp>
        <p:nvSpPr>
          <p:cNvPr id="3" name="Content Placeholder 2"/>
          <p:cNvSpPr>
            <a:spLocks noGrp="1"/>
          </p:cNvSpPr>
          <p:nvPr>
            <p:ph idx="1"/>
          </p:nvPr>
        </p:nvSpPr>
        <p:spPr>
          <a:xfrm>
            <a:off x="355600" y="1638300"/>
            <a:ext cx="8102600" cy="4005263"/>
          </a:xfrm>
        </p:spPr>
        <p:txBody>
          <a:bodyPr/>
          <a:lstStyle/>
          <a:p>
            <a:pPr marL="0" indent="0">
              <a:buNone/>
            </a:pPr>
            <a:r>
              <a:rPr lang="en-US" sz="2600" dirty="0" smtClean="0"/>
              <a:t>Wind Energy – there is considerable instability in nearly all domestic energy policy</a:t>
            </a:r>
          </a:p>
          <a:p>
            <a:pPr marL="0" indent="0">
              <a:buNone/>
            </a:pPr>
            <a:endParaRPr lang="en-US" sz="2600" dirty="0" smtClean="0"/>
          </a:p>
          <a:p>
            <a:pPr marL="0" indent="0">
              <a:buNone/>
            </a:pPr>
            <a:r>
              <a:rPr lang="en-US" sz="2600" dirty="0" smtClean="0"/>
              <a:t>Renewable Fuel Standard – well designed mechanism* to ensure minimum levels of biofuels are used</a:t>
            </a:r>
          </a:p>
          <a:p>
            <a:pPr marL="0" indent="0">
              <a:buNone/>
            </a:pPr>
            <a:endParaRPr lang="en-US" sz="2600" dirty="0" smtClean="0"/>
          </a:p>
          <a:p>
            <a:pPr marL="0" indent="0">
              <a:buNone/>
            </a:pPr>
            <a:r>
              <a:rPr lang="en-US" sz="2600" dirty="0" smtClean="0"/>
              <a:t>Volumetric Excise Tax Credit – wow.</a:t>
            </a:r>
          </a:p>
        </p:txBody>
      </p:sp>
    </p:spTree>
    <p:extLst>
      <p:ext uri="{BB962C8B-B14F-4D97-AF65-F5344CB8AC3E}">
        <p14:creationId xmlns:p14="http://schemas.microsoft.com/office/powerpoint/2010/main" val="1443791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Topics</a:t>
            </a:r>
            <a:endParaRPr lang="en-US" dirty="0"/>
          </a:p>
        </p:txBody>
      </p:sp>
      <p:sp>
        <p:nvSpPr>
          <p:cNvPr id="3" name="Content Placeholder 2"/>
          <p:cNvSpPr>
            <a:spLocks noGrp="1"/>
          </p:cNvSpPr>
          <p:nvPr>
            <p:ph idx="1"/>
          </p:nvPr>
        </p:nvSpPr>
        <p:spPr>
          <a:xfrm>
            <a:off x="101600" y="2120900"/>
            <a:ext cx="4546600" cy="4005263"/>
          </a:xfrm>
        </p:spPr>
        <p:txBody>
          <a:bodyPr/>
          <a:lstStyle/>
          <a:p>
            <a:pPr marL="0" indent="0">
              <a:buNone/>
            </a:pPr>
            <a:endParaRPr lang="en-US" sz="2600" dirty="0" smtClean="0"/>
          </a:p>
          <a:p>
            <a:pPr marL="0" indent="0">
              <a:buNone/>
            </a:pPr>
            <a:r>
              <a:rPr lang="en-US" sz="2600" dirty="0" smtClean="0"/>
              <a:t>Wind Energy</a:t>
            </a:r>
          </a:p>
          <a:p>
            <a:pPr marL="0" indent="0">
              <a:buNone/>
            </a:pPr>
            <a:r>
              <a:rPr lang="en-US" sz="2600" dirty="0" smtClean="0"/>
              <a:t>Renewable Fuel Standard</a:t>
            </a:r>
            <a:endParaRPr lang="en-US" sz="2600" dirty="0"/>
          </a:p>
          <a:p>
            <a:pPr marL="0" indent="0">
              <a:buNone/>
            </a:pPr>
            <a:r>
              <a:rPr lang="en-US" sz="2600" dirty="0" smtClean="0"/>
              <a:t>Volumetric Excise Tax Credit</a:t>
            </a:r>
          </a:p>
        </p:txBody>
      </p:sp>
      <p:pic>
        <p:nvPicPr>
          <p:cNvPr id="17410" name="Picture 2" descr="http://www.bbc.co.uk/somerset/content/images/2008/06/19/circus_470x35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1790700"/>
            <a:ext cx="4476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292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and </a:t>
            </a:r>
            <a:br>
              <a:rPr lang="en-US" dirty="0" smtClean="0"/>
            </a:br>
            <a:r>
              <a:rPr lang="en-US" dirty="0" smtClean="0"/>
              <a:t>roller coasters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0648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Production Tax Credit (PTC)</a:t>
            </a:r>
            <a:endParaRPr lang="en-US" dirty="0"/>
          </a:p>
        </p:txBody>
      </p:sp>
      <p:sp>
        <p:nvSpPr>
          <p:cNvPr id="3" name="Content Placeholder 2"/>
          <p:cNvSpPr>
            <a:spLocks noGrp="1"/>
          </p:cNvSpPr>
          <p:nvPr>
            <p:ph idx="1"/>
          </p:nvPr>
        </p:nvSpPr>
        <p:spPr>
          <a:xfrm>
            <a:off x="457200" y="2235200"/>
            <a:ext cx="3730012" cy="3890963"/>
          </a:xfrm>
        </p:spPr>
        <p:txBody>
          <a:bodyPr/>
          <a:lstStyle/>
          <a:p>
            <a:pPr marL="0" indent="0">
              <a:buNone/>
            </a:pPr>
            <a:r>
              <a:rPr lang="en-US" dirty="0" smtClean="0"/>
              <a:t>Provides a 2.2 cent tax break per </a:t>
            </a:r>
            <a:r>
              <a:rPr lang="en-US" dirty="0" err="1" smtClean="0"/>
              <a:t>kwH</a:t>
            </a:r>
            <a:r>
              <a:rPr lang="en-US" dirty="0" smtClean="0"/>
              <a:t> for the first ten years of a facility</a:t>
            </a:r>
          </a:p>
          <a:p>
            <a:endParaRPr lang="en-US" dirty="0" smtClean="0"/>
          </a:p>
        </p:txBody>
      </p:sp>
      <p:pic>
        <p:nvPicPr>
          <p:cNvPr id="6146" name="Picture 2" descr="http://www.kcet.org/news/rewire/assets_c/2012/08/Wind-turbines-production-tax-credit-8-8-12-thumb-600x402-33926.jpe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7212" y="1771651"/>
            <a:ext cx="4956788" cy="3321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153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Roller Coaster</a:t>
            </a:r>
            <a:endParaRPr lang="en-US" dirty="0"/>
          </a:p>
        </p:txBody>
      </p:sp>
      <p:sp>
        <p:nvSpPr>
          <p:cNvPr id="3" name="Content Placeholder 2"/>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50" y="1417637"/>
            <a:ext cx="8254049"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57700" y="6266934"/>
            <a:ext cx="3683000" cy="369332"/>
          </a:xfrm>
          <a:prstGeom prst="rect">
            <a:avLst/>
          </a:prstGeom>
          <a:noFill/>
        </p:spPr>
        <p:txBody>
          <a:bodyPr wrap="square" rtlCol="0">
            <a:spAutoFit/>
          </a:bodyPr>
          <a:lstStyle/>
          <a:p>
            <a:r>
              <a:rPr lang="en-US" dirty="0" smtClean="0">
                <a:solidFill>
                  <a:schemeClr val="bg1"/>
                </a:solidFill>
              </a:rPr>
              <a:t>Source: AWEA, EIA</a:t>
            </a:r>
            <a:endParaRPr lang="en-US" dirty="0">
              <a:solidFill>
                <a:schemeClr val="bg1"/>
              </a:solidFill>
            </a:endParaRPr>
          </a:p>
        </p:txBody>
      </p:sp>
    </p:spTree>
    <p:extLst>
      <p:ext uri="{BB962C8B-B14F-4D97-AF65-F5344CB8AC3E}">
        <p14:creationId xmlns:p14="http://schemas.microsoft.com/office/powerpoint/2010/main" val="1376017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sz="2400" dirty="0"/>
          </a:p>
          <a:p>
            <a:r>
              <a:rPr lang="en-US" sz="1600" dirty="0" smtClean="0">
                <a:hlinkClick r:id="rId2"/>
              </a:rPr>
              <a:t>http</a:t>
            </a:r>
            <a:r>
              <a:rPr lang="en-US" sz="1600" dirty="0">
                <a:hlinkClick r:id="rId2"/>
              </a:rPr>
              <a:t>://</a:t>
            </a:r>
            <a:r>
              <a:rPr lang="en-US" sz="1600" dirty="0" smtClean="0">
                <a:hlinkClick r:id="rId2"/>
              </a:rPr>
              <a:t>www.denverpost.com/breakingnews/ci_22296411/wind-energy-tax-credit-extended-one-year</a:t>
            </a:r>
            <a:r>
              <a:rPr lang="en-US" sz="1600" dirty="0" smtClean="0"/>
              <a:t> </a:t>
            </a:r>
            <a:endParaRPr lang="en-US" sz="16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1" y="274638"/>
            <a:ext cx="5346700" cy="4950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6098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1661" y="1600200"/>
            <a:ext cx="3025138" cy="1371600"/>
          </a:xfrm>
        </p:spPr>
        <p:txBody>
          <a:bodyPr/>
          <a:lstStyle/>
          <a:p>
            <a:pPr algn="l"/>
            <a:r>
              <a:rPr lang="en-US" dirty="0" smtClean="0"/>
              <a:t>The effects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www.wday.com/media/story/png/2013/01/14/dmi1.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659" y="2971800"/>
            <a:ext cx="3025139" cy="201171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658" y="635000"/>
            <a:ext cx="5466003" cy="549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669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RIN Primer</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02825881"/>
      </p:ext>
    </p:extLst>
  </p:cSld>
  <p:clrMapOvr>
    <a:masterClrMapping/>
  </p:clrMapOvr>
</p:sld>
</file>

<file path=ppt/theme/theme1.xml><?xml version="1.0" encoding="utf-8"?>
<a:theme xmlns:a="http://schemas.openxmlformats.org/drawingml/2006/main" name="ndsu-template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ndsu-template1(1)</Template>
  <TotalTime>2312</TotalTime>
  <Words>354</Words>
  <Application>Microsoft Office PowerPoint</Application>
  <PresentationFormat>On-screen Show (4:3)</PresentationFormat>
  <Paragraphs>83</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ndsu-template1(1)</vt:lpstr>
      <vt:lpstr>PowerPoint Presentation</vt:lpstr>
      <vt:lpstr>Recent Issues in Domestic Renewable Energy Policy</vt:lpstr>
      <vt:lpstr>Today’s Topics</vt:lpstr>
      <vt:lpstr>Wind and  roller coasters</vt:lpstr>
      <vt:lpstr>Wind Production Tax Credit (PTC)</vt:lpstr>
      <vt:lpstr>The Roller Coaster</vt:lpstr>
      <vt:lpstr>PowerPoint Presentation</vt:lpstr>
      <vt:lpstr>The effects</vt:lpstr>
      <vt:lpstr>RIN Primer</vt:lpstr>
      <vt:lpstr>The Renewable Fuel Standard</vt:lpstr>
      <vt:lpstr>PowerPoint Presentation</vt:lpstr>
      <vt:lpstr>PowerPoint Presentation</vt:lpstr>
      <vt:lpstr>How the policy is enforced</vt:lpstr>
      <vt:lpstr>How the policy is enforced</vt:lpstr>
      <vt:lpstr>How the policy is enforced</vt:lpstr>
      <vt:lpstr>PowerPoint Presentation</vt:lpstr>
      <vt:lpstr>PowerPoint Presentation</vt:lpstr>
      <vt:lpstr>PowerPoint Presentation</vt:lpstr>
      <vt:lpstr>PowerPoint Presentation</vt:lpstr>
      <vt:lpstr>Splash and dash</vt:lpstr>
      <vt:lpstr>VETC</vt:lpstr>
      <vt:lpstr>Splashing and Dashing</vt:lpstr>
      <vt:lpstr>With Numbers</vt:lpstr>
      <vt:lpstr>Policy Abuse Revisited</vt:lpstr>
      <vt:lpstr>A review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Ripplinger</dc:creator>
  <cp:lastModifiedBy>David.Ripplinger</cp:lastModifiedBy>
  <cp:revision>57</cp:revision>
  <dcterms:created xsi:type="dcterms:W3CDTF">2011-12-22T01:26:49Z</dcterms:created>
  <dcterms:modified xsi:type="dcterms:W3CDTF">2013-01-30T16:01:46Z</dcterms:modified>
</cp:coreProperties>
</file>