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73" r:id="rId3"/>
    <p:sldMasterId id="2147483786" r:id="rId4"/>
    <p:sldMasterId id="2147483799" r:id="rId5"/>
    <p:sldMasterId id="2147483812" r:id="rId6"/>
    <p:sldMasterId id="2147483824" r:id="rId7"/>
    <p:sldMasterId id="2147483836" r:id="rId8"/>
    <p:sldMasterId id="2147483848" r:id="rId9"/>
  </p:sldMasterIdLst>
  <p:notesMasterIdLst>
    <p:notesMasterId r:id="rId35"/>
  </p:notesMasterIdLst>
  <p:handoutMasterIdLst>
    <p:handoutMasterId r:id="rId36"/>
  </p:handoutMasterIdLst>
  <p:sldIdLst>
    <p:sldId id="256" r:id="rId10"/>
    <p:sldId id="257" r:id="rId11"/>
    <p:sldId id="258" r:id="rId12"/>
    <p:sldId id="259" r:id="rId13"/>
    <p:sldId id="622" r:id="rId14"/>
    <p:sldId id="336" r:id="rId15"/>
    <p:sldId id="477" r:id="rId16"/>
    <p:sldId id="618" r:id="rId17"/>
    <p:sldId id="534" r:id="rId18"/>
    <p:sldId id="535" r:id="rId19"/>
    <p:sldId id="620" r:id="rId20"/>
    <p:sldId id="380" r:id="rId21"/>
    <p:sldId id="389" r:id="rId22"/>
    <p:sldId id="411" r:id="rId23"/>
    <p:sldId id="597" r:id="rId24"/>
    <p:sldId id="623" r:id="rId25"/>
    <p:sldId id="624" r:id="rId26"/>
    <p:sldId id="342" r:id="rId27"/>
    <p:sldId id="538" r:id="rId28"/>
    <p:sldId id="383" r:id="rId29"/>
    <p:sldId id="270" r:id="rId30"/>
    <p:sldId id="583" r:id="rId31"/>
    <p:sldId id="502" r:id="rId32"/>
    <p:sldId id="308" r:id="rId33"/>
    <p:sldId id="358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  <a:srgbClr val="004C22"/>
    <a:srgbClr val="008000"/>
    <a:srgbClr val="FFF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 varScale="1">
        <p:scale>
          <a:sx n="124" d="100"/>
          <a:sy n="124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SLAUGHTER</a:t>
            </a:r>
            <a:r>
              <a:rPr lang="en-US" sz="2400" b="1" baseline="0" dirty="0">
                <a:solidFill>
                  <a:schemeClr val="tx1"/>
                </a:solidFill>
              </a:rPr>
              <a:t> STEER PRICES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baseline="0" dirty="0">
                <a:solidFill>
                  <a:schemeClr val="tx1"/>
                </a:solidFill>
              </a:rPr>
              <a:t>5 Market Weighted Average, Weekly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823310279923198"/>
          <c:y val="1.1285199381037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025956145268435E-2"/>
          <c:y val="0.13974897806743716"/>
          <c:w val="0.90907994137905002"/>
          <c:h val="0.715650375680931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124.21</c:v>
                </c:pt>
                <c:pt idx="1">
                  <c:v>124.47</c:v>
                </c:pt>
                <c:pt idx="2">
                  <c:v>124.03</c:v>
                </c:pt>
                <c:pt idx="3">
                  <c:v>124.3</c:v>
                </c:pt>
                <c:pt idx="4">
                  <c:v>122.04</c:v>
                </c:pt>
                <c:pt idx="5">
                  <c:v>121.05</c:v>
                </c:pt>
                <c:pt idx="6">
                  <c:v>118.9</c:v>
                </c:pt>
                <c:pt idx="7">
                  <c:v>119.71</c:v>
                </c:pt>
                <c:pt idx="8">
                  <c:v>114.85</c:v>
                </c:pt>
                <c:pt idx="9">
                  <c:v>113.17</c:v>
                </c:pt>
                <c:pt idx="10">
                  <c:v>108.84</c:v>
                </c:pt>
                <c:pt idx="11">
                  <c:v>109.89</c:v>
                </c:pt>
                <c:pt idx="12">
                  <c:v>119.31</c:v>
                </c:pt>
                <c:pt idx="13">
                  <c:v>111.08</c:v>
                </c:pt>
                <c:pt idx="14">
                  <c:v>105</c:v>
                </c:pt>
                <c:pt idx="15">
                  <c:v>102.28</c:v>
                </c:pt>
                <c:pt idx="16">
                  <c:v>96.69</c:v>
                </c:pt>
                <c:pt idx="17">
                  <c:v>98.18</c:v>
                </c:pt>
                <c:pt idx="18">
                  <c:v>104.5</c:v>
                </c:pt>
                <c:pt idx="19">
                  <c:v>112.31</c:v>
                </c:pt>
                <c:pt idx="20">
                  <c:v>117.06</c:v>
                </c:pt>
                <c:pt idx="21">
                  <c:v>115.71</c:v>
                </c:pt>
                <c:pt idx="22">
                  <c:v>112.39</c:v>
                </c:pt>
                <c:pt idx="23">
                  <c:v>104.47</c:v>
                </c:pt>
                <c:pt idx="24">
                  <c:v>100.78</c:v>
                </c:pt>
                <c:pt idx="25">
                  <c:v>96.21</c:v>
                </c:pt>
                <c:pt idx="26">
                  <c:v>94.87</c:v>
                </c:pt>
                <c:pt idx="27">
                  <c:v>95.98</c:v>
                </c:pt>
                <c:pt idx="28">
                  <c:v>96.36</c:v>
                </c:pt>
                <c:pt idx="29">
                  <c:v>97.24</c:v>
                </c:pt>
                <c:pt idx="30">
                  <c:v>98.66</c:v>
                </c:pt>
                <c:pt idx="31">
                  <c:v>101.34</c:v>
                </c:pt>
                <c:pt idx="32">
                  <c:v>105.06</c:v>
                </c:pt>
                <c:pt idx="33">
                  <c:v>106.59</c:v>
                </c:pt>
                <c:pt idx="34">
                  <c:v>105.09</c:v>
                </c:pt>
                <c:pt idx="35">
                  <c:v>103.12</c:v>
                </c:pt>
                <c:pt idx="36">
                  <c:v>101.21</c:v>
                </c:pt>
                <c:pt idx="37">
                  <c:v>103.54</c:v>
                </c:pt>
                <c:pt idx="38">
                  <c:v>105.05</c:v>
                </c:pt>
                <c:pt idx="39">
                  <c:v>107.12</c:v>
                </c:pt>
                <c:pt idx="40">
                  <c:v>108.26</c:v>
                </c:pt>
                <c:pt idx="41">
                  <c:v>107.52</c:v>
                </c:pt>
                <c:pt idx="42">
                  <c:v>105.07</c:v>
                </c:pt>
                <c:pt idx="43">
                  <c:v>104.24</c:v>
                </c:pt>
                <c:pt idx="44">
                  <c:v>106.33</c:v>
                </c:pt>
                <c:pt idx="45">
                  <c:v>109.62</c:v>
                </c:pt>
                <c:pt idx="46">
                  <c:v>109.57</c:v>
                </c:pt>
                <c:pt idx="47">
                  <c:v>110.27</c:v>
                </c:pt>
                <c:pt idx="48">
                  <c:v>109.75</c:v>
                </c:pt>
                <c:pt idx="49">
                  <c:v>106.5</c:v>
                </c:pt>
                <c:pt idx="50">
                  <c:v>109.19</c:v>
                </c:pt>
                <c:pt idx="51">
                  <c:v>111.51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8C-4AE5-AE95-A24E9066A6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rgbClr val="70AD4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122.55</c:v>
                </c:pt>
                <c:pt idx="1">
                  <c:v>123.71</c:v>
                </c:pt>
                <c:pt idx="2">
                  <c:v>123.98</c:v>
                </c:pt>
                <c:pt idx="3">
                  <c:v>123.29</c:v>
                </c:pt>
                <c:pt idx="4">
                  <c:v>123.87</c:v>
                </c:pt>
                <c:pt idx="5">
                  <c:v>124.98</c:v>
                </c:pt>
                <c:pt idx="6">
                  <c:v>124.96</c:v>
                </c:pt>
                <c:pt idx="7">
                  <c:v>126.36</c:v>
                </c:pt>
                <c:pt idx="8">
                  <c:v>128.22</c:v>
                </c:pt>
                <c:pt idx="9">
                  <c:v>128.15</c:v>
                </c:pt>
                <c:pt idx="10">
                  <c:v>127.14</c:v>
                </c:pt>
                <c:pt idx="11">
                  <c:v>128.96</c:v>
                </c:pt>
                <c:pt idx="12">
                  <c:v>126.34</c:v>
                </c:pt>
                <c:pt idx="13">
                  <c:v>125.3</c:v>
                </c:pt>
                <c:pt idx="14">
                  <c:v>126.19</c:v>
                </c:pt>
                <c:pt idx="15">
                  <c:v>128.41999999999999</c:v>
                </c:pt>
                <c:pt idx="16">
                  <c:v>126.69</c:v>
                </c:pt>
                <c:pt idx="17">
                  <c:v>123.76</c:v>
                </c:pt>
                <c:pt idx="18">
                  <c:v>120.34</c:v>
                </c:pt>
                <c:pt idx="19">
                  <c:v>116.65</c:v>
                </c:pt>
                <c:pt idx="20">
                  <c:v>115.78</c:v>
                </c:pt>
                <c:pt idx="21">
                  <c:v>115.74</c:v>
                </c:pt>
                <c:pt idx="22">
                  <c:v>113.76</c:v>
                </c:pt>
                <c:pt idx="23">
                  <c:v>113.62</c:v>
                </c:pt>
                <c:pt idx="24">
                  <c:v>110.48</c:v>
                </c:pt>
                <c:pt idx="25">
                  <c:v>110.13</c:v>
                </c:pt>
                <c:pt idx="26">
                  <c:v>111.24</c:v>
                </c:pt>
                <c:pt idx="27">
                  <c:v>113.37</c:v>
                </c:pt>
                <c:pt idx="28">
                  <c:v>113.02</c:v>
                </c:pt>
                <c:pt idx="29">
                  <c:v>113.68</c:v>
                </c:pt>
                <c:pt idx="30">
                  <c:v>113.82</c:v>
                </c:pt>
                <c:pt idx="31">
                  <c:v>112.37</c:v>
                </c:pt>
                <c:pt idx="32">
                  <c:v>106.68</c:v>
                </c:pt>
                <c:pt idx="33">
                  <c:v>107.12</c:v>
                </c:pt>
                <c:pt idx="34">
                  <c:v>105.59</c:v>
                </c:pt>
                <c:pt idx="35">
                  <c:v>101.73</c:v>
                </c:pt>
                <c:pt idx="36">
                  <c:v>100.07</c:v>
                </c:pt>
                <c:pt idx="37">
                  <c:v>101.92</c:v>
                </c:pt>
                <c:pt idx="38">
                  <c:v>104.93</c:v>
                </c:pt>
                <c:pt idx="39">
                  <c:v>107.3</c:v>
                </c:pt>
                <c:pt idx="40">
                  <c:v>109.21</c:v>
                </c:pt>
                <c:pt idx="41">
                  <c:v>109.73</c:v>
                </c:pt>
                <c:pt idx="42">
                  <c:v>110.13</c:v>
                </c:pt>
                <c:pt idx="43">
                  <c:v>113.03</c:v>
                </c:pt>
                <c:pt idx="44">
                  <c:v>114.6</c:v>
                </c:pt>
                <c:pt idx="45">
                  <c:v>115.19</c:v>
                </c:pt>
                <c:pt idx="46">
                  <c:v>115.96</c:v>
                </c:pt>
                <c:pt idx="47">
                  <c:v>118.21</c:v>
                </c:pt>
                <c:pt idx="48">
                  <c:v>118.92</c:v>
                </c:pt>
                <c:pt idx="49">
                  <c:v>119</c:v>
                </c:pt>
                <c:pt idx="50">
                  <c:v>120.36</c:v>
                </c:pt>
                <c:pt idx="51">
                  <c:v>122.28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8C-4AE5-AE95-A24E9066A6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38100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121.61</c:v>
                </c:pt>
                <c:pt idx="1">
                  <c:v>119.92</c:v>
                </c:pt>
                <c:pt idx="2">
                  <c:v>122.89</c:v>
                </c:pt>
                <c:pt idx="3">
                  <c:v>126.46</c:v>
                </c:pt>
                <c:pt idx="4">
                  <c:v>125.91</c:v>
                </c:pt>
                <c:pt idx="5">
                  <c:v>126.15</c:v>
                </c:pt>
                <c:pt idx="6">
                  <c:v>129.75</c:v>
                </c:pt>
                <c:pt idx="7">
                  <c:v>127.95</c:v>
                </c:pt>
                <c:pt idx="8">
                  <c:v>126.76</c:v>
                </c:pt>
                <c:pt idx="9">
                  <c:v>126.79</c:v>
                </c:pt>
                <c:pt idx="10">
                  <c:v>127.91</c:v>
                </c:pt>
                <c:pt idx="11">
                  <c:v>125.9</c:v>
                </c:pt>
                <c:pt idx="12">
                  <c:v>120.96</c:v>
                </c:pt>
                <c:pt idx="13">
                  <c:v>116.73</c:v>
                </c:pt>
                <c:pt idx="14">
                  <c:v>119.49</c:v>
                </c:pt>
                <c:pt idx="15">
                  <c:v>121.71</c:v>
                </c:pt>
                <c:pt idx="16">
                  <c:v>123.73</c:v>
                </c:pt>
                <c:pt idx="17">
                  <c:v>124.81</c:v>
                </c:pt>
                <c:pt idx="18">
                  <c:v>121.65</c:v>
                </c:pt>
                <c:pt idx="19">
                  <c:v>114.73</c:v>
                </c:pt>
                <c:pt idx="20">
                  <c:v>110.06</c:v>
                </c:pt>
                <c:pt idx="21">
                  <c:v>110.55</c:v>
                </c:pt>
                <c:pt idx="22">
                  <c:v>114.66</c:v>
                </c:pt>
                <c:pt idx="23">
                  <c:v>111.28</c:v>
                </c:pt>
                <c:pt idx="24">
                  <c:v>108.74</c:v>
                </c:pt>
                <c:pt idx="25">
                  <c:v>106.87</c:v>
                </c:pt>
                <c:pt idx="26">
                  <c:v>112.63</c:v>
                </c:pt>
                <c:pt idx="27">
                  <c:v>110.5</c:v>
                </c:pt>
                <c:pt idx="28">
                  <c:v>112.61</c:v>
                </c:pt>
                <c:pt idx="29">
                  <c:v>110.57</c:v>
                </c:pt>
                <c:pt idx="30">
                  <c:v>112.98</c:v>
                </c:pt>
                <c:pt idx="31">
                  <c:v>110.98</c:v>
                </c:pt>
                <c:pt idx="32">
                  <c:v>109.91</c:v>
                </c:pt>
                <c:pt idx="33">
                  <c:v>109.02</c:v>
                </c:pt>
                <c:pt idx="34">
                  <c:v>107.18</c:v>
                </c:pt>
                <c:pt idx="35">
                  <c:v>107.67</c:v>
                </c:pt>
                <c:pt idx="36">
                  <c:v>110.66</c:v>
                </c:pt>
                <c:pt idx="37">
                  <c:v>110.61</c:v>
                </c:pt>
                <c:pt idx="38">
                  <c:v>110.65</c:v>
                </c:pt>
                <c:pt idx="39">
                  <c:v>110.95</c:v>
                </c:pt>
                <c:pt idx="40">
                  <c:v>110.52</c:v>
                </c:pt>
                <c:pt idx="41">
                  <c:v>110.05</c:v>
                </c:pt>
                <c:pt idx="42">
                  <c:v>113.81</c:v>
                </c:pt>
                <c:pt idx="43">
                  <c:v>114.95</c:v>
                </c:pt>
                <c:pt idx="44">
                  <c:v>113.7</c:v>
                </c:pt>
                <c:pt idx="45">
                  <c:v>113</c:v>
                </c:pt>
                <c:pt idx="46">
                  <c:v>115.39</c:v>
                </c:pt>
                <c:pt idx="47">
                  <c:v>117.1</c:v>
                </c:pt>
                <c:pt idx="48">
                  <c:v>118.11</c:v>
                </c:pt>
                <c:pt idx="49">
                  <c:v>118.14</c:v>
                </c:pt>
                <c:pt idx="50">
                  <c:v>118.81</c:v>
                </c:pt>
                <c:pt idx="51">
                  <c:v>122.52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8C-4AE5-AE95-A24E9066A6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Sheet1!$E$2:$E$53</c:f>
              <c:numCache>
                <c:formatCode>General</c:formatCode>
                <c:ptCount val="52"/>
                <c:pt idx="0">
                  <c:v>112</c:v>
                </c:pt>
                <c:pt idx="1">
                  <c:v>110</c:v>
                </c:pt>
                <c:pt idx="2">
                  <c:v>109.23</c:v>
                </c:pt>
                <c:pt idx="3">
                  <c:v>112.44</c:v>
                </c:pt>
                <c:pt idx="4">
                  <c:v>113.63</c:v>
                </c:pt>
                <c:pt idx="5">
                  <c:v>113.83</c:v>
                </c:pt>
                <c:pt idx="6">
                  <c:v>114.07</c:v>
                </c:pt>
                <c:pt idx="7">
                  <c:v>114.07</c:v>
                </c:pt>
                <c:pt idx="8">
                  <c:v>113.64</c:v>
                </c:pt>
                <c:pt idx="9">
                  <c:v>113.62</c:v>
                </c:pt>
                <c:pt idx="10">
                  <c:v>114.23</c:v>
                </c:pt>
                <c:pt idx="11">
                  <c:v>115.59</c:v>
                </c:pt>
                <c:pt idx="12">
                  <c:v>118.08</c:v>
                </c:pt>
                <c:pt idx="13">
                  <c:v>122.01</c:v>
                </c:pt>
                <c:pt idx="14">
                  <c:v>122.03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8C-4AE5-AE95-A24E9066A63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 Fut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9"/>
            <c:spPr>
              <a:solidFill>
                <a:srgbClr val="ED7D31"/>
              </a:solidFill>
              <a:ln w="9525">
                <a:noFill/>
              </a:ln>
              <a:effectLst/>
            </c:spPr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Sheet1!$F$2:$F$53</c:f>
              <c:numCache>
                <c:formatCode>General</c:formatCode>
                <c:ptCount val="52"/>
                <c:pt idx="8">
                  <c:v>129.5</c:v>
                </c:pt>
                <c:pt idx="16">
                  <c:v>131.6</c:v>
                </c:pt>
                <c:pt idx="25">
                  <c:v>126.2</c:v>
                </c:pt>
                <c:pt idx="33">
                  <c:v>125.45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8C-4AE5-AE95-A24E9066A63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2021 Fut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9"/>
            <c:spPr>
              <a:solidFill>
                <a:srgbClr val="FF0000"/>
              </a:solidFill>
              <a:ln w="19050">
                <a:noFill/>
              </a:ln>
              <a:effectLst/>
            </c:spPr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Sheet1!$G$2:$G$53</c:f>
              <c:numCache>
                <c:formatCode>General</c:formatCode>
                <c:ptCount val="52"/>
                <c:pt idx="16">
                  <c:v>118.38</c:v>
                </c:pt>
                <c:pt idx="25">
                  <c:v>115.85</c:v>
                </c:pt>
                <c:pt idx="33">
                  <c:v>117.3</c:v>
                </c:pt>
                <c:pt idx="43">
                  <c:v>122.1</c:v>
                </c:pt>
                <c:pt idx="51">
                  <c:v>126.15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88C-4AE5-AE95-A24E9066A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515888"/>
        <c:axId val="209516280"/>
      </c:lineChart>
      <c:catAx>
        <c:axId val="20951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16280"/>
        <c:crosses val="autoZero"/>
        <c:auto val="1"/>
        <c:lblAlgn val="ctr"/>
        <c:lblOffset val="100"/>
        <c:noMultiLvlLbl val="0"/>
      </c:catAx>
      <c:valAx>
        <c:axId val="209516280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15888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822938481960538"/>
          <c:y val="0.91619997948555865"/>
          <c:w val="0.71583767339679072"/>
          <c:h val="5.2635737629129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82856809292089E-2"/>
          <c:y val="3.757024433897465E-2"/>
          <c:w val="0.90035081907807979"/>
          <c:h val="0.775407668614352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163.36000000000001</c:v>
                </c:pt>
                <c:pt idx="1">
                  <c:v>163.44999999999999</c:v>
                </c:pt>
                <c:pt idx="2">
                  <c:v>166.64</c:v>
                </c:pt>
                <c:pt idx="3">
                  <c:v>167.16</c:v>
                </c:pt>
                <c:pt idx="4">
                  <c:v>167.75</c:v>
                </c:pt>
                <c:pt idx="5">
                  <c:v>167.18</c:v>
                </c:pt>
                <c:pt idx="6">
                  <c:v>170.38</c:v>
                </c:pt>
                <c:pt idx="7">
                  <c:v>171.92</c:v>
                </c:pt>
                <c:pt idx="8">
                  <c:v>167.53</c:v>
                </c:pt>
                <c:pt idx="9">
                  <c:v>165.78</c:v>
                </c:pt>
                <c:pt idx="10">
                  <c:v>167.32</c:v>
                </c:pt>
                <c:pt idx="11">
                  <c:v>169.39</c:v>
                </c:pt>
                <c:pt idx="12">
                  <c:v>169</c:v>
                </c:pt>
                <c:pt idx="13">
                  <c:v>177</c:v>
                </c:pt>
                <c:pt idx="14">
                  <c:v>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6D-4E53-A69C-789EBB4457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3-40E2-92B4-249664C26630}"/>
              </c:ext>
            </c:extLst>
          </c:dPt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163.27000000000001</c:v>
                </c:pt>
                <c:pt idx="1">
                  <c:v>168</c:v>
                </c:pt>
                <c:pt idx="2">
                  <c:v>171</c:v>
                </c:pt>
                <c:pt idx="3">
                  <c:v>173.34</c:v>
                </c:pt>
                <c:pt idx="4">
                  <c:v>165</c:v>
                </c:pt>
                <c:pt idx="5">
                  <c:v>168.6</c:v>
                </c:pt>
                <c:pt idx="6">
                  <c:v>170.06</c:v>
                </c:pt>
                <c:pt idx="7">
                  <c:v>176.83</c:v>
                </c:pt>
                <c:pt idx="8">
                  <c:v>172.4</c:v>
                </c:pt>
                <c:pt idx="9">
                  <c:v>169</c:v>
                </c:pt>
                <c:pt idx="10">
                  <c:v>159</c:v>
                </c:pt>
                <c:pt idx="11">
                  <c:v>160</c:v>
                </c:pt>
                <c:pt idx="12">
                  <c:v>167.59</c:v>
                </c:pt>
                <c:pt idx="13">
                  <c:v>153.36000000000001</c:v>
                </c:pt>
                <c:pt idx="14">
                  <c:v>157.16</c:v>
                </c:pt>
                <c:pt idx="15">
                  <c:v>161.59</c:v>
                </c:pt>
                <c:pt idx="16">
                  <c:v>158.08000000000001</c:v>
                </c:pt>
                <c:pt idx="17">
                  <c:v>155.4</c:v>
                </c:pt>
                <c:pt idx="18">
                  <c:v>160.61000000000001</c:v>
                </c:pt>
                <c:pt idx="19">
                  <c:v>164.36</c:v>
                </c:pt>
                <c:pt idx="20">
                  <c:v>161.38</c:v>
                </c:pt>
                <c:pt idx="21">
                  <c:v>162.72999999999999</c:v>
                </c:pt>
                <c:pt idx="22">
                  <c:v>164</c:v>
                </c:pt>
                <c:pt idx="23">
                  <c:v>160.25</c:v>
                </c:pt>
                <c:pt idx="24">
                  <c:v>157</c:v>
                </c:pt>
                <c:pt idx="25">
                  <c:v>160</c:v>
                </c:pt>
                <c:pt idx="26">
                  <c:v>155</c:v>
                </c:pt>
                <c:pt idx="27">
                  <c:v>160</c:v>
                </c:pt>
                <c:pt idx="28">
                  <c:v>160</c:v>
                </c:pt>
                <c:pt idx="29">
                  <c:v>161</c:v>
                </c:pt>
                <c:pt idx="30">
                  <c:v>161</c:v>
                </c:pt>
                <c:pt idx="31">
                  <c:v>163</c:v>
                </c:pt>
                <c:pt idx="32">
                  <c:v>164</c:v>
                </c:pt>
                <c:pt idx="33">
                  <c:v>165</c:v>
                </c:pt>
                <c:pt idx="34">
                  <c:v>162</c:v>
                </c:pt>
                <c:pt idx="35">
                  <c:v>160</c:v>
                </c:pt>
                <c:pt idx="36">
                  <c:v>159</c:v>
                </c:pt>
                <c:pt idx="37">
                  <c:v>158</c:v>
                </c:pt>
                <c:pt idx="38">
                  <c:v>157</c:v>
                </c:pt>
                <c:pt idx="39">
                  <c:v>155</c:v>
                </c:pt>
                <c:pt idx="40">
                  <c:v>155</c:v>
                </c:pt>
                <c:pt idx="41">
                  <c:v>151</c:v>
                </c:pt>
                <c:pt idx="42">
                  <c:v>147.06</c:v>
                </c:pt>
                <c:pt idx="43">
                  <c:v>152.56</c:v>
                </c:pt>
                <c:pt idx="44">
                  <c:v>152.52000000000001</c:v>
                </c:pt>
                <c:pt idx="45">
                  <c:v>158.49</c:v>
                </c:pt>
                <c:pt idx="46">
                  <c:v>155.77000000000001</c:v>
                </c:pt>
                <c:pt idx="47">
                  <c:v>156.37</c:v>
                </c:pt>
                <c:pt idx="48">
                  <c:v>159.02000000000001</c:v>
                </c:pt>
                <c:pt idx="49">
                  <c:v>156</c:v>
                </c:pt>
                <c:pt idx="50">
                  <c:v>163</c:v>
                </c:pt>
                <c:pt idx="51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6D-4E53-A69C-789EBB4457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169</c:v>
                </c:pt>
                <c:pt idx="1">
                  <c:v>169</c:v>
                </c:pt>
                <c:pt idx="2">
                  <c:v>170.55</c:v>
                </c:pt>
                <c:pt idx="3">
                  <c:v>172.29</c:v>
                </c:pt>
                <c:pt idx="4">
                  <c:v>174</c:v>
                </c:pt>
                <c:pt idx="5">
                  <c:v>169</c:v>
                </c:pt>
                <c:pt idx="6">
                  <c:v>170.1</c:v>
                </c:pt>
                <c:pt idx="7">
                  <c:v>179</c:v>
                </c:pt>
                <c:pt idx="8">
                  <c:v>176.2</c:v>
                </c:pt>
                <c:pt idx="9">
                  <c:v>173</c:v>
                </c:pt>
                <c:pt idx="10">
                  <c:v>173.55</c:v>
                </c:pt>
                <c:pt idx="11">
                  <c:v>175.19</c:v>
                </c:pt>
                <c:pt idx="12">
                  <c:v>174.7</c:v>
                </c:pt>
                <c:pt idx="13">
                  <c:v>175.96</c:v>
                </c:pt>
                <c:pt idx="14">
                  <c:v>174.2</c:v>
                </c:pt>
                <c:pt idx="15">
                  <c:v>176.1</c:v>
                </c:pt>
                <c:pt idx="16">
                  <c:v>178.6</c:v>
                </c:pt>
                <c:pt idx="17">
                  <c:v>174</c:v>
                </c:pt>
                <c:pt idx="18">
                  <c:v>168</c:v>
                </c:pt>
                <c:pt idx="19">
                  <c:v>167</c:v>
                </c:pt>
                <c:pt idx="20">
                  <c:v>168</c:v>
                </c:pt>
                <c:pt idx="21">
                  <c:v>164</c:v>
                </c:pt>
                <c:pt idx="22">
                  <c:v>161</c:v>
                </c:pt>
                <c:pt idx="23">
                  <c:v>163</c:v>
                </c:pt>
                <c:pt idx="24">
                  <c:v>162</c:v>
                </c:pt>
                <c:pt idx="25">
                  <c:v>161</c:v>
                </c:pt>
                <c:pt idx="26">
                  <c:v>162</c:v>
                </c:pt>
                <c:pt idx="27">
                  <c:v>162</c:v>
                </c:pt>
                <c:pt idx="28">
                  <c:v>166</c:v>
                </c:pt>
                <c:pt idx="29">
                  <c:v>162</c:v>
                </c:pt>
                <c:pt idx="30">
                  <c:v>165</c:v>
                </c:pt>
                <c:pt idx="31">
                  <c:v>166</c:v>
                </c:pt>
                <c:pt idx="32">
                  <c:v>160</c:v>
                </c:pt>
                <c:pt idx="33">
                  <c:v>158</c:v>
                </c:pt>
                <c:pt idx="34">
                  <c:v>155</c:v>
                </c:pt>
                <c:pt idx="35">
                  <c:v>156</c:v>
                </c:pt>
                <c:pt idx="36">
                  <c:v>155</c:v>
                </c:pt>
                <c:pt idx="37">
                  <c:v>155</c:v>
                </c:pt>
                <c:pt idx="38">
                  <c:v>155</c:v>
                </c:pt>
                <c:pt idx="39">
                  <c:v>157</c:v>
                </c:pt>
                <c:pt idx="40">
                  <c:v>154</c:v>
                </c:pt>
                <c:pt idx="41">
                  <c:v>149</c:v>
                </c:pt>
                <c:pt idx="42">
                  <c:v>152.30000000000001</c:v>
                </c:pt>
                <c:pt idx="43">
                  <c:v>151.04</c:v>
                </c:pt>
                <c:pt idx="44">
                  <c:v>155.5</c:v>
                </c:pt>
                <c:pt idx="45">
                  <c:v>155.94</c:v>
                </c:pt>
                <c:pt idx="46">
                  <c:v>153.06</c:v>
                </c:pt>
                <c:pt idx="47">
                  <c:v>154</c:v>
                </c:pt>
                <c:pt idx="48">
                  <c:v>154.15</c:v>
                </c:pt>
                <c:pt idx="49">
                  <c:v>157.19999999999999</c:v>
                </c:pt>
                <c:pt idx="50">
                  <c:v>162</c:v>
                </c:pt>
                <c:pt idx="51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6D-4E53-A69C-789EBB4457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Sheet1!$E$2:$E$53</c:f>
              <c:numCache>
                <c:formatCode>General</c:formatCode>
                <c:ptCount val="52"/>
                <c:pt idx="0">
                  <c:v>181.08</c:v>
                </c:pt>
                <c:pt idx="1">
                  <c:v>172.46</c:v>
                </c:pt>
                <c:pt idx="2">
                  <c:v>182.91</c:v>
                </c:pt>
                <c:pt idx="3">
                  <c:v>179.22</c:v>
                </c:pt>
                <c:pt idx="4">
                  <c:v>179.93</c:v>
                </c:pt>
                <c:pt idx="5">
                  <c:v>184.2</c:v>
                </c:pt>
                <c:pt idx="6">
                  <c:v>182.79</c:v>
                </c:pt>
                <c:pt idx="7">
                  <c:v>187.54</c:v>
                </c:pt>
                <c:pt idx="8">
                  <c:v>184</c:v>
                </c:pt>
                <c:pt idx="9">
                  <c:v>180.5</c:v>
                </c:pt>
                <c:pt idx="10">
                  <c:v>176.9</c:v>
                </c:pt>
                <c:pt idx="11">
                  <c:v>177.14</c:v>
                </c:pt>
                <c:pt idx="12">
                  <c:v>171.78</c:v>
                </c:pt>
                <c:pt idx="13">
                  <c:v>172</c:v>
                </c:pt>
                <c:pt idx="14">
                  <c:v>173.3</c:v>
                </c:pt>
                <c:pt idx="15">
                  <c:v>176</c:v>
                </c:pt>
                <c:pt idx="16">
                  <c:v>181.3</c:v>
                </c:pt>
                <c:pt idx="17">
                  <c:v>179</c:v>
                </c:pt>
                <c:pt idx="18">
                  <c:v>175</c:v>
                </c:pt>
                <c:pt idx="19">
                  <c:v>173</c:v>
                </c:pt>
                <c:pt idx="20">
                  <c:v>176</c:v>
                </c:pt>
                <c:pt idx="21">
                  <c:v>176</c:v>
                </c:pt>
                <c:pt idx="22">
                  <c:v>174</c:v>
                </c:pt>
                <c:pt idx="23">
                  <c:v>170</c:v>
                </c:pt>
                <c:pt idx="24">
                  <c:v>170</c:v>
                </c:pt>
                <c:pt idx="25">
                  <c:v>165</c:v>
                </c:pt>
                <c:pt idx="26">
                  <c:v>167</c:v>
                </c:pt>
                <c:pt idx="27">
                  <c:v>166</c:v>
                </c:pt>
                <c:pt idx="28">
                  <c:v>169</c:v>
                </c:pt>
                <c:pt idx="29">
                  <c:v>170</c:v>
                </c:pt>
                <c:pt idx="30">
                  <c:v>172</c:v>
                </c:pt>
                <c:pt idx="31">
                  <c:v>173</c:v>
                </c:pt>
                <c:pt idx="32">
                  <c:v>172</c:v>
                </c:pt>
                <c:pt idx="33">
                  <c:v>171</c:v>
                </c:pt>
                <c:pt idx="34">
                  <c:v>170</c:v>
                </c:pt>
                <c:pt idx="35">
                  <c:v>169</c:v>
                </c:pt>
                <c:pt idx="36">
                  <c:v>171</c:v>
                </c:pt>
                <c:pt idx="37">
                  <c:v>172</c:v>
                </c:pt>
                <c:pt idx="38">
                  <c:v>172.25</c:v>
                </c:pt>
                <c:pt idx="39">
                  <c:v>172.55</c:v>
                </c:pt>
                <c:pt idx="40">
                  <c:v>168</c:v>
                </c:pt>
                <c:pt idx="41">
                  <c:v>167</c:v>
                </c:pt>
                <c:pt idx="42">
                  <c:v>168</c:v>
                </c:pt>
                <c:pt idx="43">
                  <c:v>163</c:v>
                </c:pt>
                <c:pt idx="44">
                  <c:v>164</c:v>
                </c:pt>
                <c:pt idx="45">
                  <c:v>164.4</c:v>
                </c:pt>
                <c:pt idx="46">
                  <c:v>164.4</c:v>
                </c:pt>
                <c:pt idx="47">
                  <c:v>165.5</c:v>
                </c:pt>
                <c:pt idx="48">
                  <c:v>164.18</c:v>
                </c:pt>
                <c:pt idx="49">
                  <c:v>169.22</c:v>
                </c:pt>
                <c:pt idx="50">
                  <c:v>170</c:v>
                </c:pt>
                <c:pt idx="5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6D-4E53-A69C-789EBB445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403832"/>
        <c:axId val="175404224"/>
      </c:lineChart>
      <c:catAx>
        <c:axId val="17540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04224"/>
        <c:crossesAt val="0"/>
        <c:auto val="1"/>
        <c:lblAlgn val="ctr"/>
        <c:lblOffset val="100"/>
        <c:noMultiLvlLbl val="0"/>
      </c:catAx>
      <c:valAx>
        <c:axId val="175404224"/>
        <c:scaling>
          <c:orientation val="minMax"/>
          <c:max val="200"/>
          <c:min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03832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6450621635921662"/>
          <c:y val="0.91185039299005122"/>
          <c:w val="0.42149031158913314"/>
          <c:h val="6.9148282285746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 dirty="0">
                <a:solidFill>
                  <a:schemeClr val="tx1"/>
                </a:solidFill>
                <a:effectLst/>
              </a:rPr>
              <a:t>MED. &amp; LRG. #1  FEEDER STEER PRICES</a:t>
            </a:r>
            <a:br>
              <a:rPr lang="en-US" sz="2400" b="0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en-US" sz="2400" b="0" i="0" u="none" strike="noStrike" baseline="0" dirty="0">
                <a:solidFill>
                  <a:schemeClr val="tx1"/>
                </a:solidFill>
                <a:effectLst/>
              </a:rPr>
              <a:t>750-800 Pounds, N.D., Weekly</a:t>
            </a:r>
            <a:endParaRPr 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752962122076844"/>
          <c:y val="1.5998121971727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961568686657532E-2"/>
          <c:y val="0.17803026074307124"/>
          <c:w val="0.917884793386334"/>
          <c:h val="0.59896713661380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Futures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9"/>
            <c:spPr>
              <a:solidFill>
                <a:srgbClr val="ED7D31"/>
              </a:solidFill>
              <a:ln w="25400">
                <a:noFill/>
              </a:ln>
              <a:effectLst/>
            </c:spPr>
          </c:marker>
          <c:dPt>
            <c:idx val="38"/>
            <c:marker>
              <c:symbol val="square"/>
              <c:size val="9"/>
              <c:spPr>
                <a:solidFill>
                  <a:srgbClr val="ED7D31"/>
                </a:solidFill>
                <a:ln w="25400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4-41DA-AE54-5DFA7FBD8D95}"/>
              </c:ext>
            </c:extLst>
          </c:dPt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3">
                  <c:v>153.35</c:v>
                </c:pt>
                <c:pt idx="12">
                  <c:v>152.72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4-41DA-AE54-5DFA7FBD8D95}"/>
            </c:ext>
          </c:extLst>
        </c:ser>
        <c:ser>
          <c:idx val="6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143</c:v>
                </c:pt>
                <c:pt idx="1">
                  <c:v>147.49</c:v>
                </c:pt>
                <c:pt idx="2">
                  <c:v>145.46</c:v>
                </c:pt>
                <c:pt idx="3">
                  <c:v>146.06</c:v>
                </c:pt>
                <c:pt idx="4">
                  <c:v>142</c:v>
                </c:pt>
                <c:pt idx="5">
                  <c:v>142.19999999999999</c:v>
                </c:pt>
                <c:pt idx="6">
                  <c:v>138.85</c:v>
                </c:pt>
                <c:pt idx="7">
                  <c:v>144.52000000000001</c:v>
                </c:pt>
                <c:pt idx="8">
                  <c:v>142</c:v>
                </c:pt>
                <c:pt idx="9">
                  <c:v>140.02000000000001</c:v>
                </c:pt>
                <c:pt idx="10">
                  <c:v>128.1</c:v>
                </c:pt>
                <c:pt idx="11">
                  <c:v>131.25</c:v>
                </c:pt>
                <c:pt idx="12">
                  <c:v>138.26</c:v>
                </c:pt>
                <c:pt idx="13">
                  <c:v>122.57</c:v>
                </c:pt>
                <c:pt idx="14">
                  <c:v>131.71</c:v>
                </c:pt>
                <c:pt idx="15">
                  <c:v>135.80000000000001</c:v>
                </c:pt>
                <c:pt idx="16">
                  <c:v>134.66999999999999</c:v>
                </c:pt>
                <c:pt idx="17">
                  <c:v>130.09</c:v>
                </c:pt>
                <c:pt idx="18">
                  <c:v>131.15</c:v>
                </c:pt>
                <c:pt idx="19">
                  <c:v>132.83000000000001</c:v>
                </c:pt>
                <c:pt idx="20">
                  <c:v>132.41999999999999</c:v>
                </c:pt>
                <c:pt idx="21">
                  <c:v>136.1</c:v>
                </c:pt>
                <c:pt idx="22">
                  <c:v>138</c:v>
                </c:pt>
                <c:pt idx="23">
                  <c:v>135</c:v>
                </c:pt>
                <c:pt idx="24">
                  <c:v>135</c:v>
                </c:pt>
                <c:pt idx="25">
                  <c:v>140</c:v>
                </c:pt>
                <c:pt idx="26">
                  <c:v>137</c:v>
                </c:pt>
                <c:pt idx="27">
                  <c:v>138</c:v>
                </c:pt>
                <c:pt idx="28">
                  <c:v>141</c:v>
                </c:pt>
                <c:pt idx="29">
                  <c:v>142</c:v>
                </c:pt>
                <c:pt idx="30">
                  <c:v>143</c:v>
                </c:pt>
                <c:pt idx="31">
                  <c:v>145</c:v>
                </c:pt>
                <c:pt idx="32">
                  <c:v>145</c:v>
                </c:pt>
                <c:pt idx="33">
                  <c:v>146</c:v>
                </c:pt>
                <c:pt idx="34">
                  <c:v>148</c:v>
                </c:pt>
                <c:pt idx="35">
                  <c:v>144</c:v>
                </c:pt>
                <c:pt idx="36">
                  <c:v>145</c:v>
                </c:pt>
                <c:pt idx="37">
                  <c:v>145</c:v>
                </c:pt>
                <c:pt idx="38">
                  <c:v>145.41</c:v>
                </c:pt>
                <c:pt idx="39">
                  <c:v>146.38</c:v>
                </c:pt>
                <c:pt idx="40">
                  <c:v>144</c:v>
                </c:pt>
                <c:pt idx="41">
                  <c:v>144</c:v>
                </c:pt>
                <c:pt idx="42">
                  <c:v>133.01</c:v>
                </c:pt>
                <c:pt idx="43">
                  <c:v>134.30000000000001</c:v>
                </c:pt>
                <c:pt idx="44">
                  <c:v>137.27000000000001</c:v>
                </c:pt>
                <c:pt idx="45">
                  <c:v>138.04</c:v>
                </c:pt>
                <c:pt idx="46">
                  <c:v>136.59</c:v>
                </c:pt>
                <c:pt idx="47">
                  <c:v>137.5</c:v>
                </c:pt>
                <c:pt idx="48">
                  <c:v>142.38999999999999</c:v>
                </c:pt>
                <c:pt idx="49">
                  <c:v>137.5</c:v>
                </c:pt>
                <c:pt idx="50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B4-41DA-AE54-5DFA7FBD8D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153.16</c:v>
                </c:pt>
                <c:pt idx="1">
                  <c:v>143.31</c:v>
                </c:pt>
                <c:pt idx="2">
                  <c:v>151</c:v>
                </c:pt>
                <c:pt idx="3">
                  <c:v>149.68</c:v>
                </c:pt>
                <c:pt idx="4">
                  <c:v>152.02000000000001</c:v>
                </c:pt>
                <c:pt idx="5">
                  <c:v>147.36000000000001</c:v>
                </c:pt>
                <c:pt idx="6">
                  <c:v>153.08000000000001</c:v>
                </c:pt>
                <c:pt idx="7">
                  <c:v>149.35</c:v>
                </c:pt>
                <c:pt idx="8">
                  <c:v>151.65</c:v>
                </c:pt>
                <c:pt idx="9">
                  <c:v>149.5</c:v>
                </c:pt>
                <c:pt idx="10">
                  <c:v>146.16</c:v>
                </c:pt>
                <c:pt idx="11">
                  <c:v>143</c:v>
                </c:pt>
                <c:pt idx="12">
                  <c:v>143</c:v>
                </c:pt>
                <c:pt idx="13">
                  <c:v>140</c:v>
                </c:pt>
                <c:pt idx="14">
                  <c:v>144</c:v>
                </c:pt>
                <c:pt idx="15">
                  <c:v>145.47</c:v>
                </c:pt>
                <c:pt idx="16">
                  <c:v>147.59</c:v>
                </c:pt>
                <c:pt idx="17">
                  <c:v>147.5</c:v>
                </c:pt>
                <c:pt idx="18">
                  <c:v>144</c:v>
                </c:pt>
                <c:pt idx="19">
                  <c:v>146</c:v>
                </c:pt>
                <c:pt idx="20">
                  <c:v>149</c:v>
                </c:pt>
                <c:pt idx="21">
                  <c:v>149.5</c:v>
                </c:pt>
                <c:pt idx="22">
                  <c:v>148</c:v>
                </c:pt>
                <c:pt idx="23">
                  <c:v>148</c:v>
                </c:pt>
                <c:pt idx="24">
                  <c:v>147</c:v>
                </c:pt>
                <c:pt idx="25">
                  <c:v>146.75</c:v>
                </c:pt>
                <c:pt idx="26">
                  <c:v>150</c:v>
                </c:pt>
                <c:pt idx="27">
                  <c:v>151</c:v>
                </c:pt>
                <c:pt idx="28">
                  <c:v>152</c:v>
                </c:pt>
                <c:pt idx="29">
                  <c:v>155</c:v>
                </c:pt>
                <c:pt idx="30">
                  <c:v>155.5</c:v>
                </c:pt>
                <c:pt idx="31">
                  <c:v>156</c:v>
                </c:pt>
                <c:pt idx="32">
                  <c:v>155</c:v>
                </c:pt>
                <c:pt idx="33">
                  <c:v>154</c:v>
                </c:pt>
                <c:pt idx="34">
                  <c:v>153</c:v>
                </c:pt>
                <c:pt idx="35">
                  <c:v>156</c:v>
                </c:pt>
                <c:pt idx="36">
                  <c:v>159</c:v>
                </c:pt>
                <c:pt idx="37">
                  <c:v>162</c:v>
                </c:pt>
                <c:pt idx="38">
                  <c:v>163</c:v>
                </c:pt>
                <c:pt idx="39">
                  <c:v>163</c:v>
                </c:pt>
                <c:pt idx="40">
                  <c:v>159</c:v>
                </c:pt>
                <c:pt idx="41">
                  <c:v>159.54</c:v>
                </c:pt>
                <c:pt idx="42">
                  <c:v>158</c:v>
                </c:pt>
                <c:pt idx="43">
                  <c:v>155.30000000000001</c:v>
                </c:pt>
                <c:pt idx="44">
                  <c:v>151</c:v>
                </c:pt>
                <c:pt idx="45">
                  <c:v>148</c:v>
                </c:pt>
                <c:pt idx="46">
                  <c:v>148</c:v>
                </c:pt>
                <c:pt idx="47">
                  <c:v>147</c:v>
                </c:pt>
                <c:pt idx="48">
                  <c:v>146.5</c:v>
                </c:pt>
                <c:pt idx="49">
                  <c:v>149.77000000000001</c:v>
                </c:pt>
                <c:pt idx="50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B4-41DA-AE54-5DFA7FBD8D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Sheet1!$E$2:$E$53</c:f>
              <c:numCache>
                <c:formatCode>General</c:formatCode>
                <c:ptCount val="52"/>
                <c:pt idx="0">
                  <c:v>140.75</c:v>
                </c:pt>
                <c:pt idx="1">
                  <c:v>136.34</c:v>
                </c:pt>
                <c:pt idx="2">
                  <c:v>137.71</c:v>
                </c:pt>
                <c:pt idx="3">
                  <c:v>139.80000000000001</c:v>
                </c:pt>
                <c:pt idx="4">
                  <c:v>135.97</c:v>
                </c:pt>
                <c:pt idx="5">
                  <c:v>136.47999999999999</c:v>
                </c:pt>
                <c:pt idx="6">
                  <c:v>143.03</c:v>
                </c:pt>
                <c:pt idx="7">
                  <c:v>142.02000000000001</c:v>
                </c:pt>
                <c:pt idx="8">
                  <c:v>138.86000000000001</c:v>
                </c:pt>
                <c:pt idx="9">
                  <c:v>136.66</c:v>
                </c:pt>
                <c:pt idx="10">
                  <c:v>139.36000000000001</c:v>
                </c:pt>
                <c:pt idx="11">
                  <c:v>141.61000000000001</c:v>
                </c:pt>
                <c:pt idx="12">
                  <c:v>143.13</c:v>
                </c:pt>
                <c:pt idx="13">
                  <c:v>150.46</c:v>
                </c:pt>
                <c:pt idx="14">
                  <c:v>149.28</c:v>
                </c:pt>
                <c:pt idx="15">
                  <c:v>138.77000000000001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B4-41DA-AE54-5DFA7FBD8D95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Sheet1!$F$2:$F$53</c:f>
              <c:numCache>
                <c:formatCode>General</c:formatCode>
                <c:ptCount val="52"/>
                <c:pt idx="0">
                  <c:v>145</c:v>
                </c:pt>
                <c:pt idx="1">
                  <c:v>145</c:v>
                </c:pt>
                <c:pt idx="2">
                  <c:v>144.06</c:v>
                </c:pt>
                <c:pt idx="3">
                  <c:v>142.31</c:v>
                </c:pt>
                <c:pt idx="4">
                  <c:v>143.36000000000001</c:v>
                </c:pt>
                <c:pt idx="5">
                  <c:v>145.04</c:v>
                </c:pt>
                <c:pt idx="6">
                  <c:v>142.29</c:v>
                </c:pt>
                <c:pt idx="7">
                  <c:v>142.6</c:v>
                </c:pt>
                <c:pt idx="8">
                  <c:v>141.94999999999999</c:v>
                </c:pt>
                <c:pt idx="9">
                  <c:v>143.29</c:v>
                </c:pt>
                <c:pt idx="10">
                  <c:v>144</c:v>
                </c:pt>
                <c:pt idx="11">
                  <c:v>145.4</c:v>
                </c:pt>
                <c:pt idx="12">
                  <c:v>147.09</c:v>
                </c:pt>
                <c:pt idx="13">
                  <c:v>149.41</c:v>
                </c:pt>
                <c:pt idx="14">
                  <c:v>150.26</c:v>
                </c:pt>
                <c:pt idx="15">
                  <c:v>149.93</c:v>
                </c:pt>
                <c:pt idx="16">
                  <c:v>150.24</c:v>
                </c:pt>
                <c:pt idx="17">
                  <c:v>147</c:v>
                </c:pt>
                <c:pt idx="18">
                  <c:v>144</c:v>
                </c:pt>
                <c:pt idx="19">
                  <c:v>148</c:v>
                </c:pt>
                <c:pt idx="20">
                  <c:v>149</c:v>
                </c:pt>
                <c:pt idx="21">
                  <c:v>143</c:v>
                </c:pt>
                <c:pt idx="22">
                  <c:v>141</c:v>
                </c:pt>
                <c:pt idx="23">
                  <c:v>142</c:v>
                </c:pt>
                <c:pt idx="24">
                  <c:v>139</c:v>
                </c:pt>
                <c:pt idx="25">
                  <c:v>141</c:v>
                </c:pt>
                <c:pt idx="26">
                  <c:v>144</c:v>
                </c:pt>
                <c:pt idx="27">
                  <c:v>147</c:v>
                </c:pt>
                <c:pt idx="28">
                  <c:v>150</c:v>
                </c:pt>
                <c:pt idx="29">
                  <c:v>146</c:v>
                </c:pt>
                <c:pt idx="30">
                  <c:v>151</c:v>
                </c:pt>
                <c:pt idx="31">
                  <c:v>147</c:v>
                </c:pt>
                <c:pt idx="32">
                  <c:v>144</c:v>
                </c:pt>
                <c:pt idx="33">
                  <c:v>144</c:v>
                </c:pt>
                <c:pt idx="34">
                  <c:v>143</c:v>
                </c:pt>
                <c:pt idx="35">
                  <c:v>143</c:v>
                </c:pt>
                <c:pt idx="36">
                  <c:v>143.61000000000001</c:v>
                </c:pt>
                <c:pt idx="37">
                  <c:v>144</c:v>
                </c:pt>
                <c:pt idx="38">
                  <c:v>146.47999999999999</c:v>
                </c:pt>
                <c:pt idx="39">
                  <c:v>147</c:v>
                </c:pt>
                <c:pt idx="40">
                  <c:v>148</c:v>
                </c:pt>
                <c:pt idx="41">
                  <c:v>146</c:v>
                </c:pt>
                <c:pt idx="42">
                  <c:v>147.30000000000001</c:v>
                </c:pt>
                <c:pt idx="43">
                  <c:v>146.80000000000001</c:v>
                </c:pt>
                <c:pt idx="44">
                  <c:v>144</c:v>
                </c:pt>
                <c:pt idx="45">
                  <c:v>142.26</c:v>
                </c:pt>
                <c:pt idx="46">
                  <c:v>141.86000000000001</c:v>
                </c:pt>
                <c:pt idx="47">
                  <c:v>141</c:v>
                </c:pt>
                <c:pt idx="48">
                  <c:v>140.05000000000001</c:v>
                </c:pt>
                <c:pt idx="49">
                  <c:v>142.4</c:v>
                </c:pt>
                <c:pt idx="50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FB4-41DA-AE54-5DFA7FBD8D95}"/>
            </c:ext>
          </c:extLst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2021 Futures</c:v>
                </c:pt>
              </c:strCache>
            </c:strRef>
          </c:tx>
          <c:spPr>
            <a:ln w="57150" cap="rnd">
              <a:noFill/>
              <a:round/>
            </a:ln>
            <a:effectLst/>
          </c:spPr>
          <c:marker>
            <c:symbol val="square"/>
            <c:size val="9"/>
            <c:spPr>
              <a:solidFill>
                <a:srgbClr val="FF0000"/>
              </a:solidFill>
              <a:ln w="25400">
                <a:noFill/>
              </a:ln>
              <a:effectLst/>
            </c:spPr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Sheet1!$G$2:$G$53</c:f>
              <c:numCache>
                <c:formatCode>General</c:formatCode>
                <c:ptCount val="52"/>
                <c:pt idx="17">
                  <c:v>134.5</c:v>
                </c:pt>
                <c:pt idx="21">
                  <c:v>137</c:v>
                </c:pt>
                <c:pt idx="34">
                  <c:v>148</c:v>
                </c:pt>
                <c:pt idx="38">
                  <c:v>152.28</c:v>
                </c:pt>
                <c:pt idx="42">
                  <c:v>153.69999999999999</c:v>
                </c:pt>
                <c:pt idx="46">
                  <c:v>154.69999999999999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B4-41DA-AE54-5DFA7FBD8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310504"/>
        <c:axId val="282310896"/>
      </c:lineChart>
      <c:catAx>
        <c:axId val="28231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310896"/>
        <c:crosses val="autoZero"/>
        <c:auto val="1"/>
        <c:lblAlgn val="ctr"/>
        <c:lblOffset val="100"/>
        <c:noMultiLvlLbl val="0"/>
      </c:catAx>
      <c:valAx>
        <c:axId val="282310896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310504"/>
        <c:crosses val="autoZero"/>
        <c:crossBetween val="between"/>
      </c:valAx>
      <c:spPr>
        <a:noFill/>
        <a:ln w="28575"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4039478472270611"/>
          <c:y val="0.89217669296932489"/>
          <c:w val="0.73163128876036509"/>
          <c:h val="4.7091597834250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E043A5-3C62-48B4-BA85-5A2BDC59C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0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8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B7A502-4D91-4D1B-928E-E14C84120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509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719C73-104E-4859-829F-35F78ED84974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493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993E3-057E-412D-AEE7-F1E48CD3D1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3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A502-4D91-4D1B-928E-E14C841209B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24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A502-4D91-4D1B-928E-E14C841209B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89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A502-4D91-4D1B-928E-E14C841209B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4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160EB-7380-4135-9B81-9DBBA95BE19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87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A502-4D91-4D1B-928E-E14C841209B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65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25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15797" indent="-275307" defTabSz="929925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101228" indent="-220246" defTabSz="929925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41717" indent="-220246" defTabSz="929925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82209" indent="-220246" defTabSz="929925" eaLnBrk="0" hangingPunct="0"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422700" indent="-220246" defTabSz="9299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63190" indent="-220246" defTabSz="9299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303681" indent="-220246" defTabSz="9299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744173" indent="-220246" defTabSz="9299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992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277DE-C281-40D8-8270-C5AE7754F4A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9925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4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A502-4D91-4D1B-928E-E14C841209B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48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A502-4D91-4D1B-928E-E14C841209B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05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9C2B1-F85C-44A4-9E89-4E98961F5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6AE2A-AECD-401E-8267-1BDF4D38D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7460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7CD99-EBBD-4570-AE39-004A3958C3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85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D3B61-7DA1-4B7B-BF07-8B5BC52332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59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6AE2A-AECD-401E-8267-1BDF4D38D1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224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8575E-A599-4257-80FD-8CFDFE5804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50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A4718-106E-497A-9669-E49B314A96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1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8575E-A599-4257-80FD-8CFDFE580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51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A4718-106E-497A-9669-E49B314A9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57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60972"/>
            <a:ext cx="9144000" cy="1417638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866724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74" y="5265839"/>
            <a:ext cx="4141251" cy="1197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1797"/>
            <a:ext cx="7772400" cy="1470025"/>
          </a:xfrm>
        </p:spPr>
        <p:txBody>
          <a:bodyPr/>
          <a:lstStyle>
            <a:lvl1pPr>
              <a:defRPr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8792"/>
            <a:ext cx="6400800" cy="925459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C2B1-F85C-44A4-9E89-4E98961F5EB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reeform 9"/>
          <p:cNvSpPr/>
          <p:nvPr/>
        </p:nvSpPr>
        <p:spPr>
          <a:xfrm>
            <a:off x="8663503" y="5161221"/>
            <a:ext cx="848741" cy="1419486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215067" y="5161221"/>
            <a:ext cx="848741" cy="1419486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4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06877"/>
            <a:ext cx="9144000" cy="551122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912884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713829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7900-EDE0-4C46-944D-B76294CEF33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" y="6362090"/>
            <a:ext cx="1504334" cy="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9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371975"/>
            <a:ext cx="9144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663503" y="4371975"/>
            <a:ext cx="848741" cy="1419486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215067" y="4371975"/>
            <a:ext cx="848741" cy="1419486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7FCB3-97AE-4AAF-A3F5-E79E67103CF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" y="6331862"/>
            <a:ext cx="1504334" cy="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06877"/>
            <a:ext cx="9144000" cy="551122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912884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713829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C6132-0078-44C9-B4E6-989EC620444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" y="6362090"/>
            <a:ext cx="1504334" cy="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306877"/>
            <a:ext cx="9144000" cy="551122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912884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713829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B7FC1-3BF5-4248-B6FD-3FBC0C01F53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" y="6362090"/>
            <a:ext cx="1504334" cy="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1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6877"/>
            <a:ext cx="9144000" cy="551122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912884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713829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77D9-D7A2-4B23-AA0C-E95BA874DA1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" y="6362090"/>
            <a:ext cx="1504334" cy="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36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06877"/>
            <a:ext cx="9144000" cy="551122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912884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713829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A6ED0-3A4E-4DFE-B6F5-3ACA3B1E77D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" y="6362090"/>
            <a:ext cx="1504334" cy="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B7900-EDE0-4C46-944D-B76294CEF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35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2" y="6331862"/>
            <a:ext cx="1504334" cy="4349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465513" cy="6238834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7CD99-EBBD-4570-AE39-004A3958C3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75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06877"/>
            <a:ext cx="9144000" cy="551122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912884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713829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3B61-7DA1-4B7B-BF07-8B5BC52332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" y="6362090"/>
            <a:ext cx="1504334" cy="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06877"/>
            <a:ext cx="9144000" cy="551122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912884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713829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6AE2A-AECD-401E-8267-1BDF4D38D13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" y="6362090"/>
            <a:ext cx="1504334" cy="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1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06877"/>
            <a:ext cx="9144000" cy="551122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912884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713829" y="6306876"/>
            <a:ext cx="330633" cy="55297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-1"/>
            <a:ext cx="2590800" cy="6257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4D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8575E-A599-4257-80FD-8CFDFE58040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" y="6362090"/>
            <a:ext cx="1504334" cy="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1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0793" y="2236406"/>
            <a:ext cx="4345643" cy="1278826"/>
          </a:xfrm>
        </p:spPr>
        <p:txBody>
          <a:bodyPr anchor="b"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792" y="4208358"/>
            <a:ext cx="4320321" cy="1121718"/>
          </a:xfrm>
        </p:spPr>
        <p:txBody>
          <a:bodyPr/>
          <a:lstStyle>
            <a:lvl1pPr marL="0" indent="0" algn="l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" y="-8792"/>
            <a:ext cx="4580792" cy="6764684"/>
          </a:xfrm>
          <a:custGeom>
            <a:avLst/>
            <a:gdLst>
              <a:gd name="connsiteX0" fmla="*/ 0 w 4580792"/>
              <a:gd name="connsiteY0" fmla="*/ 8792 h 6752492"/>
              <a:gd name="connsiteX1" fmla="*/ 4580792 w 4580792"/>
              <a:gd name="connsiteY1" fmla="*/ 0 h 6752492"/>
              <a:gd name="connsiteX2" fmla="*/ 2708031 w 4580792"/>
              <a:gd name="connsiteY2" fmla="*/ 6752492 h 6752492"/>
              <a:gd name="connsiteX3" fmla="*/ 0 w 4580792"/>
              <a:gd name="connsiteY3" fmla="*/ 5890846 h 6752492"/>
              <a:gd name="connsiteX4" fmla="*/ 0 w 4580792"/>
              <a:gd name="connsiteY4" fmla="*/ 8792 h 6752492"/>
              <a:gd name="connsiteX0" fmla="*/ 0 w 4580792"/>
              <a:gd name="connsiteY0" fmla="*/ 8792 h 6764684"/>
              <a:gd name="connsiteX1" fmla="*/ 4580792 w 4580792"/>
              <a:gd name="connsiteY1" fmla="*/ 0 h 6764684"/>
              <a:gd name="connsiteX2" fmla="*/ 2817759 w 4580792"/>
              <a:gd name="connsiteY2" fmla="*/ 6764684 h 6764684"/>
              <a:gd name="connsiteX3" fmla="*/ 0 w 4580792"/>
              <a:gd name="connsiteY3" fmla="*/ 5890846 h 6764684"/>
              <a:gd name="connsiteX4" fmla="*/ 0 w 4580792"/>
              <a:gd name="connsiteY4" fmla="*/ 8792 h 67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0792" h="6764684">
                <a:moveTo>
                  <a:pt x="0" y="8792"/>
                </a:moveTo>
                <a:lnTo>
                  <a:pt x="4580792" y="0"/>
                </a:lnTo>
                <a:lnTo>
                  <a:pt x="2817759" y="6764684"/>
                </a:lnTo>
                <a:lnTo>
                  <a:pt x="0" y="5890846"/>
                </a:lnTo>
                <a:lnTo>
                  <a:pt x="0" y="8792"/>
                </a:lnTo>
                <a:close/>
              </a:path>
            </a:pathLst>
          </a:custGeom>
          <a:solidFill>
            <a:srgbClr val="0056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-76200" y="1433513"/>
            <a:ext cx="84582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 userDrawn="1"/>
        </p:nvSpPr>
        <p:spPr bwMode="auto">
          <a:xfrm>
            <a:off x="6705600" y="1128713"/>
            <a:ext cx="609600" cy="60960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 userDrawn="1"/>
        </p:nvSpPr>
        <p:spPr bwMode="auto">
          <a:xfrm>
            <a:off x="7497763" y="1128713"/>
            <a:ext cx="609600" cy="609600"/>
          </a:xfrm>
          <a:prstGeom prst="ellipse">
            <a:avLst/>
          </a:prstGeom>
          <a:solidFill>
            <a:srgbClr val="7030A0"/>
          </a:solidFill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 userDrawn="1"/>
        </p:nvSpPr>
        <p:spPr bwMode="auto">
          <a:xfrm>
            <a:off x="8291513" y="1128713"/>
            <a:ext cx="609600" cy="609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/>
          <a:stretch/>
        </p:blipFill>
        <p:spPr>
          <a:xfrm>
            <a:off x="-7750" y="1833385"/>
            <a:ext cx="4091553" cy="3096818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>
            <a:off x="3169920" y="1536192"/>
            <a:ext cx="1024128" cy="3962400"/>
          </a:xfrm>
          <a:custGeom>
            <a:avLst/>
            <a:gdLst>
              <a:gd name="connsiteX0" fmla="*/ 0 w 1024128"/>
              <a:gd name="connsiteY0" fmla="*/ 3938016 h 3962400"/>
              <a:gd name="connsiteX1" fmla="*/ 1024128 w 1024128"/>
              <a:gd name="connsiteY1" fmla="*/ 3962400 h 3962400"/>
              <a:gd name="connsiteX2" fmla="*/ 1024128 w 1024128"/>
              <a:gd name="connsiteY2" fmla="*/ 0 h 3962400"/>
              <a:gd name="connsiteX3" fmla="*/ 0 w 1024128"/>
              <a:gd name="connsiteY3" fmla="*/ 3938016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128" h="3962400">
                <a:moveTo>
                  <a:pt x="0" y="3938016"/>
                </a:moveTo>
                <a:lnTo>
                  <a:pt x="1024128" y="3962400"/>
                </a:lnTo>
                <a:lnTo>
                  <a:pt x="1024128" y="0"/>
                </a:lnTo>
                <a:lnTo>
                  <a:pt x="0" y="3938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7" idx="1"/>
            <a:endCxn id="7" idx="2"/>
          </p:cNvCxnSpPr>
          <p:nvPr userDrawn="1"/>
        </p:nvCxnSpPr>
        <p:spPr>
          <a:xfrm flipH="1">
            <a:off x="2817760" y="-8792"/>
            <a:ext cx="1763033" cy="6764684"/>
          </a:xfrm>
          <a:prstGeom prst="line">
            <a:avLst/>
          </a:prstGeom>
          <a:ln w="825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1" y="427766"/>
            <a:ext cx="3159788" cy="4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73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14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90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7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7FCB3-97AE-4AAF-A3F5-E79E67103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829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01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35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5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95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07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35C6-5458-40A3-A8F9-FBD74C90BE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93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2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67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6132-0078-44C9-B4E6-989EC6204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273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3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3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5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7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96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7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67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35C6-5458-40A3-A8F9-FBD74C90B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6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0794" y="2236406"/>
            <a:ext cx="4345643" cy="1278826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792" y="4208358"/>
            <a:ext cx="4320321" cy="1121718"/>
          </a:xfrm>
        </p:spPr>
        <p:txBody>
          <a:bodyPr/>
          <a:lstStyle>
            <a:lvl1pPr marL="0" indent="0" algn="l"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1" y="-8792"/>
            <a:ext cx="4580792" cy="6764684"/>
          </a:xfrm>
          <a:custGeom>
            <a:avLst/>
            <a:gdLst>
              <a:gd name="connsiteX0" fmla="*/ 0 w 4580792"/>
              <a:gd name="connsiteY0" fmla="*/ 8792 h 6752492"/>
              <a:gd name="connsiteX1" fmla="*/ 4580792 w 4580792"/>
              <a:gd name="connsiteY1" fmla="*/ 0 h 6752492"/>
              <a:gd name="connsiteX2" fmla="*/ 2708031 w 4580792"/>
              <a:gd name="connsiteY2" fmla="*/ 6752492 h 6752492"/>
              <a:gd name="connsiteX3" fmla="*/ 0 w 4580792"/>
              <a:gd name="connsiteY3" fmla="*/ 5890846 h 6752492"/>
              <a:gd name="connsiteX4" fmla="*/ 0 w 4580792"/>
              <a:gd name="connsiteY4" fmla="*/ 8792 h 6752492"/>
              <a:gd name="connsiteX0" fmla="*/ 0 w 4580792"/>
              <a:gd name="connsiteY0" fmla="*/ 8792 h 6764684"/>
              <a:gd name="connsiteX1" fmla="*/ 4580792 w 4580792"/>
              <a:gd name="connsiteY1" fmla="*/ 0 h 6764684"/>
              <a:gd name="connsiteX2" fmla="*/ 2817759 w 4580792"/>
              <a:gd name="connsiteY2" fmla="*/ 6764684 h 6764684"/>
              <a:gd name="connsiteX3" fmla="*/ 0 w 4580792"/>
              <a:gd name="connsiteY3" fmla="*/ 5890846 h 6764684"/>
              <a:gd name="connsiteX4" fmla="*/ 0 w 4580792"/>
              <a:gd name="connsiteY4" fmla="*/ 8792 h 67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0792" h="6764684">
                <a:moveTo>
                  <a:pt x="0" y="8792"/>
                </a:moveTo>
                <a:lnTo>
                  <a:pt x="4580792" y="0"/>
                </a:lnTo>
                <a:lnTo>
                  <a:pt x="2817759" y="6764684"/>
                </a:lnTo>
                <a:lnTo>
                  <a:pt x="0" y="5890846"/>
                </a:lnTo>
                <a:lnTo>
                  <a:pt x="0" y="8792"/>
                </a:lnTo>
                <a:close/>
              </a:path>
            </a:pathLst>
          </a:custGeom>
          <a:solidFill>
            <a:srgbClr val="0056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-76200" y="1433513"/>
            <a:ext cx="84582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 userDrawn="1"/>
        </p:nvSpPr>
        <p:spPr bwMode="auto">
          <a:xfrm>
            <a:off x="6705600" y="1128713"/>
            <a:ext cx="609600" cy="60960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 userDrawn="1"/>
        </p:nvSpPr>
        <p:spPr bwMode="auto">
          <a:xfrm>
            <a:off x="7497763" y="1128713"/>
            <a:ext cx="609600" cy="609600"/>
          </a:xfrm>
          <a:prstGeom prst="ellipse">
            <a:avLst/>
          </a:prstGeom>
          <a:solidFill>
            <a:srgbClr val="7030A0"/>
          </a:solidFill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 userDrawn="1"/>
        </p:nvSpPr>
        <p:spPr bwMode="auto">
          <a:xfrm>
            <a:off x="8291513" y="1128713"/>
            <a:ext cx="609600" cy="609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/>
          <a:stretch/>
        </p:blipFill>
        <p:spPr>
          <a:xfrm>
            <a:off x="-7750" y="1833385"/>
            <a:ext cx="4091553" cy="3096818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>
            <a:off x="3169920" y="1536192"/>
            <a:ext cx="1024128" cy="3962400"/>
          </a:xfrm>
          <a:custGeom>
            <a:avLst/>
            <a:gdLst>
              <a:gd name="connsiteX0" fmla="*/ 0 w 1024128"/>
              <a:gd name="connsiteY0" fmla="*/ 3938016 h 3962400"/>
              <a:gd name="connsiteX1" fmla="*/ 1024128 w 1024128"/>
              <a:gd name="connsiteY1" fmla="*/ 3962400 h 3962400"/>
              <a:gd name="connsiteX2" fmla="*/ 1024128 w 1024128"/>
              <a:gd name="connsiteY2" fmla="*/ 0 h 3962400"/>
              <a:gd name="connsiteX3" fmla="*/ 0 w 1024128"/>
              <a:gd name="connsiteY3" fmla="*/ 3938016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128" h="3962400">
                <a:moveTo>
                  <a:pt x="0" y="3938016"/>
                </a:moveTo>
                <a:lnTo>
                  <a:pt x="1024128" y="3962400"/>
                </a:lnTo>
                <a:lnTo>
                  <a:pt x="1024128" y="0"/>
                </a:lnTo>
                <a:lnTo>
                  <a:pt x="0" y="3938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7" idx="1"/>
            <a:endCxn id="7" idx="2"/>
          </p:cNvCxnSpPr>
          <p:nvPr userDrawn="1"/>
        </p:nvCxnSpPr>
        <p:spPr>
          <a:xfrm flipH="1">
            <a:off x="2817761" y="-8792"/>
            <a:ext cx="1763033" cy="6764684"/>
          </a:xfrm>
          <a:prstGeom prst="line">
            <a:avLst/>
          </a:prstGeom>
          <a:ln w="825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2" y="427766"/>
            <a:ext cx="3159788" cy="4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8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2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B7FC1-3BF5-4248-B6FD-3FBC0C01F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037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09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32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16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95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52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05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61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52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28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35C6-5458-40A3-A8F9-FBD74C90BE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5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577D9-D7A2-4B23-AA0C-E95BA874D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762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302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6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274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53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02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98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48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383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84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2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A6ED0-3A4E-4DFE-B6F5-3ACA3B1E7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8215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2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0792" y="2236406"/>
            <a:ext cx="4345643" cy="1278826"/>
          </a:xfr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792" y="4208358"/>
            <a:ext cx="4320321" cy="1121718"/>
          </a:xfrm>
        </p:spPr>
        <p:txBody>
          <a:bodyPr/>
          <a:lstStyle>
            <a:lvl1pPr marL="0" indent="0" algn="l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0" y="-8792"/>
            <a:ext cx="4580792" cy="6764684"/>
          </a:xfrm>
          <a:custGeom>
            <a:avLst/>
            <a:gdLst>
              <a:gd name="connsiteX0" fmla="*/ 0 w 4580792"/>
              <a:gd name="connsiteY0" fmla="*/ 8792 h 6752492"/>
              <a:gd name="connsiteX1" fmla="*/ 4580792 w 4580792"/>
              <a:gd name="connsiteY1" fmla="*/ 0 h 6752492"/>
              <a:gd name="connsiteX2" fmla="*/ 2708031 w 4580792"/>
              <a:gd name="connsiteY2" fmla="*/ 6752492 h 6752492"/>
              <a:gd name="connsiteX3" fmla="*/ 0 w 4580792"/>
              <a:gd name="connsiteY3" fmla="*/ 5890846 h 6752492"/>
              <a:gd name="connsiteX4" fmla="*/ 0 w 4580792"/>
              <a:gd name="connsiteY4" fmla="*/ 8792 h 6752492"/>
              <a:gd name="connsiteX0" fmla="*/ 0 w 4580792"/>
              <a:gd name="connsiteY0" fmla="*/ 8792 h 6764684"/>
              <a:gd name="connsiteX1" fmla="*/ 4580792 w 4580792"/>
              <a:gd name="connsiteY1" fmla="*/ 0 h 6764684"/>
              <a:gd name="connsiteX2" fmla="*/ 2817759 w 4580792"/>
              <a:gd name="connsiteY2" fmla="*/ 6764684 h 6764684"/>
              <a:gd name="connsiteX3" fmla="*/ 0 w 4580792"/>
              <a:gd name="connsiteY3" fmla="*/ 5890846 h 6764684"/>
              <a:gd name="connsiteX4" fmla="*/ 0 w 4580792"/>
              <a:gd name="connsiteY4" fmla="*/ 8792 h 67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0792" h="6764684">
                <a:moveTo>
                  <a:pt x="0" y="8792"/>
                </a:moveTo>
                <a:lnTo>
                  <a:pt x="4580792" y="0"/>
                </a:lnTo>
                <a:lnTo>
                  <a:pt x="2817759" y="6764684"/>
                </a:lnTo>
                <a:lnTo>
                  <a:pt x="0" y="5890846"/>
                </a:lnTo>
                <a:lnTo>
                  <a:pt x="0" y="8792"/>
                </a:lnTo>
                <a:close/>
              </a:path>
            </a:pathLst>
          </a:custGeom>
          <a:solidFill>
            <a:srgbClr val="0056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-76200" y="1433513"/>
            <a:ext cx="84582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 userDrawn="1"/>
        </p:nvSpPr>
        <p:spPr bwMode="auto">
          <a:xfrm>
            <a:off x="6705600" y="1128713"/>
            <a:ext cx="609600" cy="60960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 userDrawn="1"/>
        </p:nvSpPr>
        <p:spPr bwMode="auto">
          <a:xfrm>
            <a:off x="7497763" y="1128713"/>
            <a:ext cx="609600" cy="609600"/>
          </a:xfrm>
          <a:prstGeom prst="ellipse">
            <a:avLst/>
          </a:prstGeom>
          <a:solidFill>
            <a:srgbClr val="7030A0"/>
          </a:solidFill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 userDrawn="1"/>
        </p:nvSpPr>
        <p:spPr bwMode="auto">
          <a:xfrm>
            <a:off x="8291513" y="1128713"/>
            <a:ext cx="609600" cy="609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/>
          <a:stretch/>
        </p:blipFill>
        <p:spPr>
          <a:xfrm>
            <a:off x="-7750" y="1833385"/>
            <a:ext cx="4091553" cy="3096818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>
            <a:off x="3169920" y="1536192"/>
            <a:ext cx="1024128" cy="3962400"/>
          </a:xfrm>
          <a:custGeom>
            <a:avLst/>
            <a:gdLst>
              <a:gd name="connsiteX0" fmla="*/ 0 w 1024128"/>
              <a:gd name="connsiteY0" fmla="*/ 3938016 h 3962400"/>
              <a:gd name="connsiteX1" fmla="*/ 1024128 w 1024128"/>
              <a:gd name="connsiteY1" fmla="*/ 3962400 h 3962400"/>
              <a:gd name="connsiteX2" fmla="*/ 1024128 w 1024128"/>
              <a:gd name="connsiteY2" fmla="*/ 0 h 3962400"/>
              <a:gd name="connsiteX3" fmla="*/ 0 w 1024128"/>
              <a:gd name="connsiteY3" fmla="*/ 3938016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128" h="3962400">
                <a:moveTo>
                  <a:pt x="0" y="3938016"/>
                </a:moveTo>
                <a:lnTo>
                  <a:pt x="1024128" y="3962400"/>
                </a:lnTo>
                <a:lnTo>
                  <a:pt x="1024128" y="0"/>
                </a:lnTo>
                <a:lnTo>
                  <a:pt x="0" y="3938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7" idx="1"/>
            <a:endCxn id="7" idx="2"/>
          </p:cNvCxnSpPr>
          <p:nvPr userDrawn="1"/>
        </p:nvCxnSpPr>
        <p:spPr>
          <a:xfrm flipH="1">
            <a:off x="2817759" y="-8792"/>
            <a:ext cx="1763033" cy="6764684"/>
          </a:xfrm>
          <a:prstGeom prst="line">
            <a:avLst/>
          </a:prstGeom>
          <a:ln w="825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0" y="427766"/>
            <a:ext cx="3159788" cy="4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137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491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066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96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283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387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001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19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7CD99-EBBD-4570-AE39-004A3958C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073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83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169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272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40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83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1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87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91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542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D3B61-7DA1-4B7B-BF07-8B5BC5233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5550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721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7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77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9C2B1-F85C-44A4-9E89-4E98961F5E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1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B7900-EDE0-4C46-944D-B76294CEF3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54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7FCB3-97AE-4AAF-A3F5-E79E67103C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9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C6132-0078-44C9-B4E6-989EC62044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305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B7FC1-3BF5-4248-B6FD-3FBC0C01F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848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577D9-D7A2-4B23-AA0C-E95BA874DA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016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A6ED0-3A4E-4DFE-B6F5-3ACA3B1E7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9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A962E8-65DC-4832-B314-A9321DDBB4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A962E8-65DC-4832-B314-A9321DDBB4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73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F147-0EF0-440C-9387-45F3E79482B1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078E-8B29-4143-A6F7-49D8ACA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7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7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4C698-22A8-4E21-9F26-C3E359A7F0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EA8A-3973-4945-9AED-7D8040D62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9B23-762A-4AA0-9BAD-F5016B1C90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CD48-C9F7-4FDB-88E0-CE83F670C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5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FFE4-013A-4C9C-8E6F-A981A763F767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2C86-1FB6-450E-96A3-00DE9BEF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A962E8-65DC-4832-B314-A9321DDBB49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su.edu/livestockeconom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8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2.png"/><Relationship Id="rId5" Type="http://schemas.openxmlformats.org/officeDocument/2006/relationships/image" Target="../media/image76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152399"/>
            <a:ext cx="8153400" cy="80534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46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Summer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>
                <a:solidFill>
                  <a:srgbClr val="004C2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Grazing Outlook - 2021</a:t>
            </a:r>
            <a:endParaRPr lang="en-US" sz="2400" dirty="0">
              <a:solidFill>
                <a:srgbClr val="004C22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5532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Tim Petry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Livestock Marketing Economist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hlinkClick r:id="rId3"/>
              </a:rPr>
              <a:t>www.ndsu.edu/livestockeconomics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4/27/2021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BA4F1-1F6B-474A-A65D-2E17A60B2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572000"/>
            <a:ext cx="1127858" cy="159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CA66F-7552-4F6F-BB6E-D411C7DED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57740"/>
            <a:ext cx="8072397" cy="3491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DE9CC-944D-495C-94DC-C3A895E55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090" y="5888103"/>
            <a:ext cx="4932091" cy="5243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695B96-DF18-4F8E-AE34-ACC00E8B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550"/>
            <a:ext cx="82296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2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E92E3-9ADE-4F0B-A3A1-D118AB746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58" y="192469"/>
            <a:ext cx="7780283" cy="37127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242D9D-9B53-48FC-B46F-2DB5F0250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206" y="4419435"/>
            <a:ext cx="1571625" cy="1171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A6E28-0320-41DF-B462-D0E272CF1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58" y="4055022"/>
            <a:ext cx="3810000" cy="2203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DF9B4-5171-4B5F-B488-FDB2B2821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5647996"/>
            <a:ext cx="2962275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D4F0A-980D-48CE-A8F8-D1556751E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4114799"/>
            <a:ext cx="3890142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1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9525F-243D-4A7A-8DA6-612EFB3B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652" y="1077686"/>
            <a:ext cx="615749" cy="232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268DD-BE8A-4AF8-B620-F270229F8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26" y="381001"/>
            <a:ext cx="8504657" cy="3043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3DADA4-3E12-418D-BB75-77579AF94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72" y="3433154"/>
            <a:ext cx="8994228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B12DC-A02E-45A7-B792-C0F2EA11E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851" y="4364749"/>
            <a:ext cx="161925" cy="209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7DD12-BE5D-45F6-A5B6-9E8F1BE89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652" y="4359986"/>
            <a:ext cx="171450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BA7ED-BA38-4569-AA98-F9EBB9629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427" y="4367703"/>
            <a:ext cx="171450" cy="238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4B97B-DFE6-418A-9C16-0241E57F3D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53" y="4359986"/>
            <a:ext cx="161925" cy="219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1851F-F416-48AF-8E49-981EFD757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151" y="4329603"/>
            <a:ext cx="190500" cy="27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7AFC8-4C71-4429-BC26-AF6B10999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6176" y="4367703"/>
            <a:ext cx="180975" cy="209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BB3EBE-C10B-4FA0-B726-F467333A01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4853" y="4464430"/>
            <a:ext cx="190500" cy="20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A05051-B621-4F95-B67C-27024934F3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9829" y="4431092"/>
            <a:ext cx="2952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7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36580" y="6466703"/>
            <a:ext cx="5560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 </a:t>
            </a: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09C06-107B-49E3-8951-3709ADF2C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3326523"/>
            <a:ext cx="8422164" cy="30663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71C56-0A12-4C35-8FCC-50FA3DDC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228600"/>
            <a:ext cx="8516757" cy="3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98562" y="6258560"/>
            <a:ext cx="563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Source:  USDA-ERS &amp; USDA-FAS -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Livestock Marketing Information Center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4E580-79AD-4307-88B9-5EA354706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1" y="3352800"/>
            <a:ext cx="8560677" cy="2845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F3C148-2FC4-4CC4-99C6-D30C6F53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1" y="228600"/>
            <a:ext cx="8560677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9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82994" y="1462410"/>
          <a:ext cx="8162897" cy="465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6610" y="300553"/>
            <a:ext cx="5475666" cy="1161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MED. FRAME #1 STEER CALF PRICES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550-600 Pounds, N.D., Weekly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8820F-E479-4C77-ABB8-FB4D39A5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748" y="3031958"/>
            <a:ext cx="361950" cy="606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1A7A61-1028-4045-8AA8-D4C21DCA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916" y="1991552"/>
            <a:ext cx="1743607" cy="256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3D08D-2FDE-4C6C-95A0-16DB7738B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910" y="2247606"/>
            <a:ext cx="768163" cy="64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28714-E357-473D-A934-306F36710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94" y="6033146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A1874307-4591-4787-8419-59B368B8D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985469"/>
              </p:ext>
            </p:extLst>
          </p:nvPr>
        </p:nvGraphicFramePr>
        <p:xfrm>
          <a:off x="592090" y="299664"/>
          <a:ext cx="8266176" cy="591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E34EAD9-440D-4EA4-88F6-A0E773253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90" y="5888103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99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E477F-5C61-49AC-8A0E-DDFA0F85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7343775" cy="7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8AF256-9917-45FA-B6D7-985735AE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3" y="1066800"/>
            <a:ext cx="4166147" cy="4800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93821-D82D-498A-A4D6-79C7042B9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353" y="1066800"/>
            <a:ext cx="4114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B0568-3A92-4ABB-9FDD-226EEA6FA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798" y="2943226"/>
            <a:ext cx="3924300" cy="2847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3F2D9-2698-4316-801B-01C7A2C1C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53" y="6067425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EC45D3-48F5-41E5-8C9D-8515759A1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001" y="228600"/>
            <a:ext cx="2657475" cy="3956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334CEA-D96E-458E-B313-E915F6767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12751"/>
            <a:ext cx="7620000" cy="5327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99A98-BBBB-4749-88B0-9676754E4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001" y="4943551"/>
            <a:ext cx="999831" cy="329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1A897E-26B0-47E1-8E01-6F63B3362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007" y="4862546"/>
            <a:ext cx="591363" cy="493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60C32A-4F3E-46FA-BC64-D7A9EFBC43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60" y="6062448"/>
            <a:ext cx="4932091" cy="5243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520" y="634014"/>
            <a:ext cx="7772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Price Risk Management Tools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2020" y="1447060"/>
            <a:ext cx="7391400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Cash forward contract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Video and internet auctions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CME futures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CME options</a:t>
            </a:r>
          </a:p>
          <a:p>
            <a:r>
              <a:rPr lang="en-US" sz="2800" dirty="0">
                <a:solidFill>
                  <a:srgbClr val="0070C0"/>
                </a:solidFill>
                <a:latin typeface="Arial" charset="0"/>
                <a:cs typeface="Arial" charset="0"/>
              </a:rPr>
              <a:t>Livestock Risk Protection (LRP)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Which one or combination fits your marketing plan?</a:t>
            </a:r>
          </a:p>
          <a:p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“If you don’t manage risk, risk will manage you”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803093" y="3814372"/>
            <a:ext cx="6477000" cy="836720"/>
          </a:xfrm>
          <a:prstGeom prst="rect">
            <a:avLst/>
          </a:prstGeom>
          <a:solidFill>
            <a:srgbClr val="FFFF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4962F-45AB-491B-AF36-5CCEA187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520" y="6019800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7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4620"/>
                </a:solidFill>
              </a:rPr>
              <a:t>Will summer grazing be profitable in 2021?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391400" cy="4068763"/>
          </a:xfrm>
        </p:spPr>
        <p:txBody>
          <a:bodyPr/>
          <a:lstStyle/>
          <a:p>
            <a:pPr marL="225425" indent="-225425" eaLnBrk="1" hangingPunct="1"/>
            <a:r>
              <a:rPr lang="en-US" altLang="en-US" dirty="0"/>
              <a:t>Economics are favorable, but drought conditions and corn prices a concern</a:t>
            </a:r>
          </a:p>
          <a:p>
            <a:pPr marL="225425" indent="-225425" eaLnBrk="1" hangingPunct="1"/>
            <a:r>
              <a:rPr lang="en-US" altLang="en-US" dirty="0"/>
              <a:t>Carefully compute expected costs and returns!</a:t>
            </a:r>
          </a:p>
          <a:p>
            <a:pPr marL="225425" indent="-225425" eaLnBrk="1" hangingPunct="1"/>
            <a:r>
              <a:rPr lang="en-US" altLang="en-US" dirty="0"/>
              <a:t>Price risk management suggested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844A5E-687B-4549-B401-B1F747CB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24099"/>
            <a:ext cx="4932091" cy="5243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217" y="127000"/>
            <a:ext cx="7886700" cy="145379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 2021 FDR CAT/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CME FDR CAT INDEX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png;base64,iVBORw0KGgoAAAANSUhEUgAABIQAAAIeCAIAAABFnUN+AAAgAElEQVR4nOy9f2wd13nnTXgFwt3akNHAjMu0ljbJcimsEW5dQU2LWMJmvTaBxLSRwkq3SCz+oSgN3Yi0ydjxG8eylNgqJNVKuRFsKFxykziqnE0qw3XtdtelpLZ2XoVVWNeNswZMi+Zu7LywKQZNVEMhiPs+vIccHc7cc+4zz5yZOXPu94MrYWbu/OLnnjsz33vOnGmrAQAAAAAAAAAonLaydwAAAAAAAAAAWhGEMQAAAAAAAAAoAU4Yu/jqM4/seF/bCu/b8cgzr15Ub7z8SE9bnJ5HXv6Zmr7j2Z+vrOHnz+5Q71xU63vy0/XVXZohmkTr//STK6tn7JlhB7jLN2bt3kpYY0wTVviOqL2JWeLskL7p1LvRrMA0KhgrbzXeCtNn49kSGwUAAAAAAMALmoaxlUvZlYi0GprUNbP5AnrN9bs+28oKOt7XoV0fqxkuXZKzr/utV/BiMmagNTu1Vph1kRUb2rDbMKbWyduhNaTbDUaBSRfGmD6Ns2UOY/qnAwAAAAAAgDOahbHkhThdmv5Oj6p1sGShS2/9bM1MF1995qtffebV8/XV6vFjZSzdlbOHYSy5S3Vh1uo+tcxKWNKG8whjDcabkWo3GhaY1c0JwhjTp2W2rGFM/0QAAAAAAABwR5MwZr8OtzctU2+qOrD4LD83hbF0V/62NLimydqla3fD9EvtJN/36W8+sn1NekzOv1KB9/C3H07U4zUxdqk55ura1AIr3HjjpeEdz/5/sdadjf8iriWtUWijqrK1q23cTNFY4Wn981f+QtqcIIwxy4NltpU1b3/km9EnnPzUTR/udZ+6Tf9EEMgAAAAAAIA77GGsSc1Tw1u2Etf8ja5i14Sx5CV5yjCW3AH1hrq81ps+GqavaUip74J9/gaJyGpMSwxr5tNtJIete87BFMZi8arBLiWGk5PXfrQN//xELWkcSxhj1n3aZlvzYekuDH97/MNt9HcCAAAAAACQnVRhTK/Eadrpgp6UDPUdlxrOXaqX2rFnufYnY81YrJ4k2hpreuOosmZ+c8s3dsPJZCqwhjHTnjAkWcOYfZdMwWx5loa7wAtjKWrG3IWxlfcMVWiWtpQIYwAAAAAAIB8EzRTj3W3YL4FVa6/4POYLXPMWG6Q6+xV8ov7lxRet0xMVdY0rchqFCvv+R/u1ppfBOswwZvqL0lhq2EzRvksNelNcvYPqJ40/QX+bKa5pE7vSmUzDvx1hDAAAAAAAFEP6DjxYYaxBs681cxkvcBu2wEsbxoyX5qzp5pqx+HYbXqAnllnt8eTlF9f0ZJKpZqwR7DB2aXytP07N2Opc2x/e07hXC9cdeJh9rm0hap7tZ43D2M9MfzvCGAAAAAAAKIaUXdtfalBovYCOXc9eqhpZnWHtBW483qW9G8q0Ayu3CaldTt4Ddmk6756xxPyNL9DX3qN0qY91/ep/7aPW7G0CG9wzpv1FfEsNura/mHqXanroa/j3ry0wK2tdHROEMaPPxmUuOZuhZsz4cTQOY+wyCQAAAAAAABPJQ58f/upKrQT7Pp9LU87rfQdG9Tg/07Yg6Cew0YWy6TnBhunM3hRX5reGMeNG9CdbL9eU/UO081G+uVRb1aw3xRRPko63cVxjw7BL5y0PfV5dH/fPj8oLI4zFWE1Q7h76rAV/w98ea7Sq+UPtGAAAAAAAcAknjAGg0yyKAgAAAAAAABggjIGUpGxKCgAAAAAAAGgIwhhIwcrdf2makgIAAAAAAAAagjAGAAAAAAAAaGmmpqY6Ozt7e3sXFxfVlMnJyfb29ra2tr6+voWFBTVxfn6+u7tbn41YWloaHR1dV4cGluo0naKWRRgDAAAAAAAAtC5zc3P9/f0DAwNRypqdne3o6KA8RjFs7969Z8+eVXOOj49fddVVsTBGs3V1dU3VoYHJOk2nqGURxgAAAAAAAACtztjYWJSy9OGI+fn5nTt3HjhwQH9raWnp7jqq+osG7qpjn6KGawhjAAAAAAAAABAFMJWXtm7des0110TNFGnivn37Tp06FctpNH1kZGR8fLy2Gswodw0PD9uncMPYHwEAAAAAAABAxYk9zpamWMLY0NBQd3f3fB0aoLcohlEYo7eKDmNvvFH74Q/P0/94cV5wBRsQBVcevuANcuDNnxfUwQw0+vCyhLFkLRlls5tvvlnPctGc+TZTRBhL+4Ir2IAouPLwBW+QA2/+vKAOZqDRh5c9jE1OTl5xxRX0f1Qz1nA2RY4deCCMpX3BFWxAFFx5+II3yIE3f15QBzPQ6MNLD2NRL/aKoaEhylqqJ/pY1/Z6GJudnd24cSP9n2PX9rEw1mYg9re9/sIzD97+PvXWtbc/8vgLF5vqeP2FJz95bVvb7c++qk9//eUHN12a+PrpRzapdX7yyRdety0ezVmn58HTtAMXXxj/9LX1JxZ/cvzV1xvuw+lHfvM3Hzn9+uqmf/N3aMFXH//0hx58+XX2rv593VWhu8p4NdXbaDdMi188/WCP/ulvevDlVw2Lxw4HK+up/2m3P/gMmUmr176rDd56/dXxT64WxfpnYf9Ls7wE3462az89Xv92TP/5lzfpy9z+1F+S5E3aR1w3sGnZVbJ4NC8wWctAQmOjQs7ajewvnGPgDXI8ecEb1MGMny9oZL6SNWOlkEMYq1/erVyfqWu4Tc1iw6t//eDORx57cHvsSpGu1Ddd27Ey8dVnb1+9vH78oa+uCXiJxZNZZXnKpuUL3+VL0k2/0/ASvGEYS7ury2Gs4F1t+mLota3QsLhuybT4msPBpTixMnz74z+Ph7Fsu5p869XHd6wUv2a7mv21/E3YlXhZvh319LKpvjMUxuJ7petSAbj+hySLB6fAZBS7RmP9g0sWctZuuHjhHANvkOPJC96gDmb8fEEj8xVsGLt03aamXLrs3tF2y8N3b9J+Sl++ntvx+KvagvqV4usvP7zzyDPjKxPj7yZe+gx0XfihT+oz07Xs7/zmpevaaHjNy1Yzxt5VCmNF7+rKPiTqLtLoTeyGbZ+Tu2paXD8cxAvGysR0eu27av0rfv747cvlsOlfKn5xwlhDCW+80SiMrVQ99awNkMni8eJzyQKz1qfxQ0wjdmUHLn0vYuWBVW6dvHCOgTfI8eQFb1AHM36+oJH5CjWMJa/Dli+CNz348o/o6m3lp/TVH9fXGll7eXfx9MODD1+65lte7abb99x+7ZqGUqbFl4d/5X2/cimZ0OI3fnJli7aEs6apWH1vk+3o7Lv69z/8STG7aqsCSq03uRu2fV550YY+9Gl1xW9aXDscNP5b0uq176rlrchY079U/GKEsXoFV6Og3jCMrcx/7fZbLlU0JYsHhbHmBSZzGbjUNlU1lUwUcla5dfLCOQbeIMeTF7xBHcz4+YJG5qslw9ilm44aXpfr9UVHdj68PIMWxnr4YeP1F5556KFnXrg08/nUCcd8z5h9V+thrNhdjc8p0JvcDXuWU1MumTEtnj2MpdpVw1v11oCbVu7OavqXil/pwpi6WWs188fuGdsUOVnTWLHmMIylExuvGftZopCzyq2TF84x8AY5nrzgDepgxs8XNDJfoYYxazNFbhhbzm9ruP3Zf0yT5bSXuSlX4iMRhbHErvZ9u+hdjc8p0Wtob2bZ55VWf4mSvWZxbjNFp7u69q1L92XZdzX7ixHGkhJ+/vgnb1RhzHC/Vmwnec0UDXsoFdugdCV+W0mxGxlfOMfAG+R48oI3qIMZP1/QyHwFG8ZMHXi8mq6ZYnxidP8MY/F6G6qVHViZWdyBB6Md3ZqJf//D80XvarTOFM0UYxMb7EaTxdfclWRc3NyBBxWMnvo1fTq91l01yEykVvtfKn5xwli8A4/HH7m9/hGzw5i0A49sZSBZupKFHB14eP6CN8iBN39eUAcz0OjDK9wwZujafvl67trtt+h3Uq1e0Mdu1tIaZa3JLasdZzMWb9ATd6Lf7UQnB5wOPJruar1r+yJ2dW1P6M++au7Ag6U37eKxXTIs/tjf87q2d7Sribca9MLfSLibV5sBy7ej7dodDz6+/BHzw1ijHuRTF5jMYht9H9G1vd8veIMcePPnBXUwA40+vCoZxrK8mvYxWPjr4ulDR76d6HEu4yufL0Auu1qA3vG/x+GA9cJxE67gDXIq94I3qIMZP1/QyHwhjJX9qvfr7fx5U7l8AfLZ1QL0/vk0DgesF46bcAVvkFO5F7xBHcz4+YJG5qvlwliLvOAKNiAKrjx8wRvkwJs/L6iDGWj04VWZMEb/z8zMFLIzIQBXOrDBBKL4wJUMeLMAOTLgTQzUmYAZJ0AjE4SxMIErHdhgUl1RbW1NjiHOqa6rcoE3C5AjA97EQJ0JmHECNDJBGAsTuNKBDSbVFYUwVhXgzQLkyIA3MVBnAmacAI1MEMbCBK50YINJdUUhjFUFeLMAOTLgTQzUmYAZJ0AjE4SxMIErHdhgUl1RCGNVAd4sQI4MeBMDdSZgxgnQyARhLEzgSgc2mFRXFMJYVYA3C5AjA97EQJ0JmHECNDJBGAsTuNKBDSbVFYUwVhXgzQLkyIA3MVBnAmacAI1MYmFsamqqs7Ozt7d3cXFRTZmcnGxvb6dLnb6+voU6NNBWR02Jll1aWhodHV1XhwaW6jSdopZFGHMMXOnABpPqikIYqwrwZgFyZMCbGKgzATNOgEYmehibm5vr7+8fGBiIwtjs7GxHRwflMQpde/fuPXv27NjYWHd393ydzZs301vR4jTc1dU1VYcGJus0naKWRRhzDFzpwAaT6opSvw8VucXquioXeLMAOTLgTQzUmYAZJ0Ajk2QzRYpbURjTh2PQRHqLZlCjS0tLd9dR1V80cFcd+xQ1XEMYcw5c6cAGk+qKQs1YVYA3C5AjA97EQJ0JmHECNDKxhDGVl7Zu3XrNNdckGyVOTk5u3rx5fn5ejdLMIyMj4+PjtdVgRrlreHjYPiVFGJsBAIBV6JBkGQUAAAAA8JO2tdjD2NDQUNQokQZUPZi67+v973//1NRUtFTuYayGhJ0GuNKBDSYVEhVrl4iasaoAbxYgRwa8iYE6EzDjBGhkwmymGGUnGqYkdv3110d1Ygo0U/QLuNKBDSYVEhVLYrEwVkA2q5Arr4A3C5AjA97EQJ0JmHECNDKxh7HJyckrrriC/o9qxmKtE3XQgYdHwJUObDCpkCh7+iogm1XIlVfAmwXIkQFvYqDOBMw4ARqZ6GEs6sVeMTQ0pOrB1q1bp+4ZowxGE/VWjjT62muvbdy4cXZ2Fl3bewRc6cAGkwqJssStYirKKuTKK+DNAuTIgDcxUGcCZpwAjUzw0OcwgSsd2GBSIVGoGaso8GYBcmTAmxioMwEzToBGJghjYQJXOrDBpEKiEMYqCrxZgBwZ8CYG6kzAjBOgkQnCWJjAlQ5sMKmQKISxigJvFiBHBryJgToTMOMEaGSCMBYmcKUDG0wqJAphrKLAmwXIkQFvYqDOBMw4ARqZIIyFCVzpwAaTColCGKso8GYBcmTAmxioMwEzToBGJghjYQJXOrDBpEKi7PkKYcxb4M0C5MiANzFQZwJmnACNTBDGwgSudGCDieeiYv3XM+esNersPjueu/IWeLMAOTLgTQzUmYAZJ0AjE4SxMIErHdhg4rmoLGHM+c547spb4M0C5MiANzFQZwJmnACNTBDGwgSudGCDieei9AouhLGKAm8WIEcGvImBOhMw4wRoZIIwFiZwpQMbTDwXlb1mzGF7Rc9deQu8WYAcGfAmBupMwIwToJEJwliYwJUObDDxXFSqMGaaGWGsXODNAuTIgDcxUGcCZpwAjUwQxsIErnRgg4nnovgVXLH0hTDmD/BmAXJkwJsYqDMBM06ARiYIY2ECVzqwwcRzUU468EAYKxd4swA5MuBNDNSZgBknQCMThLEwgSsd2GDiuSh+jkIY8xZ4swA5MuBNDNSZgBknQCMThLEwgSsd2GDiuSiEsQCANwuQIwPexECdCZhxAjQyQRgLE7jSgQ0mnotCGAsAeLMAOTLgTQzUmYAZJ0AjE4SxMIErHdhg4rkohLEAgDcLkCMD3sRAnQmYcQI0MkEYCxO40oENJp6LQhgLAHizADky4E0M1JmAGSdAI5NYGJuamurs7Ozt7V1cXFRTJicn29vb6QKmr69vYWFhaWlpdHR0XR0aoNFo2eRbnClqWYQxx8CVDmww8VyUOIzJVmLHc1feAm8WIEcGvImBOhMw4wRoZKKHsbm5uf7+/oGBgSiMzc7OdnR0UB6jGLZ3796zZ8/ScFdX11QdGqDRaPHkW5wpalmEMcfAlQ5sMPFcFMJYAMCbBciRAW9ioM4EzDgBGpkkmymOjY1FYUwfrtXrvu6uo+q4ouGGb91Vxz4lWhxhzDFwpQMbTDwXhTAWAPBmAXJkwJsYqDMBM06ARiaWMKby0tatW6+55hrVTHF+fn5kZGR8fLy2Nn2p0dhblLuGh4ftU1KEsRkAQItBxx19WB/lL8h/CwAAAAAgb9rWYg9jQ0ND3d3d83Vo4OjRo6WFsRoSdhrgSgc2mPgmSh2k9FH+goK3UuGbq6oAbxYgRwa8iYE6EzDjBGhkwmym2LSdIZop+gVc6QRpw1Wo0PFNlKVTxFQLylZixzdXVQHeLECODHgTA3UmYMYJ0MjEHsYmJyevuOIK+l/VjNFb6MCjGsCVTpA2Cghj4k04SU3JdxHGAgDeLECODHgTA3UmYMYJ0MhED2NRL/aKoaEhimSqJ3pL1/azs7MbN26k/9G1vUfAlU6QNmJN+JyQKow5CTziTYhBGCsXeLMAOTLgTQzUmYAZJ0AjEzz0OUzgSidIG6XXjOURxsQ3ifFBGCsXeLMAOTLgTQzUmYAZJ0AjE4SxMIErnSBtiJvwWfAhjMnWwwdhrFzgzQLkyIA3MVBnAmacAI1MEMbCBK50grRRoTAmnhNhLDzgzQLkyIA3MVBnAmacAI1MEMbCBK50grSRR25Jtc68w1geN8XZdyYVQRaqAoA3C5AjA97EQJ0JmHECNDJBGAsTuNIJ0ob9bitX62TOLL71yz4nwlh4wJsFyJEBb2KgzgTMOAEamSCMhQlc6QRpw16nJF4nfz38EGUJimim2GrAmwXIkQFvYqDOBMw4ARqZIIyFCVzpBGkjpzBmGbXMzM9UqarCEMbCA94sQI4MeBMDdSZgxgnQyARhLEzgSidIG3mHsabtHpmZKrkehLFWBt4sQI4MeBMDdSZgxgnQyARhLEzgSidIGxWtGcuyoBMQxsoF3ixAjgx4EwN1JmDGCdDIBGEsTOBKJ0gbptySpSePgsOYvdKs6Q7IQBgrF3izADky4E0M1JmAGSdAIxOEsTCBK50gbfhQM2aKVfz+PFI1jHQCwli5wJsFyJEBb2KgzgTMOAEamSCMhQlc6QRpw4cwxlxQ3EwxDxDGygXeLECODHgTA3UmYMYJ0MgEYSxM4EonSBsIYzIQxsoF3ixAjgx4EwN1JmDGCdDIBGEsTOBKJ0gb/oSxZBtFhDFgAt4sQI4MeBMDdSZgxgnQyARhLEzgSic8G6n6i0+1WsuoZWbUjAEm8GYBcmTAmxioMwEzToBGJghjYQJXOmHYKCDhFB/GisdVlyFhFKrigTcLkCMD3sRAnQmYcQI0MkEYCxO40gnDhqsw5irFVTeMOalFDKNQFQ+8WYAcGfAmBupMwIwToJFJLIxNTU11dnb29vYuLi7S6OTkZHt7u7p6oQEaXVhY6OvrU1NogEajZZeWlkZHR9fVoYGlOk2nqGURxhwDVzph2OB3H8/vWT7Vgsn9yb5g8bhKhmEUquKBNwuQIwPexECdCZhxAjQy0cPY3Nxcf3//wMCAHsY2b948Pz8fzTM2Ntbd3T1fhwZoNHqLZu7q6pqqQwOTdZpOUcsijDkGrnTCsJFHzRg/4Nn3B2EMMIE3C5AjA97EQJ0JmHECNDJJNlOkfKWHse3bt6thRRTPCBqI0tTS0tLddVT1Fw3cVcc+RQ3XEMacA1c6YdiobjNFy4LFgzBWLvBmAXJkwJsYqDMBM06ARib2MEbDl19++WWXXRY1SqTsNDQ0pH5Pp4GonSENjIyMjI+P11aDGeWu4eFh+5QUYWwGgNaGvnLMUf6calRNiQZMc1r2J9WC5VKhXQUAAABAeLStxR7Gzp49u3fvXspgUaNES81YvmGshoSdBrjSCcNGhWrGKgRqxgoG3ixAjgx4EwN1JmDGCdDIxB7GIpq2M0QzRb+AK50wbMjuBIvdFdZ0wdhblqyCMOZ2T1oEeLMAOTLgTQzUmYAZJ0AjE0sYU3nptttu02vG0IFHNYArnTBsuMpUlgVjolAzZiGMQlU88GYBcmTAmxioMwEzToBGJnoY0zuyV7eEUeKKdWSf7Np+dnZ248aN9D+6tvcIuNIJw4ar7jTEYcxV1xdegTBWMPBmAXJkwJsYqDMBM06ARiZ46HOYwJVOGDbsLQb57QkRxnQQxgoG3ixAjgx4EwN1JmDGCdDIBGEsTOBKJwwb/Jox+1uWOS1hLKox10ftO1wJEMYKBt4sQI4MeBMDdSZgxgnQyARhLEzgSicMG+WGsaY7UFEQxgoG3ixAjgx4EwN1JmDGCdDIBGEsTOBKJwwb4jDGnxNhjE8Yhap44M0C5MiANzFQZwJmnACNTBDGwgSudMKwgTCWBwhjBQNvFiBHBryJgToTMOMEaGSCMBYmcKUThg2EsTxAGCsYeLMAOTLgTQzUmYAZJ0AjE4SxMIErnTBsIIzlAcJYwcCbBciRAW9ioM4EzDgBGpkgjIUJXOmEYcNVFkIY0xH/jWEUquKBNwuQIwPexECdCZhxAjQyQRgLE7jSqa6NPLqSRxjTQRgrGHizADky4E0M1JmAGSdAIxOEsTCBK53q2og96cv5OmMgjCGM5Q28WYAcGfAmBupMwIwToJEJwliYwJVOdW3kkX8QxnQQxgoG3ixAjgx4EwN1JmDGCdDIBGEsTOBKp7o2HLZO5IAwhjCWN/BmAXJkwJsYqDMBM06ARiYIY2ECVzrVtVFw/kEYQxjLG3izADky4E0M1JmAGSdAIxOEsTCBK53q2kAYyxuEsYKBNwuQIwPexECdCZhxAjQyQRgLE7jSqa4NhLG8QRgrGHizADky4E0M1JmAGSdAIxOEsTCBK53q2kAYyxuEsYKBNwuQIwPexECdCZhxAjQyQRgLE7jSqa4NhLG8QRgrGHizADky4E0M1JmAGSdAI5NYGJuamurs7Ozt7V1cXKTRycnJ9vZ21aMbDdCoPrGvr29hYSFadmlpaXR0dF0dGliq03SKWhZhzDFwpVNdGwhjeYMwVjDwZgFyZMCbGKgzATNOgEYmehibm5vr7+8fGBjQw9jmzZvn5+ejeWZnZzs6Omg6xbC9e/eePXs2eosmdnV1TdWhgck6TaeoZRHGHANXOtW1UW4Yi4EwplPdQlUu8GYBcmTAmxioMwEzToBGJslmimNjY3oY2759uxpOvquztLR0dx1V/UUDd9WxT1HDNYQx58CVTnVtIIzlDcJYwcCbBciRAW9ioM4EzDgBGpnYwxgNX3755ZdddplqlDg/P0/xaevWrddcc02smSJlqpGRkfHx8dpqMKPcNTw8bJ+SIozNANB60Nes7F24hFc744rYHxXk3wgAAAAAf2hbiz2MnT17du/evZS4KIZ1d3cfPXp0aGiIBubr0ADNXFAYqyFhpwGudKprAzVjeYOasYKBNwuQIwPexECdCZhxAjQysYexiCg7UR5T78bSFJop+gVc6VTXBsJY3iCMFQy8WYAcGfAmBupMwIwToJGJJYypvHTbbbdFNWP01uTk5BVXXEH/x2rGaujAwyvgSqe6NhDG8gZhrGDgzQLkyIA3MVBnAmacAI1M9DCmd2RPDA0NUeLq6+tTo+oOsahv+mjK7Ozsxo0b6X90be8RcKVTXRsIY3mDMFYw8GYBcmTAmxioMwEzToBGJnjoc5jAlU51bXgVxoLEEsbs8lvQlRPgzQLkyIA3MVBnAmacAI1MEMbCBK50qmsDYSxvEMYKBt4sQI4MeBMDdSZgxgnQyARhLEzgSqe6NhDG8gZhrGDgzQLkyIA3MVBnAmacAI1MEMbCBK50qmsDYSxvEMYKBt4sQI4MeBMDdSZgxgnQyARhLEzgSqdCNsT9STihQqJcgTBWMPBmAXJkwJsYqDMBM06ARiYIY2ECVzoVshELAwhjeaNLNg03pAVdOQHeLECODHgTA3UmYMYJ0MgEYSxM4EqnQjbK7T6+QqJcgZqxgoE3C5AjA97EQJ0JmHECNDJBGAsTuNKpkA2EsYJBGCsYeLMAOTLgTQzUmYAZJ0AjE4SxMIErnQrZKL5pok6FRLkCYaxg4M0C5MiANzFQZwJmnACNTBDGwgSudCpkAzVjBYMwVjDwZgFyZMCbGKgzATNOgEYmCGNhAlc6FbKBMFYwyTCm9+FhWbAFXTkB3ixAjgx4EwN1JmDGCdDIBGEsTOBKp0I2EMbKBTVjeQNvFiBHBryJgToTMOMEaGSCMBYmcKVTIRsIY+WCMJY38GYBcmTAmxioMwEzToBGJghjYQJXOhWygTBWLghjeQNvFiBHBryJgToTMOMEaGSCMBYmcKVTIRsIY/6AMJYH8GYBcmTAmxioMwEzToBGJghjYQJXOhWygTDmDwhjeQBvFiBHBryJgToTMOMEaGSCMBYmcKVTIRsIY/6AMJYH8GYBcmTAmxioMwEzToBGJghjYQJXOhWygTDmDwhjeQBvFiBHBryJgToTMOMEaGQSC2NTU1OdnZ29vb2Li4s0Ojk52d7erh69QwM0qmabn5/v7u6OZlMsLS2Njo6uq0MDS3WaTlHLIow5Bq50KmQDYcwfEMbyAN4sQI4MeBMDdSZgxgnQyEQPY3Nzc/39/QMDA3oY27x5M0Wv2FLj4+NXXXVVLIzRzF1dXVN1aGCyTtMpalmEMcfAlU6FbCCM+UPyedD6KFzJgHkyKgcAACAASURBVDcLkCMD3sRAnQmYcQI0Mkk2UxwbG9PD2Pbt2/XEVatXi+3cufPAgQN6GFtaWrq7jqr+ooG76tinqOEawphz4EqnQjYQxvwBYSwP4M0C5MiANzFQZwJmnACNTOxhjIYvv/zyyy67jK5D+vr6FhYWKDvt27fv1KlT+my1ehgbGRkZHx+vrQYzyl3Dw8P2KSnC2AwALQB908reBbCC/lmottol7gwAAAAAwqBtLfYwdvbs2b1791IGUzeJ0VsUwyiMUYIqOozVkLDTAFc6FbKBmjF/UIdIfVR/F65kwJsFyJEBb2KgzgTMOAEamdjDWITKTkNDQzfffLOe5aI50UzRL+BKx2cb9rZwBeOzqOJBM8U8gDcLkCMD3sRAnQmYcQI0MrGEMZWXbrvtNr1mLDlbNAUdeHgEXOl4ZcN+iY8w5g8IY3kAbxYgRwa8iYE6EzDjBGhkoocxvSN7YmhoiDJYX1+fGlX3jEUzR2FsdnZ248aN9D+6tvcIuNLxykas5ZtltHi8ElU6CGN5AG8WIEcGvImBOhMw4wRoZIKHPocJXOl4ZSN5iW+5MalgvBJVOghjeQBvFiBHBryJgToTMOMEaGSCMBYmcKXjyoaTpIRmilUBYSwP4M0C5MiANzFQZwJmnACNTBDGwgSudByGsexhCWGsoiCMOQHeLECODHgTA3UmYMYJ0MgEYSxM4EoHNWNMUGwsIIw5Ad4sQI4MeBMDdSZgxgnQyARhLEzgSiePMCZOTfabxBDGvAVhzAnwZgFyZMCbGKgzATNOgEYmCGNhAlc6voUxy2i5oNhY8PmDqxAoYxYgRwa8iYE6EzDjBGhkgjAWJnClk1MYk12O+3xNj2JjwecPrkKgjFmAHBnwJgbqTMCME6CRCcJYmMCVTt41Y6mCmc8X8Sg2FhDGnIAyZgFyZMCbGKgzATNOgEYmCGNhAlc6BTRTRBgLHoQxJ6CMWYAcGfAmBupMwIwToJEJwliYwJVOzIaT271kl+ZOOsfPDxQbCwhjTkAZswA5MuBNDNSZgBknQCMThLEwgSsdV5fRqBlrZRDGnIAyZgFyZMCbGKgzATNOgEYmCGNhAlc6roITwlgrgzDmBJQxC5AjA97EQJ0JmHECNDJBGAsTuNJxEpyyPB/MSZ/4BYBiYwFhzAkoYxYgRwa8iYE6EzDjBGhkgjAWJnClk7yM5t/iZRpNG8aiGXy+iEexsYAw5gSUMQuQIwPexECdCZhxAjQyQRgLE7jSyaNJoX2d/BTnFSg2FhDGnIAyZgFyZMCbGKgzATNOgEYmCGNhAlc6WcKYaWaEsVbDySO/AcqYBciRAW9ioM4EzDgBGpkgjIUJXOmIoxFqxkAEasacgDJmAXJkwJsYqDMBM06ARiaxMDY1NdXZ2dnb27u4uEijk5OT7e3t6ldgGqDRhYWFvr4+NYUGaDRadmlpaXR0dF0dGliq03SKWhZhzDFwpcPvh8OyoP2tVKPegmJjoaKfqW+gjFmAHBnwJgbqTMCME6CRiR7G5ubm+vv7BwYG9DC2efPm+fn5aJ6xsbHu7u75OvQWzRC9RcNdXV1TdWhgsk7TKWpZhDHHwJWO85qxZCs1exu2qly4o9hYqOhn6hsoYxYgRwa8iYE6EzDjBGhkkmymSHFLD2Pbt29XwzFoIs1GM6vRpaWlu+uo6i8auKuOfYoariGMOafFXblqNIiaMRCR5dkGIAJlzALkyIA3MVBnAmacAI1M7GGMhi+//PLLLrss2SgxVmlGmWpkZGR8fLy2Gswodw0PD9unpAhjMwCwofLKGVWX15aV2N9ljtrXA6oC/xMHAAAAADDRthZ7GDt79uzevXspg1Ho6u7uVvVg6r6v97///VNTU9FSuYexGhJ2GlrcVbLWwlSnYe8WL1XNWAC97bV4sbETRuVn6aCMWYAcGfAmBupMwIwToJGJPYxFRNmJplMSu/766/UbyWpopugbLe6K36JM3EzRPmdFL81bvNikIoxPvHhQxixAjgx4EwN1JmDGCdDIxBLGVF667bbb9JqxZJceEejAwyNazZW4Ow1X19BhXJq3WrHJQhifePGgjFmAHBnwJgbqTMCME6CRiR7G9I7siaGhIQpdekf2NEoT9VaONPraa69t3LhxdnYWXdt7RAGuSr/6tCQu/oUywpgOvmJ8wvjEiwdlzALkyIA3MVBnAmacAI1M8NDnMAk+jKVKXwXsahiX5viK8QngFsFSQBmzADky4E0M1JmAGSdAIxOEsTAJPozV1l4B89sl5rczBW8xD/AV42P/OQCYQBmzADky4E0M1JmAGSdAIxOEsTBpkTDWcLjpKHOdLQi+YnzCiN/FgzJmAXJkwJsYqDMBM06ARiYIY2HSUmGsaVUYwhgTfMX4IIzJQBmzADky4E0M1JmAGSdAIxOEsTBpqTDW9K1UYaz0v6tE8BXjgzAmA2XMAuTIgDcxUGcCZpwAjUwQxsKkmDBW5AVo1IOnPsUys2XUvhXZ7oUBvmJ8EMZkoIxZgBwZ8CYG6kzAjBOgkQnCWJjk7aqUGiRxh/UIY0zwFeODMCYDZcwC5MiANzFQZwJmnACNTBDGwiTIZooIY3mDrxgfhDEZKGMWIEcGvImBOhMw4wRoZIIwFiZ5uPKtXSI/jDFttPgNYzV8xdKAMCYDZcwC5MiANzFQZwJmnACNTBDGwiSnMOZkZnGNVt5hzL7OVgBfMT4IYzJQxixAjgx4EwN1JmDGCdDIBGEsTFohjPG3jpLDBKL4xFwhjDFBGbMAOTLgTQzUmYAZJ0AjE4SxMPEhjJnmN0Ws/B4XhpLDBKL4IIzJQBmzADky4E0M1JmAGSdAIxOEsTBx5YrZlbx9QftbsrvCUoGSwwSi+CCMyUAZswA5MuBNDNSZgBknQCOTVgxjrXDZ5OpK0VJtFZuNmaPsc+bUhQYOB0wgig/CmAyUMQuQIwPexECdCZhxAjQyQRgLEydXisn+DO0zM7do6SMxp48GhwMmEMUHYUwGypgFyJEBb2KgzgTMOAEamSCMhYnzmjHOnLJYhTDmDxDFp4AwFuSRCmXMAuTIgDcxUGcCZpwAjUxaIoy1QifU9i4rSn9As31OvTFkHjuDwwETiOKDMCYDZcwC5MiANzFQZwJmnACNTGJhbGpqqrOzs7e3d3FxkUYnJyfb29vV1TIN0OjS0tLo6Oi6OjRAo9Gyybc4U9SyZYaxMK54Kh3GBEulAocDJhDFB2FMBsqYBciRAW9ioM4EzDgBGpnoYWxubq6/v39gYEAPY5s3b56fn4/moSldXV1TdWiARi1vcaaoZRHGstI0jOVd+2TZH9n9Yw7B4YAJRPFBGJOBMmYBcmTAmxioMwEzToBGJslmimNjY3oY2759uxqu1eu+7q6j6rii4YZv3VXHPiVavOgwVkAPfgXDrxkrJppmv3/MITgcMIEoPghjMlDGLECODHgTA3UmYMYJ0MjEHsZo+PLLL7/sssvoqqCvr29+fn5kZGR8fLy2Nn2p0dhblLuGh4ftU1KEsZkM0N7zR/1BpcTYaMO9NU3XZzCthLmJtCRXm3YpACpEHkUXXwcAAAAgPNrWYg9jZ8+e3bt378LCAsWw7u7uo0ePlhbGoj1uHjAT2NvC8auGSr/zSm9qaP+jZqpZM5YTM/hthgdE8bF8xVxR+hcnD1DGLECODHgTA3UmYMYJ0MjEHsYimrYzLKKZovjShB8/7Hmv+PaN/E1kCWPOg5O+zgIsNQWHAyYQxQdhTAbKmAXIkQFvYqDOBMw4ARqZWMKYyku33XZbVDNGb5XZgUcBYcy+lZwqkZyAmjELOBwwgSg+CGMyUMYsQI4MeBMDdSZgxgnQyEQPY3pH9sTQ0BBlsL6+PjVKA5TKkn3Tz87Obty4kf7PvWv7IMNYHuGnhjC2FhwOmEAUH4QxGShjFiBHBryJgToTMOMEaGRSpYc+O7lhLLkee7M9/oLifXOSW2RhrKkcMQhjVQSi+CCMyUAZswA5MuBNDNSZgBknQCOT8MNYzV38KKCZYsFhzOEO5LQeJ+BwwASi+Ii/Yny8+hK5AmXMAuTIgDcxUGcCZpwAjUxaLowl35K1S8ypX4o8wlgeXXRUCxwOmEAUn2QYU98sh7XNQX5VUcYsQI4MeBMDdSZgxgnQyKTVw5j93WJur3KyTnvNmJNNVBccDphAFB/xbZl8cvrFp1xQxixAjgx4EwN1JmDGCeGdwnKiSmFM/N1AGGtxYIMJRPEpJozJFvQZlDELkCMD3sRAnQmYcUIBl81hgDDWZEHONVZyNnsvIKZ37Qs23VV9FMcRHdhgAlF8+JXPCGM6KGMWIEcGvImBOhMw4wSEMSYIYykWtN9C5mSLYhDGLMAGE4jigzAmA2XMAuTIgDcxUGcCZpyAPguYIIylWBBhrKLABhOI4iMOY/yDQ5DnLZQxC5AjA97EQJ0JmHECv9VYi4MwlmJB8d1lBYASbwFHVSYQxQdhTAbKmAXIkQFvYqDOBMw4ofieFyoKwphtqYqGsVJ2wGdwVGUCUXwqFMa8OhqgjFmAHBnwJgbqTMCME+wNyrw6N5VLVcNYqsqfYmrGym0XW/oO+AyOqkwgig/CmAyUMQuQIwPexECdCZhxAmrGmFQ1jNUKuabhh/jSS1jpO+AzOKoygSg+rsIY/6gixqujAcqYBciRAW9ioM4EzDgBYYwJwlgKKhTGcBzRgQ0mEMWn+DAWRq+MKGMWIEcGvImBOhMw4wSEMSZhhrFYI8biw1jp4DiiAxtMIIpPwWEsS/N6r45OKGMWIEcGvImBOhMw4wSEMSZhhrFa4jomw75xt+gVOI7owAYTiOKDmjEZKGMWIEcGvImBOhMw4wSEMSYVDmNN1tjavVngOKIDG0wgig/CmAyUMQuQIwPexECdCZhxAsIYE4SxMMFxRAc2mEAUn+qGsXKPhyhjFiBHBryJgToTMOMEhDEmCGNhguOIDmwwgSg+9jBmOf4gjJW4dc+BHBnwJgbqTMCMExDGmMTC2NTUVGdnZ29v7+LiYjRxfn6+u7tbTVxYWOjr61MXGzRAo9FsS0tLo6Oj6+rQwFKdplPUsghjjsFxRAc2mEAUH9SMyUAZswA5MuBNDNSZgBknFBDGwrjC18PY3Nxcf3//wMBALIyNj49fddVVauLY2BgFs/k6NECj0WyTk5NdXV1TdWhgsk7TKWpZhDHH4DiiAxtMIIoPwpgMlDELkCMD3sRAnQmYcQLCGJNkM0XKV3oYo9C1c+fOAwcOqIkUnzZv3qzCGA1EaWppaenuOqr6iwbuqmOfooZrCGPOwXFEBzaYQBQfviuvwliWLvKdgDJmAXJkwJsYqDMBM3wspyp+t+eutl5R7GGMktK+fftOnToVTaQpQ0ND6oROA1E7QxoYGRkZHx+vrQYzyl3Dw8P2KSnC2ExKaP8aDpdC6TsAACiL2NffPupkwVTrAQAAAMRYTjH2042Tk1Fsc1U5wbWtxR7GKIZRGKO8FE201IzlG8Zqae6Yr3mWlYvfGYurFgQ2mEAUH76rnGrG+EcVr46NKGMWIEcGvImBOhMww8fSZ1XTmjFZK7ZoTs8v/vlYwhhBA3pyu/nmm4eGhhq2Myy/maK3n0ekr8iN4jiiAxtMIIpPtcKYP822UcYsQI4MeBMDdSZgho+TZoqprpMtC/pz8Z+KpveMxSb624FHGJ+HK3Ac0YENJhDFRxbGUv2Mh5qxVgNyZMCbGKgzATN8nISxpjMzN1HRi389jFE0am9vjypy9FvCojCW7Np+dnZ248aN9L+/Xdu3IDiO6MAGE4jik6VmzNLEwr6gZTTVDjAXzAOUMQuQIwPexECdCZjhk0cYS1WlZllnVWiJhz63IDiO6MAGE4jiU61mirIF8wBlzALkyIA3MVBnAmb4mH5wbNryMEsY03/TtKyzKiCMhQmOIzqwwQSi+CCMyUAZswA5MuBNDNSZgBk+4ju4cqoZOzF94tzb55rstGcgjIUJjiM6sMEEovggjMlAGbMAOTLgTQzUmYAZPuJMZVmPIIxNvDDRs6+HRrcd2rbhvg1tu9ro/60Ht07PTfP3oSwQxsIExxEd2GACUXyYrpr22FFuGCv+OIkyZgFyZMCbGKgzATN8Sg9jJ6ZPUAyjDEYD+lvn3j537PvHKJVRTuPvRikgjIUJjiM6sMEEovhUumbM1Nq+AFDGLECODHgTA3UmYIaP8zCW6kfM333sd6/bex3FMNMWp+emKartmNixcGGBvzMFgzAWJjiO6MAGE4jik0cYS5W+steMNb27Og9QxixAjgx4EwN1JmCGTwE1Y6bb0s69fe6Kz16hpyzTFgePD264b8PMW55+rMGGsRYHrnRggwlE8QkgjKVaiStQxixAjgx4EwN1JmCGT8FhTB/dMbFjz1N7LHPqPHb6sbZdbX7mMYSxMIErHdhgAlF8UoUx/g9+preajtp3gLnFAkAZswA5MuBNDNSZgBk+xYSx5LvTc9PrB9fHGh/at3jk5JEN923g9LVY8MkRYSxM4EoHNphAFB9xzZjlXYSxFgdyZMCbGKgzATN8yqoZS1aLcbZ4+LnD2w5tS7UzBYAwFiZwpQMbTCCKD8KYDJQxC5AjA97EQJ2J0s1UqOMDyylG3NdD0/OdqhZLtTMRg8cHbz1yK39nCgBhLEzgSgc2mEAUH4QxGShjFiBHBryJgToTpZsRH/CLx2EYM/Uvlfzzd0zsOPzc4VQ7o0Nh7A8e/4OGm06OFgDCWJjAlQ5sMIEoPghjMlDGLECODHgTA3UmSjfTmmGMs85avVpsw30b0u5MjGs/f+0H93/Q1Cc+wlgDEMbSAlc6sMEEovggjMlAGbMAOTLgTQzUmSjdjFfHbTvFh7Fbj9zasFqs4YKm2jZi4oWJbYe2Ua7b89SecivHEMbCBK50YIMJRPHJKYxZThsIY8EDOTLgTQzUmSjdjFfHbTsFh7FTr5za8PkNgp1Jjiqm56YHjw8un3F3aS/UjCVBGEsLXOnABhOI4oOaMRkoYxYgRwa8iYE6E6Wb8eq4bceyP7rG8xfOU4j68l98mbMeSyXVtkPbJl6YYO4MX2NyNNlVY34gjIUJXOnABhOI4lNuGEvVgsKrkzrKmAXIkQFvYqDOROlm+I0mSocZxihE7T6+m/6nV3SnFnM90VuqYSF/Z/in0dic594+17arjfNEMicgjIUJXOnABhOI4uMwjOlnWcuCqBkLHsiRAW9ioM5E6Wa8Om7b4YSxweODOyZ2qGEKVD37em49cus//J9/OPnKSQpmNOXwc4c5fxct2DDImXZGXDNG7HlqT7TPeaOHsTWtJYt6rWyas5elfzcqBFzpwAYTiOJT3WaKspW4AmXMAuTIgDcxUGeidDMhhTEKWhSiYm/RxM7PdW47tI1SGWUeddcWzWZpgkiLpH0+WHJUTWl6VzaxcGFh/eD66blp+xadgDAWJnClAxtMIIpPC4YxJ1cAKGMWIEcGvImBOhOlm/EqjPHPYjFI48lXTpoizTu/eCe2nhPTJyhubbhvwwNPPRCbmRmNHNaM1VbjXwFNQ2NhrGP/Q2f+pVZ79YH36pHpztuf+OeViR2Hnjh/aenzTxzq0Ga75aFXfqbe+NkrD91y5/LEaP7VKR23fPtMfaafnfn2LR3iMPbGT9+4evjqH8z9oOH8u4/vvuWrt6RUERSlH0e8AjaYQBQfhDEZKGMWIEcGvImBOhOlm0ne0WRq0G5n5i0Hf4g4jJ3+wWlKVvaGhUkocd0xcUesReLg8UF6pd3V7JlW7UahYWzonif+6Yk//puXY2Hsvd86c/5fLkZh7Cfnn7j9zgZ1XO/91nTtn+tv1cPb9Lfe2zb0wLQKbHfesmfym3v2dywv/s9nHqIBSn3//BN6a2XTTfdyZi30Ab9r6F3vGXkPDcTeOvDkAZr+oYc/1H+0fwYA0GJ878Xvdf0/XXQcmH55uux9WYYO4szZYnOmGpXtAH8laWcGAAAgxnLA5x+K7/zvd9LVufOd4b/7nw/+5y8c/4Jso4/95WN0Mf+x0Y/Rqfzp7z195Wev5JzT+SdKpka6ltjypS3OT39ta0k2U1zOVHoYu/P2b/zTN3Z9ezoKY3OvrK03W31dymkUxs4vB634qnZ13P43P/nJ39zeoQ1zw1ht7Q8VEy9M3Hrk1j1P7Yl1q0J5mrZ08pWTCxcWKM6angoXPDNl/6jjFbDBJAxRg8cHP/Otzyw3LdjVRv/TsSLWFsIJfFdOqrBqzbp+kq021e+dqBnLG8iRAW9ioM5E6WbsVTqco/Fyfc6utvfc8x7nO8N8ly7FKU1l3DSd0Dfct+Ej//UjzI7m+act/hmNgkbBzRQTYazj9r/+229osWp5YPFnF+vzR20Rtay10obx/HLiWo5b5199ZvpfoplpytyZb723LXsY2zGxQwUtGoh6O1EBLLr579zb5wTVo2FQ+nHEK2CDSRii6FuvmpXTAUH9akNHHJpIx1M6rNPpwclWSgljzleLMOYVkCMD3sRAnYnSzWRsX0fnvvWD6+l8Z+pHPtUOyMIYnXwPPHlAsOkYx75/rOuLXcyZ8whjM2/NlBvGOg5942//erkiK5rYsX/PNyf33KK3RTTWjL13OZutabh4nbMwRqEruo2PipoKZvTBx1qUUkFUFWXRFFrq0dOP0lVaFmv+U/pxxCtgg0kAouisk3wIyTu/eOfc2+foOEAHil2P73r6H5/OvqHiw5hsZvtvqDndpWYhgDKWH5AjA97EQJ2J0s1kCWNREqvVu6CQ9c9uuWONc2qgrW+4b0PxGvMIY2lnFmANY+994NW1cxvbHDZugnjdpVWpKZ/4hJNmiqpPlehdusyi0Y9+9aMNu7ykQvnukXf/7mO/S/mNdpT+//jRj9MAlU5Xv5F7SOnHEa+ADSYBiFLtEi0zTM9N0xki+4aqEsbscyKMeQXkyIA3MVBnonQz4jCmUlBUXaGukDPugODUoM7FCGNMmt8ztmZiveWhap2YqBlLduBR70pRdeBxaYqwA4+a9t1QfV/qMxz7/rHOz3WaHpX9wFMP3HDwhr/64V9FFWI0oJ57oO4rK+YxAkVS+nHEK2CDSdVF0feajkRN673p6JH9blKEMRlVL2O5Ajky4E0M1JnIyYz4uG2KRrF6qjPnzmz4/IYzr53Rl236G2XTHUh7alCBsFZGAbNX4mVZrZP1mNDD2Npu69V9X23xhJbsv365y8TpB4Yadm0fdWTvtGv7weODzDv5mkIlRnWguX5wvbpEc9INaOngCKsDG0yqLorZHoO+9ckHUKbFnzDWtNGIPYzJzrjiM1PVy1iuQI4MeBMDdSaqEsb0UXVjzlMvPhVblbp3OsuuJrdoPx1Ev3iWXjPmcLW55rFKPvSZLqSctzBcuLBwYvrE7x39vS0Pb3G75lLAEVYHNphUXRT/yCC+pznCnzCWXLDpmdKyoGklNWv841P1MpYrkCMD3sRAnYnKhTHVZZ2pBmz94HpT2zHODqQ6U0TVYrWwwlgeq42oXhhTLZFyE7LcFVsA95LhCKsDG0wqLSrVzWB0xkr285EKz8MYc7VN05elbQx/V3UqXcbyBnJkwJsYqDNRuTBGZzRLk7GoB3I+0fE/beML/UYAhDEm1QtjqqfOvHxk6HnGK3CE1YENJpUWlbb1csYK9vDCWC1Nq0WEsTyAHBnwJgbqTFQrjOkPeWqIoHE+/xSjQ5fQ77rrXdEowhiTNfeM3b72nrEnbu9oW+G99fvC3ktDHbc8dGb1xrAzD93Sob0Xfyu2vvoKE4ur4RRhjK63XN0wZmL94Pqqd+mBI6wObDCptKi0zTDonGFvRv+pb3zq3u/ea3o31DBm2QTCWN5Ajgx4EwN1JjwPYwsXFtTzWpaf7NzWxqmi0LtYTLsDTc8pUa94nfd06lVwCGNM1tSMlcHKpjl7qT7U7Dd7NIXCXux5ZZUDR1gd2GBSXVENHy/WFPvPLr/++V//1c/9qulo02phzL5FPtUtYwUAOTLgTQzUmSggjNmPovq7M2/NXP/l6+kcR2mHMhW9RScvGqApWw9updHzF85bVqVIe2XLPMVQJrQ8LyqYMJY31QtjnK6rM6JuS0t7s6NX4AirAxtMqitK1nWv5eSk0h39Tye8hgccH8LYpQOoNIzZd8AyKj7hVbeMFQDkyIA3MVBnwqswRjnnnu/eQ1Fnem6aLk1lR/imt1XzD/jR6OHnDtPVMv1vuixHAWNSsTDmpE9qDg57zy8FfAF0YINJRUW9+dM3ZZ36qAXp/+RbUbqjQ0HDtvg+hDHTgrJTdar1pNpVnYqWsWKAHBnwJgbqTPgTxpJPbRYf4W/6yk27j++O6q/aVrthpDS17dA2GtV/07SfYmgpOkvSUvamjyhgTPQwViLcMEYlppgGhFS8ZM8s9wR8AXRgg0lFRcnaKCroeJI8pMROfj37epLVbq0Zxi79foYwlgOQIwPexECdCX/CWLJuQHyEf+nHL9Ha6IzWtqtNpS/6n052OyZ2RPeeRfnKsqvqgWacGgsUMCYVC2MUxPO+YSxC0BOoP+ALoAMbTCoqis4u4q/qwoWFZM8fseaLdOJJzlN6GLMsiJqxigI5MuBNDNSZ8CSMNbxrRnyEj6DVLgeqtjb9Li+1HjqZ0vmOToKmXT1z7syWh7ecee0MZ0MoYEwqFsYEz60TQ2W0857OYrblHHwBdGCDSUVF9ezrydL9KZ11Yg0Rk71O0fnpt//ot+ngE7WMzyOMiUEYCwPIkQFvYqDOhCdhLHl6Si6Y5Vc8vbGD3jDyPz3yn2j0nV+8E9sEnRkpHPKfCoMCxqRKYezp7z1dzA1jER868KGtB7dW8RnQ+ALowAaTKopKtqdPi6oci9KXqdEjHQ06hjtoTjoVveee9/ybz/8b5voRxnSqWMYKA3JkwJsYqDNRfBhrONqwP3qHYcw+SqfCWM8cDRvtW0ABY1KlMHb/E/cX/zhmVWNLNjw3sAAAIABJREFU261W54r4AujABpMqiqITg/1xYRz0R73T2po2eqSjwQ37b2C2jUQY06liGSsMyJEBb2KgzkR+YezkKycHjw+qHuq/9rdf09+KzWl6GGZhYYz2U89jdJZM22sDChiTKoWx/Sf2nznHaqXqFiqIy81neXcregK+ADqwwaSKouj0IOjUPgmdGukcqRrocx6e8fT3nrZ3ExxRTBjj/+BqXw9zFGEsDyBHBryJgToTYjMv/filE9Mn9BedoVRrQ0pWdOTs2dej7shaRjvdJI+3NGfDlllF/vqm8lit/pOloKMsFDAmVQpj5X6o594+d8fEHabvhm/gC6ADG0yqKIoSkZNaa/UbpF5FZodc0ZycH2hQM6ZTxTJWGJAjA97EQJ0JsZkbDtxw85/cTGeT6KXOFBTJVI+F0Zw0rDfEaNhKkLPFvA/4lMf+/YP/XtZlAwoYE4SxdNDXSfUzU/aONMEHV/4AG0wqJ6rpUyxTQat63xfex/y1hVypB2A0rUYLJozJ1hmjcmWsSCBHBryJgToTMjNN72GOhTH9FuXYW+pdzkZN/XBwFuSMnr9wvvuB7nu+cw9ztTooYExiYWxqaqqzs7O3t3dxcTGaOD8/393drU9MTiGWlpZGR0fX1aGBpTpNp6hlKxPGavUv246JHT37embe8mJ/GuKJK0+ADSaVE+X2wYN/Nv1nWx7ewpxZueJUjlUojNlX62SdlStjRQI5MuBNDNSZkJmh+GS/hzkWnGpaFx36W8/+07N5/IiWakEnZy4UMCZ6GJubm+vv7x8YGIilrPHx8auuukqfmJxCTE5OdnV1TdWhgck6TaeoZasUxhSH//rw1cNXl70XRrxyVTqwwaRyoop88GAM5YpTOVbdMMbfIp/KlbEigRwZ8CYG6kzIzDR96GWysXf0WEv9reXnMpcRxpy0RddBAWOSbKY4NjYWqwTbuXPngQMHoonJKbV6tdjddVT1Fw3cVcc+RQ3XqhjGiOsevM7b+8d8c1UusMGkcqI4rQRzInJF51F75VjBYSzZTAVhrCpAjgx4EwN1JmRmmj70Mnmsjlo2Rm+pG5hRM9ZS2MMYJaV9+/adOnUqmpicopai6SMjI+Pj47XVYEa5a3h42D4lRRib8Y/dX9/df7S/7L0AoHw+cvgjX3ziiwVv9NjJY5vu31TwRpOc/sHptl1t0y9Pl7gPdNbkj+axRQDyBkUOeA6dBa787JX2efRiHA3fePBGFcxmVk8oT3/vaf52+Qf8VGcKfONypW0t9jBGoYuiF+WlaGJySkFhrOZfwnbbeYBbfHNVLrDBRCzqis9eceXuKwuupNrz1J4Su9LRXT30zEO7Ht9V1p4kQc1YRYEcC5YiB29ioM6EwEzTG8Zqhj5pJ16Y2HZomxpldtJrWmdylD+nvYWFDBQwJpYwRtCAntxuqqNP0evQWq6ZYq1eJe1nS0UPXZUIbDCRiVL9QQlOIRmhjZb47dNd0W7QoaCsPUmCMFZRIMcCwlgeQJ0JgZmmN4zVzA8IWT+4vq3+PGjBT/yuwph9ZhkoYEya3jNmmpic0lodeCiiOy99w0NXJQIbTGSiKIbRGejc2+eYj0t2gno6czHbaojuinbG3p1xwSCMVZQC5BRwB2NOIIzlAdSZEJhpesNYzRzG6Eqyrf5gsYkXJtJuF2EsAPQwRtGovb09qvUaGhqKup63hLHZ2dmNGzfS/63Stb1Ori0Vn/7Hp2/6yk30v2BZD12VCGwwkYmKngVJpxPObxPPzzwv2EoMToOQXIm5KrErkSQIYxUFYcyCpVSjUImBOhNpzTB/kjOFMbqYbGM/5dmyzuSobE5XoIAxwUOfs5JfS8UdEzvePfJuwc8kNV9dlQVsMJG1ko/OH6pyTAWzhnNSkabT1XUPXpexP3raxANPPVBuC+GYK85vooWBMFZREMYsIIzlAdSZSGuG+fugKYy984t3aPTZf3o21UaT67GPIox5C8JYVtw+djZiz1N76BpXPcXIdHVrwU9XZQEbTASiVBvFaJTKLU3RZ6AyvOubu6gYU3lWrRlf+vFLG+7bILjB7I2fvkFLUeyhxb/2t19Lu7hbYq7oNCz73SQPig9j/E3gy2jBqzDmW2zTexSI9S6AQiUG6kykNcO5YayWTzQSd8uBMOYPCGNZiZ4R4RC6qqPLTdXqia4+Bc2x/HRVFrDBRCAq9mOBaqqh6ohoOp2faJTKcOwHBRqlUk2v8xfOMzd0fOr4b3z5N2iFnnSZE3NVbteOMUoPY5bzPb6MFlowjDnp+Q2FSgzUmUhrhtlIqvQw5mSLfFDAmCCMOWDboW0Zm13p0Pe5bVeb/q2mL3naH929dVUKsMEkrSgqpck27oefO/yJ//YJSiZUjCk7We6k+sKTX7h6+OqZt5pvlMo/fQv8uSmrlnBFexirEiwRhLGKkrec2O/iNXPZSM6Z3y6ZdgZhrACgzkQqM/w+nBDGQEMQxhxAV5+ursPOvX1uw30bYtGLLnnTdg/gratSgA0mrhpmUMT62KMf4zSv/fJffLlpp/Dq5wl/7shSxFw1zKVlgTBWUVzJsVc3MdsplRLGTA0Rk/uDMOaEFldnKeSpzPA7lMqjlSDCWAAgjDnAYUvFrQe3Hjl1JDk9eSuOHW9dlQJsMEkrynRD4xs/fYO/EvsDyhYuLCR/nvCBmCv1M0pJ+xKnmDDGPMcjjPEpJozpw/wPLidk6atWxq4GSYt/H10l/MHjg8xm6ghjoCEIY25w0lLR3lF+z76eA391gLkqn10VD2wwSSXKVV2Q+i3D1Nr+1iO3+nMvlk7SlT+926NmrKLkEcY8Tzix2jDmvtUQxhzR4t9HfhibeH7Csh5+r9oIY6AhCGNuOPzc4Tsm7si4EvuPKzNvzVz34HVtu9ro8pQ2Z6988NlV8cAGk7S/BXI6j+Iw8cJEw1zX/9/7y32YmIWkK396ty8ljJlO+QhjfFohjImvFBHG8qDFv49NwxhFLNUNFZ2JVCfAyV/c+DeMJbfoBISxAEAYcwN9GykmZfxdnNOLPW3ixPQJOjp8+JEPW3r39tlV8cAGk1Si6MwkeOiCiVgNGK35I//1I11f7HrnF++42oRbkq7oT3DYkU8WUDNWURDGmHPaFwR8Wvz7GKuY1QvS7q/vfvfIu3v29US9AU/PTe+Y2KE6pvrRmz+iUfV65H898tt/9Nv8Lbr+IxDGQgBhzBkZHzSkPzyXCc1vqknz3FXBwAYTvqhTr5zq/FxnqnvD7KjGinRiW7iwQKc6OuH52ToxIunKYVVhRhDGKooPYczUaNAV/EpUhLECaPHvo6lQ0bXcrwz+yp9O/WlyETpV0bmJTn+U09Rrw+c33PLVW2RbdIL9q4EwVgkQxpxB394sTaoEWY4uW+lA0PD6z3NXBQMbTJii1LPIndcCUUnu+VIPrZlSjcM6t5xIunLYq2pGEMYqisMw5u2NWKgZ84oW/z42LFSq/96nv/d0AVvMY53JAMY8GuRBixcwPghjLuG0M2yIuD/Ghl3h16rgqkhggwlHlOUngOzceuRWS+Nbr0i68qp3+7xBGMsD5zVjbask32o66uRCLbb1VFtEGCuAFv8+JguVuhg7MX0iJzMFlFXTN6XplzEPWryA8UEYc8mOiR2yi9Q9T+0ZPD4o22jyIdG1KrgqEthgwhFFeUlcVkMi6cqr3u3zBmEsD3xopmh6S7b1pptAGCuXFv8+JgtV9FNjeGHM/lZOtHgB44Mw5hJKRE2fYNsQuoZj9ovakOdnnqc89qM3fxRN8d9VkcAGk6aiKIZ50hKvdBq6oq9h8XtSCghjeVBKGDPNXEAYS7urzAUBnxb/PiYLVfRTY/BhLFlRlgctXsD4IIw5hmJV2u6txRFOJ1a3VglXhQEbTJQoKsATL0xQ6Or6Yte2Q9tUvxRUSu/57j2t0wyvKQ0LleDrX1EQxvIgmJoxWfVX2l013QkD+LT491EvOfd+91591GImS4zxJ4wVszMtXsD4IIw5hv8g9ghx40Yd9aSL6EKwEq4KAzZ0zl84b3qr9497//Uf/uuefT2qTP7ozR+dmD6h+qW4/svXXz18tWXZVqNhofKnd/u8QRjLg2DCmGWd/MtBcYoDfFr8+xiVHHUFxQxjNXffjjxI9RXLe2davIDxQRhzDMWhVPeNOHlAmYJCYNSErBKuCgM2FFTMhv/HMJW3hpnq3Nvn6K0X/++Lxe9YFWlYqPzp3b5gEMacEHwYS7VaNFMsgBb/PkYlR10+icOYuFTnQfHVXxZavIDxiYWxqampzs7O3t7excXFaOL8/Hx3d7eauLCw0NfXp36xogEajWZbWloaHR1dV4cGluo0naKWDSeMET37evg3gD16+lH+EyqaEt17VhVXxQAbtXrH6+sH19P55p7v3tPwvi+auPvruwvfr6rSsFCR5Nbs3QRhzAkFhDHLnKkWlK0z1WqZ6ynm1pdQafHvoyo5qlps+edIhDHXtHgB46OHsbm5uf7+/oGBgVgYGx8fv+qqq9TEsbExCmbzdTZv3jw5ORnNRsNdXV1TdWhgsk7TKWrZoMJYqscNZey6I7lp9ayzqrgqhla2QSeYiecnqJhRwYhasdJorDUdFUKa2Mqi0tLQFVnN8rDB6oIw5gTfwpjsMi6PMKbvDB3H6ItGo9sObaNr6J59PTT8yP96JONutyYt/n1URSW65d4Sxlx9U4oPY+XS4gWMT7KZIsUtPYxR6Nq5c+eBAwdiCY2GaQrNrEaXlpburqOqv2jgrjr2KWq4FlgY4z80TG9Y6AqV7qriqhha0AZdr1DpUhcrN33lpljgp0uZWJ8xFCEoybegKDENXbVU7/Y6CGNO8C2MZd9601Hmes5fOE+jW/ZvoQOa+mmJRumwplr4q2AW3a3t1cWo57T495GKirpVRD0hNlX7XtmXBWEMNMQexigp7du379SpU7GEVqvXg23evJmimhqlOUdGRsbHx2urwYxy1/DwsH1KijA2Uylu2H/D3u/stc9z+gen6RBA/7vd9IEnD2z50ha36wQV4tjJY11f6Np0/6b+o/00bJrtxoM37v76bjX82F8+RvMXtYOBQ1/qsnehaNR1iWW0jJ1qafj+Y+86+eAs6xSv9mOjH6MF6YA2/fJ0cj00TGfSKz97JR3KxJsALQgVFTpR0isa1d+KzckftW9RsqNpQPmvBG1rsYcximEUxigvxRLa6Ojo+9///qmpqWip3MNYrVIJe+HCQvToQBM7Jnak7XeRCW2azkl5rLmiVKjkZIRK1PrB9c/96Lmmc6ruOtTPgVRgVKvF1hGVHZOrDfdtUFZbCtSMOcGVHFnNWKof+y3vuqoZi1A1+U3LGM2mvn1e1Qx4Tot/H5dL/Op5sKZ9BZItD/Oo780Jr8p/ixcwPpYwphoi6smNRi9evEhJ7Prrr4/qxBRophhnem6aLotN/VyrW3Ry2jRttPv+btmynOv4ylGtkiPjpR+/pLqk5/fMSclNtU6MbnNqBVGuMLnadmibw7tAqwLCmBPyCGOp5vQwjNEBTbW95+yqOqbJLkZpE1se3tIij6aIaPHvY5v2lOeao25Im24x9V6mBGGsijS9Zyw2MdY6UQcdeMRZPn/samt4ZUZXbBMvTOS36U33bxKcVOio1Pm5Tto3ukBP/rrf8Pd+OlOqBwRf+/lrvX3cbeVKTlooiV334HWCT5zy27vufldURIMX5RCTq9bs3R5hzAlehTHxJtyGMfpCJTtXqJnLmCyM0SYo8k08P0GHRFpD6/ye0srfx9fefo2Kyo/e/FE0BWHMOa1cwFKhhzGKRu3t7VE92NDQUNT1vApjFy9epIl6XRmNvvbaaxs3bpydnUXX9g2goJJstkQTKfDkut0DTx5I1asb5ShVr1KrV6ypMxNN2X18N+0qDa8fXH/18NWULWmYpqg2lqp/CNoQ/UV//uKfW2oCy6WKJScV4mw/9ndjWx7eEo0GL8ohJlet2bs9wpgTWiGMpUK1PGy6Wn34nV+8Q6NXfPYKOklxzkeUu2JtCugrTBulKW/89A3xnleFVvs+6kUl9mCxWj5hzNISOCcQxqoIHvqcO3Ssv+HADZ/4b5+g9EJXzHR6+LV7fy3vH97IFUUjZlUV7RWlrOTVPO3kQ888RP9TmIxOVDRMU2jme797b+yvUG0vc7oRLgsVLTlMkl0jiglblFtMrlqzd3uEMScgjMWIbme1rzZ2jUvDdJ6iTKV+Lvz40Y/TV5KuvOm165u7VFXbyuuJeoVYo1+yPvOtz1w9fDVFO/HOV4JW+z5G5URdrqQKY/yoZnnLq6RUAK1WwMQgjBXBSz9+iQ73qiP7D+7/4Icf+XDeWyRX0aMzYnzqG5/6D1/6D5dOTo/vohOeqxaGlNlozfTi37lUANUtORxUzaSTVYUtyi0mV6qSueCdKR2EMSd4G8aSv+gXcPVJ5y/Lo1+YV8aUyo59/xglOjpI0uvR049SSIteI98ZsZyq7jx2Z/C13K32fYzKhmpOkkfNmNtmulWn1QqYGISxMCFXqru82JmGzkmd93Q+/v8+Hp2c6GzkfOuUA68evpr+9ySSBVxy3PYEE7Ao55hcqafWFLwzpYMw5gRvw1gt8Znyw5iMmbeWnxJhqZiSVVOkhY6ufra9d0WrfR9V0VW3ith/YsgpjLUarVbAxCCMhYlyFes9X3VLVcyp5fmZ52nr6wfX0w6U3tIj4JKjukN0tbaARTnH4qo1e7fXQRiTUXwYE68z7zDWtIa5mMtfddOaJ78q5kGrfR/b6k95Vv1z1txVcEW5LlUdcivQagVMDMJYmChXdD7Tq00oHRXc6IIuSWmjqodGtXXKZvuf3c85t9Gx8je+/BtObqEOteTEPt/shCoqDyyuWrN3ex2EMRkIYxGqk17m/uR6+Rt15xgkLfV9VElJ/0BRM5Y3LVXAsoAwFiaRq6ifPfq/rFtZ/uH//IPq8+Pwc4cpjO16fJeqMTNFMsoYdBpW/VnZz8dMQi05JMdtL+qhisoDi6s7Ju549PSjRe6MbxQfxsK44vEqjJ2/cD62TsvH6nzrqR4Rkfflb8CNFYM/5ifLBl1+cH4OdhjGwjg6yQi+gLkCYSxMIld0CqE8du7tc/zOFQuA9ofOtW27ln+jeu3t12jH6EWB7QdzP6ApKqrVVm+/yd5EJMiSo54q7nadQYrKCYsrKr0e9ilaJAWEsSB/fvYqjP3b+//tB/d/kNOZYR5b79nXw69ezrswBNxYMfhjfrJsHPv+MdmCzNEgD01igi9grkAYCxPdFZ3V6OXhg2ijSKb2cPmG2no80895Tip/giw5sRsCnRCkqJywuGrawip4EMZkFBzG/uqHf2XqbEb91nPk5BH1nEk61BQcxlL9DFdAYRh8YnD38d3OV1s6wR/z9Yqp5V7NcujbpoYwZib4AuYKhLEw0V3tf3b/x49+vMSdsaN37xFrGFNbfSJnxk2EV3Le/Omb9q7GZIQnKj8srlrzUWM6CGMyCg5jdHS9avCqhr926T0DUTBb/tWsrU2/gzfXMJb2+RAFFAbnN+h6QvDHfL0wJPuyZy6YHLXMHOShSUzwBcwVCGNhEpKrbYe2ZWyvH5INhZOMmiQ8UflhcdWajxrTQRiTUXAYo7j1+2O/n7yFpuEDM2idelV8rmEsbd1yqhZlYlK1nKwKwR/z9U+fClUxYSwabfEbxmotUMBcgTAWJiG5ohNzxnqGkGwo6Coqj4Zw4YnKD4urc2+fC/JHdD4IYzIKDmPqefHJZytH3T7F1qmXatMmnFx9puq9I7kzOZWNnI665RL8MV//9NcPrkfNWMEEX8BcgTAWJoG5ytj7SGA2ajn0o6gIT1R+2F214HOfdfIIY8VccJdLwWEseiCe3lsgDTSs16V16o0Ucq0ZS/twiGLKhuoHy8mq/CH4Y3706adtTiIuRUEemsQEX8BcgTAWJoG52vPUnixPegnMRq3eYCaPvjHDE5Ufdld00dbKz31GGJNRZBjTo4UewGigYbNwWqdeNZRrGGN2Pm7aYn5lQ9UlulqbDwR/zI8+/bRXEQhjTgi+gLkCYSxMAnOV8SfJwGzUcqt4CU9Ufthd5ZSWq4KTMCbuWrq6FBnGYt3MqN5ZKWlsO7TNtE79WSP5hTFBVxmFlY3sbeZ9I/hjfvTpu61uzWPBIAm+gLkCYSxMwnOV5SfJwGzk1z9EYKJyxe6KimuoT4nlgDAmo8gwFnsanvrB61c/96umC1a1zug4bPGf8bMQBJ4iy0Zgld7BH/PVp79wYSHt77kIY04IvoC5AmEsTMJz9dKPX+r9k166wE12/DV4fHDLw1uOTx03LRuYjfweYxWYqFyxu6IPKLDmTKnIHsaS/UAgjPHh2Ej2Unv4ucM3feUm+zppEVV1ll8Yo+N52icoFlk2crpftyyCPOYnS6PzhM9fsMUJsoDlAcJYmATp6ul/fJquA9YPru/Z10Mn7COnjmy4bwMN05n7f7/5v2nAdPkbmI38rgYCE5UrdlexaodWAzVjMooMY+L7slTVUH5hTPAskyLLRk6PFSmLII/5ydIoOGkGeYQpniALWB4gjIVJ2K7odEgH1jvG79Bvy6GJpgYkgdnI73E3gYnKFbsrKp9ZupypOghjMmJyxH9U0wUFTZ2jdaqaq/zCWNqUmNxi3mVjw30bgrkjNMhjfrI0Rh2HylaSHAVMgixgeRALY1NTU52dnb29vYuLi9HE+fn57u5uNXFpaWl0dHRdHRqg0Wi25FucKWpZhDHHtKYrukRo2BQhMBvRPfTOCUxUrthdxXpHaDUQxmQUFsYETZ1jXYQn/UdTsnwWsmf08cuGk3KSsXdfrwjymB+VRjUgu8s6yCNM8QRZwPJAD2Nzc3P9/f0DAwOxMDY+Pn7VVVepiZOTk11dXVN1aIBGo9mSb3GmqGURxhzTsq7oCjjZPMyVjXd+8Y6T9WQhv947ai1cbATYXQXWlikt4jBmWRBhjE/TBTO22moYxvhbtyD7FcPujV+omNBB+JrPXSNY0EOCPObHPnFZeI7dthrGEaZ4gixgeZBspjg2NqaHsfn5+Z07dx44cIAmXrx48e46qo4rGq7Vq8Vib91Vxz4lWhxhzDEt60r1CRZrxefExp3H7tx2cFv29WQkv947ai1cbATYXcl+4A8GV2FMnM0qiiVUpPp7m9oQPHpBXycFuZzCmOxmS1dhjL/nWw9u/Xdf/HcBdNIT5DE/9okL7kJMriSMI0zxBFnA8sAexigp7du379SpU2oihbGRkZHx8fHa2vSlRmNvUe4aHh62T0kRxmYA4HHgyQOb7t/kdp27v767466OX/7DX3a7WgH9R/vvf+L+svcCNKdtV1vZu1AadOHScJizYDR/bMFUo2Fg0Wj/e+3vTr88nbFwnvrBKcv+ZPksbjx442N/+Zh8zxrtAF9jqj2n/dzypS10rqEzjmg3gTPsn7istLfCEQaUSNta7GGMYhiFMcpL5YexGhJ2Glrc1a7Hd+0+vjsazWJjem5626Fttx65deHCgnouqoP9y0DaJ1emosWLTSqauhL0QxAMxTRT1G9SCuN365lEDY/pRqwsNWN0ADE92ZkPbUI/ELmqGRN0tFAro2Ys4sT0id/a/1sf2PeBtAt6QhjHfPsnLrt9N8i69+IJo4AVgCWMETSgJ7ebb755aGgIzRQrQIu7ogSlXwqLbRz7/rG2XW3RzRVqtW52UUp+vXfUWr7YpKKpK0FLsGAoJoxZRquCXY4lbWYJY066+rQ3IpUhbtxbYhhT/Mc//o8VbbIYxjE/+uDokKu6+qQApl6xXw0E62w4CpiEUcAKoOk9Y7GJ6MCjGsAVXW1EFxwCG3RmpYvpD+z7QOx6utzKsVx776ih2KShqatc6zA9p9wwVqHLJmYYS86ZJYzRFWr25NBWvxWHuUUm4j5ISw9jBXTY07arTVBn2JQwjvnqpwH13FE679MwlSX1En+mCGNOCKOAFYAexigatbe3R/VgQ0NDUdfzURhL9k0/Ozu7ceNG+h9d23sEXC0/lnT17BWz8WfTf0aphk6fdEVy73fvPfzcYRqgUZp54cICjdIxna4JGt7yW27lWK69d9RQbNLQ1BV9UhX9sTw7zsNY06qhFg9jdlcxZE0BY9AmotYHrpqJih+VXnoYqzmKuCbI87/6g3+VR017AMf8mbeWb7+hkhP5cVIa7YUKMAmggBUDHvocJnBV054Go9ugKdd+/tqefT3bDm2jy+X9z+6nKTRAo3SNQpcXNGw/55VYOUa7mrZD6lSg2PBp6ko9G7eQffGOEmvGXAWDYsgjjCVHdVz186lagkXxw4lz009gTfEhjJ185WR+HajSyt898u48wl4Ax3xVFRaNujoCIIw5IYACVgwIY2ECV7X6r4kUrihZRTboqE2hy/K4sPMXzjddbYmVY3m3fEOx4dPUlZM7cyoKmikyEf9R4lDh6nHktAkq4VFFvRPnFGZklT8Ow1jGyrGcfizb89SerQe35nE8CeCYT8UmjyaFAZjxAWhkgjAWJnCloHMYXS4oGzTg5CqkVl7lWN4d9KHY8GnqytVVbxVBGGNSfBhzWGHr9mF6dGRr2yX84HyoGavlWTlGR5Iv/cWXsveBmaTqx3x1HzXCmLdAIxOEsTCBqwg6Ox47ecxhEqvVTwC//NlfdrU2/kbzfo4wig2fpq6cdCBeUUoJY3pLxZT7WxrFh7EtD2/53mvfE+xqQxx2GZqld6KcwpigIOVUOUZH/hf/74t5tMio+jFf3WeIMOYt0MgEYSxM4CqCTo1dX+hy3u/FR7/60ev2Xldk3+UTL0zkXdOCYsOnqSu39QbVAjVjTHIKYxac9N4R4bCeLUvvRMwwlmyFaBcuKEh5VI7R56VimNvPTlH1Y776OQBhzFugkQnCWJjAlU7Pnp6Zt9wLoZhH58jC2ivm3XtHDcUmDU1dqVsWi9kZ30AYYyL7o9pW0Uez3VNtAAAgAElEQVS5W5Q2BWzIiekTrqp/sxzf/KkZq+VQORZJFndwYqHSx/yotQjCmLdAIxOEsTCBK538bJx7+xydIHv29bz85stRd/m/P/b7ux7f5XxbWw9uPfXKKeer1UGx4cNxlfc9ft5S0TBWfIpzWDPG2fk8amtdPYae8oY4aTQNY6YmrHmEMTpKX/fgdYIFTUQ9/jvvoPXMuTO3fOUWhyssmKjD5Dy+uTgbOgEamSCMhQlc6eRtgwLY1cNX01WO6i6fzhDvHnm3824PC7iyR7Hhw3Hl8I6aaoEwJtti3s0U83hqvKvqmixt8LyqGcvSE0lDIsNuW6qrR3F+auxTdNqq6GGKCrM6zyKMeQs0MkEYCxO40inARqy7fDpruu28IY+rqCQoNnw4rvJ+FIG3IIzJtph3GMujh0+9g3sxGdv0OgljTe8o4+P2ix/FVLdnAdpJ+uxIHf1PqaxyD0XUe7RCGPMWaGSCMBYmcKVTig06azps3+/kiqcpKDZ8OK7oI8vjOa3+Y7mdqYBKDIQxE3k8+85JL68Zux7NUqj4kvnk9/wAV41CafdULFfqaCtbD2697sHrOE/a9ISojWINYcxjoJEJwliYwJVOKTYoiTn8FbOYy3oUGz4cVwX0ueIn/JoxhDHmqJMwFt195Bbxw5ojMqZEr5op1pz2axKrzHTS8pnWsH5wvapt09Xd+ad30vqrcptr1EaxhjDmMdDIBGEsTOBKpywbdD52laCKufsIxYYPx1UeFRGVwNJlguW6OVU1BcKYZdRETr/pZP/RgXYsyxpShTHnVpM47Ek1lp/5nyDtA2UVsvrxox+PtdGgs0m0kpg62lYlno4YrzBEGPMVaGSCMBYmcKVTlg1Xz5wprJN0FBs+HFdZHp0UDNWtGSsgmxUcxnK6iZGu9TO2cMu4Y77VjNXW1ttkIdbJZNPfd+hkQemLzjt0yqBlaeaJ55dvYKYpNDw9N03/6wel5HGMZsj7gZbZiXlAGPMWaGSCMBYmcKVTog3VuWLGlThs9GIHxYYPx1XGO2HCAGFMvEXnYSy/CvboHiQZGbuKdVWoYmQpAK6aKEftCRX2Q8rECxM0/8H/eTDZLyV97vQZdd7T2fXFLr27qYbHMTptef4r0taDW5/9p2ejUYQxb4FGJghjYQJXOiXaUK3zM7bCz+lOjyQoNnw4rpz0bVB1EMbEW3QexnJ9PAaFBNlhKvvTzzwMY046rkyaMbWSOH/hPG2OU8E489YaV6bjGK3t947+np9d3pOWmASEMW+BRiYIY2ECVzrl2hh8YpBeWdaQ5XGoqUCx4cNxVVj7Up8pJowx37ITdhjLuzSqS2RB27zsNf/JQmVSV1gYSwYGAQ0fLJZ8INuZc2fEfdObjmPv/OKdm75yU8dwh2ruuGNihz9P6Ug2/0YY8xZoZIIwFiZwpVOuDfVsTfHzTGuFPO5ZgWLDh+mqsM/OW0oJY7KLMx/CWDTF3tWEfT0NKaCelmIVbSJtgc/ez42HNWM1F41CG3aRn3zKNm3oOz/4jmwTTY9jqiOQh595mM5ib/z0DdlW3EIGYr2YIIx5CzQyiYWxqampzs7O3t7excVFGl1YWOjr66Nyvm7dutHR0aWlpWgKQQM0Gi1L79I86+qomTlT1LIIY46BK53SbdA5VXy1UWRTt9JFVQimq+TP2K1GMDVjeVzwFdD2MqKYOxhj/UNwyN7Ho6xQNQ3t4lSvyNhFZM3Qr0ksodEmsrSH5B/zM27IIcmHrSGMeQs0MtHD2NzcXH9//8DAQBTGxsbGuru75+fnKaR1dXVNTk5GUwgaoNFocXqX5pmqo2bmTFHLIow5Bq50SreRpXKsyB75ShdVIZiucuq/rkI0DWOyFmUIY2kp7Ehy01duevT0o/z5s9cg+Vkz1rCRYSoa1qvHVrvhvg0OO6K04/BhLWIaNmpFGPMWaGSSbKZI+SoKYxE0ShPpLYpPmzdvVmGMBqI0tbS0dHcdVf1FA3fVsU9RwzWEMefAlY4PNsSVY9l/XuXjg6iqwHSVbFPUarjqhwNhLOMO7HlqTzFPvUub+pIVHWlx9fC6+I5lE56xYxJTmwiaTvFVDWevrUp1zKfUV3q764bdVCKMeQs0MmGGMQpdHR0ds7OzlJ2GhobU8Y0GonaGNDAyMjI+Pl5bDWaUu4aHh+1TUoSxGQCqzPTL03TNcfoHp9MuuOn+TU9/7+k8dgkUQP/R/vufuL/svSgTOlXIRu1vxd7lb8KylL7a5CaY60kFfxPZt15YUaSj3JWfvZI5Mx3c3jPyHrc7ICtUTdcjgP408dH7wJMHPjb6sYZv0akk+/plUCky7VUxJP9k+9EAAD9pW0vTMKaaI0bRy1Izlm8YqyFhpwGudDyxIfhleuHCAp13c9qfJJ6IqgRMV4VVR3hL6TVj/F/Nc62YSrtF+5wCiqyk5bfOddIF/Ay7mWKMXGvGatluh3vgqQdGvjPS8C3VsJOOLdnbnQqO+bT1smr79VrBvMHZ0AnQyIRZM6Yi2eDgoKmdIZop+gVc6XhiQyWrVHeOFfzUYE9EVQKmqyJv+fOTSocxt3dtcbbInFNAfk98TsL/DcLJQxRzCmPZEX/91XMITJ8XrfPIqSOWGfgIjvmqz8yM25VR5G9bOBs6ARqZWMKYapGod9dBo0ePHkUHHhUArnT8sZH2XFJwvYo/ovyH6argOO0hlQ5jsvXwt1JkbCiyY09+H7BO6uu8DWPivnDttV6Hnzv8W/t/y8mvPLJj/q5v7rr3u/dm33paevb1qBrXvD+4Gs6GjoBGJnoYo2jU3t4etWCk6EWJK9aRfbJr+9nZ2Y0bN6rbydC1vS/AlY4/NhYuLPzSnb/0p1N/2vBdOsV++JEP67dHF9z9gz+i/Ifpqsh2NX6CMGbZSpGxocgGz7V69uPU2zBns+NtGKuJMnDT3ndffvNlmuH8hfMZ960mPeZnf053WuiT0p+jjTBWFaCRCR76HCZwpeOVjf3P7v+1e3+NLtApeqncRf/veWoPnWYoeo393RidvKMAVvBTqrwS5TlMV6q5Ud474zMIY7GVlBLGMvbsJ6DhA4uTOImI9i9jARfuFpafUPz8RKpFsjyXMi3iY372PjDTba6tjc6YUWUgwlhVgEYmCGNhAlc6Hto4+cpJOq/Q+WzXN+lfG516o5+H6S26bKIpxV8/eSjKW/iuCq6R8A3Pw5iTLaZCFsYyUnwNLR3Hmm7R1V75HMbS3jam6n8KyzniY37BrTboQ9S3iDBWFaCRCcJYmMCVjrc26Iy7/9n9Deu+6Pz965//9RsP31jk/ngrykP4rgqu3vSNcsNYrCaq6cyyLaailDDmpNPCtFCosJf8Y98/9uFHPpx9Qz6HMb1xHQc68mfv0YSP+Jiv11MVwPLXWKuLQxirCtDIBGEsTOBKp6I2PvOtz3xg7weK3GJFRZUC39UtX72FLjpz3RmfcRjGmFdgqBlLQpfOxT9ioekD67cd2ibu+V3H5zBW07qdaMr03HTBT1UWH/PFfZPw1z/0xBB5o4Hljojb2vS71BDGqgI0MkEYCxO40qmuDSe3aPOprqji4btSF1i57ozP5FQzJt5icmbTDK6SUh5/Y1qc9CCfFnt1HMUwV51AeB7GLJ3izrw1o1ceki57fHVOlmO+k85XklD0Il10zBz5zgiVEIqyNEwfYhRo+b/LZAFnQydAIxOEsTCBKx3YYAJRfFK5KrjpkVf4H8acrMe+CdPfVVgYy/L0YTHqyYqmeh6Hzw72PIyZbp976ccvbT24lZIGvSh1fOzRjzlptJmKLMd8ikzOoyOtkGzQmmPFxt7zTR7gbOgEaGSCMBYmcKUDG0wgik8qV61cOeaq7V/xYUw8J39/CgtjdK3PbCnnFlM3Dw6rxWreh7Ga4cbR5Y4W6wmZggd9OjR8fOp4wTuW5ZjvtoP7d37xDkX3j371ow1r2wr7pkTgbOgEaGSCMBYmcKUDG0wgik9aVy1bOYYwxgxjuTa+6tnXk0eLsqaYunmgcOIwHPofxpK3z6Xt2CMnshzz7TWfaSE/lkat4jtIxeBs6ARoZIIwFiZwpQMbTCCKT1pXxd+a7wm+hbECdoC/P7G38vsCllX2KHL80p2/FNu0/bJbgP9hLHn7nOVGsiLJWOS2Hdrmqq2pfVWoGaso0MgEYSxM4EoHNphAFB+Bq9asHCumi0LxFksPY/poTl/Acp883vsnvVfuvlK/Y412xm01nf9hTFUi6VNy6v0iLRmLnKteOps+VBNhrKJAIxOEsTCBKx3YYAJRfASuKl05dvKVk4NPSK667C3xEMb0t3L6AubdC3lTqPBsO7SNXrQne57a4/z5VP6Hsdramh+KpsU/9q0hGYucq6LVtJ4QYayiQCMThLEwgSsd2GACUXxkrugy9AtPfsH5zhQAXSrdMXEH/4lJEagZKz2MqSyUx5pToTrK636g+42fvuF2zZUIY3olksPWfRnJXuScPNS+6YEFYayiQCMThLEwgSsd2GACUXxkrs5fOE/XozccuGHPU3tK6d1OjOoWj160/1Fjy4ULCzTlD4/9YefnOk0L+hDG8ugxP8v+NNyxWm5fwIkXJpxXRsmgAvO1v/2a89VWIoxFlUilV1TqZC9y9kd7H/yfB5v212/q+l8HYayiQCMThLEwgSsd2GACUXyyuKKLD8oz2w5ta9vV9vGjH3e4V/kRdcdH19MUzP7L1/6L2n/6n/6WTQ9sMt0A40MYc7IDDsOYnsf0t3L6AnrSV0R+VCKM1Va/RPRZ+HPvaPYiZ3+0N/3JG+/baH/GnUlIKQ+BiMDZ0AnQyARhLEzgSgc2mEAUHyeuZt+eveKzV/hwH39TYne7PfTMQ3o7K8szhRHGSm+mmMfDeb2iKmGMPoh7v3svfZWyt+tzRfYiZ+keRnWbefKVk/Z7ZU1CEMYCABqZIIyFCVzpwAYTiOLjylUe/Rk4p2l3fKbHSdUQxjwIY6YnLwdDVcIYxZL3feF9nnTdoXBS5LYe3Dr2d2OxieqgoX5pohRqOj7oT47mN+hFGKsK0MgEYSxM4EoHNphAFB9XrvRLFm+h3bPf1GGZAWGs9DAm6HalWlQljBGdn+t8+Y2Xy96LSzgpcqpj+ljdOAUwvXEsFcKGlecUTaPp/G8KwlhVgEYmsTA2NTXV2dnZ29u7uLhIowsLC319fVTs161bNzo6urS0RBMnJyfb29tpIr1FM0TL0rs0z7o6ambOFLUswphj4EoHNphAFB+HrvyvHLPfFqJo29XWsCVSkGEs+VO9bH+KCWNO+rvzGd/CmFfxz46rIkdpn44AUeZPPsajYWNF9fi1aCL/7soCwNnQCdDIRA9jc3Nz/f39AwMDURgbGxvr7u6en5+nkNbV1UUxbHZ2tqOjgwYohu3du/fs2bPR4jSR5pmqo2bmTFHLIow5Bq50YIMJRPFx6Mr/yjHOo11N1S8hhTFLjuLvj+WtnL6AsccNhwfCmBiHRW7ihYko9t965NZknxzJX51izZv5P1sUAM6GToBGJslmihTAojAWQaM0caxO8t1avVrs7jqq+osG7qpjn6KGawhjzoErHdhgAlF83LryvHKM0wOEaZ6QwpiTBS1v5fEFVE3InK/WKxDGxDg/jqlHqJmK3A0Hbth6cCtFNfW66Ss3vfTjl6J3EcbCAxqZMMPY5ORkR0fHa6+9RvFp69at11xzTayZImWqkZGR8fHx2mow+//bu//QuM783uNiEeZ2m+BQWhP0Ry26rlBgsVhjDF2IvQTTFRS8y/7RH2lZi7DYi5dYk8i3bUJ2nfUtaVGCc1FrdvHVlQhd0nQJazeEdSGq7GUhIRWJ++PecMNNbCG4+SeRtbAxwWvE3K/niU4enzPn0XeeeWbOc555vzBm5swPzXx0zpnz0TnzHOldMzMz7ikdlLH3ASBd9z5676tvvFr1q2jv8LOHZy/Ouu8jd/jG3DeK0+WjQn+1F+wfYfZu+b2AUA/0exJvMlM98NQDvf4pMetDyJX/xHjISuA3H/vNstXFpTcv/fCff5j9k6v2rf1fOQBVGbrbtmVsfX19fHxc7tloNGSi/G8OXDTT5c59KmNNGnYnyMpGGkoEpRc8K8eAhJU79NyhbUeAKDuVbf/3jPXoBdR0z5jm+351586NPWMOwWe5N6+/efDZg6/+x6sej+3/ysGBT8MgiFFJuWfMVC9pYufPnze35toUhynGhaxspKFEUHq9yOrek/e+tPJS8KftnnIEiLZnE4qwjAX56lddypjm+351RxnzFtU6nzKWHmJUcpQxqUm5/WBydWlp6Z577lleXs7tGWsygEdUyMpGGkoEpdej7eZf+86vRXhKKOUIEObrIvnHxlfGgryAupSxs0tn/XZT1AhlzFtU63zKWHqIUckuY9mY9YZUL2lcZmj77Bti2dj02ZTV1dXR0VH5n6HtI0JWNtJQIii9HmV1+d3Lu5/YXRyIrEL6ESDkZRdfOWWswjImv44/+R9/EvY5I0QZ8xbVOp8ylh5iVOKkz2kiKxtpKBGUXu+ykvJz6LlD8Xx/TPqhvB7NPdt+PYkyVlUZm35pWn5xN27eCPiccapvGau8tkW1zqeMpYcYlShjaSIrG2koEZRer7OSLekHZx9cfH2xpz9FQ16DshlKjdw5vTM3sfIyljMgZUxacTx9vtcoY96iWudXvnKwRZVMfRGjEmUsTWRlIw0lgtLrQ1Y/+NkPZJNa6o0Us8vvXv7kV5/0+ie21fbgwzLFoT4oY/0vY4/+w6PJD9pho4x5i2qdX/nKwRZVMvVFjEqUsTSRlY00lAhKr29ZSbeRLjRxZmLvmb1X167254faji4e1e+gk/aYG8PDsYGVG9iwP5IvY6/+x6vfe+V73T9PjVDGvEW1zqeMpYcYlShjaSIrG2koEZRe/7N68V9f3Dm9c9vzfQWnOclYRnpjbp8Me8b6XMakt1dS2iuUZBnrz8uOap1f+crBFlUy9UWMSpSxNJGVjTSUCEqvkqwuXL0wdGyoz18kU55kzCiO9kEZ62cZk/yljHX5JLVTozKmn/0GvIxVstvcFlUy9UWMSpSxNJGVjTSUCEqvqqyurl3t89j3ypOMGRs3N3JjeFDG9Pfsfqaafmk6qvMi9EfMZcx7/h/wMla82mdRJVNfxKhEGUsTWdlIQ4mg9CrMyox9/83Fb0rz6cPPUp5kLJM7TC62MpaTWBmTX9agHaPYTKiMle0a6t1uoqjW+bm3SRlLADEqUcbSRFY20lAiKL3Kszr298dkyzs3WkZw+pOMZXIDfrg3sKrd3upmG1e/1di3MjaYxyg2qyhj+t94N2VM/xO9Vb4es0W1cogqmfoiRiXKWJrIykYaSgSlF0NW0sSkj/V0EHOpVcXzOLs9v/S8fYar4gZWPH/87uYFRFjGJHYJv5tnqKn+L4yVl7FQC06fo+toSaGMJYAYlShjaSIrG2koEZReJFlt3NyQTfADzxz4z//3n714/uLoiNt649obe8/sza5GtYFV1E0Zs48iC/Ijupypdk7v1A+1khLKmLdqy1jMxzBHsoavO2JUooyliaxspKFEUHpRZfVH5/+oR7tEpIl1+sy5MTyi2sAqSmbP2IWrFzo9oDQZlZexUJ2KMtbPF+MW1Rq+vohRiTKWJrKykYYSQelFlVXuyMCAiidx1rBHw495e6uZUBkb2GMUm5SxLlDGykS1hq8vYlSijKWJrGykoURQelFl5THMhpLfGYTt80THvL3VjajK2MbNjaFjQ30YXTNOlDFvlLEyUa3h64sYlShjaSIrG2koEZReVFl5DECvtHN6p8cmvr2XJubtrW7YXxirvIx5jLOSkrqUseKs0osW1xHKWJmo1vD1RYxKlLE0kZWNNJQISi+2rPxak1vxDM5K0sSyYT9i3t7qRlR7xqSJ2acTGDR1KWPb3pMy1s8X4xbbGr6miFGJMpYmsrKRhhJB6cWW1cSZiezIwFCurl31O2+VPZhEzNtb3YinjJljFD0emIw0yljTOURnjcqY48VQxgYNMSpRxtJEVjbSUCIovdiyyp1qOQjpVH4Hv9mHTca8vdWNeMrYgB+j2EyrjHX/wI70oYz1/4twQcS2hq8pYlTKlbGVlZWRkZHJycnbt2/L1Y2NjSNHjsgCMjw8PDc3t7m5ae62vr4+Pj6e3c2QW+U+wy3mzpop5rGUscDIykYaSgSlF1tWHicE25Z9tGGnssMmo9re+vn//fnvPPk7H/zig+6fKp4yNuDHKDYjLmMdfUksyAO3fak5lLEysa3ha4oYlewytra2NjU1deLEiaxlzc/PS+mS6iUlbWxsbHl52dxzYWHhvvvuy5UxuVXus9Ji7qyZYh5LGQuMrGykoURQerFl5b0Xy8HjJGOZsmEYq93eOvTcoUdeeCRIUJGUsQEfR9GItox1dM9QD3S/1Jxel7HcgZeUsUFDjErFwxSlgOValpCrMlFuarZ2i33rW9+anZ2177a5ufl4i9n9JRcea3FPMZeblLHgyMpGGkoEpRdbVtJ8gg+o6HeSseyxbXfXVLi9lUUk/4f9fl2FZYxjFJuRlbFQ43B09O2yaMtYs4tuVq3Y1vA1RYxKyjK2vLy8a9eu1dVV6U5nzpy5cuVK7m4y/dSpUwsLC82tYia9a2Zmxj2lgzL2PgCg3NCxobBP+MBTD7z6xqt+jz35wkn5V5wu21vdvSh/35j7hnlJsxdnD/y3AwGf2f2m/N7y2//77d998nf/9Ad/apJ8aPahS29eKt7t8LOH5e14PD+6kfudOq7q7xnqge6X2geh3hSQsKG7bVvGzNfD5J6NRkOKk9QwKWNyod9lrEnD7gRZ2UhDiaD0IszK7wTNDjund17/6LrfY8v22FT1x+/c4XySlfdOv6Je7BmT9B6ef/j0K6fNv8d+/Fjb83r34pQGtdP/hZHDFB3cO/Hc9wz+YrxFuIavI2JUUu4ZM5Xs5MmTX/3qV+0ul92TwxTjQlY20lAiKL0Is+rmqMKiLgdMLxsWv6rcnl96/uji0eyqBOU3an9b7k1hjzIm7atYZaWM5X6/9ikEBtmglbGODvCLoYxpbiperVaEa/g6IkYlRxmTmtRoNMwAHqaMmZ1jubtlD2QAj4iQlY00lAhKL8KszC6UUM/W5ZfQyk4YXVVuxe+JSY0JNQhh2D1jUrHk1Rb3dxULpNRL7xFWUtLrmSr787M9JXeHsqvsGaOMDTJiVLLLmFSjHTt2ZKsdqV7SwczQ9kIubGx89umQlbHV1dXR0VHzdTKGto8FWdlIQ4mg9CLMSqqFvfOnSz+5+pPf/++/380zSKMoHuVYSW5t9yBJNws15EnAMiaJSYkt28OZK5DdHEeakgj3jPkdmKfvVJSxXotwDV9HxKjESZ/TRFY20lAiKL0Isyo7MtBPN+PaG8XD6poV5VY2tOPZ184G2bMUaptSwpGX6ti9ae8c4xjFTIRlzOOexau9+Ik5PSpjZa+HMjZoiFGJMpYmsrKRhhJB6UWYVdmRgX66Hw6kbZ3rf27yLhyxPPoPj3Z/bGeobcqTL5zcdpz6bOcYxyhmal3GHHfuxU/M6fOeMe979l+Ea/g6IkYlyliayMpGGkoEpRdnVm2PDPQQpNflxsww+p/b8R8dd9ctqTfSG7v5EUG2KZf/z/JvNH7jk1994r7b5Xcvm51jHKOYiaGMBdkXRBkL/mK8xbmGrx1iVKKMpYmsbKShRFB6cWYlvSLI6YwvXL3Q/amE5ZUUj6PrQ24f/OKDxdcXpV/JT5fG8lszv3Xj5g33Q+TNdvN1uyDblPKCT75wUnNPebV/8ZO/CHhIat3FUMbKrlLGKGODjBiVKGNpIisbaSgRlF6cWXX/Ra/sebo/eO/6R9eLI2T0OjdpYiP/deQP/vYPJAdpg/pzcEkZ+86L3/E7Z1f325TmRAI/e/tnmjvL+7r35L0BR86su5qWsdz+tD78xOJVyliZONfwtUOMSpSxNJGVjTSUCEovzqykgXR5xJ0xcWYiyB624imJe5qbGY7fe8D6Yz86Jo1IAuz0y3LeW9gZaVbSBvXhfOmvvvTy2y93+lNSVdMyVrza/59YeRnLbvVbcHonzjV87RCjEmUsTWRlIw0lgtKLM6u2RwZ2qsvTPduKpe7KW1dkSvbv/Q+DxdhlEzOuf3RdepE8j8R46X9dUn4pq/s/8MtPlNcf50wVP8pYfcuY8p79x8IYBDEqUcbSRFY20lAiKL04s2p7ZGCnAo6ZfnTxqN2Obty8MXJq5Pf+5vfk+c2/3/7L3952yAqNIE3MJk918NmDO6d3yj95nfJGHLsKu9ymlJ9lvqEX50wVP8oYZSw4FsYgiFGJMpYmsrKRhhJB6UWbVfHIwE6dfuV0qO8jyfPYh01KpcmNUVF2BrCOmCbWo3HeJUypYed/fn78e+Nl93EMpqcxcWbCnJAt2pkqcvUtY/3/iZQxJRbGIIhRiTKWJrKykYYSQelFm1Xx/GCd7noKNSRj8+5RGaV0yWvL5ZbtFOrGl/7qS30445bjxGvdbFPa53GOdqaKXJ9zK367qaO+4Vc53I+ijAXHwhgEMSpRxtJEVjbSUCIovWizyh0ZePHfLj44+2BHzxDqC2PN1j4r0zQ2bm7sfmL3nS+J3Z2b+X5aN7vy7DLTU46TLHezwW3vG4x2popcbHvG/O7Z0U903NpRGetF//EOJyosjEEQoxJlLE1kZSMNJYLSizYr+yBDc/zerz/66/qzAwcZAsRmqp00GXO8YjG3Lo9UzI7x6zV5kWXnIvPewDW/oOxqtDNV5CIvY90cwqp8oGNMQsqYHxbGIIhRiTKWJrKykYYSQelFm1V2ZKBc2Dm905z+WP8dsIBfGDOkbJx97WxWOYq5OUrOtp5fer77oxyVcsXJ5r2B+83Fb/71pb/OrkY7U0Uu8jLWi59YvNXuY44HUsaUWBiDIEYlyliayMpGGkoEpRdtVtSMp3sAABiFSURBVObIQGk40sTMLiNHiyg69NyhsDuapCyNPjGaPWcxt42bG/JSPZ7ZPLDTc4J1Q35c232Mfhu48spzo61EO1NFjjJW08MUY8bCGAQxKlHG0kRWNtJQIii9mLMaOjZkzluVTdFXrC6/wVU0/Y/TJ1/6bATFtrn5NcDpl6aDnOFaT4ql5nUqtz6PLh7N7YSMeaaKGWWMMhYcC2MQxKhEGUsTWdlIQ4mg9GLO6otPf/HN62/aU5SDFl5+93KvB8Nom9vzS893eqRicbdSH8jr1NQ/zdanef25iTHPVDGjjMVcxmqKhTEIYlSijKWJrGykoURQerXLqu0hdh/84gP7au60YL3QNjd5YZ0eqSjdsg/D2ecELKttx2as3UwViQEpY8qfEqqM9WiskbpgYQyCGJVyZWxlZWVkZGRycvL27dtydWNj48iRI7JkDQ8Pz83NbW5uZlOEXJCr2WPlVrnPcIu5s2aKeSxlLDCyspGGEkHp1S6r4jAen/zqk71n9t7z6D1SbOQmaRrKw/C6UZZbRyc3O3f53IFnDgR7TZ0Ichhn291izRrOVJGIuYz16Cc6bvUuY/0Zhb8uWBiDIEYlu4ytra1NTU2dOHEiK2Pz8/Pj4+Pr6+tS0sbGxpaXl7MpYv/+/TIle7hclvustJg7a6aYx1LGAiMrG2koEZRe7bIqDuMh/Uc6mFQLKWBS1SbOTEjT6PQM0Z0qy02/U27x9UV5I/rB+sMKckbsslOW1W6migRljDIWHAtjEMSoVDxMUepWVsYyclUmyk1lUzY3Nx9vMbu/5MJjLe4p5nKTMhYcWdlIQ4mg9OqYlT1OhvSB4te0et3EmuW5KYd8NOP193MExZyOzhPQluOd1nGmigFlrKxTFc9y5i5jjvOVhXqpdcHCGAQxKinL2PLy8q5du1ZXV+0p+/fvX19fN1elU506dWphYaG5Vcykd83MzLindFDG3gcAdGH24uzhZw/LhanzU+ZCVB546oEXL7/ouIPcOnRsyH2fXvvhP/+wy+jk4U/941OhXg8qIX3DcbUPP9Fxq/u1Oa6GelN9SAOou6G7bVvGpG6Nj4/LPRuNhilO5ntfe/bsWVlZyR7V8zLWpGF3gqxspKFEUHp1zMqcmOu7//TdiTMTfR6HMOPI7fQrp//4/B+X3Xr9o+u7n9i9+PpiT16WmvdZ0YzL71527ACs40wVg/7nVpc9Y812O8f0D+zFS60LFsYgiFFJuWfMVDLpYzJdmti+ffuyfWIGhynGhaxspKFEUHo1zerJC08eeu7QjZs3qnoBjtw++MUHD84+KFVn+qVp+0DEC1cv/Nn//LOx7451/2WtIKTK+h0n+cmvPpE36BgEsqYzVeUoY3xnLDgWxiCIUclRxqQmSfvKhuswZWxpack+OtHGAB4RISsbaSgRlB5Z+dk2N+k5p185vfuJ3UcXjn7t3NeGjg1Je5QCkxuFv0Jlw29sy4yY4rgDM5Ufypj7e2KO53F8SYwyVvVLSAExKtllTKrRjh07siMYpXpJ6bIHsperMtE+ylGuXrt2bXR0dHV1laHtI0JWNtJQIig9svKjz+3Ji09euHqhqsMpHRZfX+z0FNXN1onRth0ukpnKD2Ws2j1j/U+jD1gYgyBGJU76nCayspGGEkHpkZWfBHJTDvxoazt2ZVEC4VSCMua4tZsypnxflDGUIUYlyliayMpGGkoEpUdWftLIbef0TvtEZ29ce+Pyu5elpMk/mX7to2vyf/bv+I+Of+3c1zRPm0Y4/UcZ61EZ83ttlDFkiFGJMpYmsrKRhhJB6ZGVnzRyk3L1d1f+zhyvuPuJ3V98+ouHnjs0cWZC/snV3X+5+87/rX+7ZnbJrcqnTSOc/qOM9aGMef+ImmJhDIIYlShjaSIrG2koEZQeWflJI7fL714e/964NDHpY/Yusi6lEU7/Ucb0D6SMKbEwBkGMSpSxNJGVjTSUCEqPrPyQmwPh+KGMeT+P/hRklDF4IEYlyliayMpGGkoEpUdWfsjNgXD8UMa8n4c9Y2VYGIMgRiXKWJrIykYaSgSlR1Z+yM2BcPxQxryfhzJWhoUxCGJUooyliaxspKFEUHpk5YfcHAjHD2XM+3ns4w8pYzYWxiCIUYkyliayspGGEkHpkZUfcnMgHD+UMe/nYc9YGRbGIIhRiTKWJrKykYYSQemRlR9ycyAcP5Qx7+ehjJVhYQyCGJUoY2kiKxtpKBGUHln5ITcHwvFDGfN+nuBlzD3uYo2wMAZBjEqUsTSRlY00lAhKj6z8kJsD4fgZhDIWCnvGlFgYgyBGJcpYmsjKRhpKBKVHVn7IzYFw/FDG9HpRsZLZG2ZjYQyCGJUoY2kiKxtpKBGUHln5ITcHwvFDGdPrxamca/T29VgYgyBGJcpYmsjKRhpKBKVHVn7IzYFw/FDG9Hq0Z6z7FxYbFsYgiFGJMpYmsrKRhhJB6ZGVH3JzIBw/lDE9ypgSC2MQxKhEGUsTWdlIQ4mg9MjKD7k5EI4fyphe7tDEjspY2Z1r9Pb1WBiDIEalXBlbWVkZGRmZnJy8ffu2XN3Y2Dhy5IgsaMPDw3Nzc5stcmG4xUzJHlu8STPFPJYyFhhZ2UhDiaD0yMoPuTkQjh/KmB57xpRYGIMgRiW7jK2trU1NTZ04cSIrY/Pz8+Pj4+vr61LSxsbGllvkwkqLmZI9vHiTZop5LGUsMLKykYYSQemRlR9ycyAcP5QxvdxLdUTnPQh+GlgYgyBGpeJhilLAsjKWkasy8fz584+3mH1c2eVma7dY7qbHWtxTsodTxgIjKxtpKBGUHln5ITcHwvFDGdOjjCmxMAZBjErKMra8vLxr165r166dOnVqYWGheXf7MldzN0nvmpmZcU/poIy9DwAAUDWpH46rMdO/VMd7rO/bByIxdLdty9j6+vr4+Ljcs9FoyMTKyliTht0JsrKRhhJB6ZGVH3JzIBw//c8tmV1DjujK3mNxJI/6vn0HFsYgiFFJuWfMVLLp6emy4ww5TDEuZGUjDSWC0iMrP+TmQDh+qi1j7lMnR04fHYcpwgMxKjnKmNSkRqNhBvAwZUyuLi0tMYBHDZCVjTSUCEqPrPyQmwPh+Kl8z1h9UcbKsDAGQYxKdhmTarRjx47sCEapXtLBzND2Qi5sbGwUx6ZfXV0dHR2V/xnaPiJkZSMNJYLSIys/5OZAOH4oY94oY2VYGIMgRiVO+pwmsrKRhhJB6ZGVH3JzIBw/lDFvlLEyLIxBEKMSZSxNZGUjDSWC0iMrP+TmQDh+KGPeKGNlWBiDIEYlyliayMpGGkoEpUdWfsjNgXD8UMa8UcbKsDAGQYxKlLE0kZWNNJQISo+s/JCbA+H4oYx5o4yVYWEMghiVKGNpIisbaSgRlB5Z+SE3B8LxQxnzRhkrw8IYBDEqUcbSRFY20lAiKD2y8kNuDoTjhzLmjTJWhoUxCGJUooyliaxspKFEUHpk5YfcHAjHD2XMG2WsDAtjEMSoRBlLE1nZSEOJoPTIyg+5ORCOH8qYN8pYGRbGIIhRiTKWJrKykYYSQemRlR9ycyAcP5Qxb5SxMiyMQRCjEmUsTWRlIw0lgtIjKz/k5kA4fihj3ihjZVgYgyBGJcpYmsjKRhpKBKVHVn7IzYFw/FDGvFHGyrAwBkGMSpSxNJGVjTSUCEqPrPyQmwPh+KGMefMuY45ulgYWxiCIUYkyliayspGGEkHpkZUfcnMgHD+UMW/sGSvDwhgEMSpRxtJEVjbSUCIoPbLyQ24OhOOHMubNLzrKGJSIUYkyliayspGGEkHpkZUfcnMgHD+UMW+UsTIsjEEQoxJlLE1kZSMNJYLSIys/5OZAOH4oY94oY2VYGIMgRiXKWJrIykYaSgSlR1Z+yM2BcPxQxrxRxsqwMAZBjEqUsTSRlY00lAhKj6z8kJsD4fihjHmjjJVhYQyCGJVyZWxlZWVkZGRycvL27dtydWNj48iRI2YUU7mw0ZKbkj12c3Nzbm5uuEUubLZsO8U8ljIWGFnZSEOJoPTIyg+5ORCOn0rKWBoNhDJWhoUxCGJUssvY2tra1NTUiRMnsjI2Pz8/Pj6+3rJ///7l5WV7ilyQq9nD5daxsbGVFrmw3LLtFPNYylhgZGUjDSWC0iMrP+TmQDh+2DPmrfsylkwvzWFhDIIYlYqHKUq/yspYRq7KRLlJ6pO0MruemTtsbm4+3mJ2f8mFx1rcU8zlJmUsOLKykYYSQemRlR9ycyAcP5Qxb+wZK8PCGAQxKinLWNbBpDs1Gg3zpxC5kB1nKBdOnTq1sLDQ3Cpm0rtmZmbcUzooY+8DAABUTTaAqn4JVcq9/QFPA/AwdLdty5j5lteePXtWVlbsVlbcM9bbMtakYXeCrGykoURQemTlh9wcCMdP/3NLZl+QX3TsGYMSMSq5y5hpYvv27ZPq1Wx3LGLWpjhMMS5kZSMNJYLSIys/5OZAOH7IzRtlrAwzVRDEqOQuY9l+MPtWBvCoAbKykYYSQemRlR9ycyAcP+TmjTJWhpkqCGJUssuYVKMdO3ZkRzBOt9jHNDYaDelguaHtV1dXR0dH5X+Gto8IWdlIQ4mg9MjKD7k5EI4fcvMWpIwliZkqCGJU4qTPaSIrG2koEZQeWfkhNwfC8UNu3ihjZZipgiBGJcpYmsjKRhpKBKVHVn7IzYFw/JCbN6IrQzJBEKMSZSxNZGUjDSWC0iMrP+TmQDh+yM0b0ZUhmSCIUSm1MnbrvZ+ePfoF8522Lxw9+9P3bt116ztnJz77CtwXjl+8+2adjy8dHTp66ePOH9hPLAA20lAiKD2y8kNuDoTjh9y8EV0ZkgmCGJXSKmO33jl3/PhWA7vTy44fP/fOLfv2s1/+8lkzpVXMfEpVx2Xs40vHD599x6P2dYEFwEYaSgSlR1Z+yM2BcPyQmzeiK0MyQRCjUkplTKrY9Ll3fvnexeNf2Nrx9cvWpFuf3eOuMmYu39p6QLazTG46fPSZ0xNDQxNyh89uN7feKWN/2Lp1yNzB+Qx7//zP9352z+yF5J7Tfoqtn3L8y0dPt3byTTzz42cm8s+wDRYAG2koEZQeWfkhNwfC8UNu3oiuDMkEQYxKCZWxW+/Mn/uXj/O7oT7+l3Pz2dVtDlPc6metu31afe5Mm/i0MJmbb0gZ+7SEWd3O/QzFexWf09x9a4fdx59O2XqmX3a2I48FwEYaSgSlR1Z+yM2BcPyQmzeiK0MyQRCjUrpl7NZ7S0t39jDlythne8beu3h8orBrbKsAbd2t2KTswxS3LrqeofgU5R3Ounxj66mzHXjvnD18nDLmhTSUCEqPrPyQmwPh+CE3b0RXhmSCIEalhMpYh4cpmio1cfbf/z3biWXt1+qkjN14x/UMlLHqkYYSQemRlR9ycyAcP+TmjejKkEwQxKiUUhnrcACPVmlrVSn7u2Pt9msVDynMl7HtnsHvMEXKWCCkoURQemTlh9wcCMcPuXkjujIkEwQxKqVVxjoc2t7cfuuzXWk/vnhnpIyjr7xl16d2A3jcfZjiNs9gfuqEXeM0A3hQxoIhDSWC0iMrP+TmQDh+yM0b0ZUhmSCIUSm1MgaDrGykoURQemTlh9wcCMcPuXkjujIkEwQxKlHG0kRWNtJQIig9svJDbg6E44fcvBFdGZIJghiVKGNpIisbaSgRlB5Z+SE3B8LxQ27eiK4MyQRBjEqUsTSRlY00lAhKj6z8kJsD4fghN29EV4ZkgiBGJcpYmsjKRhpKBKVHVn7IzYFw/JCbN6IrQzJBEKMSZSxNZGUjDSWC0iMrP+TmQDh+yM0b0ZUhmSCIUSlXxlZWVkZGRiYnJ2/fvi1XNzY2jhw5YkZclwtyVSYuLy/v2LHDnmJsbm7Ozc0Nt8iFzZZtp5jHUsYCIysbaSgRlB5Z+SE3B8LxQ27eiK4MyQRBjEp2GVtbW5uamjpx4kRWxubn58fHx9db9u/fLzVsdXV1165dckFq2Pe///233nore7hMHBsbW2mRC8st204xj6WMBUZWNtJQIig9svJDbg6E44fcvBFdGZIJghiViocpSgHLylhGrsrE+Zbirc3WbrHHW8zuL7nwWIt7irncpIwFR1Y20lAiKD2y8kNuDoTjh9y8EV0ZkgmCGJWUZWx5eXn//v0ffvih1KeDBw/ef//9ucMUpVOdOnVqYWGhuVXMpHfNzMy4p3RQxgAAAACg1obu9jfblTHzLa89e/asrKzI5UajkR24KBfkzv0oY4a8XM3d0CSru5GGEkHpkZUfcnMgHD/k5o3oypBMEMTozS5jpont27dPqlfu1lyb6u1higa/VD2yspGGEkHpkZUfcnMgHD/k5o3oypBMEMTozS5j5ujErImZKffcc4/8n9sz1uzpAB4AAAAAkLBszHpjusU+prHRaEhJM2PTZ98ZW11dHR0dlf97OLQ9AAAAAKAXKGMAAAAAUIE7+93sQx6VNjY2Go3G8PDwfffdt7q62rROU53b9ZYkSczecdn2nAPNrT2eHvHWiHmPIjvytTgFNvLZFjNVN8yB7GbVlPbKx5smIrOSJ0CDBdBDdjySmdPsUbBhvPXWW1/5yldMPnLBPn8uNMxqymyCyqa4bJCzyqopzw/shYWFhx566ODBg6aMmdEezZo6+3JbL15uJJSf0wNSxv5Li8wA5nBYuSDh8LHdVpaPOfg47b9ZeGOm6h5dYlvuiAgww1rLj9kAMF8yyTaQqn5RETF/E7FHCTeXy+7JvFdkVlNm1qKM1dqnZWxlZWVkZMT++43pVLOzs2Z68Y86ZgVtypg5NbW5bGaItBeb4ue0/TewbN+gWRc//PDD5huBSf5hTN7j5z//+b1799qrVLkqE+WmtvOVpPHtb39bppeteRNm8jnckr39tvPJIAfV0Uz14YcfyspH84k+ULJ1lMi2ArPL267eB4E7IspYpu1aq21o9gEyX//6180CW/XLr4yZhXLbQgO7qVBkz0JN64/XdkQSxbVr17L92GlvWHqQuD73uc+ZP1xKUKaMFecx+ZRU9l5UJb9nzP60lgvyC5PfYts/6thlLLdnzPw1KOFlJneYorzZpaUl+eDJVqxm32AuwyQ/2s2bfeqpp7K3bF/N7lacrwZzRZB93tifQ23nk0EOqtOZKrswCH8JUtq2jLlX74OAMqbUdq3lCE3mKLPxN5jzVSY7GlY2iB955BFzDJ75S9MAbirk2BuQZkq29j5//nxuY9LUDFbsRTKfSDLy4Sgzz9tvv23KWHGXrGygZmkPwiZ6HbXZM2ZvC5o1QtvD7XLLUrbekY4uTT3t33Tuc9o+iiPX0LLcUt1MNB8nL7/8svz2T7bIBblqPmPK5qv0ctCwFxl7frCXr2y6mXkGM6hOZyr7U9z+dB9kmjLmWL0PAsqYRtlaqxia2eBr29YGlgT1wgsvTE1NSR/LIhrMTYWcsjJmBhPPrcYHJBMPpoxduXLFVDL5Xz4E7WBzWxS51R3icedg09dee21ycjL3CdRpGcsMwmLTtowV5+9ihunFYrabzWfMrhaz2MvEbeerQWMPG2CYHV9t5xP743nQdDpTmQVwz549Bw4cKBtNZ9AUdxs2KWN3c0dEGTPK1lplZSzbJGCbz2Y3jcHcVChqe5hirksYg7BV6ceUsWvXrkk4ZkdIWRkzO6vNwcZ8SkZoSH5P7733nvnGl/mN+pWxtn8bS1Xxc9pegQ7UsQe5N2t/I8VsNzvmq0GTe+9lx4wRVKczVdMa82MwEzPMd3ezGSl3UIp95NjAljF9RJQxw73Wahsahyk2C3+izf2VbQA3FYrKBvDI/emWwxQdTBnLVmK53OyRY8wMaQrbIMxdtTNkf390eHj46aefHhsbk9/uiy++6Pi0nr/7S1OyCMnSMmhD29uBDOy3crOPE3tlmvuMKZuvBorjEHnz8bx37177nO4DtYmc0+lMJUmae3KMYnYMZ7YWysZUkOmzs7N2hgNYxprqiChjTedaS5a4YmhZktkH38CWsaZ1vh8zs0loMsWxqZD7CKj65fdD26HtcwN4SBTZ7ln6WE5WxsyfmbJDRYrzWHNrVc+nZJw46TNQsUHbGu4Fxj4G4lH2LQa0xUcAMOAoY0DF+CTuRjZ8zmCOPAnEw94XdP/99y8uLvLHEQ0+AoABRxkDAAAAgApQxgAAAACgApQxAAAAAKgAZQwAAAAAKkAZAwAAAIAKUMYAAAAAoAKUMQAAAACoAGUMAAAAACpAGQMAAACAClDGAAAAAKAClDEAAAAAqABlDAAAAAAqQBkDAAAAgApQxgAAAACgApQxAAAAAKgAZQwAAAAAKkAZAwAAAIAKUMYAAAAAoAKUMQAAAACoAGUMAAAAACpAGQMAAACAClDGAAAAAKAClDEAAAAAqABlDAAAAAAqQBkDAAAAgAr8fysxPjkGz6msAAAAAElFTkSuQmCC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4E8609-5822-4407-A7B1-7213B4D0BB6D}"/>
              </a:ext>
            </a:extLst>
          </p:cNvPr>
          <p:cNvCxnSpPr>
            <a:cxnSpLocks/>
          </p:cNvCxnSpPr>
          <p:nvPr/>
        </p:nvCxnSpPr>
        <p:spPr>
          <a:xfrm flipV="1">
            <a:off x="7275443" y="3962400"/>
            <a:ext cx="92766" cy="8878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0B3CCCC-D91E-477A-A2FD-456CC5A7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059" y="4855448"/>
            <a:ext cx="591363" cy="493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FA20B5-1B71-43C2-B9A3-08446E0DD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85380"/>
            <a:ext cx="8059002" cy="4287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060AF-3104-4A2F-92AE-902FD417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791" y="5029200"/>
            <a:ext cx="6535478" cy="73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4C3CE-85EE-410A-800A-15372D3D3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751523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7030A0"/>
                </a:solidFill>
              </a:rPr>
              <a:t>N.D. Feeder Cattle Basis</a:t>
            </a:r>
            <a:br>
              <a:rPr lang="en-US" altLang="en-US" dirty="0">
                <a:solidFill>
                  <a:srgbClr val="7030A0"/>
                </a:solidFill>
              </a:rPr>
            </a:br>
            <a:r>
              <a:rPr lang="en-US" altLang="en-US" sz="3200" dirty="0">
                <a:solidFill>
                  <a:srgbClr val="7030A0"/>
                </a:solidFill>
              </a:rPr>
              <a:t>“Rule of Thumb”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/>
              <a:t>E to W along I-94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en-US" altLang="en-US" dirty="0"/>
              <a:t>	800 lb. M&amp;L 1 steers par with FC futures	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en-US" altLang="en-US" dirty="0"/>
              <a:t>   ($0 Basis, but wide range in prices)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en-US" altLang="en-US" dirty="0"/>
              <a:t>Highway 2 deduct $2-$4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4B118-2F92-48D0-9DCC-DB634C52B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638800"/>
            <a:ext cx="4932091" cy="5243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3270" y="-359015"/>
            <a:ext cx="8229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NEW LRP Premium Subsidy Rates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Coverage Level %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       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Subsidy Rate %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      95-100                               35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      90-94.99                            40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      85-89.99                            45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      80-84.99                            50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        70-79.99                            55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Effective 9-14-2020/Retroactive to 7-1-2020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                     </a:t>
            </a:r>
            <a:r>
              <a:rPr lang="en-US" sz="2800" b="1" dirty="0">
                <a:solidFill>
                  <a:srgbClr val="7030A0"/>
                </a:solidFill>
              </a:rPr>
              <a:t>(13% Subsidy for many years)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48CC9FC7-6A68-461E-96E8-8E819784F53B}"/>
              </a:ext>
            </a:extLst>
          </p:cNvPr>
          <p:cNvSpPr/>
          <p:nvPr/>
        </p:nvSpPr>
        <p:spPr>
          <a:xfrm>
            <a:off x="427372" y="5369732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15CFE-4540-4E6F-9325-280A95EF7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7" y="227306"/>
            <a:ext cx="957155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AE4E5-CE55-413E-9678-723C0E9DC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16" y="5507845"/>
            <a:ext cx="72294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19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61" y="356925"/>
            <a:ext cx="4152900" cy="628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46" y="5703412"/>
            <a:ext cx="5095875" cy="352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168" y="883933"/>
            <a:ext cx="3505504" cy="475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146" y="1351656"/>
            <a:ext cx="2943225" cy="44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C2B344-82B9-4821-94C6-7E0B70FA2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432" y="1813164"/>
            <a:ext cx="4752975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D59E52-0387-42FD-91B4-02ABAD7AC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9" y="2569882"/>
            <a:ext cx="8686801" cy="1710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89C84A-53AF-4243-9704-BCCCFC3A3B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226982"/>
            <a:ext cx="8686800" cy="34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94D213-FEB7-477D-B993-FB8EC4EF07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99" y="4422975"/>
            <a:ext cx="8686801" cy="615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87DE86-ACD6-4BD6-AE20-08EE4DB15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399" y="4656681"/>
            <a:ext cx="591363" cy="61476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9DB052-11FD-4A3F-A2DC-B7D263B47E4E}"/>
              </a:ext>
            </a:extLst>
          </p:cNvPr>
          <p:cNvSpPr/>
          <p:nvPr/>
        </p:nvSpPr>
        <p:spPr>
          <a:xfrm>
            <a:off x="5934481" y="2207767"/>
            <a:ext cx="457200" cy="289682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16543BB-39FA-4F23-9752-815AB3EFA384}"/>
              </a:ext>
            </a:extLst>
          </p:cNvPr>
          <p:cNvSpPr/>
          <p:nvPr/>
        </p:nvSpPr>
        <p:spPr>
          <a:xfrm>
            <a:off x="7772400" y="1241156"/>
            <a:ext cx="484632" cy="97840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A8852D-A9D7-4589-A0DC-06C4A7E264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5130056"/>
            <a:ext cx="6781799" cy="5733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48EF25-2C7B-47D3-9C56-3FF55A79EF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653" y="6014617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6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423729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LRP – Feeder Cattle</a:t>
            </a:r>
            <a:br>
              <a:rPr lang="en-US" altLang="en-US" sz="3200" b="1" dirty="0"/>
            </a:br>
            <a:r>
              <a:rPr lang="en-US" altLang="en-US" sz="3200" b="1" dirty="0"/>
              <a:t>4/27/21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828617"/>
              </p:ext>
            </p:extLst>
          </p:nvPr>
        </p:nvGraphicFramePr>
        <p:xfrm>
          <a:off x="570230" y="1371600"/>
          <a:ext cx="7467600" cy="57631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39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45720" marR="45720" marT="45741" marB="45741">
                    <a:solidFill>
                      <a:srgbClr val="004C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Price</a:t>
                      </a:r>
                    </a:p>
                  </a:txBody>
                  <a:tcPr marL="45720" marR="45720" marT="45741" marB="45741" anchor="b">
                    <a:solidFill>
                      <a:srgbClr val="004C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Cost/cwt</a:t>
                      </a:r>
                    </a:p>
                  </a:txBody>
                  <a:tcPr marL="45720" marR="45720" marT="45741" marB="45741" anchor="b">
                    <a:solidFill>
                      <a:srgbClr val="0046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End Date</a:t>
                      </a:r>
                    </a:p>
                  </a:txBody>
                  <a:tcPr marL="45720" marR="45720" marT="45741" marB="45741" anchor="b">
                    <a:solidFill>
                      <a:srgbClr val="0046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Current LRP Cash Price</a:t>
                      </a:r>
                    </a:p>
                  </a:txBody>
                  <a:tcPr marL="45720" marR="45720" marT="45741" marB="45741" anchor="b">
                    <a:solidFill>
                      <a:srgbClr val="0046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800 lb. steer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150.00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4.69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8/24/21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135.22</a:t>
                      </a: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134.00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1.03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151.86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5.26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9/21/21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135.86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1.25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750 lb. heifer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135.00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4.22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8/24/21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121.17</a:t>
                      </a: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133.20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3.64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136.67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4.73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9/21/21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134.87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4.11</a:t>
                      </a: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43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 marT="45741" marB="4574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 marT="45741" marB="4574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6364181"/>
            <a:ext cx="7467600" cy="49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29" y="69586"/>
            <a:ext cx="7010400" cy="47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29" y="5997839"/>
            <a:ext cx="7467601" cy="31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D2658-222D-4A8B-879E-12C83FA1A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2667000"/>
            <a:ext cx="591363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8BB69-6B44-4EE6-94B9-E2286CAAD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6481" y="3452757"/>
            <a:ext cx="591363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11" y="533401"/>
            <a:ext cx="7886700" cy="140442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2021: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COVID-19,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Corn$,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Drought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Issues?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Causing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Volatility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especially on seasonal basis.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Flexible marketing plans should include risk management tools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" y="2770725"/>
            <a:ext cx="6919784" cy="331161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612477" y="2215124"/>
            <a:ext cx="1260389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32" y="2378573"/>
            <a:ext cx="1060481" cy="28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12" y="6032930"/>
            <a:ext cx="6919784" cy="493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EC56D8-2B36-499C-8F0F-41E4D5655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775" y="2902551"/>
            <a:ext cx="1127858" cy="159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9BE457-202D-4960-A717-1EE698433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827" y="2100394"/>
            <a:ext cx="187163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            Situation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676400"/>
            <a:ext cx="76962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/>
              <a:t>Beef cow herd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declined </a:t>
            </a:r>
            <a:r>
              <a:rPr lang="en-US" altLang="en-US" sz="2400" dirty="0"/>
              <a:t>with declining feeder cattle supplies supportive to prices, BUT?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/>
              <a:t>Calf prices volatile with </a:t>
            </a:r>
            <a:r>
              <a:rPr lang="en-US" altLang="en-US" sz="2400" b="1" dirty="0">
                <a:solidFill>
                  <a:srgbClr val="FF0000"/>
                </a:solidFill>
              </a:rPr>
              <a:t>COVID-19 , 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</a:rPr>
              <a:t>Corn$ ,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</a:rPr>
              <a:t>Drought</a:t>
            </a:r>
            <a:endParaRPr lang="en-US" altLang="en-US" sz="2400" dirty="0"/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/>
              <a:t>Severe drought in Northern Plains and West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/>
              <a:t>High corn price-feedlots prefer to purchase heavier (800 lb.) cattle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/>
              <a:t>Futures prices volatile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80EE7-EE95-4019-8766-D6ADAB71D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727572"/>
            <a:ext cx="1447800" cy="289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7BEBF0-399C-45CB-A272-B7A45B55A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343400"/>
            <a:ext cx="4000500" cy="1828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Possible Price Risk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3735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Fed cattle prices volatile </a:t>
            </a:r>
            <a:r>
              <a:rPr lang="en-US" altLang="en-US" sz="2800" b="1" dirty="0">
                <a:solidFill>
                  <a:srgbClr val="FF0000"/>
                </a:solidFill>
              </a:rPr>
              <a:t>COVID-19,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demand?</a:t>
            </a:r>
            <a:endParaRPr lang="en-US" altLang="en-US" sz="2800" dirty="0"/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 dirty="0"/>
              <a:t>Record beef production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 dirty="0"/>
              <a:t>Record pork, chicken and total meat production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Corn price outlook?  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 dirty="0"/>
              <a:t>Prices have increased $3.50/bu. since August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2400" dirty="0"/>
              <a:t>Continued price volatility-planted acres? crop development? Exports?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51B26-38E4-4FAD-B94B-F66A4039A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71600"/>
            <a:ext cx="1676400" cy="384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81E5F4-2BF1-4DDB-BB0D-CF474C880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745163"/>
            <a:ext cx="4932091" cy="5243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72FDE1F9-B77E-4A66-966E-B7F4E8DF9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801776"/>
              </p:ext>
            </p:extLst>
          </p:nvPr>
        </p:nvGraphicFramePr>
        <p:xfrm>
          <a:off x="387855" y="167263"/>
          <a:ext cx="8262552" cy="611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3B9DB4-4472-44B5-B0E3-D72DEABCC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93" y="6155394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2C00-A2C3-472E-9B66-2C56018C008E}"/>
              </a:ext>
            </a:extLst>
          </p:cNvPr>
          <p:cNvSpPr txBox="1">
            <a:spLocks/>
          </p:cNvSpPr>
          <p:nvPr/>
        </p:nvSpPr>
        <p:spPr>
          <a:xfrm>
            <a:off x="523618" y="691371"/>
            <a:ext cx="7886700" cy="23129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HINDSIGHT IS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0A0E2-1FFA-4D56-90B1-ADBF3DB93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45" y="1310897"/>
            <a:ext cx="7908131" cy="43285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C986B-7474-424A-916A-41906D6A8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2" y="2902141"/>
            <a:ext cx="1757363" cy="463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54D7C-4C63-4EF9-9D04-8F6AFA453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968" y="758193"/>
            <a:ext cx="341769" cy="485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2AAB53-4546-4141-977D-E7D5A4CFA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828" y="758193"/>
            <a:ext cx="341406" cy="487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7512A4-F6ED-42FC-971D-70FF26028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3076" y="4466524"/>
            <a:ext cx="579170" cy="353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2AC4F-87C2-489A-B3E1-DCDAC0C41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309" y="4473847"/>
            <a:ext cx="170703" cy="298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9BC9CA-EE31-475D-A81E-53849E56A3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3921" y="1154884"/>
            <a:ext cx="1871634" cy="1124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D3540-654F-432E-9AD2-6DE0462DF9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682" y="6001049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E2EF3-D47C-4474-A563-D597FAB83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39" y="304800"/>
            <a:ext cx="8041321" cy="5636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00444-61D2-4612-888D-05417172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9" y="5941021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5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661" y="165289"/>
            <a:ext cx="7886700" cy="76763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Volatile Prices Will Continue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DB2A3-4F2B-4741-8A30-6EE51604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1" y="1251988"/>
            <a:ext cx="4011169" cy="4638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47F9C-2F55-40BA-9DC9-7073716D4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22" y="2066518"/>
            <a:ext cx="243861" cy="445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F137C9-84C3-4B55-BB8F-4923DC5F2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76" y="1270025"/>
            <a:ext cx="2731245" cy="304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B63E4-B3EF-4809-8F2E-CFD072963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751" y="1447800"/>
            <a:ext cx="988356" cy="2451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267A3-18F3-4EB9-AD32-154B65420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890" y="2150928"/>
            <a:ext cx="695325" cy="276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822E16-1D1E-4C23-B59B-BADC90F1A2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285380"/>
            <a:ext cx="4315969" cy="4604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CB06B0-5406-42D0-A177-C57ED1D295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0701" y="1406582"/>
            <a:ext cx="1057223" cy="34702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8C396B-D3B2-48EE-AC76-9AC00A8F0F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1278133"/>
            <a:ext cx="2536156" cy="3231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4DADD-6996-4B47-AC7B-7E9C4340D9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5245" y="1953703"/>
            <a:ext cx="274344" cy="4816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AC5003-2CD7-4C17-A1A8-A38C24C865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2451" y="2056403"/>
            <a:ext cx="523875" cy="276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71BF85-2A18-48A3-887E-E497E5085F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6811" y="767482"/>
            <a:ext cx="5486400" cy="429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8601D3-236A-4ADA-AA99-B723B732F8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031" y="5980583"/>
            <a:ext cx="49320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9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B42FA-7884-4DF4-894E-880F9D025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457200"/>
            <a:ext cx="807720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44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t-blend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00"/>
      </a:hlink>
      <a:folHlink>
        <a:srgbClr val="D2D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BFBF00"/>
    </a:hlink>
    <a:folHlink>
      <a:srgbClr val="D2D200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BFBF00"/>
    </a:hlink>
    <a:folHlink>
      <a:srgbClr val="D2D200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2439</TotalTime>
  <Words>448</Words>
  <Application>Microsoft Office PowerPoint</Application>
  <PresentationFormat>On-screen Show (4:3)</PresentationFormat>
  <Paragraphs>94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Times New Roman</vt:lpstr>
      <vt:lpstr>Default Design</vt:lpstr>
      <vt:lpstr>ext-blend</vt:lpstr>
      <vt:lpstr>8_Office Theme</vt:lpstr>
      <vt:lpstr>Office Theme</vt:lpstr>
      <vt:lpstr>10_Office Theme</vt:lpstr>
      <vt:lpstr>5_Office Theme</vt:lpstr>
      <vt:lpstr>9_Office Theme</vt:lpstr>
      <vt:lpstr>2_Office Theme</vt:lpstr>
      <vt:lpstr>1_Default Design</vt:lpstr>
      <vt:lpstr>Summer Grazing Outlook - 2021</vt:lpstr>
      <vt:lpstr>Will summer grazing be profitable in 2021?</vt:lpstr>
      <vt:lpstr>            Situation</vt:lpstr>
      <vt:lpstr>       Possible Price Risk</vt:lpstr>
      <vt:lpstr>PowerPoint Presentation</vt:lpstr>
      <vt:lpstr>PowerPoint Presentation</vt:lpstr>
      <vt:lpstr>PowerPoint Presentation</vt:lpstr>
      <vt:lpstr>Volatile Prices Will Continue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 Risk Management Tools</vt:lpstr>
      <vt:lpstr>AUG 2021 FDR CAT/CME FDR CAT INDEX</vt:lpstr>
      <vt:lpstr>N.D. Feeder Cattle Basis “Rule of Thumb”</vt:lpstr>
      <vt:lpstr>PowerPoint Presentation</vt:lpstr>
      <vt:lpstr>PowerPoint Presentation</vt:lpstr>
      <vt:lpstr>LRP – Feeder Cattle 4/27/21</vt:lpstr>
      <vt:lpstr>2021: COVID-19, Corn$, Drought Issues? Causing Volatility and Risk , especially on seasonal basis. Flexible marketing plans should include risk management tools </vt:lpstr>
    </vt:vector>
  </TitlesOfParts>
  <Company>NDSU Extension Ag Econ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Grazing Outlook  April 2004</dc:title>
  <dc:creator>SOSBORNE</dc:creator>
  <cp:lastModifiedBy>Timothy Petry</cp:lastModifiedBy>
  <cp:revision>348</cp:revision>
  <cp:lastPrinted>2019-05-01T15:45:14Z</cp:lastPrinted>
  <dcterms:created xsi:type="dcterms:W3CDTF">2004-04-20T13:04:06Z</dcterms:created>
  <dcterms:modified xsi:type="dcterms:W3CDTF">2021-04-28T19:46:09Z</dcterms:modified>
</cp:coreProperties>
</file>