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1" r:id="rId2"/>
    <p:sldId id="305" r:id="rId3"/>
    <p:sldId id="306" r:id="rId4"/>
    <p:sldId id="324" r:id="rId5"/>
    <p:sldId id="349" r:id="rId6"/>
    <p:sldId id="350" r:id="rId7"/>
    <p:sldId id="554" r:id="rId8"/>
    <p:sldId id="556" r:id="rId9"/>
    <p:sldId id="339" r:id="rId10"/>
    <p:sldId id="353" r:id="rId11"/>
    <p:sldId id="267" r:id="rId12"/>
    <p:sldId id="285" r:id="rId13"/>
    <p:sldId id="558" r:id="rId14"/>
    <p:sldId id="566" r:id="rId15"/>
    <p:sldId id="569" r:id="rId16"/>
    <p:sldId id="274" r:id="rId17"/>
    <p:sldId id="293" r:id="rId18"/>
    <p:sldId id="265" r:id="rId19"/>
    <p:sldId id="259" r:id="rId20"/>
    <p:sldId id="557" r:id="rId21"/>
    <p:sldId id="575" r:id="rId22"/>
    <p:sldId id="576" r:id="rId23"/>
    <p:sldId id="270" r:id="rId24"/>
    <p:sldId id="577" r:id="rId25"/>
    <p:sldId id="277" r:id="rId26"/>
    <p:sldId id="263" r:id="rId27"/>
    <p:sldId id="276" r:id="rId28"/>
    <p:sldId id="275" r:id="rId29"/>
    <p:sldId id="272" r:id="rId30"/>
    <p:sldId id="346" r:id="rId31"/>
    <p:sldId id="551" r:id="rId32"/>
    <p:sldId id="552" r:id="rId33"/>
    <p:sldId id="553" r:id="rId34"/>
    <p:sldId id="338" r:id="rId35"/>
    <p:sldId id="348" r:id="rId36"/>
  </p:sldIdLst>
  <p:sldSz cx="12192000" cy="6858000"/>
  <p:notesSz cx="7010400" cy="92964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0000"/>
    <a:srgbClr val="C15451"/>
    <a:srgbClr val="E60000"/>
    <a:srgbClr val="6B0000"/>
    <a:srgbClr val="FF3200"/>
    <a:srgbClr val="FF3400"/>
    <a:srgbClr val="8E0090"/>
    <a:srgbClr val="FFAA00"/>
    <a:srgbClr val="EF7E79"/>
    <a:srgbClr val="80C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27" autoAdjust="0"/>
  </p:normalViewPr>
  <p:slideViewPr>
    <p:cSldViewPr snapToGrid="0">
      <p:cViewPr varScale="1">
        <p:scale>
          <a:sx n="58" d="100"/>
          <a:sy n="58" d="100"/>
        </p:scale>
        <p:origin x="102" y="11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62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0"/>
            <a:ext cx="3038475" cy="465621"/>
          </a:xfrm>
          <a:prstGeom prst="rect">
            <a:avLst/>
          </a:prstGeom>
        </p:spPr>
        <p:txBody>
          <a:bodyPr vert="horz" lIns="91440" tIns="45720" rIns="91440" bIns="45720" rtlCol="0"/>
          <a:lstStyle>
            <a:lvl1pPr algn="r">
              <a:defRPr sz="1200"/>
            </a:lvl1pPr>
          </a:lstStyle>
          <a:p>
            <a:fld id="{364388DD-F7F3-41D0-A1FD-8CF8BF609EA8}" type="datetimeFigureOut">
              <a:rPr lang="en-US" smtClean="0"/>
              <a:t>6/18/2021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792"/>
            <a:ext cx="5607050" cy="36609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780"/>
            <a:ext cx="3038475" cy="4656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30780"/>
            <a:ext cx="3038475" cy="465620"/>
          </a:xfrm>
          <a:prstGeom prst="rect">
            <a:avLst/>
          </a:prstGeom>
        </p:spPr>
        <p:txBody>
          <a:bodyPr vert="horz" lIns="91440" tIns="45720" rIns="91440" bIns="45720" rtlCol="0" anchor="b"/>
          <a:lstStyle>
            <a:lvl1pPr algn="r">
              <a:defRPr sz="1200"/>
            </a:lvl1pPr>
          </a:lstStyle>
          <a:p>
            <a:fld id="{AD7E4522-2AE2-4115-871F-08157461D975}" type="slidenum">
              <a:rPr lang="en-US" smtClean="0"/>
              <a:t>‹#›</a:t>
            </a:fld>
            <a:endParaRPr lang="en-US"/>
          </a:p>
        </p:txBody>
      </p:sp>
    </p:spTree>
    <p:extLst>
      <p:ext uri="{BB962C8B-B14F-4D97-AF65-F5344CB8AC3E}">
        <p14:creationId xmlns:p14="http://schemas.microsoft.com/office/powerpoint/2010/main" val="176289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E4522-2AE2-4115-871F-08157461D975}" type="slidenum">
              <a:rPr lang="en-US" smtClean="0"/>
              <a:t>9</a:t>
            </a:fld>
            <a:endParaRPr lang="en-US"/>
          </a:p>
        </p:txBody>
      </p:sp>
    </p:spTree>
    <p:extLst>
      <p:ext uri="{BB962C8B-B14F-4D97-AF65-F5344CB8AC3E}">
        <p14:creationId xmlns:p14="http://schemas.microsoft.com/office/powerpoint/2010/main" val="137410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E4522-2AE2-4115-871F-08157461D975}" type="slidenum">
              <a:rPr lang="en-US" smtClean="0"/>
              <a:t>10</a:t>
            </a:fld>
            <a:endParaRPr lang="en-US"/>
          </a:p>
        </p:txBody>
      </p:sp>
    </p:spTree>
    <p:extLst>
      <p:ext uri="{BB962C8B-B14F-4D97-AF65-F5344CB8AC3E}">
        <p14:creationId xmlns:p14="http://schemas.microsoft.com/office/powerpoint/2010/main" val="7182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E4522-2AE2-4115-871F-08157461D975}" type="slidenum">
              <a:rPr lang="en-US" smtClean="0"/>
              <a:t>14</a:t>
            </a:fld>
            <a:endParaRPr lang="en-US"/>
          </a:p>
        </p:txBody>
      </p:sp>
    </p:spTree>
    <p:extLst>
      <p:ext uri="{BB962C8B-B14F-4D97-AF65-F5344CB8AC3E}">
        <p14:creationId xmlns:p14="http://schemas.microsoft.com/office/powerpoint/2010/main" val="3300064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840031-823B-49D3-8C32-5D3F6C4836D7}"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1161929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40031-823B-49D3-8C32-5D3F6C4836D7}"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3711806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40031-823B-49D3-8C32-5D3F6C4836D7}"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22939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40031-823B-49D3-8C32-5D3F6C4836D7}"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366505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840031-823B-49D3-8C32-5D3F6C4836D7}"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310757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840031-823B-49D3-8C32-5D3F6C4836D7}" type="datetimeFigureOut">
              <a:rPr lang="en-US" smtClean="0"/>
              <a:t>6/18/2021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84216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840031-823B-49D3-8C32-5D3F6C4836D7}" type="datetimeFigureOut">
              <a:rPr lang="en-US" smtClean="0"/>
              <a:t>6/18/2021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225800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840031-823B-49D3-8C32-5D3F6C4836D7}" type="datetimeFigureOut">
              <a:rPr lang="en-US" smtClean="0"/>
              <a:t>6/18/2021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245532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40031-823B-49D3-8C32-5D3F6C4836D7}" type="datetimeFigureOut">
              <a:rPr lang="en-US" smtClean="0"/>
              <a:t>6/18/2021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2378140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40031-823B-49D3-8C32-5D3F6C4836D7}" type="datetimeFigureOut">
              <a:rPr lang="en-US" smtClean="0"/>
              <a:t>6/18/2021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355587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40031-823B-49D3-8C32-5D3F6C4836D7}" type="datetimeFigureOut">
              <a:rPr lang="en-US" smtClean="0"/>
              <a:t>6/18/2021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B8E0A-3A24-4819-A620-C8B9B94DB1BF}" type="slidenum">
              <a:rPr lang="en-US" smtClean="0"/>
              <a:t>‹#›</a:t>
            </a:fld>
            <a:endParaRPr lang="en-US"/>
          </a:p>
        </p:txBody>
      </p:sp>
    </p:spTree>
    <p:extLst>
      <p:ext uri="{BB962C8B-B14F-4D97-AF65-F5344CB8AC3E}">
        <p14:creationId xmlns:p14="http://schemas.microsoft.com/office/powerpoint/2010/main" val="1439507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40031-823B-49D3-8C32-5D3F6C4836D7}" type="datetimeFigureOut">
              <a:rPr lang="en-US" smtClean="0"/>
              <a:t>6/18/2021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B8E0A-3A24-4819-A620-C8B9B94DB1BF}" type="slidenum">
              <a:rPr lang="en-US" smtClean="0"/>
              <a:t>‹#›</a:t>
            </a:fld>
            <a:endParaRPr lang="en-US"/>
          </a:p>
        </p:txBody>
      </p:sp>
    </p:spTree>
    <p:extLst>
      <p:ext uri="{BB962C8B-B14F-4D97-AF65-F5344CB8AC3E}">
        <p14:creationId xmlns:p14="http://schemas.microsoft.com/office/powerpoint/2010/main" val="473996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ndawn.ndsu.nodak.edu/" TargetMode="Externa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s://ndawn.ndsu.nodak.edu/" TargetMode="External"/><Relationship Id="rId2" Type="http://schemas.openxmlformats.org/officeDocument/2006/relationships/hyperlink" Target="https://water.weather.gov/ahps/" TargetMode="Externa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ater.weather.gov/ahp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ncdc.noaa.gov/billions/time-series/N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https://weather.msfc.nasa.gov/sport/case_studies/lis_CONUS.html" TargetMode="External"/><Relationship Id="rId1" Type="http://schemas.openxmlformats.org/officeDocument/2006/relationships/slideLayout" Target="../slideLayouts/slideLayout5.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cdc.noaa.gov/cag/" TargetMode="Externa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https://www.wpc.ncep.noaa.gov/#page=qpf" TargetMode="Externa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hyperlink" Target="https://www.cpc.ncep.noaa.gov/products/predictions/814day/" TargetMode="External"/><Relationship Id="rId1" Type="http://schemas.openxmlformats.org/officeDocument/2006/relationships/slideLayout" Target="../slideLayouts/slideLayout5.xml"/><Relationship Id="rId4" Type="http://schemas.openxmlformats.org/officeDocument/2006/relationships/image" Target="../media/image41.gif"/></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hyperlink" Target="https://www.cpc.ncep.noaa.gov/products/predictions/814day/" TargetMode="External"/><Relationship Id="rId1" Type="http://schemas.openxmlformats.org/officeDocument/2006/relationships/slideLayout" Target="../slideLayouts/slideLayout5.xml"/><Relationship Id="rId4" Type="http://schemas.openxmlformats.org/officeDocument/2006/relationships/image" Target="../media/image43.gif"/></Relationships>
</file>

<file path=ppt/slides/_rels/slide3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cdc.noaa.gov/cag/"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cdc.noaa.gov/cag/" TargetMode="Externa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ncdc.noaa.gov/cag/" TargetMode="Externa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ncdc.noaa.gov/cag/" TargetMode="Externa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cdc.noaa.gov/cag/" TargetMode="Externa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0694" y="737118"/>
            <a:ext cx="9144000" cy="2056882"/>
          </a:xfrm>
        </p:spPr>
        <p:txBody>
          <a:bodyPr>
            <a:normAutofit/>
          </a:bodyPr>
          <a:lstStyle/>
          <a:p>
            <a:r>
              <a:rPr lang="en-US" sz="4800" dirty="0"/>
              <a:t>ND State Climate Office Bi-Weekly Drought Update</a:t>
            </a:r>
          </a:p>
        </p:txBody>
      </p:sp>
      <p:sp>
        <p:nvSpPr>
          <p:cNvPr id="3" name="Subtitle 2"/>
          <p:cNvSpPr>
            <a:spLocks noGrp="1"/>
          </p:cNvSpPr>
          <p:nvPr>
            <p:ph type="subTitle" idx="1"/>
          </p:nvPr>
        </p:nvSpPr>
        <p:spPr/>
        <p:txBody>
          <a:bodyPr>
            <a:normAutofit lnSpcReduction="10000"/>
          </a:bodyPr>
          <a:lstStyle/>
          <a:p>
            <a:r>
              <a:rPr lang="en-US" dirty="0"/>
              <a:t>Adnan Akyuz, Ph.D.</a:t>
            </a:r>
          </a:p>
          <a:p>
            <a:r>
              <a:rPr lang="en-US" dirty="0"/>
              <a:t>NDSU, AES</a:t>
            </a:r>
          </a:p>
          <a:p>
            <a:r>
              <a:rPr lang="en-US" dirty="0"/>
              <a:t>State Climatologist</a:t>
            </a:r>
          </a:p>
          <a:p>
            <a:r>
              <a:rPr lang="en-US" dirty="0"/>
              <a:t>Last Update: 6/17/2021</a:t>
            </a:r>
          </a:p>
        </p:txBody>
      </p:sp>
    </p:spTree>
    <p:extLst>
      <p:ext uri="{BB962C8B-B14F-4D97-AF65-F5344CB8AC3E}">
        <p14:creationId xmlns:p14="http://schemas.microsoft.com/office/powerpoint/2010/main" val="265851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C789-FBA0-48DE-8267-D0245FBE1242}"/>
              </a:ext>
            </a:extLst>
          </p:cNvPr>
          <p:cNvSpPr>
            <a:spLocks noGrp="1"/>
          </p:cNvSpPr>
          <p:nvPr>
            <p:ph type="title"/>
          </p:nvPr>
        </p:nvSpPr>
        <p:spPr/>
        <p:txBody>
          <a:bodyPr/>
          <a:lstStyle/>
          <a:p>
            <a:r>
              <a:rPr lang="en-US" dirty="0"/>
              <a:t>Select City Precipitation Accumulation Deficits</a:t>
            </a:r>
          </a:p>
        </p:txBody>
      </p:sp>
      <p:sp>
        <p:nvSpPr>
          <p:cNvPr id="3" name="Text Placeholder 2">
            <a:extLst>
              <a:ext uri="{FF2B5EF4-FFF2-40B4-BE49-F238E27FC236}">
                <a16:creationId xmlns:a16="http://schemas.microsoft.com/office/drawing/2014/main" id="{03CB75C5-87CB-461D-9375-87ECD6B9F1F2}"/>
              </a:ext>
            </a:extLst>
          </p:cNvPr>
          <p:cNvSpPr>
            <a:spLocks noGrp="1"/>
          </p:cNvSpPr>
          <p:nvPr>
            <p:ph type="body" idx="1"/>
          </p:nvPr>
        </p:nvSpPr>
        <p:spPr/>
        <p:txBody>
          <a:bodyPr/>
          <a:lstStyle/>
          <a:p>
            <a:r>
              <a:rPr lang="en-US" dirty="0"/>
              <a:t>Fargo (Water-year Accumulation)</a:t>
            </a:r>
          </a:p>
        </p:txBody>
      </p:sp>
      <p:sp>
        <p:nvSpPr>
          <p:cNvPr id="5" name="Text Placeholder 4">
            <a:extLst>
              <a:ext uri="{FF2B5EF4-FFF2-40B4-BE49-F238E27FC236}">
                <a16:creationId xmlns:a16="http://schemas.microsoft.com/office/drawing/2014/main" id="{C1345512-D20A-4876-BCA8-FB9A665998D0}"/>
              </a:ext>
            </a:extLst>
          </p:cNvPr>
          <p:cNvSpPr>
            <a:spLocks noGrp="1"/>
          </p:cNvSpPr>
          <p:nvPr>
            <p:ph type="body" sz="quarter" idx="3"/>
          </p:nvPr>
        </p:nvSpPr>
        <p:spPr>
          <a:xfrm>
            <a:off x="6172200" y="1681163"/>
            <a:ext cx="5279994" cy="823912"/>
          </a:xfrm>
        </p:spPr>
        <p:txBody>
          <a:bodyPr/>
          <a:lstStyle/>
          <a:p>
            <a:r>
              <a:rPr lang="en-US" dirty="0"/>
              <a:t>Grand Forks (Water-year Accumulation)</a:t>
            </a:r>
          </a:p>
        </p:txBody>
      </p:sp>
      <p:graphicFrame>
        <p:nvGraphicFramePr>
          <p:cNvPr id="24" name="Table 23">
            <a:extLst>
              <a:ext uri="{FF2B5EF4-FFF2-40B4-BE49-F238E27FC236}">
                <a16:creationId xmlns:a16="http://schemas.microsoft.com/office/drawing/2014/main" id="{F0EC9856-FA4F-4E3A-9C9A-BF1CDD4C42CB}"/>
              </a:ext>
            </a:extLst>
          </p:cNvPr>
          <p:cNvGraphicFramePr>
            <a:graphicFrameLocks noGrp="1"/>
          </p:cNvGraphicFramePr>
          <p:nvPr>
            <p:extLst>
              <p:ext uri="{D42A27DB-BD31-4B8C-83A1-F6EECF244321}">
                <p14:modId xmlns:p14="http://schemas.microsoft.com/office/powerpoint/2010/main" val="2465199635"/>
              </p:ext>
            </p:extLst>
          </p:nvPr>
        </p:nvGraphicFramePr>
        <p:xfrm>
          <a:off x="814387" y="5373337"/>
          <a:ext cx="5157787" cy="1296855"/>
        </p:xfrm>
        <a:graphic>
          <a:graphicData uri="http://schemas.openxmlformats.org/drawingml/2006/table">
            <a:tbl>
              <a:tblPr firstRow="1" bandRow="1">
                <a:tableStyleId>{5C22544A-7EE6-4342-B048-85BDC9FD1C3A}</a:tableStyleId>
              </a:tblPr>
              <a:tblGrid>
                <a:gridCol w="3291082">
                  <a:extLst>
                    <a:ext uri="{9D8B030D-6E8A-4147-A177-3AD203B41FA5}">
                      <a16:colId xmlns:a16="http://schemas.microsoft.com/office/drawing/2014/main" val="2871975596"/>
                    </a:ext>
                  </a:extLst>
                </a:gridCol>
                <a:gridCol w="1866705">
                  <a:extLst>
                    <a:ext uri="{9D8B030D-6E8A-4147-A177-3AD203B41FA5}">
                      <a16:colId xmlns:a16="http://schemas.microsoft.com/office/drawing/2014/main" val="3793130764"/>
                    </a:ext>
                  </a:extLst>
                </a:gridCol>
              </a:tblGrid>
              <a:tr h="279885">
                <a:tc>
                  <a:txBody>
                    <a:bodyPr/>
                    <a:lstStyle/>
                    <a:p>
                      <a:endParaRPr lang="en-US" sz="1200" dirty="0"/>
                    </a:p>
                  </a:txBody>
                  <a:tcPr/>
                </a:tc>
                <a:tc>
                  <a:txBody>
                    <a:bodyPr/>
                    <a:lstStyle/>
                    <a:p>
                      <a:r>
                        <a:rPr lang="en-US" sz="1200" dirty="0"/>
                        <a:t>Accumulation (in)</a:t>
                      </a:r>
                    </a:p>
                  </a:txBody>
                  <a:tcPr/>
                </a:tc>
                <a:extLst>
                  <a:ext uri="{0D108BD9-81ED-4DB2-BD59-A6C34878D82A}">
                    <a16:rowId xmlns:a16="http://schemas.microsoft.com/office/drawing/2014/main" val="19344168"/>
                  </a:ext>
                </a:extLst>
              </a:tr>
              <a:tr h="279885">
                <a:tc>
                  <a:txBody>
                    <a:bodyPr/>
                    <a:lstStyle/>
                    <a:p>
                      <a:r>
                        <a:rPr lang="en-US" sz="1200" dirty="0"/>
                        <a:t>Oct 1 to date (Departure from normal; Ranking)</a:t>
                      </a:r>
                    </a:p>
                  </a:txBody>
                  <a:tcPr/>
                </a:tc>
                <a:tc>
                  <a:txBody>
                    <a:bodyPr/>
                    <a:lstStyle/>
                    <a:p>
                      <a:r>
                        <a:rPr lang="en-US" sz="1200" dirty="0"/>
                        <a:t>7.15 (-6.5; 6th Driest since 1881)</a:t>
                      </a:r>
                    </a:p>
                  </a:txBody>
                  <a:tcPr/>
                </a:tc>
                <a:extLst>
                  <a:ext uri="{0D108BD9-81ED-4DB2-BD59-A6C34878D82A}">
                    <a16:rowId xmlns:a16="http://schemas.microsoft.com/office/drawing/2014/main" val="436809058"/>
                  </a:ext>
                </a:extLst>
              </a:tr>
              <a:tr h="279885">
                <a:tc>
                  <a:txBody>
                    <a:bodyPr/>
                    <a:lstStyle/>
                    <a:p>
                      <a:r>
                        <a:rPr lang="en-US" sz="1200" dirty="0"/>
                        <a:t>1981-2010 Average</a:t>
                      </a:r>
                    </a:p>
                  </a:txBody>
                  <a:tcPr/>
                </a:tc>
                <a:tc>
                  <a:txBody>
                    <a:bodyPr/>
                    <a:lstStyle/>
                    <a:p>
                      <a:r>
                        <a:rPr lang="en-US" sz="1200" dirty="0"/>
                        <a:t>13.65</a:t>
                      </a:r>
                    </a:p>
                  </a:txBody>
                  <a:tcPr/>
                </a:tc>
                <a:extLst>
                  <a:ext uri="{0D108BD9-81ED-4DB2-BD59-A6C34878D82A}">
                    <a16:rowId xmlns:a16="http://schemas.microsoft.com/office/drawing/2014/main" val="424063759"/>
                  </a:ext>
                </a:extLst>
              </a:tr>
              <a:tr h="279885">
                <a:tc>
                  <a:txBody>
                    <a:bodyPr/>
                    <a:lstStyle/>
                    <a:p>
                      <a:r>
                        <a:rPr lang="en-US" sz="1200" dirty="0"/>
                        <a:t>The lowest on record for the period (year)</a:t>
                      </a:r>
                    </a:p>
                  </a:txBody>
                  <a:tcPr/>
                </a:tc>
                <a:tc>
                  <a:txBody>
                    <a:bodyPr/>
                    <a:lstStyle/>
                    <a:p>
                      <a:r>
                        <a:rPr lang="en-US" sz="1200" dirty="0"/>
                        <a:t>6.21 (1912-13)</a:t>
                      </a:r>
                    </a:p>
                  </a:txBody>
                  <a:tcPr/>
                </a:tc>
                <a:extLst>
                  <a:ext uri="{0D108BD9-81ED-4DB2-BD59-A6C34878D82A}">
                    <a16:rowId xmlns:a16="http://schemas.microsoft.com/office/drawing/2014/main" val="3633759562"/>
                  </a:ext>
                </a:extLst>
              </a:tr>
            </a:tbl>
          </a:graphicData>
        </a:graphic>
      </p:graphicFrame>
      <p:graphicFrame>
        <p:nvGraphicFramePr>
          <p:cNvPr id="25" name="Table 24">
            <a:extLst>
              <a:ext uri="{FF2B5EF4-FFF2-40B4-BE49-F238E27FC236}">
                <a16:creationId xmlns:a16="http://schemas.microsoft.com/office/drawing/2014/main" id="{2C14C629-4F6E-4BA8-9937-6BFAA1FB79C6}"/>
              </a:ext>
            </a:extLst>
          </p:cNvPr>
          <p:cNvGraphicFramePr>
            <a:graphicFrameLocks noGrp="1"/>
          </p:cNvGraphicFramePr>
          <p:nvPr>
            <p:extLst>
              <p:ext uri="{D42A27DB-BD31-4B8C-83A1-F6EECF244321}">
                <p14:modId xmlns:p14="http://schemas.microsoft.com/office/powerpoint/2010/main" val="3072117340"/>
              </p:ext>
            </p:extLst>
          </p:nvPr>
        </p:nvGraphicFramePr>
        <p:xfrm>
          <a:off x="6219828" y="5373337"/>
          <a:ext cx="5157787" cy="1296855"/>
        </p:xfrm>
        <a:graphic>
          <a:graphicData uri="http://schemas.openxmlformats.org/drawingml/2006/table">
            <a:tbl>
              <a:tblPr firstRow="1" bandRow="1">
                <a:tableStyleId>{5C22544A-7EE6-4342-B048-85BDC9FD1C3A}</a:tableStyleId>
              </a:tblPr>
              <a:tblGrid>
                <a:gridCol w="3291082">
                  <a:extLst>
                    <a:ext uri="{9D8B030D-6E8A-4147-A177-3AD203B41FA5}">
                      <a16:colId xmlns:a16="http://schemas.microsoft.com/office/drawing/2014/main" val="2871975596"/>
                    </a:ext>
                  </a:extLst>
                </a:gridCol>
                <a:gridCol w="1866705">
                  <a:extLst>
                    <a:ext uri="{9D8B030D-6E8A-4147-A177-3AD203B41FA5}">
                      <a16:colId xmlns:a16="http://schemas.microsoft.com/office/drawing/2014/main" val="3793130764"/>
                    </a:ext>
                  </a:extLst>
                </a:gridCol>
              </a:tblGrid>
              <a:tr h="279885">
                <a:tc>
                  <a:txBody>
                    <a:bodyPr/>
                    <a:lstStyle/>
                    <a:p>
                      <a:endParaRPr lang="en-US" sz="1200" dirty="0"/>
                    </a:p>
                  </a:txBody>
                  <a:tcPr/>
                </a:tc>
                <a:tc>
                  <a:txBody>
                    <a:bodyPr/>
                    <a:lstStyle/>
                    <a:p>
                      <a:r>
                        <a:rPr lang="en-US" sz="1200" dirty="0"/>
                        <a:t>Accumulation (in)</a:t>
                      </a:r>
                    </a:p>
                  </a:txBody>
                  <a:tcPr/>
                </a:tc>
                <a:extLst>
                  <a:ext uri="{0D108BD9-81ED-4DB2-BD59-A6C34878D82A}">
                    <a16:rowId xmlns:a16="http://schemas.microsoft.com/office/drawing/2014/main" val="19344168"/>
                  </a:ext>
                </a:extLst>
              </a:tr>
              <a:tr h="279885">
                <a:tc>
                  <a:txBody>
                    <a:bodyPr/>
                    <a:lstStyle/>
                    <a:p>
                      <a:r>
                        <a:rPr lang="en-US" sz="1200" dirty="0"/>
                        <a:t>Oct 1 to date (Departure from normal; Rank)</a:t>
                      </a:r>
                    </a:p>
                  </a:txBody>
                  <a:tcPr/>
                </a:tc>
                <a:tc>
                  <a:txBody>
                    <a:bodyPr/>
                    <a:lstStyle/>
                    <a:p>
                      <a:r>
                        <a:rPr lang="en-US" sz="1200" dirty="0"/>
                        <a:t>6.36 (-5.03; 7th Driest since 1892)</a:t>
                      </a:r>
                    </a:p>
                  </a:txBody>
                  <a:tcPr/>
                </a:tc>
                <a:extLst>
                  <a:ext uri="{0D108BD9-81ED-4DB2-BD59-A6C34878D82A}">
                    <a16:rowId xmlns:a16="http://schemas.microsoft.com/office/drawing/2014/main" val="436809058"/>
                  </a:ext>
                </a:extLst>
              </a:tr>
              <a:tr h="279885">
                <a:tc>
                  <a:txBody>
                    <a:bodyPr/>
                    <a:lstStyle/>
                    <a:p>
                      <a:r>
                        <a:rPr lang="en-US" sz="1200" dirty="0"/>
                        <a:t>1981-2010 Average</a:t>
                      </a:r>
                    </a:p>
                  </a:txBody>
                  <a:tcPr/>
                </a:tc>
                <a:tc>
                  <a:txBody>
                    <a:bodyPr/>
                    <a:lstStyle/>
                    <a:p>
                      <a:r>
                        <a:rPr lang="en-US" sz="1200" dirty="0"/>
                        <a:t>11.39</a:t>
                      </a:r>
                    </a:p>
                  </a:txBody>
                  <a:tcPr/>
                </a:tc>
                <a:extLst>
                  <a:ext uri="{0D108BD9-81ED-4DB2-BD59-A6C34878D82A}">
                    <a16:rowId xmlns:a16="http://schemas.microsoft.com/office/drawing/2014/main" val="424063759"/>
                  </a:ext>
                </a:extLst>
              </a:tr>
              <a:tr h="279885">
                <a:tc>
                  <a:txBody>
                    <a:bodyPr/>
                    <a:lstStyle/>
                    <a:p>
                      <a:r>
                        <a:rPr lang="en-US" sz="1200" dirty="0"/>
                        <a:t>The lowest on record for the period (year)</a:t>
                      </a:r>
                    </a:p>
                  </a:txBody>
                  <a:tcPr/>
                </a:tc>
                <a:tc>
                  <a:txBody>
                    <a:bodyPr/>
                    <a:lstStyle/>
                    <a:p>
                      <a:r>
                        <a:rPr lang="en-US" sz="1200" dirty="0"/>
                        <a:t>5.09 (1962-63)</a:t>
                      </a:r>
                    </a:p>
                  </a:txBody>
                  <a:tcPr/>
                </a:tc>
                <a:extLst>
                  <a:ext uri="{0D108BD9-81ED-4DB2-BD59-A6C34878D82A}">
                    <a16:rowId xmlns:a16="http://schemas.microsoft.com/office/drawing/2014/main" val="3633759562"/>
                  </a:ext>
                </a:extLst>
              </a:tr>
            </a:tbl>
          </a:graphicData>
        </a:graphic>
      </p:graphicFrame>
      <p:pic>
        <p:nvPicPr>
          <p:cNvPr id="8" name="Content Placeholder 7">
            <a:extLst>
              <a:ext uri="{FF2B5EF4-FFF2-40B4-BE49-F238E27FC236}">
                <a16:creationId xmlns:a16="http://schemas.microsoft.com/office/drawing/2014/main" id="{CAE43E62-75E2-4561-8A9C-C7CCF0BFD9D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9788" y="3525597"/>
            <a:ext cx="5157787" cy="1643543"/>
          </a:xfrm>
        </p:spPr>
      </p:pic>
      <p:pic>
        <p:nvPicPr>
          <p:cNvPr id="12" name="Content Placeholder 11">
            <a:extLst>
              <a:ext uri="{FF2B5EF4-FFF2-40B4-BE49-F238E27FC236}">
                <a16:creationId xmlns:a16="http://schemas.microsoft.com/office/drawing/2014/main" id="{8C08BED8-B581-427B-8B49-C293DF822B20}"/>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172200" y="3521550"/>
            <a:ext cx="5183188" cy="1651637"/>
          </a:xfrm>
        </p:spPr>
      </p:pic>
    </p:spTree>
    <p:extLst>
      <p:ext uri="{BB962C8B-B14F-4D97-AF65-F5344CB8AC3E}">
        <p14:creationId xmlns:p14="http://schemas.microsoft.com/office/powerpoint/2010/main" val="2613780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30-Day Precipitation</a:t>
            </a:r>
          </a:p>
        </p:txBody>
      </p:sp>
      <p:sp>
        <p:nvSpPr>
          <p:cNvPr id="8" name="Text Placeholder 7"/>
          <p:cNvSpPr>
            <a:spLocks noGrp="1"/>
          </p:cNvSpPr>
          <p:nvPr>
            <p:ph type="body" idx="1"/>
          </p:nvPr>
        </p:nvSpPr>
        <p:spPr/>
        <p:txBody>
          <a:bodyPr/>
          <a:lstStyle/>
          <a:p>
            <a:r>
              <a:rPr lang="en-US" dirty="0"/>
              <a:t>Total Accumulation</a:t>
            </a:r>
          </a:p>
        </p:txBody>
      </p:sp>
      <p:sp>
        <p:nvSpPr>
          <p:cNvPr id="10" name="Text Placeholder 9"/>
          <p:cNvSpPr>
            <a:spLocks noGrp="1"/>
          </p:cNvSpPr>
          <p:nvPr>
            <p:ph type="body" sz="quarter" idx="3"/>
          </p:nvPr>
        </p:nvSpPr>
        <p:spPr/>
        <p:txBody>
          <a:bodyPr/>
          <a:lstStyle/>
          <a:p>
            <a:r>
              <a:rPr lang="en-US" dirty="0"/>
              <a:t>% of Normal</a:t>
            </a:r>
          </a:p>
        </p:txBody>
      </p:sp>
      <p:sp>
        <p:nvSpPr>
          <p:cNvPr id="9" name="TextBox 8">
            <a:extLst>
              <a:ext uri="{FF2B5EF4-FFF2-40B4-BE49-F238E27FC236}">
                <a16:creationId xmlns:a16="http://schemas.microsoft.com/office/drawing/2014/main" id="{934F1E96-488A-42C5-8B67-B3D530885B32}"/>
              </a:ext>
            </a:extLst>
          </p:cNvPr>
          <p:cNvSpPr txBox="1"/>
          <p:nvPr/>
        </p:nvSpPr>
        <p:spPr>
          <a:xfrm>
            <a:off x="3441395" y="6325637"/>
            <a:ext cx="4821000" cy="369332"/>
          </a:xfrm>
          <a:prstGeom prst="rect">
            <a:avLst/>
          </a:prstGeom>
          <a:noFill/>
        </p:spPr>
        <p:txBody>
          <a:bodyPr wrap="none" rtlCol="0">
            <a:spAutoFit/>
          </a:bodyPr>
          <a:lstStyle/>
          <a:p>
            <a:r>
              <a:rPr lang="en-US" dirty="0"/>
              <a:t>NDAWN Center: </a:t>
            </a:r>
            <a:r>
              <a:rPr lang="en-US" dirty="0">
                <a:hlinkClick r:id="rId2"/>
              </a:rPr>
              <a:t>https://ndawn.ndsu.nodak.edu/</a:t>
            </a:r>
            <a:r>
              <a:rPr lang="en-US" dirty="0"/>
              <a:t> </a:t>
            </a:r>
          </a:p>
        </p:txBody>
      </p:sp>
      <p:pic>
        <p:nvPicPr>
          <p:cNvPr id="14" name="Content Placeholder 13">
            <a:extLst>
              <a:ext uri="{FF2B5EF4-FFF2-40B4-BE49-F238E27FC236}">
                <a16:creationId xmlns:a16="http://schemas.microsoft.com/office/drawing/2014/main" id="{79FE822F-3604-4614-9418-B8A0AAE85744}"/>
              </a:ext>
            </a:extLst>
          </p:cNvPr>
          <p:cNvPicPr>
            <a:picLocks noGrp="1" noChangeAspect="1"/>
          </p:cNvPicPr>
          <p:nvPr>
            <p:ph sz="half" idx="2"/>
          </p:nvPr>
        </p:nvPicPr>
        <p:blipFill>
          <a:blip r:embed="rId3"/>
          <a:stretch>
            <a:fillRect/>
          </a:stretch>
        </p:blipFill>
        <p:spPr>
          <a:xfrm>
            <a:off x="839788" y="2840149"/>
            <a:ext cx="5157787" cy="3014439"/>
          </a:xfrm>
          <a:prstGeom prst="rect">
            <a:avLst/>
          </a:prstGeom>
        </p:spPr>
      </p:pic>
      <p:pic>
        <p:nvPicPr>
          <p:cNvPr id="18" name="Content Placeholder 17">
            <a:extLst>
              <a:ext uri="{FF2B5EF4-FFF2-40B4-BE49-F238E27FC236}">
                <a16:creationId xmlns:a16="http://schemas.microsoft.com/office/drawing/2014/main" id="{7B92F5F0-E354-4EC1-8B97-12FF91F6D399}"/>
              </a:ext>
            </a:extLst>
          </p:cNvPr>
          <p:cNvPicPr>
            <a:picLocks noGrp="1" noChangeAspect="1"/>
          </p:cNvPicPr>
          <p:nvPr>
            <p:ph sz="quarter" idx="4"/>
          </p:nvPr>
        </p:nvPicPr>
        <p:blipFill>
          <a:blip r:embed="rId4"/>
          <a:stretch>
            <a:fillRect/>
          </a:stretch>
        </p:blipFill>
        <p:spPr>
          <a:xfrm>
            <a:off x="6172200" y="2832726"/>
            <a:ext cx="5183188" cy="3029285"/>
          </a:xfrm>
          <a:prstGeom prst="rect">
            <a:avLst/>
          </a:prstGeom>
        </p:spPr>
      </p:pic>
    </p:spTree>
    <p:extLst>
      <p:ext uri="{BB962C8B-B14F-4D97-AF65-F5344CB8AC3E}">
        <p14:creationId xmlns:p14="http://schemas.microsoft.com/office/powerpoint/2010/main" val="3799755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Term Precipitation % of Normal</a:t>
            </a:r>
          </a:p>
        </p:txBody>
      </p:sp>
      <p:sp>
        <p:nvSpPr>
          <p:cNvPr id="8" name="Text Placeholder 7"/>
          <p:cNvSpPr>
            <a:spLocks noGrp="1"/>
          </p:cNvSpPr>
          <p:nvPr>
            <p:ph type="body" idx="1"/>
          </p:nvPr>
        </p:nvSpPr>
        <p:spPr/>
        <p:txBody>
          <a:bodyPr/>
          <a:lstStyle/>
          <a:p>
            <a:r>
              <a:rPr lang="en-US" dirty="0"/>
              <a:t>Last 60 Days</a:t>
            </a:r>
          </a:p>
        </p:txBody>
      </p:sp>
      <p:sp>
        <p:nvSpPr>
          <p:cNvPr id="10" name="Text Placeholder 9"/>
          <p:cNvSpPr>
            <a:spLocks noGrp="1"/>
          </p:cNvSpPr>
          <p:nvPr>
            <p:ph type="body" sz="quarter" idx="3"/>
          </p:nvPr>
        </p:nvSpPr>
        <p:spPr/>
        <p:txBody>
          <a:bodyPr/>
          <a:lstStyle/>
          <a:p>
            <a:r>
              <a:rPr lang="en-US" dirty="0"/>
              <a:t>Last 90 Days</a:t>
            </a:r>
          </a:p>
        </p:txBody>
      </p:sp>
      <p:sp>
        <p:nvSpPr>
          <p:cNvPr id="9" name="TextBox 8">
            <a:extLst>
              <a:ext uri="{FF2B5EF4-FFF2-40B4-BE49-F238E27FC236}">
                <a16:creationId xmlns:a16="http://schemas.microsoft.com/office/drawing/2014/main" id="{55D31A88-B38E-4B84-A1E8-4AF0A173C043}"/>
              </a:ext>
            </a:extLst>
          </p:cNvPr>
          <p:cNvSpPr txBox="1"/>
          <p:nvPr/>
        </p:nvSpPr>
        <p:spPr>
          <a:xfrm>
            <a:off x="6806623" y="6189662"/>
            <a:ext cx="3914341" cy="369332"/>
          </a:xfrm>
          <a:prstGeom prst="rect">
            <a:avLst/>
          </a:prstGeom>
          <a:noFill/>
        </p:spPr>
        <p:txBody>
          <a:bodyPr wrap="none" rtlCol="0">
            <a:spAutoFit/>
          </a:bodyPr>
          <a:lstStyle/>
          <a:p>
            <a:r>
              <a:rPr lang="en-US" dirty="0"/>
              <a:t>AHPS: </a:t>
            </a:r>
            <a:r>
              <a:rPr lang="en-US" dirty="0">
                <a:hlinkClick r:id="rId2"/>
              </a:rPr>
              <a:t>https://water.weather.gov/ahps/</a:t>
            </a:r>
            <a:r>
              <a:rPr lang="en-US" dirty="0"/>
              <a:t> </a:t>
            </a:r>
          </a:p>
        </p:txBody>
      </p:sp>
      <p:sp>
        <p:nvSpPr>
          <p:cNvPr id="15" name="TextBox 14">
            <a:extLst>
              <a:ext uri="{FF2B5EF4-FFF2-40B4-BE49-F238E27FC236}">
                <a16:creationId xmlns:a16="http://schemas.microsoft.com/office/drawing/2014/main" id="{9E590868-C8CD-47F5-B8D3-A5A44EB37D7C}"/>
              </a:ext>
            </a:extLst>
          </p:cNvPr>
          <p:cNvSpPr txBox="1"/>
          <p:nvPr/>
        </p:nvSpPr>
        <p:spPr>
          <a:xfrm>
            <a:off x="1008181" y="6189662"/>
            <a:ext cx="4821000" cy="369332"/>
          </a:xfrm>
          <a:prstGeom prst="rect">
            <a:avLst/>
          </a:prstGeom>
          <a:noFill/>
        </p:spPr>
        <p:txBody>
          <a:bodyPr wrap="none" rtlCol="0">
            <a:spAutoFit/>
          </a:bodyPr>
          <a:lstStyle/>
          <a:p>
            <a:r>
              <a:rPr lang="en-US" dirty="0"/>
              <a:t>NDAWN Center: </a:t>
            </a:r>
            <a:r>
              <a:rPr lang="en-US" dirty="0">
                <a:hlinkClick r:id="rId3"/>
              </a:rPr>
              <a:t>https://ndawn.ndsu.nodak.edu/</a:t>
            </a:r>
            <a:r>
              <a:rPr lang="en-US" dirty="0"/>
              <a:t> </a:t>
            </a:r>
          </a:p>
        </p:txBody>
      </p:sp>
      <p:pic>
        <p:nvPicPr>
          <p:cNvPr id="12" name="Content Placeholder 11">
            <a:extLst>
              <a:ext uri="{FF2B5EF4-FFF2-40B4-BE49-F238E27FC236}">
                <a16:creationId xmlns:a16="http://schemas.microsoft.com/office/drawing/2014/main" id="{C4E862D9-F508-46AF-A8FD-DED00B222B06}"/>
              </a:ext>
            </a:extLst>
          </p:cNvPr>
          <p:cNvPicPr>
            <a:picLocks noGrp="1" noChangeAspect="1"/>
          </p:cNvPicPr>
          <p:nvPr>
            <p:ph sz="half" idx="2"/>
          </p:nvPr>
        </p:nvPicPr>
        <p:blipFill>
          <a:blip r:embed="rId4"/>
          <a:stretch>
            <a:fillRect/>
          </a:stretch>
        </p:blipFill>
        <p:spPr>
          <a:xfrm>
            <a:off x="839788" y="2840149"/>
            <a:ext cx="5157787" cy="3014439"/>
          </a:xfrm>
          <a:prstGeom prst="rect">
            <a:avLst/>
          </a:prstGeom>
        </p:spPr>
      </p:pic>
      <p:pic>
        <p:nvPicPr>
          <p:cNvPr id="3074" name="Picture 2" descr="https://water.weather.gov/precip/full.php?day=18&amp;month=06&amp;year=2021&amp;time_type=recent&amp;time_frame=last90days&amp;recent_type=today&amp;product=percent&amp;units=eng&amp;domain=current&amp;geo_width=978393.9620499946&amp;geo_height=611496.226281248&amp;xmin=-104.71069329687128&amp;ymin=45.67481605651768&amp;xmax=-95.92163079687363&amp;ymax=49.38175215506987&amp;layers=%7b%22precip_layer%22:%220.75%22,%22rfc_layer%22:%22-1%22,%22state_layer%22:%22-1%22,%22hsa_layer%22:%22-1%22,%22county_layer%22:0.75%7d">
            <a:extLst>
              <a:ext uri="{FF2B5EF4-FFF2-40B4-BE49-F238E27FC236}">
                <a16:creationId xmlns:a16="http://schemas.microsoft.com/office/drawing/2014/main" id="{EFDAEBE6-FBA4-4046-8AAF-52AD9B52260A}"/>
              </a:ext>
            </a:extLst>
          </p:cNvPr>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889597"/>
            <a:ext cx="5183188" cy="291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30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6-Month Precipitation % of Normal</a:t>
            </a:r>
          </a:p>
        </p:txBody>
      </p:sp>
      <p:sp>
        <p:nvSpPr>
          <p:cNvPr id="7" name="TextBox 6">
            <a:extLst>
              <a:ext uri="{FF2B5EF4-FFF2-40B4-BE49-F238E27FC236}">
                <a16:creationId xmlns:a16="http://schemas.microsoft.com/office/drawing/2014/main" id="{A98A1780-2BC4-4288-B3FA-BB0AE4DBAEB0}"/>
              </a:ext>
            </a:extLst>
          </p:cNvPr>
          <p:cNvSpPr txBox="1"/>
          <p:nvPr/>
        </p:nvSpPr>
        <p:spPr>
          <a:xfrm>
            <a:off x="4260160" y="6308209"/>
            <a:ext cx="3914341" cy="369332"/>
          </a:xfrm>
          <a:prstGeom prst="rect">
            <a:avLst/>
          </a:prstGeom>
          <a:noFill/>
        </p:spPr>
        <p:txBody>
          <a:bodyPr wrap="none" rtlCol="0">
            <a:spAutoFit/>
          </a:bodyPr>
          <a:lstStyle/>
          <a:p>
            <a:r>
              <a:rPr lang="en-US" dirty="0"/>
              <a:t>AHPS: </a:t>
            </a:r>
            <a:r>
              <a:rPr lang="en-US" dirty="0">
                <a:hlinkClick r:id="rId2"/>
              </a:rPr>
              <a:t>https://water.weather.gov/ahps/</a:t>
            </a:r>
            <a:r>
              <a:rPr lang="en-US" dirty="0"/>
              <a:t> </a:t>
            </a:r>
          </a:p>
        </p:txBody>
      </p:sp>
      <p:pic>
        <p:nvPicPr>
          <p:cNvPr id="4098" name="Picture 2" descr="https://water.weather.gov/precip/full.php?day=18&amp;month=06&amp;year=2021&amp;time_type=recent&amp;time_frame=last180days&amp;recent_type=today&amp;product=percent&amp;units=eng&amp;domain=current&amp;geo_width=978393.9620499946&amp;geo_height=611496.226281248&amp;xmin=-104.71069329687128&amp;ymin=45.67481605651768&amp;xmax=-95.92163079687363&amp;ymax=49.38175215506987&amp;layers=%7b%22precip_layer%22:%220.75%22,%22rfc_layer%22:%22-1%22,%22state_layer%22:%22-1%22,%22hsa_layer%22:%22-1%22,%22county_layer%22:0.75%7d">
            <a:extLst>
              <a:ext uri="{FF2B5EF4-FFF2-40B4-BE49-F238E27FC236}">
                <a16:creationId xmlns:a16="http://schemas.microsoft.com/office/drawing/2014/main" id="{7933FE50-AD8A-41AC-86A4-1C91F55807CD}"/>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423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B62481-8CB3-40F5-943F-CACB84080D50}"/>
              </a:ext>
            </a:extLst>
          </p:cNvPr>
          <p:cNvPicPr>
            <a:picLocks noChangeAspect="1"/>
          </p:cNvPicPr>
          <p:nvPr/>
        </p:nvPicPr>
        <p:blipFill>
          <a:blip r:embed="rId3"/>
          <a:stretch>
            <a:fillRect/>
          </a:stretch>
        </p:blipFill>
        <p:spPr>
          <a:xfrm>
            <a:off x="1658470" y="0"/>
            <a:ext cx="8875059" cy="6858000"/>
          </a:xfrm>
          <a:prstGeom prst="rect">
            <a:avLst/>
          </a:prstGeom>
        </p:spPr>
      </p:pic>
      <p:sp>
        <p:nvSpPr>
          <p:cNvPr id="23" name="Rounded Rectangular Callout 22"/>
          <p:cNvSpPr/>
          <p:nvPr/>
        </p:nvSpPr>
        <p:spPr>
          <a:xfrm>
            <a:off x="6149052" y="5368683"/>
            <a:ext cx="938725" cy="901056"/>
          </a:xfrm>
          <a:prstGeom prst="wedgeRoundRectCallout">
            <a:avLst>
              <a:gd name="adj1" fmla="val 7106"/>
              <a:gd name="adj2" fmla="val -84860"/>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D1</a:t>
            </a:r>
          </a:p>
          <a:p>
            <a:pPr algn="ctr"/>
            <a:r>
              <a:rPr lang="en-US" dirty="0">
                <a:solidFill>
                  <a:schemeClr val="tx1"/>
                </a:solidFill>
              </a:rPr>
              <a:t>100%</a:t>
            </a:r>
          </a:p>
          <a:p>
            <a:pPr algn="ctr"/>
            <a:r>
              <a:rPr lang="en-US" dirty="0">
                <a:solidFill>
                  <a:schemeClr val="tx1"/>
                </a:solidFill>
              </a:rPr>
              <a:t>(1%)</a:t>
            </a:r>
          </a:p>
        </p:txBody>
      </p:sp>
      <p:sp>
        <p:nvSpPr>
          <p:cNvPr id="4" name="Rounded Rectangle 3"/>
          <p:cNvSpPr/>
          <p:nvPr/>
        </p:nvSpPr>
        <p:spPr>
          <a:xfrm>
            <a:off x="140638" y="397891"/>
            <a:ext cx="227798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Cumulative % area</a:t>
            </a:r>
          </a:p>
          <a:p>
            <a:pPr algn="ctr"/>
            <a:r>
              <a:rPr lang="en-US" sz="1200" dirty="0"/>
              <a:t>(% Weekly Change)</a:t>
            </a:r>
          </a:p>
        </p:txBody>
      </p:sp>
      <p:sp>
        <p:nvSpPr>
          <p:cNvPr id="9" name="Rounded Rectangular Callout 22">
            <a:extLst>
              <a:ext uri="{FF2B5EF4-FFF2-40B4-BE49-F238E27FC236}">
                <a16:creationId xmlns:a16="http://schemas.microsoft.com/office/drawing/2014/main" id="{F324C7A2-4F6A-4481-B395-047BB15EE1B5}"/>
              </a:ext>
            </a:extLst>
          </p:cNvPr>
          <p:cNvSpPr/>
          <p:nvPr/>
        </p:nvSpPr>
        <p:spPr>
          <a:xfrm>
            <a:off x="6227975" y="1702720"/>
            <a:ext cx="938725" cy="901056"/>
          </a:xfrm>
          <a:prstGeom prst="wedgeRoundRectCallout">
            <a:avLst>
              <a:gd name="adj1" fmla="val -43402"/>
              <a:gd name="adj2" fmla="val 93875"/>
              <a:gd name="adj3" fmla="val 16667"/>
            </a:avLst>
          </a:prstGeom>
          <a:solidFill>
            <a:srgbClr val="FFA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D2</a:t>
            </a:r>
          </a:p>
          <a:p>
            <a:pPr algn="ctr"/>
            <a:r>
              <a:rPr lang="en-US" dirty="0">
                <a:solidFill>
                  <a:schemeClr val="tx1"/>
                </a:solidFill>
              </a:rPr>
              <a:t>93%</a:t>
            </a:r>
          </a:p>
          <a:p>
            <a:pPr algn="ctr"/>
            <a:r>
              <a:rPr lang="en-US" dirty="0">
                <a:solidFill>
                  <a:schemeClr val="tx1"/>
                </a:solidFill>
              </a:rPr>
              <a:t>(+1%)</a:t>
            </a:r>
          </a:p>
        </p:txBody>
      </p:sp>
      <p:sp>
        <p:nvSpPr>
          <p:cNvPr id="3" name="Rectangle 2">
            <a:extLst>
              <a:ext uri="{FF2B5EF4-FFF2-40B4-BE49-F238E27FC236}">
                <a16:creationId xmlns:a16="http://schemas.microsoft.com/office/drawing/2014/main" id="{689F91AC-07E0-4BB4-8122-1D617DF11E51}"/>
              </a:ext>
            </a:extLst>
          </p:cNvPr>
          <p:cNvSpPr/>
          <p:nvPr/>
        </p:nvSpPr>
        <p:spPr>
          <a:xfrm>
            <a:off x="140638" y="6099543"/>
            <a:ext cx="5983946" cy="369332"/>
          </a:xfrm>
          <a:prstGeom prst="rect">
            <a:avLst/>
          </a:prstGeom>
        </p:spPr>
        <p:txBody>
          <a:bodyPr wrap="none">
            <a:spAutoFit/>
          </a:bodyPr>
          <a:lstStyle/>
          <a:p>
            <a:r>
              <a:rPr lang="en-US" dirty="0">
                <a:solidFill>
                  <a:srgbClr val="67625F"/>
                </a:solidFill>
                <a:latin typeface="Open Sans"/>
              </a:rPr>
              <a:t>Estimated Population in Drought Areas: </a:t>
            </a:r>
            <a:r>
              <a:rPr lang="en-US" b="1" dirty="0"/>
              <a:t> 672,591 </a:t>
            </a:r>
            <a:r>
              <a:rPr lang="en-US" dirty="0"/>
              <a:t>(+9,112)</a:t>
            </a:r>
          </a:p>
        </p:txBody>
      </p:sp>
      <p:sp>
        <p:nvSpPr>
          <p:cNvPr id="5" name="TextBox 4">
            <a:extLst>
              <a:ext uri="{FF2B5EF4-FFF2-40B4-BE49-F238E27FC236}">
                <a16:creationId xmlns:a16="http://schemas.microsoft.com/office/drawing/2014/main" id="{9AE8AA87-B0C7-4FC9-97A0-198A9227DF80}"/>
              </a:ext>
            </a:extLst>
          </p:cNvPr>
          <p:cNvSpPr txBox="1"/>
          <p:nvPr/>
        </p:nvSpPr>
        <p:spPr>
          <a:xfrm>
            <a:off x="4973307" y="6585945"/>
            <a:ext cx="1051891" cy="246221"/>
          </a:xfrm>
          <a:prstGeom prst="rect">
            <a:avLst/>
          </a:prstGeom>
          <a:noFill/>
        </p:spPr>
        <p:txBody>
          <a:bodyPr wrap="none" rtlCol="0">
            <a:spAutoFit/>
          </a:bodyPr>
          <a:lstStyle/>
          <a:p>
            <a:r>
              <a:rPr lang="en-US" sz="1000" dirty="0"/>
              <a:t>(Weekly change)</a:t>
            </a:r>
          </a:p>
        </p:txBody>
      </p:sp>
      <p:sp>
        <p:nvSpPr>
          <p:cNvPr id="6" name="Right Brace 5">
            <a:extLst>
              <a:ext uri="{FF2B5EF4-FFF2-40B4-BE49-F238E27FC236}">
                <a16:creationId xmlns:a16="http://schemas.microsoft.com/office/drawing/2014/main" id="{9377B16E-91C9-485E-9550-1A3DF930288A}"/>
              </a:ext>
            </a:extLst>
          </p:cNvPr>
          <p:cNvSpPr/>
          <p:nvPr/>
        </p:nvSpPr>
        <p:spPr>
          <a:xfrm rot="5400000">
            <a:off x="5440859" y="6168184"/>
            <a:ext cx="91080" cy="69246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22">
            <a:extLst>
              <a:ext uri="{FF2B5EF4-FFF2-40B4-BE49-F238E27FC236}">
                <a16:creationId xmlns:a16="http://schemas.microsoft.com/office/drawing/2014/main" id="{922591A7-515B-4D41-9D18-6736399D14CE}"/>
              </a:ext>
            </a:extLst>
          </p:cNvPr>
          <p:cNvSpPr/>
          <p:nvPr/>
        </p:nvSpPr>
        <p:spPr>
          <a:xfrm>
            <a:off x="810265" y="3578647"/>
            <a:ext cx="938725" cy="901056"/>
          </a:xfrm>
          <a:prstGeom prst="wedgeRoundRectCallout">
            <a:avLst>
              <a:gd name="adj1" fmla="val 125371"/>
              <a:gd name="adj2" fmla="val -41291"/>
              <a:gd name="adj3" fmla="val 16667"/>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D3</a:t>
            </a:r>
          </a:p>
          <a:p>
            <a:pPr algn="ctr"/>
            <a:r>
              <a:rPr lang="en-US" dirty="0">
                <a:solidFill>
                  <a:schemeClr val="tx1"/>
                </a:solidFill>
              </a:rPr>
              <a:t>64%</a:t>
            </a:r>
          </a:p>
          <a:p>
            <a:pPr algn="ctr"/>
            <a:r>
              <a:rPr lang="en-US" dirty="0">
                <a:solidFill>
                  <a:schemeClr val="tx1"/>
                </a:solidFill>
              </a:rPr>
              <a:t>(-3%)</a:t>
            </a:r>
          </a:p>
        </p:txBody>
      </p:sp>
      <p:sp>
        <p:nvSpPr>
          <p:cNvPr id="12" name="Rounded Rectangular Callout 22">
            <a:extLst>
              <a:ext uri="{FF2B5EF4-FFF2-40B4-BE49-F238E27FC236}">
                <a16:creationId xmlns:a16="http://schemas.microsoft.com/office/drawing/2014/main" id="{98A20E6C-C2F9-494C-AA8D-D77241379BF2}"/>
              </a:ext>
            </a:extLst>
          </p:cNvPr>
          <p:cNvSpPr/>
          <p:nvPr/>
        </p:nvSpPr>
        <p:spPr>
          <a:xfrm>
            <a:off x="3625966" y="1413975"/>
            <a:ext cx="938725" cy="901056"/>
          </a:xfrm>
          <a:prstGeom prst="wedgeRoundRectCallout">
            <a:avLst>
              <a:gd name="adj1" fmla="val 9994"/>
              <a:gd name="adj2" fmla="val 101570"/>
              <a:gd name="adj3" fmla="val 16667"/>
            </a:avLst>
          </a:prstGeom>
          <a:solidFill>
            <a:srgbClr val="73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rPr>
              <a:t>D4</a:t>
            </a:r>
          </a:p>
          <a:p>
            <a:pPr algn="ctr"/>
            <a:r>
              <a:rPr lang="en-US" dirty="0">
                <a:solidFill>
                  <a:schemeClr val="bg1">
                    <a:lumMod val="85000"/>
                  </a:schemeClr>
                </a:solidFill>
              </a:rPr>
              <a:t>18%</a:t>
            </a:r>
          </a:p>
          <a:p>
            <a:pPr algn="ctr"/>
            <a:r>
              <a:rPr lang="en-US" dirty="0">
                <a:solidFill>
                  <a:schemeClr val="bg1">
                    <a:lumMod val="85000"/>
                  </a:schemeClr>
                </a:solidFill>
              </a:rPr>
              <a:t>(0%)</a:t>
            </a:r>
          </a:p>
        </p:txBody>
      </p:sp>
    </p:spTree>
    <p:extLst>
      <p:ext uri="{BB962C8B-B14F-4D97-AF65-F5344CB8AC3E}">
        <p14:creationId xmlns:p14="http://schemas.microsoft.com/office/powerpoint/2010/main" val="97651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Drought Change</a:t>
            </a:r>
          </a:p>
        </p:txBody>
      </p:sp>
      <p:sp>
        <p:nvSpPr>
          <p:cNvPr id="6" name="Text Placeholder 5"/>
          <p:cNvSpPr>
            <a:spLocks noGrp="1"/>
          </p:cNvSpPr>
          <p:nvPr>
            <p:ph type="body" idx="1"/>
          </p:nvPr>
        </p:nvSpPr>
        <p:spPr/>
        <p:txBody>
          <a:bodyPr/>
          <a:lstStyle/>
          <a:p>
            <a:r>
              <a:rPr lang="en-US" dirty="0"/>
              <a:t>4-week Change</a:t>
            </a:r>
          </a:p>
        </p:txBody>
      </p:sp>
      <p:sp>
        <p:nvSpPr>
          <p:cNvPr id="7" name="Text Placeholder 6"/>
          <p:cNvSpPr>
            <a:spLocks noGrp="1"/>
          </p:cNvSpPr>
          <p:nvPr>
            <p:ph type="body" sz="quarter" idx="3"/>
          </p:nvPr>
        </p:nvSpPr>
        <p:spPr/>
        <p:txBody>
          <a:bodyPr/>
          <a:lstStyle/>
          <a:p>
            <a:r>
              <a:rPr lang="en-US" dirty="0"/>
              <a:t>6-monthChange</a:t>
            </a:r>
          </a:p>
        </p:txBody>
      </p:sp>
      <p:pic>
        <p:nvPicPr>
          <p:cNvPr id="5122" name="Picture 2" descr="https://droughtmonitor.unl.edu/data/chng/png/20210615/20210615_ND_chng_4W.png">
            <a:extLst>
              <a:ext uri="{FF2B5EF4-FFF2-40B4-BE49-F238E27FC236}">
                <a16:creationId xmlns:a16="http://schemas.microsoft.com/office/drawing/2014/main" id="{77DBD320-8F8C-40AB-9FFC-AAAE9C211D11}"/>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34536" y="2505075"/>
            <a:ext cx="4768290" cy="36845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droughtmonitor.unl.edu/data/chng/png/20210615/20210615_ND_chng_24W.png">
            <a:extLst>
              <a:ext uri="{FF2B5EF4-FFF2-40B4-BE49-F238E27FC236}">
                <a16:creationId xmlns:a16="http://schemas.microsoft.com/office/drawing/2014/main" id="{9A20A13A-78E0-4570-AB5B-B5A716FE3CD5}"/>
              </a:ext>
            </a:extLst>
          </p:cNvPr>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379649" y="2505075"/>
            <a:ext cx="4768290"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156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7177DA6-D29F-4B2B-9CB4-72EF33DEBF5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1319"/>
          <a:stretch/>
        </p:blipFill>
        <p:spPr bwMode="auto">
          <a:xfrm>
            <a:off x="1355819" y="1825625"/>
            <a:ext cx="9480361" cy="29885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Drought Severity and Coverage Index (Statewide)</a:t>
            </a:r>
          </a:p>
        </p:txBody>
      </p:sp>
      <p:sp>
        <p:nvSpPr>
          <p:cNvPr id="10" name="TextBox 9"/>
          <p:cNvSpPr txBox="1"/>
          <p:nvPr/>
        </p:nvSpPr>
        <p:spPr>
          <a:xfrm>
            <a:off x="1111718" y="5896401"/>
            <a:ext cx="8940667" cy="830997"/>
          </a:xfrm>
          <a:prstGeom prst="rect">
            <a:avLst/>
          </a:prstGeom>
          <a:noFill/>
        </p:spPr>
        <p:txBody>
          <a:bodyPr wrap="square" rtlCol="0">
            <a:spAutoFit/>
          </a:bodyPr>
          <a:lstStyle/>
          <a:p>
            <a:r>
              <a:rPr lang="en-US" dirty="0"/>
              <a:t>Drought Severity and Coverage Index = A</a:t>
            </a:r>
            <a:r>
              <a:rPr lang="en-US" baseline="-25000" dirty="0"/>
              <a:t>DO </a:t>
            </a:r>
            <a:r>
              <a:rPr lang="en-US" dirty="0"/>
              <a:t>+ 2A</a:t>
            </a:r>
            <a:r>
              <a:rPr lang="en-US" baseline="-25000" dirty="0"/>
              <a:t>D1 </a:t>
            </a:r>
            <a:r>
              <a:rPr lang="en-US" dirty="0"/>
              <a:t>+ 3A</a:t>
            </a:r>
            <a:r>
              <a:rPr lang="en-US" baseline="-25000" dirty="0"/>
              <a:t>D2 </a:t>
            </a:r>
            <a:r>
              <a:rPr lang="en-US" dirty="0"/>
              <a:t>+ 4A</a:t>
            </a:r>
            <a:r>
              <a:rPr lang="en-US" baseline="-25000" dirty="0"/>
              <a:t>D3 </a:t>
            </a:r>
            <a:r>
              <a:rPr lang="en-US" dirty="0"/>
              <a:t>+ 5A</a:t>
            </a:r>
            <a:r>
              <a:rPr lang="en-US" baseline="-25000" dirty="0"/>
              <a:t>D4 </a:t>
            </a:r>
            <a:r>
              <a:rPr lang="en-US" dirty="0"/>
              <a:t> (Akyüz, 2007)</a:t>
            </a:r>
            <a:endParaRPr lang="en-US" baseline="-25000" dirty="0"/>
          </a:p>
          <a:p>
            <a:endParaRPr lang="en-US" dirty="0"/>
          </a:p>
          <a:p>
            <a:r>
              <a:rPr lang="en-US" sz="1200" dirty="0"/>
              <a:t>Where: A is a % of the state covered under the corresponding D-severity</a:t>
            </a:r>
          </a:p>
        </p:txBody>
      </p:sp>
      <p:sp>
        <p:nvSpPr>
          <p:cNvPr id="7" name="Rectangular Callout 6"/>
          <p:cNvSpPr/>
          <p:nvPr/>
        </p:nvSpPr>
        <p:spPr>
          <a:xfrm>
            <a:off x="10221060" y="1527142"/>
            <a:ext cx="1864773" cy="438764"/>
          </a:xfrm>
          <a:prstGeom prst="wedgeRectCallout">
            <a:avLst>
              <a:gd name="adj1" fmla="val -30179"/>
              <a:gd name="adj2" fmla="val 2024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Current DSCI: 376 (-10) </a:t>
            </a:r>
          </a:p>
        </p:txBody>
      </p:sp>
      <p:sp>
        <p:nvSpPr>
          <p:cNvPr id="13" name="Rectangular Callout 12"/>
          <p:cNvSpPr/>
          <p:nvPr/>
        </p:nvSpPr>
        <p:spPr>
          <a:xfrm>
            <a:off x="1970939" y="1768749"/>
            <a:ext cx="1860966" cy="697833"/>
          </a:xfrm>
          <a:prstGeom prst="wedgeRectCallout">
            <a:avLst>
              <a:gd name="adj1" fmla="val 72842"/>
              <a:gd name="adj2" fmla="val 977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2nd Highest DSCI : 329</a:t>
            </a:r>
          </a:p>
          <a:p>
            <a:pPr algn="ctr"/>
            <a:r>
              <a:rPr lang="en-US" sz="1400" dirty="0"/>
              <a:t>(Aug 8, 2006)</a:t>
            </a:r>
          </a:p>
        </p:txBody>
      </p:sp>
      <p:sp>
        <p:nvSpPr>
          <p:cNvPr id="5" name="Speech Bubble: Oval 4">
            <a:extLst>
              <a:ext uri="{FF2B5EF4-FFF2-40B4-BE49-F238E27FC236}">
                <a16:creationId xmlns:a16="http://schemas.microsoft.com/office/drawing/2014/main" id="{DEF58FAF-2E0E-417D-B6D6-C00E09F7E40A}"/>
              </a:ext>
            </a:extLst>
          </p:cNvPr>
          <p:cNvSpPr/>
          <p:nvPr/>
        </p:nvSpPr>
        <p:spPr>
          <a:xfrm>
            <a:off x="7902897" y="2160258"/>
            <a:ext cx="914400" cy="612648"/>
          </a:xfrm>
          <a:prstGeom prst="wedgeEllipseCallout">
            <a:avLst>
              <a:gd name="adj1" fmla="val 58779"/>
              <a:gd name="adj2" fmla="val 769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295</a:t>
            </a:r>
          </a:p>
          <a:p>
            <a:pPr algn="ctr"/>
            <a:r>
              <a:rPr lang="en-US" sz="900" dirty="0"/>
              <a:t>8/8/2017</a:t>
            </a:r>
          </a:p>
        </p:txBody>
      </p:sp>
      <p:sp>
        <p:nvSpPr>
          <p:cNvPr id="11" name="Rectangular Callout 6">
            <a:extLst>
              <a:ext uri="{FF2B5EF4-FFF2-40B4-BE49-F238E27FC236}">
                <a16:creationId xmlns:a16="http://schemas.microsoft.com/office/drawing/2014/main" id="{F5A3E292-C569-4D41-9461-F608DDE8B8FA}"/>
              </a:ext>
            </a:extLst>
          </p:cNvPr>
          <p:cNvSpPr/>
          <p:nvPr/>
        </p:nvSpPr>
        <p:spPr>
          <a:xfrm>
            <a:off x="8187612" y="1170151"/>
            <a:ext cx="1864773" cy="438764"/>
          </a:xfrm>
          <a:prstGeom prst="wedgeRectCallout">
            <a:avLst>
              <a:gd name="adj1" fmla="val 72442"/>
              <a:gd name="adj2" fmla="val 2712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Highest DSCI this season: 393 (5/18/2021) </a:t>
            </a:r>
          </a:p>
        </p:txBody>
      </p:sp>
    </p:spTree>
    <p:extLst>
      <p:ext uri="{BB962C8B-B14F-4D97-AF65-F5344CB8AC3E}">
        <p14:creationId xmlns:p14="http://schemas.microsoft.com/office/powerpoint/2010/main" val="2787521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D92EE5C-4B1B-4A7B-AE4E-682E7C853A7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2396"/>
          <a:stretch/>
        </p:blipFill>
        <p:spPr bwMode="auto">
          <a:xfrm>
            <a:off x="1355819" y="1825625"/>
            <a:ext cx="9480361" cy="2941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Statewide Accumulated Drought Severity and Coverage</a:t>
            </a:r>
          </a:p>
        </p:txBody>
      </p:sp>
      <p:sp>
        <p:nvSpPr>
          <p:cNvPr id="11" name="TextBox 10"/>
          <p:cNvSpPr txBox="1"/>
          <p:nvPr/>
        </p:nvSpPr>
        <p:spPr>
          <a:xfrm>
            <a:off x="9697453" y="6446837"/>
            <a:ext cx="2318083" cy="369332"/>
          </a:xfrm>
          <a:prstGeom prst="rect">
            <a:avLst/>
          </a:prstGeom>
          <a:noFill/>
        </p:spPr>
        <p:txBody>
          <a:bodyPr wrap="square" rtlCol="0">
            <a:spAutoFit/>
          </a:bodyPr>
          <a:lstStyle/>
          <a:p>
            <a:pPr lvl="1" algn="r"/>
            <a:r>
              <a:rPr lang="en-US" dirty="0"/>
              <a:t>Akyuz (2017)</a:t>
            </a:r>
          </a:p>
        </p:txBody>
      </p:sp>
      <p:sp>
        <p:nvSpPr>
          <p:cNvPr id="9" name="Rectangle 8"/>
          <p:cNvSpPr/>
          <p:nvPr/>
        </p:nvSpPr>
        <p:spPr>
          <a:xfrm>
            <a:off x="8759974" y="3803606"/>
            <a:ext cx="584052" cy="217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a:solidFill>
                  <a:schemeClr val="bg1"/>
                </a:solidFill>
                <a:cs typeface="Calibri"/>
              </a:rPr>
              <a:t>11,991</a:t>
            </a:r>
          </a:p>
        </p:txBody>
      </p:sp>
      <p:sp>
        <p:nvSpPr>
          <p:cNvPr id="13" name="Rectangle 12"/>
          <p:cNvSpPr/>
          <p:nvPr/>
        </p:nvSpPr>
        <p:spPr>
          <a:xfrm>
            <a:off x="7976370" y="3854692"/>
            <a:ext cx="504871" cy="26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a:t>2116</a:t>
            </a:r>
          </a:p>
        </p:txBody>
      </p:sp>
      <p:sp>
        <p:nvSpPr>
          <p:cNvPr id="14" name="Rectangle 13"/>
          <p:cNvSpPr/>
          <p:nvPr/>
        </p:nvSpPr>
        <p:spPr>
          <a:xfrm>
            <a:off x="6634375" y="3792788"/>
            <a:ext cx="504871" cy="262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a:t>9,653</a:t>
            </a:r>
          </a:p>
        </p:txBody>
      </p:sp>
      <p:sp>
        <p:nvSpPr>
          <p:cNvPr id="15" name="Rectangle 14"/>
          <p:cNvSpPr/>
          <p:nvPr/>
        </p:nvSpPr>
        <p:spPr>
          <a:xfrm>
            <a:off x="4805637" y="3824153"/>
            <a:ext cx="842142" cy="262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a:t>10,642</a:t>
            </a:r>
          </a:p>
        </p:txBody>
      </p:sp>
      <p:sp>
        <p:nvSpPr>
          <p:cNvPr id="17" name="Rectangle 16"/>
          <p:cNvSpPr/>
          <p:nvPr/>
        </p:nvSpPr>
        <p:spPr>
          <a:xfrm>
            <a:off x="3160462" y="3835358"/>
            <a:ext cx="611884" cy="262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a:t>28,894</a:t>
            </a:r>
          </a:p>
        </p:txBody>
      </p:sp>
      <p:sp>
        <p:nvSpPr>
          <p:cNvPr id="18" name="TextBox 17"/>
          <p:cNvSpPr txBox="1"/>
          <p:nvPr/>
        </p:nvSpPr>
        <p:spPr>
          <a:xfrm>
            <a:off x="838200" y="5523507"/>
            <a:ext cx="7640569" cy="1107996"/>
          </a:xfrm>
          <a:prstGeom prst="rect">
            <a:avLst/>
          </a:prstGeom>
          <a:noFill/>
        </p:spPr>
        <p:txBody>
          <a:bodyPr wrap="square" rtlCol="0">
            <a:spAutoFit/>
          </a:bodyPr>
          <a:lstStyle/>
          <a:p>
            <a:pPr algn="ctr"/>
            <a:r>
              <a:rPr lang="en-US" dirty="0"/>
              <a:t>Numbers indicate the area under the DSCI Curve (Accumulated DSCI*) which is directly correlated with the accumulated drought impact in the state. </a:t>
            </a:r>
          </a:p>
          <a:p>
            <a:pPr algn="ctr"/>
            <a:endParaRPr lang="en-US" dirty="0"/>
          </a:p>
          <a:p>
            <a:pPr algn="ctr"/>
            <a:r>
              <a:rPr lang="en-US" sz="1200" dirty="0"/>
              <a:t>*DSCI values are accumulated since the first week the drought category is at last D1 anywhere in the state.</a:t>
            </a:r>
          </a:p>
        </p:txBody>
      </p:sp>
      <p:sp>
        <p:nvSpPr>
          <p:cNvPr id="19" name="Rectangular Callout 6">
            <a:extLst>
              <a:ext uri="{FF2B5EF4-FFF2-40B4-BE49-F238E27FC236}">
                <a16:creationId xmlns:a16="http://schemas.microsoft.com/office/drawing/2014/main" id="{C332AF01-AE53-487B-902B-BBF4DFCF10C0}"/>
              </a:ext>
            </a:extLst>
          </p:cNvPr>
          <p:cNvSpPr/>
          <p:nvPr/>
        </p:nvSpPr>
        <p:spPr>
          <a:xfrm>
            <a:off x="8478769" y="1133490"/>
            <a:ext cx="3225282" cy="580460"/>
          </a:xfrm>
          <a:prstGeom prst="wedgeRectCallout">
            <a:avLst>
              <a:gd name="adj1" fmla="val 14425"/>
              <a:gd name="adj2" fmla="val 203317"/>
            </a:avLst>
          </a:prstGeom>
          <a:solidFill>
            <a:srgbClr val="8E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ADSCI for the Current Season: 12,126</a:t>
            </a:r>
          </a:p>
          <a:p>
            <a:pPr algn="ctr"/>
            <a:r>
              <a:rPr lang="en-US" sz="1400" dirty="0"/>
              <a:t>57-week Accumulation since 5/19/2020</a:t>
            </a:r>
          </a:p>
        </p:txBody>
      </p:sp>
      <p:sp>
        <p:nvSpPr>
          <p:cNvPr id="20" name="Rectangle 19">
            <a:extLst>
              <a:ext uri="{FF2B5EF4-FFF2-40B4-BE49-F238E27FC236}">
                <a16:creationId xmlns:a16="http://schemas.microsoft.com/office/drawing/2014/main" id="{C002B5CF-C1EF-47D5-BC3A-B596FAD562CD}"/>
              </a:ext>
            </a:extLst>
          </p:cNvPr>
          <p:cNvSpPr/>
          <p:nvPr/>
        </p:nvSpPr>
        <p:spPr>
          <a:xfrm>
            <a:off x="9975042" y="3837574"/>
            <a:ext cx="584052" cy="217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a:solidFill>
                  <a:schemeClr val="bg1"/>
                </a:solidFill>
                <a:cs typeface="Calibri"/>
              </a:rPr>
              <a:t>12,126</a:t>
            </a:r>
          </a:p>
        </p:txBody>
      </p:sp>
    </p:spTree>
    <p:extLst>
      <p:ext uri="{BB962C8B-B14F-4D97-AF65-F5344CB8AC3E}">
        <p14:creationId xmlns:p14="http://schemas.microsoft.com/office/powerpoint/2010/main" val="3323571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89610"/>
          </a:xfrm>
        </p:spPr>
        <p:txBody>
          <a:bodyPr>
            <a:normAutofit fontScale="90000"/>
          </a:bodyPr>
          <a:lstStyle/>
          <a:p>
            <a:r>
              <a:rPr lang="en-US" dirty="0"/>
              <a:t>ND Drought Economic Impact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5346012"/>
              </p:ext>
            </p:extLst>
          </p:nvPr>
        </p:nvGraphicFramePr>
        <p:xfrm>
          <a:off x="1952678" y="1336916"/>
          <a:ext cx="8286644" cy="5364480"/>
        </p:xfrm>
        <a:graphic>
          <a:graphicData uri="http://schemas.openxmlformats.org/drawingml/2006/table">
            <a:tbl>
              <a:tblPr firstRow="1" bandRow="1">
                <a:tableStyleId>{5C22544A-7EE6-4342-B048-85BDC9FD1C3A}</a:tableStyleId>
              </a:tblPr>
              <a:tblGrid>
                <a:gridCol w="1419526">
                  <a:extLst>
                    <a:ext uri="{9D8B030D-6E8A-4147-A177-3AD203B41FA5}">
                      <a16:colId xmlns:a16="http://schemas.microsoft.com/office/drawing/2014/main" val="3984928023"/>
                    </a:ext>
                  </a:extLst>
                </a:gridCol>
                <a:gridCol w="1837677">
                  <a:extLst>
                    <a:ext uri="{9D8B030D-6E8A-4147-A177-3AD203B41FA5}">
                      <a16:colId xmlns:a16="http://schemas.microsoft.com/office/drawing/2014/main" val="3253334157"/>
                    </a:ext>
                  </a:extLst>
                </a:gridCol>
                <a:gridCol w="2308195">
                  <a:extLst>
                    <a:ext uri="{9D8B030D-6E8A-4147-A177-3AD203B41FA5}">
                      <a16:colId xmlns:a16="http://schemas.microsoft.com/office/drawing/2014/main" val="3719570471"/>
                    </a:ext>
                  </a:extLst>
                </a:gridCol>
                <a:gridCol w="2721246">
                  <a:extLst>
                    <a:ext uri="{9D8B030D-6E8A-4147-A177-3AD203B41FA5}">
                      <a16:colId xmlns:a16="http://schemas.microsoft.com/office/drawing/2014/main" val="808810660"/>
                    </a:ext>
                  </a:extLst>
                </a:gridCol>
              </a:tblGrid>
              <a:tr h="370840">
                <a:tc>
                  <a:txBody>
                    <a:bodyPr/>
                    <a:lstStyle/>
                    <a:p>
                      <a:r>
                        <a:rPr lang="en-US" dirty="0"/>
                        <a:t>Event</a:t>
                      </a:r>
                    </a:p>
                  </a:txBody>
                  <a:tcPr/>
                </a:tc>
                <a:tc>
                  <a:txBody>
                    <a:bodyPr/>
                    <a:lstStyle/>
                    <a:p>
                      <a:r>
                        <a:rPr lang="en-US" dirty="0"/>
                        <a:t>Economic Impact Rank</a:t>
                      </a:r>
                    </a:p>
                  </a:txBody>
                  <a:tcPr/>
                </a:tc>
                <a:tc>
                  <a:txBody>
                    <a:bodyPr/>
                    <a:lstStyle/>
                    <a:p>
                      <a:r>
                        <a:rPr lang="en-US" dirty="0"/>
                        <a:t>CPI Adjusted Estimated Cost</a:t>
                      </a:r>
                      <a:r>
                        <a:rPr lang="en-US" baseline="0" dirty="0"/>
                        <a:t> </a:t>
                      </a:r>
                      <a:r>
                        <a:rPr lang="en-US" dirty="0"/>
                        <a:t>(in Billions)*</a:t>
                      </a:r>
                    </a:p>
                  </a:txBody>
                  <a:tcPr/>
                </a:tc>
                <a:tc>
                  <a:txBody>
                    <a:bodyPr/>
                    <a:lstStyle/>
                    <a:p>
                      <a:r>
                        <a:rPr lang="en-US" dirty="0"/>
                        <a:t>Total Cost (if Multi-year Drought)</a:t>
                      </a:r>
                    </a:p>
                  </a:txBody>
                  <a:tcPr/>
                </a:tc>
                <a:extLst>
                  <a:ext uri="{0D108BD9-81ED-4DB2-BD59-A6C34878D82A}">
                    <a16:rowId xmlns:a16="http://schemas.microsoft.com/office/drawing/2014/main" val="2756746983"/>
                  </a:ext>
                </a:extLst>
              </a:tr>
              <a:tr h="370840">
                <a:tc>
                  <a:txBody>
                    <a:bodyPr/>
                    <a:lstStyle/>
                    <a:p>
                      <a:r>
                        <a:rPr lang="en-US" dirty="0"/>
                        <a:t>1980</a:t>
                      </a:r>
                    </a:p>
                  </a:txBody>
                  <a:tcPr/>
                </a:tc>
                <a:tc>
                  <a:txBody>
                    <a:bodyPr/>
                    <a:lstStyle/>
                    <a:p>
                      <a:r>
                        <a:rPr lang="en-US" dirty="0"/>
                        <a:t>2</a:t>
                      </a:r>
                    </a:p>
                  </a:txBody>
                  <a:tcPr/>
                </a:tc>
                <a:tc>
                  <a:txBody>
                    <a:bodyPr/>
                    <a:lstStyle/>
                    <a:p>
                      <a:r>
                        <a:rPr lang="en-US" dirty="0"/>
                        <a:t>$5-10</a:t>
                      </a:r>
                    </a:p>
                  </a:txBody>
                  <a:tcPr/>
                </a:tc>
                <a:tc>
                  <a:txBody>
                    <a:bodyPr/>
                    <a:lstStyle/>
                    <a:p>
                      <a:endParaRPr lang="en-US" dirty="0"/>
                    </a:p>
                  </a:txBody>
                  <a:tcPr/>
                </a:tc>
                <a:extLst>
                  <a:ext uri="{0D108BD9-81ED-4DB2-BD59-A6C34878D82A}">
                    <a16:rowId xmlns:a16="http://schemas.microsoft.com/office/drawing/2014/main" val="4275116034"/>
                  </a:ext>
                </a:extLst>
              </a:tr>
              <a:tr h="370840">
                <a:tc>
                  <a:txBody>
                    <a:bodyPr/>
                    <a:lstStyle/>
                    <a:p>
                      <a:r>
                        <a:rPr lang="en-US" dirty="0"/>
                        <a:t>1988</a:t>
                      </a:r>
                    </a:p>
                  </a:txBody>
                  <a:tcPr/>
                </a:tc>
                <a:tc>
                  <a:txBody>
                    <a:bodyPr/>
                    <a:lstStyle/>
                    <a:p>
                      <a:r>
                        <a:rPr lang="en-US" dirty="0"/>
                        <a:t>1</a:t>
                      </a:r>
                    </a:p>
                  </a:txBody>
                  <a:tcPr/>
                </a:tc>
                <a:tc>
                  <a:txBody>
                    <a:bodyPr/>
                    <a:lstStyle/>
                    <a:p>
                      <a:r>
                        <a:rPr lang="en-US" dirty="0"/>
                        <a:t>$5-10</a:t>
                      </a:r>
                    </a:p>
                  </a:txBody>
                  <a:tcPr/>
                </a:tc>
                <a:tc>
                  <a:txBody>
                    <a:bodyPr/>
                    <a:lstStyle/>
                    <a:p>
                      <a:endParaRPr lang="en-US" dirty="0"/>
                    </a:p>
                  </a:txBody>
                  <a:tcPr/>
                </a:tc>
                <a:extLst>
                  <a:ext uri="{0D108BD9-81ED-4DB2-BD59-A6C34878D82A}">
                    <a16:rowId xmlns:a16="http://schemas.microsoft.com/office/drawing/2014/main" val="385178011"/>
                  </a:ext>
                </a:extLst>
              </a:tr>
              <a:tr h="370840">
                <a:tc>
                  <a:txBody>
                    <a:bodyPr/>
                    <a:lstStyle/>
                    <a:p>
                      <a:r>
                        <a:rPr lang="en-US" dirty="0"/>
                        <a:t>1989</a:t>
                      </a:r>
                    </a:p>
                  </a:txBody>
                  <a:tcPr/>
                </a:tc>
                <a:tc>
                  <a:txBody>
                    <a:bodyPr/>
                    <a:lstStyle/>
                    <a:p>
                      <a:r>
                        <a:rPr lang="en-US" dirty="0"/>
                        <a:t>5</a:t>
                      </a:r>
                    </a:p>
                  </a:txBody>
                  <a:tcPr/>
                </a:tc>
                <a:tc>
                  <a:txBody>
                    <a:bodyPr/>
                    <a:lstStyle/>
                    <a:p>
                      <a:r>
                        <a:rPr lang="en-US" dirty="0"/>
                        <a:t>$0.5-1</a:t>
                      </a:r>
                    </a:p>
                  </a:txBody>
                  <a:tcPr/>
                </a:tc>
                <a:tc>
                  <a:txBody>
                    <a:bodyPr/>
                    <a:lstStyle/>
                    <a:p>
                      <a:r>
                        <a:rPr lang="en-US" dirty="0"/>
                        <a:t>$5.5-11 (1988-89 Drought)</a:t>
                      </a:r>
                    </a:p>
                  </a:txBody>
                  <a:tcPr/>
                </a:tc>
                <a:extLst>
                  <a:ext uri="{0D108BD9-81ED-4DB2-BD59-A6C34878D82A}">
                    <a16:rowId xmlns:a16="http://schemas.microsoft.com/office/drawing/2014/main" val="3105807039"/>
                  </a:ext>
                </a:extLst>
              </a:tr>
              <a:tr h="370840">
                <a:tc>
                  <a:txBody>
                    <a:bodyPr/>
                    <a:lstStyle/>
                    <a:p>
                      <a:r>
                        <a:rPr lang="en-US" dirty="0"/>
                        <a:t>2002</a:t>
                      </a:r>
                    </a:p>
                  </a:txBody>
                  <a:tcPr/>
                </a:tc>
                <a:tc>
                  <a:txBody>
                    <a:bodyPr/>
                    <a:lstStyle/>
                    <a:p>
                      <a:r>
                        <a:rPr lang="en-US" dirty="0"/>
                        <a:t>8</a:t>
                      </a:r>
                    </a:p>
                  </a:txBody>
                  <a:tcPr/>
                </a:tc>
                <a:tc>
                  <a:txBody>
                    <a:bodyPr/>
                    <a:lstStyle/>
                    <a:p>
                      <a:r>
                        <a:rPr lang="en-US" dirty="0"/>
                        <a:t>$0.25-0.5</a:t>
                      </a:r>
                    </a:p>
                  </a:txBody>
                  <a:tcPr/>
                </a:tc>
                <a:tc>
                  <a:txBody>
                    <a:bodyPr/>
                    <a:lstStyle/>
                    <a:p>
                      <a:endParaRPr lang="en-US" dirty="0"/>
                    </a:p>
                  </a:txBody>
                  <a:tcPr/>
                </a:tc>
                <a:extLst>
                  <a:ext uri="{0D108BD9-81ED-4DB2-BD59-A6C34878D82A}">
                    <a16:rowId xmlns:a16="http://schemas.microsoft.com/office/drawing/2014/main" val="2507749521"/>
                  </a:ext>
                </a:extLst>
              </a:tr>
              <a:tr h="370840">
                <a:tc>
                  <a:txBody>
                    <a:bodyPr/>
                    <a:lstStyle/>
                    <a:p>
                      <a:r>
                        <a:rPr lang="en-US" dirty="0"/>
                        <a:t>2003</a:t>
                      </a:r>
                    </a:p>
                  </a:txBody>
                  <a:tcPr/>
                </a:tc>
                <a:tc>
                  <a:txBody>
                    <a:bodyPr/>
                    <a:lstStyle/>
                    <a:p>
                      <a:r>
                        <a:rPr lang="en-US" dirty="0"/>
                        <a:t>11</a:t>
                      </a:r>
                    </a:p>
                  </a:txBody>
                  <a:tcPr/>
                </a:tc>
                <a:tc>
                  <a:txBody>
                    <a:bodyPr/>
                    <a:lstStyle/>
                    <a:p>
                      <a:r>
                        <a:rPr lang="en-US" dirty="0"/>
                        <a:t>$0.25-0.5</a:t>
                      </a:r>
                    </a:p>
                  </a:txBody>
                  <a:tcPr/>
                </a:tc>
                <a:tc>
                  <a:txBody>
                    <a:bodyPr/>
                    <a:lstStyle/>
                    <a:p>
                      <a:r>
                        <a:rPr lang="en-US" dirty="0"/>
                        <a:t>$0.5-1</a:t>
                      </a:r>
                    </a:p>
                  </a:txBody>
                  <a:tcPr/>
                </a:tc>
                <a:extLst>
                  <a:ext uri="{0D108BD9-81ED-4DB2-BD59-A6C34878D82A}">
                    <a16:rowId xmlns:a16="http://schemas.microsoft.com/office/drawing/2014/main" val="2966906732"/>
                  </a:ext>
                </a:extLst>
              </a:tr>
              <a:tr h="370840">
                <a:tc>
                  <a:txBody>
                    <a:bodyPr/>
                    <a:lstStyle/>
                    <a:p>
                      <a:r>
                        <a:rPr lang="en-US" dirty="0"/>
                        <a:t>2006</a:t>
                      </a:r>
                    </a:p>
                  </a:txBody>
                  <a:tcPr/>
                </a:tc>
                <a:tc>
                  <a:txBody>
                    <a:bodyPr/>
                    <a:lstStyle/>
                    <a:p>
                      <a:r>
                        <a:rPr lang="en-US" dirty="0"/>
                        <a:t>6</a:t>
                      </a:r>
                    </a:p>
                  </a:txBody>
                  <a:tcPr/>
                </a:tc>
                <a:tc>
                  <a:txBody>
                    <a:bodyPr/>
                    <a:lstStyle/>
                    <a:p>
                      <a:r>
                        <a:rPr lang="en-US" dirty="0"/>
                        <a:t>$0.5-1</a:t>
                      </a:r>
                    </a:p>
                  </a:txBody>
                  <a:tcPr/>
                </a:tc>
                <a:tc>
                  <a:txBody>
                    <a:bodyPr/>
                    <a:lstStyle/>
                    <a:p>
                      <a:endParaRPr lang="en-US" dirty="0"/>
                    </a:p>
                  </a:txBody>
                  <a:tcPr/>
                </a:tc>
                <a:extLst>
                  <a:ext uri="{0D108BD9-81ED-4DB2-BD59-A6C34878D82A}">
                    <a16:rowId xmlns:a16="http://schemas.microsoft.com/office/drawing/2014/main" val="3953204860"/>
                  </a:ext>
                </a:extLst>
              </a:tr>
              <a:tr h="370840">
                <a:tc>
                  <a:txBody>
                    <a:bodyPr/>
                    <a:lstStyle/>
                    <a:p>
                      <a:r>
                        <a:rPr lang="en-US" b="0" dirty="0"/>
                        <a:t>2008</a:t>
                      </a:r>
                    </a:p>
                  </a:txBody>
                  <a:tcPr/>
                </a:tc>
                <a:tc>
                  <a:txBody>
                    <a:bodyPr/>
                    <a:lstStyle/>
                    <a:p>
                      <a:r>
                        <a:rPr lang="en-US" b="0" dirty="0"/>
                        <a:t>4</a:t>
                      </a:r>
                    </a:p>
                  </a:txBody>
                  <a:tcPr/>
                </a:tc>
                <a:tc>
                  <a:txBody>
                    <a:bodyPr/>
                    <a:lstStyle/>
                    <a:p>
                      <a:r>
                        <a:rPr lang="en-US" b="0" dirty="0"/>
                        <a:t>$0.5-1</a:t>
                      </a:r>
                    </a:p>
                  </a:txBody>
                  <a:tcPr/>
                </a:tc>
                <a:tc>
                  <a:txBody>
                    <a:bodyPr/>
                    <a:lstStyle/>
                    <a:p>
                      <a:endParaRPr lang="en-US" dirty="0"/>
                    </a:p>
                  </a:txBody>
                  <a:tcPr/>
                </a:tc>
                <a:extLst>
                  <a:ext uri="{0D108BD9-81ED-4DB2-BD59-A6C34878D82A}">
                    <a16:rowId xmlns:a16="http://schemas.microsoft.com/office/drawing/2014/main" val="1739254850"/>
                  </a:ext>
                </a:extLst>
              </a:tr>
              <a:tr h="370840">
                <a:tc>
                  <a:txBody>
                    <a:bodyPr/>
                    <a:lstStyle/>
                    <a:p>
                      <a:r>
                        <a:rPr lang="en-US" dirty="0"/>
                        <a:t>2012</a:t>
                      </a:r>
                    </a:p>
                  </a:txBody>
                  <a:tcPr/>
                </a:tc>
                <a:tc>
                  <a:txBody>
                    <a:bodyPr/>
                    <a:lstStyle/>
                    <a:p>
                      <a:r>
                        <a:rPr lang="en-US" dirty="0"/>
                        <a:t>10</a:t>
                      </a:r>
                    </a:p>
                  </a:txBody>
                  <a:tcPr/>
                </a:tc>
                <a:tc>
                  <a:txBody>
                    <a:bodyPr/>
                    <a:lstStyle/>
                    <a:p>
                      <a:r>
                        <a:rPr lang="en-US" dirty="0"/>
                        <a:t>$0.25-0.5</a:t>
                      </a:r>
                    </a:p>
                  </a:txBody>
                  <a:tcPr/>
                </a:tc>
                <a:tc>
                  <a:txBody>
                    <a:bodyPr/>
                    <a:lstStyle/>
                    <a:p>
                      <a:endParaRPr lang="en-US" dirty="0"/>
                    </a:p>
                  </a:txBody>
                  <a:tcPr/>
                </a:tc>
                <a:extLst>
                  <a:ext uri="{0D108BD9-81ED-4DB2-BD59-A6C34878D82A}">
                    <a16:rowId xmlns:a16="http://schemas.microsoft.com/office/drawing/2014/main" val="4153205582"/>
                  </a:ext>
                </a:extLst>
              </a:tr>
              <a:tr h="370840">
                <a:tc>
                  <a:txBody>
                    <a:bodyPr/>
                    <a:lstStyle/>
                    <a:p>
                      <a:r>
                        <a:rPr lang="en-US" dirty="0"/>
                        <a:t>2013</a:t>
                      </a:r>
                    </a:p>
                  </a:txBody>
                  <a:tcPr/>
                </a:tc>
                <a:tc>
                  <a:txBody>
                    <a:bodyPr/>
                    <a:lstStyle/>
                    <a:p>
                      <a:r>
                        <a:rPr lang="en-US" dirty="0"/>
                        <a:t>7</a:t>
                      </a:r>
                    </a:p>
                  </a:txBody>
                  <a:tcPr/>
                </a:tc>
                <a:tc>
                  <a:txBody>
                    <a:bodyPr/>
                    <a:lstStyle/>
                    <a:p>
                      <a:r>
                        <a:rPr lang="en-US" dirty="0"/>
                        <a:t>$0.5-1</a:t>
                      </a:r>
                    </a:p>
                  </a:txBody>
                  <a:tcPr/>
                </a:tc>
                <a:tc>
                  <a:txBody>
                    <a:bodyPr/>
                    <a:lstStyle/>
                    <a:p>
                      <a:r>
                        <a:rPr lang="en-US" dirty="0"/>
                        <a:t>$0.75-1.5</a:t>
                      </a:r>
                    </a:p>
                  </a:txBody>
                  <a:tcPr/>
                </a:tc>
                <a:extLst>
                  <a:ext uri="{0D108BD9-81ED-4DB2-BD59-A6C34878D82A}">
                    <a16:rowId xmlns:a16="http://schemas.microsoft.com/office/drawing/2014/main" val="4251773089"/>
                  </a:ext>
                </a:extLst>
              </a:tr>
              <a:tr h="370840">
                <a:tc>
                  <a:txBody>
                    <a:bodyPr/>
                    <a:lstStyle/>
                    <a:p>
                      <a:r>
                        <a:rPr lang="en-US" b="1" dirty="0"/>
                        <a:t>2017</a:t>
                      </a:r>
                    </a:p>
                  </a:txBody>
                  <a:tcPr/>
                </a:tc>
                <a:tc>
                  <a:txBody>
                    <a:bodyPr/>
                    <a:lstStyle/>
                    <a:p>
                      <a:r>
                        <a:rPr lang="en-US" b="1" dirty="0"/>
                        <a:t>3</a:t>
                      </a:r>
                    </a:p>
                  </a:txBody>
                  <a:tcPr/>
                </a:tc>
                <a:tc>
                  <a:txBody>
                    <a:bodyPr/>
                    <a:lstStyle/>
                    <a:p>
                      <a:r>
                        <a:rPr lang="en-US" b="1" dirty="0"/>
                        <a:t>$1-2</a:t>
                      </a:r>
                    </a:p>
                  </a:txBody>
                  <a:tcPr/>
                </a:tc>
                <a:tc>
                  <a:txBody>
                    <a:bodyPr/>
                    <a:lstStyle/>
                    <a:p>
                      <a:endParaRPr lang="en-US" dirty="0"/>
                    </a:p>
                  </a:txBody>
                  <a:tcPr/>
                </a:tc>
                <a:extLst>
                  <a:ext uri="{0D108BD9-81ED-4DB2-BD59-A6C34878D82A}">
                    <a16:rowId xmlns:a16="http://schemas.microsoft.com/office/drawing/2014/main" val="962914187"/>
                  </a:ext>
                </a:extLst>
              </a:tr>
              <a:tr h="370840">
                <a:tc>
                  <a:txBody>
                    <a:bodyPr/>
                    <a:lstStyle/>
                    <a:p>
                      <a:r>
                        <a:rPr lang="en-US" dirty="0"/>
                        <a:t>2020</a:t>
                      </a:r>
                    </a:p>
                  </a:txBody>
                  <a:tcPr/>
                </a:tc>
                <a:tc>
                  <a:txBody>
                    <a:bodyPr/>
                    <a:lstStyle/>
                    <a:p>
                      <a:r>
                        <a:rPr lang="en-US" dirty="0"/>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$0.25-0.5</a:t>
                      </a:r>
                    </a:p>
                  </a:txBody>
                  <a:tcPr/>
                </a:tc>
                <a:tc>
                  <a:txBody>
                    <a:bodyPr/>
                    <a:lstStyle/>
                    <a:p>
                      <a:endParaRPr lang="en-US" dirty="0"/>
                    </a:p>
                  </a:txBody>
                  <a:tcPr/>
                </a:tc>
                <a:extLst>
                  <a:ext uri="{0D108BD9-81ED-4DB2-BD59-A6C34878D82A}">
                    <a16:rowId xmlns:a16="http://schemas.microsoft.com/office/drawing/2014/main" val="1851539124"/>
                  </a:ext>
                </a:extLst>
              </a:tr>
              <a:tr h="370840">
                <a:tc>
                  <a:txBody>
                    <a:bodyPr/>
                    <a:lstStyle/>
                    <a:p>
                      <a:r>
                        <a:rPr lang="en-US" b="1" dirty="0"/>
                        <a:t>2021</a:t>
                      </a:r>
                    </a:p>
                  </a:txBody>
                  <a:tcPr/>
                </a:tc>
                <a:tc>
                  <a:txBody>
                    <a:bodyPr/>
                    <a:lstStyle/>
                    <a:p>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r>
                        <a:rPr lang="en-US" b="1" dirty="0"/>
                        <a:t>$</a:t>
                      </a:r>
                    </a:p>
                  </a:txBody>
                  <a:tcPr/>
                </a:tc>
                <a:extLst>
                  <a:ext uri="{0D108BD9-81ED-4DB2-BD59-A6C34878D82A}">
                    <a16:rowId xmlns:a16="http://schemas.microsoft.com/office/drawing/2014/main" val="2785876696"/>
                  </a:ext>
                </a:extLst>
              </a:tr>
            </a:tbl>
          </a:graphicData>
        </a:graphic>
      </p:graphicFrame>
      <p:sp>
        <p:nvSpPr>
          <p:cNvPr id="5" name="TextBox 4">
            <a:hlinkClick r:id="rId2"/>
          </p:cNvPr>
          <p:cNvSpPr txBox="1"/>
          <p:nvPr/>
        </p:nvSpPr>
        <p:spPr>
          <a:xfrm>
            <a:off x="838200" y="878126"/>
            <a:ext cx="5934958" cy="369332"/>
          </a:xfrm>
          <a:prstGeom prst="rect">
            <a:avLst/>
          </a:prstGeom>
          <a:noFill/>
        </p:spPr>
        <p:txBody>
          <a:bodyPr wrap="none" rtlCol="0">
            <a:spAutoFit/>
          </a:bodyPr>
          <a:lstStyle/>
          <a:p>
            <a:r>
              <a:rPr lang="en-US" dirty="0"/>
              <a:t>*NOAA Billion-Dollar Weather and Climate Disasters Database</a:t>
            </a:r>
          </a:p>
        </p:txBody>
      </p:sp>
    </p:spTree>
    <p:extLst>
      <p:ext uri="{BB962C8B-B14F-4D97-AF65-F5344CB8AC3E}">
        <p14:creationId xmlns:p14="http://schemas.microsoft.com/office/powerpoint/2010/main" val="1761323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6314-D632-4431-9E7F-1FCBE791883A}"/>
              </a:ext>
            </a:extLst>
          </p:cNvPr>
          <p:cNvSpPr>
            <a:spLocks noGrp="1"/>
          </p:cNvSpPr>
          <p:nvPr>
            <p:ph type="title"/>
          </p:nvPr>
        </p:nvSpPr>
        <p:spPr/>
        <p:txBody>
          <a:bodyPr/>
          <a:lstStyle/>
          <a:p>
            <a:pPr algn="ctr"/>
            <a:r>
              <a:rPr lang="en-US" dirty="0"/>
              <a:t>Soil Moisture Ranking Percentile</a:t>
            </a:r>
          </a:p>
        </p:txBody>
      </p:sp>
      <p:sp>
        <p:nvSpPr>
          <p:cNvPr id="11" name="Text Placeholder 10">
            <a:extLst>
              <a:ext uri="{FF2B5EF4-FFF2-40B4-BE49-F238E27FC236}">
                <a16:creationId xmlns:a16="http://schemas.microsoft.com/office/drawing/2014/main" id="{C92ABAD3-1C51-4CEA-A96C-167D88B06358}"/>
              </a:ext>
            </a:extLst>
          </p:cNvPr>
          <p:cNvSpPr>
            <a:spLocks noGrp="1"/>
          </p:cNvSpPr>
          <p:nvPr>
            <p:ph type="body" idx="1"/>
          </p:nvPr>
        </p:nvSpPr>
        <p:spPr/>
        <p:txBody>
          <a:bodyPr/>
          <a:lstStyle/>
          <a:p>
            <a:r>
              <a:rPr lang="en-US" dirty="0"/>
              <a:t>0-10 cm (Surface to 4”)</a:t>
            </a:r>
          </a:p>
        </p:txBody>
      </p:sp>
      <p:sp>
        <p:nvSpPr>
          <p:cNvPr id="12" name="Text Placeholder 11">
            <a:extLst>
              <a:ext uri="{FF2B5EF4-FFF2-40B4-BE49-F238E27FC236}">
                <a16:creationId xmlns:a16="http://schemas.microsoft.com/office/drawing/2014/main" id="{546B189E-D88F-4B64-BED9-C1CDDCDA11E6}"/>
              </a:ext>
            </a:extLst>
          </p:cNvPr>
          <p:cNvSpPr>
            <a:spLocks noGrp="1"/>
          </p:cNvSpPr>
          <p:nvPr>
            <p:ph type="body" sz="quarter" idx="3"/>
          </p:nvPr>
        </p:nvSpPr>
        <p:spPr/>
        <p:txBody>
          <a:bodyPr/>
          <a:lstStyle/>
          <a:p>
            <a:r>
              <a:rPr lang="en-US" dirty="0"/>
              <a:t>0 to 100 cm (Surface to 3’)</a:t>
            </a:r>
          </a:p>
        </p:txBody>
      </p:sp>
      <p:sp>
        <p:nvSpPr>
          <p:cNvPr id="7" name="Rectangle 6">
            <a:extLst>
              <a:ext uri="{FF2B5EF4-FFF2-40B4-BE49-F238E27FC236}">
                <a16:creationId xmlns:a16="http://schemas.microsoft.com/office/drawing/2014/main" id="{777A8B85-B5E0-4B05-9E55-89079D40B7F3}"/>
              </a:ext>
            </a:extLst>
          </p:cNvPr>
          <p:cNvSpPr/>
          <p:nvPr/>
        </p:nvSpPr>
        <p:spPr>
          <a:xfrm>
            <a:off x="3048000" y="6173400"/>
            <a:ext cx="6096000" cy="276999"/>
          </a:xfrm>
          <a:prstGeom prst="rect">
            <a:avLst/>
          </a:prstGeom>
        </p:spPr>
        <p:txBody>
          <a:bodyPr>
            <a:spAutoFit/>
          </a:bodyPr>
          <a:lstStyle/>
          <a:p>
            <a:pPr algn="ctr"/>
            <a:r>
              <a:rPr lang="en-US" sz="1200" dirty="0">
                <a:hlinkClick r:id="rId2"/>
              </a:rPr>
              <a:t>https://weather.msfc.nasa.gov/sport/case_studies/lis_CONUS.html</a:t>
            </a:r>
            <a:r>
              <a:rPr lang="en-US" sz="1200" dirty="0"/>
              <a:t> </a:t>
            </a:r>
          </a:p>
        </p:txBody>
      </p:sp>
      <p:sp>
        <p:nvSpPr>
          <p:cNvPr id="8" name="Rectangle 7">
            <a:extLst>
              <a:ext uri="{FF2B5EF4-FFF2-40B4-BE49-F238E27FC236}">
                <a16:creationId xmlns:a16="http://schemas.microsoft.com/office/drawing/2014/main" id="{3C35D696-B0A4-4B22-B463-94E60000A2E4}"/>
              </a:ext>
            </a:extLst>
          </p:cNvPr>
          <p:cNvSpPr/>
          <p:nvPr/>
        </p:nvSpPr>
        <p:spPr>
          <a:xfrm>
            <a:off x="836612" y="1419658"/>
            <a:ext cx="9877887" cy="369332"/>
          </a:xfrm>
          <a:prstGeom prst="rect">
            <a:avLst/>
          </a:prstGeom>
        </p:spPr>
        <p:txBody>
          <a:bodyPr wrap="square">
            <a:spAutoFit/>
          </a:bodyPr>
          <a:lstStyle/>
          <a:p>
            <a:pPr lvl="0" algn="ctr">
              <a:defRPr/>
            </a:pPr>
            <a:r>
              <a:rPr lang="en-US" dirty="0"/>
              <a:t>Short-term Prediction Research and Transition Center: Real-time 3km Land Information System</a:t>
            </a:r>
          </a:p>
        </p:txBody>
      </p:sp>
      <p:pic>
        <p:nvPicPr>
          <p:cNvPr id="8194" name="Picture 2" descr="https://weather.msfc.nasa.gov/sport/dynamic/lis_CONUS/vsm0-10percent_20210618_00z_conus.gif">
            <a:extLst>
              <a:ext uri="{FF2B5EF4-FFF2-40B4-BE49-F238E27FC236}">
                <a16:creationId xmlns:a16="http://schemas.microsoft.com/office/drawing/2014/main" id="{F65871F3-6905-412F-831D-FDDBD3E613D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9788" y="2628107"/>
            <a:ext cx="5157787" cy="343852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eather.msfc.nasa.gov/sport/dynamic/lis_CONUS/vsm0-100percent_20210618_00z_conus.gif">
            <a:extLst>
              <a:ext uri="{FF2B5EF4-FFF2-40B4-BE49-F238E27FC236}">
                <a16:creationId xmlns:a16="http://schemas.microsoft.com/office/drawing/2014/main" id="{3C9DA479-157A-491C-A593-397E4B4AE260}"/>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172200" y="2619640"/>
            <a:ext cx="5183188" cy="345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22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Drought Monitor</a:t>
            </a:r>
          </a:p>
        </p:txBody>
      </p:sp>
      <p:sp>
        <p:nvSpPr>
          <p:cNvPr id="3" name="Text Placeholder 2">
            <a:extLst>
              <a:ext uri="{FF2B5EF4-FFF2-40B4-BE49-F238E27FC236}">
                <a16:creationId xmlns:a16="http://schemas.microsoft.com/office/drawing/2014/main" id="{092DF220-91A2-40BD-A56E-B76636A72C34}"/>
              </a:ext>
            </a:extLst>
          </p:cNvPr>
          <p:cNvSpPr>
            <a:spLocks noGrp="1"/>
          </p:cNvSpPr>
          <p:nvPr>
            <p:ph type="body" idx="1"/>
          </p:nvPr>
        </p:nvSpPr>
        <p:spPr/>
        <p:txBody>
          <a:bodyPr/>
          <a:lstStyle/>
          <a:p>
            <a:r>
              <a:rPr lang="en-US" dirty="0"/>
              <a:t>Current</a:t>
            </a:r>
          </a:p>
        </p:txBody>
      </p:sp>
      <p:sp>
        <p:nvSpPr>
          <p:cNvPr id="4" name="Text Placeholder 3">
            <a:extLst>
              <a:ext uri="{FF2B5EF4-FFF2-40B4-BE49-F238E27FC236}">
                <a16:creationId xmlns:a16="http://schemas.microsoft.com/office/drawing/2014/main" id="{9B7311AE-9146-46FC-848C-76A74DC1C89A}"/>
              </a:ext>
            </a:extLst>
          </p:cNvPr>
          <p:cNvSpPr>
            <a:spLocks noGrp="1"/>
          </p:cNvSpPr>
          <p:nvPr>
            <p:ph type="body" sz="quarter" idx="3"/>
          </p:nvPr>
        </p:nvSpPr>
        <p:spPr/>
        <p:txBody>
          <a:bodyPr/>
          <a:lstStyle/>
          <a:p>
            <a:r>
              <a:rPr lang="en-US" dirty="0"/>
              <a:t>4-week change</a:t>
            </a:r>
          </a:p>
        </p:txBody>
      </p:sp>
      <p:pic>
        <p:nvPicPr>
          <p:cNvPr id="1026" name="Picture 2" descr="https://droughtmonitor.unl.edu/data/png/20210615/20210615_usdm.png">
            <a:extLst>
              <a:ext uri="{FF2B5EF4-FFF2-40B4-BE49-F238E27FC236}">
                <a16:creationId xmlns:a16="http://schemas.microsoft.com/office/drawing/2014/main" id="{F41E5322-AB44-4B30-8156-29A2D7290A6D}"/>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34536" y="2505075"/>
            <a:ext cx="4768290" cy="3684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roughtmonitor.unl.edu/data/chng/png/20210615/20210615_conus_chng_4W.png">
            <a:extLst>
              <a:ext uri="{FF2B5EF4-FFF2-40B4-BE49-F238E27FC236}">
                <a16:creationId xmlns:a16="http://schemas.microsoft.com/office/drawing/2014/main" id="{B2CEEE95-AD10-453A-AE0A-5571983EF918}"/>
              </a:ext>
            </a:extLst>
          </p:cNvPr>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379649" y="2505075"/>
            <a:ext cx="4768290"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2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91559-4862-44C6-9A2C-56E36D9C081B}"/>
              </a:ext>
            </a:extLst>
          </p:cNvPr>
          <p:cNvSpPr>
            <a:spLocks noGrp="1"/>
          </p:cNvSpPr>
          <p:nvPr>
            <p:ph type="title"/>
          </p:nvPr>
        </p:nvSpPr>
        <p:spPr/>
        <p:txBody>
          <a:bodyPr/>
          <a:lstStyle/>
          <a:p>
            <a:r>
              <a:rPr lang="en-US" dirty="0"/>
              <a:t>Other Drought Indices</a:t>
            </a:r>
          </a:p>
        </p:txBody>
      </p:sp>
      <p:sp>
        <p:nvSpPr>
          <p:cNvPr id="3" name="Text Placeholder 2">
            <a:extLst>
              <a:ext uri="{FF2B5EF4-FFF2-40B4-BE49-F238E27FC236}">
                <a16:creationId xmlns:a16="http://schemas.microsoft.com/office/drawing/2014/main" id="{CF7B2AD9-20FA-41E9-8362-10E964CB2606}"/>
              </a:ext>
            </a:extLst>
          </p:cNvPr>
          <p:cNvSpPr>
            <a:spLocks noGrp="1"/>
          </p:cNvSpPr>
          <p:nvPr>
            <p:ph type="body" idx="1"/>
          </p:nvPr>
        </p:nvSpPr>
        <p:spPr/>
        <p:txBody>
          <a:bodyPr/>
          <a:lstStyle/>
          <a:p>
            <a:r>
              <a:rPr lang="en-US" dirty="0"/>
              <a:t>90-Day SPI (Standard Precipitation Index)</a:t>
            </a:r>
          </a:p>
        </p:txBody>
      </p:sp>
      <p:sp>
        <p:nvSpPr>
          <p:cNvPr id="5" name="Text Placeholder 4">
            <a:extLst>
              <a:ext uri="{FF2B5EF4-FFF2-40B4-BE49-F238E27FC236}">
                <a16:creationId xmlns:a16="http://schemas.microsoft.com/office/drawing/2014/main" id="{DA217E54-B036-4214-A901-532DECC087D5}"/>
              </a:ext>
            </a:extLst>
          </p:cNvPr>
          <p:cNvSpPr>
            <a:spLocks noGrp="1"/>
          </p:cNvSpPr>
          <p:nvPr>
            <p:ph type="body" sz="quarter" idx="3"/>
          </p:nvPr>
        </p:nvSpPr>
        <p:spPr/>
        <p:txBody>
          <a:bodyPr/>
          <a:lstStyle/>
          <a:p>
            <a:r>
              <a:rPr lang="en-US" dirty="0"/>
              <a:t>30-Day EDDI (Evaporative Demand Drought Index)</a:t>
            </a:r>
          </a:p>
        </p:txBody>
      </p:sp>
      <p:pic>
        <p:nvPicPr>
          <p:cNvPr id="15" name="Content Placeholder 14">
            <a:extLst>
              <a:ext uri="{FF2B5EF4-FFF2-40B4-BE49-F238E27FC236}">
                <a16:creationId xmlns:a16="http://schemas.microsoft.com/office/drawing/2014/main" id="{B8A3A38C-C34F-43A9-BED5-CAE56804F8AC}"/>
              </a:ext>
            </a:extLst>
          </p:cNvPr>
          <p:cNvPicPr>
            <a:picLocks noGrp="1" noChangeAspect="1"/>
          </p:cNvPicPr>
          <p:nvPr>
            <p:ph sz="quarter" idx="4"/>
          </p:nvPr>
        </p:nvPicPr>
        <p:blipFill rotWithShape="1">
          <a:blip r:embed="rId2"/>
          <a:srcRect l="801" t="63472" r="63884" b="4078"/>
          <a:stretch/>
        </p:blipFill>
        <p:spPr>
          <a:xfrm>
            <a:off x="6172200" y="3007862"/>
            <a:ext cx="5183188" cy="2679013"/>
          </a:xfrm>
          <a:prstGeom prst="rect">
            <a:avLst/>
          </a:prstGeom>
        </p:spPr>
      </p:pic>
      <p:pic>
        <p:nvPicPr>
          <p:cNvPr id="18" name="Content Placeholder 17">
            <a:extLst>
              <a:ext uri="{FF2B5EF4-FFF2-40B4-BE49-F238E27FC236}">
                <a16:creationId xmlns:a16="http://schemas.microsoft.com/office/drawing/2014/main" id="{0FFFD794-93FD-489D-A016-42DA3A712241}"/>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839788" y="2967698"/>
            <a:ext cx="5157787" cy="2759341"/>
          </a:xfrm>
          <a:prstGeom prst="rect">
            <a:avLst/>
          </a:prstGeom>
        </p:spPr>
      </p:pic>
    </p:spTree>
    <p:extLst>
      <p:ext uri="{BB962C8B-B14F-4D97-AF65-F5344CB8AC3E}">
        <p14:creationId xmlns:p14="http://schemas.microsoft.com/office/powerpoint/2010/main" val="1438441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55DD-363A-45B5-89C3-CB39D89951F7}"/>
              </a:ext>
            </a:extLst>
          </p:cNvPr>
          <p:cNvSpPr>
            <a:spLocks noGrp="1"/>
          </p:cNvSpPr>
          <p:nvPr>
            <p:ph type="title"/>
          </p:nvPr>
        </p:nvSpPr>
        <p:spPr/>
        <p:txBody>
          <a:bodyPr>
            <a:normAutofit fontScale="90000"/>
          </a:bodyPr>
          <a:lstStyle/>
          <a:p>
            <a:r>
              <a:rPr lang="en-US" b="1" dirty="0"/>
              <a:t>Grass-Cast:</a:t>
            </a:r>
            <a:r>
              <a:rPr lang="en-US" dirty="0"/>
              <a:t> </a:t>
            </a:r>
            <a:r>
              <a:rPr lang="en-US" b="1" dirty="0"/>
              <a:t>Made: June 16, 2021</a:t>
            </a:r>
            <a:br>
              <a:rPr lang="en-US" dirty="0"/>
            </a:br>
            <a:r>
              <a:rPr lang="en-US" sz="2200" b="1" dirty="0"/>
              <a:t>% Change in Grassland Production for Your Area this Summer Compared to Its 38-yr Average - Forecast</a:t>
            </a:r>
            <a:br>
              <a:rPr lang="en-US" b="1" dirty="0"/>
            </a:br>
            <a:endParaRPr lang="en-US" dirty="0"/>
          </a:p>
        </p:txBody>
      </p:sp>
      <p:pic>
        <p:nvPicPr>
          <p:cNvPr id="9218" name="Picture 2" descr="https://grasscast.unl.edu/data/png/2021/ANPP_forecast_summary_GP_2021_June_16_above.png">
            <a:extLst>
              <a:ext uri="{FF2B5EF4-FFF2-40B4-BE49-F238E27FC236}">
                <a16:creationId xmlns:a16="http://schemas.microsoft.com/office/drawing/2014/main" id="{7F44234C-42C2-48D7-B218-D8E43E25E0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497" y="1690559"/>
            <a:ext cx="3657600" cy="47336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A7A3A4-61B9-4A70-A0A2-B738DA779514}"/>
              </a:ext>
            </a:extLst>
          </p:cNvPr>
          <p:cNvPicPr>
            <a:picLocks noChangeAspect="1"/>
          </p:cNvPicPr>
          <p:nvPr/>
        </p:nvPicPr>
        <p:blipFill>
          <a:blip r:embed="rId3"/>
          <a:stretch>
            <a:fillRect/>
          </a:stretch>
        </p:blipFill>
        <p:spPr>
          <a:xfrm>
            <a:off x="4267200" y="1690818"/>
            <a:ext cx="3657600" cy="4733364"/>
          </a:xfrm>
          <a:prstGeom prst="rect">
            <a:avLst/>
          </a:prstGeom>
        </p:spPr>
      </p:pic>
      <p:pic>
        <p:nvPicPr>
          <p:cNvPr id="5" name="Picture 4">
            <a:extLst>
              <a:ext uri="{FF2B5EF4-FFF2-40B4-BE49-F238E27FC236}">
                <a16:creationId xmlns:a16="http://schemas.microsoft.com/office/drawing/2014/main" id="{0EAC8A9F-F009-44D6-AFBD-DDA8684C2611}"/>
              </a:ext>
            </a:extLst>
          </p:cNvPr>
          <p:cNvPicPr>
            <a:picLocks noChangeAspect="1"/>
          </p:cNvPicPr>
          <p:nvPr/>
        </p:nvPicPr>
        <p:blipFill>
          <a:blip r:embed="rId4"/>
          <a:stretch>
            <a:fillRect/>
          </a:stretch>
        </p:blipFill>
        <p:spPr>
          <a:xfrm>
            <a:off x="8330903" y="1690818"/>
            <a:ext cx="3657600" cy="4733364"/>
          </a:xfrm>
          <a:prstGeom prst="rect">
            <a:avLst/>
          </a:prstGeom>
        </p:spPr>
      </p:pic>
    </p:spTree>
    <p:extLst>
      <p:ext uri="{BB962C8B-B14F-4D97-AF65-F5344CB8AC3E}">
        <p14:creationId xmlns:p14="http://schemas.microsoft.com/office/powerpoint/2010/main" val="2765642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D327-82E1-4923-B9F0-021BFB7E9C41}"/>
              </a:ext>
            </a:extLst>
          </p:cNvPr>
          <p:cNvSpPr>
            <a:spLocks noGrp="1"/>
          </p:cNvSpPr>
          <p:nvPr>
            <p:ph type="title"/>
          </p:nvPr>
        </p:nvSpPr>
        <p:spPr/>
        <p:txBody>
          <a:bodyPr/>
          <a:lstStyle/>
          <a:p>
            <a:r>
              <a:rPr lang="en-US" dirty="0"/>
              <a:t>Countywide Impacts</a:t>
            </a:r>
          </a:p>
        </p:txBody>
      </p:sp>
      <p:sp>
        <p:nvSpPr>
          <p:cNvPr id="5" name="Content Placeholder 4">
            <a:extLst>
              <a:ext uri="{FF2B5EF4-FFF2-40B4-BE49-F238E27FC236}">
                <a16:creationId xmlns:a16="http://schemas.microsoft.com/office/drawing/2014/main" id="{4C537833-6F2C-4D7E-A63F-A153E6490181}"/>
              </a:ext>
            </a:extLst>
          </p:cNvPr>
          <p:cNvSpPr>
            <a:spLocks noGrp="1"/>
          </p:cNvSpPr>
          <p:nvPr>
            <p:ph idx="1"/>
          </p:nvPr>
        </p:nvSpPr>
        <p:spPr/>
        <p:txBody>
          <a:bodyPr>
            <a:noAutofit/>
          </a:bodyPr>
          <a:lstStyle/>
          <a:p>
            <a:pPr marL="0" indent="0">
              <a:buNone/>
            </a:pPr>
            <a:r>
              <a:rPr lang="en-US" sz="1600" dirty="0"/>
              <a:t>CD1 (Divide): Conditions continue to be very dry across the county. The recent heat has actually been good for our crops &amp; grass as it warmed the ground up enough to get things growing. Our temperatures have fluctuated a lot from daytime highs to nighttime lows resulting in plants not growing as good as they should. However the high temperatures &amp; wind will continue to dry out the top soil. Fields are looking alright. Germination was slow this year &amp; crops have not come up as even as farmers would like. However they are growing. Ranchers are still concerned with forage availability in rangeland. Native ranges just haven't grown this year. After the rain and heat they have grown a little bit and greened up a touch. However they are at a significant loss when it comes to plant height, density, and regrowth. Within the past week along roadsides, grass is heading out already that's maybe 6-12in tall. Hopefully this isn't an indicator on how early, stressed crops like wheat and durum will head out too.</a:t>
            </a:r>
          </a:p>
          <a:p>
            <a:pPr marL="0" indent="0">
              <a:buNone/>
            </a:pPr>
            <a:r>
              <a:rPr lang="en-US" sz="1600" dirty="0"/>
              <a:t>CD1 (Williams): The conditions in western North Dakota have improved quite a bit from previous weeks with heavy rainfall on Thursday, June 10th. The storms brought heavy hail, high winds and large amounts of moisture to some areas of Williams County.  The rainfall ranged from just over an inch up to five inches.  Much of this ran off though as the precipitation was so heavy in a short period of time that it caused localized flooding, rather than soaking in.  High temperatures and winds following the rain event have really dried things up the past few days. A benefit of the runoff from the large storm is that most dugouts and ponds have water now whereas before the event, were mostly dry or completely dry. This should bring some relief to ranchers that have been hauling water to livestock for the past couple months.  The pasture areas are finally greening up after being brown all spring.  The precipitation arrived too late for alfalfa as it was already in bloom.</a:t>
            </a:r>
          </a:p>
        </p:txBody>
      </p:sp>
    </p:spTree>
    <p:extLst>
      <p:ext uri="{BB962C8B-B14F-4D97-AF65-F5344CB8AC3E}">
        <p14:creationId xmlns:p14="http://schemas.microsoft.com/office/powerpoint/2010/main" val="3198346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D327-82E1-4923-B9F0-021BFB7E9C41}"/>
              </a:ext>
            </a:extLst>
          </p:cNvPr>
          <p:cNvSpPr>
            <a:spLocks noGrp="1"/>
          </p:cNvSpPr>
          <p:nvPr>
            <p:ph type="title"/>
          </p:nvPr>
        </p:nvSpPr>
        <p:spPr/>
        <p:txBody>
          <a:bodyPr/>
          <a:lstStyle/>
          <a:p>
            <a:r>
              <a:rPr lang="en-US" dirty="0"/>
              <a:t>Countywide Impacts</a:t>
            </a:r>
          </a:p>
        </p:txBody>
      </p:sp>
      <p:sp>
        <p:nvSpPr>
          <p:cNvPr id="8" name="Content Placeholder 7">
            <a:extLst>
              <a:ext uri="{FF2B5EF4-FFF2-40B4-BE49-F238E27FC236}">
                <a16:creationId xmlns:a16="http://schemas.microsoft.com/office/drawing/2014/main" id="{B6DDB4ED-76DC-44E0-A231-EED047C04AE6}"/>
              </a:ext>
            </a:extLst>
          </p:cNvPr>
          <p:cNvSpPr>
            <a:spLocks noGrp="1"/>
          </p:cNvSpPr>
          <p:nvPr>
            <p:ph idx="1"/>
          </p:nvPr>
        </p:nvSpPr>
        <p:spPr/>
        <p:txBody>
          <a:bodyPr>
            <a:normAutofit/>
          </a:bodyPr>
          <a:lstStyle/>
          <a:p>
            <a:pPr marL="0" indent="0">
              <a:buNone/>
            </a:pPr>
            <a:r>
              <a:rPr lang="en-US" sz="1800" dirty="0"/>
              <a:t>CD2 (McHenry): The northern part of the county has received 2" of rain on Friday last week. Unfortunately there hasn't been much growth in the crops yet, weeds have started to germinate. Most farmers have moved to spraying now that moisture is present. The overall picture still doesn't look good for the area. There have been a lot of dispersions of herds and general selling down of cattle, the local sale barn has been selling 1000 cow/calf pairs for 3 weeks and have that many consigned for the next 3 weeks.</a:t>
            </a:r>
          </a:p>
          <a:p>
            <a:pPr marL="0" indent="0">
              <a:buNone/>
            </a:pPr>
            <a:r>
              <a:rPr lang="en-US" sz="1800" dirty="0"/>
              <a:t>CD2 (Pierce): Conditions for Pierce county continue to be county wide. Southern Pierce county has caught a little more rain but still remains severely dry. Areas East and west of rugby still haven’t caught significant rain. Right now Pierce County can’t catch a substantial rain amount. Seems like it is a half inch at a time but that is not making up for hot and windy conditions. People are spraying minimal herbicides on small grains to conserve money. Some canola crops are being abandoned due to flea beetles. Some soybean and corn crops have about half emergence. A lot of stress on producers. Water quality in livestock pastures is slowly getting worse. Livestock barn is maxed out every week for sales now. They’re trying their best to get resources to ranchers. Wells can’t be dug until September. A lot of cattle yet to be sold.</a:t>
            </a:r>
          </a:p>
        </p:txBody>
      </p:sp>
    </p:spTree>
    <p:extLst>
      <p:ext uri="{BB962C8B-B14F-4D97-AF65-F5344CB8AC3E}">
        <p14:creationId xmlns:p14="http://schemas.microsoft.com/office/powerpoint/2010/main" val="3804974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A7BC2-228E-4863-A541-98444C6966FA}"/>
              </a:ext>
            </a:extLst>
          </p:cNvPr>
          <p:cNvSpPr>
            <a:spLocks noGrp="1"/>
          </p:cNvSpPr>
          <p:nvPr>
            <p:ph type="title"/>
          </p:nvPr>
        </p:nvSpPr>
        <p:spPr/>
        <p:txBody>
          <a:bodyPr/>
          <a:lstStyle/>
          <a:p>
            <a:r>
              <a:rPr lang="en-US" dirty="0"/>
              <a:t>Countywide Impacts</a:t>
            </a:r>
          </a:p>
        </p:txBody>
      </p:sp>
      <p:sp>
        <p:nvSpPr>
          <p:cNvPr id="3" name="Content Placeholder 2">
            <a:extLst>
              <a:ext uri="{FF2B5EF4-FFF2-40B4-BE49-F238E27FC236}">
                <a16:creationId xmlns:a16="http://schemas.microsoft.com/office/drawing/2014/main" id="{7ADA04F8-DC4E-4C2C-A4E3-6DC21AD9B40F}"/>
              </a:ext>
            </a:extLst>
          </p:cNvPr>
          <p:cNvSpPr>
            <a:spLocks noGrp="1"/>
          </p:cNvSpPr>
          <p:nvPr>
            <p:ph idx="1"/>
          </p:nvPr>
        </p:nvSpPr>
        <p:spPr>
          <a:xfrm>
            <a:off x="838200" y="1825625"/>
            <a:ext cx="10515600" cy="4351338"/>
          </a:xfrm>
        </p:spPr>
        <p:txBody>
          <a:bodyPr>
            <a:normAutofit/>
          </a:bodyPr>
          <a:lstStyle/>
          <a:p>
            <a:pPr marL="0" indent="0">
              <a:buNone/>
            </a:pPr>
            <a:r>
              <a:rPr lang="en-US" sz="1800" dirty="0"/>
              <a:t>CD3 (Towner): The recent rains were not consistent throughout the county. Over the past week one NDAWN site got just over 2 inches and the other just over 1 inch and reports of less than an inch in other areas. It is hard to tell what the immediate recovery will be, however, it won't change the fact that the dugouts are still very low and crops were still impacted by the recent high temperatures.</a:t>
            </a:r>
          </a:p>
          <a:p>
            <a:pPr marL="0" indent="0">
              <a:buNone/>
            </a:pPr>
            <a:r>
              <a:rPr lang="en-US" sz="1800" dirty="0"/>
              <a:t>CD3 (Cavalier): Last weeks rains helped the drought situation and crops are looking better.</a:t>
            </a:r>
          </a:p>
          <a:p>
            <a:pPr marL="0" indent="0">
              <a:buNone/>
            </a:pPr>
            <a:r>
              <a:rPr lang="en-US" sz="1800" dirty="0"/>
              <a:t>CD3 (Pembina): These </a:t>
            </a:r>
            <a:r>
              <a:rPr lang="en-US" sz="1800" dirty="0" err="1"/>
              <a:t>coniditions</a:t>
            </a:r>
            <a:r>
              <a:rPr lang="en-US" sz="1800" dirty="0"/>
              <a:t> are widespread throughout the county. The county has received an approximately an inch to an inch and a half of rain over the last week which has helped late planted crops to emerge. Approximately 3000 acres of sugar beets had to be replanted due to </a:t>
            </a:r>
            <a:r>
              <a:rPr lang="en-US" sz="1800" dirty="0" err="1"/>
              <a:t>insuffcient</a:t>
            </a:r>
            <a:r>
              <a:rPr lang="en-US" sz="1800" dirty="0"/>
              <a:t> moisture to sustain germinated seedlings causing around 25% stand loss in affected fields. Some producers have replanted acres of poor stands of hard red spring wheat. Hotter than average temperatures combined with warm high winds have resulted in conditions of low </a:t>
            </a:r>
            <a:r>
              <a:rPr lang="en-US" sz="1800" dirty="0" err="1"/>
              <a:t>humdity</a:t>
            </a:r>
            <a:r>
              <a:rPr lang="en-US" sz="1800" dirty="0"/>
              <a:t> creating both increased fire risk and </a:t>
            </a:r>
            <a:r>
              <a:rPr lang="en-US" sz="1800" dirty="0" err="1"/>
              <a:t>dessiacting</a:t>
            </a:r>
            <a:r>
              <a:rPr lang="en-US" sz="1800" dirty="0"/>
              <a:t> conditions </a:t>
            </a:r>
            <a:r>
              <a:rPr lang="en-US" sz="1800" dirty="0" err="1"/>
              <a:t>espcially</a:t>
            </a:r>
            <a:r>
              <a:rPr lang="en-US" sz="1800" dirty="0"/>
              <a:t> for young crop plants. The recent rain will help sustain crop plants but more is needed to maintain growth. Many trees in the area are showing signs of drought stress. Home gardeners are having to water plants at a much higher frequency and turf which is receiving no irrigation is dying.</a:t>
            </a:r>
          </a:p>
        </p:txBody>
      </p:sp>
    </p:spTree>
    <p:extLst>
      <p:ext uri="{BB962C8B-B14F-4D97-AF65-F5344CB8AC3E}">
        <p14:creationId xmlns:p14="http://schemas.microsoft.com/office/powerpoint/2010/main" val="3924409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719A8-1EE5-4FAF-99E7-68511DADF572}"/>
              </a:ext>
            </a:extLst>
          </p:cNvPr>
          <p:cNvPicPr>
            <a:picLocks noChangeAspect="1"/>
          </p:cNvPicPr>
          <p:nvPr/>
        </p:nvPicPr>
        <p:blipFill>
          <a:blip r:embed="rId2"/>
          <a:stretch>
            <a:fillRect/>
          </a:stretch>
        </p:blipFill>
        <p:spPr>
          <a:xfrm rot="10800000">
            <a:off x="8225246" y="4001294"/>
            <a:ext cx="3657600" cy="2743200"/>
          </a:xfrm>
          <a:prstGeom prst="rect">
            <a:avLst/>
          </a:prstGeom>
        </p:spPr>
      </p:pic>
      <p:sp>
        <p:nvSpPr>
          <p:cNvPr id="2" name="Title 1">
            <a:extLst>
              <a:ext uri="{FF2B5EF4-FFF2-40B4-BE49-F238E27FC236}">
                <a16:creationId xmlns:a16="http://schemas.microsoft.com/office/drawing/2014/main" id="{CA3A7BC2-228E-4863-A541-98444C6966FA}"/>
              </a:ext>
            </a:extLst>
          </p:cNvPr>
          <p:cNvSpPr>
            <a:spLocks noGrp="1"/>
          </p:cNvSpPr>
          <p:nvPr>
            <p:ph type="title"/>
          </p:nvPr>
        </p:nvSpPr>
        <p:spPr/>
        <p:txBody>
          <a:bodyPr/>
          <a:lstStyle/>
          <a:p>
            <a:r>
              <a:rPr lang="en-US" dirty="0"/>
              <a:t>Countywide Impacts</a:t>
            </a:r>
          </a:p>
        </p:txBody>
      </p:sp>
      <p:sp>
        <p:nvSpPr>
          <p:cNvPr id="3" name="Content Placeholder 2">
            <a:extLst>
              <a:ext uri="{FF2B5EF4-FFF2-40B4-BE49-F238E27FC236}">
                <a16:creationId xmlns:a16="http://schemas.microsoft.com/office/drawing/2014/main" id="{7ADA04F8-DC4E-4C2C-A4E3-6DC21AD9B40F}"/>
              </a:ext>
            </a:extLst>
          </p:cNvPr>
          <p:cNvSpPr>
            <a:spLocks noGrp="1"/>
          </p:cNvSpPr>
          <p:nvPr>
            <p:ph idx="1"/>
          </p:nvPr>
        </p:nvSpPr>
        <p:spPr>
          <a:xfrm>
            <a:off x="838200" y="1825625"/>
            <a:ext cx="10515600" cy="4351338"/>
          </a:xfrm>
        </p:spPr>
        <p:txBody>
          <a:bodyPr>
            <a:normAutofit/>
          </a:bodyPr>
          <a:lstStyle/>
          <a:p>
            <a:pPr marL="0" indent="0">
              <a:buNone/>
            </a:pPr>
            <a:r>
              <a:rPr lang="en-US" sz="1800" dirty="0"/>
              <a:t>CD3 (Grand Forks): Widespread. 1st cutting alfalfa very short. Reports of less than a bale to the acre. Crops are stalled. Very uneven emergence. Spring wheat has been pushed and is heading out early and also Very short. Anticipating shortage of straw. Spider mites in soybean. Livestock forage concerns continue. Animals being sold. Beans picture is taken from a hilltop. You can see very poor emergence/crop growth/small leaves. In low area by trees, crop is progressing much faster than rest of the field and has reached almost V2. Spider mites are moving into the field and can be observed along with spider mite damage on leaves along edges of fields (spider mite picture). Grasshoppers are also increasing. Ditches being mowed are very brown underneath. Wheat picture, just showing unevenness of crop. There is wheat heading out at 12 inches tall, and is very thin.</a:t>
            </a:r>
          </a:p>
        </p:txBody>
      </p:sp>
    </p:spTree>
    <p:extLst>
      <p:ext uri="{BB962C8B-B14F-4D97-AF65-F5344CB8AC3E}">
        <p14:creationId xmlns:p14="http://schemas.microsoft.com/office/powerpoint/2010/main" val="1404894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D327-82E1-4923-B9F0-021BFB7E9C41}"/>
              </a:ext>
            </a:extLst>
          </p:cNvPr>
          <p:cNvSpPr>
            <a:spLocks noGrp="1"/>
          </p:cNvSpPr>
          <p:nvPr>
            <p:ph type="title"/>
          </p:nvPr>
        </p:nvSpPr>
        <p:spPr/>
        <p:txBody>
          <a:bodyPr/>
          <a:lstStyle/>
          <a:p>
            <a:r>
              <a:rPr lang="en-US" dirty="0"/>
              <a:t>Countywide Impacts</a:t>
            </a:r>
          </a:p>
        </p:txBody>
      </p:sp>
      <p:sp>
        <p:nvSpPr>
          <p:cNvPr id="7" name="Content Placeholder 6">
            <a:extLst>
              <a:ext uri="{FF2B5EF4-FFF2-40B4-BE49-F238E27FC236}">
                <a16:creationId xmlns:a16="http://schemas.microsoft.com/office/drawing/2014/main" id="{0190140E-B2EA-4D91-9B93-D7CCE79B7256}"/>
              </a:ext>
            </a:extLst>
          </p:cNvPr>
          <p:cNvSpPr>
            <a:spLocks noGrp="1"/>
          </p:cNvSpPr>
          <p:nvPr>
            <p:ph idx="1"/>
          </p:nvPr>
        </p:nvSpPr>
        <p:spPr/>
        <p:txBody>
          <a:bodyPr>
            <a:normAutofit/>
          </a:bodyPr>
          <a:lstStyle/>
          <a:p>
            <a:pPr marL="0" indent="0">
              <a:buNone/>
            </a:pPr>
            <a:r>
              <a:rPr lang="en-US" sz="1800" dirty="0"/>
              <a:t>CD4 (Golden Valley): For the most part county wide including western Billings county. The very northern tip of Golden Valley did get rain last week in a series of storms, but it came hard and fast, may have helped to refresh stock ponds, but not much help to the grass and crops. Central pat of the county crops are going backward fast and will continue to decline this week with the predicted heat and wind. Pastures and hay crops are in much the same place. Pastures are quickly drying up, and guys are in a hurry to get first cutting alfalfa put up prior to it "burning up“.</a:t>
            </a:r>
          </a:p>
        </p:txBody>
      </p:sp>
    </p:spTree>
    <p:extLst>
      <p:ext uri="{BB962C8B-B14F-4D97-AF65-F5344CB8AC3E}">
        <p14:creationId xmlns:p14="http://schemas.microsoft.com/office/powerpoint/2010/main" val="1960145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87B42-EC96-420C-87C0-3E6DDEDDB5C8}"/>
              </a:ext>
            </a:extLst>
          </p:cNvPr>
          <p:cNvSpPr>
            <a:spLocks noGrp="1"/>
          </p:cNvSpPr>
          <p:nvPr>
            <p:ph type="title"/>
          </p:nvPr>
        </p:nvSpPr>
        <p:spPr/>
        <p:txBody>
          <a:bodyPr/>
          <a:lstStyle/>
          <a:p>
            <a:r>
              <a:rPr lang="en-US" dirty="0"/>
              <a:t>Countywide Impacts</a:t>
            </a:r>
          </a:p>
        </p:txBody>
      </p:sp>
      <p:sp>
        <p:nvSpPr>
          <p:cNvPr id="7" name="Content Placeholder 6">
            <a:extLst>
              <a:ext uri="{FF2B5EF4-FFF2-40B4-BE49-F238E27FC236}">
                <a16:creationId xmlns:a16="http://schemas.microsoft.com/office/drawing/2014/main" id="{DEF50ACE-0128-414C-9BBA-E63320EE386A}"/>
              </a:ext>
            </a:extLst>
          </p:cNvPr>
          <p:cNvSpPr>
            <a:spLocks noGrp="1"/>
          </p:cNvSpPr>
          <p:nvPr>
            <p:ph idx="1"/>
          </p:nvPr>
        </p:nvSpPr>
        <p:spPr/>
        <p:txBody>
          <a:bodyPr>
            <a:normAutofit/>
          </a:bodyPr>
          <a:lstStyle/>
          <a:p>
            <a:pPr marL="0" indent="0">
              <a:buNone/>
            </a:pPr>
            <a:r>
              <a:rPr lang="en-US" sz="1800" dirty="0"/>
              <a:t>CD5 (Kidder): Some of the county received over 5 inches of rain last week over the span of a few short hours. While stock ponds were replenished, excessive flash flooding and hail damage was seen with storm. Crop ground was washed out or hailed out along with many gardens along I-94. Other areas of the county are still extremely dry and did not receive any rain. For some farmers, they will be forced to replant fields for the 3rd time this year. Buildings and grain bins were lost from excessive winds from storm.</a:t>
            </a:r>
          </a:p>
        </p:txBody>
      </p:sp>
    </p:spTree>
    <p:extLst>
      <p:ext uri="{BB962C8B-B14F-4D97-AF65-F5344CB8AC3E}">
        <p14:creationId xmlns:p14="http://schemas.microsoft.com/office/powerpoint/2010/main" val="1728571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87B42-EC96-420C-87C0-3E6DDEDDB5C8}"/>
              </a:ext>
            </a:extLst>
          </p:cNvPr>
          <p:cNvSpPr>
            <a:spLocks noGrp="1"/>
          </p:cNvSpPr>
          <p:nvPr>
            <p:ph type="title"/>
          </p:nvPr>
        </p:nvSpPr>
        <p:spPr/>
        <p:txBody>
          <a:bodyPr/>
          <a:lstStyle/>
          <a:p>
            <a:r>
              <a:rPr lang="en-US" dirty="0"/>
              <a:t>Countywide Impacts</a:t>
            </a:r>
          </a:p>
        </p:txBody>
      </p:sp>
      <p:sp>
        <p:nvSpPr>
          <p:cNvPr id="6" name="Content Placeholder 5">
            <a:extLst>
              <a:ext uri="{FF2B5EF4-FFF2-40B4-BE49-F238E27FC236}">
                <a16:creationId xmlns:a16="http://schemas.microsoft.com/office/drawing/2014/main" id="{EB4B010F-BA00-4F01-81B4-E988A3A1878D}"/>
              </a:ext>
            </a:extLst>
          </p:cNvPr>
          <p:cNvSpPr>
            <a:spLocks noGrp="1"/>
          </p:cNvSpPr>
          <p:nvPr>
            <p:ph idx="1"/>
          </p:nvPr>
        </p:nvSpPr>
        <p:spPr/>
        <p:txBody>
          <a:bodyPr>
            <a:normAutofit/>
          </a:bodyPr>
          <a:lstStyle/>
          <a:p>
            <a:pPr marL="0" indent="0">
              <a:buNone/>
            </a:pPr>
            <a:r>
              <a:rPr lang="en-US" sz="1800" dirty="0"/>
              <a:t>CD7 (Stark/Billings): This report is for Stark and Billings counties. We have received some moisture but is very spotty. The eastern 1/3 of Stark County is a little better. Northern part of Billings county has also received a little more moisture recently.</a:t>
            </a:r>
          </a:p>
        </p:txBody>
      </p:sp>
    </p:spTree>
    <p:extLst>
      <p:ext uri="{BB962C8B-B14F-4D97-AF65-F5344CB8AC3E}">
        <p14:creationId xmlns:p14="http://schemas.microsoft.com/office/powerpoint/2010/main" val="2546159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D327-82E1-4923-B9F0-021BFB7E9C41}"/>
              </a:ext>
            </a:extLst>
          </p:cNvPr>
          <p:cNvSpPr>
            <a:spLocks noGrp="1"/>
          </p:cNvSpPr>
          <p:nvPr>
            <p:ph type="title"/>
          </p:nvPr>
        </p:nvSpPr>
        <p:spPr/>
        <p:txBody>
          <a:bodyPr/>
          <a:lstStyle/>
          <a:p>
            <a:r>
              <a:rPr lang="en-US" dirty="0"/>
              <a:t>Countywide Impacts</a:t>
            </a:r>
          </a:p>
        </p:txBody>
      </p:sp>
      <p:sp>
        <p:nvSpPr>
          <p:cNvPr id="4" name="Content Placeholder 3">
            <a:extLst>
              <a:ext uri="{FF2B5EF4-FFF2-40B4-BE49-F238E27FC236}">
                <a16:creationId xmlns:a16="http://schemas.microsoft.com/office/drawing/2014/main" id="{3EE131C0-7E1F-4E82-BB2C-04F901F8DAD8}"/>
              </a:ext>
            </a:extLst>
          </p:cNvPr>
          <p:cNvSpPr>
            <a:spLocks noGrp="1"/>
          </p:cNvSpPr>
          <p:nvPr>
            <p:ph idx="1"/>
          </p:nvPr>
        </p:nvSpPr>
        <p:spPr/>
        <p:txBody>
          <a:bodyPr>
            <a:normAutofit/>
          </a:bodyPr>
          <a:lstStyle/>
          <a:p>
            <a:pPr marL="0" indent="0">
              <a:buNone/>
            </a:pPr>
            <a:r>
              <a:rPr lang="en-US" sz="1800" dirty="0"/>
              <a:t>CD8 (Morton): Very hot weather with minimal to no rain in some areas of the county. Poor emergence in some fields</a:t>
            </a:r>
          </a:p>
        </p:txBody>
      </p:sp>
      <p:pic>
        <p:nvPicPr>
          <p:cNvPr id="1026" name="Picture 2" descr="https://services8.arcgis.com/jzdN07B7ZhRTxuzU/arcgis/rest/services/CMOR_2021_Overview/FeatureServer/0/714/attachments/359">
            <a:extLst>
              <a:ext uri="{FF2B5EF4-FFF2-40B4-BE49-F238E27FC236}">
                <a16:creationId xmlns:a16="http://schemas.microsoft.com/office/drawing/2014/main" id="{B9B0072D-46AF-4AB1-A295-F05449A484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950" y="2364377"/>
            <a:ext cx="3657600" cy="27427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8C6BAF-4264-4023-8C4B-7332555C38F4}"/>
              </a:ext>
            </a:extLst>
          </p:cNvPr>
          <p:cNvSpPr txBox="1"/>
          <p:nvPr/>
        </p:nvSpPr>
        <p:spPr>
          <a:xfrm>
            <a:off x="7647007" y="5135925"/>
            <a:ext cx="3269485" cy="369332"/>
          </a:xfrm>
          <a:prstGeom prst="rect">
            <a:avLst/>
          </a:prstGeom>
          <a:noFill/>
        </p:spPr>
        <p:txBody>
          <a:bodyPr wrap="none" rtlCol="0">
            <a:spAutoFit/>
          </a:bodyPr>
          <a:lstStyle/>
          <a:p>
            <a:r>
              <a:rPr lang="en-US" dirty="0"/>
              <a:t>Poor Germination, in Morton Co.</a:t>
            </a:r>
          </a:p>
        </p:txBody>
      </p:sp>
    </p:spTree>
    <p:extLst>
      <p:ext uri="{BB962C8B-B14F-4D97-AF65-F5344CB8AC3E}">
        <p14:creationId xmlns:p14="http://schemas.microsoft.com/office/powerpoint/2010/main" val="18375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State-wide Precipitation and Temperature Rankings Last Month</a:t>
            </a:r>
          </a:p>
        </p:txBody>
      </p:sp>
      <p:sp>
        <p:nvSpPr>
          <p:cNvPr id="57" name="Text Placeholder 56">
            <a:extLst>
              <a:ext uri="{FF2B5EF4-FFF2-40B4-BE49-F238E27FC236}">
                <a16:creationId xmlns:a16="http://schemas.microsoft.com/office/drawing/2014/main" id="{5106A411-F5C7-45B8-8BE4-4BBF300F8E7A}"/>
              </a:ext>
            </a:extLst>
          </p:cNvPr>
          <p:cNvSpPr>
            <a:spLocks noGrp="1"/>
          </p:cNvSpPr>
          <p:nvPr>
            <p:ph type="body" idx="1"/>
          </p:nvPr>
        </p:nvSpPr>
        <p:spPr/>
        <p:txBody>
          <a:bodyPr>
            <a:normAutofit lnSpcReduction="10000"/>
          </a:bodyPr>
          <a:lstStyle/>
          <a:p>
            <a:r>
              <a:rPr lang="en-US" dirty="0"/>
              <a:t>May Precipitation in ND:</a:t>
            </a:r>
          </a:p>
          <a:p>
            <a:r>
              <a:rPr lang="en-US" dirty="0"/>
              <a:t>50th Driest Month</a:t>
            </a:r>
          </a:p>
        </p:txBody>
      </p:sp>
      <p:sp>
        <p:nvSpPr>
          <p:cNvPr id="58" name="Text Placeholder 57">
            <a:extLst>
              <a:ext uri="{FF2B5EF4-FFF2-40B4-BE49-F238E27FC236}">
                <a16:creationId xmlns:a16="http://schemas.microsoft.com/office/drawing/2014/main" id="{DF2EF673-CB31-4330-A0BD-A013980C62E2}"/>
              </a:ext>
            </a:extLst>
          </p:cNvPr>
          <p:cNvSpPr>
            <a:spLocks noGrp="1"/>
          </p:cNvSpPr>
          <p:nvPr>
            <p:ph type="body" sz="quarter" idx="3"/>
          </p:nvPr>
        </p:nvSpPr>
        <p:spPr/>
        <p:txBody>
          <a:bodyPr>
            <a:normAutofit lnSpcReduction="10000"/>
          </a:bodyPr>
          <a:lstStyle/>
          <a:p>
            <a:r>
              <a:rPr lang="en-US" dirty="0"/>
              <a:t>May Temperature in ND:</a:t>
            </a:r>
          </a:p>
          <a:p>
            <a:r>
              <a:rPr lang="en-US" dirty="0"/>
              <a:t>53rd Coldest Month</a:t>
            </a:r>
          </a:p>
        </p:txBody>
      </p:sp>
      <p:sp>
        <p:nvSpPr>
          <p:cNvPr id="17" name="Rectangle 16">
            <a:extLst>
              <a:ext uri="{FF2B5EF4-FFF2-40B4-BE49-F238E27FC236}">
                <a16:creationId xmlns:a16="http://schemas.microsoft.com/office/drawing/2014/main" id="{17FBAF9C-706B-4448-BB1D-D0DD35B9D7FC}"/>
              </a:ext>
            </a:extLst>
          </p:cNvPr>
          <p:cNvSpPr/>
          <p:nvPr/>
        </p:nvSpPr>
        <p:spPr>
          <a:xfrm>
            <a:off x="836612" y="6189663"/>
            <a:ext cx="10515600" cy="246221"/>
          </a:xfrm>
          <a:prstGeom prst="rect">
            <a:avLst/>
          </a:prstGeom>
        </p:spPr>
        <p:txBody>
          <a:bodyPr wrap="square">
            <a:spAutoFit/>
          </a:bodyPr>
          <a:lstStyle/>
          <a:p>
            <a:pPr algn="ctr" fontAlgn="base"/>
            <a:r>
              <a:rPr lang="en-US" sz="1000" dirty="0">
                <a:solidFill>
                  <a:srgbClr val="444444"/>
                </a:solidFill>
                <a:latin typeface="Open Sans"/>
              </a:rPr>
              <a:t>NOAA National Centers for Environmental information, Climate at a Glance: Divisional Mapping from </a:t>
            </a:r>
            <a:r>
              <a:rPr lang="en-US" sz="1000" dirty="0">
                <a:solidFill>
                  <a:srgbClr val="0057A5"/>
                </a:solidFill>
                <a:latin typeface="Open Sans"/>
                <a:hlinkClick r:id="rId2"/>
              </a:rPr>
              <a:t>https://www.ncdc.noaa.gov/cag/</a:t>
            </a:r>
            <a:endParaRPr lang="en-US" sz="1000" dirty="0"/>
          </a:p>
        </p:txBody>
      </p:sp>
      <p:pic>
        <p:nvPicPr>
          <p:cNvPr id="12" name="Content Placeholder 11">
            <a:extLst>
              <a:ext uri="{FF2B5EF4-FFF2-40B4-BE49-F238E27FC236}">
                <a16:creationId xmlns:a16="http://schemas.microsoft.com/office/drawing/2014/main" id="{EFCD7983-AE0C-44E2-BABA-7A0DA8A3BED2}"/>
              </a:ext>
            </a:extLst>
          </p:cNvPr>
          <p:cNvPicPr>
            <a:picLocks noGrp="1" noChangeAspect="1"/>
          </p:cNvPicPr>
          <p:nvPr>
            <p:ph sz="quarter" idx="4"/>
          </p:nvPr>
        </p:nvPicPr>
        <p:blipFill rotWithShape="1">
          <a:blip r:embed="rId3" cstate="email">
            <a:extLst>
              <a:ext uri="{28A0092B-C50C-407E-A947-70E740481C1C}">
                <a14:useLocalDpi xmlns:a14="http://schemas.microsoft.com/office/drawing/2010/main"/>
              </a:ext>
            </a:extLst>
          </a:blip>
          <a:srcRect/>
          <a:stretch/>
        </p:blipFill>
        <p:spPr>
          <a:xfrm>
            <a:off x="6172200" y="2754469"/>
            <a:ext cx="5183188" cy="3185799"/>
          </a:xfrm>
          <a:prstGeom prst="rect">
            <a:avLst/>
          </a:prstGeom>
        </p:spPr>
      </p:pic>
      <p:pic>
        <p:nvPicPr>
          <p:cNvPr id="16" name="Content Placeholder 15">
            <a:extLst>
              <a:ext uri="{FF2B5EF4-FFF2-40B4-BE49-F238E27FC236}">
                <a16:creationId xmlns:a16="http://schemas.microsoft.com/office/drawing/2014/main" id="{BDCC9A6E-D455-46F6-9166-26C45AD6C381}"/>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839788" y="2772553"/>
            <a:ext cx="5157787" cy="3149632"/>
          </a:xfrm>
          <a:prstGeom prst="rect">
            <a:avLst/>
          </a:prstGeom>
        </p:spPr>
      </p:pic>
    </p:spTree>
    <p:extLst>
      <p:ext uri="{BB962C8B-B14F-4D97-AF65-F5344CB8AC3E}">
        <p14:creationId xmlns:p14="http://schemas.microsoft.com/office/powerpoint/2010/main" val="3380864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8DD8-335E-48D4-BCEC-8FC57894CB80}"/>
              </a:ext>
            </a:extLst>
          </p:cNvPr>
          <p:cNvSpPr>
            <a:spLocks noGrp="1"/>
          </p:cNvSpPr>
          <p:nvPr>
            <p:ph type="title"/>
          </p:nvPr>
        </p:nvSpPr>
        <p:spPr/>
        <p:txBody>
          <a:bodyPr/>
          <a:lstStyle/>
          <a:p>
            <a:r>
              <a:rPr lang="en-US" dirty="0"/>
              <a:t>Outlooks</a:t>
            </a:r>
          </a:p>
        </p:txBody>
      </p:sp>
      <p:sp>
        <p:nvSpPr>
          <p:cNvPr id="3" name="Text Placeholder 2">
            <a:extLst>
              <a:ext uri="{FF2B5EF4-FFF2-40B4-BE49-F238E27FC236}">
                <a16:creationId xmlns:a16="http://schemas.microsoft.com/office/drawing/2014/main" id="{BFF679FE-96B1-4DC1-91B6-693653DCD08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2749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EB9FEC-4A0E-47CC-B32B-2AA9CB208549}"/>
              </a:ext>
            </a:extLst>
          </p:cNvPr>
          <p:cNvSpPr>
            <a:spLocks noGrp="1"/>
          </p:cNvSpPr>
          <p:nvPr>
            <p:ph type="title"/>
          </p:nvPr>
        </p:nvSpPr>
        <p:spPr/>
        <p:txBody>
          <a:bodyPr/>
          <a:lstStyle/>
          <a:p>
            <a:r>
              <a:rPr lang="en-US" dirty="0"/>
              <a:t>7-day: Through Thu. 7 AM (CDT), June 17</a:t>
            </a:r>
          </a:p>
        </p:txBody>
      </p:sp>
      <p:sp>
        <p:nvSpPr>
          <p:cNvPr id="2" name="Text Placeholder 1">
            <a:extLst>
              <a:ext uri="{FF2B5EF4-FFF2-40B4-BE49-F238E27FC236}">
                <a16:creationId xmlns:a16="http://schemas.microsoft.com/office/drawing/2014/main" id="{4E5C98D3-A03B-4889-B0A5-6B86293F4D8D}"/>
              </a:ext>
            </a:extLst>
          </p:cNvPr>
          <p:cNvSpPr>
            <a:spLocks noGrp="1"/>
          </p:cNvSpPr>
          <p:nvPr>
            <p:ph type="body" idx="1"/>
          </p:nvPr>
        </p:nvSpPr>
        <p:spPr/>
        <p:txBody>
          <a:bodyPr>
            <a:normAutofit lnSpcReduction="10000"/>
          </a:bodyPr>
          <a:lstStyle/>
          <a:p>
            <a:r>
              <a:rPr lang="en-US" dirty="0"/>
              <a:t>Precipitation: </a:t>
            </a:r>
          </a:p>
          <a:p>
            <a:r>
              <a:rPr lang="en-US" dirty="0"/>
              <a:t>Through Fri 7am, June 25</a:t>
            </a:r>
          </a:p>
        </p:txBody>
      </p:sp>
      <p:sp>
        <p:nvSpPr>
          <p:cNvPr id="3" name="Text Placeholder 2">
            <a:extLst>
              <a:ext uri="{FF2B5EF4-FFF2-40B4-BE49-F238E27FC236}">
                <a16:creationId xmlns:a16="http://schemas.microsoft.com/office/drawing/2014/main" id="{DF6AAF14-4DB7-4111-BE45-8E3D8863FDCF}"/>
              </a:ext>
            </a:extLst>
          </p:cNvPr>
          <p:cNvSpPr>
            <a:spLocks noGrp="1"/>
          </p:cNvSpPr>
          <p:nvPr>
            <p:ph type="body" sz="quarter" idx="3"/>
          </p:nvPr>
        </p:nvSpPr>
        <p:spPr/>
        <p:txBody>
          <a:bodyPr>
            <a:normAutofit lnSpcReduction="10000"/>
          </a:bodyPr>
          <a:lstStyle/>
          <a:p>
            <a:r>
              <a:rPr lang="en-US" dirty="0"/>
              <a:t>Temperature Departure from Normal:</a:t>
            </a:r>
          </a:p>
          <a:p>
            <a:r>
              <a:rPr lang="en-US" dirty="0"/>
              <a:t>Through Fri 7pm, June 25</a:t>
            </a:r>
          </a:p>
        </p:txBody>
      </p:sp>
      <p:sp>
        <p:nvSpPr>
          <p:cNvPr id="5" name="Rectangle 4">
            <a:extLst>
              <a:ext uri="{FF2B5EF4-FFF2-40B4-BE49-F238E27FC236}">
                <a16:creationId xmlns:a16="http://schemas.microsoft.com/office/drawing/2014/main" id="{BAD10CD6-4DF7-4BF5-84C8-7F9DC50A2C43}"/>
              </a:ext>
            </a:extLst>
          </p:cNvPr>
          <p:cNvSpPr/>
          <p:nvPr/>
        </p:nvSpPr>
        <p:spPr>
          <a:xfrm>
            <a:off x="3924924" y="6308209"/>
            <a:ext cx="4395049" cy="369332"/>
          </a:xfrm>
          <a:prstGeom prst="rect">
            <a:avLst/>
          </a:prstGeom>
        </p:spPr>
        <p:txBody>
          <a:bodyPr wrap="none">
            <a:spAutoFit/>
          </a:bodyPr>
          <a:lstStyle/>
          <a:p>
            <a:r>
              <a:rPr lang="en-US" dirty="0">
                <a:hlinkClick r:id="rId2"/>
              </a:rPr>
              <a:t>https://www.wpc.ncep.noaa.gov/#page=qpf</a:t>
            </a:r>
            <a:r>
              <a:rPr lang="en-US" dirty="0"/>
              <a:t> </a:t>
            </a:r>
          </a:p>
        </p:txBody>
      </p:sp>
      <p:pic>
        <p:nvPicPr>
          <p:cNvPr id="10242" name="Picture 2" descr="Day 11 image not available">
            <a:extLst>
              <a:ext uri="{FF2B5EF4-FFF2-40B4-BE49-F238E27FC236}">
                <a16:creationId xmlns:a16="http://schemas.microsoft.com/office/drawing/2014/main" id="{2453BAEF-1DF6-4635-B445-B71B6D169ED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9788" y="2538920"/>
            <a:ext cx="5157787" cy="361689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images.weatherbell.com/model/ecmwf-weeklies-avg/ncentus/t2m_f_anom_7day/1623888000/1624665600-ewqnR7ll3Eo.png">
            <a:extLst>
              <a:ext uri="{FF2B5EF4-FFF2-40B4-BE49-F238E27FC236}">
                <a16:creationId xmlns:a16="http://schemas.microsoft.com/office/drawing/2014/main" id="{6187DD2B-2F0A-4983-8564-2AF40B997ECC}"/>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520208" y="2505075"/>
            <a:ext cx="4487171"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549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8931-520C-4ECB-9052-B65AE81FEFAB}"/>
              </a:ext>
            </a:extLst>
          </p:cNvPr>
          <p:cNvSpPr>
            <a:spLocks noGrp="1"/>
          </p:cNvSpPr>
          <p:nvPr>
            <p:ph type="title"/>
          </p:nvPr>
        </p:nvSpPr>
        <p:spPr/>
        <p:txBody>
          <a:bodyPr/>
          <a:lstStyle/>
          <a:p>
            <a:r>
              <a:rPr lang="en-US" dirty="0"/>
              <a:t>8-14 Day: June 25- July 1 </a:t>
            </a:r>
          </a:p>
        </p:txBody>
      </p:sp>
      <p:sp>
        <p:nvSpPr>
          <p:cNvPr id="5" name="Text Placeholder 4">
            <a:extLst>
              <a:ext uri="{FF2B5EF4-FFF2-40B4-BE49-F238E27FC236}">
                <a16:creationId xmlns:a16="http://schemas.microsoft.com/office/drawing/2014/main" id="{ECF1B39E-C768-4115-956F-07E5552D1673}"/>
              </a:ext>
            </a:extLst>
          </p:cNvPr>
          <p:cNvSpPr>
            <a:spLocks noGrp="1"/>
          </p:cNvSpPr>
          <p:nvPr>
            <p:ph type="body" idx="1"/>
          </p:nvPr>
        </p:nvSpPr>
        <p:spPr/>
        <p:txBody>
          <a:bodyPr/>
          <a:lstStyle/>
          <a:p>
            <a:r>
              <a:rPr lang="en-US" dirty="0"/>
              <a:t>Precipitation</a:t>
            </a:r>
          </a:p>
        </p:txBody>
      </p:sp>
      <p:sp>
        <p:nvSpPr>
          <p:cNvPr id="6" name="Text Placeholder 5">
            <a:extLst>
              <a:ext uri="{FF2B5EF4-FFF2-40B4-BE49-F238E27FC236}">
                <a16:creationId xmlns:a16="http://schemas.microsoft.com/office/drawing/2014/main" id="{891714CF-B9F3-4A92-81BC-B527822631F3}"/>
              </a:ext>
            </a:extLst>
          </p:cNvPr>
          <p:cNvSpPr>
            <a:spLocks noGrp="1"/>
          </p:cNvSpPr>
          <p:nvPr>
            <p:ph type="body" sz="quarter" idx="3"/>
          </p:nvPr>
        </p:nvSpPr>
        <p:spPr/>
        <p:txBody>
          <a:bodyPr/>
          <a:lstStyle/>
          <a:p>
            <a:r>
              <a:rPr lang="en-US" dirty="0"/>
              <a:t>Temperature</a:t>
            </a:r>
          </a:p>
        </p:txBody>
      </p:sp>
      <p:sp>
        <p:nvSpPr>
          <p:cNvPr id="10" name="Rectangle 9">
            <a:extLst>
              <a:ext uri="{FF2B5EF4-FFF2-40B4-BE49-F238E27FC236}">
                <a16:creationId xmlns:a16="http://schemas.microsoft.com/office/drawing/2014/main" id="{A38A375B-AC7E-4EDC-8F2C-97E1CA5314ED}"/>
              </a:ext>
            </a:extLst>
          </p:cNvPr>
          <p:cNvSpPr/>
          <p:nvPr/>
        </p:nvSpPr>
        <p:spPr>
          <a:xfrm>
            <a:off x="3114407" y="6274506"/>
            <a:ext cx="6115585" cy="369332"/>
          </a:xfrm>
          <a:prstGeom prst="rect">
            <a:avLst/>
          </a:prstGeom>
        </p:spPr>
        <p:txBody>
          <a:bodyPr wrap="none">
            <a:spAutoFit/>
          </a:bodyPr>
          <a:lstStyle/>
          <a:p>
            <a:r>
              <a:rPr lang="en-US" dirty="0">
                <a:hlinkClick r:id="rId2"/>
              </a:rPr>
              <a:t>https://www.cpc.ncep.noaa.gov/products/predictions/814day/</a:t>
            </a:r>
            <a:r>
              <a:rPr lang="en-US" dirty="0"/>
              <a:t> </a:t>
            </a:r>
          </a:p>
        </p:txBody>
      </p:sp>
      <p:pic>
        <p:nvPicPr>
          <p:cNvPr id="11266" name="Picture 2" descr="8 to 14 Day Outlook - Precipitation Probability">
            <a:extLst>
              <a:ext uri="{FF2B5EF4-FFF2-40B4-BE49-F238E27FC236}">
                <a16:creationId xmlns:a16="http://schemas.microsoft.com/office/drawing/2014/main" id="{7A329B16-6CB1-4464-9EF4-64EBFC5F1BF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673478" y="2505075"/>
            <a:ext cx="3490406" cy="368458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8 to 14 Day Outlook - Temperature Probability">
            <a:extLst>
              <a:ext uri="{FF2B5EF4-FFF2-40B4-BE49-F238E27FC236}">
                <a16:creationId xmlns:a16="http://schemas.microsoft.com/office/drawing/2014/main" id="{2740CB42-BB7C-4959-85D7-C31B6709EE2D}"/>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7020887" y="2505075"/>
            <a:ext cx="3485814"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953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8931-520C-4ECB-9052-B65AE81FEFAB}"/>
              </a:ext>
            </a:extLst>
          </p:cNvPr>
          <p:cNvSpPr>
            <a:spLocks noGrp="1"/>
          </p:cNvSpPr>
          <p:nvPr>
            <p:ph type="title"/>
          </p:nvPr>
        </p:nvSpPr>
        <p:spPr/>
        <p:txBody>
          <a:bodyPr/>
          <a:lstStyle/>
          <a:p>
            <a:r>
              <a:rPr lang="en-US" dirty="0"/>
              <a:t>Week 3 and 4: June 26-July 9</a:t>
            </a:r>
          </a:p>
        </p:txBody>
      </p:sp>
      <p:sp>
        <p:nvSpPr>
          <p:cNvPr id="5" name="Text Placeholder 4">
            <a:extLst>
              <a:ext uri="{FF2B5EF4-FFF2-40B4-BE49-F238E27FC236}">
                <a16:creationId xmlns:a16="http://schemas.microsoft.com/office/drawing/2014/main" id="{ECF1B39E-C768-4115-956F-07E5552D1673}"/>
              </a:ext>
            </a:extLst>
          </p:cNvPr>
          <p:cNvSpPr>
            <a:spLocks noGrp="1"/>
          </p:cNvSpPr>
          <p:nvPr>
            <p:ph type="body" idx="1"/>
          </p:nvPr>
        </p:nvSpPr>
        <p:spPr/>
        <p:txBody>
          <a:bodyPr/>
          <a:lstStyle/>
          <a:p>
            <a:r>
              <a:rPr lang="en-US" dirty="0"/>
              <a:t>Precipitation</a:t>
            </a:r>
          </a:p>
        </p:txBody>
      </p:sp>
      <p:sp>
        <p:nvSpPr>
          <p:cNvPr id="6" name="Text Placeholder 5">
            <a:extLst>
              <a:ext uri="{FF2B5EF4-FFF2-40B4-BE49-F238E27FC236}">
                <a16:creationId xmlns:a16="http://schemas.microsoft.com/office/drawing/2014/main" id="{891714CF-B9F3-4A92-81BC-B527822631F3}"/>
              </a:ext>
            </a:extLst>
          </p:cNvPr>
          <p:cNvSpPr>
            <a:spLocks noGrp="1"/>
          </p:cNvSpPr>
          <p:nvPr>
            <p:ph type="body" sz="quarter" idx="3"/>
          </p:nvPr>
        </p:nvSpPr>
        <p:spPr/>
        <p:txBody>
          <a:bodyPr/>
          <a:lstStyle/>
          <a:p>
            <a:r>
              <a:rPr lang="en-US" dirty="0"/>
              <a:t>Temperature</a:t>
            </a:r>
          </a:p>
        </p:txBody>
      </p:sp>
      <p:sp>
        <p:nvSpPr>
          <p:cNvPr id="8" name="Rectangle 7">
            <a:extLst>
              <a:ext uri="{FF2B5EF4-FFF2-40B4-BE49-F238E27FC236}">
                <a16:creationId xmlns:a16="http://schemas.microsoft.com/office/drawing/2014/main" id="{7A995583-9D97-49E7-8A08-947EC93C6A00}"/>
              </a:ext>
            </a:extLst>
          </p:cNvPr>
          <p:cNvSpPr/>
          <p:nvPr/>
        </p:nvSpPr>
        <p:spPr>
          <a:xfrm>
            <a:off x="3114407" y="6274506"/>
            <a:ext cx="6115585" cy="369332"/>
          </a:xfrm>
          <a:prstGeom prst="rect">
            <a:avLst/>
          </a:prstGeom>
        </p:spPr>
        <p:txBody>
          <a:bodyPr wrap="none">
            <a:spAutoFit/>
          </a:bodyPr>
          <a:lstStyle/>
          <a:p>
            <a:r>
              <a:rPr lang="en-US" dirty="0">
                <a:hlinkClick r:id="rId2"/>
              </a:rPr>
              <a:t>https://www.cpc.ncep.noaa.gov/products/predictions/814day/</a:t>
            </a:r>
            <a:r>
              <a:rPr lang="en-US" dirty="0"/>
              <a:t> </a:t>
            </a:r>
          </a:p>
        </p:txBody>
      </p:sp>
      <p:pic>
        <p:nvPicPr>
          <p:cNvPr id="12290" name="Picture 2" descr="Week 3-4 Outlooks - Precipitation Probability">
            <a:extLst>
              <a:ext uri="{FF2B5EF4-FFF2-40B4-BE49-F238E27FC236}">
                <a16:creationId xmlns:a16="http://schemas.microsoft.com/office/drawing/2014/main" id="{69512701-AC54-46FB-9E35-988CD418F34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435733" y="2505075"/>
            <a:ext cx="3965896" cy="368458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Week 3-4 Outlooks - Temperature Probability">
            <a:extLst>
              <a:ext uri="{FF2B5EF4-FFF2-40B4-BE49-F238E27FC236}">
                <a16:creationId xmlns:a16="http://schemas.microsoft.com/office/drawing/2014/main" id="{5F88A36C-BE3E-4831-95A5-302A377FFA9E}"/>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780846" y="2505075"/>
            <a:ext cx="3965896"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980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8931-520C-4ECB-9052-B65AE81FEFAB}"/>
              </a:ext>
            </a:extLst>
          </p:cNvPr>
          <p:cNvSpPr>
            <a:spLocks noGrp="1"/>
          </p:cNvSpPr>
          <p:nvPr>
            <p:ph type="title"/>
          </p:nvPr>
        </p:nvSpPr>
        <p:spPr/>
        <p:txBody>
          <a:bodyPr/>
          <a:lstStyle/>
          <a:p>
            <a:r>
              <a:rPr lang="en-US" dirty="0"/>
              <a:t>One-Month Outlook</a:t>
            </a:r>
            <a:br>
              <a:rPr lang="en-US" dirty="0"/>
            </a:br>
            <a:r>
              <a:rPr lang="en-US" dirty="0"/>
              <a:t>(Updated June 17)</a:t>
            </a:r>
          </a:p>
        </p:txBody>
      </p:sp>
      <p:sp>
        <p:nvSpPr>
          <p:cNvPr id="5" name="Text Placeholder 4">
            <a:extLst>
              <a:ext uri="{FF2B5EF4-FFF2-40B4-BE49-F238E27FC236}">
                <a16:creationId xmlns:a16="http://schemas.microsoft.com/office/drawing/2014/main" id="{ECF1B39E-C768-4115-956F-07E5552D1673}"/>
              </a:ext>
            </a:extLst>
          </p:cNvPr>
          <p:cNvSpPr>
            <a:spLocks noGrp="1"/>
          </p:cNvSpPr>
          <p:nvPr>
            <p:ph type="body" idx="1"/>
          </p:nvPr>
        </p:nvSpPr>
        <p:spPr/>
        <p:txBody>
          <a:bodyPr/>
          <a:lstStyle/>
          <a:p>
            <a:r>
              <a:rPr lang="en-US" dirty="0"/>
              <a:t>Precipitation</a:t>
            </a:r>
          </a:p>
        </p:txBody>
      </p:sp>
      <p:sp>
        <p:nvSpPr>
          <p:cNvPr id="6" name="Text Placeholder 5">
            <a:extLst>
              <a:ext uri="{FF2B5EF4-FFF2-40B4-BE49-F238E27FC236}">
                <a16:creationId xmlns:a16="http://schemas.microsoft.com/office/drawing/2014/main" id="{891714CF-B9F3-4A92-81BC-B527822631F3}"/>
              </a:ext>
            </a:extLst>
          </p:cNvPr>
          <p:cNvSpPr>
            <a:spLocks noGrp="1"/>
          </p:cNvSpPr>
          <p:nvPr>
            <p:ph type="body" sz="quarter" idx="3"/>
          </p:nvPr>
        </p:nvSpPr>
        <p:spPr/>
        <p:txBody>
          <a:bodyPr/>
          <a:lstStyle/>
          <a:p>
            <a:r>
              <a:rPr lang="en-US" dirty="0"/>
              <a:t>Temperature</a:t>
            </a:r>
          </a:p>
        </p:txBody>
      </p:sp>
      <p:sp>
        <p:nvSpPr>
          <p:cNvPr id="7" name="TextBox 6">
            <a:extLst>
              <a:ext uri="{FF2B5EF4-FFF2-40B4-BE49-F238E27FC236}">
                <a16:creationId xmlns:a16="http://schemas.microsoft.com/office/drawing/2014/main" id="{B3FB5839-C0CE-473A-B3E3-F0D5B59CFBB0}"/>
              </a:ext>
            </a:extLst>
          </p:cNvPr>
          <p:cNvSpPr txBox="1"/>
          <p:nvPr/>
        </p:nvSpPr>
        <p:spPr>
          <a:xfrm>
            <a:off x="4878128" y="6400800"/>
            <a:ext cx="2588144" cy="369332"/>
          </a:xfrm>
          <a:prstGeom prst="rect">
            <a:avLst/>
          </a:prstGeom>
          <a:noFill/>
        </p:spPr>
        <p:txBody>
          <a:bodyPr wrap="none" rtlCol="0">
            <a:spAutoFit/>
          </a:bodyPr>
          <a:lstStyle/>
          <a:p>
            <a:r>
              <a:rPr lang="en-US" dirty="0"/>
              <a:t>Climate Prediction Center</a:t>
            </a:r>
          </a:p>
        </p:txBody>
      </p:sp>
      <p:pic>
        <p:nvPicPr>
          <p:cNvPr id="13314" name="Picture 2" descr="30-day outlook - Precipitation Probability">
            <a:extLst>
              <a:ext uri="{FF2B5EF4-FFF2-40B4-BE49-F238E27FC236}">
                <a16:creationId xmlns:a16="http://schemas.microsoft.com/office/drawing/2014/main" id="{94BAD62F-24D4-461E-A322-03B9142B400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45118" y="2505075"/>
            <a:ext cx="3747126" cy="368458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30-day outlook - Temperature Probability">
            <a:extLst>
              <a:ext uri="{FF2B5EF4-FFF2-40B4-BE49-F238E27FC236}">
                <a16:creationId xmlns:a16="http://schemas.microsoft.com/office/drawing/2014/main" id="{9CD058DC-2ADC-4C5B-ABB5-BED6ED5C7997}"/>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890231" y="2505075"/>
            <a:ext cx="3747126"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033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8931-520C-4ECB-9052-B65AE81FEFAB}"/>
              </a:ext>
            </a:extLst>
          </p:cNvPr>
          <p:cNvSpPr>
            <a:spLocks noGrp="1"/>
          </p:cNvSpPr>
          <p:nvPr>
            <p:ph type="title"/>
          </p:nvPr>
        </p:nvSpPr>
        <p:spPr/>
        <p:txBody>
          <a:bodyPr/>
          <a:lstStyle/>
          <a:p>
            <a:r>
              <a:rPr lang="en-US" dirty="0"/>
              <a:t>Jul-Sep 2021 Outlook (Updated June 17)</a:t>
            </a:r>
          </a:p>
        </p:txBody>
      </p:sp>
      <p:sp>
        <p:nvSpPr>
          <p:cNvPr id="5" name="Text Placeholder 4">
            <a:extLst>
              <a:ext uri="{FF2B5EF4-FFF2-40B4-BE49-F238E27FC236}">
                <a16:creationId xmlns:a16="http://schemas.microsoft.com/office/drawing/2014/main" id="{ECF1B39E-C768-4115-956F-07E5552D1673}"/>
              </a:ext>
            </a:extLst>
          </p:cNvPr>
          <p:cNvSpPr>
            <a:spLocks noGrp="1"/>
          </p:cNvSpPr>
          <p:nvPr>
            <p:ph type="body" idx="1"/>
          </p:nvPr>
        </p:nvSpPr>
        <p:spPr/>
        <p:txBody>
          <a:bodyPr/>
          <a:lstStyle/>
          <a:p>
            <a:r>
              <a:rPr lang="en-US" dirty="0"/>
              <a:t>Precipitation</a:t>
            </a:r>
          </a:p>
        </p:txBody>
      </p:sp>
      <p:sp>
        <p:nvSpPr>
          <p:cNvPr id="6" name="Text Placeholder 5">
            <a:extLst>
              <a:ext uri="{FF2B5EF4-FFF2-40B4-BE49-F238E27FC236}">
                <a16:creationId xmlns:a16="http://schemas.microsoft.com/office/drawing/2014/main" id="{891714CF-B9F3-4A92-81BC-B527822631F3}"/>
              </a:ext>
            </a:extLst>
          </p:cNvPr>
          <p:cNvSpPr>
            <a:spLocks noGrp="1"/>
          </p:cNvSpPr>
          <p:nvPr>
            <p:ph type="body" sz="quarter" idx="3"/>
          </p:nvPr>
        </p:nvSpPr>
        <p:spPr/>
        <p:txBody>
          <a:bodyPr/>
          <a:lstStyle/>
          <a:p>
            <a:r>
              <a:rPr lang="en-US" dirty="0"/>
              <a:t>Temperature</a:t>
            </a:r>
          </a:p>
        </p:txBody>
      </p:sp>
      <p:sp>
        <p:nvSpPr>
          <p:cNvPr id="7" name="TextBox 6">
            <a:extLst>
              <a:ext uri="{FF2B5EF4-FFF2-40B4-BE49-F238E27FC236}">
                <a16:creationId xmlns:a16="http://schemas.microsoft.com/office/drawing/2014/main" id="{B3FB5839-C0CE-473A-B3E3-F0D5B59CFBB0}"/>
              </a:ext>
            </a:extLst>
          </p:cNvPr>
          <p:cNvSpPr txBox="1"/>
          <p:nvPr/>
        </p:nvSpPr>
        <p:spPr>
          <a:xfrm>
            <a:off x="4878128" y="6400800"/>
            <a:ext cx="2588144" cy="369332"/>
          </a:xfrm>
          <a:prstGeom prst="rect">
            <a:avLst/>
          </a:prstGeom>
          <a:noFill/>
        </p:spPr>
        <p:txBody>
          <a:bodyPr wrap="none" rtlCol="0">
            <a:spAutoFit/>
          </a:bodyPr>
          <a:lstStyle/>
          <a:p>
            <a:r>
              <a:rPr lang="en-US" dirty="0"/>
              <a:t>Climate Prediction Center</a:t>
            </a:r>
          </a:p>
        </p:txBody>
      </p:sp>
      <p:pic>
        <p:nvPicPr>
          <p:cNvPr id="14338" name="Picture 2" descr="/products/predictions/long_range/lead01/off01_prcp.gif">
            <a:extLst>
              <a:ext uri="{FF2B5EF4-FFF2-40B4-BE49-F238E27FC236}">
                <a16:creationId xmlns:a16="http://schemas.microsoft.com/office/drawing/2014/main" id="{457C3ACC-530A-406D-9C7F-40352C0791C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45118" y="2505075"/>
            <a:ext cx="3747126" cy="368458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roducts/predictions/long_range/lead01/off01_temp.gif">
            <a:extLst>
              <a:ext uri="{FF2B5EF4-FFF2-40B4-BE49-F238E27FC236}">
                <a16:creationId xmlns:a16="http://schemas.microsoft.com/office/drawing/2014/main" id="{4D230745-A01E-4E21-8DF1-2E70EBDDC063}"/>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890231" y="2505075"/>
            <a:ext cx="3747126"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047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5106A411-F5C7-45B8-8BE4-4BBF300F8E7A}"/>
              </a:ext>
            </a:extLst>
          </p:cNvPr>
          <p:cNvSpPr>
            <a:spLocks noGrp="1"/>
          </p:cNvSpPr>
          <p:nvPr>
            <p:ph type="body" idx="1"/>
          </p:nvPr>
        </p:nvSpPr>
        <p:spPr/>
        <p:txBody>
          <a:bodyPr/>
          <a:lstStyle/>
          <a:p>
            <a:r>
              <a:rPr lang="en-US" dirty="0"/>
              <a:t>May Precipitation</a:t>
            </a:r>
          </a:p>
        </p:txBody>
      </p:sp>
      <p:sp>
        <p:nvSpPr>
          <p:cNvPr id="58" name="Text Placeholder 57">
            <a:extLst>
              <a:ext uri="{FF2B5EF4-FFF2-40B4-BE49-F238E27FC236}">
                <a16:creationId xmlns:a16="http://schemas.microsoft.com/office/drawing/2014/main" id="{DF2EF673-CB31-4330-A0BD-A013980C62E2}"/>
              </a:ext>
            </a:extLst>
          </p:cNvPr>
          <p:cNvSpPr>
            <a:spLocks noGrp="1"/>
          </p:cNvSpPr>
          <p:nvPr>
            <p:ph type="body" sz="quarter" idx="3"/>
          </p:nvPr>
        </p:nvSpPr>
        <p:spPr/>
        <p:txBody>
          <a:bodyPr/>
          <a:lstStyle/>
          <a:p>
            <a:r>
              <a:rPr lang="en-US" dirty="0"/>
              <a:t>May Temperature</a:t>
            </a:r>
          </a:p>
        </p:txBody>
      </p:sp>
      <p:sp>
        <p:nvSpPr>
          <p:cNvPr id="17" name="Rectangle 16">
            <a:extLst>
              <a:ext uri="{FF2B5EF4-FFF2-40B4-BE49-F238E27FC236}">
                <a16:creationId xmlns:a16="http://schemas.microsoft.com/office/drawing/2014/main" id="{BA051E5E-45F1-4DC7-A0AA-D774E02256D0}"/>
              </a:ext>
            </a:extLst>
          </p:cNvPr>
          <p:cNvSpPr/>
          <p:nvPr/>
        </p:nvSpPr>
        <p:spPr>
          <a:xfrm>
            <a:off x="836612" y="6189663"/>
            <a:ext cx="10515600" cy="246221"/>
          </a:xfrm>
          <a:prstGeom prst="rect">
            <a:avLst/>
          </a:prstGeom>
        </p:spPr>
        <p:txBody>
          <a:bodyPr wrap="square">
            <a:spAutoFit/>
          </a:bodyPr>
          <a:lstStyle/>
          <a:p>
            <a:pPr algn="ctr" fontAlgn="base"/>
            <a:r>
              <a:rPr lang="en-US" sz="1000" dirty="0">
                <a:solidFill>
                  <a:srgbClr val="444444"/>
                </a:solidFill>
                <a:latin typeface="Open Sans"/>
              </a:rPr>
              <a:t>NOAA National Centers for Environmental information, Climate at a Glance: Divisional Mapping from </a:t>
            </a:r>
            <a:r>
              <a:rPr lang="en-US" sz="1000" dirty="0">
                <a:solidFill>
                  <a:srgbClr val="0057A5"/>
                </a:solidFill>
                <a:latin typeface="Open Sans"/>
                <a:hlinkClick r:id="rId2"/>
              </a:rPr>
              <a:t>https://www.ncdc.noaa.gov/cag/</a:t>
            </a:r>
            <a:endParaRPr lang="en-US" sz="1000" dirty="0"/>
          </a:p>
        </p:txBody>
      </p:sp>
      <p:sp>
        <p:nvSpPr>
          <p:cNvPr id="11" name="Title 3">
            <a:extLst>
              <a:ext uri="{FF2B5EF4-FFF2-40B4-BE49-F238E27FC236}">
                <a16:creationId xmlns:a16="http://schemas.microsoft.com/office/drawing/2014/main" id="{A3FE7CC6-EC2F-419B-B197-25F7F6099AF4}"/>
              </a:ext>
            </a:extLst>
          </p:cNvPr>
          <p:cNvSpPr>
            <a:spLocks noGrp="1"/>
          </p:cNvSpPr>
          <p:nvPr>
            <p:ph type="title"/>
          </p:nvPr>
        </p:nvSpPr>
        <p:spPr>
          <a:xfrm>
            <a:off x="839788" y="365125"/>
            <a:ext cx="10515600" cy="1325563"/>
          </a:xfrm>
        </p:spPr>
        <p:txBody>
          <a:bodyPr/>
          <a:lstStyle/>
          <a:p>
            <a:r>
              <a:rPr lang="en-US" dirty="0"/>
              <a:t>County-wide Precipitation and Temperature Rankings Last Month</a:t>
            </a:r>
          </a:p>
        </p:txBody>
      </p:sp>
      <p:pic>
        <p:nvPicPr>
          <p:cNvPr id="9" name="Content Placeholder 8">
            <a:extLst>
              <a:ext uri="{FF2B5EF4-FFF2-40B4-BE49-F238E27FC236}">
                <a16:creationId xmlns:a16="http://schemas.microsoft.com/office/drawing/2014/main" id="{6223B9DF-EA41-43D6-9895-947DA7441F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788" y="2739955"/>
            <a:ext cx="5157787" cy="3214828"/>
          </a:xfrm>
        </p:spPr>
      </p:pic>
      <p:pic>
        <p:nvPicPr>
          <p:cNvPr id="16" name="Content Placeholder 11">
            <a:extLst>
              <a:ext uri="{FF2B5EF4-FFF2-40B4-BE49-F238E27FC236}">
                <a16:creationId xmlns:a16="http://schemas.microsoft.com/office/drawing/2014/main" id="{631DBAB1-449E-46CD-B587-E846485AF749}"/>
              </a:ext>
            </a:extLst>
          </p:cNvPr>
          <p:cNvPicPr>
            <a:picLocks noGrp="1" noChangeAspect="1"/>
          </p:cNvPicPr>
          <p:nvPr>
            <p:ph sz="quarter" idx="4"/>
          </p:nvPr>
        </p:nvPicPr>
        <p:blipFill rotWithShape="1">
          <a:blip r:embed="rId4" cstate="email">
            <a:extLst>
              <a:ext uri="{28A0092B-C50C-407E-A947-70E740481C1C}">
                <a14:useLocalDpi xmlns:a14="http://schemas.microsoft.com/office/drawing/2010/main"/>
              </a:ext>
            </a:extLst>
          </a:blip>
          <a:srcRect r="9885" b="9377"/>
          <a:stretch/>
        </p:blipFill>
        <p:spPr>
          <a:xfrm>
            <a:off x="6172200" y="2722932"/>
            <a:ext cx="5183188" cy="3248873"/>
          </a:xfrm>
          <a:prstGeom prst="rect">
            <a:avLst/>
          </a:prstGeom>
        </p:spPr>
      </p:pic>
    </p:spTree>
    <p:extLst>
      <p:ext uri="{BB962C8B-B14F-4D97-AF65-F5344CB8AC3E}">
        <p14:creationId xmlns:p14="http://schemas.microsoft.com/office/powerpoint/2010/main" val="3797414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State-wide Precipitation and Temperature Rankings Last 3 Months</a:t>
            </a:r>
          </a:p>
        </p:txBody>
      </p:sp>
      <p:sp>
        <p:nvSpPr>
          <p:cNvPr id="57" name="Text Placeholder 56">
            <a:extLst>
              <a:ext uri="{FF2B5EF4-FFF2-40B4-BE49-F238E27FC236}">
                <a16:creationId xmlns:a16="http://schemas.microsoft.com/office/drawing/2014/main" id="{5106A411-F5C7-45B8-8BE4-4BBF300F8E7A}"/>
              </a:ext>
            </a:extLst>
          </p:cNvPr>
          <p:cNvSpPr>
            <a:spLocks noGrp="1"/>
          </p:cNvSpPr>
          <p:nvPr>
            <p:ph type="body" idx="1"/>
          </p:nvPr>
        </p:nvSpPr>
        <p:spPr/>
        <p:txBody>
          <a:bodyPr>
            <a:normAutofit lnSpcReduction="10000"/>
          </a:bodyPr>
          <a:lstStyle/>
          <a:p>
            <a:r>
              <a:rPr lang="en-US" dirty="0"/>
              <a:t>Mar-May Precipitation in ND:</a:t>
            </a:r>
          </a:p>
          <a:p>
            <a:r>
              <a:rPr lang="en-US" dirty="0"/>
              <a:t>14th Driest Season</a:t>
            </a:r>
          </a:p>
        </p:txBody>
      </p:sp>
      <p:sp>
        <p:nvSpPr>
          <p:cNvPr id="58" name="Text Placeholder 57">
            <a:extLst>
              <a:ext uri="{FF2B5EF4-FFF2-40B4-BE49-F238E27FC236}">
                <a16:creationId xmlns:a16="http://schemas.microsoft.com/office/drawing/2014/main" id="{DF2EF673-CB31-4330-A0BD-A013980C62E2}"/>
              </a:ext>
            </a:extLst>
          </p:cNvPr>
          <p:cNvSpPr>
            <a:spLocks noGrp="1"/>
          </p:cNvSpPr>
          <p:nvPr>
            <p:ph type="body" sz="quarter" idx="3"/>
          </p:nvPr>
        </p:nvSpPr>
        <p:spPr/>
        <p:txBody>
          <a:bodyPr>
            <a:normAutofit lnSpcReduction="10000"/>
          </a:bodyPr>
          <a:lstStyle/>
          <a:p>
            <a:r>
              <a:rPr lang="en-US" dirty="0"/>
              <a:t>Mar-May Temperature in ND:</a:t>
            </a:r>
          </a:p>
          <a:p>
            <a:r>
              <a:rPr lang="en-US" dirty="0"/>
              <a:t>22nd Warmest Season</a:t>
            </a:r>
          </a:p>
        </p:txBody>
      </p:sp>
      <p:sp>
        <p:nvSpPr>
          <p:cNvPr id="17" name="Rectangle 16">
            <a:extLst>
              <a:ext uri="{FF2B5EF4-FFF2-40B4-BE49-F238E27FC236}">
                <a16:creationId xmlns:a16="http://schemas.microsoft.com/office/drawing/2014/main" id="{17FBAF9C-706B-4448-BB1D-D0DD35B9D7FC}"/>
              </a:ext>
            </a:extLst>
          </p:cNvPr>
          <p:cNvSpPr/>
          <p:nvPr/>
        </p:nvSpPr>
        <p:spPr>
          <a:xfrm>
            <a:off x="836612" y="6189663"/>
            <a:ext cx="10515600" cy="246221"/>
          </a:xfrm>
          <a:prstGeom prst="rect">
            <a:avLst/>
          </a:prstGeom>
        </p:spPr>
        <p:txBody>
          <a:bodyPr wrap="square">
            <a:spAutoFit/>
          </a:bodyPr>
          <a:lstStyle/>
          <a:p>
            <a:pPr algn="ctr" fontAlgn="base"/>
            <a:r>
              <a:rPr lang="en-US" sz="1000" dirty="0">
                <a:solidFill>
                  <a:srgbClr val="444444"/>
                </a:solidFill>
                <a:latin typeface="Open Sans"/>
              </a:rPr>
              <a:t>NOAA National Centers for Environmental information, Climate at a Glance: Divisional Mapping from </a:t>
            </a:r>
            <a:r>
              <a:rPr lang="en-US" sz="1000" dirty="0">
                <a:solidFill>
                  <a:srgbClr val="0057A5"/>
                </a:solidFill>
                <a:latin typeface="Open Sans"/>
                <a:hlinkClick r:id="rId2"/>
              </a:rPr>
              <a:t>https://www.ncdc.noaa.gov/cag/</a:t>
            </a:r>
            <a:endParaRPr lang="en-US" sz="1000" dirty="0"/>
          </a:p>
        </p:txBody>
      </p:sp>
      <p:pic>
        <p:nvPicPr>
          <p:cNvPr id="13" name="Content Placeholder 12">
            <a:extLst>
              <a:ext uri="{FF2B5EF4-FFF2-40B4-BE49-F238E27FC236}">
                <a16:creationId xmlns:a16="http://schemas.microsoft.com/office/drawing/2014/main" id="{24E89F16-F6DE-4A37-A615-69753C76F14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839788" y="2749576"/>
            <a:ext cx="5157787" cy="3195585"/>
          </a:xfrm>
          <a:prstGeom prst="rect">
            <a:avLst/>
          </a:prstGeom>
        </p:spPr>
      </p:pic>
      <p:pic>
        <p:nvPicPr>
          <p:cNvPr id="16" name="Content Placeholder 15">
            <a:extLst>
              <a:ext uri="{FF2B5EF4-FFF2-40B4-BE49-F238E27FC236}">
                <a16:creationId xmlns:a16="http://schemas.microsoft.com/office/drawing/2014/main" id="{A8D42B75-8DDE-45B5-89AF-73AE3589A8B2}"/>
              </a:ext>
            </a:extLst>
          </p:cNvPr>
          <p:cNvPicPr>
            <a:picLocks noGrp="1" noChangeAspect="1"/>
          </p:cNvPicPr>
          <p:nvPr>
            <p:ph sz="quarter" idx="4"/>
          </p:nvPr>
        </p:nvPicPr>
        <p:blipFill rotWithShape="1">
          <a:blip r:embed="rId4" cstate="email">
            <a:extLst>
              <a:ext uri="{28A0092B-C50C-407E-A947-70E740481C1C}">
                <a14:useLocalDpi xmlns:a14="http://schemas.microsoft.com/office/drawing/2010/main"/>
              </a:ext>
            </a:extLst>
          </a:blip>
          <a:srcRect/>
          <a:stretch/>
        </p:blipFill>
        <p:spPr>
          <a:xfrm>
            <a:off x="6172200" y="2737333"/>
            <a:ext cx="5183188" cy="3220072"/>
          </a:xfrm>
          <a:prstGeom prst="rect">
            <a:avLst/>
          </a:prstGeom>
        </p:spPr>
      </p:pic>
    </p:spTree>
    <p:extLst>
      <p:ext uri="{BB962C8B-B14F-4D97-AF65-F5344CB8AC3E}">
        <p14:creationId xmlns:p14="http://schemas.microsoft.com/office/powerpoint/2010/main" val="2173130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5106A411-F5C7-45B8-8BE4-4BBF300F8E7A}"/>
              </a:ext>
            </a:extLst>
          </p:cNvPr>
          <p:cNvSpPr>
            <a:spLocks noGrp="1"/>
          </p:cNvSpPr>
          <p:nvPr>
            <p:ph type="body" idx="1"/>
          </p:nvPr>
        </p:nvSpPr>
        <p:spPr/>
        <p:txBody>
          <a:bodyPr/>
          <a:lstStyle/>
          <a:p>
            <a:r>
              <a:rPr lang="en-US" dirty="0"/>
              <a:t>Mar-May Precipitation</a:t>
            </a:r>
          </a:p>
        </p:txBody>
      </p:sp>
      <p:sp>
        <p:nvSpPr>
          <p:cNvPr id="58" name="Text Placeholder 57">
            <a:extLst>
              <a:ext uri="{FF2B5EF4-FFF2-40B4-BE49-F238E27FC236}">
                <a16:creationId xmlns:a16="http://schemas.microsoft.com/office/drawing/2014/main" id="{DF2EF673-CB31-4330-A0BD-A013980C62E2}"/>
              </a:ext>
            </a:extLst>
          </p:cNvPr>
          <p:cNvSpPr>
            <a:spLocks noGrp="1"/>
          </p:cNvSpPr>
          <p:nvPr>
            <p:ph type="body" sz="quarter" idx="3"/>
          </p:nvPr>
        </p:nvSpPr>
        <p:spPr/>
        <p:txBody>
          <a:bodyPr/>
          <a:lstStyle/>
          <a:p>
            <a:r>
              <a:rPr lang="en-US" dirty="0"/>
              <a:t>Mar-May Temperature</a:t>
            </a:r>
          </a:p>
        </p:txBody>
      </p:sp>
      <p:sp>
        <p:nvSpPr>
          <p:cNvPr id="17" name="Rectangle 16">
            <a:extLst>
              <a:ext uri="{FF2B5EF4-FFF2-40B4-BE49-F238E27FC236}">
                <a16:creationId xmlns:a16="http://schemas.microsoft.com/office/drawing/2014/main" id="{BA051E5E-45F1-4DC7-A0AA-D774E02256D0}"/>
              </a:ext>
            </a:extLst>
          </p:cNvPr>
          <p:cNvSpPr/>
          <p:nvPr/>
        </p:nvSpPr>
        <p:spPr>
          <a:xfrm>
            <a:off x="836612" y="6189663"/>
            <a:ext cx="10515600" cy="246221"/>
          </a:xfrm>
          <a:prstGeom prst="rect">
            <a:avLst/>
          </a:prstGeom>
        </p:spPr>
        <p:txBody>
          <a:bodyPr wrap="square">
            <a:spAutoFit/>
          </a:bodyPr>
          <a:lstStyle/>
          <a:p>
            <a:pPr algn="ctr" fontAlgn="base"/>
            <a:r>
              <a:rPr lang="en-US" sz="1000" dirty="0">
                <a:solidFill>
                  <a:srgbClr val="444444"/>
                </a:solidFill>
                <a:latin typeface="Open Sans"/>
              </a:rPr>
              <a:t>NOAA National Centers for Environmental information, Climate at a Glance: Divisional Mapping from </a:t>
            </a:r>
            <a:r>
              <a:rPr lang="en-US" sz="1000" dirty="0">
                <a:solidFill>
                  <a:srgbClr val="0057A5"/>
                </a:solidFill>
                <a:latin typeface="Open Sans"/>
                <a:hlinkClick r:id="rId2"/>
              </a:rPr>
              <a:t>https://www.ncdc.noaa.gov/cag/</a:t>
            </a:r>
            <a:endParaRPr lang="en-US" sz="1000" dirty="0"/>
          </a:p>
        </p:txBody>
      </p:sp>
      <p:sp>
        <p:nvSpPr>
          <p:cNvPr id="11" name="Title 3">
            <a:extLst>
              <a:ext uri="{FF2B5EF4-FFF2-40B4-BE49-F238E27FC236}">
                <a16:creationId xmlns:a16="http://schemas.microsoft.com/office/drawing/2014/main" id="{A3FE7CC6-EC2F-419B-B197-25F7F6099AF4}"/>
              </a:ext>
            </a:extLst>
          </p:cNvPr>
          <p:cNvSpPr>
            <a:spLocks noGrp="1"/>
          </p:cNvSpPr>
          <p:nvPr>
            <p:ph type="title"/>
          </p:nvPr>
        </p:nvSpPr>
        <p:spPr>
          <a:xfrm>
            <a:off x="839788" y="365125"/>
            <a:ext cx="10515600" cy="1325563"/>
          </a:xfrm>
        </p:spPr>
        <p:txBody>
          <a:bodyPr/>
          <a:lstStyle/>
          <a:p>
            <a:r>
              <a:rPr lang="en-US" dirty="0"/>
              <a:t>County-wide Precipitation and Temperature Rankings Last 3 Months</a:t>
            </a:r>
          </a:p>
        </p:txBody>
      </p:sp>
      <p:pic>
        <p:nvPicPr>
          <p:cNvPr id="14" name="Content Placeholder 13">
            <a:extLst>
              <a:ext uri="{FF2B5EF4-FFF2-40B4-BE49-F238E27FC236}">
                <a16:creationId xmlns:a16="http://schemas.microsoft.com/office/drawing/2014/main" id="{6154705E-8B9D-474E-B5C8-084495102556}"/>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6172200" y="2735329"/>
            <a:ext cx="5183188" cy="3224079"/>
          </a:xfrm>
          <a:prstGeom prst="rect">
            <a:avLst/>
          </a:prstGeom>
        </p:spPr>
      </p:pic>
      <p:pic>
        <p:nvPicPr>
          <p:cNvPr id="16" name="Content Placeholder 15">
            <a:extLst>
              <a:ext uri="{FF2B5EF4-FFF2-40B4-BE49-F238E27FC236}">
                <a16:creationId xmlns:a16="http://schemas.microsoft.com/office/drawing/2014/main" id="{DA9B2107-9937-4EAF-BBAC-C8E13F3E06FF}"/>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r="8961" b="9377"/>
          <a:stretch/>
        </p:blipFill>
        <p:spPr>
          <a:xfrm>
            <a:off x="839788" y="2747300"/>
            <a:ext cx="5157787" cy="3200138"/>
          </a:xfrm>
          <a:prstGeom prst="rect">
            <a:avLst/>
          </a:prstGeom>
        </p:spPr>
      </p:pic>
    </p:spTree>
    <p:extLst>
      <p:ext uri="{BB962C8B-B14F-4D97-AF65-F5344CB8AC3E}">
        <p14:creationId xmlns:p14="http://schemas.microsoft.com/office/powerpoint/2010/main" val="19890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State-wide Precipitation and Temperature Rankings Last 8 Months</a:t>
            </a:r>
          </a:p>
        </p:txBody>
      </p:sp>
      <p:sp>
        <p:nvSpPr>
          <p:cNvPr id="57" name="Text Placeholder 56">
            <a:extLst>
              <a:ext uri="{FF2B5EF4-FFF2-40B4-BE49-F238E27FC236}">
                <a16:creationId xmlns:a16="http://schemas.microsoft.com/office/drawing/2014/main" id="{5106A411-F5C7-45B8-8BE4-4BBF300F8E7A}"/>
              </a:ext>
            </a:extLst>
          </p:cNvPr>
          <p:cNvSpPr>
            <a:spLocks noGrp="1"/>
          </p:cNvSpPr>
          <p:nvPr>
            <p:ph type="body" idx="1"/>
          </p:nvPr>
        </p:nvSpPr>
        <p:spPr/>
        <p:txBody>
          <a:bodyPr>
            <a:normAutofit lnSpcReduction="10000"/>
          </a:bodyPr>
          <a:lstStyle/>
          <a:p>
            <a:r>
              <a:rPr lang="en-US" dirty="0"/>
              <a:t>Oct-May Precipitation in ND:</a:t>
            </a:r>
          </a:p>
          <a:p>
            <a:r>
              <a:rPr lang="en-US" dirty="0"/>
              <a:t>3rd Period on Record</a:t>
            </a:r>
          </a:p>
        </p:txBody>
      </p:sp>
      <p:sp>
        <p:nvSpPr>
          <p:cNvPr id="58" name="Text Placeholder 57">
            <a:extLst>
              <a:ext uri="{FF2B5EF4-FFF2-40B4-BE49-F238E27FC236}">
                <a16:creationId xmlns:a16="http://schemas.microsoft.com/office/drawing/2014/main" id="{DF2EF673-CB31-4330-A0BD-A013980C62E2}"/>
              </a:ext>
            </a:extLst>
          </p:cNvPr>
          <p:cNvSpPr>
            <a:spLocks noGrp="1"/>
          </p:cNvSpPr>
          <p:nvPr>
            <p:ph type="body" sz="quarter" idx="3"/>
          </p:nvPr>
        </p:nvSpPr>
        <p:spPr/>
        <p:txBody>
          <a:bodyPr>
            <a:normAutofit lnSpcReduction="10000"/>
          </a:bodyPr>
          <a:lstStyle/>
          <a:p>
            <a:r>
              <a:rPr lang="en-US" dirty="0"/>
              <a:t>Oct-May Temperature in ND:</a:t>
            </a:r>
          </a:p>
          <a:p>
            <a:r>
              <a:rPr lang="en-US" dirty="0"/>
              <a:t>14th Warmest Season on Record</a:t>
            </a:r>
          </a:p>
        </p:txBody>
      </p:sp>
      <p:sp>
        <p:nvSpPr>
          <p:cNvPr id="17" name="Rectangle 16">
            <a:extLst>
              <a:ext uri="{FF2B5EF4-FFF2-40B4-BE49-F238E27FC236}">
                <a16:creationId xmlns:a16="http://schemas.microsoft.com/office/drawing/2014/main" id="{17FBAF9C-706B-4448-BB1D-D0DD35B9D7FC}"/>
              </a:ext>
            </a:extLst>
          </p:cNvPr>
          <p:cNvSpPr/>
          <p:nvPr/>
        </p:nvSpPr>
        <p:spPr>
          <a:xfrm>
            <a:off x="836612" y="6189663"/>
            <a:ext cx="10515600" cy="246221"/>
          </a:xfrm>
          <a:prstGeom prst="rect">
            <a:avLst/>
          </a:prstGeom>
        </p:spPr>
        <p:txBody>
          <a:bodyPr wrap="square">
            <a:spAutoFit/>
          </a:bodyPr>
          <a:lstStyle/>
          <a:p>
            <a:pPr algn="ctr" fontAlgn="base"/>
            <a:r>
              <a:rPr lang="en-US" sz="1000" dirty="0">
                <a:solidFill>
                  <a:srgbClr val="444444"/>
                </a:solidFill>
                <a:latin typeface="Open Sans"/>
              </a:rPr>
              <a:t>NOAA National Centers for Environmental information, Climate at a Glance: Divisional Mapping from </a:t>
            </a:r>
            <a:r>
              <a:rPr lang="en-US" sz="1000" dirty="0">
                <a:solidFill>
                  <a:srgbClr val="0057A5"/>
                </a:solidFill>
                <a:latin typeface="Open Sans"/>
                <a:hlinkClick r:id="rId2"/>
              </a:rPr>
              <a:t>https://www.ncdc.noaa.gov/cag/</a:t>
            </a:r>
            <a:endParaRPr lang="en-US" sz="1000" dirty="0"/>
          </a:p>
        </p:txBody>
      </p:sp>
      <p:pic>
        <p:nvPicPr>
          <p:cNvPr id="13" name="Content Placeholder 12">
            <a:extLst>
              <a:ext uri="{FF2B5EF4-FFF2-40B4-BE49-F238E27FC236}">
                <a16:creationId xmlns:a16="http://schemas.microsoft.com/office/drawing/2014/main" id="{FB1A5578-DD8A-4360-8232-AE1CC2CBD315}"/>
              </a:ext>
            </a:extLst>
          </p:cNvPr>
          <p:cNvPicPr>
            <a:picLocks noGrp="1" noChangeAspect="1"/>
          </p:cNvPicPr>
          <p:nvPr>
            <p:ph sz="quarter" idx="4"/>
          </p:nvPr>
        </p:nvPicPr>
        <p:blipFill rotWithShape="1">
          <a:blip r:embed="rId3" cstate="email">
            <a:extLst>
              <a:ext uri="{28A0092B-C50C-407E-A947-70E740481C1C}">
                <a14:useLocalDpi xmlns:a14="http://schemas.microsoft.com/office/drawing/2010/main"/>
              </a:ext>
            </a:extLst>
          </a:blip>
          <a:srcRect/>
          <a:stretch/>
        </p:blipFill>
        <p:spPr>
          <a:xfrm>
            <a:off x="6172200" y="2735136"/>
            <a:ext cx="5183188" cy="3224466"/>
          </a:xfrm>
          <a:prstGeom prst="rect">
            <a:avLst/>
          </a:prstGeom>
        </p:spPr>
      </p:pic>
      <p:pic>
        <p:nvPicPr>
          <p:cNvPr id="15" name="Content Placeholder 14">
            <a:extLst>
              <a:ext uri="{FF2B5EF4-FFF2-40B4-BE49-F238E27FC236}">
                <a16:creationId xmlns:a16="http://schemas.microsoft.com/office/drawing/2014/main" id="{96AA6821-E71C-472B-9C2B-818F9EE71677}"/>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839788" y="2749576"/>
            <a:ext cx="5157787" cy="3195585"/>
          </a:xfrm>
          <a:prstGeom prst="rect">
            <a:avLst/>
          </a:prstGeom>
        </p:spPr>
      </p:pic>
    </p:spTree>
    <p:extLst>
      <p:ext uri="{BB962C8B-B14F-4D97-AF65-F5344CB8AC3E}">
        <p14:creationId xmlns:p14="http://schemas.microsoft.com/office/powerpoint/2010/main" val="3518994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5106A411-F5C7-45B8-8BE4-4BBF300F8E7A}"/>
              </a:ext>
            </a:extLst>
          </p:cNvPr>
          <p:cNvSpPr>
            <a:spLocks noGrp="1"/>
          </p:cNvSpPr>
          <p:nvPr>
            <p:ph type="body" idx="1"/>
          </p:nvPr>
        </p:nvSpPr>
        <p:spPr/>
        <p:txBody>
          <a:bodyPr/>
          <a:lstStyle/>
          <a:p>
            <a:r>
              <a:rPr lang="en-US" dirty="0"/>
              <a:t>Oct-May Precipitation</a:t>
            </a:r>
          </a:p>
        </p:txBody>
      </p:sp>
      <p:sp>
        <p:nvSpPr>
          <p:cNvPr id="58" name="Text Placeholder 57">
            <a:extLst>
              <a:ext uri="{FF2B5EF4-FFF2-40B4-BE49-F238E27FC236}">
                <a16:creationId xmlns:a16="http://schemas.microsoft.com/office/drawing/2014/main" id="{DF2EF673-CB31-4330-A0BD-A013980C62E2}"/>
              </a:ext>
            </a:extLst>
          </p:cNvPr>
          <p:cNvSpPr>
            <a:spLocks noGrp="1"/>
          </p:cNvSpPr>
          <p:nvPr>
            <p:ph type="body" sz="quarter" idx="3"/>
          </p:nvPr>
        </p:nvSpPr>
        <p:spPr/>
        <p:txBody>
          <a:bodyPr/>
          <a:lstStyle/>
          <a:p>
            <a:r>
              <a:rPr lang="en-US" dirty="0"/>
              <a:t>Oct-May Temperature</a:t>
            </a:r>
          </a:p>
        </p:txBody>
      </p:sp>
      <p:sp>
        <p:nvSpPr>
          <p:cNvPr id="17" name="Rectangle 16">
            <a:extLst>
              <a:ext uri="{FF2B5EF4-FFF2-40B4-BE49-F238E27FC236}">
                <a16:creationId xmlns:a16="http://schemas.microsoft.com/office/drawing/2014/main" id="{BA051E5E-45F1-4DC7-A0AA-D774E02256D0}"/>
              </a:ext>
            </a:extLst>
          </p:cNvPr>
          <p:cNvSpPr/>
          <p:nvPr/>
        </p:nvSpPr>
        <p:spPr>
          <a:xfrm>
            <a:off x="836612" y="6189663"/>
            <a:ext cx="10515600" cy="246221"/>
          </a:xfrm>
          <a:prstGeom prst="rect">
            <a:avLst/>
          </a:prstGeom>
        </p:spPr>
        <p:txBody>
          <a:bodyPr wrap="square">
            <a:spAutoFit/>
          </a:bodyPr>
          <a:lstStyle/>
          <a:p>
            <a:pPr algn="ctr" fontAlgn="base"/>
            <a:r>
              <a:rPr lang="en-US" sz="1000" dirty="0">
                <a:solidFill>
                  <a:srgbClr val="444444"/>
                </a:solidFill>
                <a:latin typeface="Open Sans"/>
              </a:rPr>
              <a:t>NOAA National Centers for Environmental information, Climate at a Glance: Divisional Mapping from </a:t>
            </a:r>
            <a:r>
              <a:rPr lang="en-US" sz="1000" dirty="0">
                <a:solidFill>
                  <a:srgbClr val="0057A5"/>
                </a:solidFill>
                <a:latin typeface="Open Sans"/>
                <a:hlinkClick r:id="rId2"/>
              </a:rPr>
              <a:t>https://www.ncdc.noaa.gov/cag/</a:t>
            </a:r>
            <a:endParaRPr lang="en-US" sz="1000" dirty="0"/>
          </a:p>
        </p:txBody>
      </p:sp>
      <p:sp>
        <p:nvSpPr>
          <p:cNvPr id="11" name="Title 3">
            <a:extLst>
              <a:ext uri="{FF2B5EF4-FFF2-40B4-BE49-F238E27FC236}">
                <a16:creationId xmlns:a16="http://schemas.microsoft.com/office/drawing/2014/main" id="{A3FE7CC6-EC2F-419B-B197-25F7F6099AF4}"/>
              </a:ext>
            </a:extLst>
          </p:cNvPr>
          <p:cNvSpPr>
            <a:spLocks noGrp="1"/>
          </p:cNvSpPr>
          <p:nvPr>
            <p:ph type="title"/>
          </p:nvPr>
        </p:nvSpPr>
        <p:spPr>
          <a:xfrm>
            <a:off x="839788" y="365125"/>
            <a:ext cx="10515600" cy="1325563"/>
          </a:xfrm>
        </p:spPr>
        <p:txBody>
          <a:bodyPr/>
          <a:lstStyle/>
          <a:p>
            <a:r>
              <a:rPr lang="en-US" dirty="0"/>
              <a:t>County-wide Precipitation and Temperature Rankings Last 7 Months</a:t>
            </a:r>
          </a:p>
        </p:txBody>
      </p:sp>
      <p:pic>
        <p:nvPicPr>
          <p:cNvPr id="13" name="Content Placeholder 12">
            <a:extLst>
              <a:ext uri="{FF2B5EF4-FFF2-40B4-BE49-F238E27FC236}">
                <a16:creationId xmlns:a16="http://schemas.microsoft.com/office/drawing/2014/main" id="{DBD60AAA-5F17-46A3-BFD5-72F8110BF5B6}"/>
              </a:ext>
            </a:extLst>
          </p:cNvPr>
          <p:cNvPicPr>
            <a:picLocks noGrp="1" noChangeAspect="1"/>
          </p:cNvPicPr>
          <p:nvPr>
            <p:ph sz="half" idx="2"/>
          </p:nvPr>
        </p:nvPicPr>
        <p:blipFill rotWithShape="1">
          <a:blip r:embed="rId3"/>
          <a:srcRect r="9192" b="9377"/>
          <a:stretch/>
        </p:blipFill>
        <p:spPr>
          <a:xfrm>
            <a:off x="839788" y="2743229"/>
            <a:ext cx="5157787" cy="3208279"/>
          </a:xfrm>
          <a:prstGeom prst="rect">
            <a:avLst/>
          </a:prstGeom>
        </p:spPr>
      </p:pic>
      <p:pic>
        <p:nvPicPr>
          <p:cNvPr id="16" name="Content Placeholder 15">
            <a:extLst>
              <a:ext uri="{FF2B5EF4-FFF2-40B4-BE49-F238E27FC236}">
                <a16:creationId xmlns:a16="http://schemas.microsoft.com/office/drawing/2014/main" id="{DC4FA3A4-4EFD-4743-B351-34EF0A3E1A96}"/>
              </a:ext>
            </a:extLst>
          </p:cNvPr>
          <p:cNvPicPr>
            <a:picLocks noGrp="1" noChangeAspect="1"/>
          </p:cNvPicPr>
          <p:nvPr>
            <p:ph sz="quarter" idx="4"/>
          </p:nvPr>
        </p:nvPicPr>
        <p:blipFill rotWithShape="1">
          <a:blip r:embed="rId4" cstate="email">
            <a:extLst>
              <a:ext uri="{28A0092B-C50C-407E-A947-70E740481C1C}">
                <a14:useLocalDpi xmlns:a14="http://schemas.microsoft.com/office/drawing/2010/main"/>
              </a:ext>
            </a:extLst>
          </a:blip>
          <a:srcRect r="9076" b="9377"/>
          <a:stretch/>
        </p:blipFill>
        <p:spPr>
          <a:xfrm>
            <a:off x="6172200" y="2737386"/>
            <a:ext cx="5183188" cy="3219966"/>
          </a:xfrm>
          <a:prstGeom prst="rect">
            <a:avLst/>
          </a:prstGeom>
        </p:spPr>
      </p:pic>
    </p:spTree>
    <p:extLst>
      <p:ext uri="{BB962C8B-B14F-4D97-AF65-F5344CB8AC3E}">
        <p14:creationId xmlns:p14="http://schemas.microsoft.com/office/powerpoint/2010/main" val="3619387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C789-FBA0-48DE-8267-D0245FBE1242}"/>
              </a:ext>
            </a:extLst>
          </p:cNvPr>
          <p:cNvSpPr>
            <a:spLocks noGrp="1"/>
          </p:cNvSpPr>
          <p:nvPr>
            <p:ph type="title"/>
          </p:nvPr>
        </p:nvSpPr>
        <p:spPr/>
        <p:txBody>
          <a:bodyPr/>
          <a:lstStyle/>
          <a:p>
            <a:r>
              <a:rPr lang="en-US" dirty="0"/>
              <a:t>Select City Precipitation Accumulation Deficits</a:t>
            </a:r>
          </a:p>
        </p:txBody>
      </p:sp>
      <p:sp>
        <p:nvSpPr>
          <p:cNvPr id="3" name="Text Placeholder 2">
            <a:extLst>
              <a:ext uri="{FF2B5EF4-FFF2-40B4-BE49-F238E27FC236}">
                <a16:creationId xmlns:a16="http://schemas.microsoft.com/office/drawing/2014/main" id="{03CB75C5-87CB-461D-9375-87ECD6B9F1F2}"/>
              </a:ext>
            </a:extLst>
          </p:cNvPr>
          <p:cNvSpPr>
            <a:spLocks noGrp="1"/>
          </p:cNvSpPr>
          <p:nvPr>
            <p:ph type="body" idx="1"/>
          </p:nvPr>
        </p:nvSpPr>
        <p:spPr/>
        <p:txBody>
          <a:bodyPr/>
          <a:lstStyle/>
          <a:p>
            <a:r>
              <a:rPr lang="en-US" dirty="0"/>
              <a:t>Bismarck (Water-year Accumulation)</a:t>
            </a:r>
          </a:p>
        </p:txBody>
      </p:sp>
      <p:sp>
        <p:nvSpPr>
          <p:cNvPr id="5" name="Text Placeholder 4">
            <a:extLst>
              <a:ext uri="{FF2B5EF4-FFF2-40B4-BE49-F238E27FC236}">
                <a16:creationId xmlns:a16="http://schemas.microsoft.com/office/drawing/2014/main" id="{C1345512-D20A-4876-BCA8-FB9A665998D0}"/>
              </a:ext>
            </a:extLst>
          </p:cNvPr>
          <p:cNvSpPr>
            <a:spLocks noGrp="1"/>
          </p:cNvSpPr>
          <p:nvPr>
            <p:ph type="body" sz="quarter" idx="3"/>
          </p:nvPr>
        </p:nvSpPr>
        <p:spPr/>
        <p:txBody>
          <a:bodyPr/>
          <a:lstStyle/>
          <a:p>
            <a:r>
              <a:rPr lang="en-US" dirty="0"/>
              <a:t>Williston (Water-year Accumulation)</a:t>
            </a:r>
          </a:p>
        </p:txBody>
      </p:sp>
      <p:graphicFrame>
        <p:nvGraphicFramePr>
          <p:cNvPr id="24" name="Table 23">
            <a:extLst>
              <a:ext uri="{FF2B5EF4-FFF2-40B4-BE49-F238E27FC236}">
                <a16:creationId xmlns:a16="http://schemas.microsoft.com/office/drawing/2014/main" id="{F0EC9856-FA4F-4E3A-9C9A-BF1CDD4C42CB}"/>
              </a:ext>
            </a:extLst>
          </p:cNvPr>
          <p:cNvGraphicFramePr>
            <a:graphicFrameLocks noGrp="1"/>
          </p:cNvGraphicFramePr>
          <p:nvPr>
            <p:extLst>
              <p:ext uri="{D42A27DB-BD31-4B8C-83A1-F6EECF244321}">
                <p14:modId xmlns:p14="http://schemas.microsoft.com/office/powerpoint/2010/main" val="2226800268"/>
              </p:ext>
            </p:extLst>
          </p:nvPr>
        </p:nvGraphicFramePr>
        <p:xfrm>
          <a:off x="814387" y="5373337"/>
          <a:ext cx="5157787" cy="1296855"/>
        </p:xfrm>
        <a:graphic>
          <a:graphicData uri="http://schemas.openxmlformats.org/drawingml/2006/table">
            <a:tbl>
              <a:tblPr firstRow="1" bandRow="1">
                <a:tableStyleId>{5C22544A-7EE6-4342-B048-85BDC9FD1C3A}</a:tableStyleId>
              </a:tblPr>
              <a:tblGrid>
                <a:gridCol w="3291082">
                  <a:extLst>
                    <a:ext uri="{9D8B030D-6E8A-4147-A177-3AD203B41FA5}">
                      <a16:colId xmlns:a16="http://schemas.microsoft.com/office/drawing/2014/main" val="2871975596"/>
                    </a:ext>
                  </a:extLst>
                </a:gridCol>
                <a:gridCol w="1866705">
                  <a:extLst>
                    <a:ext uri="{9D8B030D-6E8A-4147-A177-3AD203B41FA5}">
                      <a16:colId xmlns:a16="http://schemas.microsoft.com/office/drawing/2014/main" val="3793130764"/>
                    </a:ext>
                  </a:extLst>
                </a:gridCol>
              </a:tblGrid>
              <a:tr h="279885">
                <a:tc>
                  <a:txBody>
                    <a:bodyPr/>
                    <a:lstStyle/>
                    <a:p>
                      <a:endParaRPr lang="en-US" sz="1200" dirty="0"/>
                    </a:p>
                  </a:txBody>
                  <a:tcPr/>
                </a:tc>
                <a:tc>
                  <a:txBody>
                    <a:bodyPr/>
                    <a:lstStyle/>
                    <a:p>
                      <a:r>
                        <a:rPr lang="en-US" sz="1200" dirty="0"/>
                        <a:t>Accumulation (in)</a:t>
                      </a:r>
                    </a:p>
                  </a:txBody>
                  <a:tcPr/>
                </a:tc>
                <a:extLst>
                  <a:ext uri="{0D108BD9-81ED-4DB2-BD59-A6C34878D82A}">
                    <a16:rowId xmlns:a16="http://schemas.microsoft.com/office/drawing/2014/main" val="19344168"/>
                  </a:ext>
                </a:extLst>
              </a:tr>
              <a:tr h="279885">
                <a:tc>
                  <a:txBody>
                    <a:bodyPr/>
                    <a:lstStyle/>
                    <a:p>
                      <a:r>
                        <a:rPr lang="en-US" sz="1200" dirty="0"/>
                        <a:t>Oct 1 to date (Departure from normal; Ranking)</a:t>
                      </a:r>
                    </a:p>
                  </a:txBody>
                  <a:tcPr/>
                </a:tc>
                <a:tc>
                  <a:txBody>
                    <a:bodyPr/>
                    <a:lstStyle/>
                    <a:p>
                      <a:r>
                        <a:rPr lang="en-US" sz="1200" dirty="0"/>
                        <a:t>4.42 (-5.83; 4th Driest since 1873)</a:t>
                      </a:r>
                    </a:p>
                  </a:txBody>
                  <a:tcPr/>
                </a:tc>
                <a:extLst>
                  <a:ext uri="{0D108BD9-81ED-4DB2-BD59-A6C34878D82A}">
                    <a16:rowId xmlns:a16="http://schemas.microsoft.com/office/drawing/2014/main" val="436809058"/>
                  </a:ext>
                </a:extLst>
              </a:tr>
              <a:tr h="279885">
                <a:tc>
                  <a:txBody>
                    <a:bodyPr/>
                    <a:lstStyle/>
                    <a:p>
                      <a:r>
                        <a:rPr lang="en-US" sz="1200" dirty="0"/>
                        <a:t>1981-2010 Average</a:t>
                      </a:r>
                    </a:p>
                  </a:txBody>
                  <a:tcPr/>
                </a:tc>
                <a:tc>
                  <a:txBody>
                    <a:bodyPr/>
                    <a:lstStyle/>
                    <a:p>
                      <a:r>
                        <a:rPr lang="en-US" sz="1200" dirty="0"/>
                        <a:t>10.25</a:t>
                      </a:r>
                    </a:p>
                  </a:txBody>
                  <a:tcPr/>
                </a:tc>
                <a:extLst>
                  <a:ext uri="{0D108BD9-81ED-4DB2-BD59-A6C34878D82A}">
                    <a16:rowId xmlns:a16="http://schemas.microsoft.com/office/drawing/2014/main" val="424063759"/>
                  </a:ext>
                </a:extLst>
              </a:tr>
              <a:tr h="279885">
                <a:tc>
                  <a:txBody>
                    <a:bodyPr/>
                    <a:lstStyle/>
                    <a:p>
                      <a:r>
                        <a:rPr lang="en-US" sz="1200" dirty="0"/>
                        <a:t>The lowest on record for the period (year)</a:t>
                      </a:r>
                    </a:p>
                  </a:txBody>
                  <a:tcPr/>
                </a:tc>
                <a:tc>
                  <a:txBody>
                    <a:bodyPr/>
                    <a:lstStyle/>
                    <a:p>
                      <a:r>
                        <a:rPr lang="en-US" sz="1200" dirty="0"/>
                        <a:t>3.91 (1987-88)</a:t>
                      </a:r>
                    </a:p>
                  </a:txBody>
                  <a:tcPr/>
                </a:tc>
                <a:extLst>
                  <a:ext uri="{0D108BD9-81ED-4DB2-BD59-A6C34878D82A}">
                    <a16:rowId xmlns:a16="http://schemas.microsoft.com/office/drawing/2014/main" val="3633759562"/>
                  </a:ext>
                </a:extLst>
              </a:tr>
            </a:tbl>
          </a:graphicData>
        </a:graphic>
      </p:graphicFrame>
      <p:graphicFrame>
        <p:nvGraphicFramePr>
          <p:cNvPr id="25" name="Table 24">
            <a:extLst>
              <a:ext uri="{FF2B5EF4-FFF2-40B4-BE49-F238E27FC236}">
                <a16:creationId xmlns:a16="http://schemas.microsoft.com/office/drawing/2014/main" id="{2C14C629-4F6E-4BA8-9937-6BFAA1FB79C6}"/>
              </a:ext>
            </a:extLst>
          </p:cNvPr>
          <p:cNvGraphicFramePr>
            <a:graphicFrameLocks noGrp="1"/>
          </p:cNvGraphicFramePr>
          <p:nvPr>
            <p:extLst>
              <p:ext uri="{D42A27DB-BD31-4B8C-83A1-F6EECF244321}">
                <p14:modId xmlns:p14="http://schemas.microsoft.com/office/powerpoint/2010/main" val="2139556465"/>
              </p:ext>
            </p:extLst>
          </p:nvPr>
        </p:nvGraphicFramePr>
        <p:xfrm>
          <a:off x="6219828" y="5373337"/>
          <a:ext cx="5157787" cy="1296855"/>
        </p:xfrm>
        <a:graphic>
          <a:graphicData uri="http://schemas.openxmlformats.org/drawingml/2006/table">
            <a:tbl>
              <a:tblPr firstRow="1" bandRow="1">
                <a:tableStyleId>{5C22544A-7EE6-4342-B048-85BDC9FD1C3A}</a:tableStyleId>
              </a:tblPr>
              <a:tblGrid>
                <a:gridCol w="3291082">
                  <a:extLst>
                    <a:ext uri="{9D8B030D-6E8A-4147-A177-3AD203B41FA5}">
                      <a16:colId xmlns:a16="http://schemas.microsoft.com/office/drawing/2014/main" val="2871975596"/>
                    </a:ext>
                  </a:extLst>
                </a:gridCol>
                <a:gridCol w="1866705">
                  <a:extLst>
                    <a:ext uri="{9D8B030D-6E8A-4147-A177-3AD203B41FA5}">
                      <a16:colId xmlns:a16="http://schemas.microsoft.com/office/drawing/2014/main" val="3793130764"/>
                    </a:ext>
                  </a:extLst>
                </a:gridCol>
              </a:tblGrid>
              <a:tr h="279885">
                <a:tc>
                  <a:txBody>
                    <a:bodyPr/>
                    <a:lstStyle/>
                    <a:p>
                      <a:endParaRPr lang="en-US" sz="1200" dirty="0"/>
                    </a:p>
                  </a:txBody>
                  <a:tcPr/>
                </a:tc>
                <a:tc>
                  <a:txBody>
                    <a:bodyPr/>
                    <a:lstStyle/>
                    <a:p>
                      <a:r>
                        <a:rPr lang="en-US" sz="1200" dirty="0"/>
                        <a:t>Accumulation (in)</a:t>
                      </a:r>
                    </a:p>
                  </a:txBody>
                  <a:tcPr/>
                </a:tc>
                <a:extLst>
                  <a:ext uri="{0D108BD9-81ED-4DB2-BD59-A6C34878D82A}">
                    <a16:rowId xmlns:a16="http://schemas.microsoft.com/office/drawing/2014/main" val="19344168"/>
                  </a:ext>
                </a:extLst>
              </a:tr>
              <a:tr h="279885">
                <a:tc>
                  <a:txBody>
                    <a:bodyPr/>
                    <a:lstStyle/>
                    <a:p>
                      <a:r>
                        <a:rPr lang="en-US" sz="1200" dirty="0"/>
                        <a:t>Oct 1 to date (Departure from normal; Rank)</a:t>
                      </a:r>
                    </a:p>
                  </a:txBody>
                  <a:tcPr/>
                </a:tc>
                <a:tc>
                  <a:txBody>
                    <a:bodyPr/>
                    <a:lstStyle/>
                    <a:p>
                      <a:r>
                        <a:rPr lang="en-US" sz="1200" dirty="0"/>
                        <a:t>3.93 (-3.19; 13th Driest since 1893)</a:t>
                      </a:r>
                    </a:p>
                  </a:txBody>
                  <a:tcPr/>
                </a:tc>
                <a:extLst>
                  <a:ext uri="{0D108BD9-81ED-4DB2-BD59-A6C34878D82A}">
                    <a16:rowId xmlns:a16="http://schemas.microsoft.com/office/drawing/2014/main" val="436809058"/>
                  </a:ext>
                </a:extLst>
              </a:tr>
              <a:tr h="279885">
                <a:tc>
                  <a:txBody>
                    <a:bodyPr/>
                    <a:lstStyle/>
                    <a:p>
                      <a:r>
                        <a:rPr lang="en-US" sz="1200" dirty="0"/>
                        <a:t>1981-2010 Average</a:t>
                      </a:r>
                    </a:p>
                  </a:txBody>
                  <a:tcPr/>
                </a:tc>
                <a:tc>
                  <a:txBody>
                    <a:bodyPr/>
                    <a:lstStyle/>
                    <a:p>
                      <a:r>
                        <a:rPr lang="en-US" sz="1200" dirty="0"/>
                        <a:t>8.52</a:t>
                      </a:r>
                    </a:p>
                  </a:txBody>
                  <a:tcPr/>
                </a:tc>
                <a:extLst>
                  <a:ext uri="{0D108BD9-81ED-4DB2-BD59-A6C34878D82A}">
                    <a16:rowId xmlns:a16="http://schemas.microsoft.com/office/drawing/2014/main" val="424063759"/>
                  </a:ext>
                </a:extLst>
              </a:tr>
              <a:tr h="279885">
                <a:tc>
                  <a:txBody>
                    <a:bodyPr/>
                    <a:lstStyle/>
                    <a:p>
                      <a:r>
                        <a:rPr lang="en-US" sz="1200" dirty="0"/>
                        <a:t>The lowest on record for the period (year)</a:t>
                      </a:r>
                    </a:p>
                  </a:txBody>
                  <a:tcPr/>
                </a:tc>
                <a:tc>
                  <a:txBody>
                    <a:bodyPr/>
                    <a:lstStyle/>
                    <a:p>
                      <a:r>
                        <a:rPr lang="en-US" sz="1200" dirty="0"/>
                        <a:t>3.29 (1979-80)</a:t>
                      </a:r>
                    </a:p>
                  </a:txBody>
                  <a:tcPr/>
                </a:tc>
                <a:extLst>
                  <a:ext uri="{0D108BD9-81ED-4DB2-BD59-A6C34878D82A}">
                    <a16:rowId xmlns:a16="http://schemas.microsoft.com/office/drawing/2014/main" val="3633759562"/>
                  </a:ext>
                </a:extLst>
              </a:tr>
            </a:tbl>
          </a:graphicData>
        </a:graphic>
      </p:graphicFrame>
      <p:pic>
        <p:nvPicPr>
          <p:cNvPr id="10" name="Content Placeholder 9">
            <a:extLst>
              <a:ext uri="{FF2B5EF4-FFF2-40B4-BE49-F238E27FC236}">
                <a16:creationId xmlns:a16="http://schemas.microsoft.com/office/drawing/2014/main" id="{AF300EB3-7A73-45AE-94BE-45DCB707870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9788" y="3525597"/>
            <a:ext cx="5157787" cy="1643543"/>
          </a:xfrm>
        </p:spPr>
      </p:pic>
      <p:pic>
        <p:nvPicPr>
          <p:cNvPr id="13" name="Content Placeholder 12">
            <a:extLst>
              <a:ext uri="{FF2B5EF4-FFF2-40B4-BE49-F238E27FC236}">
                <a16:creationId xmlns:a16="http://schemas.microsoft.com/office/drawing/2014/main" id="{A5C42624-ED9F-44FC-9BDA-F660A8527581}"/>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172200" y="3521550"/>
            <a:ext cx="5183188" cy="1651637"/>
          </a:xfrm>
        </p:spPr>
      </p:pic>
    </p:spTree>
    <p:extLst>
      <p:ext uri="{BB962C8B-B14F-4D97-AF65-F5344CB8AC3E}">
        <p14:creationId xmlns:p14="http://schemas.microsoft.com/office/powerpoint/2010/main" val="3157325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ed6327e3-a289-431c-9371-dd902a79a7e9"/>
  <p:tag name="TPVERSION" val="8"/>
  <p:tag name="TPFULLVERSION" val="8.9.1.2"/>
  <p:tag name="PPTVERSION" val="16"/>
  <p:tag name="TPOS" val="2"/>
  <p:tag name="TPLASTSAVEVERSION" val="6.4 P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30786</TotalTime>
  <Words>2486</Words>
  <Application>Microsoft Office PowerPoint</Application>
  <PresentationFormat>Widescreen</PresentationFormat>
  <Paragraphs>226</Paragraphs>
  <Slides>35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Open Sans</vt:lpstr>
      <vt:lpstr>Office Theme</vt:lpstr>
      <vt:lpstr>ND State Climate Office Bi-Weekly Drought Update</vt:lpstr>
      <vt:lpstr>US Drought Monitor</vt:lpstr>
      <vt:lpstr>State-wide Precipitation and Temperature Rankings Last Month</vt:lpstr>
      <vt:lpstr>County-wide Precipitation and Temperature Rankings Last Month</vt:lpstr>
      <vt:lpstr>State-wide Precipitation and Temperature Rankings Last 3 Months</vt:lpstr>
      <vt:lpstr>County-wide Precipitation and Temperature Rankings Last 3 Months</vt:lpstr>
      <vt:lpstr>State-wide Precipitation and Temperature Rankings Last 8 Months</vt:lpstr>
      <vt:lpstr>County-wide Precipitation and Temperature Rankings Last 7 Months</vt:lpstr>
      <vt:lpstr>Select City Precipitation Accumulation Deficits</vt:lpstr>
      <vt:lpstr>Select City Precipitation Accumulation Deficits</vt:lpstr>
      <vt:lpstr>Last 30-Day Precipitation</vt:lpstr>
      <vt:lpstr>Long Term Precipitation % of Normal</vt:lpstr>
      <vt:lpstr>6-Month Precipitation % of Normal</vt:lpstr>
      <vt:lpstr>PowerPoint Presentation</vt:lpstr>
      <vt:lpstr>Drought Change</vt:lpstr>
      <vt:lpstr>Drought Severity and Coverage Index (Statewide)</vt:lpstr>
      <vt:lpstr>Statewide Accumulated Drought Severity and Coverage</vt:lpstr>
      <vt:lpstr>ND Drought Economic Impact</vt:lpstr>
      <vt:lpstr>Soil Moisture Ranking Percentile</vt:lpstr>
      <vt:lpstr>Other Drought Indices</vt:lpstr>
      <vt:lpstr>Grass-Cast: Made: June 16, 2021 % Change in Grassland Production for Your Area this Summer Compared to Its 38-yr Average - Forecast </vt:lpstr>
      <vt:lpstr>Countywide Impacts</vt:lpstr>
      <vt:lpstr>Countywide Impacts</vt:lpstr>
      <vt:lpstr>Countywide Impacts</vt:lpstr>
      <vt:lpstr>Countywide Impacts</vt:lpstr>
      <vt:lpstr>Countywide Impacts</vt:lpstr>
      <vt:lpstr>Countywide Impacts</vt:lpstr>
      <vt:lpstr>Countywide Impacts</vt:lpstr>
      <vt:lpstr>Countywide Impacts</vt:lpstr>
      <vt:lpstr>Outlooks</vt:lpstr>
      <vt:lpstr>7-day: Through Thu. 7 AM (CDT), June 17</vt:lpstr>
      <vt:lpstr>8-14 Day: June 25- July 1 </vt:lpstr>
      <vt:lpstr>Week 3 and 4: June 26-July 9</vt:lpstr>
      <vt:lpstr>One-Month Outlook (Updated June 17)</vt:lpstr>
      <vt:lpstr>Jul-Sep 2021 Outlook (Updated June 17)</vt:lpstr>
    </vt:vector>
  </TitlesOfParts>
  <Company>NDSU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dc:title>
  <dc:creator>Fikri Akyuz</dc:creator>
  <cp:lastModifiedBy>Adnan Akyuz</cp:lastModifiedBy>
  <cp:revision>705</cp:revision>
  <cp:lastPrinted>2021-06-18T14:22:58Z</cp:lastPrinted>
  <dcterms:created xsi:type="dcterms:W3CDTF">2017-06-05T14:17:42Z</dcterms:created>
  <dcterms:modified xsi:type="dcterms:W3CDTF">2021-06-18T15:14:38Z</dcterms:modified>
</cp:coreProperties>
</file>